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4" r:id="rId17"/>
    <p:sldId id="275" r:id="rId18"/>
    <p:sldId id="278" r:id="rId19"/>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7" d="100"/>
          <a:sy n="77" d="100"/>
        </p:scale>
        <p:origin x="-1176" y="-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5DBEA-C4E1-4525-91F5-4AB5164772D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kumimoji="1" lang="ja-JP" altLang="en-US"/>
        </a:p>
      </dgm:t>
    </dgm:pt>
    <dgm:pt modelId="{087CA1BB-D0B0-49E1-9431-77EE48D29545}">
      <dgm:prSet phldrT="[テキスト]"/>
      <dgm:spPr/>
      <dgm:t>
        <a:bodyPr/>
        <a:lstStyle/>
        <a:p>
          <a:r>
            <a:rPr kumimoji="1" lang="ja-JP" altLang="en-US" dirty="0" smtClean="0">
              <a:latin typeface="Adobe Ming Std L" panose="02020300000000000000" pitchFamily="18" charset="-128"/>
              <a:ea typeface="Adobe Ming Std L" panose="02020300000000000000" pitchFamily="18" charset="-128"/>
            </a:rPr>
            <a:t>行政</a:t>
          </a:r>
          <a:endParaRPr kumimoji="1" lang="ja-JP" altLang="en-US" dirty="0">
            <a:latin typeface="Adobe Ming Std L" panose="02020300000000000000" pitchFamily="18" charset="-128"/>
            <a:ea typeface="Adobe Ming Std L" panose="02020300000000000000" pitchFamily="18" charset="-128"/>
          </a:endParaRPr>
        </a:p>
      </dgm:t>
    </dgm:pt>
    <dgm:pt modelId="{BCC3CED2-D605-4757-9C0D-792CA5E1B819}" type="parTrans" cxnId="{8E12EDC0-0116-4C0C-9D01-A7A80666F3EA}">
      <dgm:prSet/>
      <dgm:spPr/>
      <dgm:t>
        <a:bodyPr/>
        <a:lstStyle/>
        <a:p>
          <a:endParaRPr kumimoji="1" lang="ja-JP" altLang="en-US"/>
        </a:p>
      </dgm:t>
    </dgm:pt>
    <dgm:pt modelId="{48F66160-2041-44D8-AD85-E9F1D318BFAD}" type="sibTrans" cxnId="{8E12EDC0-0116-4C0C-9D01-A7A80666F3EA}">
      <dgm:prSet/>
      <dgm:spPr/>
      <dgm:t>
        <a:bodyPr/>
        <a:lstStyle/>
        <a:p>
          <a:endParaRPr kumimoji="1" lang="ja-JP" altLang="en-US"/>
        </a:p>
      </dgm:t>
    </dgm:pt>
    <dgm:pt modelId="{689B31A3-47B0-4FB1-BC1F-A73DFF236BC4}">
      <dgm:prSet phldrT="[テキスト]"/>
      <dgm:spPr/>
      <dgm:t>
        <a:bodyPr/>
        <a:lstStyle/>
        <a:p>
          <a:r>
            <a:rPr kumimoji="1" lang="ja-JP" altLang="en-US" dirty="0" smtClean="0">
              <a:latin typeface="Adobe Ming Std L" panose="02020300000000000000" pitchFamily="18" charset="-128"/>
              <a:ea typeface="Adobe Ming Std L" panose="02020300000000000000" pitchFamily="18" charset="-128"/>
            </a:rPr>
            <a:t>医療</a:t>
          </a:r>
          <a:endParaRPr kumimoji="1" lang="ja-JP" altLang="en-US" dirty="0">
            <a:latin typeface="Adobe Ming Std L" panose="02020300000000000000" pitchFamily="18" charset="-128"/>
            <a:ea typeface="Adobe Ming Std L" panose="02020300000000000000" pitchFamily="18" charset="-128"/>
          </a:endParaRPr>
        </a:p>
      </dgm:t>
    </dgm:pt>
    <dgm:pt modelId="{99D42B3F-4D8A-4139-837F-B424B746EE3D}" type="parTrans" cxnId="{401DF10F-6DB1-46FF-B1BB-9FD6FDB9547A}">
      <dgm:prSet/>
      <dgm:spPr/>
      <dgm:t>
        <a:bodyPr/>
        <a:lstStyle/>
        <a:p>
          <a:endParaRPr kumimoji="1" lang="ja-JP" altLang="en-US"/>
        </a:p>
      </dgm:t>
    </dgm:pt>
    <dgm:pt modelId="{B7A13189-76F3-44C3-BC4D-B41E66084253}" type="sibTrans" cxnId="{401DF10F-6DB1-46FF-B1BB-9FD6FDB9547A}">
      <dgm:prSet/>
      <dgm:spPr/>
      <dgm:t>
        <a:bodyPr/>
        <a:lstStyle/>
        <a:p>
          <a:endParaRPr kumimoji="1" lang="ja-JP" altLang="en-US"/>
        </a:p>
      </dgm:t>
    </dgm:pt>
    <dgm:pt modelId="{FBEB6A05-F8BF-4551-8C84-2D38A2889D82}">
      <dgm:prSet phldrT="[テキスト]"/>
      <dgm:spPr/>
      <dgm:t>
        <a:bodyPr/>
        <a:lstStyle/>
        <a:p>
          <a:r>
            <a:rPr kumimoji="1" lang="ja-JP" altLang="en-US" dirty="0" smtClean="0">
              <a:latin typeface="Adobe Ming Std L" panose="02020300000000000000" pitchFamily="18" charset="-128"/>
              <a:ea typeface="Adobe Ming Std L" panose="02020300000000000000" pitchFamily="18" charset="-128"/>
            </a:rPr>
            <a:t>福祉</a:t>
          </a:r>
          <a:endParaRPr kumimoji="1" lang="ja-JP" altLang="en-US" dirty="0">
            <a:latin typeface="Adobe Ming Std L" panose="02020300000000000000" pitchFamily="18" charset="-128"/>
            <a:ea typeface="Adobe Ming Std L" panose="02020300000000000000" pitchFamily="18" charset="-128"/>
          </a:endParaRPr>
        </a:p>
      </dgm:t>
    </dgm:pt>
    <dgm:pt modelId="{B7EC80FE-26AC-4BE1-B95A-BF12003CAC7A}" type="parTrans" cxnId="{8D116F88-9B84-4594-8ADC-871D6CE11C55}">
      <dgm:prSet/>
      <dgm:spPr/>
      <dgm:t>
        <a:bodyPr/>
        <a:lstStyle/>
        <a:p>
          <a:endParaRPr kumimoji="1" lang="ja-JP" altLang="en-US"/>
        </a:p>
      </dgm:t>
    </dgm:pt>
    <dgm:pt modelId="{44CF9C81-C9E9-4B8F-A81E-78207E79FE1D}" type="sibTrans" cxnId="{8D116F88-9B84-4594-8ADC-871D6CE11C55}">
      <dgm:prSet/>
      <dgm:spPr/>
      <dgm:t>
        <a:bodyPr/>
        <a:lstStyle/>
        <a:p>
          <a:endParaRPr kumimoji="1" lang="ja-JP" altLang="en-US"/>
        </a:p>
      </dgm:t>
    </dgm:pt>
    <dgm:pt modelId="{9D40394C-AAF2-440B-8C8B-AEA72329174F}">
      <dgm:prSet phldrT="[テキスト]" custT="1"/>
      <dgm:spPr/>
      <dgm:t>
        <a:bodyPr/>
        <a:lstStyle/>
        <a:p>
          <a:r>
            <a:rPr kumimoji="1" lang="ja-JP" altLang="en-US" sz="2800" dirty="0" smtClean="0">
              <a:latin typeface="Adobe Ming Std L" panose="02020300000000000000" pitchFamily="18" charset="-128"/>
              <a:ea typeface="Adobe Ming Std L" panose="02020300000000000000" pitchFamily="18" charset="-128"/>
            </a:rPr>
            <a:t>教育</a:t>
          </a:r>
          <a:endParaRPr kumimoji="1" lang="en-US" altLang="ja-JP" sz="2800" dirty="0" smtClean="0">
            <a:latin typeface="Adobe Ming Std L" panose="02020300000000000000" pitchFamily="18" charset="-128"/>
            <a:ea typeface="Adobe Ming Std L" panose="02020300000000000000" pitchFamily="18" charset="-128"/>
          </a:endParaRPr>
        </a:p>
      </dgm:t>
    </dgm:pt>
    <dgm:pt modelId="{BFB3AB3C-AEAB-41C6-9EF9-1FF38FE76EE9}" type="parTrans" cxnId="{97E47279-0164-435F-A168-DE01D17143D8}">
      <dgm:prSet/>
      <dgm:spPr/>
      <dgm:t>
        <a:bodyPr/>
        <a:lstStyle/>
        <a:p>
          <a:endParaRPr kumimoji="1" lang="ja-JP" altLang="en-US"/>
        </a:p>
      </dgm:t>
    </dgm:pt>
    <dgm:pt modelId="{AD62A786-EF0B-458D-9C3F-6352E415ACFA}" type="sibTrans" cxnId="{97E47279-0164-435F-A168-DE01D17143D8}">
      <dgm:prSet/>
      <dgm:spPr/>
      <dgm:t>
        <a:bodyPr/>
        <a:lstStyle/>
        <a:p>
          <a:endParaRPr kumimoji="1" lang="ja-JP" altLang="en-US"/>
        </a:p>
      </dgm:t>
    </dgm:pt>
    <dgm:pt modelId="{848A135B-129F-4480-ADBA-4ED8CBC3262B}">
      <dgm:prSet phldrT="[テキスト]"/>
      <dgm:spPr>
        <a:solidFill>
          <a:srgbClr val="FF0000"/>
        </a:solidFill>
        <a:ln w="38100">
          <a:noFill/>
        </a:ln>
      </dgm:spPr>
      <dgm:t>
        <a:bodyPr/>
        <a:lstStyle/>
        <a:p>
          <a:r>
            <a:rPr kumimoji="1" lang="ja-JP" altLang="en-US" dirty="0" smtClean="0">
              <a:latin typeface="Adobe Ming Std L" panose="02020300000000000000" pitchFamily="18" charset="-128"/>
              <a:ea typeface="Adobe Ming Std L" panose="02020300000000000000" pitchFamily="18" charset="-128"/>
            </a:rPr>
            <a:t>民間</a:t>
          </a:r>
          <a:endParaRPr kumimoji="1" lang="ja-JP" altLang="en-US" dirty="0">
            <a:latin typeface="Adobe Ming Std L" panose="02020300000000000000" pitchFamily="18" charset="-128"/>
            <a:ea typeface="Adobe Ming Std L" panose="02020300000000000000" pitchFamily="18" charset="-128"/>
          </a:endParaRPr>
        </a:p>
      </dgm:t>
    </dgm:pt>
    <dgm:pt modelId="{DAA3D792-AF04-48D8-A94D-A8EDCC7F11BC}" type="sibTrans" cxnId="{F62BA22E-E9C4-4F20-89EA-855852441B10}">
      <dgm:prSet/>
      <dgm:spPr/>
      <dgm:t>
        <a:bodyPr/>
        <a:lstStyle/>
        <a:p>
          <a:endParaRPr kumimoji="1" lang="ja-JP" altLang="en-US"/>
        </a:p>
      </dgm:t>
    </dgm:pt>
    <dgm:pt modelId="{004BB961-2436-4C49-ADBC-AB36A5C8AE7F}" type="parTrans" cxnId="{F62BA22E-E9C4-4F20-89EA-855852441B10}">
      <dgm:prSet/>
      <dgm:spPr/>
      <dgm:t>
        <a:bodyPr/>
        <a:lstStyle/>
        <a:p>
          <a:endParaRPr kumimoji="1" lang="ja-JP" altLang="en-US"/>
        </a:p>
      </dgm:t>
    </dgm:pt>
    <dgm:pt modelId="{D9DEF240-995D-46F5-8E59-74ECFC97EE42}" type="pres">
      <dgm:prSet presAssocID="{5C25DBEA-C4E1-4525-91F5-4AB5164772D6}" presName="cycle" presStyleCnt="0">
        <dgm:presLayoutVars>
          <dgm:dir/>
          <dgm:resizeHandles val="exact"/>
        </dgm:presLayoutVars>
      </dgm:prSet>
      <dgm:spPr/>
      <dgm:t>
        <a:bodyPr/>
        <a:lstStyle/>
        <a:p>
          <a:endParaRPr kumimoji="1" lang="ja-JP" altLang="en-US"/>
        </a:p>
      </dgm:t>
    </dgm:pt>
    <dgm:pt modelId="{5EE13993-6639-4F69-8AB8-83DC85E2F1C8}" type="pres">
      <dgm:prSet presAssocID="{087CA1BB-D0B0-49E1-9431-77EE48D29545}" presName="node" presStyleLbl="node1" presStyleIdx="0" presStyleCnt="5">
        <dgm:presLayoutVars>
          <dgm:bulletEnabled val="1"/>
        </dgm:presLayoutVars>
      </dgm:prSet>
      <dgm:spPr/>
      <dgm:t>
        <a:bodyPr/>
        <a:lstStyle/>
        <a:p>
          <a:endParaRPr kumimoji="1" lang="ja-JP" altLang="en-US"/>
        </a:p>
      </dgm:t>
    </dgm:pt>
    <dgm:pt modelId="{33941EE7-CC8A-4AD5-A92E-88A5029DB5FC}" type="pres">
      <dgm:prSet presAssocID="{48F66160-2041-44D8-AD85-E9F1D318BFAD}" presName="sibTrans" presStyleLbl="sibTrans2D1" presStyleIdx="0" presStyleCnt="5"/>
      <dgm:spPr/>
      <dgm:t>
        <a:bodyPr/>
        <a:lstStyle/>
        <a:p>
          <a:endParaRPr kumimoji="1" lang="ja-JP" altLang="en-US"/>
        </a:p>
      </dgm:t>
    </dgm:pt>
    <dgm:pt modelId="{07522701-35EB-4B7A-9404-ABF18F5892AB}" type="pres">
      <dgm:prSet presAssocID="{48F66160-2041-44D8-AD85-E9F1D318BFAD}" presName="connectorText" presStyleLbl="sibTrans2D1" presStyleIdx="0" presStyleCnt="5"/>
      <dgm:spPr/>
      <dgm:t>
        <a:bodyPr/>
        <a:lstStyle/>
        <a:p>
          <a:endParaRPr kumimoji="1" lang="ja-JP" altLang="en-US"/>
        </a:p>
      </dgm:t>
    </dgm:pt>
    <dgm:pt modelId="{9862BD81-C4CB-4659-BEB2-236B3F80188F}" type="pres">
      <dgm:prSet presAssocID="{689B31A3-47B0-4FB1-BC1F-A73DFF236BC4}" presName="node" presStyleLbl="node1" presStyleIdx="1" presStyleCnt="5">
        <dgm:presLayoutVars>
          <dgm:bulletEnabled val="1"/>
        </dgm:presLayoutVars>
      </dgm:prSet>
      <dgm:spPr/>
      <dgm:t>
        <a:bodyPr/>
        <a:lstStyle/>
        <a:p>
          <a:endParaRPr kumimoji="1" lang="ja-JP" altLang="en-US"/>
        </a:p>
      </dgm:t>
    </dgm:pt>
    <dgm:pt modelId="{3074BF65-0064-4FEF-80E2-41050D611F34}" type="pres">
      <dgm:prSet presAssocID="{B7A13189-76F3-44C3-BC4D-B41E66084253}" presName="sibTrans" presStyleLbl="sibTrans2D1" presStyleIdx="1" presStyleCnt="5"/>
      <dgm:spPr/>
      <dgm:t>
        <a:bodyPr/>
        <a:lstStyle/>
        <a:p>
          <a:endParaRPr kumimoji="1" lang="ja-JP" altLang="en-US"/>
        </a:p>
      </dgm:t>
    </dgm:pt>
    <dgm:pt modelId="{96CFA5C8-464B-4182-B4EC-6382FA15E96F}" type="pres">
      <dgm:prSet presAssocID="{B7A13189-76F3-44C3-BC4D-B41E66084253}" presName="connectorText" presStyleLbl="sibTrans2D1" presStyleIdx="1" presStyleCnt="5"/>
      <dgm:spPr/>
      <dgm:t>
        <a:bodyPr/>
        <a:lstStyle/>
        <a:p>
          <a:endParaRPr kumimoji="1" lang="ja-JP" altLang="en-US"/>
        </a:p>
      </dgm:t>
    </dgm:pt>
    <dgm:pt modelId="{A690E4A7-5009-4FB2-9164-C876B90882A8}" type="pres">
      <dgm:prSet presAssocID="{FBEB6A05-F8BF-4551-8C84-2D38A2889D82}" presName="node" presStyleLbl="node1" presStyleIdx="2" presStyleCnt="5">
        <dgm:presLayoutVars>
          <dgm:bulletEnabled val="1"/>
        </dgm:presLayoutVars>
      </dgm:prSet>
      <dgm:spPr/>
      <dgm:t>
        <a:bodyPr/>
        <a:lstStyle/>
        <a:p>
          <a:endParaRPr kumimoji="1" lang="ja-JP" altLang="en-US"/>
        </a:p>
      </dgm:t>
    </dgm:pt>
    <dgm:pt modelId="{A424C64B-B6B1-43E6-B1A8-5DFBC5ECFC48}" type="pres">
      <dgm:prSet presAssocID="{44CF9C81-C9E9-4B8F-A81E-78207E79FE1D}" presName="sibTrans" presStyleLbl="sibTrans2D1" presStyleIdx="2" presStyleCnt="5"/>
      <dgm:spPr/>
      <dgm:t>
        <a:bodyPr/>
        <a:lstStyle/>
        <a:p>
          <a:endParaRPr kumimoji="1" lang="ja-JP" altLang="en-US"/>
        </a:p>
      </dgm:t>
    </dgm:pt>
    <dgm:pt modelId="{3AD07A7A-FE92-4B94-A880-5C6CB1BA41A7}" type="pres">
      <dgm:prSet presAssocID="{44CF9C81-C9E9-4B8F-A81E-78207E79FE1D}" presName="connectorText" presStyleLbl="sibTrans2D1" presStyleIdx="2" presStyleCnt="5"/>
      <dgm:spPr/>
      <dgm:t>
        <a:bodyPr/>
        <a:lstStyle/>
        <a:p>
          <a:endParaRPr kumimoji="1" lang="ja-JP" altLang="en-US"/>
        </a:p>
      </dgm:t>
    </dgm:pt>
    <dgm:pt modelId="{0289EDFC-43E6-4529-B528-CCD08AA5FF74}" type="pres">
      <dgm:prSet presAssocID="{9D40394C-AAF2-440B-8C8B-AEA72329174F}" presName="node" presStyleLbl="node1" presStyleIdx="3" presStyleCnt="5">
        <dgm:presLayoutVars>
          <dgm:bulletEnabled val="1"/>
        </dgm:presLayoutVars>
      </dgm:prSet>
      <dgm:spPr/>
      <dgm:t>
        <a:bodyPr/>
        <a:lstStyle/>
        <a:p>
          <a:endParaRPr kumimoji="1" lang="ja-JP" altLang="en-US"/>
        </a:p>
      </dgm:t>
    </dgm:pt>
    <dgm:pt modelId="{3C449636-A46D-48F9-B0FC-4D9CCD927609}" type="pres">
      <dgm:prSet presAssocID="{AD62A786-EF0B-458D-9C3F-6352E415ACFA}" presName="sibTrans" presStyleLbl="sibTrans2D1" presStyleIdx="3" presStyleCnt="5"/>
      <dgm:spPr/>
      <dgm:t>
        <a:bodyPr/>
        <a:lstStyle/>
        <a:p>
          <a:endParaRPr kumimoji="1" lang="ja-JP" altLang="en-US"/>
        </a:p>
      </dgm:t>
    </dgm:pt>
    <dgm:pt modelId="{7A9862A9-900F-4ECE-98DF-0A6EA1E9C02B}" type="pres">
      <dgm:prSet presAssocID="{AD62A786-EF0B-458D-9C3F-6352E415ACFA}" presName="connectorText" presStyleLbl="sibTrans2D1" presStyleIdx="3" presStyleCnt="5"/>
      <dgm:spPr/>
      <dgm:t>
        <a:bodyPr/>
        <a:lstStyle/>
        <a:p>
          <a:endParaRPr kumimoji="1" lang="ja-JP" altLang="en-US"/>
        </a:p>
      </dgm:t>
    </dgm:pt>
    <dgm:pt modelId="{2E6E40D1-9222-4B53-BEE7-FF1AF25FEA7F}" type="pres">
      <dgm:prSet presAssocID="{848A135B-129F-4480-ADBA-4ED8CBC3262B}" presName="node" presStyleLbl="node1" presStyleIdx="4" presStyleCnt="5">
        <dgm:presLayoutVars>
          <dgm:bulletEnabled val="1"/>
        </dgm:presLayoutVars>
      </dgm:prSet>
      <dgm:spPr/>
      <dgm:t>
        <a:bodyPr/>
        <a:lstStyle/>
        <a:p>
          <a:endParaRPr kumimoji="1" lang="ja-JP" altLang="en-US"/>
        </a:p>
      </dgm:t>
    </dgm:pt>
    <dgm:pt modelId="{70BFCDD6-A961-4D0A-A7B6-F4BC97AE2FC4}" type="pres">
      <dgm:prSet presAssocID="{DAA3D792-AF04-48D8-A94D-A8EDCC7F11BC}" presName="sibTrans" presStyleLbl="sibTrans2D1" presStyleIdx="4" presStyleCnt="5"/>
      <dgm:spPr/>
      <dgm:t>
        <a:bodyPr/>
        <a:lstStyle/>
        <a:p>
          <a:endParaRPr kumimoji="1" lang="ja-JP" altLang="en-US"/>
        </a:p>
      </dgm:t>
    </dgm:pt>
    <dgm:pt modelId="{4F9C4330-92BC-483C-9C92-89B25B442429}" type="pres">
      <dgm:prSet presAssocID="{DAA3D792-AF04-48D8-A94D-A8EDCC7F11BC}" presName="connectorText" presStyleLbl="sibTrans2D1" presStyleIdx="4" presStyleCnt="5"/>
      <dgm:spPr/>
      <dgm:t>
        <a:bodyPr/>
        <a:lstStyle/>
        <a:p>
          <a:endParaRPr kumimoji="1" lang="ja-JP" altLang="en-US"/>
        </a:p>
      </dgm:t>
    </dgm:pt>
  </dgm:ptLst>
  <dgm:cxnLst>
    <dgm:cxn modelId="{209F0919-09F0-6240-A779-4F3C0DB6E588}" type="presOf" srcId="{087CA1BB-D0B0-49E1-9431-77EE48D29545}" destId="{5EE13993-6639-4F69-8AB8-83DC85E2F1C8}" srcOrd="0" destOrd="0" presId="urn:microsoft.com/office/officeart/2005/8/layout/cycle2"/>
    <dgm:cxn modelId="{FB2F5B9A-0054-9844-A3B3-DA1BC6780ED7}" type="presOf" srcId="{FBEB6A05-F8BF-4551-8C84-2D38A2889D82}" destId="{A690E4A7-5009-4FB2-9164-C876B90882A8}" srcOrd="0" destOrd="0" presId="urn:microsoft.com/office/officeart/2005/8/layout/cycle2"/>
    <dgm:cxn modelId="{BA1895E9-519E-A54C-B53D-FD51DC3F4BCE}" type="presOf" srcId="{AD62A786-EF0B-458D-9C3F-6352E415ACFA}" destId="{3C449636-A46D-48F9-B0FC-4D9CCD927609}" srcOrd="0" destOrd="0" presId="urn:microsoft.com/office/officeart/2005/8/layout/cycle2"/>
    <dgm:cxn modelId="{BF781AA0-0FDC-C64B-8355-DEA393BA7DF6}" type="presOf" srcId="{44CF9C81-C9E9-4B8F-A81E-78207E79FE1D}" destId="{A424C64B-B6B1-43E6-B1A8-5DFBC5ECFC48}" srcOrd="0" destOrd="0" presId="urn:microsoft.com/office/officeart/2005/8/layout/cycle2"/>
    <dgm:cxn modelId="{57AD20F7-332A-3242-8015-B1DD1F36510B}" type="presOf" srcId="{AD62A786-EF0B-458D-9C3F-6352E415ACFA}" destId="{7A9862A9-900F-4ECE-98DF-0A6EA1E9C02B}" srcOrd="1" destOrd="0" presId="urn:microsoft.com/office/officeart/2005/8/layout/cycle2"/>
    <dgm:cxn modelId="{6924ECBA-A995-574C-B615-8AF02441D682}" type="presOf" srcId="{5C25DBEA-C4E1-4525-91F5-4AB5164772D6}" destId="{D9DEF240-995D-46F5-8E59-74ECFC97EE42}" srcOrd="0" destOrd="0" presId="urn:microsoft.com/office/officeart/2005/8/layout/cycle2"/>
    <dgm:cxn modelId="{DCDA54A1-0854-A641-99B8-A271D0CDC2E4}" type="presOf" srcId="{DAA3D792-AF04-48D8-A94D-A8EDCC7F11BC}" destId="{4F9C4330-92BC-483C-9C92-89B25B442429}" srcOrd="1" destOrd="0" presId="urn:microsoft.com/office/officeart/2005/8/layout/cycle2"/>
    <dgm:cxn modelId="{8D116F88-9B84-4594-8ADC-871D6CE11C55}" srcId="{5C25DBEA-C4E1-4525-91F5-4AB5164772D6}" destId="{FBEB6A05-F8BF-4551-8C84-2D38A2889D82}" srcOrd="2" destOrd="0" parTransId="{B7EC80FE-26AC-4BE1-B95A-BF12003CAC7A}" sibTransId="{44CF9C81-C9E9-4B8F-A81E-78207E79FE1D}"/>
    <dgm:cxn modelId="{B1225EEE-20E4-9C4A-85C7-E058CFDF6521}" type="presOf" srcId="{B7A13189-76F3-44C3-BC4D-B41E66084253}" destId="{96CFA5C8-464B-4182-B4EC-6382FA15E96F}" srcOrd="1" destOrd="0" presId="urn:microsoft.com/office/officeart/2005/8/layout/cycle2"/>
    <dgm:cxn modelId="{EDC1B353-9FCF-C643-8085-E013A98AA5B4}" type="presOf" srcId="{689B31A3-47B0-4FB1-BC1F-A73DFF236BC4}" destId="{9862BD81-C4CB-4659-BEB2-236B3F80188F}" srcOrd="0" destOrd="0" presId="urn:microsoft.com/office/officeart/2005/8/layout/cycle2"/>
    <dgm:cxn modelId="{F76C1972-B902-1F48-B99E-B87A23EDBA6E}" type="presOf" srcId="{48F66160-2041-44D8-AD85-E9F1D318BFAD}" destId="{33941EE7-CC8A-4AD5-A92E-88A5029DB5FC}" srcOrd="0" destOrd="0" presId="urn:microsoft.com/office/officeart/2005/8/layout/cycle2"/>
    <dgm:cxn modelId="{7552B0A9-51CC-584D-A657-A13D2F3D4482}" type="presOf" srcId="{DAA3D792-AF04-48D8-A94D-A8EDCC7F11BC}" destId="{70BFCDD6-A961-4D0A-A7B6-F4BC97AE2FC4}" srcOrd="0" destOrd="0" presId="urn:microsoft.com/office/officeart/2005/8/layout/cycle2"/>
    <dgm:cxn modelId="{97E47279-0164-435F-A168-DE01D17143D8}" srcId="{5C25DBEA-C4E1-4525-91F5-4AB5164772D6}" destId="{9D40394C-AAF2-440B-8C8B-AEA72329174F}" srcOrd="3" destOrd="0" parTransId="{BFB3AB3C-AEAB-41C6-9EF9-1FF38FE76EE9}" sibTransId="{AD62A786-EF0B-458D-9C3F-6352E415ACFA}"/>
    <dgm:cxn modelId="{50C225B6-A361-8440-B7F5-4CD3AFA06773}" type="presOf" srcId="{848A135B-129F-4480-ADBA-4ED8CBC3262B}" destId="{2E6E40D1-9222-4B53-BEE7-FF1AF25FEA7F}" srcOrd="0" destOrd="0" presId="urn:microsoft.com/office/officeart/2005/8/layout/cycle2"/>
    <dgm:cxn modelId="{8E12EDC0-0116-4C0C-9D01-A7A80666F3EA}" srcId="{5C25DBEA-C4E1-4525-91F5-4AB5164772D6}" destId="{087CA1BB-D0B0-49E1-9431-77EE48D29545}" srcOrd="0" destOrd="0" parTransId="{BCC3CED2-D605-4757-9C0D-792CA5E1B819}" sibTransId="{48F66160-2041-44D8-AD85-E9F1D318BFAD}"/>
    <dgm:cxn modelId="{7668493D-04AD-644B-8766-A8D37AD79ED7}" type="presOf" srcId="{44CF9C81-C9E9-4B8F-A81E-78207E79FE1D}" destId="{3AD07A7A-FE92-4B94-A880-5C6CB1BA41A7}" srcOrd="1" destOrd="0" presId="urn:microsoft.com/office/officeart/2005/8/layout/cycle2"/>
    <dgm:cxn modelId="{F62BA22E-E9C4-4F20-89EA-855852441B10}" srcId="{5C25DBEA-C4E1-4525-91F5-4AB5164772D6}" destId="{848A135B-129F-4480-ADBA-4ED8CBC3262B}" srcOrd="4" destOrd="0" parTransId="{004BB961-2436-4C49-ADBC-AB36A5C8AE7F}" sibTransId="{DAA3D792-AF04-48D8-A94D-A8EDCC7F11BC}"/>
    <dgm:cxn modelId="{BED0EB22-B644-094A-8C7F-CC531CDD8FC7}" type="presOf" srcId="{B7A13189-76F3-44C3-BC4D-B41E66084253}" destId="{3074BF65-0064-4FEF-80E2-41050D611F34}" srcOrd="0" destOrd="0" presId="urn:microsoft.com/office/officeart/2005/8/layout/cycle2"/>
    <dgm:cxn modelId="{401DF10F-6DB1-46FF-B1BB-9FD6FDB9547A}" srcId="{5C25DBEA-C4E1-4525-91F5-4AB5164772D6}" destId="{689B31A3-47B0-4FB1-BC1F-A73DFF236BC4}" srcOrd="1" destOrd="0" parTransId="{99D42B3F-4D8A-4139-837F-B424B746EE3D}" sibTransId="{B7A13189-76F3-44C3-BC4D-B41E66084253}"/>
    <dgm:cxn modelId="{DF76EB3C-B1B5-5943-A26D-6D2ECB4D4B67}" type="presOf" srcId="{48F66160-2041-44D8-AD85-E9F1D318BFAD}" destId="{07522701-35EB-4B7A-9404-ABF18F5892AB}" srcOrd="1" destOrd="0" presId="urn:microsoft.com/office/officeart/2005/8/layout/cycle2"/>
    <dgm:cxn modelId="{4E9A9733-77BE-D34D-96D7-F429282112D2}" type="presOf" srcId="{9D40394C-AAF2-440B-8C8B-AEA72329174F}" destId="{0289EDFC-43E6-4529-B528-CCD08AA5FF74}" srcOrd="0" destOrd="0" presId="urn:microsoft.com/office/officeart/2005/8/layout/cycle2"/>
    <dgm:cxn modelId="{8437AC3C-FA6D-A649-9C57-7E7BBC402BE4}" type="presParOf" srcId="{D9DEF240-995D-46F5-8E59-74ECFC97EE42}" destId="{5EE13993-6639-4F69-8AB8-83DC85E2F1C8}" srcOrd="0" destOrd="0" presId="urn:microsoft.com/office/officeart/2005/8/layout/cycle2"/>
    <dgm:cxn modelId="{792E5EDE-2637-5A4D-AB06-DB86A0F8985A}" type="presParOf" srcId="{D9DEF240-995D-46F5-8E59-74ECFC97EE42}" destId="{33941EE7-CC8A-4AD5-A92E-88A5029DB5FC}" srcOrd="1" destOrd="0" presId="urn:microsoft.com/office/officeart/2005/8/layout/cycle2"/>
    <dgm:cxn modelId="{EEB7D37F-EA1D-6F4D-9156-4642165A675B}" type="presParOf" srcId="{33941EE7-CC8A-4AD5-A92E-88A5029DB5FC}" destId="{07522701-35EB-4B7A-9404-ABF18F5892AB}" srcOrd="0" destOrd="0" presId="urn:microsoft.com/office/officeart/2005/8/layout/cycle2"/>
    <dgm:cxn modelId="{66B1480C-8E08-CF4E-9BAF-A4127ADBB797}" type="presParOf" srcId="{D9DEF240-995D-46F5-8E59-74ECFC97EE42}" destId="{9862BD81-C4CB-4659-BEB2-236B3F80188F}" srcOrd="2" destOrd="0" presId="urn:microsoft.com/office/officeart/2005/8/layout/cycle2"/>
    <dgm:cxn modelId="{090961FE-9DFC-C541-894C-8A9B83E61098}" type="presParOf" srcId="{D9DEF240-995D-46F5-8E59-74ECFC97EE42}" destId="{3074BF65-0064-4FEF-80E2-41050D611F34}" srcOrd="3" destOrd="0" presId="urn:microsoft.com/office/officeart/2005/8/layout/cycle2"/>
    <dgm:cxn modelId="{F3114E9C-4C33-A442-90C3-F04CBC56BC31}" type="presParOf" srcId="{3074BF65-0064-4FEF-80E2-41050D611F34}" destId="{96CFA5C8-464B-4182-B4EC-6382FA15E96F}" srcOrd="0" destOrd="0" presId="urn:microsoft.com/office/officeart/2005/8/layout/cycle2"/>
    <dgm:cxn modelId="{48564CD4-A65A-DA47-8404-BA463B309495}" type="presParOf" srcId="{D9DEF240-995D-46F5-8E59-74ECFC97EE42}" destId="{A690E4A7-5009-4FB2-9164-C876B90882A8}" srcOrd="4" destOrd="0" presId="urn:microsoft.com/office/officeart/2005/8/layout/cycle2"/>
    <dgm:cxn modelId="{A24B89DB-95E7-7645-A28C-271C82A9B4DB}" type="presParOf" srcId="{D9DEF240-995D-46F5-8E59-74ECFC97EE42}" destId="{A424C64B-B6B1-43E6-B1A8-5DFBC5ECFC48}" srcOrd="5" destOrd="0" presId="urn:microsoft.com/office/officeart/2005/8/layout/cycle2"/>
    <dgm:cxn modelId="{A7EBFC73-D914-AE49-8494-8F2F964F73D3}" type="presParOf" srcId="{A424C64B-B6B1-43E6-B1A8-5DFBC5ECFC48}" destId="{3AD07A7A-FE92-4B94-A880-5C6CB1BA41A7}" srcOrd="0" destOrd="0" presId="urn:microsoft.com/office/officeart/2005/8/layout/cycle2"/>
    <dgm:cxn modelId="{145217E2-2C09-3847-B47E-30B497DE1A38}" type="presParOf" srcId="{D9DEF240-995D-46F5-8E59-74ECFC97EE42}" destId="{0289EDFC-43E6-4529-B528-CCD08AA5FF74}" srcOrd="6" destOrd="0" presId="urn:microsoft.com/office/officeart/2005/8/layout/cycle2"/>
    <dgm:cxn modelId="{E0662024-8A71-FD47-B8ED-0ACE12F23FF8}" type="presParOf" srcId="{D9DEF240-995D-46F5-8E59-74ECFC97EE42}" destId="{3C449636-A46D-48F9-B0FC-4D9CCD927609}" srcOrd="7" destOrd="0" presId="urn:microsoft.com/office/officeart/2005/8/layout/cycle2"/>
    <dgm:cxn modelId="{0BD0633D-46CA-1148-A83F-D66EB2D99CC7}" type="presParOf" srcId="{3C449636-A46D-48F9-B0FC-4D9CCD927609}" destId="{7A9862A9-900F-4ECE-98DF-0A6EA1E9C02B}" srcOrd="0" destOrd="0" presId="urn:microsoft.com/office/officeart/2005/8/layout/cycle2"/>
    <dgm:cxn modelId="{9F820215-EC3C-8F43-B8FC-A1185A781A22}" type="presParOf" srcId="{D9DEF240-995D-46F5-8E59-74ECFC97EE42}" destId="{2E6E40D1-9222-4B53-BEE7-FF1AF25FEA7F}" srcOrd="8" destOrd="0" presId="urn:microsoft.com/office/officeart/2005/8/layout/cycle2"/>
    <dgm:cxn modelId="{303CE43B-EE4D-F848-AD9E-64F653F52DA6}" type="presParOf" srcId="{D9DEF240-995D-46F5-8E59-74ECFC97EE42}" destId="{70BFCDD6-A961-4D0A-A7B6-F4BC97AE2FC4}" srcOrd="9" destOrd="0" presId="urn:microsoft.com/office/officeart/2005/8/layout/cycle2"/>
    <dgm:cxn modelId="{7AEEA796-0525-FE41-BBEE-5F67DD556939}" type="presParOf" srcId="{70BFCDD6-A961-4D0A-A7B6-F4BC97AE2FC4}" destId="{4F9C4330-92BC-483C-9C92-89B25B44242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321688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12237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249907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76200"/>
            <a:ext cx="8915400" cy="10668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874838"/>
            <a:ext cx="8229600" cy="4525962"/>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2012, 5, 13</a:t>
            </a: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小児がん治療の実際と看護師の役割</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F5DAB5-B1A7-9D4E-90CD-7610E29A9CE1}" type="slidenum">
              <a:rPr lang="en-US" altLang="ja-JP"/>
              <a:pPr>
                <a:defRPr/>
              </a:pPr>
              <a:t>‹#›</a:t>
            </a:fld>
            <a:endParaRPr lang="en-US" altLang="ja-JP"/>
          </a:p>
        </p:txBody>
      </p:sp>
    </p:spTree>
    <p:extLst>
      <p:ext uri="{BB962C8B-B14F-4D97-AF65-F5344CB8AC3E}">
        <p14:creationId xmlns:p14="http://schemas.microsoft.com/office/powerpoint/2010/main" val="11712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274645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300242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233022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160913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123429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25662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66847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4A732A-FEEF-EA4D-B72B-FFD611D2996D}" type="datetimeFigureOut">
              <a:rPr kumimoji="1" lang="ja-JP" altLang="en-US" smtClean="0"/>
              <a:t>2016/3/1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412902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A732A-FEEF-EA4D-B72B-FFD611D2996D}" type="datetimeFigureOut">
              <a:rPr kumimoji="1" lang="ja-JP" altLang="en-US" smtClean="0"/>
              <a:t>2016/3/1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BD0C5-BFA6-1346-91F5-A4C1AFF1475F}" type="slidenum">
              <a:rPr kumimoji="1" lang="ja-JP" altLang="en-US" smtClean="0"/>
              <a:t>‹#›</a:t>
            </a:fld>
            <a:endParaRPr kumimoji="1" lang="ja-JP" altLang="en-US"/>
          </a:p>
        </p:txBody>
      </p:sp>
    </p:spTree>
    <p:extLst>
      <p:ext uri="{BB962C8B-B14F-4D97-AF65-F5344CB8AC3E}">
        <p14:creationId xmlns:p14="http://schemas.microsoft.com/office/powerpoint/2010/main" val="401519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txBox="1">
            <a:spLocks/>
          </p:cNvSpPr>
          <p:nvPr/>
        </p:nvSpPr>
        <p:spPr bwMode="auto">
          <a:xfrm>
            <a:off x="220134" y="341313"/>
            <a:ext cx="8668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0"/>
                <a:cs typeface="ＭＳ Ｐゴシック" charset="0"/>
              </a:defRPr>
            </a:lvl1pPr>
            <a:lvl2pPr marL="742950" indent="-285750">
              <a:defRPr kumimoji="1">
                <a:solidFill>
                  <a:schemeClr val="tx1"/>
                </a:solidFill>
                <a:latin typeface="Arial" charset="0"/>
                <a:ea typeface="ＭＳ Ｐゴシック" charset="0"/>
              </a:defRPr>
            </a:lvl2pPr>
            <a:lvl3pPr marL="1143000" indent="-228600">
              <a:defRPr kumimoji="1">
                <a:solidFill>
                  <a:schemeClr val="tx1"/>
                </a:solidFill>
                <a:latin typeface="Arial" charset="0"/>
                <a:ea typeface="ＭＳ Ｐゴシック" charset="0"/>
              </a:defRPr>
            </a:lvl3pPr>
            <a:lvl4pPr marL="1600200" indent="-228600">
              <a:defRPr kumimoji="1">
                <a:solidFill>
                  <a:schemeClr val="tx1"/>
                </a:solidFill>
                <a:latin typeface="Arial" charset="0"/>
                <a:ea typeface="ＭＳ Ｐゴシック" charset="0"/>
              </a:defRPr>
            </a:lvl4pPr>
            <a:lvl5pPr marL="2057400" indent="-22860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ctr" eaLnBrk="1" hangingPunct="1"/>
            <a:r>
              <a:rPr lang="en-US" altLang="ja-JP" sz="4000" dirty="0">
                <a:solidFill>
                  <a:schemeClr val="accent2"/>
                </a:solidFill>
                <a:latin typeface="メイリオ" charset="0"/>
                <a:ea typeface="メイリオ" charset="0"/>
                <a:cs typeface="メイリオ" charset="0"/>
              </a:rPr>
              <a:t>TSURUMI</a:t>
            </a:r>
            <a:r>
              <a:rPr lang="ja-JP" altLang="en-US" sz="4000" dirty="0">
                <a:solidFill>
                  <a:schemeClr val="accent2"/>
                </a:solidFill>
                <a:latin typeface="メイリオ" charset="0"/>
                <a:ea typeface="メイリオ" charset="0"/>
                <a:cs typeface="メイリオ" charset="0"/>
              </a:rPr>
              <a:t>こどもホスピス</a:t>
            </a:r>
            <a:endParaRPr lang="en-US" altLang="ja-JP" sz="4000" dirty="0">
              <a:solidFill>
                <a:schemeClr val="accent2"/>
              </a:solidFill>
              <a:latin typeface="メイリオ" charset="0"/>
              <a:ea typeface="メイリオ" charset="0"/>
              <a:cs typeface="メイリオ" charset="0"/>
            </a:endParaRPr>
          </a:p>
          <a:p>
            <a:pPr algn="ctr" eaLnBrk="1" hangingPunct="1"/>
            <a:endParaRPr lang="en-US" altLang="ja-JP" sz="3600" dirty="0">
              <a:solidFill>
                <a:schemeClr val="accent2"/>
              </a:solidFill>
              <a:latin typeface="メイリオ" charset="0"/>
              <a:ea typeface="メイリオ" charset="0"/>
              <a:cs typeface="メイリオ" charset="0"/>
            </a:endParaRPr>
          </a:p>
        </p:txBody>
      </p:sp>
      <p:pic>
        <p:nvPicPr>
          <p:cNvPr id="18435" name="Picture 4" descr="http://www.nippon-foundation.or.jp/what/spotlight/kids_palliative_care/story1/x0001.jpg.pagespeed.ic.WkV5sjo8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56" y="1268413"/>
            <a:ext cx="8132233"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テキスト ボックス 5"/>
          <p:cNvSpPr txBox="1">
            <a:spLocks noChangeArrowheads="1"/>
          </p:cNvSpPr>
          <p:nvPr/>
        </p:nvSpPr>
        <p:spPr bwMode="auto">
          <a:xfrm>
            <a:off x="6732412" y="6381751"/>
            <a:ext cx="237631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0"/>
                <a:cs typeface="ＭＳ Ｐゴシック" charset="0"/>
              </a:defRPr>
            </a:lvl1pPr>
            <a:lvl2pPr marL="742950" indent="-285750">
              <a:defRPr kumimoji="1">
                <a:solidFill>
                  <a:schemeClr val="tx1"/>
                </a:solidFill>
                <a:latin typeface="Arial" charset="0"/>
                <a:ea typeface="ＭＳ Ｐゴシック" charset="0"/>
              </a:defRPr>
            </a:lvl2pPr>
            <a:lvl3pPr marL="1143000" indent="-228600">
              <a:defRPr kumimoji="1">
                <a:solidFill>
                  <a:schemeClr val="tx1"/>
                </a:solidFill>
                <a:latin typeface="Arial" charset="0"/>
                <a:ea typeface="ＭＳ Ｐゴシック" charset="0"/>
              </a:defRPr>
            </a:lvl3pPr>
            <a:lvl4pPr marL="1600200" indent="-228600">
              <a:defRPr kumimoji="1">
                <a:solidFill>
                  <a:schemeClr val="tx1"/>
                </a:solidFill>
                <a:latin typeface="Arial" charset="0"/>
                <a:ea typeface="ＭＳ Ｐゴシック" charset="0"/>
              </a:defRPr>
            </a:lvl4pPr>
            <a:lvl5pPr marL="2057400" indent="-22860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r>
              <a:rPr lang="ja-JP" altLang="en-US" sz="2400">
                <a:latin typeface="メイリオ" charset="0"/>
                <a:ea typeface="メイリオ" charset="0"/>
                <a:cs typeface="メイリオ" charset="0"/>
              </a:rPr>
              <a:t>完成予想図</a:t>
            </a:r>
          </a:p>
        </p:txBody>
      </p:sp>
      <p:sp>
        <p:nvSpPr>
          <p:cNvPr id="5" name="テキスト ボックス 5"/>
          <p:cNvSpPr txBox="1"/>
          <p:nvPr/>
        </p:nvSpPr>
        <p:spPr>
          <a:xfrm>
            <a:off x="7813248" y="197483"/>
            <a:ext cx="1075342" cy="370927"/>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500" kern="100" dirty="0">
                <a:effectLst/>
                <a:latin typeface="Century"/>
                <a:ea typeface="ＭＳ ゴシック"/>
                <a:cs typeface="Times New Roman"/>
              </a:rPr>
              <a:t>資料　</a:t>
            </a:r>
            <a:r>
              <a:rPr lang="ja-JP" altLang="en-US" sz="1500" kern="100" dirty="0" smtClean="0">
                <a:effectLst/>
                <a:latin typeface="Century"/>
                <a:ea typeface="ＭＳ ゴシック"/>
                <a:cs typeface="Times New Roman"/>
              </a:rPr>
              <a:t>８</a:t>
            </a:r>
            <a:endParaRPr lang="ja-JP" sz="1500" kern="100" dirty="0">
              <a:effectLst/>
              <a:latin typeface="Century"/>
              <a:ea typeface="ＭＳ 明朝"/>
              <a:cs typeface="Times New Roman"/>
            </a:endParaRPr>
          </a:p>
        </p:txBody>
      </p:sp>
    </p:spTree>
    <p:extLst>
      <p:ext uri="{BB962C8B-B14F-4D97-AF65-F5344CB8AC3E}">
        <p14:creationId xmlns:p14="http://schemas.microsoft.com/office/powerpoint/2010/main" val="97207185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33293" y="1385492"/>
            <a:ext cx="8337177" cy="4247317"/>
          </a:xfrm>
          <a:prstGeom prst="rect">
            <a:avLst/>
          </a:prstGeom>
          <a:noFill/>
        </p:spPr>
        <p:txBody>
          <a:bodyPr wrap="square" rtlCol="0">
            <a:spAutoFit/>
          </a:bodyPr>
          <a:lstStyle/>
          <a:p>
            <a:r>
              <a:rPr lang="ja-JP" altLang="en-US" dirty="0">
                <a:latin typeface="Adobe Song Std L" panose="02020300000000000000" pitchFamily="18" charset="-128"/>
                <a:ea typeface="Adobe Song Std L" panose="02020300000000000000" pitchFamily="18" charset="-128"/>
              </a:rPr>
              <a:t>すべての子どもにとって成長は本来備わる能力であり、教育や遊び、社会体験などを通じて、未知への興味が促され、新しい力を獲得することは、子どものみならず家族を含めた周りの人たちにも幸せや希望をもたらします</a:t>
            </a:r>
            <a:r>
              <a:rPr lang="ja-JP" altLang="en-US" dirty="0" smtClean="0">
                <a:latin typeface="Adobe Song Std L" panose="02020300000000000000" pitchFamily="18" charset="-128"/>
                <a:ea typeface="Adobe Song Std L" panose="02020300000000000000" pitchFamily="18" charset="-128"/>
              </a:rPr>
              <a:t>。</a:t>
            </a:r>
            <a:endParaRPr lang="en-US" altLang="ja-JP" dirty="0" smtClean="0">
              <a:latin typeface="Adobe Song Std L" panose="02020300000000000000" pitchFamily="18" charset="-128"/>
              <a:ea typeface="Adobe Song Std L" panose="02020300000000000000" pitchFamily="18" charset="-128"/>
            </a:endParaRPr>
          </a:p>
          <a:p>
            <a:endParaRPr lang="en-US" altLang="ja-JP" dirty="0">
              <a:latin typeface="Adobe Song Std L" panose="02020300000000000000" pitchFamily="18" charset="-128"/>
              <a:ea typeface="Adobe Song Std L" panose="02020300000000000000" pitchFamily="18" charset="-128"/>
            </a:endParaRPr>
          </a:p>
          <a:p>
            <a:r>
              <a:rPr lang="ja-JP" altLang="en-US" dirty="0" smtClean="0">
                <a:latin typeface="Adobe Song Std L" panose="02020300000000000000" pitchFamily="18" charset="-128"/>
                <a:ea typeface="Adobe Song Std L" panose="02020300000000000000" pitchFamily="18" charset="-128"/>
              </a:rPr>
              <a:t>一方</a:t>
            </a:r>
            <a:r>
              <a:rPr lang="ja-JP" altLang="en-US" dirty="0">
                <a:latin typeface="Adobe Song Std L" panose="02020300000000000000" pitchFamily="18" charset="-128"/>
                <a:ea typeface="Adobe Song Std L" panose="02020300000000000000" pitchFamily="18" charset="-128"/>
              </a:rPr>
              <a:t>、小児がんなど様々な難病や障がいのために命をおびやかされている子どもたちは、痛み、不安、孤立などの大きな困難に飲み込まれ、大切な成長の機会を妨げられることが少なくありません。こどものホスピスとは、こうした命をおびやかされている子どもたちに対して、痛みを和らげ、安らぎを与え、孤独から解放することはもとより、たとえ残された日々がわずかであったとしても、命の尽きる瞬間まで成長をうながし続けることがその本質といえます</a:t>
            </a:r>
            <a:r>
              <a:rPr lang="ja-JP" altLang="en-US" dirty="0" smtClean="0">
                <a:latin typeface="Adobe Song Std L" panose="02020300000000000000" pitchFamily="18" charset="-128"/>
                <a:ea typeface="Adobe Song Std L" panose="02020300000000000000" pitchFamily="18" charset="-128"/>
              </a:rPr>
              <a:t>。</a:t>
            </a:r>
            <a:endParaRPr lang="en-US" altLang="ja-JP" dirty="0" smtClean="0">
              <a:latin typeface="Adobe Song Std L" panose="02020300000000000000" pitchFamily="18" charset="-128"/>
              <a:ea typeface="Adobe Song Std L" panose="02020300000000000000" pitchFamily="18" charset="-128"/>
            </a:endParaRPr>
          </a:p>
          <a:p>
            <a:endParaRPr lang="en-US" altLang="ja-JP" dirty="0">
              <a:latin typeface="Adobe Song Std L" panose="02020300000000000000" pitchFamily="18" charset="-128"/>
              <a:ea typeface="Adobe Song Std L" panose="02020300000000000000" pitchFamily="18" charset="-128"/>
            </a:endParaRPr>
          </a:p>
          <a:p>
            <a:r>
              <a:rPr lang="ja-JP" altLang="en-US" dirty="0" smtClean="0">
                <a:latin typeface="Adobe Song Std L" panose="02020300000000000000" pitchFamily="18" charset="-128"/>
                <a:ea typeface="Adobe Song Std L" panose="02020300000000000000" pitchFamily="18" charset="-128"/>
              </a:rPr>
              <a:t>「</a:t>
            </a:r>
            <a:r>
              <a:rPr lang="ja-JP" altLang="en-US" dirty="0">
                <a:latin typeface="Adobe Song Std L" panose="02020300000000000000" pitchFamily="18" charset="-128"/>
                <a:ea typeface="Adobe Song Std L" panose="02020300000000000000" pitchFamily="18" charset="-128"/>
              </a:rPr>
              <a:t>こどものホスピスプロジェクト」は、こどものホスピスを実践する慈善団体としてその特性を最大限活かしながら、社会福祉や医療、公教育など、子どもに関わる様々な活動と共に、限られた命を生きる子どもたちをはぐくみ、幸せと希望、そして安らぎを分かち合うことを大切にします。</a:t>
            </a:r>
            <a:endParaRPr kumimoji="1" lang="en-US" altLang="ja-JP" u="sng" dirty="0" smtClean="0">
              <a:latin typeface="Adobe Song Std L" panose="02020300000000000000" pitchFamily="18" charset="-128"/>
              <a:ea typeface="Adobe Song Std L" panose="02020300000000000000" pitchFamily="18" charset="-128"/>
            </a:endParaRPr>
          </a:p>
        </p:txBody>
      </p:sp>
      <p:sp>
        <p:nvSpPr>
          <p:cNvPr id="9" name="テキスト ボックス 8"/>
          <p:cNvSpPr txBox="1"/>
          <p:nvPr/>
        </p:nvSpPr>
        <p:spPr>
          <a:xfrm>
            <a:off x="951731" y="707739"/>
            <a:ext cx="3057247" cy="523220"/>
          </a:xfrm>
          <a:prstGeom prst="rect">
            <a:avLst/>
          </a:prstGeom>
          <a:noFill/>
        </p:spPr>
        <p:txBody>
          <a:bodyPr wrap="none" rtlCol="0">
            <a:spAutoFit/>
          </a:bodyPr>
          <a:lstStyle/>
          <a:p>
            <a:r>
              <a:rPr lang="ja-JP" altLang="en-US" sz="2800" u="sng" dirty="0" smtClean="0">
                <a:latin typeface="Adobe Ming Std L" panose="02020300000000000000" pitchFamily="18" charset="-128"/>
                <a:ea typeface="Adobe Ming Std L" panose="02020300000000000000" pitchFamily="18" charset="-128"/>
              </a:rPr>
              <a:t>ポリシー（前文）</a:t>
            </a:r>
            <a:endParaRPr kumimoji="1" lang="ja-JP" altLang="en-US" sz="2800" u="sng" dirty="0">
              <a:latin typeface="Adobe Ming Std L" panose="02020300000000000000" pitchFamily="18" charset="-128"/>
              <a:ea typeface="Adobe Ming Std L" panose="02020300000000000000" pitchFamily="18" charset="-128"/>
            </a:endParaRPr>
          </a:p>
        </p:txBody>
      </p:sp>
    </p:spTree>
    <p:extLst>
      <p:ext uri="{BB962C8B-B14F-4D97-AF65-F5344CB8AC3E}">
        <p14:creationId xmlns:p14="http://schemas.microsoft.com/office/powerpoint/2010/main" val="2355184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12181" y="1580226"/>
            <a:ext cx="7124330" cy="4057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359" y="6380074"/>
            <a:ext cx="2045642" cy="265891"/>
          </a:xfrm>
          <a:prstGeom prst="rect">
            <a:avLst/>
          </a:prstGeom>
        </p:spPr>
      </p:pic>
      <p:sp>
        <p:nvSpPr>
          <p:cNvPr id="26" name="テキスト ボックス 25"/>
          <p:cNvSpPr txBox="1"/>
          <p:nvPr/>
        </p:nvSpPr>
        <p:spPr>
          <a:xfrm>
            <a:off x="670379" y="943822"/>
            <a:ext cx="3591602" cy="307777"/>
          </a:xfrm>
          <a:prstGeom prst="rect">
            <a:avLst/>
          </a:prstGeom>
          <a:noFill/>
        </p:spPr>
        <p:txBody>
          <a:bodyPr wrap="square" rtlCol="0">
            <a:spAutoFit/>
          </a:bodyPr>
          <a:lstStyle/>
          <a:p>
            <a:r>
              <a:rPr lang="en-US" altLang="ja-JP" sz="1400" dirty="0" smtClean="0">
                <a:latin typeface="メイリオ" panose="020B0604030504040204" pitchFamily="50" charset="-128"/>
                <a:ea typeface="メイリオ" panose="020B0604030504040204" pitchFamily="50" charset="-128"/>
              </a:rPr>
              <a:t>300</a:t>
            </a:r>
            <a:r>
              <a:rPr lang="ja-JP" altLang="en-US" sz="1400" dirty="0" smtClean="0">
                <a:latin typeface="メイリオ" panose="020B0604030504040204" pitchFamily="50" charset="-128"/>
                <a:ea typeface="メイリオ" panose="020B0604030504040204" pitchFamily="50" charset="-128"/>
              </a:rPr>
              <a:t>世帯を</a:t>
            </a:r>
            <a:r>
              <a:rPr lang="en-US" altLang="ja-JP" sz="1400" dirty="0" smtClean="0">
                <a:latin typeface="メイリオ" panose="020B0604030504040204" pitchFamily="50" charset="-128"/>
                <a:ea typeface="メイリオ" panose="020B0604030504040204" pitchFamily="50" charset="-128"/>
              </a:rPr>
              <a:t>MAX</a:t>
            </a:r>
            <a:r>
              <a:rPr lang="ja-JP" altLang="en-US" sz="1400" dirty="0" smtClean="0">
                <a:latin typeface="メイリオ" panose="020B0604030504040204" pitchFamily="50" charset="-128"/>
                <a:ea typeface="メイリオ" panose="020B0604030504040204" pitchFamily="50" charset="-128"/>
              </a:rPr>
              <a:t>とする</a:t>
            </a:r>
            <a:endParaRPr lang="en-US" altLang="ja-JP" sz="1400" dirty="0" smtClean="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670379" y="426387"/>
            <a:ext cx="2999796" cy="523220"/>
          </a:xfrm>
          <a:prstGeom prst="rect">
            <a:avLst/>
          </a:prstGeom>
          <a:noFill/>
        </p:spPr>
        <p:txBody>
          <a:bodyPr wrap="none" rtlCol="0">
            <a:spAutoFit/>
          </a:bodyPr>
          <a:lstStyle/>
          <a:p>
            <a:r>
              <a:rPr lang="ja-JP" altLang="en-US" sz="2800" u="sng" dirty="0" smtClean="0">
                <a:latin typeface="Adobe Ming Std L" panose="02020300000000000000" pitchFamily="18" charset="-128"/>
                <a:ea typeface="Adobe Ming Std L" panose="02020300000000000000" pitchFamily="18" charset="-128"/>
              </a:rPr>
              <a:t>メンバーシップ制</a:t>
            </a:r>
            <a:endParaRPr kumimoji="1" lang="ja-JP" altLang="en-US" sz="2800" u="sng" dirty="0">
              <a:latin typeface="Adobe Ming Std L" panose="02020300000000000000" pitchFamily="18" charset="-128"/>
              <a:ea typeface="Adobe Ming Std L" panose="02020300000000000000" pitchFamily="18" charset="-128"/>
            </a:endParaRPr>
          </a:p>
        </p:txBody>
      </p:sp>
      <p:sp>
        <p:nvSpPr>
          <p:cNvPr id="4" name="正方形/長方形 3"/>
          <p:cNvSpPr/>
          <p:nvPr/>
        </p:nvSpPr>
        <p:spPr>
          <a:xfrm>
            <a:off x="6466569" y="1074199"/>
            <a:ext cx="1569943" cy="5060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Adobe Ming Std L" panose="02020300000000000000" pitchFamily="18" charset="-128"/>
                <a:ea typeface="Adobe Ming Std L" panose="02020300000000000000" pitchFamily="18" charset="-128"/>
              </a:rPr>
              <a:t>あそび創造広場</a:t>
            </a:r>
            <a:endParaRPr kumimoji="1" lang="ja-JP" altLang="en-US" dirty="0">
              <a:solidFill>
                <a:schemeClr val="tx1"/>
              </a:solidFill>
              <a:latin typeface="Adobe Ming Std L" panose="02020300000000000000" pitchFamily="18" charset="-128"/>
              <a:ea typeface="Adobe Ming Std L" panose="02020300000000000000" pitchFamily="18" charset="-128"/>
            </a:endParaRPr>
          </a:p>
        </p:txBody>
      </p:sp>
      <p:grpSp>
        <p:nvGrpSpPr>
          <p:cNvPr id="12" name="グループ化 11"/>
          <p:cNvGrpSpPr/>
          <p:nvPr/>
        </p:nvGrpSpPr>
        <p:grpSpPr>
          <a:xfrm>
            <a:off x="1610595" y="2325947"/>
            <a:ext cx="2576744" cy="2565647"/>
            <a:chOff x="2147460" y="2325947"/>
            <a:chExt cx="3435658" cy="2565647"/>
          </a:xfrm>
        </p:grpSpPr>
        <p:sp>
          <p:nvSpPr>
            <p:cNvPr id="2" name="正方形/長方形 1"/>
            <p:cNvSpPr/>
            <p:nvPr/>
          </p:nvSpPr>
          <p:spPr>
            <a:xfrm>
              <a:off x="2147460" y="3178506"/>
              <a:ext cx="3435658" cy="1713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Adobe Ming Std L" panose="02020300000000000000" pitchFamily="18" charset="-128"/>
                <a:ea typeface="Adobe Ming Std L" panose="02020300000000000000" pitchFamily="18" charset="-128"/>
              </a:endParaRPr>
            </a:p>
          </p:txBody>
        </p:sp>
        <p:sp>
          <p:nvSpPr>
            <p:cNvPr id="6" name="二等辺三角形 5"/>
            <p:cNvSpPr/>
            <p:nvPr/>
          </p:nvSpPr>
          <p:spPr>
            <a:xfrm>
              <a:off x="2147460" y="2325947"/>
              <a:ext cx="3435658" cy="8525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758431" y="2556769"/>
              <a:ext cx="479394" cy="497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2223782" y="3608772"/>
            <a:ext cx="1800493" cy="369332"/>
          </a:xfrm>
          <a:prstGeom prst="rect">
            <a:avLst/>
          </a:prstGeom>
          <a:noFill/>
        </p:spPr>
        <p:txBody>
          <a:bodyPr wrap="none" rtlCol="0">
            <a:spAutoFit/>
          </a:bodyPr>
          <a:lstStyle/>
          <a:p>
            <a:r>
              <a:rPr kumimoji="1" lang="ja-JP" altLang="en-US" dirty="0" smtClean="0">
                <a:latin typeface="Adobe Ming Std L" panose="02020300000000000000" pitchFamily="18" charset="-128"/>
                <a:ea typeface="Adobe Ming Std L" panose="02020300000000000000" pitchFamily="18" charset="-128"/>
              </a:rPr>
              <a:t>こどもホスピス</a:t>
            </a:r>
            <a:endParaRPr kumimoji="1" lang="ja-JP" altLang="en-US" dirty="0">
              <a:latin typeface="Adobe Ming Std L" panose="02020300000000000000" pitchFamily="18" charset="-128"/>
              <a:ea typeface="Adobe Ming Std L" panose="02020300000000000000" pitchFamily="18" charset="-128"/>
            </a:endParaRPr>
          </a:p>
        </p:txBody>
      </p:sp>
      <p:cxnSp>
        <p:nvCxnSpPr>
          <p:cNvPr id="8" name="カギ線コネクタ 7"/>
          <p:cNvCxnSpPr>
            <a:stCxn id="24" idx="3"/>
          </p:cNvCxnSpPr>
          <p:nvPr/>
        </p:nvCxnSpPr>
        <p:spPr>
          <a:xfrm flipH="1">
            <a:off x="3169329" y="687997"/>
            <a:ext cx="500846" cy="1478154"/>
          </a:xfrm>
          <a:prstGeom prst="bentConnector4">
            <a:avLst>
              <a:gd name="adj1" fmla="val -45643"/>
              <a:gd name="adj2" fmla="val 58849"/>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967815" y="3470273"/>
            <a:ext cx="2288219" cy="923330"/>
          </a:xfrm>
          <a:prstGeom prst="rect">
            <a:avLst/>
          </a:prstGeom>
          <a:noFill/>
        </p:spPr>
        <p:txBody>
          <a:bodyPr wrap="square">
            <a:spAutoFit/>
          </a:bodyPr>
          <a:lstStyle/>
          <a:p>
            <a:pPr algn="ctr"/>
            <a:r>
              <a:rPr lang="ja-JP" altLang="en-US" b="1" dirty="0">
                <a:solidFill>
                  <a:schemeClr val="bg1"/>
                </a:solidFill>
                <a:latin typeface="Adobe Ming Std L" panose="02020300000000000000" pitchFamily="18" charset="-128"/>
                <a:ea typeface="Adobe Ming Std L" panose="02020300000000000000" pitchFamily="18" charset="-128"/>
              </a:rPr>
              <a:t>原っぱエリア</a:t>
            </a:r>
            <a:endParaRPr lang="en-US" altLang="ja-JP" b="1" dirty="0">
              <a:solidFill>
                <a:schemeClr val="bg1"/>
              </a:solidFill>
              <a:latin typeface="Adobe Ming Std L" panose="02020300000000000000" pitchFamily="18" charset="-128"/>
              <a:ea typeface="Adobe Ming Std L" panose="02020300000000000000" pitchFamily="18" charset="-128"/>
            </a:endParaRPr>
          </a:p>
          <a:p>
            <a:pPr algn="ctr"/>
            <a:r>
              <a:rPr lang="ja-JP" altLang="en-US" b="1" dirty="0">
                <a:solidFill>
                  <a:schemeClr val="bg1"/>
                </a:solidFill>
                <a:latin typeface="Adobe Ming Std L" panose="02020300000000000000" pitchFamily="18" charset="-128"/>
                <a:ea typeface="Adobe Ming Std L" panose="02020300000000000000" pitchFamily="18" charset="-128"/>
              </a:rPr>
              <a:t>（一般の子ども利用）</a:t>
            </a:r>
          </a:p>
        </p:txBody>
      </p:sp>
      <p:cxnSp>
        <p:nvCxnSpPr>
          <p:cNvPr id="16" name="直線コネクタ 15"/>
          <p:cNvCxnSpPr/>
          <p:nvPr/>
        </p:nvCxnSpPr>
        <p:spPr>
          <a:xfrm>
            <a:off x="1610595" y="4616388"/>
            <a:ext cx="2576744" cy="0"/>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912181" y="6282418"/>
            <a:ext cx="526704" cy="0"/>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497112" y="6160948"/>
            <a:ext cx="3591602" cy="523220"/>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セミパブリックエリア（一般利用との共有）</a:t>
            </a:r>
            <a:endParaRPr lang="en-US" altLang="ja-JP" sz="1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58466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図表 18"/>
          <p:cNvGraphicFramePr/>
          <p:nvPr>
            <p:extLst>
              <p:ext uri="{D42A27DB-BD31-4B8C-83A1-F6EECF244321}">
                <p14:modId xmlns:p14="http://schemas.microsoft.com/office/powerpoint/2010/main" val="1216413706"/>
              </p:ext>
            </p:extLst>
          </p:nvPr>
        </p:nvGraphicFramePr>
        <p:xfrm>
          <a:off x="2501401" y="1303770"/>
          <a:ext cx="5022609" cy="4834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7011" y="3264174"/>
            <a:ext cx="717632" cy="1030290"/>
          </a:xfrm>
          <a:prstGeom prst="rect">
            <a:avLst/>
          </a:prstGeom>
        </p:spPr>
      </p:pic>
      <p:cxnSp>
        <p:nvCxnSpPr>
          <p:cNvPr id="37" name="直線矢印コネクタ 36"/>
          <p:cNvCxnSpPr/>
          <p:nvPr/>
        </p:nvCxnSpPr>
        <p:spPr>
          <a:xfrm>
            <a:off x="2204159" y="2231195"/>
            <a:ext cx="481100" cy="55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1941035" y="3329491"/>
            <a:ext cx="5790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2170208" y="3764811"/>
            <a:ext cx="415499" cy="5897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1494114" y="1576348"/>
            <a:ext cx="882526" cy="918601"/>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Adobe Ming Std L" panose="02020300000000000000" pitchFamily="18" charset="-128"/>
                <a:ea typeface="Adobe Ming Std L" panose="02020300000000000000" pitchFamily="18" charset="-128"/>
              </a:rPr>
              <a:t>地域</a:t>
            </a:r>
            <a:endParaRPr kumimoji="1" lang="ja-JP" altLang="en-US" sz="1600" dirty="0">
              <a:latin typeface="Adobe Ming Std L" panose="02020300000000000000" pitchFamily="18" charset="-128"/>
              <a:ea typeface="Adobe Ming Std L" panose="02020300000000000000" pitchFamily="18" charset="-128"/>
            </a:endParaRPr>
          </a:p>
        </p:txBody>
      </p:sp>
      <p:sp>
        <p:nvSpPr>
          <p:cNvPr id="15" name="円/楕円 14"/>
          <p:cNvSpPr/>
          <p:nvPr/>
        </p:nvSpPr>
        <p:spPr>
          <a:xfrm>
            <a:off x="1043904" y="2879562"/>
            <a:ext cx="897131" cy="918601"/>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Adobe Ming Std L" panose="02020300000000000000" pitchFamily="18" charset="-128"/>
                <a:ea typeface="Adobe Ming Std L" panose="02020300000000000000" pitchFamily="18" charset="-128"/>
              </a:rPr>
              <a:t>NPO</a:t>
            </a:r>
            <a:endParaRPr kumimoji="1" lang="ja-JP" altLang="en-US" sz="1600" dirty="0">
              <a:latin typeface="Adobe Ming Std L" panose="02020300000000000000" pitchFamily="18" charset="-128"/>
              <a:ea typeface="Adobe Ming Std L" panose="02020300000000000000" pitchFamily="18" charset="-128"/>
            </a:endParaRPr>
          </a:p>
        </p:txBody>
      </p:sp>
      <p:sp>
        <p:nvSpPr>
          <p:cNvPr id="16" name="円/楕円 15"/>
          <p:cNvSpPr/>
          <p:nvPr/>
        </p:nvSpPr>
        <p:spPr>
          <a:xfrm>
            <a:off x="1329760" y="4212658"/>
            <a:ext cx="927351" cy="918601"/>
          </a:xfrm>
          <a:prstGeom prst="ellips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Adobe Ming Std L" panose="02020300000000000000" pitchFamily="18" charset="-128"/>
                <a:ea typeface="Adobe Ming Std L" panose="02020300000000000000" pitchFamily="18" charset="-128"/>
              </a:rPr>
              <a:t>企業</a:t>
            </a:r>
            <a:endParaRPr kumimoji="1" lang="ja-JP" altLang="en-US" sz="1600" dirty="0">
              <a:latin typeface="Adobe Ming Std L" panose="02020300000000000000" pitchFamily="18" charset="-128"/>
              <a:ea typeface="Adobe Ming Std L" panose="02020300000000000000" pitchFamily="18" charset="-128"/>
            </a:endParaRPr>
          </a:p>
        </p:txBody>
      </p:sp>
      <p:pic>
        <p:nvPicPr>
          <p:cNvPr id="18" name="図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3359" y="6380074"/>
            <a:ext cx="2045642" cy="265891"/>
          </a:xfrm>
          <a:prstGeom prst="rect">
            <a:avLst/>
          </a:prstGeom>
        </p:spPr>
      </p:pic>
      <p:sp>
        <p:nvSpPr>
          <p:cNvPr id="20" name="テキスト ボックス 19"/>
          <p:cNvSpPr txBox="1"/>
          <p:nvPr/>
        </p:nvSpPr>
        <p:spPr>
          <a:xfrm>
            <a:off x="670379" y="943822"/>
            <a:ext cx="3591602" cy="307777"/>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税による取組から零れ落ちる領域を担う</a:t>
            </a:r>
            <a:endParaRPr lang="en-US" altLang="ja-JP" sz="1400" dirty="0" smtClean="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670379" y="426387"/>
            <a:ext cx="3817703" cy="523220"/>
          </a:xfrm>
          <a:prstGeom prst="rect">
            <a:avLst/>
          </a:prstGeom>
          <a:noFill/>
        </p:spPr>
        <p:txBody>
          <a:bodyPr wrap="none" rtlCol="0">
            <a:spAutoFit/>
          </a:bodyPr>
          <a:lstStyle/>
          <a:p>
            <a:r>
              <a:rPr lang="ja-JP" altLang="en-US" sz="2800" u="sng" dirty="0" smtClean="0">
                <a:latin typeface="Adobe Ming Std L" panose="02020300000000000000" pitchFamily="18" charset="-128"/>
                <a:ea typeface="Adobe Ming Std L" panose="02020300000000000000" pitchFamily="18" charset="-128"/>
              </a:rPr>
              <a:t>コミュニティー モデル</a:t>
            </a:r>
            <a:endParaRPr kumimoji="1" lang="ja-JP" altLang="en-US" sz="2800" u="sng" dirty="0">
              <a:latin typeface="Adobe Ming Std L" panose="02020300000000000000" pitchFamily="18" charset="-128"/>
              <a:ea typeface="Adobe Ming Std L" panose="02020300000000000000" pitchFamily="18" charset="-128"/>
            </a:endParaRPr>
          </a:p>
        </p:txBody>
      </p:sp>
    </p:spTree>
    <p:extLst>
      <p:ext uri="{BB962C8B-B14F-4D97-AF65-F5344CB8AC3E}">
        <p14:creationId xmlns:p14="http://schemas.microsoft.com/office/powerpoint/2010/main" val="3312566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359" y="6380074"/>
            <a:ext cx="2045642" cy="265891"/>
          </a:xfrm>
          <a:prstGeom prst="rect">
            <a:avLst/>
          </a:prstGeom>
        </p:spPr>
      </p:pic>
      <p:sp>
        <p:nvSpPr>
          <p:cNvPr id="36" name="右矢印 35"/>
          <p:cNvSpPr/>
          <p:nvPr/>
        </p:nvSpPr>
        <p:spPr>
          <a:xfrm>
            <a:off x="5121613" y="4127558"/>
            <a:ext cx="1657157" cy="1628750"/>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終末期</a:t>
            </a:r>
            <a:endParaRPr lang="ja-JP" altLang="en-US" sz="1400" dirty="0">
              <a:solidFill>
                <a:schemeClr val="tx1"/>
              </a:solidFill>
              <a:latin typeface="Adobe Ming Std L" panose="02020300000000000000" pitchFamily="18" charset="-128"/>
              <a:ea typeface="Adobe Ming Std L" panose="02020300000000000000" pitchFamily="18" charset="-128"/>
            </a:endParaRPr>
          </a:p>
        </p:txBody>
      </p:sp>
      <p:sp>
        <p:nvSpPr>
          <p:cNvPr id="37" name="正方形/長方形 36"/>
          <p:cNvSpPr/>
          <p:nvPr/>
        </p:nvSpPr>
        <p:spPr>
          <a:xfrm>
            <a:off x="6685569" y="4538546"/>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ビリーブメント</a:t>
            </a:r>
            <a:endParaRPr lang="en-US" altLang="ja-JP" sz="1400"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（グリーフ）</a:t>
            </a:r>
            <a:endParaRPr lang="ja-JP" altLang="en-US" sz="1400" dirty="0">
              <a:solidFill>
                <a:schemeClr val="tx1"/>
              </a:solidFill>
              <a:latin typeface="Adobe Ming Std L" panose="02020300000000000000" pitchFamily="18" charset="-128"/>
              <a:ea typeface="Adobe Ming Std L" panose="02020300000000000000" pitchFamily="18" charset="-128"/>
            </a:endParaRPr>
          </a:p>
        </p:txBody>
      </p:sp>
      <p:sp>
        <p:nvSpPr>
          <p:cNvPr id="39" name="正方形/長方形 38"/>
          <p:cNvSpPr/>
          <p:nvPr/>
        </p:nvSpPr>
        <p:spPr>
          <a:xfrm>
            <a:off x="1958532" y="4538546"/>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Adobe Ming Std L" panose="02020300000000000000" pitchFamily="18" charset="-128"/>
                <a:ea typeface="Adobe Ming Std L" panose="02020300000000000000" pitchFamily="18" charset="-128"/>
              </a:rPr>
              <a:t>比較的</a:t>
            </a:r>
            <a:r>
              <a:rPr lang="ja-JP" altLang="en-US" sz="1400" dirty="0" smtClean="0">
                <a:solidFill>
                  <a:schemeClr val="tx1"/>
                </a:solidFill>
                <a:latin typeface="Adobe Ming Std L" panose="02020300000000000000" pitchFamily="18" charset="-128"/>
                <a:ea typeface="Adobe Ming Std L" panose="02020300000000000000" pitchFamily="18" charset="-128"/>
              </a:rPr>
              <a:t>安定</a:t>
            </a:r>
            <a:endParaRPr lang="en-US" altLang="ja-JP" sz="1400" dirty="0" smtClean="0">
              <a:solidFill>
                <a:schemeClr val="tx1"/>
              </a:solidFill>
              <a:latin typeface="Adobe Ming Std L" panose="02020300000000000000" pitchFamily="18" charset="-128"/>
              <a:ea typeface="Adobe Ming Std L" panose="02020300000000000000" pitchFamily="18" charset="-128"/>
            </a:endParaRPr>
          </a:p>
        </p:txBody>
      </p:sp>
      <p:sp>
        <p:nvSpPr>
          <p:cNvPr id="40" name="正方形/長方形 39"/>
          <p:cNvSpPr/>
          <p:nvPr/>
        </p:nvSpPr>
        <p:spPr>
          <a:xfrm>
            <a:off x="3540073" y="4538546"/>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不安定</a:t>
            </a:r>
            <a:endParaRPr lang="en-US" altLang="ja-JP" sz="1400" dirty="0">
              <a:solidFill>
                <a:schemeClr val="tx1"/>
              </a:solidFill>
              <a:latin typeface="Adobe Ming Std L" panose="02020300000000000000" pitchFamily="18" charset="-128"/>
              <a:ea typeface="Adobe Ming Std L" panose="02020300000000000000" pitchFamily="18" charset="-128"/>
            </a:endParaRPr>
          </a:p>
        </p:txBody>
      </p:sp>
      <p:sp>
        <p:nvSpPr>
          <p:cNvPr id="41" name="円/楕円 40"/>
          <p:cNvSpPr/>
          <p:nvPr/>
        </p:nvSpPr>
        <p:spPr>
          <a:xfrm>
            <a:off x="6436124" y="4641632"/>
            <a:ext cx="475861" cy="634481"/>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latin typeface="Adobe Ming Std L" panose="02020300000000000000" pitchFamily="18" charset="-128"/>
                <a:ea typeface="Adobe Ming Std L" panose="02020300000000000000" pitchFamily="18" charset="-128"/>
              </a:rPr>
              <a:t>48 h</a:t>
            </a:r>
            <a:endParaRPr kumimoji="1" lang="ja-JP" altLang="en-US" sz="1100" dirty="0">
              <a:solidFill>
                <a:schemeClr val="tx1"/>
              </a:solidFill>
              <a:latin typeface="Adobe Ming Std L" panose="02020300000000000000" pitchFamily="18" charset="-128"/>
              <a:ea typeface="Adobe Ming Std L" panose="02020300000000000000" pitchFamily="18" charset="-128"/>
            </a:endParaRPr>
          </a:p>
        </p:txBody>
      </p:sp>
      <p:sp>
        <p:nvSpPr>
          <p:cNvPr id="48" name="正方形/長方形 47"/>
          <p:cNvSpPr/>
          <p:nvPr/>
        </p:nvSpPr>
        <p:spPr>
          <a:xfrm>
            <a:off x="6685569" y="3162255"/>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成人</a:t>
            </a:r>
            <a:r>
              <a:rPr lang="ja-JP" altLang="en-US" sz="1400" dirty="0">
                <a:solidFill>
                  <a:schemeClr val="tx1"/>
                </a:solidFill>
                <a:latin typeface="Adobe Ming Std L" panose="02020300000000000000" pitchFamily="18" charset="-128"/>
                <a:ea typeface="Adobe Ming Std L" panose="02020300000000000000" pitchFamily="18" charset="-128"/>
              </a:rPr>
              <a:t>期</a:t>
            </a:r>
            <a:endParaRPr lang="en-US" altLang="ja-JP" sz="1400" dirty="0" smtClean="0">
              <a:solidFill>
                <a:schemeClr val="tx1"/>
              </a:solidFill>
              <a:latin typeface="Adobe Ming Std L" panose="02020300000000000000" pitchFamily="18" charset="-128"/>
              <a:ea typeface="Adobe Ming Std L" panose="02020300000000000000" pitchFamily="18" charset="-128"/>
            </a:endParaRPr>
          </a:p>
        </p:txBody>
      </p:sp>
      <p:sp>
        <p:nvSpPr>
          <p:cNvPr id="49" name="正方形/長方形 48"/>
          <p:cNvSpPr/>
          <p:nvPr/>
        </p:nvSpPr>
        <p:spPr>
          <a:xfrm>
            <a:off x="1958532" y="3162255"/>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Adobe Ming Std L" panose="02020300000000000000" pitchFamily="18" charset="-128"/>
                <a:ea typeface="Adobe Ming Std L" panose="02020300000000000000" pitchFamily="18" charset="-128"/>
              </a:rPr>
              <a:t>乳児期</a:t>
            </a:r>
            <a:endParaRPr lang="en-US" altLang="ja-JP" sz="1400" dirty="0" smtClean="0">
              <a:solidFill>
                <a:schemeClr val="tx1"/>
              </a:solidFill>
              <a:latin typeface="Adobe Ming Std L" panose="02020300000000000000" pitchFamily="18" charset="-128"/>
              <a:ea typeface="Adobe Ming Std L" panose="02020300000000000000" pitchFamily="18" charset="-128"/>
            </a:endParaRPr>
          </a:p>
        </p:txBody>
      </p:sp>
      <p:sp>
        <p:nvSpPr>
          <p:cNvPr id="50" name="正方形/長方形 49"/>
          <p:cNvSpPr/>
          <p:nvPr/>
        </p:nvSpPr>
        <p:spPr>
          <a:xfrm>
            <a:off x="3540073" y="3162255"/>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学童</a:t>
            </a:r>
            <a:r>
              <a:rPr lang="ja-JP" altLang="en-US" sz="1400" dirty="0">
                <a:solidFill>
                  <a:schemeClr val="tx1"/>
                </a:solidFill>
                <a:latin typeface="Adobe Ming Std L" panose="02020300000000000000" pitchFamily="18" charset="-128"/>
                <a:ea typeface="Adobe Ming Std L" panose="02020300000000000000" pitchFamily="18" charset="-128"/>
              </a:rPr>
              <a:t>期</a:t>
            </a:r>
            <a:endParaRPr lang="en-US" altLang="ja-JP" sz="1400" dirty="0">
              <a:solidFill>
                <a:schemeClr val="tx1"/>
              </a:solidFill>
              <a:latin typeface="Adobe Ming Std L" panose="02020300000000000000" pitchFamily="18" charset="-128"/>
              <a:ea typeface="Adobe Ming Std L" panose="02020300000000000000" pitchFamily="18" charset="-128"/>
            </a:endParaRPr>
          </a:p>
        </p:txBody>
      </p:sp>
      <p:sp>
        <p:nvSpPr>
          <p:cNvPr id="51" name="正方形/長方形 50"/>
          <p:cNvSpPr/>
          <p:nvPr/>
        </p:nvSpPr>
        <p:spPr>
          <a:xfrm>
            <a:off x="5121613" y="3162255"/>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Adobe Ming Std L" panose="02020300000000000000" pitchFamily="18" charset="-128"/>
                <a:ea typeface="Adobe Ming Std L" panose="02020300000000000000" pitchFamily="18" charset="-128"/>
              </a:rPr>
              <a:t>思春期</a:t>
            </a:r>
            <a:endParaRPr lang="en-US" altLang="ja-JP" sz="1400" dirty="0">
              <a:solidFill>
                <a:schemeClr val="tx1"/>
              </a:solidFill>
              <a:latin typeface="Adobe Ming Std L" panose="02020300000000000000" pitchFamily="18" charset="-128"/>
              <a:ea typeface="Adobe Ming Std L" panose="02020300000000000000" pitchFamily="18" charset="-128"/>
            </a:endParaRPr>
          </a:p>
        </p:txBody>
      </p:sp>
      <p:sp>
        <p:nvSpPr>
          <p:cNvPr id="52" name="正方形/長方形 51"/>
          <p:cNvSpPr/>
          <p:nvPr/>
        </p:nvSpPr>
        <p:spPr>
          <a:xfrm>
            <a:off x="6685569" y="1831709"/>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重度脳性麻痺</a:t>
            </a:r>
            <a:endParaRPr lang="en-US" altLang="ja-JP" sz="1400" dirty="0" smtClean="0">
              <a:solidFill>
                <a:schemeClr val="tx1"/>
              </a:solidFill>
              <a:latin typeface="Adobe Ming Std L" panose="02020300000000000000" pitchFamily="18" charset="-128"/>
              <a:ea typeface="Adobe Ming Std L" panose="02020300000000000000" pitchFamily="18" charset="-128"/>
            </a:endParaRPr>
          </a:p>
        </p:txBody>
      </p:sp>
      <p:sp>
        <p:nvSpPr>
          <p:cNvPr id="53" name="正方形/長方形 52"/>
          <p:cNvSpPr/>
          <p:nvPr/>
        </p:nvSpPr>
        <p:spPr>
          <a:xfrm>
            <a:off x="1958532" y="1831709"/>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Adobe Ming Std L" panose="02020300000000000000" pitchFamily="18" charset="-128"/>
                <a:ea typeface="Adobe Ming Std L" panose="02020300000000000000" pitchFamily="18" charset="-128"/>
              </a:rPr>
              <a:t>小児</a:t>
            </a:r>
            <a:r>
              <a:rPr lang="ja-JP" altLang="en-US" sz="1400" dirty="0" smtClean="0">
                <a:solidFill>
                  <a:schemeClr val="tx1"/>
                </a:solidFill>
                <a:latin typeface="Adobe Ming Std L" panose="02020300000000000000" pitchFamily="18" charset="-128"/>
                <a:ea typeface="Adobe Ming Std L" panose="02020300000000000000" pitchFamily="18" charset="-128"/>
              </a:rPr>
              <a:t>がん・心疾患</a:t>
            </a:r>
            <a:endParaRPr lang="en-US" altLang="ja-JP" sz="1400" dirty="0" smtClean="0">
              <a:solidFill>
                <a:schemeClr val="tx1"/>
              </a:solidFill>
              <a:latin typeface="Adobe Ming Std L" panose="02020300000000000000" pitchFamily="18" charset="-128"/>
              <a:ea typeface="Adobe Ming Std L" panose="02020300000000000000" pitchFamily="18" charset="-128"/>
            </a:endParaRPr>
          </a:p>
        </p:txBody>
      </p:sp>
      <p:sp>
        <p:nvSpPr>
          <p:cNvPr id="54" name="正方形/長方形 53"/>
          <p:cNvSpPr/>
          <p:nvPr/>
        </p:nvSpPr>
        <p:spPr>
          <a:xfrm>
            <a:off x="3540073" y="1831709"/>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神経筋疾患</a:t>
            </a:r>
            <a:endParaRPr lang="en-US" altLang="ja-JP" sz="1400" dirty="0">
              <a:solidFill>
                <a:schemeClr val="tx1"/>
              </a:solidFill>
              <a:latin typeface="Adobe Ming Std L" panose="02020300000000000000" pitchFamily="18" charset="-128"/>
              <a:ea typeface="Adobe Ming Std L" panose="02020300000000000000" pitchFamily="18" charset="-128"/>
            </a:endParaRPr>
          </a:p>
        </p:txBody>
      </p:sp>
      <p:sp>
        <p:nvSpPr>
          <p:cNvPr id="55" name="正方形/長方形 54"/>
          <p:cNvSpPr/>
          <p:nvPr/>
        </p:nvSpPr>
        <p:spPr>
          <a:xfrm>
            <a:off x="5121613" y="1831709"/>
            <a:ext cx="1518559" cy="80243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代謝性疾患</a:t>
            </a:r>
            <a:endParaRPr lang="en-US" altLang="ja-JP" sz="1400"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先天性異常</a:t>
            </a:r>
            <a:endParaRPr lang="en-US" altLang="ja-JP" sz="1400" dirty="0">
              <a:solidFill>
                <a:schemeClr val="tx1"/>
              </a:solidFill>
              <a:latin typeface="Adobe Ming Std L" panose="02020300000000000000" pitchFamily="18" charset="-128"/>
              <a:ea typeface="Adobe Ming Std L" panose="02020300000000000000" pitchFamily="18" charset="-128"/>
            </a:endParaRPr>
          </a:p>
        </p:txBody>
      </p:sp>
      <p:sp>
        <p:nvSpPr>
          <p:cNvPr id="5" name="テキスト ボックス 4"/>
          <p:cNvSpPr txBox="1"/>
          <p:nvPr/>
        </p:nvSpPr>
        <p:spPr>
          <a:xfrm>
            <a:off x="565548" y="2039800"/>
            <a:ext cx="1351652" cy="369332"/>
          </a:xfrm>
          <a:prstGeom prst="rect">
            <a:avLst/>
          </a:prstGeom>
          <a:noFill/>
        </p:spPr>
        <p:txBody>
          <a:bodyPr wrap="none" rtlCol="0">
            <a:spAutoFit/>
          </a:bodyPr>
          <a:lstStyle/>
          <a:p>
            <a:r>
              <a:rPr lang="ja-JP" altLang="en-US" u="sng" dirty="0" smtClean="0">
                <a:latin typeface="Adobe Ming Std L" panose="02020300000000000000" pitchFamily="18" charset="-128"/>
                <a:ea typeface="Adobe Ming Std L" panose="02020300000000000000" pitchFamily="18" charset="-128"/>
              </a:rPr>
              <a:t>病気の種類</a:t>
            </a:r>
            <a:endParaRPr kumimoji="1" lang="ja-JP" altLang="en-US" u="sng" dirty="0">
              <a:latin typeface="Adobe Ming Std L" panose="02020300000000000000" pitchFamily="18" charset="-128"/>
              <a:ea typeface="Adobe Ming Std L" panose="02020300000000000000" pitchFamily="18" charset="-128"/>
            </a:endParaRPr>
          </a:p>
        </p:txBody>
      </p:sp>
      <p:sp>
        <p:nvSpPr>
          <p:cNvPr id="58" name="テキスト ボックス 57"/>
          <p:cNvSpPr txBox="1"/>
          <p:nvPr/>
        </p:nvSpPr>
        <p:spPr>
          <a:xfrm>
            <a:off x="565548" y="3371823"/>
            <a:ext cx="1338828" cy="369332"/>
          </a:xfrm>
          <a:prstGeom prst="rect">
            <a:avLst/>
          </a:prstGeom>
          <a:noFill/>
        </p:spPr>
        <p:txBody>
          <a:bodyPr wrap="none" rtlCol="0">
            <a:spAutoFit/>
          </a:bodyPr>
          <a:lstStyle/>
          <a:p>
            <a:r>
              <a:rPr lang="ja-JP" altLang="en-US" u="sng" dirty="0" smtClean="0">
                <a:latin typeface="Adobe Ming Std L" panose="02020300000000000000" pitchFamily="18" charset="-128"/>
                <a:ea typeface="Adobe Ming Std L" panose="02020300000000000000" pitchFamily="18" charset="-128"/>
              </a:rPr>
              <a:t>成長の時期</a:t>
            </a:r>
            <a:endParaRPr kumimoji="1" lang="ja-JP" altLang="en-US" u="sng" dirty="0">
              <a:latin typeface="Adobe Ming Std L" panose="02020300000000000000" pitchFamily="18" charset="-128"/>
              <a:ea typeface="Adobe Ming Std L" panose="02020300000000000000" pitchFamily="18" charset="-128"/>
            </a:endParaRPr>
          </a:p>
        </p:txBody>
      </p:sp>
      <p:sp>
        <p:nvSpPr>
          <p:cNvPr id="59" name="テキスト ボックス 58"/>
          <p:cNvSpPr txBox="1"/>
          <p:nvPr/>
        </p:nvSpPr>
        <p:spPr>
          <a:xfrm>
            <a:off x="565548" y="4761753"/>
            <a:ext cx="1338828" cy="369332"/>
          </a:xfrm>
          <a:prstGeom prst="rect">
            <a:avLst/>
          </a:prstGeom>
          <a:noFill/>
        </p:spPr>
        <p:txBody>
          <a:bodyPr wrap="none" rtlCol="0">
            <a:spAutoFit/>
          </a:bodyPr>
          <a:lstStyle/>
          <a:p>
            <a:r>
              <a:rPr lang="ja-JP" altLang="en-US" u="sng" dirty="0">
                <a:latin typeface="Adobe Ming Std L" panose="02020300000000000000" pitchFamily="18" charset="-128"/>
                <a:ea typeface="Adobe Ming Std L" panose="02020300000000000000" pitchFamily="18" charset="-128"/>
              </a:rPr>
              <a:t>心身</a:t>
            </a:r>
            <a:r>
              <a:rPr lang="ja-JP" altLang="en-US" u="sng" dirty="0" smtClean="0">
                <a:latin typeface="Adobe Ming Std L" panose="02020300000000000000" pitchFamily="18" charset="-128"/>
                <a:ea typeface="Adobe Ming Std L" panose="02020300000000000000" pitchFamily="18" charset="-128"/>
              </a:rPr>
              <a:t>の状態</a:t>
            </a:r>
            <a:endParaRPr kumimoji="1" lang="ja-JP" altLang="en-US" u="sng" dirty="0">
              <a:latin typeface="Adobe Ming Std L" panose="02020300000000000000" pitchFamily="18" charset="-128"/>
              <a:ea typeface="Adobe Ming Std L" panose="02020300000000000000" pitchFamily="18" charset="-128"/>
            </a:endParaRPr>
          </a:p>
        </p:txBody>
      </p:sp>
      <p:sp>
        <p:nvSpPr>
          <p:cNvPr id="61" name="テキスト ボックス 60"/>
          <p:cNvSpPr txBox="1"/>
          <p:nvPr/>
        </p:nvSpPr>
        <p:spPr>
          <a:xfrm>
            <a:off x="670378" y="943822"/>
            <a:ext cx="6387369" cy="523220"/>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原則１８歳までの子ども・</a:t>
            </a:r>
            <a:r>
              <a:rPr lang="ja-JP" altLang="en-US" sz="1400" dirty="0">
                <a:latin typeface="メイリオ" panose="020B0604030504040204" pitchFamily="50" charset="-128"/>
                <a:ea typeface="メイリオ" panose="020B0604030504040204" pitchFamily="50" charset="-128"/>
              </a:rPr>
              <a:t>きょうだい・家族 </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精神的・身体的・経済的な困窮度 </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多様なニーズの分岐</a:t>
            </a:r>
            <a:endParaRPr lang="en-US" altLang="ja-JP" sz="1400" dirty="0" smtClean="0">
              <a:latin typeface="メイリオ" panose="020B0604030504040204" pitchFamily="50" charset="-128"/>
              <a:ea typeface="メイリオ" panose="020B0604030504040204" pitchFamily="50" charset="-128"/>
            </a:endParaRPr>
          </a:p>
        </p:txBody>
      </p:sp>
      <p:sp>
        <p:nvSpPr>
          <p:cNvPr id="62" name="テキスト ボックス 61"/>
          <p:cNvSpPr txBox="1"/>
          <p:nvPr/>
        </p:nvSpPr>
        <p:spPr>
          <a:xfrm>
            <a:off x="670379" y="426387"/>
            <a:ext cx="2683812" cy="523220"/>
          </a:xfrm>
          <a:prstGeom prst="rect">
            <a:avLst/>
          </a:prstGeom>
          <a:noFill/>
        </p:spPr>
        <p:txBody>
          <a:bodyPr wrap="none" rtlCol="0">
            <a:spAutoFit/>
          </a:bodyPr>
          <a:lstStyle/>
          <a:p>
            <a:r>
              <a:rPr lang="ja-JP" altLang="en-US" sz="2800" u="sng" dirty="0" smtClean="0">
                <a:latin typeface="Adobe Ming Std L" panose="02020300000000000000" pitchFamily="18" charset="-128"/>
                <a:ea typeface="Adobe Ming Std L" panose="02020300000000000000" pitchFamily="18" charset="-128"/>
              </a:rPr>
              <a:t>利用者について</a:t>
            </a:r>
            <a:endParaRPr kumimoji="1" lang="ja-JP" altLang="en-US" sz="2800" u="sng" dirty="0">
              <a:latin typeface="Adobe Ming Std L" panose="02020300000000000000" pitchFamily="18" charset="-128"/>
              <a:ea typeface="Adobe Ming Std L" panose="02020300000000000000" pitchFamily="18" charset="-128"/>
            </a:endParaRPr>
          </a:p>
        </p:txBody>
      </p:sp>
    </p:spTree>
    <p:extLst>
      <p:ext uri="{BB962C8B-B14F-4D97-AF65-F5344CB8AC3E}">
        <p14:creationId xmlns:p14="http://schemas.microsoft.com/office/powerpoint/2010/main" val="1385415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359" y="6380074"/>
            <a:ext cx="2045642" cy="265891"/>
          </a:xfrm>
          <a:prstGeom prst="rect">
            <a:avLst/>
          </a:prstGeom>
        </p:spPr>
      </p:pic>
      <p:grpSp>
        <p:nvGrpSpPr>
          <p:cNvPr id="5" name="図形グループ 4"/>
          <p:cNvGrpSpPr/>
          <p:nvPr/>
        </p:nvGrpSpPr>
        <p:grpSpPr>
          <a:xfrm>
            <a:off x="1905065" y="1467042"/>
            <a:ext cx="5167332" cy="4982725"/>
            <a:chOff x="2667766" y="1384697"/>
            <a:chExt cx="3727781" cy="4982725"/>
          </a:xfrm>
        </p:grpSpPr>
        <p:sp>
          <p:nvSpPr>
            <p:cNvPr id="3" name="円/楕円 2"/>
            <p:cNvSpPr/>
            <p:nvPr/>
          </p:nvSpPr>
          <p:spPr>
            <a:xfrm>
              <a:off x="3083928" y="1972378"/>
              <a:ext cx="2915161" cy="3886881"/>
            </a:xfrm>
            <a:prstGeom prst="ellipse">
              <a:avLst/>
            </a:prstGeom>
            <a:noFill/>
            <a:ln w="762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下カーブ リボン 3"/>
            <p:cNvSpPr/>
            <p:nvPr/>
          </p:nvSpPr>
          <p:spPr>
            <a:xfrm>
              <a:off x="3752132" y="3294181"/>
              <a:ext cx="1559048" cy="1002058"/>
            </a:xfrm>
            <a:prstGeom prst="ellipseRibbon">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Adobe Ming Std L" panose="02020300000000000000" pitchFamily="18" charset="-128"/>
                  <a:ea typeface="Adobe Ming Std L" panose="02020300000000000000" pitchFamily="18" charset="-128"/>
                </a:rPr>
                <a:t>悩み</a:t>
              </a:r>
              <a:endParaRPr kumimoji="1" lang="ja-JP" altLang="en-US" dirty="0">
                <a:latin typeface="Adobe Ming Std L" panose="02020300000000000000" pitchFamily="18" charset="-128"/>
                <a:ea typeface="Adobe Ming Std L" panose="02020300000000000000" pitchFamily="18" charset="-128"/>
              </a:endParaRPr>
            </a:p>
          </p:txBody>
        </p:sp>
        <p:sp>
          <p:nvSpPr>
            <p:cNvPr id="2" name="円/楕円 1"/>
            <p:cNvSpPr/>
            <p:nvPr/>
          </p:nvSpPr>
          <p:spPr>
            <a:xfrm>
              <a:off x="4121459" y="1384697"/>
              <a:ext cx="769322" cy="10257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Adobe Ming Std L" panose="02020300000000000000" pitchFamily="18" charset="-128"/>
                  <a:ea typeface="Adobe Ming Std L" panose="02020300000000000000" pitchFamily="18" charset="-128"/>
                </a:rPr>
                <a:t>子ども</a:t>
              </a:r>
              <a:endParaRPr kumimoji="1" lang="ja-JP" altLang="en-US" sz="1400" dirty="0">
                <a:solidFill>
                  <a:schemeClr val="tx1"/>
                </a:solidFill>
                <a:latin typeface="Adobe Ming Std L" panose="02020300000000000000" pitchFamily="18" charset="-128"/>
                <a:ea typeface="Adobe Ming Std L" panose="02020300000000000000" pitchFamily="18" charset="-128"/>
              </a:endParaRPr>
            </a:p>
          </p:txBody>
        </p:sp>
        <p:sp>
          <p:nvSpPr>
            <p:cNvPr id="11" name="円/楕円 10"/>
            <p:cNvSpPr/>
            <p:nvPr/>
          </p:nvSpPr>
          <p:spPr>
            <a:xfrm>
              <a:off x="5186780" y="1954867"/>
              <a:ext cx="769322" cy="10257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ご家族</a:t>
              </a:r>
              <a:endParaRPr kumimoji="1" lang="ja-JP" altLang="en-US" sz="1400" dirty="0">
                <a:solidFill>
                  <a:schemeClr val="tx1"/>
                </a:solidFill>
                <a:latin typeface="Adobe Ming Std L" panose="02020300000000000000" pitchFamily="18" charset="-128"/>
                <a:ea typeface="Adobe Ming Std L" panose="02020300000000000000" pitchFamily="18" charset="-128"/>
              </a:endParaRPr>
            </a:p>
          </p:txBody>
        </p:sp>
        <p:sp>
          <p:nvSpPr>
            <p:cNvPr id="12" name="円/楕円 11"/>
            <p:cNvSpPr/>
            <p:nvPr/>
          </p:nvSpPr>
          <p:spPr>
            <a:xfrm>
              <a:off x="5626225" y="3357539"/>
              <a:ext cx="769322" cy="10257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地域・ボランティア</a:t>
              </a:r>
              <a:endParaRPr kumimoji="1" lang="ja-JP" altLang="en-US" sz="1400" dirty="0">
                <a:solidFill>
                  <a:schemeClr val="tx1"/>
                </a:solidFill>
                <a:latin typeface="Adobe Ming Std L" panose="02020300000000000000" pitchFamily="18" charset="-128"/>
                <a:ea typeface="Adobe Ming Std L" panose="02020300000000000000" pitchFamily="18" charset="-128"/>
              </a:endParaRPr>
            </a:p>
          </p:txBody>
        </p:sp>
        <p:sp>
          <p:nvSpPr>
            <p:cNvPr id="14" name="円/楕円 13"/>
            <p:cNvSpPr/>
            <p:nvPr/>
          </p:nvSpPr>
          <p:spPr>
            <a:xfrm>
              <a:off x="5186780" y="4760213"/>
              <a:ext cx="769322" cy="10257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教師・保育士</a:t>
              </a:r>
              <a:endParaRPr kumimoji="1" lang="ja-JP" altLang="en-US" sz="1400" dirty="0">
                <a:solidFill>
                  <a:schemeClr val="tx1"/>
                </a:solidFill>
                <a:latin typeface="Adobe Ming Std L" panose="02020300000000000000" pitchFamily="18" charset="-128"/>
                <a:ea typeface="Adobe Ming Std L" panose="02020300000000000000" pitchFamily="18" charset="-128"/>
              </a:endParaRPr>
            </a:p>
          </p:txBody>
        </p:sp>
        <p:sp>
          <p:nvSpPr>
            <p:cNvPr id="15" name="円/楕円 14"/>
            <p:cNvSpPr/>
            <p:nvPr/>
          </p:nvSpPr>
          <p:spPr>
            <a:xfrm>
              <a:off x="4136587" y="5341659"/>
              <a:ext cx="769322" cy="10257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Adobe Ming Std L" panose="02020300000000000000" pitchFamily="18" charset="-128"/>
                  <a:ea typeface="Adobe Ming Std L" panose="02020300000000000000" pitchFamily="18" charset="-128"/>
                </a:rPr>
                <a:t>友人</a:t>
              </a:r>
              <a:endParaRPr kumimoji="1" lang="ja-JP" altLang="en-US" sz="1400" dirty="0">
                <a:solidFill>
                  <a:schemeClr val="tx1"/>
                </a:solidFill>
                <a:latin typeface="Adobe Ming Std L" panose="02020300000000000000" pitchFamily="18" charset="-128"/>
                <a:ea typeface="Adobe Ming Std L" panose="02020300000000000000" pitchFamily="18" charset="-128"/>
              </a:endParaRPr>
            </a:p>
          </p:txBody>
        </p:sp>
        <p:sp>
          <p:nvSpPr>
            <p:cNvPr id="16" name="円/楕円 15"/>
            <p:cNvSpPr/>
            <p:nvPr/>
          </p:nvSpPr>
          <p:spPr>
            <a:xfrm>
              <a:off x="3083929" y="4760212"/>
              <a:ext cx="769322" cy="10257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Adobe Ming Std L" panose="02020300000000000000" pitchFamily="18" charset="-128"/>
                  <a:ea typeface="Adobe Ming Std L" panose="02020300000000000000" pitchFamily="18" charset="-128"/>
                </a:rPr>
                <a:t>療法士</a:t>
              </a:r>
              <a:endParaRPr kumimoji="1" lang="ja-JP" altLang="en-US" sz="1400" dirty="0">
                <a:solidFill>
                  <a:schemeClr val="tx1"/>
                </a:solidFill>
                <a:latin typeface="Adobe Ming Std L" panose="02020300000000000000" pitchFamily="18" charset="-128"/>
                <a:ea typeface="Adobe Ming Std L" panose="02020300000000000000" pitchFamily="18" charset="-128"/>
              </a:endParaRPr>
            </a:p>
          </p:txBody>
        </p:sp>
        <p:sp>
          <p:nvSpPr>
            <p:cNvPr id="17" name="円/楕円 16"/>
            <p:cNvSpPr/>
            <p:nvPr/>
          </p:nvSpPr>
          <p:spPr>
            <a:xfrm>
              <a:off x="2667766" y="3357538"/>
              <a:ext cx="769322" cy="10257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Adobe Ming Std L" panose="02020300000000000000" pitchFamily="18" charset="-128"/>
                  <a:ea typeface="Adobe Ming Std L" panose="02020300000000000000" pitchFamily="18" charset="-128"/>
                </a:rPr>
                <a:t>SW</a:t>
              </a:r>
              <a:r>
                <a:rPr lang="ja-JP" altLang="en-US" sz="1400" dirty="0" smtClean="0">
                  <a:solidFill>
                    <a:schemeClr val="tx1"/>
                  </a:solidFill>
                  <a:latin typeface="Adobe Ming Std L" panose="02020300000000000000" pitchFamily="18" charset="-128"/>
                  <a:ea typeface="Adobe Ming Std L" panose="02020300000000000000" pitchFamily="18" charset="-128"/>
                </a:rPr>
                <a:t>・心理士</a:t>
              </a:r>
              <a:endParaRPr kumimoji="1" lang="ja-JP" altLang="en-US" sz="1400" dirty="0">
                <a:solidFill>
                  <a:schemeClr val="tx1"/>
                </a:solidFill>
                <a:latin typeface="Adobe Ming Std L" panose="02020300000000000000" pitchFamily="18" charset="-128"/>
                <a:ea typeface="Adobe Ming Std L" panose="02020300000000000000" pitchFamily="18" charset="-128"/>
              </a:endParaRPr>
            </a:p>
          </p:txBody>
        </p:sp>
        <p:sp>
          <p:nvSpPr>
            <p:cNvPr id="18" name="円/楕円 17"/>
            <p:cNvSpPr/>
            <p:nvPr/>
          </p:nvSpPr>
          <p:spPr>
            <a:xfrm>
              <a:off x="3083929" y="1954866"/>
              <a:ext cx="769322" cy="10257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Adobe Ming Std L" panose="02020300000000000000" pitchFamily="18" charset="-128"/>
                  <a:ea typeface="Adobe Ming Std L" panose="02020300000000000000" pitchFamily="18" charset="-128"/>
                </a:rPr>
                <a:t>医師・看護師</a:t>
              </a:r>
              <a:endParaRPr kumimoji="1" lang="ja-JP" altLang="en-US" sz="1400" dirty="0">
                <a:solidFill>
                  <a:schemeClr val="tx1"/>
                </a:solidFill>
                <a:latin typeface="Adobe Ming Std L" panose="02020300000000000000" pitchFamily="18" charset="-128"/>
                <a:ea typeface="Adobe Ming Std L" panose="02020300000000000000" pitchFamily="18" charset="-128"/>
              </a:endParaRPr>
            </a:p>
          </p:txBody>
        </p:sp>
      </p:grpSp>
      <p:sp>
        <p:nvSpPr>
          <p:cNvPr id="22" name="テキスト ボックス 21"/>
          <p:cNvSpPr txBox="1"/>
          <p:nvPr/>
        </p:nvSpPr>
        <p:spPr>
          <a:xfrm>
            <a:off x="670378" y="943822"/>
            <a:ext cx="5854709"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利用者</a:t>
            </a:r>
            <a:r>
              <a:rPr lang="ja-JP" altLang="en-US" sz="1400" dirty="0" smtClean="0">
                <a:latin typeface="メイリオ" panose="020B0604030504040204" pitchFamily="50" charset="-128"/>
                <a:ea typeface="メイリオ" panose="020B0604030504040204" pitchFamily="50" charset="-128"/>
              </a:rPr>
              <a:t>も一緒に多職種が１つのチームとなる。根拠に基づいた子どもらしい時間を生み出す。</a:t>
            </a:r>
            <a:endParaRPr lang="en-US" altLang="ja-JP" sz="1400" dirty="0" smtClean="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670379" y="426387"/>
            <a:ext cx="3518912" cy="523220"/>
          </a:xfrm>
          <a:prstGeom prst="rect">
            <a:avLst/>
          </a:prstGeom>
          <a:noFill/>
        </p:spPr>
        <p:txBody>
          <a:bodyPr wrap="none" rtlCol="0">
            <a:spAutoFit/>
          </a:bodyPr>
          <a:lstStyle/>
          <a:p>
            <a:r>
              <a:rPr lang="ja-JP" altLang="en-US" sz="2800" u="sng" dirty="0" smtClean="0">
                <a:latin typeface="Adobe Ming Std L" panose="02020300000000000000" pitchFamily="18" charset="-128"/>
                <a:ea typeface="Adobe Ming Std L" panose="02020300000000000000" pitchFamily="18" charset="-128"/>
              </a:rPr>
              <a:t>利用家族との交流 </a:t>
            </a:r>
            <a:r>
              <a:rPr lang="ja-JP" altLang="en-US" sz="2800" u="sng" dirty="0">
                <a:latin typeface="Adobe Ming Std L" panose="02020300000000000000" pitchFamily="18" charset="-128"/>
                <a:ea typeface="Adobe Ming Std L" panose="02020300000000000000" pitchFamily="18" charset="-128"/>
              </a:rPr>
              <a:t>①</a:t>
            </a:r>
            <a:endParaRPr kumimoji="1" lang="ja-JP" altLang="en-US" sz="2800" u="sng" dirty="0">
              <a:latin typeface="Adobe Ming Std L" panose="02020300000000000000" pitchFamily="18" charset="-128"/>
              <a:ea typeface="Adobe Ming Std L" panose="02020300000000000000" pitchFamily="18" charset="-128"/>
            </a:endParaRPr>
          </a:p>
        </p:txBody>
      </p:sp>
    </p:spTree>
    <p:extLst>
      <p:ext uri="{BB962C8B-B14F-4D97-AF65-F5344CB8AC3E}">
        <p14:creationId xmlns:p14="http://schemas.microsoft.com/office/powerpoint/2010/main" val="1592741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359" y="6380074"/>
            <a:ext cx="2045642" cy="265891"/>
          </a:xfrm>
          <a:prstGeom prst="rect">
            <a:avLst/>
          </a:prstGeom>
        </p:spPr>
      </p:pic>
      <p:grpSp>
        <p:nvGrpSpPr>
          <p:cNvPr id="3" name="図形グループ 2"/>
          <p:cNvGrpSpPr/>
          <p:nvPr/>
        </p:nvGrpSpPr>
        <p:grpSpPr>
          <a:xfrm>
            <a:off x="983661" y="1675184"/>
            <a:ext cx="7271620" cy="4113056"/>
            <a:chOff x="1777753" y="1675184"/>
            <a:chExt cx="5580424" cy="4113056"/>
          </a:xfrm>
        </p:grpSpPr>
        <p:sp>
          <p:nvSpPr>
            <p:cNvPr id="2" name="正方形/長方形 1"/>
            <p:cNvSpPr/>
            <p:nvPr/>
          </p:nvSpPr>
          <p:spPr>
            <a:xfrm>
              <a:off x="1777753" y="1675184"/>
              <a:ext cx="1724487" cy="464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Adobe Ming Std L" panose="02020300000000000000" pitchFamily="18" charset="-128"/>
                  <a:ea typeface="Adobe Ming Std L" panose="02020300000000000000" pitchFamily="18" charset="-128"/>
                </a:rPr>
                <a:t>スクール</a:t>
              </a:r>
              <a:endParaRPr kumimoji="1" lang="ja-JP" altLang="en-US" dirty="0">
                <a:latin typeface="Adobe Ming Std L" panose="02020300000000000000" pitchFamily="18" charset="-128"/>
                <a:ea typeface="Adobe Ming Std L" panose="02020300000000000000" pitchFamily="18" charset="-128"/>
              </a:endParaRPr>
            </a:p>
          </p:txBody>
        </p:sp>
        <p:sp>
          <p:nvSpPr>
            <p:cNvPr id="11" name="正方形/長方形 10"/>
            <p:cNvSpPr/>
            <p:nvPr/>
          </p:nvSpPr>
          <p:spPr>
            <a:xfrm>
              <a:off x="1777753" y="2225601"/>
              <a:ext cx="1724487" cy="13609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Adobe Ming Std L" panose="02020300000000000000" pitchFamily="18" charset="-128"/>
                  <a:ea typeface="Adobe Ming Std L" panose="02020300000000000000" pitchFamily="18" charset="-128"/>
                </a:rPr>
                <a:t>（保育・教育）</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親以外の存在から</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評価される環境</a:t>
              </a:r>
              <a:endParaRPr lang="en-US" altLang="ja-JP" dirty="0" smtClean="0">
                <a:solidFill>
                  <a:schemeClr val="tx1"/>
                </a:solidFill>
                <a:latin typeface="Adobe Ming Std L" panose="02020300000000000000" pitchFamily="18" charset="-128"/>
                <a:ea typeface="Adobe Ming Std L" panose="02020300000000000000" pitchFamily="18" charset="-128"/>
              </a:endParaRPr>
            </a:p>
          </p:txBody>
        </p:sp>
        <p:sp>
          <p:nvSpPr>
            <p:cNvPr id="12" name="正方形/長方形 11"/>
            <p:cNvSpPr/>
            <p:nvPr/>
          </p:nvSpPr>
          <p:spPr>
            <a:xfrm>
              <a:off x="3706126" y="1675184"/>
              <a:ext cx="1724487" cy="464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Adobe Ming Std L" panose="02020300000000000000" pitchFamily="18" charset="-128"/>
                  <a:ea typeface="Adobe Ming Std L" panose="02020300000000000000" pitchFamily="18" charset="-128"/>
                </a:rPr>
                <a:t>アクティビティ</a:t>
              </a:r>
              <a:r>
                <a:rPr lang="ja-JP" altLang="en-US" dirty="0" smtClean="0">
                  <a:latin typeface="Adobe Ming Std L" panose="02020300000000000000" pitchFamily="18" charset="-128"/>
                  <a:ea typeface="Adobe Ming Std L" panose="02020300000000000000" pitchFamily="18" charset="-128"/>
                </a:rPr>
                <a:t>ー</a:t>
              </a:r>
              <a:endParaRPr kumimoji="1" lang="ja-JP" altLang="en-US" dirty="0">
                <a:latin typeface="Adobe Ming Std L" panose="02020300000000000000" pitchFamily="18" charset="-128"/>
                <a:ea typeface="Adobe Ming Std L" panose="02020300000000000000" pitchFamily="18" charset="-128"/>
              </a:endParaRPr>
            </a:p>
          </p:txBody>
        </p:sp>
        <p:sp>
          <p:nvSpPr>
            <p:cNvPr id="13" name="正方形/長方形 12"/>
            <p:cNvSpPr/>
            <p:nvPr/>
          </p:nvSpPr>
          <p:spPr>
            <a:xfrm>
              <a:off x="3706126" y="2225601"/>
              <a:ext cx="1724487" cy="13609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Adobe Ming Std L" panose="02020300000000000000" pitchFamily="18" charset="-128"/>
                  <a:ea typeface="Adobe Ming Std L" panose="02020300000000000000" pitchFamily="18" charset="-128"/>
                </a:rPr>
                <a:t>（興味・関心）</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新たな体験に</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トライできる環境</a:t>
              </a:r>
              <a:endParaRPr lang="en-US" altLang="ja-JP" dirty="0" smtClean="0">
                <a:solidFill>
                  <a:schemeClr val="tx1"/>
                </a:solidFill>
                <a:latin typeface="Adobe Ming Std L" panose="02020300000000000000" pitchFamily="18" charset="-128"/>
                <a:ea typeface="Adobe Ming Std L" panose="02020300000000000000" pitchFamily="18" charset="-128"/>
              </a:endParaRPr>
            </a:p>
          </p:txBody>
        </p:sp>
        <p:sp>
          <p:nvSpPr>
            <p:cNvPr id="14" name="正方形/長方形 13"/>
            <p:cNvSpPr/>
            <p:nvPr/>
          </p:nvSpPr>
          <p:spPr>
            <a:xfrm>
              <a:off x="5633690" y="1675184"/>
              <a:ext cx="1724487" cy="464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Adobe Ming Std L" panose="02020300000000000000" pitchFamily="18" charset="-128"/>
                  <a:ea typeface="Adobe Ming Std L" panose="02020300000000000000" pitchFamily="18" charset="-128"/>
                </a:rPr>
                <a:t>フレンド</a:t>
              </a:r>
              <a:endParaRPr kumimoji="1" lang="ja-JP" altLang="en-US" dirty="0">
                <a:latin typeface="Adobe Ming Std L" panose="02020300000000000000" pitchFamily="18" charset="-128"/>
                <a:ea typeface="Adobe Ming Std L" panose="02020300000000000000" pitchFamily="18" charset="-128"/>
              </a:endParaRPr>
            </a:p>
          </p:txBody>
        </p:sp>
        <p:sp>
          <p:nvSpPr>
            <p:cNvPr id="15" name="正方形/長方形 14"/>
            <p:cNvSpPr/>
            <p:nvPr/>
          </p:nvSpPr>
          <p:spPr>
            <a:xfrm>
              <a:off x="5633690" y="2225601"/>
              <a:ext cx="1724487" cy="13609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Adobe Ming Std L" panose="02020300000000000000" pitchFamily="18" charset="-128"/>
                  <a:ea typeface="Adobe Ming Std L" panose="02020300000000000000" pitchFamily="18" charset="-128"/>
                </a:rPr>
                <a:t>（出会い・友情）</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同じ境遇の友人</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と出会え</a:t>
              </a:r>
              <a:r>
                <a:rPr lang="ja-JP" altLang="en-US" dirty="0">
                  <a:solidFill>
                    <a:schemeClr val="tx1"/>
                  </a:solidFill>
                  <a:latin typeface="Adobe Ming Std L" panose="02020300000000000000" pitchFamily="18" charset="-128"/>
                  <a:ea typeface="Adobe Ming Std L" panose="02020300000000000000" pitchFamily="18" charset="-128"/>
                </a:rPr>
                <a:t>る</a:t>
              </a:r>
              <a:r>
                <a:rPr lang="ja-JP" altLang="en-US" dirty="0" smtClean="0">
                  <a:solidFill>
                    <a:schemeClr val="tx1"/>
                  </a:solidFill>
                  <a:latin typeface="Adobe Ming Std L" panose="02020300000000000000" pitchFamily="18" charset="-128"/>
                  <a:ea typeface="Adobe Ming Std L" panose="02020300000000000000" pitchFamily="18" charset="-128"/>
                </a:rPr>
                <a:t>環境</a:t>
              </a:r>
              <a:endParaRPr lang="en-US" altLang="ja-JP" dirty="0" smtClean="0">
                <a:solidFill>
                  <a:schemeClr val="tx1"/>
                </a:solidFill>
                <a:latin typeface="Adobe Ming Std L" panose="02020300000000000000" pitchFamily="18" charset="-128"/>
                <a:ea typeface="Adobe Ming Std L" panose="02020300000000000000" pitchFamily="18" charset="-128"/>
              </a:endParaRPr>
            </a:p>
          </p:txBody>
        </p:sp>
        <p:sp>
          <p:nvSpPr>
            <p:cNvPr id="21" name="正方形/長方形 20"/>
            <p:cNvSpPr/>
            <p:nvPr/>
          </p:nvSpPr>
          <p:spPr>
            <a:xfrm>
              <a:off x="1777753" y="3873904"/>
              <a:ext cx="1724487" cy="464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Adobe Ming Std L" panose="02020300000000000000" pitchFamily="18" charset="-128"/>
                  <a:ea typeface="Adobe Ming Std L" panose="02020300000000000000" pitchFamily="18" charset="-128"/>
                </a:rPr>
                <a:t>イベント</a:t>
              </a:r>
              <a:endParaRPr kumimoji="1" lang="ja-JP" altLang="en-US" dirty="0">
                <a:latin typeface="Adobe Ming Std L" panose="02020300000000000000" pitchFamily="18" charset="-128"/>
                <a:ea typeface="Adobe Ming Std L" panose="02020300000000000000" pitchFamily="18" charset="-128"/>
              </a:endParaRPr>
            </a:p>
          </p:txBody>
        </p:sp>
        <p:sp>
          <p:nvSpPr>
            <p:cNvPr id="22" name="正方形/長方形 21"/>
            <p:cNvSpPr/>
            <p:nvPr/>
          </p:nvSpPr>
          <p:spPr>
            <a:xfrm>
              <a:off x="1777753" y="4424321"/>
              <a:ext cx="1724487" cy="13639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Adobe Ming Std L" panose="02020300000000000000" pitchFamily="18" charset="-128"/>
                  <a:ea typeface="Adobe Ming Std L" panose="02020300000000000000" pitchFamily="18" charset="-128"/>
                </a:rPr>
                <a:t>（楽しみ）</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ひとりではない</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共有できる環境</a:t>
              </a:r>
              <a:endParaRPr lang="en-US" altLang="ja-JP" dirty="0" smtClean="0">
                <a:solidFill>
                  <a:schemeClr val="tx1"/>
                </a:solidFill>
                <a:latin typeface="Adobe Ming Std L" panose="02020300000000000000" pitchFamily="18" charset="-128"/>
                <a:ea typeface="Adobe Ming Std L" panose="02020300000000000000" pitchFamily="18" charset="-128"/>
              </a:endParaRPr>
            </a:p>
          </p:txBody>
        </p:sp>
        <p:sp>
          <p:nvSpPr>
            <p:cNvPr id="23" name="正方形/長方形 22"/>
            <p:cNvSpPr/>
            <p:nvPr/>
          </p:nvSpPr>
          <p:spPr>
            <a:xfrm>
              <a:off x="3706126" y="3873904"/>
              <a:ext cx="1724487" cy="464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Adobe Ming Std L" panose="02020300000000000000" pitchFamily="18" charset="-128"/>
                  <a:ea typeface="Adobe Ming Std L" panose="02020300000000000000" pitchFamily="18" charset="-128"/>
                </a:rPr>
                <a:t>プロフェッショナル</a:t>
              </a:r>
              <a:endParaRPr kumimoji="1" lang="ja-JP" altLang="en-US" dirty="0">
                <a:latin typeface="Adobe Ming Std L" panose="02020300000000000000" pitchFamily="18" charset="-128"/>
                <a:ea typeface="Adobe Ming Std L" panose="02020300000000000000" pitchFamily="18" charset="-128"/>
              </a:endParaRPr>
            </a:p>
          </p:txBody>
        </p:sp>
        <p:sp>
          <p:nvSpPr>
            <p:cNvPr id="24" name="正方形/長方形 23"/>
            <p:cNvSpPr/>
            <p:nvPr/>
          </p:nvSpPr>
          <p:spPr>
            <a:xfrm>
              <a:off x="3706126" y="4424321"/>
              <a:ext cx="1724487" cy="13639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Adobe Ming Std L" panose="02020300000000000000" pitchFamily="18" charset="-128"/>
                  <a:ea typeface="Adobe Ming Std L" panose="02020300000000000000" pitchFamily="18" charset="-128"/>
                </a:rPr>
                <a:t>（驚き・刺激）</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本物に触れる</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事ができる環境</a:t>
              </a:r>
              <a:endParaRPr lang="en-US" altLang="ja-JP" dirty="0" smtClean="0">
                <a:solidFill>
                  <a:schemeClr val="tx1"/>
                </a:solidFill>
                <a:latin typeface="Adobe Ming Std L" panose="02020300000000000000" pitchFamily="18" charset="-128"/>
                <a:ea typeface="Adobe Ming Std L" panose="02020300000000000000" pitchFamily="18" charset="-128"/>
              </a:endParaRPr>
            </a:p>
          </p:txBody>
        </p:sp>
        <p:sp>
          <p:nvSpPr>
            <p:cNvPr id="27" name="正方形/長方形 26"/>
            <p:cNvSpPr/>
            <p:nvPr/>
          </p:nvSpPr>
          <p:spPr>
            <a:xfrm>
              <a:off x="5633690" y="3873904"/>
              <a:ext cx="1724487" cy="464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Adobe Ming Std L" panose="02020300000000000000" pitchFamily="18" charset="-128"/>
                  <a:ea typeface="Adobe Ming Std L" panose="02020300000000000000" pitchFamily="18" charset="-128"/>
                </a:rPr>
                <a:t>セラピ</a:t>
              </a:r>
              <a:r>
                <a:rPr lang="ja-JP" altLang="en-US" dirty="0" smtClean="0">
                  <a:latin typeface="Adobe Ming Std L" panose="02020300000000000000" pitchFamily="18" charset="-128"/>
                  <a:ea typeface="Adobe Ming Std L" panose="02020300000000000000" pitchFamily="18" charset="-128"/>
                </a:rPr>
                <a:t>ー</a:t>
              </a:r>
              <a:endParaRPr kumimoji="1" lang="ja-JP" altLang="en-US" dirty="0">
                <a:latin typeface="Adobe Ming Std L" panose="02020300000000000000" pitchFamily="18" charset="-128"/>
                <a:ea typeface="Adobe Ming Std L" panose="02020300000000000000" pitchFamily="18" charset="-128"/>
              </a:endParaRPr>
            </a:p>
          </p:txBody>
        </p:sp>
        <p:sp>
          <p:nvSpPr>
            <p:cNvPr id="28" name="正方形/長方形 27"/>
            <p:cNvSpPr/>
            <p:nvPr/>
          </p:nvSpPr>
          <p:spPr>
            <a:xfrm>
              <a:off x="5633690" y="4424321"/>
              <a:ext cx="1724487" cy="13639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（癒し・寛ぎ）</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心と身体と魂を整</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r>
                <a:rPr lang="ja-JP" altLang="en-US" dirty="0" smtClean="0">
                  <a:solidFill>
                    <a:schemeClr val="tx1"/>
                  </a:solidFill>
                  <a:latin typeface="Adobe Ming Std L" panose="02020300000000000000" pitchFamily="18" charset="-128"/>
                  <a:ea typeface="Adobe Ming Std L" panose="02020300000000000000" pitchFamily="18" charset="-128"/>
                </a:rPr>
                <a:t>える事ができる環境</a:t>
              </a:r>
              <a:endParaRPr lang="en-US" altLang="ja-JP" dirty="0" smtClean="0">
                <a:solidFill>
                  <a:schemeClr val="tx1"/>
                </a:solidFill>
                <a:latin typeface="Adobe Ming Std L" panose="02020300000000000000" pitchFamily="18" charset="-128"/>
                <a:ea typeface="Adobe Ming Std L" panose="02020300000000000000" pitchFamily="18" charset="-128"/>
              </a:endParaRPr>
            </a:p>
            <a:p>
              <a:pPr algn="ctr"/>
              <a:endParaRPr lang="en-US" altLang="ja-JP" dirty="0" smtClean="0">
                <a:solidFill>
                  <a:schemeClr val="tx1"/>
                </a:solidFill>
                <a:latin typeface="Adobe Ming Std L" panose="02020300000000000000" pitchFamily="18" charset="-128"/>
                <a:ea typeface="Adobe Ming Std L" panose="02020300000000000000" pitchFamily="18" charset="-128"/>
              </a:endParaRPr>
            </a:p>
          </p:txBody>
        </p:sp>
      </p:grpSp>
      <p:sp>
        <p:nvSpPr>
          <p:cNvPr id="20" name="テキスト ボックス 19"/>
          <p:cNvSpPr txBox="1"/>
          <p:nvPr/>
        </p:nvSpPr>
        <p:spPr>
          <a:xfrm>
            <a:off x="670378" y="943822"/>
            <a:ext cx="5854709" cy="307777"/>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利用者とどのような距離（関係）を保つのかも設定する</a:t>
            </a:r>
            <a:endParaRPr lang="en-US" altLang="ja-JP" sz="1400" dirty="0" smtClean="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670379" y="426387"/>
            <a:ext cx="8393067" cy="523220"/>
          </a:xfrm>
          <a:prstGeom prst="rect">
            <a:avLst/>
          </a:prstGeom>
          <a:noFill/>
        </p:spPr>
        <p:txBody>
          <a:bodyPr wrap="none" rtlCol="0">
            <a:spAutoFit/>
          </a:bodyPr>
          <a:lstStyle/>
          <a:p>
            <a:r>
              <a:rPr lang="ja-JP" altLang="en-US" sz="2800" u="sng" dirty="0" smtClean="0">
                <a:latin typeface="Adobe Ming Std L" panose="02020300000000000000" pitchFamily="18" charset="-128"/>
                <a:ea typeface="Adobe Ming Std L" panose="02020300000000000000" pitchFamily="18" charset="-128"/>
              </a:rPr>
              <a:t>ケアプランを対象児やご家族のリソースから考える</a:t>
            </a:r>
            <a:endParaRPr kumimoji="1" lang="ja-JP" altLang="en-US" sz="2800" u="sng" dirty="0">
              <a:latin typeface="Adobe Ming Std L" panose="02020300000000000000" pitchFamily="18" charset="-128"/>
              <a:ea typeface="Adobe Ming Std L" panose="02020300000000000000" pitchFamily="18" charset="-128"/>
            </a:endParaRPr>
          </a:p>
        </p:txBody>
      </p:sp>
    </p:spTree>
    <p:extLst>
      <p:ext uri="{BB962C8B-B14F-4D97-AF65-F5344CB8AC3E}">
        <p14:creationId xmlns:p14="http://schemas.microsoft.com/office/powerpoint/2010/main" val="6015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0061" y="3448080"/>
            <a:ext cx="7935325" cy="707886"/>
          </a:xfrm>
          <a:prstGeom prst="rect">
            <a:avLst/>
          </a:prstGeom>
          <a:noFill/>
        </p:spPr>
        <p:txBody>
          <a:bodyPr wrap="none" rtlCol="0">
            <a:spAutoFit/>
          </a:bodyPr>
          <a:lstStyle/>
          <a:p>
            <a:pPr algn="ctr"/>
            <a:r>
              <a:rPr lang="ja-JP" altLang="en-US" sz="4000" dirty="0" smtClean="0">
                <a:latin typeface="Adobe Ming Std L" panose="02020300000000000000" pitchFamily="18" charset="-128"/>
                <a:ea typeface="Adobe Ming Std L" panose="02020300000000000000" pitchFamily="18" charset="-128"/>
              </a:rPr>
              <a:t>「望みを叶える </a:t>
            </a:r>
            <a:r>
              <a:rPr lang="en-US" altLang="ja-JP" sz="4000" dirty="0" smtClean="0">
                <a:latin typeface="Adobe Ming Std L" panose="02020300000000000000" pitchFamily="18" charset="-128"/>
                <a:ea typeface="Adobe Ming Std L" panose="02020300000000000000" pitchFamily="18" charset="-128"/>
              </a:rPr>
              <a:t>+ </a:t>
            </a:r>
            <a:r>
              <a:rPr lang="ja-JP" altLang="en-US" sz="4000" dirty="0" smtClean="0">
                <a:latin typeface="Adobe Ming Std L" panose="02020300000000000000" pitchFamily="18" charset="-128"/>
                <a:ea typeface="Adobe Ming Std L" panose="02020300000000000000" pitchFamily="18" charset="-128"/>
              </a:rPr>
              <a:t>可能性を拓く」</a:t>
            </a:r>
            <a:endParaRPr kumimoji="1" lang="ja-JP" altLang="en-US" sz="4000" dirty="0">
              <a:latin typeface="Adobe Ming Std L" panose="02020300000000000000" pitchFamily="18" charset="-128"/>
              <a:ea typeface="Adobe Ming Std L" panose="02020300000000000000" pitchFamily="18"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359" y="6380074"/>
            <a:ext cx="2045642" cy="265891"/>
          </a:xfrm>
          <a:prstGeom prst="rect">
            <a:avLst/>
          </a:prstGeom>
        </p:spPr>
      </p:pic>
      <p:sp>
        <p:nvSpPr>
          <p:cNvPr id="7" name="テキスト ボックス 6"/>
          <p:cNvSpPr txBox="1"/>
          <p:nvPr/>
        </p:nvSpPr>
        <p:spPr>
          <a:xfrm>
            <a:off x="532009" y="1795324"/>
            <a:ext cx="2492990" cy="615553"/>
          </a:xfrm>
          <a:prstGeom prst="rect">
            <a:avLst/>
          </a:prstGeom>
          <a:noFill/>
        </p:spPr>
        <p:txBody>
          <a:bodyPr wrap="none" rtlCol="0">
            <a:spAutoFit/>
          </a:bodyPr>
          <a:lstStyle/>
          <a:p>
            <a:pPr algn="ctr"/>
            <a:r>
              <a:rPr kumimoji="1" lang="ja-JP" altLang="en-US" sz="2000" dirty="0" smtClean="0">
                <a:latin typeface="Adobe Ming Std L" panose="02020300000000000000" pitchFamily="18" charset="-128"/>
                <a:ea typeface="Adobe Ming Std L" panose="02020300000000000000" pitchFamily="18" charset="-128"/>
              </a:rPr>
              <a:t>友</a:t>
            </a:r>
            <a:r>
              <a:rPr lang="ja-JP" altLang="en-US" sz="2000" dirty="0" smtClean="0">
                <a:latin typeface="Adobe Ming Std L" panose="02020300000000000000" pitchFamily="18" charset="-128"/>
                <a:ea typeface="Adobe Ming Std L" panose="02020300000000000000" pitchFamily="18" charset="-128"/>
              </a:rPr>
              <a:t>を作る・再会する</a:t>
            </a:r>
            <a:endParaRPr kumimoji="1" lang="en-US" altLang="ja-JP" sz="2000" dirty="0" smtClean="0">
              <a:latin typeface="Adobe Ming Std L" panose="02020300000000000000" pitchFamily="18" charset="-128"/>
              <a:ea typeface="Adobe Ming Std L" panose="02020300000000000000" pitchFamily="18" charset="-128"/>
            </a:endParaRPr>
          </a:p>
          <a:p>
            <a:pPr algn="ctr"/>
            <a:r>
              <a:rPr lang="ja-JP" altLang="en-US" sz="1400" dirty="0" smtClean="0">
                <a:latin typeface="Adobe Ming Std L" panose="02020300000000000000" pitchFamily="18" charset="-128"/>
                <a:ea typeface="Adobe Ming Std L" panose="02020300000000000000" pitchFamily="18" charset="-128"/>
              </a:rPr>
              <a:t>（出会・友情）</a:t>
            </a:r>
            <a:endParaRPr kumimoji="1" lang="ja-JP" altLang="en-US" sz="1400" dirty="0">
              <a:latin typeface="Adobe Ming Std L" panose="02020300000000000000" pitchFamily="18" charset="-128"/>
              <a:ea typeface="Adobe Ming Std L" panose="02020300000000000000" pitchFamily="18" charset="-128"/>
            </a:endParaRPr>
          </a:p>
        </p:txBody>
      </p:sp>
      <p:sp>
        <p:nvSpPr>
          <p:cNvPr id="8" name="テキスト ボックス 7"/>
          <p:cNvSpPr txBox="1"/>
          <p:nvPr/>
        </p:nvSpPr>
        <p:spPr>
          <a:xfrm>
            <a:off x="3567289" y="1795324"/>
            <a:ext cx="2154179" cy="615553"/>
          </a:xfrm>
          <a:prstGeom prst="rect">
            <a:avLst/>
          </a:prstGeom>
          <a:noFill/>
        </p:spPr>
        <p:txBody>
          <a:bodyPr wrap="none" rtlCol="0">
            <a:spAutoFit/>
          </a:bodyPr>
          <a:lstStyle/>
          <a:p>
            <a:pPr algn="ctr"/>
            <a:r>
              <a:rPr lang="ja-JP" altLang="en-US" sz="2000" dirty="0" smtClean="0">
                <a:latin typeface="Adobe Ming Std L" panose="02020300000000000000" pitchFamily="18" charset="-128"/>
                <a:ea typeface="Adobe Ming Std L" panose="02020300000000000000" pitchFamily="18" charset="-128"/>
              </a:rPr>
              <a:t>遊び・学び</a:t>
            </a:r>
            <a:endParaRPr lang="en-US" altLang="ja-JP" sz="2000" dirty="0" smtClean="0">
              <a:latin typeface="Adobe Ming Std L" panose="02020300000000000000" pitchFamily="18" charset="-128"/>
              <a:ea typeface="Adobe Ming Std L" panose="02020300000000000000" pitchFamily="18" charset="-128"/>
            </a:endParaRPr>
          </a:p>
          <a:p>
            <a:pPr algn="ctr"/>
            <a:r>
              <a:rPr kumimoji="1" lang="ja-JP" altLang="en-US" sz="1400" dirty="0" smtClean="0">
                <a:latin typeface="Adobe Ming Std L" panose="02020300000000000000" pitchFamily="18" charset="-128"/>
                <a:ea typeface="Adobe Ming Std L" panose="02020300000000000000" pitchFamily="18" charset="-128"/>
              </a:rPr>
              <a:t>（好きな事を見つける）</a:t>
            </a:r>
            <a:endParaRPr kumimoji="1" lang="ja-JP" altLang="en-US" sz="1400" dirty="0">
              <a:latin typeface="Adobe Ming Std L" panose="02020300000000000000" pitchFamily="18" charset="-128"/>
              <a:ea typeface="Adobe Ming Std L" panose="02020300000000000000" pitchFamily="18" charset="-128"/>
            </a:endParaRPr>
          </a:p>
        </p:txBody>
      </p:sp>
      <p:sp>
        <p:nvSpPr>
          <p:cNvPr id="9" name="テキスト ボックス 8"/>
          <p:cNvSpPr txBox="1"/>
          <p:nvPr/>
        </p:nvSpPr>
        <p:spPr>
          <a:xfrm>
            <a:off x="6076769" y="1795324"/>
            <a:ext cx="2698175" cy="615553"/>
          </a:xfrm>
          <a:prstGeom prst="rect">
            <a:avLst/>
          </a:prstGeom>
          <a:noFill/>
        </p:spPr>
        <p:txBody>
          <a:bodyPr wrap="none" rtlCol="0">
            <a:spAutoFit/>
          </a:bodyPr>
          <a:lstStyle/>
          <a:p>
            <a:pPr algn="ctr"/>
            <a:r>
              <a:rPr lang="ja-JP" altLang="en-US" sz="2000" dirty="0" smtClean="0">
                <a:latin typeface="Adobe Ming Std L" panose="02020300000000000000" pitchFamily="18" charset="-128"/>
                <a:ea typeface="Adobe Ming Std L" panose="02020300000000000000" pitchFamily="18" charset="-128"/>
              </a:rPr>
              <a:t>安心できる外出先</a:t>
            </a:r>
            <a:endParaRPr kumimoji="1" lang="en-US" altLang="ja-JP" sz="2000" dirty="0" smtClean="0">
              <a:latin typeface="Adobe Ming Std L" panose="02020300000000000000" pitchFamily="18" charset="-128"/>
              <a:ea typeface="Adobe Ming Std L" panose="02020300000000000000" pitchFamily="18" charset="-128"/>
            </a:endParaRPr>
          </a:p>
          <a:p>
            <a:pPr algn="ctr"/>
            <a:r>
              <a:rPr lang="ja-JP" altLang="en-US" sz="1400" dirty="0" smtClean="0">
                <a:latin typeface="Adobe Ming Std L" panose="02020300000000000000" pitchFamily="18" charset="-128"/>
                <a:ea typeface="Adobe Ming Std L" panose="02020300000000000000" pitchFamily="18" charset="-128"/>
              </a:rPr>
              <a:t>（医療的ケアを知る人の存在）</a:t>
            </a:r>
            <a:endParaRPr lang="ja-JP" altLang="en-US" sz="1400" dirty="0">
              <a:latin typeface="Adobe Ming Std L" panose="02020300000000000000" pitchFamily="18" charset="-128"/>
              <a:ea typeface="Adobe Ming Std L" panose="02020300000000000000" pitchFamily="18" charset="-128"/>
            </a:endParaRPr>
          </a:p>
        </p:txBody>
      </p:sp>
      <p:sp>
        <p:nvSpPr>
          <p:cNvPr id="10" name="テキスト ボックス 9"/>
          <p:cNvSpPr txBox="1"/>
          <p:nvPr/>
        </p:nvSpPr>
        <p:spPr>
          <a:xfrm>
            <a:off x="660246" y="5272187"/>
            <a:ext cx="2236510" cy="615553"/>
          </a:xfrm>
          <a:prstGeom prst="rect">
            <a:avLst/>
          </a:prstGeom>
          <a:noFill/>
        </p:spPr>
        <p:txBody>
          <a:bodyPr wrap="none" rtlCol="0">
            <a:spAutoFit/>
          </a:bodyPr>
          <a:lstStyle/>
          <a:p>
            <a:pPr algn="ctr"/>
            <a:r>
              <a:rPr lang="ja-JP" altLang="en-US" sz="2000" dirty="0" smtClean="0">
                <a:latin typeface="Adobe Ming Std L" panose="02020300000000000000" pitchFamily="18" charset="-128"/>
                <a:ea typeface="Adobe Ming Std L" panose="02020300000000000000" pitchFamily="18" charset="-128"/>
              </a:rPr>
              <a:t>きょうだいや家族</a:t>
            </a:r>
            <a:endParaRPr lang="en-US" altLang="ja-JP" sz="2000" dirty="0" smtClean="0">
              <a:latin typeface="Adobe Ming Std L" panose="02020300000000000000" pitchFamily="18" charset="-128"/>
              <a:ea typeface="Adobe Ming Std L" panose="02020300000000000000" pitchFamily="18" charset="-128"/>
            </a:endParaRPr>
          </a:p>
          <a:p>
            <a:pPr algn="ctr"/>
            <a:r>
              <a:rPr kumimoji="1" lang="ja-JP" altLang="en-US" sz="1400" dirty="0" smtClean="0">
                <a:latin typeface="Adobe Ming Std L" panose="02020300000000000000" pitchFamily="18" charset="-128"/>
                <a:ea typeface="Adobe Ming Std L" panose="02020300000000000000" pitchFamily="18" charset="-128"/>
              </a:rPr>
              <a:t>（</a:t>
            </a:r>
            <a:r>
              <a:rPr lang="ja-JP" altLang="en-US" sz="1400" dirty="0" smtClean="0">
                <a:latin typeface="Adobe Ming Std L" panose="02020300000000000000" pitchFamily="18" charset="-128"/>
                <a:ea typeface="Adobe Ming Std L" panose="02020300000000000000" pitchFamily="18" charset="-128"/>
              </a:rPr>
              <a:t>第二の患者</a:t>
            </a:r>
            <a:r>
              <a:rPr kumimoji="1" lang="ja-JP" altLang="en-US" sz="1400" dirty="0" smtClean="0">
                <a:latin typeface="Adobe Ming Std L" panose="02020300000000000000" pitchFamily="18" charset="-128"/>
                <a:ea typeface="Adobe Ming Std L" panose="02020300000000000000" pitchFamily="18" charset="-128"/>
              </a:rPr>
              <a:t>）</a:t>
            </a:r>
            <a:endParaRPr kumimoji="1" lang="ja-JP" altLang="en-US" sz="1400" dirty="0">
              <a:latin typeface="Adobe Ming Std L" panose="02020300000000000000" pitchFamily="18" charset="-128"/>
              <a:ea typeface="Adobe Ming Std L" panose="02020300000000000000" pitchFamily="18" charset="-128"/>
            </a:endParaRPr>
          </a:p>
        </p:txBody>
      </p:sp>
      <p:sp>
        <p:nvSpPr>
          <p:cNvPr id="11" name="テキスト ボックス 10"/>
          <p:cNvSpPr txBox="1"/>
          <p:nvPr/>
        </p:nvSpPr>
        <p:spPr>
          <a:xfrm>
            <a:off x="5903518" y="5272187"/>
            <a:ext cx="3044680" cy="615553"/>
          </a:xfrm>
          <a:prstGeom prst="rect">
            <a:avLst/>
          </a:prstGeom>
          <a:noFill/>
        </p:spPr>
        <p:txBody>
          <a:bodyPr wrap="none" rtlCol="0">
            <a:spAutoFit/>
          </a:bodyPr>
          <a:lstStyle/>
          <a:p>
            <a:pPr algn="ctr"/>
            <a:r>
              <a:rPr lang="ja-JP" altLang="en-US" sz="2000" dirty="0" smtClean="0">
                <a:latin typeface="Adobe Ming Std L" panose="02020300000000000000" pitchFamily="18" charset="-128"/>
                <a:ea typeface="Adobe Ming Std L" panose="02020300000000000000" pitchFamily="18" charset="-128"/>
              </a:rPr>
              <a:t>１人の時間</a:t>
            </a:r>
            <a:endParaRPr lang="en-US" altLang="ja-JP" sz="2000" dirty="0" smtClean="0">
              <a:latin typeface="Adobe Ming Std L" panose="02020300000000000000" pitchFamily="18" charset="-128"/>
              <a:ea typeface="Adobe Ming Std L" panose="02020300000000000000" pitchFamily="18" charset="-128"/>
            </a:endParaRPr>
          </a:p>
          <a:p>
            <a:pPr algn="ctr"/>
            <a:r>
              <a:rPr lang="ja-JP" altLang="en-US" sz="1400" dirty="0" smtClean="0">
                <a:latin typeface="Adobe Ming Std L" panose="02020300000000000000" pitchFamily="18" charset="-128"/>
                <a:ea typeface="Adobe Ming Std L" panose="02020300000000000000" pitchFamily="18" charset="-128"/>
              </a:rPr>
              <a:t>（自信をつける・ここにいて良い）</a:t>
            </a:r>
            <a:endParaRPr lang="ja-JP" altLang="en-US" sz="1400" dirty="0">
              <a:latin typeface="Adobe Ming Std L" panose="02020300000000000000" pitchFamily="18" charset="-128"/>
              <a:ea typeface="Adobe Ming Std L" panose="02020300000000000000" pitchFamily="18" charset="-128"/>
            </a:endParaRPr>
          </a:p>
        </p:txBody>
      </p:sp>
      <p:sp>
        <p:nvSpPr>
          <p:cNvPr id="12" name="テキスト ボックス 11"/>
          <p:cNvSpPr txBox="1"/>
          <p:nvPr/>
        </p:nvSpPr>
        <p:spPr>
          <a:xfrm>
            <a:off x="3205523" y="5272187"/>
            <a:ext cx="2877711" cy="615553"/>
          </a:xfrm>
          <a:prstGeom prst="rect">
            <a:avLst/>
          </a:prstGeom>
          <a:noFill/>
        </p:spPr>
        <p:txBody>
          <a:bodyPr wrap="none" rtlCol="0">
            <a:spAutoFit/>
          </a:bodyPr>
          <a:lstStyle/>
          <a:p>
            <a:pPr algn="ctr"/>
            <a:r>
              <a:rPr lang="ja-JP" altLang="en-US" sz="2000" dirty="0" smtClean="0">
                <a:latin typeface="Adobe Ming Std L" panose="02020300000000000000" pitchFamily="18" charset="-128"/>
                <a:ea typeface="Adobe Ming Std L" panose="02020300000000000000" pitchFamily="18" charset="-128"/>
              </a:rPr>
              <a:t>孤独からの解放</a:t>
            </a:r>
            <a:endParaRPr lang="en-US" altLang="ja-JP" sz="2000" dirty="0" smtClean="0">
              <a:latin typeface="Adobe Ming Std L" panose="02020300000000000000" pitchFamily="18" charset="-128"/>
              <a:ea typeface="Adobe Ming Std L" panose="02020300000000000000" pitchFamily="18" charset="-128"/>
            </a:endParaRPr>
          </a:p>
          <a:p>
            <a:pPr algn="ctr"/>
            <a:r>
              <a:rPr lang="ja-JP" altLang="en-US" sz="1400" dirty="0" smtClean="0">
                <a:latin typeface="Adobe Ming Std L" panose="02020300000000000000" pitchFamily="18" charset="-128"/>
                <a:ea typeface="Adobe Ming Std L" panose="02020300000000000000" pitchFamily="18" charset="-128"/>
              </a:rPr>
              <a:t>（仲間がいる・話し相手がいる）</a:t>
            </a:r>
            <a:endParaRPr lang="ja-JP" altLang="en-US" sz="1400" dirty="0">
              <a:latin typeface="Adobe Ming Std L" panose="02020300000000000000" pitchFamily="18" charset="-128"/>
              <a:ea typeface="Adobe Ming Std L" panose="02020300000000000000" pitchFamily="18" charset="-128"/>
            </a:endParaRPr>
          </a:p>
        </p:txBody>
      </p:sp>
      <p:sp>
        <p:nvSpPr>
          <p:cNvPr id="17" name="上矢印 16"/>
          <p:cNvSpPr/>
          <p:nvPr/>
        </p:nvSpPr>
        <p:spPr>
          <a:xfrm>
            <a:off x="4493024" y="2602802"/>
            <a:ext cx="302708" cy="710969"/>
          </a:xfrm>
          <a:prstGeom prst="upArrow">
            <a:avLst>
              <a:gd name="adj1" fmla="val 368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 name="上矢印 19"/>
          <p:cNvSpPr/>
          <p:nvPr/>
        </p:nvSpPr>
        <p:spPr>
          <a:xfrm rot="2700000">
            <a:off x="6173483" y="2755210"/>
            <a:ext cx="403611" cy="568607"/>
          </a:xfrm>
          <a:prstGeom prst="upArrow">
            <a:avLst>
              <a:gd name="adj1" fmla="val 368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 name="上矢印 20"/>
          <p:cNvSpPr/>
          <p:nvPr/>
        </p:nvSpPr>
        <p:spPr>
          <a:xfrm rot="18900000">
            <a:off x="2713880" y="2653103"/>
            <a:ext cx="302708" cy="758143"/>
          </a:xfrm>
          <a:prstGeom prst="upArrow">
            <a:avLst>
              <a:gd name="adj1" fmla="val 368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 name="上矢印 21"/>
          <p:cNvSpPr/>
          <p:nvPr/>
        </p:nvSpPr>
        <p:spPr>
          <a:xfrm rot="10800000">
            <a:off x="4493023" y="4509858"/>
            <a:ext cx="302708" cy="635701"/>
          </a:xfrm>
          <a:prstGeom prst="upArrow">
            <a:avLst>
              <a:gd name="adj1" fmla="val 368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3" name="上矢印 22"/>
          <p:cNvSpPr/>
          <p:nvPr/>
        </p:nvSpPr>
        <p:spPr>
          <a:xfrm rot="8100000">
            <a:off x="6223934" y="4445057"/>
            <a:ext cx="302708" cy="758143"/>
          </a:xfrm>
          <a:prstGeom prst="upArrow">
            <a:avLst>
              <a:gd name="adj1" fmla="val 368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上矢印 23"/>
          <p:cNvSpPr/>
          <p:nvPr/>
        </p:nvSpPr>
        <p:spPr>
          <a:xfrm rot="13500000">
            <a:off x="2663428" y="4532486"/>
            <a:ext cx="403611" cy="568607"/>
          </a:xfrm>
          <a:prstGeom prst="upArrow">
            <a:avLst>
              <a:gd name="adj1" fmla="val 368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9" name="テキスト ボックス 28"/>
          <p:cNvSpPr txBox="1"/>
          <p:nvPr/>
        </p:nvSpPr>
        <p:spPr>
          <a:xfrm>
            <a:off x="670378" y="943822"/>
            <a:ext cx="5854709" cy="307777"/>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個別の状況に柔軟に寄り添う事が求められる</a:t>
            </a:r>
            <a:endParaRPr lang="en-US" altLang="ja-JP" sz="1400" dirty="0" smtClean="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670379" y="426387"/>
            <a:ext cx="5143460" cy="523220"/>
          </a:xfrm>
          <a:prstGeom prst="rect">
            <a:avLst/>
          </a:prstGeom>
          <a:noFill/>
        </p:spPr>
        <p:txBody>
          <a:bodyPr wrap="none" rtlCol="0">
            <a:spAutoFit/>
          </a:bodyPr>
          <a:lstStyle/>
          <a:p>
            <a:r>
              <a:rPr lang="ja-JP" altLang="en-US" sz="2800" u="sng" dirty="0" smtClean="0">
                <a:latin typeface="Adobe Ming Std L" panose="02020300000000000000" pitchFamily="18" charset="-128"/>
                <a:ea typeface="Adobe Ming Std L" panose="02020300000000000000" pitchFamily="18" charset="-128"/>
              </a:rPr>
              <a:t>ケアプランをニーズから考える</a:t>
            </a:r>
            <a:endParaRPr kumimoji="1" lang="ja-JP" altLang="en-US" sz="2800" u="sng" dirty="0">
              <a:latin typeface="Adobe Ming Std L" panose="02020300000000000000" pitchFamily="18" charset="-128"/>
              <a:ea typeface="Adobe Ming Std L" panose="02020300000000000000" pitchFamily="18" charset="-128"/>
            </a:endParaRPr>
          </a:p>
        </p:txBody>
      </p:sp>
    </p:spTree>
    <p:extLst>
      <p:ext uri="{BB962C8B-B14F-4D97-AF65-F5344CB8AC3E}">
        <p14:creationId xmlns:p14="http://schemas.microsoft.com/office/powerpoint/2010/main" val="1586790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764535" y="1212243"/>
            <a:ext cx="2314575" cy="22402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ea typeface="HG丸ｺﾞｼｯｸM-PRO"/>
            </a:endParaRPr>
          </a:p>
        </p:txBody>
      </p:sp>
      <p:sp>
        <p:nvSpPr>
          <p:cNvPr id="4" name="テキスト ボックス 3"/>
          <p:cNvSpPr txBox="1"/>
          <p:nvPr/>
        </p:nvSpPr>
        <p:spPr>
          <a:xfrm>
            <a:off x="1213936" y="1400839"/>
            <a:ext cx="1415773" cy="276999"/>
          </a:xfrm>
          <a:prstGeom prst="rect">
            <a:avLst/>
          </a:prstGeom>
          <a:noFill/>
        </p:spPr>
        <p:txBody>
          <a:bodyPr wrap="none" rtlCol="0">
            <a:spAutoFit/>
          </a:bodyPr>
          <a:lstStyle/>
          <a:p>
            <a:pPr algn="ctr"/>
            <a:r>
              <a:rPr lang="ja-JP" altLang="en-US" sz="1200" dirty="0">
                <a:latin typeface="Noto Sans Japanese Light" panose="020B0300000000000000" pitchFamily="34" charset="-128"/>
                <a:ea typeface="Noto Sans Japanese Light" panose="020B0300000000000000" pitchFamily="34" charset="-128"/>
              </a:rPr>
              <a:t>いろんな</a:t>
            </a:r>
            <a:r>
              <a:rPr lang="ja-JP" altLang="en-US" sz="1200" dirty="0">
                <a:solidFill>
                  <a:schemeClr val="accent2"/>
                </a:solidFill>
                <a:latin typeface="Noto Sans Japanese Light" panose="020B0300000000000000" pitchFamily="34" charset="-128"/>
                <a:ea typeface="Noto Sans Japanese Light" panose="020B0300000000000000" pitchFamily="34" charset="-128"/>
              </a:rPr>
              <a:t>わくわく</a:t>
            </a:r>
          </a:p>
        </p:txBody>
      </p:sp>
      <p:sp>
        <p:nvSpPr>
          <p:cNvPr id="29" name="テキスト ボックス 28"/>
          <p:cNvSpPr txBox="1"/>
          <p:nvPr/>
        </p:nvSpPr>
        <p:spPr>
          <a:xfrm>
            <a:off x="867691" y="1668300"/>
            <a:ext cx="2108269" cy="246221"/>
          </a:xfrm>
          <a:prstGeom prst="rect">
            <a:avLst/>
          </a:prstGeom>
          <a:noFill/>
        </p:spPr>
        <p:txBody>
          <a:bodyPr wrap="none" rtlCol="0">
            <a:spAutoFit/>
          </a:bodyPr>
          <a:lstStyle/>
          <a:p>
            <a:pPr algn="ctr"/>
            <a:r>
              <a:rPr lang="ja-JP" altLang="en-US" sz="1000" dirty="0">
                <a:solidFill>
                  <a:schemeClr val="accent2"/>
                </a:solidFill>
                <a:latin typeface="Noto Sans Japanese Light" panose="020B0300000000000000" pitchFamily="34" charset="-128"/>
                <a:ea typeface="Noto Sans Japanese Light" panose="020B0300000000000000" pitchFamily="34" charset="-128"/>
              </a:rPr>
              <a:t>こども</a:t>
            </a:r>
            <a:r>
              <a:rPr lang="ja-JP" altLang="en-US" sz="1000" dirty="0">
                <a:latin typeface="Noto Sans Japanese Light" panose="020B0300000000000000" pitchFamily="34" charset="-128"/>
                <a:ea typeface="Noto Sans Japanese Light" panose="020B0300000000000000" pitchFamily="34" charset="-128"/>
              </a:rPr>
              <a:t>が遊びや学びから得られる</a:t>
            </a:r>
            <a:endParaRPr lang="ja-JP" altLang="en-US" sz="1000" dirty="0">
              <a:solidFill>
                <a:schemeClr val="accent2"/>
              </a:solidFill>
              <a:latin typeface="Noto Sans Japanese Light" panose="020B0300000000000000" pitchFamily="34" charset="-128"/>
              <a:ea typeface="Noto Sans Japanese Light" panose="020B0300000000000000" pitchFamily="34" charset="-128"/>
            </a:endParaRPr>
          </a:p>
        </p:txBody>
      </p:sp>
      <p:sp>
        <p:nvSpPr>
          <p:cNvPr id="30" name="テキスト ボックス 29"/>
          <p:cNvSpPr txBox="1"/>
          <p:nvPr/>
        </p:nvSpPr>
        <p:spPr>
          <a:xfrm>
            <a:off x="853040" y="1943361"/>
            <a:ext cx="2106619" cy="1200328"/>
          </a:xfrm>
          <a:prstGeom prst="rect">
            <a:avLst/>
          </a:prstGeom>
          <a:noFill/>
        </p:spPr>
        <p:txBody>
          <a:bodyPr wrap="square" rtlCol="0">
            <a:spAutoFit/>
          </a:bodyPr>
          <a:lstStyle/>
          <a:p>
            <a:r>
              <a:rPr lang="ja-JP" altLang="en-US" sz="800" dirty="0">
                <a:latin typeface="Noto Sans Japanese Light" panose="020B0300000000000000" pitchFamily="34" charset="-128"/>
                <a:ea typeface="Noto Sans Japanese Light" panose="020B0300000000000000" pitchFamily="34" charset="-128"/>
              </a:rPr>
              <a:t>・わくわくする。走り回る。はしゃぐ。</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・植物や野菜の園芸で、育てる感覚を体験する。</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・小さなきっかけや出会いの機会を増やす。</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・様々な居場所をつくる。</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・こども同士での遊び、友達に会う為に通う。</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・遊びや学びから喜びを得られる。</a:t>
            </a:r>
          </a:p>
        </p:txBody>
      </p:sp>
      <p:sp>
        <p:nvSpPr>
          <p:cNvPr id="31" name="角丸四角形 30"/>
          <p:cNvSpPr/>
          <p:nvPr/>
        </p:nvSpPr>
        <p:spPr>
          <a:xfrm>
            <a:off x="3382005" y="1212243"/>
            <a:ext cx="2314575" cy="224028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ea typeface="HG丸ｺﾞｼｯｸM-PRO"/>
            </a:endParaRPr>
          </a:p>
        </p:txBody>
      </p:sp>
      <p:sp>
        <p:nvSpPr>
          <p:cNvPr id="32" name="テキスト ボックス 31"/>
          <p:cNvSpPr txBox="1"/>
          <p:nvPr/>
        </p:nvSpPr>
        <p:spPr>
          <a:xfrm>
            <a:off x="3908351" y="1400839"/>
            <a:ext cx="1261884" cy="276999"/>
          </a:xfrm>
          <a:prstGeom prst="rect">
            <a:avLst/>
          </a:prstGeom>
          <a:noFill/>
        </p:spPr>
        <p:txBody>
          <a:bodyPr wrap="none" rtlCol="0">
            <a:spAutoFit/>
          </a:bodyPr>
          <a:lstStyle/>
          <a:p>
            <a:pPr algn="ctr"/>
            <a:r>
              <a:rPr lang="ja-JP" altLang="en-US" sz="1200" dirty="0">
                <a:latin typeface="Noto Sans Japanese Light" panose="020B0300000000000000" pitchFamily="34" charset="-128"/>
                <a:ea typeface="Noto Sans Japanese Light" panose="020B0300000000000000" pitchFamily="34" charset="-128"/>
              </a:rPr>
              <a:t>いろんな</a:t>
            </a:r>
            <a:r>
              <a:rPr lang="ja-JP" altLang="en-US" sz="1200" dirty="0">
                <a:solidFill>
                  <a:schemeClr val="accent1"/>
                </a:solidFill>
                <a:latin typeface="Noto Sans Japanese Light" panose="020B0300000000000000" pitchFamily="34" charset="-128"/>
                <a:ea typeface="Noto Sans Japanese Light" panose="020B0300000000000000" pitchFamily="34" charset="-128"/>
              </a:rPr>
              <a:t>安らぎ</a:t>
            </a:r>
          </a:p>
        </p:txBody>
      </p:sp>
      <p:sp>
        <p:nvSpPr>
          <p:cNvPr id="33" name="テキスト ボックス 32"/>
          <p:cNvSpPr txBox="1"/>
          <p:nvPr/>
        </p:nvSpPr>
        <p:spPr>
          <a:xfrm>
            <a:off x="3104586" y="1668299"/>
            <a:ext cx="3063146" cy="230832"/>
          </a:xfrm>
          <a:prstGeom prst="rect">
            <a:avLst/>
          </a:prstGeom>
          <a:noFill/>
        </p:spPr>
        <p:txBody>
          <a:bodyPr wrap="none" rtlCol="0">
            <a:spAutoFit/>
          </a:bodyPr>
          <a:lstStyle/>
          <a:p>
            <a:pPr algn="ctr"/>
            <a:r>
              <a:rPr lang="ja-JP" altLang="en-US" sz="900" dirty="0">
                <a:solidFill>
                  <a:schemeClr val="accent1"/>
                </a:solidFill>
                <a:latin typeface="Noto Sans Japanese Light" panose="020B0300000000000000" pitchFamily="34" charset="-128"/>
                <a:ea typeface="Noto Sans Japanese Light" panose="020B0300000000000000" pitchFamily="34" charset="-128"/>
              </a:rPr>
              <a:t>家族</a:t>
            </a:r>
            <a:r>
              <a:rPr lang="ja-JP" altLang="en-US" sz="900" dirty="0">
                <a:latin typeface="Noto Sans Japanese Light" panose="020B0300000000000000" pitchFamily="34" charset="-128"/>
                <a:ea typeface="Noto Sans Japanese Light" panose="020B0300000000000000" pitchFamily="34" charset="-128"/>
              </a:rPr>
              <a:t>が安心して休息でき楽しめる、仲間と交流できる。</a:t>
            </a:r>
          </a:p>
        </p:txBody>
      </p:sp>
      <p:sp>
        <p:nvSpPr>
          <p:cNvPr id="34" name="テキスト ボックス 33"/>
          <p:cNvSpPr txBox="1"/>
          <p:nvPr/>
        </p:nvSpPr>
        <p:spPr>
          <a:xfrm>
            <a:off x="3470510" y="1943362"/>
            <a:ext cx="2622257" cy="1323439"/>
          </a:xfrm>
          <a:prstGeom prst="rect">
            <a:avLst/>
          </a:prstGeom>
          <a:noFill/>
        </p:spPr>
        <p:txBody>
          <a:bodyPr wrap="none" rtlCol="0">
            <a:spAutoFit/>
          </a:bodyPr>
          <a:lstStyle/>
          <a:p>
            <a:r>
              <a:rPr lang="ja-JP" altLang="en-US" sz="800" dirty="0">
                <a:latin typeface="Noto Sans Japanese Light" panose="020B0300000000000000" pitchFamily="34" charset="-128"/>
                <a:ea typeface="Noto Sans Japanese Light" panose="020B0300000000000000" pitchFamily="34" charset="-128"/>
              </a:rPr>
              <a:t>・大変な日常から解放され、心身の疲れを癒す</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・個性を生かし、個別のニーズに答えられるスタッフ</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・様々な距離感のある場つくり</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・こどもから少し離れて見守れる</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・柵ではない自然の要素で、外と穏やかに区切る</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・気心しれる家族、仲間との交流</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・親同士での会話、気持ちの共有・共感</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・きょうだいも一緒に楽しい</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・みんなでご飯を食べる</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・家族の思い出づくり</a:t>
            </a:r>
          </a:p>
        </p:txBody>
      </p:sp>
      <p:sp>
        <p:nvSpPr>
          <p:cNvPr id="35" name="角丸四角形 34"/>
          <p:cNvSpPr/>
          <p:nvPr/>
        </p:nvSpPr>
        <p:spPr>
          <a:xfrm>
            <a:off x="6058259" y="1212243"/>
            <a:ext cx="2314575" cy="224028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ea typeface="HG丸ｺﾞｼｯｸM-PRO"/>
            </a:endParaRPr>
          </a:p>
        </p:txBody>
      </p:sp>
      <p:sp>
        <p:nvSpPr>
          <p:cNvPr id="36" name="テキスト ボックス 35"/>
          <p:cNvSpPr txBox="1"/>
          <p:nvPr/>
        </p:nvSpPr>
        <p:spPr>
          <a:xfrm>
            <a:off x="6584605" y="1400839"/>
            <a:ext cx="1261884" cy="276999"/>
          </a:xfrm>
          <a:prstGeom prst="rect">
            <a:avLst/>
          </a:prstGeom>
          <a:noFill/>
        </p:spPr>
        <p:txBody>
          <a:bodyPr wrap="none" rtlCol="0">
            <a:spAutoFit/>
          </a:bodyPr>
          <a:lstStyle/>
          <a:p>
            <a:pPr algn="ctr"/>
            <a:r>
              <a:rPr lang="ja-JP" altLang="en-US" sz="1200" dirty="0">
                <a:latin typeface="Noto Sans Japanese Light" panose="020B0300000000000000" pitchFamily="34" charset="-128"/>
                <a:ea typeface="Noto Sans Japanese Light" panose="020B0300000000000000" pitchFamily="34" charset="-128"/>
              </a:rPr>
              <a:t>いろんな</a:t>
            </a:r>
            <a:r>
              <a:rPr lang="ja-JP" altLang="en-US" sz="1200" dirty="0">
                <a:solidFill>
                  <a:schemeClr val="accent6"/>
                </a:solidFill>
                <a:latin typeface="Noto Sans Japanese Light" panose="020B0300000000000000" pitchFamily="34" charset="-128"/>
                <a:ea typeface="Noto Sans Japanese Light" panose="020B0300000000000000" pitchFamily="34" charset="-128"/>
              </a:rPr>
              <a:t>出会い</a:t>
            </a:r>
          </a:p>
        </p:txBody>
      </p:sp>
      <p:sp>
        <p:nvSpPr>
          <p:cNvPr id="37" name="テキスト ボックス 36"/>
          <p:cNvSpPr txBox="1"/>
          <p:nvPr/>
        </p:nvSpPr>
        <p:spPr>
          <a:xfrm>
            <a:off x="6161420" y="1668299"/>
            <a:ext cx="2108269" cy="246221"/>
          </a:xfrm>
          <a:prstGeom prst="rect">
            <a:avLst/>
          </a:prstGeom>
          <a:noFill/>
        </p:spPr>
        <p:txBody>
          <a:bodyPr wrap="none" rtlCol="0">
            <a:spAutoFit/>
          </a:bodyPr>
          <a:lstStyle/>
          <a:p>
            <a:pPr algn="ctr"/>
            <a:r>
              <a:rPr lang="ja-JP" altLang="en-US" sz="1000" dirty="0">
                <a:solidFill>
                  <a:schemeClr val="accent6"/>
                </a:solidFill>
                <a:latin typeface="Noto Sans Japanese Light" panose="020B0300000000000000" pitchFamily="34" charset="-128"/>
                <a:ea typeface="Noto Sans Japanese Light" panose="020B0300000000000000" pitchFamily="34" charset="-128"/>
              </a:rPr>
              <a:t>地域や社会</a:t>
            </a:r>
            <a:r>
              <a:rPr lang="ja-JP" altLang="en-US" sz="1000" dirty="0">
                <a:latin typeface="Noto Sans Japanese Light" panose="020B0300000000000000" pitchFamily="34" charset="-128"/>
                <a:ea typeface="Noto Sans Japanese Light" panose="020B0300000000000000" pitchFamily="34" charset="-128"/>
              </a:rPr>
              <a:t>とのつながりをつくる</a:t>
            </a:r>
          </a:p>
        </p:txBody>
      </p:sp>
      <p:sp>
        <p:nvSpPr>
          <p:cNvPr id="38" name="テキスト ボックス 37"/>
          <p:cNvSpPr txBox="1"/>
          <p:nvPr/>
        </p:nvSpPr>
        <p:spPr>
          <a:xfrm>
            <a:off x="6146764" y="1943362"/>
            <a:ext cx="2629438" cy="954107"/>
          </a:xfrm>
          <a:prstGeom prst="rect">
            <a:avLst/>
          </a:prstGeom>
          <a:noFill/>
        </p:spPr>
        <p:txBody>
          <a:bodyPr wrap="none" rtlCol="0">
            <a:spAutoFit/>
          </a:bodyPr>
          <a:lstStyle/>
          <a:p>
            <a:r>
              <a:rPr lang="ja-JP" altLang="en-US" sz="800" dirty="0">
                <a:latin typeface="Noto Sans Japanese Light" panose="020B0300000000000000" pitchFamily="34" charset="-128"/>
                <a:ea typeface="Noto Sans Japanese Light" panose="020B0300000000000000" pitchFamily="34" charset="-128"/>
              </a:rPr>
              <a:t>・地域や社会とのつながりをつくる</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・様々なイベントを行う</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・誰でも参加できる様々なシーンをつくる</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・難病のこどもと家族の存在を社会に発信する</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・ボランティアがより集まる</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・寄付文化を創造する</a:t>
            </a:r>
            <a:endParaRPr lang="en-US" altLang="ja-JP" sz="800" dirty="0">
              <a:latin typeface="Noto Sans Japanese Light" panose="020B0300000000000000" pitchFamily="34" charset="-128"/>
              <a:ea typeface="Noto Sans Japanese Light" panose="020B0300000000000000" pitchFamily="34" charset="-128"/>
            </a:endParaRPr>
          </a:p>
          <a:p>
            <a:r>
              <a:rPr lang="ja-JP" altLang="en-US" sz="800" dirty="0">
                <a:latin typeface="Noto Sans Japanese Light" panose="020B0300000000000000" pitchFamily="34" charset="-128"/>
                <a:ea typeface="Noto Sans Japanese Light" panose="020B0300000000000000" pitchFamily="34" charset="-128"/>
              </a:rPr>
              <a:t>・支援、寄付の輪を広げるプラットフォームをつくる</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121" y="3606449"/>
            <a:ext cx="8485359" cy="2353453"/>
          </a:xfrm>
          <a:prstGeom prst="rect">
            <a:avLst/>
          </a:prstGeom>
        </p:spPr>
      </p:pic>
      <p:sp>
        <p:nvSpPr>
          <p:cNvPr id="17" name="テキスト ボックス 16"/>
          <p:cNvSpPr txBox="1"/>
          <p:nvPr/>
        </p:nvSpPr>
        <p:spPr>
          <a:xfrm>
            <a:off x="429371" y="521818"/>
            <a:ext cx="7567366" cy="300082"/>
          </a:xfrm>
          <a:prstGeom prst="rect">
            <a:avLst/>
          </a:prstGeom>
          <a:noFill/>
        </p:spPr>
        <p:txBody>
          <a:bodyPr wrap="none" rtlCol="0">
            <a:spAutoFit/>
          </a:bodyPr>
          <a:lstStyle/>
          <a:p>
            <a:r>
              <a:rPr lang="ja-JP" altLang="en-US" sz="1350" dirty="0" smtClean="0">
                <a:latin typeface="Noto Sans Japanese Light" panose="020B0300000000000000" pitchFamily="34" charset="-128"/>
                <a:ea typeface="Noto Sans Japanese Light" panose="020B0300000000000000" pitchFamily="34" charset="-128"/>
              </a:rPr>
              <a:t>●</a:t>
            </a:r>
            <a:r>
              <a:rPr lang="en-US" altLang="ja-JP" sz="1350" dirty="0" smtClean="0">
                <a:latin typeface="Noto Sans Japanese Light" panose="020B0300000000000000" pitchFamily="34" charset="-128"/>
                <a:ea typeface="Noto Sans Japanese Light" panose="020B0300000000000000" pitchFamily="34" charset="-128"/>
              </a:rPr>
              <a:t>2016</a:t>
            </a:r>
            <a:r>
              <a:rPr lang="ja-JP" altLang="en-US" sz="1350" dirty="0" smtClean="0">
                <a:latin typeface="Noto Sans Japanese Light" panose="020B0300000000000000" pitchFamily="34" charset="-128"/>
                <a:ea typeface="Noto Sans Japanese Light" panose="020B0300000000000000" pitchFamily="34" charset="-128"/>
              </a:rPr>
              <a:t>年</a:t>
            </a:r>
            <a:r>
              <a:rPr lang="en-US" altLang="ja-JP" sz="1350" dirty="0" smtClean="0">
                <a:latin typeface="Noto Sans Japanese Light" panose="020B0300000000000000" pitchFamily="34" charset="-128"/>
                <a:ea typeface="Noto Sans Japanese Light" panose="020B0300000000000000" pitchFamily="34" charset="-128"/>
              </a:rPr>
              <a:t>4</a:t>
            </a:r>
            <a:r>
              <a:rPr lang="ja-JP" altLang="en-US" sz="1350" dirty="0" smtClean="0">
                <a:latin typeface="Noto Sans Japanese Light" panose="020B0300000000000000" pitchFamily="34" charset="-128"/>
                <a:ea typeface="Noto Sans Japanese Light" panose="020B0300000000000000" pitchFamily="34" charset="-128"/>
              </a:rPr>
              <a:t>月</a:t>
            </a:r>
            <a:r>
              <a:rPr lang="en-US" altLang="ja-JP" sz="1350" dirty="0" smtClean="0">
                <a:latin typeface="Noto Sans Japanese Light" panose="020B0300000000000000" pitchFamily="34" charset="-128"/>
                <a:ea typeface="Noto Sans Japanese Light" panose="020B0300000000000000" pitchFamily="34" charset="-128"/>
              </a:rPr>
              <a:t>1</a:t>
            </a:r>
            <a:r>
              <a:rPr lang="ja-JP" altLang="en-US" sz="1350" dirty="0" smtClean="0">
                <a:latin typeface="Noto Sans Japanese Light" panose="020B0300000000000000" pitchFamily="34" charset="-128"/>
                <a:ea typeface="Noto Sans Japanese Light" panose="020B0300000000000000" pitchFamily="34" charset="-128"/>
              </a:rPr>
              <a:t>日オープン予定のつるみ子どもホスピス（遊び創造広場：大阪市鶴見緑地公園内）</a:t>
            </a:r>
            <a:endParaRPr lang="ja-JP" altLang="en-US" sz="1350" dirty="0">
              <a:latin typeface="Noto Sans Japanese Light" panose="020B0300000000000000" pitchFamily="34" charset="-128"/>
              <a:ea typeface="Noto Sans Japanese Light" panose="020B0300000000000000" pitchFamily="34" charset="-128"/>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875" y="6321132"/>
            <a:ext cx="2251027" cy="219440"/>
          </a:xfrm>
          <a:prstGeom prst="rect">
            <a:avLst/>
          </a:prstGeom>
        </p:spPr>
      </p:pic>
      <p:sp>
        <p:nvSpPr>
          <p:cNvPr id="19" name="テキスト ボックス 18"/>
          <p:cNvSpPr txBox="1"/>
          <p:nvPr/>
        </p:nvSpPr>
        <p:spPr>
          <a:xfrm>
            <a:off x="1365991" y="5959903"/>
            <a:ext cx="6244017" cy="300082"/>
          </a:xfrm>
          <a:prstGeom prst="rect">
            <a:avLst/>
          </a:prstGeom>
          <a:noFill/>
        </p:spPr>
        <p:txBody>
          <a:bodyPr wrap="none" rtlCol="0">
            <a:spAutoFit/>
          </a:bodyPr>
          <a:lstStyle/>
          <a:p>
            <a:pPr algn="ctr"/>
            <a:r>
              <a:rPr lang="ja-JP" altLang="en-US" sz="1350" u="sng" dirty="0" smtClean="0">
                <a:latin typeface="Noto Sans Japanese Light" panose="020B0300000000000000" pitchFamily="34" charset="-128"/>
                <a:ea typeface="Noto Sans Japanese Light" panose="020B0300000000000000" pitchFamily="34" charset="-128"/>
              </a:rPr>
              <a:t>地域の子どもが利用出来る、広く一般に開かれた場である事も同時に目指す</a:t>
            </a:r>
            <a:r>
              <a:rPr lang="ja-JP" altLang="en-US" sz="1350" u="sng" dirty="0">
                <a:latin typeface="Noto Sans Japanese Light" panose="020B0300000000000000" pitchFamily="34" charset="-128"/>
                <a:ea typeface="Noto Sans Japanese Light" panose="020B0300000000000000" pitchFamily="34" charset="-128"/>
              </a:rPr>
              <a:t>。</a:t>
            </a:r>
          </a:p>
        </p:txBody>
      </p:sp>
    </p:spTree>
    <p:extLst>
      <p:ext uri="{BB962C8B-B14F-4D97-AF65-F5344CB8AC3E}">
        <p14:creationId xmlns:p14="http://schemas.microsoft.com/office/powerpoint/2010/main" val="3406063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003300" y="1259283"/>
            <a:ext cx="7137400" cy="4127500"/>
          </a:xfrm>
          <a:prstGeom prst="rect">
            <a:avLst/>
          </a:prstGeom>
        </p:spPr>
      </p:pic>
      <p:sp>
        <p:nvSpPr>
          <p:cNvPr id="6" name="正方形/長方形 5"/>
          <p:cNvSpPr/>
          <p:nvPr/>
        </p:nvSpPr>
        <p:spPr>
          <a:xfrm>
            <a:off x="3071770" y="5510618"/>
            <a:ext cx="3174780" cy="369332"/>
          </a:xfrm>
          <a:prstGeom prst="rect">
            <a:avLst/>
          </a:prstGeom>
        </p:spPr>
        <p:txBody>
          <a:bodyPr wrap="none">
            <a:spAutoFit/>
          </a:bodyPr>
          <a:lstStyle/>
          <a:p>
            <a:r>
              <a:rPr lang="en-US" altLang="ja-JP" dirty="0"/>
              <a:t>http://</a:t>
            </a:r>
            <a:r>
              <a:rPr lang="en-US" altLang="ja-JP" dirty="0" err="1"/>
              <a:t>www.childrenshospice.jp</a:t>
            </a:r>
            <a:endParaRPr lang="ja-JP" altLang="en-US" dirty="0"/>
          </a:p>
        </p:txBody>
      </p:sp>
      <p:sp>
        <p:nvSpPr>
          <p:cNvPr id="7" name="正方形/長方形 6"/>
          <p:cNvSpPr/>
          <p:nvPr/>
        </p:nvSpPr>
        <p:spPr>
          <a:xfrm>
            <a:off x="3681224" y="6058511"/>
            <a:ext cx="2005677" cy="369332"/>
          </a:xfrm>
          <a:prstGeom prst="rect">
            <a:avLst/>
          </a:prstGeom>
        </p:spPr>
        <p:txBody>
          <a:bodyPr wrap="none">
            <a:spAutoFit/>
          </a:bodyPr>
          <a:lstStyle/>
          <a:p>
            <a:r>
              <a:rPr lang="en-US" altLang="ja-JP" dirty="0" err="1"/>
              <a:t>kodomohospice.jp</a:t>
            </a:r>
            <a:r>
              <a:rPr lang="en-US" altLang="ja-JP" dirty="0"/>
              <a:t>/</a:t>
            </a:r>
            <a:endParaRPr lang="ja-JP" altLang="en-US" dirty="0"/>
          </a:p>
        </p:txBody>
      </p:sp>
    </p:spTree>
    <p:extLst>
      <p:ext uri="{BB962C8B-B14F-4D97-AF65-F5344CB8AC3E}">
        <p14:creationId xmlns:p14="http://schemas.microsoft.com/office/powerpoint/2010/main" val="403104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8"/>
          <p:cNvGrpSpPr>
            <a:grpSpLocks/>
          </p:cNvGrpSpPr>
          <p:nvPr/>
        </p:nvGrpSpPr>
        <p:grpSpPr bwMode="auto">
          <a:xfrm>
            <a:off x="731838" y="4460875"/>
            <a:ext cx="7416800" cy="2082800"/>
            <a:chOff x="461" y="2810"/>
            <a:chExt cx="4672" cy="1312"/>
          </a:xfrm>
        </p:grpSpPr>
        <p:sp>
          <p:nvSpPr>
            <p:cNvPr id="7175" name="Rectangle 26"/>
            <p:cNvSpPr>
              <a:spLocks noChangeArrowheads="1"/>
            </p:cNvSpPr>
            <p:nvPr/>
          </p:nvSpPr>
          <p:spPr bwMode="auto">
            <a:xfrm>
              <a:off x="461" y="2893"/>
              <a:ext cx="4672" cy="122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ea typeface="HG丸ｺﾞｼｯｸM-PRO"/>
              </a:endParaRPr>
            </a:p>
          </p:txBody>
        </p:sp>
        <p:sp>
          <p:nvSpPr>
            <p:cNvPr id="7176" name="Rectangle 27"/>
            <p:cNvSpPr>
              <a:spLocks noChangeArrowheads="1"/>
            </p:cNvSpPr>
            <p:nvPr/>
          </p:nvSpPr>
          <p:spPr bwMode="auto">
            <a:xfrm>
              <a:off x="2573" y="2810"/>
              <a:ext cx="595" cy="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dirty="0">
                <a:ea typeface="HG丸ｺﾞｼｯｸM-PRO"/>
              </a:endParaRPr>
            </a:p>
          </p:txBody>
        </p:sp>
      </p:grpSp>
      <p:sp>
        <p:nvSpPr>
          <p:cNvPr id="7171" name="Rectangle 2"/>
          <p:cNvSpPr>
            <a:spLocks noGrp="1" noChangeArrowheads="1"/>
          </p:cNvSpPr>
          <p:nvPr>
            <p:ph type="title"/>
          </p:nvPr>
        </p:nvSpPr>
        <p:spPr/>
        <p:txBody>
          <a:bodyPr/>
          <a:lstStyle/>
          <a:p>
            <a:pPr eaLnBrk="1" hangingPunct="1"/>
            <a:r>
              <a:rPr lang="ja-JP" altLang="en-US" sz="2400" dirty="0">
                <a:solidFill>
                  <a:schemeClr val="tx1"/>
                </a:solidFill>
                <a:latin typeface="Arial" charset="0"/>
              </a:rPr>
              <a:t>一般社団法人　こどものホスピスプロジェクト</a:t>
            </a:r>
            <a:r>
              <a:rPr lang="ja-JP" altLang="en-US" sz="2400" dirty="0">
                <a:latin typeface="Arial" charset="0"/>
              </a:rPr>
              <a:t>について</a:t>
            </a:r>
          </a:p>
        </p:txBody>
      </p:sp>
      <p:sp>
        <p:nvSpPr>
          <p:cNvPr id="7172" name="Rectangle 24"/>
          <p:cNvSpPr>
            <a:spLocks noChangeArrowheads="1"/>
          </p:cNvSpPr>
          <p:nvPr/>
        </p:nvSpPr>
        <p:spPr bwMode="auto">
          <a:xfrm>
            <a:off x="593725" y="1335467"/>
            <a:ext cx="7874000" cy="279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30000"/>
              </a:lnSpc>
            </a:pPr>
            <a:r>
              <a:rPr lang="ja-JP" altLang="en-US" b="1" dirty="0">
                <a:latin typeface="HG丸ｺﾞｼｯｸM-PRO"/>
                <a:ea typeface="HG丸ｺﾞｼｯｸM-PRO"/>
              </a:rPr>
              <a:t>こどものホスピスプロジェクト宣言</a:t>
            </a:r>
            <a:r>
              <a:rPr lang="ja-JP" altLang="en-US" sz="2000" dirty="0">
                <a:latin typeface="ＭＳ Ｐ明朝" charset="0"/>
                <a:ea typeface="ＭＳ Ｐ明朝" charset="0"/>
                <a:cs typeface="ＭＳ Ｐ明朝" charset="0"/>
              </a:rPr>
              <a:t/>
            </a:r>
            <a:br>
              <a:rPr lang="ja-JP" altLang="en-US" sz="2000" dirty="0">
                <a:latin typeface="ＭＳ Ｐ明朝" charset="0"/>
                <a:ea typeface="ＭＳ Ｐ明朝" charset="0"/>
                <a:cs typeface="ＭＳ Ｐ明朝" charset="0"/>
              </a:rPr>
            </a:br>
            <a:endParaRPr lang="ja-JP" altLang="en-US" sz="2000" dirty="0">
              <a:ea typeface="HG丸ｺﾞｼｯｸM-PRO"/>
            </a:endParaRPr>
          </a:p>
          <a:p>
            <a:pPr>
              <a:buFont typeface="Wingdings" charset="0"/>
              <a:buChar char="l"/>
            </a:pPr>
            <a:r>
              <a:rPr lang="ja-JP" altLang="en-US" sz="1400" b="1" dirty="0">
                <a:latin typeface="HG丸ｺﾞｼｯｸM-PRO"/>
                <a:ea typeface="HG丸ｺﾞｼｯｸM-PRO"/>
              </a:rPr>
              <a:t>こどものホスピスプロジェクトは、生命を脅かす病気とともに生きる子ども達のための緩和ケアを実践します</a:t>
            </a:r>
            <a:r>
              <a:rPr lang="ja-JP" altLang="en-US" sz="1400" b="1" dirty="0" smtClean="0">
                <a:latin typeface="HG丸ｺﾞｼｯｸM-PRO"/>
                <a:ea typeface="HG丸ｺﾞｼｯｸM-PRO"/>
              </a:rPr>
              <a:t>。</a:t>
            </a:r>
            <a:endParaRPr lang="ja-JP" altLang="en-US" sz="1400" b="1" dirty="0">
              <a:latin typeface="HG丸ｺﾞｼｯｸM-PRO"/>
              <a:ea typeface="HG丸ｺﾞｼｯｸM-PRO"/>
            </a:endParaRPr>
          </a:p>
          <a:p>
            <a:pPr>
              <a:buFont typeface="Wingdings" charset="0"/>
              <a:buChar char="l"/>
            </a:pPr>
            <a:r>
              <a:rPr lang="ja-JP" altLang="en-US" sz="1400" b="1" dirty="0">
                <a:latin typeface="HG丸ｺﾞｼｯｸM-PRO"/>
                <a:ea typeface="HG丸ｺﾞｼｯｸM-PRO"/>
              </a:rPr>
              <a:t>こどものホスピスプロジェクトは、「こどものホスピスにおける良い実践のためのガイドライン（英国こどものホスピス協会）」の目的を尊重した活動を行います</a:t>
            </a:r>
            <a:r>
              <a:rPr lang="ja-JP" altLang="en-US" sz="1400" b="1" dirty="0" smtClean="0">
                <a:latin typeface="HG丸ｺﾞｼｯｸM-PRO"/>
                <a:ea typeface="HG丸ｺﾞｼｯｸM-PRO"/>
              </a:rPr>
              <a:t>。</a:t>
            </a:r>
            <a:endParaRPr lang="ja-JP" altLang="en-US" sz="1400" b="1" dirty="0">
              <a:latin typeface="HG丸ｺﾞｼｯｸM-PRO"/>
              <a:ea typeface="HG丸ｺﾞｼｯｸM-PRO"/>
            </a:endParaRPr>
          </a:p>
          <a:p>
            <a:pPr>
              <a:buFont typeface="Wingdings" charset="0"/>
              <a:buChar char="l"/>
            </a:pPr>
            <a:r>
              <a:rPr lang="ja-JP" altLang="en-US" sz="1400" b="1" dirty="0">
                <a:latin typeface="HG丸ｺﾞｼｯｸM-PRO"/>
                <a:ea typeface="HG丸ｺﾞｼｯｸM-PRO"/>
              </a:rPr>
              <a:t>こどものホスピスプロジェクトは、小児緩和ケア専門施設（狭義のこどものホスピス）の設立を目指すと共に、地域での緩和ケアを実践します</a:t>
            </a:r>
            <a:r>
              <a:rPr lang="ja-JP" altLang="en-US" sz="1400" b="1" dirty="0" smtClean="0">
                <a:latin typeface="HG丸ｺﾞｼｯｸM-PRO"/>
                <a:ea typeface="HG丸ｺﾞｼｯｸM-PRO"/>
              </a:rPr>
              <a:t>。</a:t>
            </a:r>
            <a:endParaRPr lang="ja-JP" altLang="en-US" sz="1400" b="1" dirty="0">
              <a:latin typeface="HG丸ｺﾞｼｯｸM-PRO"/>
              <a:ea typeface="HG丸ｺﾞｼｯｸM-PRO"/>
            </a:endParaRPr>
          </a:p>
          <a:p>
            <a:pPr>
              <a:buFont typeface="Wingdings" charset="0"/>
              <a:buChar char="l"/>
            </a:pPr>
            <a:r>
              <a:rPr lang="ja-JP" altLang="en-US" sz="1400" b="1" dirty="0">
                <a:latin typeface="HG丸ｺﾞｼｯｸM-PRO"/>
                <a:ea typeface="HG丸ｺﾞｼｯｸM-PRO"/>
              </a:rPr>
              <a:t>こどものホスピスプロジェクトは、国際小児緩和ケアネットワークの</a:t>
            </a:r>
            <a:r>
              <a:rPr lang="en-US" altLang="ja-JP" sz="1400" b="1" dirty="0">
                <a:latin typeface="HG丸ｺﾞｼｯｸM-PRO"/>
                <a:ea typeface="HG丸ｺﾞｼｯｸM-PRO"/>
              </a:rPr>
              <a:t>ICPCN</a:t>
            </a:r>
            <a:r>
              <a:rPr lang="ja-JP" altLang="en-US" sz="1400" b="1" dirty="0">
                <a:latin typeface="HG丸ｺﾞｼｯｸM-PRO"/>
                <a:ea typeface="HG丸ｺﾞｼｯｸM-PRO"/>
              </a:rPr>
              <a:t>憲章を遵守すると同時に、あらゆる国や地域において子どもの緩和ケアを実践する団体、施設、チームと共に、世界中の子ども達のための緩和ケアの発展を目指します。 </a:t>
            </a:r>
          </a:p>
        </p:txBody>
      </p:sp>
      <p:sp>
        <p:nvSpPr>
          <p:cNvPr id="7173" name="Text Box 25"/>
          <p:cNvSpPr txBox="1">
            <a:spLocks noChangeArrowheads="1"/>
          </p:cNvSpPr>
          <p:nvPr/>
        </p:nvSpPr>
        <p:spPr bwMode="auto">
          <a:xfrm>
            <a:off x="984250" y="4429125"/>
            <a:ext cx="7175500" cy="221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0"/>
                <a:cs typeface="ＭＳ Ｐゴシック" charset="0"/>
              </a:defRPr>
            </a:lvl1pPr>
            <a:lvl2pPr marL="742950" indent="-285750" eaLnBrk="0" hangingPunct="0">
              <a:defRPr kumimoji="1" sz="1000">
                <a:solidFill>
                  <a:schemeClr val="tx1"/>
                </a:solidFill>
                <a:latin typeface="Arial" charset="0"/>
                <a:ea typeface="ＭＳ Ｐゴシック" charset="0"/>
              </a:defRPr>
            </a:lvl2pPr>
            <a:lvl3pPr marL="1143000" indent="-228600" eaLnBrk="0" hangingPunct="0">
              <a:defRPr kumimoji="1" sz="1000">
                <a:solidFill>
                  <a:schemeClr val="tx1"/>
                </a:solidFill>
                <a:latin typeface="Arial" charset="0"/>
                <a:ea typeface="ＭＳ Ｐゴシック" charset="0"/>
              </a:defRPr>
            </a:lvl3pPr>
            <a:lvl4pPr marL="1600200" indent="-228600" eaLnBrk="0" hangingPunct="0">
              <a:defRPr kumimoji="1" sz="1000">
                <a:solidFill>
                  <a:schemeClr val="tx1"/>
                </a:solidFill>
                <a:latin typeface="Arial" charset="0"/>
                <a:ea typeface="ＭＳ Ｐゴシック" charset="0"/>
              </a:defRPr>
            </a:lvl4pPr>
            <a:lvl5pPr marL="2057400" indent="-228600" eaLnBrk="0" hangingPunct="0">
              <a:defRPr kumimoji="1" sz="10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0"/>
              </a:defRPr>
            </a:lvl9pPr>
          </a:lstStyle>
          <a:p>
            <a:pPr algn="ctr" eaLnBrk="1" hangingPunct="1">
              <a:lnSpc>
                <a:spcPct val="115000"/>
              </a:lnSpc>
            </a:pPr>
            <a:r>
              <a:rPr lang="ja-JP" altLang="en-US" b="1" dirty="0">
                <a:latin typeface="HG丸ｺﾞｼｯｸM-PRO"/>
                <a:ea typeface="HG丸ｺﾞｼｯｸM-PRO"/>
                <a:cs typeface="HG丸ｺﾞｼｯｸM-PRO"/>
              </a:rPr>
              <a:t>理事一覧</a:t>
            </a:r>
          </a:p>
          <a:p>
            <a:pPr eaLnBrk="1" hangingPunct="1">
              <a:lnSpc>
                <a:spcPct val="115000"/>
              </a:lnSpc>
            </a:pPr>
            <a:r>
              <a:rPr lang="ja-JP" altLang="en-US" dirty="0">
                <a:latin typeface="HG丸ｺﾞｼｯｸM-PRO"/>
                <a:ea typeface="HG丸ｺﾞｼｯｸM-PRO"/>
                <a:cs typeface="HG丸ｺﾞｼｯｸM-PRO"/>
              </a:rPr>
              <a:t>名誉会長　  </a:t>
            </a:r>
            <a:r>
              <a:rPr lang="en-US" altLang="ja-JP" dirty="0">
                <a:latin typeface="HG丸ｺﾞｼｯｸM-PRO"/>
                <a:ea typeface="HG丸ｺﾞｼｯｸM-PRO"/>
                <a:cs typeface="HG丸ｺﾞｼｯｸM-PRO"/>
              </a:rPr>
              <a:t>/</a:t>
            </a:r>
            <a:r>
              <a:rPr lang="ja-JP" altLang="en-US" dirty="0">
                <a:latin typeface="HG丸ｺﾞｼｯｸM-PRO"/>
                <a:ea typeface="HG丸ｺﾞｼｯｸM-PRO"/>
                <a:cs typeface="HG丸ｺﾞｼｯｸM-PRO"/>
              </a:rPr>
              <a:t>　	喜谷昌代（英国慈善団体</a:t>
            </a:r>
            <a:r>
              <a:rPr lang="en-US" altLang="ja-JP" dirty="0">
                <a:latin typeface="HG丸ｺﾞｼｯｸM-PRO"/>
                <a:ea typeface="HG丸ｺﾞｼｯｸM-PRO"/>
                <a:cs typeface="HG丸ｺﾞｼｯｸM-PRO"/>
              </a:rPr>
              <a:t>MOMIJI</a:t>
            </a:r>
            <a:r>
              <a:rPr lang="ja-JP" altLang="en-US" dirty="0">
                <a:latin typeface="HG丸ｺﾞｼｯｸM-PRO"/>
                <a:ea typeface="HG丸ｺﾞｼｯｸM-PRO"/>
                <a:cs typeface="HG丸ｺﾞｼｯｸM-PRO"/>
              </a:rPr>
              <a:t>：代表）</a:t>
            </a:r>
          </a:p>
          <a:p>
            <a:pPr eaLnBrk="1" hangingPunct="1">
              <a:lnSpc>
                <a:spcPct val="115000"/>
              </a:lnSpc>
            </a:pPr>
            <a:r>
              <a:rPr lang="ja-JP" altLang="en-US" dirty="0">
                <a:latin typeface="HG丸ｺﾞｼｯｸM-PRO"/>
                <a:ea typeface="HG丸ｺﾞｼｯｸM-PRO"/>
                <a:cs typeface="HG丸ｺﾞｼｯｸM-PRO"/>
              </a:rPr>
              <a:t>理事長　　　</a:t>
            </a:r>
            <a:r>
              <a:rPr lang="en-US" altLang="ja-JP" dirty="0">
                <a:latin typeface="HG丸ｺﾞｼｯｸM-PRO"/>
                <a:ea typeface="HG丸ｺﾞｼｯｸM-PRO"/>
                <a:cs typeface="HG丸ｺﾞｼｯｸM-PRO"/>
              </a:rPr>
              <a:t>/</a:t>
            </a:r>
            <a:r>
              <a:rPr lang="ja-JP" altLang="en-US" dirty="0">
                <a:latin typeface="HG丸ｺﾞｼｯｸM-PRO"/>
                <a:ea typeface="HG丸ｺﾞｼｯｸM-PRO"/>
                <a:cs typeface="HG丸ｺﾞｼｯｸM-PRO"/>
              </a:rPr>
              <a:t>　	高場秀樹（株式会社カラーズ：代表）　　	副理事長　</a:t>
            </a:r>
            <a:r>
              <a:rPr lang="en-US" altLang="ja-JP" dirty="0">
                <a:latin typeface="HG丸ｺﾞｼｯｸM-PRO"/>
                <a:ea typeface="HG丸ｺﾞｼｯｸM-PRO"/>
                <a:cs typeface="HG丸ｺﾞｼｯｸM-PRO"/>
              </a:rPr>
              <a:t>/</a:t>
            </a:r>
            <a:r>
              <a:rPr lang="ja-JP" altLang="en-US" dirty="0">
                <a:latin typeface="HG丸ｺﾞｼｯｸM-PRO"/>
                <a:ea typeface="HG丸ｺﾞｼｯｸM-PRO"/>
                <a:cs typeface="HG丸ｺﾞｼｯｸM-PRO"/>
              </a:rPr>
              <a:t>　原　純一（大阪市総合医療センター：副院長）</a:t>
            </a:r>
          </a:p>
          <a:p>
            <a:pPr eaLnBrk="1" hangingPunct="1">
              <a:lnSpc>
                <a:spcPct val="115000"/>
              </a:lnSpc>
            </a:pPr>
            <a:r>
              <a:rPr lang="ja-JP" altLang="en-US" dirty="0">
                <a:latin typeface="HG丸ｺﾞｼｯｸM-PRO"/>
                <a:ea typeface="HG丸ｺﾞｼｯｸM-PRO"/>
                <a:cs typeface="HG丸ｺﾞｼｯｸM-PRO"/>
              </a:rPr>
              <a:t>専務理事　 </a:t>
            </a:r>
            <a:r>
              <a:rPr lang="en-US" altLang="ja-JP" dirty="0">
                <a:latin typeface="HG丸ｺﾞｼｯｸM-PRO"/>
                <a:ea typeface="HG丸ｺﾞｼｯｸM-PRO"/>
                <a:cs typeface="HG丸ｺﾞｼｯｸM-PRO"/>
              </a:rPr>
              <a:t>/</a:t>
            </a:r>
            <a:r>
              <a:rPr lang="ja-JP" altLang="en-US" dirty="0">
                <a:latin typeface="HG丸ｺﾞｼｯｸM-PRO"/>
                <a:ea typeface="HG丸ｺﾞｼｯｸM-PRO"/>
                <a:cs typeface="HG丸ｺﾞｼｯｸM-PRO"/>
              </a:rPr>
              <a:t>　	巽　陽一（中江病院　勤務）		常務理事　</a:t>
            </a:r>
            <a:r>
              <a:rPr lang="en-US" altLang="ja-JP" dirty="0">
                <a:latin typeface="HG丸ｺﾞｼｯｸM-PRO"/>
                <a:ea typeface="HG丸ｺﾞｼｯｸM-PRO"/>
                <a:cs typeface="HG丸ｺﾞｼｯｸM-PRO"/>
              </a:rPr>
              <a:t>/</a:t>
            </a:r>
            <a:r>
              <a:rPr lang="ja-JP" altLang="en-US" dirty="0">
                <a:latin typeface="HG丸ｺﾞｼｯｸM-PRO"/>
                <a:ea typeface="HG丸ｺﾞｼｯｸM-PRO"/>
                <a:cs typeface="HG丸ｺﾞｼｯｸM-PRO"/>
              </a:rPr>
              <a:t>　多田羅竜平（大阪市総合医療センター：医長）</a:t>
            </a:r>
          </a:p>
          <a:p>
            <a:pPr eaLnBrk="1" hangingPunct="1">
              <a:lnSpc>
                <a:spcPct val="115000"/>
              </a:lnSpc>
            </a:pPr>
            <a:r>
              <a:rPr lang="ja-JP" altLang="en-US" dirty="0">
                <a:latin typeface="HG丸ｺﾞｼｯｸM-PRO"/>
                <a:ea typeface="HG丸ｺﾞｼｯｸM-PRO"/>
                <a:cs typeface="HG丸ｺﾞｼｯｸM-PRO"/>
              </a:rPr>
              <a:t>理事          </a:t>
            </a:r>
            <a:r>
              <a:rPr lang="en-US" altLang="ja-JP" dirty="0">
                <a:latin typeface="HG丸ｺﾞｼｯｸM-PRO"/>
                <a:ea typeface="HG丸ｺﾞｼｯｸM-PRO"/>
                <a:cs typeface="HG丸ｺﾞｼｯｸM-PRO"/>
              </a:rPr>
              <a:t>/</a:t>
            </a:r>
          </a:p>
          <a:p>
            <a:pPr eaLnBrk="1" hangingPunct="1">
              <a:lnSpc>
                <a:spcPct val="115000"/>
              </a:lnSpc>
            </a:pPr>
            <a:r>
              <a:rPr lang="ja-JP" altLang="en-US" dirty="0">
                <a:latin typeface="HG丸ｺﾞｼｯｸM-PRO"/>
                <a:ea typeface="HG丸ｺﾞｼｯｸM-PRO"/>
                <a:cs typeface="HG丸ｺﾞｼｯｸM-PRO"/>
              </a:rPr>
              <a:t>　	富和清隆（東大寺福祉療育病院：副院長）	花木　真（大阪市養護教育振興協会：常任理事）</a:t>
            </a:r>
            <a:br>
              <a:rPr lang="ja-JP" altLang="en-US" dirty="0">
                <a:latin typeface="HG丸ｺﾞｼｯｸM-PRO"/>
                <a:ea typeface="HG丸ｺﾞｼｯｸM-PRO"/>
                <a:cs typeface="HG丸ｺﾞｼｯｸM-PRO"/>
              </a:rPr>
            </a:br>
            <a:r>
              <a:rPr lang="ja-JP" altLang="en-US" dirty="0">
                <a:latin typeface="HG丸ｺﾞｼｯｸM-PRO"/>
                <a:ea typeface="HG丸ｺﾞｼｯｸM-PRO"/>
                <a:cs typeface="HG丸ｺﾞｼｯｸM-PRO"/>
              </a:rPr>
              <a:t>　	中尾繁樹（関西国際大学：准教授）	岡崎　伸（大阪市総合医療センター：医長）</a:t>
            </a:r>
            <a:br>
              <a:rPr lang="ja-JP" altLang="en-US" dirty="0">
                <a:latin typeface="HG丸ｺﾞｼｯｸM-PRO"/>
                <a:ea typeface="HG丸ｺﾞｼｯｸM-PRO"/>
                <a:cs typeface="HG丸ｺﾞｼｯｸM-PRO"/>
              </a:rPr>
            </a:br>
            <a:r>
              <a:rPr lang="ja-JP" altLang="en-US" dirty="0">
                <a:latin typeface="HG丸ｺﾞｼｯｸM-PRO"/>
                <a:ea typeface="HG丸ｺﾞｼｯｸM-PRO"/>
                <a:cs typeface="HG丸ｺﾞｼｯｸM-PRO"/>
              </a:rPr>
              <a:t>　	安道照子（</a:t>
            </a:r>
            <a:r>
              <a:rPr lang="en-US" altLang="ja-JP" dirty="0">
                <a:latin typeface="HG丸ｺﾞｼｯｸM-PRO"/>
                <a:ea typeface="HG丸ｺﾞｼｯｸM-PRO"/>
                <a:cs typeface="HG丸ｺﾞｼｯｸM-PRO"/>
              </a:rPr>
              <a:t>NPO </a:t>
            </a:r>
            <a:r>
              <a:rPr lang="ja-JP" altLang="en-US" dirty="0">
                <a:latin typeface="HG丸ｺﾞｼｯｸM-PRO"/>
                <a:ea typeface="HG丸ｺﾞｼｯｸM-PRO"/>
                <a:cs typeface="HG丸ｺﾞｼｯｸM-PRO"/>
              </a:rPr>
              <a:t>法人 エスビューロー：代表）	二宮　巌（株式会社</a:t>
            </a:r>
            <a:r>
              <a:rPr lang="en-US" altLang="ja-JP" dirty="0">
                <a:latin typeface="HG丸ｺﾞｼｯｸM-PRO"/>
                <a:ea typeface="HG丸ｺﾞｼｯｸM-PRO"/>
                <a:cs typeface="HG丸ｺﾞｼｯｸM-PRO"/>
              </a:rPr>
              <a:t>F/K</a:t>
            </a:r>
            <a:r>
              <a:rPr lang="ja-JP" altLang="en-US" dirty="0">
                <a:latin typeface="HG丸ｺﾞｼｯｸM-PRO"/>
                <a:ea typeface="HG丸ｺﾞｼｯｸM-PRO"/>
                <a:cs typeface="HG丸ｺﾞｼｯｸM-PRO"/>
              </a:rPr>
              <a:t>：代表）</a:t>
            </a:r>
            <a:br>
              <a:rPr lang="ja-JP" altLang="en-US" dirty="0">
                <a:latin typeface="HG丸ｺﾞｼｯｸM-PRO"/>
                <a:ea typeface="HG丸ｺﾞｼｯｸM-PRO"/>
                <a:cs typeface="HG丸ｺﾞｼｯｸM-PRO"/>
              </a:rPr>
            </a:br>
            <a:r>
              <a:rPr lang="ja-JP" altLang="en-US" dirty="0">
                <a:latin typeface="HG丸ｺﾞｼｯｸM-PRO"/>
                <a:ea typeface="HG丸ｺﾞｼｯｸM-PRO"/>
                <a:cs typeface="HG丸ｺﾞｼｯｸM-PRO"/>
              </a:rPr>
              <a:t>　	坂下裕子（こども遺族の会　小さないのち：代表）	奥谷敏之（株式会社アナグラムワークス：会長）</a:t>
            </a:r>
          </a:p>
          <a:p>
            <a:pPr eaLnBrk="1" hangingPunct="1">
              <a:lnSpc>
                <a:spcPct val="115000"/>
              </a:lnSpc>
            </a:pPr>
            <a:r>
              <a:rPr lang="ja-JP" altLang="en-US" dirty="0">
                <a:latin typeface="HG丸ｺﾞｼｯｸM-PRO"/>
                <a:ea typeface="HG丸ｺﾞｼｯｸM-PRO"/>
                <a:cs typeface="HG丸ｺﾞｼｯｸM-PRO"/>
              </a:rPr>
              <a:t>・監事</a:t>
            </a:r>
            <a:br>
              <a:rPr lang="ja-JP" altLang="en-US" dirty="0">
                <a:latin typeface="HG丸ｺﾞｼｯｸM-PRO"/>
                <a:ea typeface="HG丸ｺﾞｼｯｸM-PRO"/>
                <a:cs typeface="HG丸ｺﾞｼｯｸM-PRO"/>
              </a:rPr>
            </a:br>
            <a:r>
              <a:rPr lang="ja-JP" altLang="en-US" dirty="0">
                <a:latin typeface="HG丸ｺﾞｼｯｸM-PRO"/>
                <a:ea typeface="HG丸ｺﾞｼｯｸM-PRO"/>
                <a:cs typeface="HG丸ｺﾞｼｯｸM-PRO"/>
              </a:rPr>
              <a:t>　	蔦村照明（</a:t>
            </a:r>
            <a:r>
              <a:rPr lang="en-US" altLang="ja-JP" dirty="0">
                <a:latin typeface="HG丸ｺﾞｼｯｸM-PRO"/>
                <a:ea typeface="HG丸ｺﾞｼｯｸM-PRO"/>
                <a:cs typeface="HG丸ｺﾞｼｯｸM-PRO"/>
              </a:rPr>
              <a:t>ATOM</a:t>
            </a:r>
            <a:r>
              <a:rPr lang="ja-JP" altLang="en-US" dirty="0">
                <a:latin typeface="HG丸ｺﾞｼｯｸM-PRO"/>
                <a:ea typeface="HG丸ｺﾞｼｯｸM-PRO"/>
                <a:cs typeface="HG丸ｺﾞｼｯｸM-PRO"/>
              </a:rPr>
              <a:t>会計事務所：代表）</a:t>
            </a:r>
          </a:p>
        </p:txBody>
      </p:sp>
      <p:pic>
        <p:nvPicPr>
          <p:cNvPr id="7174" name="Picture 29" descr="chp_log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6413" y="296863"/>
            <a:ext cx="4873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938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5875" y="6321132"/>
            <a:ext cx="2251027" cy="219440"/>
          </a:xfrm>
          <a:prstGeom prst="rect">
            <a:avLst/>
          </a:prstGeom>
        </p:spPr>
      </p:pic>
      <p:sp>
        <p:nvSpPr>
          <p:cNvPr id="8" name="テキスト ボックス 7"/>
          <p:cNvSpPr txBox="1"/>
          <p:nvPr/>
        </p:nvSpPr>
        <p:spPr>
          <a:xfrm>
            <a:off x="463314" y="1038103"/>
            <a:ext cx="2800767" cy="276999"/>
          </a:xfrm>
          <a:prstGeom prst="rect">
            <a:avLst/>
          </a:prstGeom>
          <a:noFill/>
        </p:spPr>
        <p:txBody>
          <a:bodyPr wrap="none" rtlCol="0">
            <a:spAutoFit/>
          </a:bodyPr>
          <a:lstStyle/>
          <a:p>
            <a:r>
              <a:rPr lang="ja-JP" altLang="en-US" sz="1200" dirty="0">
                <a:solidFill>
                  <a:schemeClr val="accent2"/>
                </a:solidFill>
                <a:latin typeface="Noto Sans Japanese Light" panose="020B0300000000000000" pitchFamily="34" charset="-128"/>
                <a:ea typeface="Noto Sans Japanese Light" panose="020B0300000000000000" pitchFamily="34" charset="-128"/>
              </a:rPr>
              <a:t>☆</a:t>
            </a:r>
            <a:r>
              <a:rPr lang="ja-JP" altLang="en-US" sz="1200" dirty="0" smtClean="0">
                <a:solidFill>
                  <a:schemeClr val="accent2"/>
                </a:solidFill>
                <a:latin typeface="Noto Sans Japanese Light" panose="020B0300000000000000" pitchFamily="34" charset="-128"/>
                <a:ea typeface="Noto Sans Japanese Light" panose="020B0300000000000000" pitchFamily="34" charset="-128"/>
              </a:rPr>
              <a:t>わくわくプレスクール</a:t>
            </a:r>
            <a:r>
              <a:rPr lang="ja-JP" altLang="en-US" sz="1200" dirty="0" smtClean="0">
                <a:latin typeface="Noto Sans Japanese Light" panose="020B0300000000000000" pitchFamily="34" charset="-128"/>
                <a:ea typeface="Noto Sans Japanese Light" panose="020B0300000000000000" pitchFamily="34" charset="-128"/>
              </a:rPr>
              <a:t>（教育支援）</a:t>
            </a:r>
            <a:endParaRPr lang="ja-JP" altLang="en-US" sz="1200" dirty="0">
              <a:latin typeface="Noto Sans Japanese Light" panose="020B0300000000000000" pitchFamily="34" charset="-128"/>
              <a:ea typeface="Noto Sans Japanese Light" panose="020B0300000000000000" pitchFamily="34"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58" y="1398993"/>
            <a:ext cx="2588921" cy="1676717"/>
          </a:xfrm>
          <a:prstGeom prst="rect">
            <a:avLst/>
          </a:prstGeom>
        </p:spPr>
      </p:pic>
      <p:sp>
        <p:nvSpPr>
          <p:cNvPr id="11" name="テキスト ボックス 10"/>
          <p:cNvSpPr txBox="1"/>
          <p:nvPr/>
        </p:nvSpPr>
        <p:spPr>
          <a:xfrm>
            <a:off x="3304455" y="1038103"/>
            <a:ext cx="2646878" cy="276999"/>
          </a:xfrm>
          <a:prstGeom prst="rect">
            <a:avLst/>
          </a:prstGeom>
          <a:noFill/>
        </p:spPr>
        <p:txBody>
          <a:bodyPr wrap="none" rtlCol="0">
            <a:spAutoFit/>
          </a:bodyPr>
          <a:lstStyle/>
          <a:p>
            <a:r>
              <a:rPr lang="ja-JP" altLang="en-US" sz="1200" dirty="0">
                <a:solidFill>
                  <a:schemeClr val="accent2"/>
                </a:solidFill>
                <a:latin typeface="Noto Sans Japanese Light" panose="020B0300000000000000" pitchFamily="34" charset="-128"/>
                <a:ea typeface="Noto Sans Japanese Light" panose="020B0300000000000000" pitchFamily="34" charset="-128"/>
              </a:rPr>
              <a:t>☆</a:t>
            </a:r>
            <a:r>
              <a:rPr lang="ja-JP" altLang="en-US" sz="1200" dirty="0" smtClean="0">
                <a:solidFill>
                  <a:schemeClr val="accent2"/>
                </a:solidFill>
                <a:latin typeface="Noto Sans Japanese Light" panose="020B0300000000000000" pitchFamily="34" charset="-128"/>
                <a:ea typeface="Noto Sans Japanese Light" panose="020B0300000000000000" pitchFamily="34" charset="-128"/>
              </a:rPr>
              <a:t>わくわくタイム</a:t>
            </a:r>
            <a:r>
              <a:rPr lang="ja-JP" altLang="en-US" sz="1200" dirty="0" smtClean="0">
                <a:latin typeface="Noto Sans Japanese Light" panose="020B0300000000000000" pitchFamily="34" charset="-128"/>
                <a:ea typeface="Noto Sans Japanese Light" panose="020B0300000000000000" pitchFamily="34" charset="-128"/>
              </a:rPr>
              <a:t>（季節イベント）</a:t>
            </a:r>
            <a:endParaRPr lang="ja-JP" altLang="en-US" sz="1200" dirty="0">
              <a:latin typeface="Noto Sans Japanese Light" panose="020B0300000000000000" pitchFamily="34" charset="-128"/>
              <a:ea typeface="Noto Sans Japanese Light" panose="020B0300000000000000" pitchFamily="34" charset="-128"/>
            </a:endParaRPr>
          </a:p>
        </p:txBody>
      </p:sp>
      <p:sp>
        <p:nvSpPr>
          <p:cNvPr id="17" name="テキスト ボックス 16"/>
          <p:cNvSpPr txBox="1"/>
          <p:nvPr/>
        </p:nvSpPr>
        <p:spPr>
          <a:xfrm>
            <a:off x="6103690" y="1038103"/>
            <a:ext cx="2800767" cy="276999"/>
          </a:xfrm>
          <a:prstGeom prst="rect">
            <a:avLst/>
          </a:prstGeom>
          <a:noFill/>
        </p:spPr>
        <p:txBody>
          <a:bodyPr wrap="none" rtlCol="0">
            <a:spAutoFit/>
          </a:bodyPr>
          <a:lstStyle/>
          <a:p>
            <a:r>
              <a:rPr lang="ja-JP" altLang="en-US" sz="1200" dirty="0" smtClean="0">
                <a:solidFill>
                  <a:schemeClr val="accent2"/>
                </a:solidFill>
                <a:latin typeface="Noto Sans Japanese Light" panose="020B0300000000000000" pitchFamily="34" charset="-128"/>
                <a:ea typeface="Noto Sans Japanese Light" panose="020B0300000000000000" pitchFamily="34" charset="-128"/>
              </a:rPr>
              <a:t>☆ホスピスアットホーム</a:t>
            </a:r>
            <a:r>
              <a:rPr lang="ja-JP" altLang="en-US" sz="1200" dirty="0" smtClean="0">
                <a:latin typeface="Noto Sans Japanese Light" panose="020B0300000000000000" pitchFamily="34" charset="-128"/>
                <a:ea typeface="Noto Sans Japanese Light" panose="020B0300000000000000" pitchFamily="34" charset="-128"/>
              </a:rPr>
              <a:t>（訪問支援）</a:t>
            </a:r>
            <a:endParaRPr lang="ja-JP" altLang="en-US" sz="1200" dirty="0">
              <a:latin typeface="Noto Sans Japanese Light" panose="020B0300000000000000" pitchFamily="34" charset="-128"/>
              <a:ea typeface="Noto Sans Japanese Light" panose="020B0300000000000000" pitchFamily="34" charset="-128"/>
            </a:endParaRPr>
          </a:p>
        </p:txBody>
      </p:sp>
      <p:sp>
        <p:nvSpPr>
          <p:cNvPr id="19" name="テキスト ボックス 18"/>
          <p:cNvSpPr txBox="1"/>
          <p:nvPr/>
        </p:nvSpPr>
        <p:spPr>
          <a:xfrm>
            <a:off x="463314" y="3260768"/>
            <a:ext cx="1877437" cy="276999"/>
          </a:xfrm>
          <a:prstGeom prst="rect">
            <a:avLst/>
          </a:prstGeom>
          <a:noFill/>
        </p:spPr>
        <p:txBody>
          <a:bodyPr wrap="none" rtlCol="0">
            <a:spAutoFit/>
          </a:bodyPr>
          <a:lstStyle/>
          <a:p>
            <a:r>
              <a:rPr lang="ja-JP" altLang="en-US" sz="1200" dirty="0" smtClean="0">
                <a:solidFill>
                  <a:schemeClr val="accent2"/>
                </a:solidFill>
                <a:latin typeface="Noto Sans Japanese Light" panose="020B0300000000000000" pitchFamily="34" charset="-128"/>
                <a:ea typeface="Noto Sans Japanese Light" panose="020B0300000000000000" pitchFamily="34" charset="-128"/>
              </a:rPr>
              <a:t>☆</a:t>
            </a:r>
            <a:r>
              <a:rPr lang="ja-JP" altLang="en-US" sz="1200" dirty="0">
                <a:solidFill>
                  <a:schemeClr val="accent2"/>
                </a:solidFill>
                <a:latin typeface="Noto Sans Japanese Light" panose="020B0300000000000000" pitchFamily="34" charset="-128"/>
                <a:ea typeface="Noto Sans Japanese Light" panose="020B0300000000000000" pitchFamily="34" charset="-128"/>
              </a:rPr>
              <a:t>ビリーブ</a:t>
            </a:r>
            <a:r>
              <a:rPr lang="ja-JP" altLang="en-US" sz="1200" dirty="0" smtClean="0">
                <a:latin typeface="Noto Sans Japanese Light" panose="020B0300000000000000" pitchFamily="34" charset="-128"/>
                <a:ea typeface="Noto Sans Japanese Light" panose="020B0300000000000000" pitchFamily="34" charset="-128"/>
              </a:rPr>
              <a:t>（遺族支援）</a:t>
            </a:r>
            <a:endParaRPr lang="ja-JP" altLang="en-US" sz="1200" dirty="0">
              <a:latin typeface="Noto Sans Japanese Light" panose="020B0300000000000000" pitchFamily="34" charset="-128"/>
              <a:ea typeface="Noto Sans Japanese Light" panose="020B0300000000000000" pitchFamily="34" charset="-128"/>
            </a:endParaRPr>
          </a:p>
        </p:txBody>
      </p:sp>
      <p:sp>
        <p:nvSpPr>
          <p:cNvPr id="21" name="テキスト ボックス 20"/>
          <p:cNvSpPr txBox="1"/>
          <p:nvPr/>
        </p:nvSpPr>
        <p:spPr>
          <a:xfrm>
            <a:off x="3304455" y="3260768"/>
            <a:ext cx="2339102" cy="276999"/>
          </a:xfrm>
          <a:prstGeom prst="rect">
            <a:avLst/>
          </a:prstGeom>
          <a:noFill/>
        </p:spPr>
        <p:txBody>
          <a:bodyPr wrap="none" rtlCol="0">
            <a:spAutoFit/>
          </a:bodyPr>
          <a:lstStyle/>
          <a:p>
            <a:r>
              <a:rPr lang="ja-JP" altLang="en-US" sz="1200" dirty="0" smtClean="0">
                <a:solidFill>
                  <a:schemeClr val="accent2"/>
                </a:solidFill>
                <a:latin typeface="Noto Sans Japanese Light" panose="020B0300000000000000" pitchFamily="34" charset="-128"/>
                <a:ea typeface="Noto Sans Japanese Light" panose="020B0300000000000000" pitchFamily="34" charset="-128"/>
              </a:rPr>
              <a:t>☆トラベルメイト</a:t>
            </a:r>
            <a:r>
              <a:rPr lang="ja-JP" altLang="en-US" sz="1200" dirty="0" smtClean="0">
                <a:latin typeface="Noto Sans Japanese Light" panose="020B0300000000000000" pitchFamily="34" charset="-128"/>
                <a:ea typeface="Noto Sans Japanese Light" panose="020B0300000000000000" pitchFamily="34" charset="-128"/>
              </a:rPr>
              <a:t>（旅行支援）</a:t>
            </a:r>
            <a:endParaRPr lang="ja-JP" altLang="en-US" sz="1200" dirty="0">
              <a:latin typeface="Noto Sans Japanese Light" panose="020B0300000000000000" pitchFamily="34" charset="-128"/>
              <a:ea typeface="Noto Sans Japanese Light" panose="020B0300000000000000" pitchFamily="34" charset="-128"/>
            </a:endParaRPr>
          </a:p>
        </p:txBody>
      </p:sp>
      <p:sp>
        <p:nvSpPr>
          <p:cNvPr id="23" name="テキスト ボックス 22"/>
          <p:cNvSpPr txBox="1"/>
          <p:nvPr/>
        </p:nvSpPr>
        <p:spPr>
          <a:xfrm>
            <a:off x="6103690" y="3260768"/>
            <a:ext cx="2339102" cy="276999"/>
          </a:xfrm>
          <a:prstGeom prst="rect">
            <a:avLst/>
          </a:prstGeom>
          <a:noFill/>
        </p:spPr>
        <p:txBody>
          <a:bodyPr wrap="none" rtlCol="0">
            <a:spAutoFit/>
          </a:bodyPr>
          <a:lstStyle/>
          <a:p>
            <a:r>
              <a:rPr lang="ja-JP" altLang="en-US" sz="1200" dirty="0" smtClean="0">
                <a:solidFill>
                  <a:schemeClr val="accent2"/>
                </a:solidFill>
                <a:latin typeface="Noto Sans Japanese Light" panose="020B0300000000000000" pitchFamily="34" charset="-128"/>
                <a:ea typeface="Noto Sans Japanese Light" panose="020B0300000000000000" pitchFamily="34" charset="-128"/>
              </a:rPr>
              <a:t>☆公演・セミナー</a:t>
            </a:r>
            <a:r>
              <a:rPr lang="ja-JP" altLang="en-US" sz="1200" dirty="0" smtClean="0">
                <a:latin typeface="Noto Sans Japanese Light" panose="020B0300000000000000" pitchFamily="34" charset="-128"/>
                <a:ea typeface="Noto Sans Japanese Light" panose="020B0300000000000000" pitchFamily="34" charset="-128"/>
              </a:rPr>
              <a:t>（広報活動）</a:t>
            </a:r>
            <a:endParaRPr lang="ja-JP" altLang="en-US" sz="1200" dirty="0">
              <a:latin typeface="Noto Sans Japanese Light" panose="020B0300000000000000" pitchFamily="34" charset="-128"/>
              <a:ea typeface="Noto Sans Japanese Light" panose="020B0300000000000000" pitchFamily="34" charset="-128"/>
            </a:endParaRPr>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6576" y="1385733"/>
            <a:ext cx="2600200" cy="1689977"/>
          </a:xfrm>
          <a:prstGeom prst="rect">
            <a:avLst/>
          </a:prstGeom>
        </p:spPr>
      </p:pic>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7855" y="3621658"/>
            <a:ext cx="2588921" cy="1682421"/>
          </a:xfrm>
          <a:prstGeom prst="rect">
            <a:avLst/>
          </a:prstGeom>
        </p:spPr>
      </p:pic>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1695" y="3621657"/>
            <a:ext cx="2584756" cy="1659516"/>
          </a:xfrm>
          <a:prstGeom prst="rect">
            <a:avLst/>
          </a:prstGeom>
        </p:spPr>
      </p:pic>
      <p:pic>
        <p:nvPicPr>
          <p:cNvPr id="30" name="図 5" descr="P1020359.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1695" y="1385733"/>
            <a:ext cx="2600200" cy="16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研修２"/>
          <p:cNvPicPr>
            <a:picLocks noChangeAspect="1" noChangeArrowheads="1"/>
          </p:cNvPicPr>
          <p:nvPr/>
        </p:nvPicPr>
        <p:blipFill>
          <a:blip r:embed="rId8" cstate="print">
            <a:lum bright="6000"/>
            <a:extLst>
              <a:ext uri="{28A0092B-C50C-407E-A947-70E740481C1C}">
                <a14:useLocalDpi xmlns:a14="http://schemas.microsoft.com/office/drawing/2010/main" val="0"/>
              </a:ext>
            </a:extLst>
          </a:blip>
          <a:srcRect/>
          <a:stretch>
            <a:fillRect/>
          </a:stretch>
        </p:blipFill>
        <p:spPr bwMode="auto">
          <a:xfrm>
            <a:off x="540258" y="3627363"/>
            <a:ext cx="2588921" cy="167671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429371" y="521818"/>
            <a:ext cx="8667757" cy="300082"/>
          </a:xfrm>
          <a:prstGeom prst="rect">
            <a:avLst/>
          </a:prstGeom>
          <a:noFill/>
        </p:spPr>
        <p:txBody>
          <a:bodyPr wrap="none" rtlCol="0">
            <a:spAutoFit/>
          </a:bodyPr>
          <a:lstStyle/>
          <a:p>
            <a:r>
              <a:rPr lang="ja-JP" altLang="en-US" sz="1350" dirty="0" smtClean="0">
                <a:latin typeface="Noto Sans Japanese Light" panose="020B0300000000000000" pitchFamily="34" charset="-128"/>
                <a:ea typeface="Noto Sans Japanese Light" panose="020B0300000000000000" pitchFamily="34" charset="-128"/>
              </a:rPr>
              <a:t>●</a:t>
            </a:r>
            <a:r>
              <a:rPr lang="ja-JP" altLang="en-US" sz="1350" dirty="0">
                <a:latin typeface="Noto Sans Japanese Light" panose="020B0300000000000000" pitchFamily="34" charset="-128"/>
                <a:ea typeface="Noto Sans Japanese Light" panose="020B0300000000000000" pitchFamily="34" charset="-128"/>
              </a:rPr>
              <a:t>主</a:t>
            </a:r>
            <a:r>
              <a:rPr lang="ja-JP" altLang="en-US" sz="1350" dirty="0" smtClean="0">
                <a:latin typeface="Noto Sans Japanese Light" panose="020B0300000000000000" pitchFamily="34" charset="-128"/>
                <a:ea typeface="Noto Sans Japanese Light" panose="020B0300000000000000" pitchFamily="34" charset="-128"/>
              </a:rPr>
              <a:t>な取り組み（子どもらしく楽しい時間・体験。境遇の近しい家族が気兼ねなく集える場・コミュニティ）</a:t>
            </a:r>
            <a:endParaRPr lang="ja-JP" altLang="en-US" sz="1350" dirty="0">
              <a:latin typeface="Noto Sans Japanese Light" panose="020B0300000000000000" pitchFamily="34" charset="-128"/>
              <a:ea typeface="Noto Sans Japanese Light" panose="020B0300000000000000" pitchFamily="34" charset="-128"/>
            </a:endParaRPr>
          </a:p>
        </p:txBody>
      </p:sp>
      <p:sp>
        <p:nvSpPr>
          <p:cNvPr id="27" name="テキスト ボックス 26"/>
          <p:cNvSpPr txBox="1"/>
          <p:nvPr/>
        </p:nvSpPr>
        <p:spPr>
          <a:xfrm>
            <a:off x="463314" y="5507184"/>
            <a:ext cx="3416320" cy="276999"/>
          </a:xfrm>
          <a:prstGeom prst="rect">
            <a:avLst/>
          </a:prstGeom>
          <a:noFill/>
        </p:spPr>
        <p:txBody>
          <a:bodyPr wrap="none" rtlCol="0">
            <a:spAutoFit/>
          </a:bodyPr>
          <a:lstStyle/>
          <a:p>
            <a:r>
              <a:rPr lang="ja-JP" altLang="en-US" sz="1200" dirty="0" smtClean="0">
                <a:solidFill>
                  <a:schemeClr val="accent2"/>
                </a:solidFill>
                <a:latin typeface="Noto Sans Japanese Light" panose="020B0300000000000000" pitchFamily="34" charset="-128"/>
                <a:ea typeface="Noto Sans Japanese Light" panose="020B0300000000000000" pitchFamily="34" charset="-128"/>
              </a:rPr>
              <a:t>☆病院内あそびボランティア派遣</a:t>
            </a:r>
            <a:r>
              <a:rPr lang="ja-JP" altLang="en-US" sz="1200" dirty="0" smtClean="0">
                <a:latin typeface="Noto Sans Japanese Light" panose="020B0300000000000000" pitchFamily="34" charset="-128"/>
                <a:ea typeface="Noto Sans Japanese Light" panose="020B0300000000000000" pitchFamily="34" charset="-128"/>
              </a:rPr>
              <a:t>（訪問支援）</a:t>
            </a:r>
            <a:endParaRPr lang="ja-JP" altLang="en-US" sz="1200" dirty="0">
              <a:latin typeface="Noto Sans Japanese Light" panose="020B0300000000000000" pitchFamily="34" charset="-128"/>
              <a:ea typeface="Noto Sans Japanese Light" panose="020B0300000000000000" pitchFamily="34" charset="-128"/>
            </a:endParaRPr>
          </a:p>
        </p:txBody>
      </p:sp>
      <p:sp>
        <p:nvSpPr>
          <p:cNvPr id="29" name="テキスト ボックス 28"/>
          <p:cNvSpPr txBox="1"/>
          <p:nvPr/>
        </p:nvSpPr>
        <p:spPr>
          <a:xfrm>
            <a:off x="463314" y="5802357"/>
            <a:ext cx="3416320" cy="276999"/>
          </a:xfrm>
          <a:prstGeom prst="rect">
            <a:avLst/>
          </a:prstGeom>
          <a:noFill/>
        </p:spPr>
        <p:txBody>
          <a:bodyPr wrap="none" rtlCol="0">
            <a:spAutoFit/>
          </a:bodyPr>
          <a:lstStyle/>
          <a:p>
            <a:r>
              <a:rPr lang="ja-JP" altLang="en-US" sz="1200" dirty="0" smtClean="0">
                <a:solidFill>
                  <a:schemeClr val="accent2"/>
                </a:solidFill>
                <a:latin typeface="Noto Sans Japanese Light" panose="020B0300000000000000" pitchFamily="34" charset="-128"/>
                <a:ea typeface="Noto Sans Japanese Light" panose="020B0300000000000000" pitchFamily="34" charset="-128"/>
              </a:rPr>
              <a:t>☆通学サポートボランティア派遣</a:t>
            </a:r>
            <a:r>
              <a:rPr lang="ja-JP" altLang="en-US" sz="1200" dirty="0" smtClean="0">
                <a:latin typeface="Noto Sans Japanese Light" panose="020B0300000000000000" pitchFamily="34" charset="-128"/>
                <a:ea typeface="Noto Sans Japanese Light" panose="020B0300000000000000" pitchFamily="34" charset="-128"/>
              </a:rPr>
              <a:t>（教育支援）</a:t>
            </a:r>
            <a:endParaRPr lang="ja-JP" altLang="en-US" sz="1200" dirty="0">
              <a:latin typeface="Noto Sans Japanese Light" panose="020B0300000000000000" pitchFamily="34" charset="-128"/>
              <a:ea typeface="Noto Sans Japanese Light" panose="020B0300000000000000" pitchFamily="34" charset="-128"/>
            </a:endParaRPr>
          </a:p>
        </p:txBody>
      </p:sp>
      <p:sp>
        <p:nvSpPr>
          <p:cNvPr id="32" name="テキスト ボックス 31"/>
          <p:cNvSpPr txBox="1"/>
          <p:nvPr/>
        </p:nvSpPr>
        <p:spPr>
          <a:xfrm>
            <a:off x="3803519" y="5507184"/>
            <a:ext cx="2492990" cy="276999"/>
          </a:xfrm>
          <a:prstGeom prst="rect">
            <a:avLst/>
          </a:prstGeom>
          <a:noFill/>
        </p:spPr>
        <p:txBody>
          <a:bodyPr wrap="none" rtlCol="0">
            <a:spAutoFit/>
          </a:bodyPr>
          <a:lstStyle/>
          <a:p>
            <a:r>
              <a:rPr lang="ja-JP" altLang="en-US" sz="1200" dirty="0" smtClean="0">
                <a:solidFill>
                  <a:schemeClr val="accent2"/>
                </a:solidFill>
                <a:latin typeface="Noto Sans Japanese Light" panose="020B0300000000000000" pitchFamily="34" charset="-128"/>
                <a:ea typeface="Noto Sans Japanese Light" panose="020B0300000000000000" pitchFamily="34" charset="-128"/>
              </a:rPr>
              <a:t>☆あそび方研究会</a:t>
            </a:r>
            <a:r>
              <a:rPr lang="ja-JP" altLang="en-US" sz="1200" dirty="0" smtClean="0">
                <a:latin typeface="Noto Sans Japanese Light" panose="020B0300000000000000" pitchFamily="34" charset="-128"/>
                <a:ea typeface="Noto Sans Japanese Light" panose="020B0300000000000000" pitchFamily="34" charset="-128"/>
              </a:rPr>
              <a:t>（専門家教育）</a:t>
            </a:r>
            <a:endParaRPr lang="ja-JP" altLang="en-US" sz="1200" dirty="0">
              <a:latin typeface="Noto Sans Japanese Light" panose="020B0300000000000000" pitchFamily="34" charset="-128"/>
              <a:ea typeface="Noto Sans Japanese Light" panose="020B0300000000000000" pitchFamily="34" charset="-128"/>
            </a:endParaRPr>
          </a:p>
        </p:txBody>
      </p:sp>
      <p:sp>
        <p:nvSpPr>
          <p:cNvPr id="33" name="テキスト ボックス 32"/>
          <p:cNvSpPr txBox="1"/>
          <p:nvPr/>
        </p:nvSpPr>
        <p:spPr>
          <a:xfrm>
            <a:off x="3803519" y="5802356"/>
            <a:ext cx="3570208" cy="276999"/>
          </a:xfrm>
          <a:prstGeom prst="rect">
            <a:avLst/>
          </a:prstGeom>
          <a:noFill/>
        </p:spPr>
        <p:txBody>
          <a:bodyPr wrap="none" rtlCol="0">
            <a:spAutoFit/>
          </a:bodyPr>
          <a:lstStyle/>
          <a:p>
            <a:r>
              <a:rPr lang="ja-JP" altLang="en-US" sz="1200" dirty="0" smtClean="0">
                <a:solidFill>
                  <a:schemeClr val="accent2"/>
                </a:solidFill>
                <a:latin typeface="Noto Sans Japanese Light" panose="020B0300000000000000" pitchFamily="34" charset="-128"/>
                <a:ea typeface="Noto Sans Japanese Light" panose="020B0300000000000000" pitchFamily="34" charset="-128"/>
              </a:rPr>
              <a:t>☆子どもホスピス建設実行委員会</a:t>
            </a:r>
            <a:r>
              <a:rPr lang="ja-JP" altLang="en-US" sz="1200" dirty="0" smtClean="0">
                <a:latin typeface="Noto Sans Japanese Light" panose="020B0300000000000000" pitchFamily="34" charset="-128"/>
                <a:ea typeface="Noto Sans Japanese Light" panose="020B0300000000000000" pitchFamily="34" charset="-128"/>
              </a:rPr>
              <a:t>（建設準備室）</a:t>
            </a:r>
            <a:endParaRPr lang="ja-JP" altLang="en-US" sz="1200" dirty="0">
              <a:latin typeface="Noto Sans Japanese Light" panose="020B0300000000000000" pitchFamily="34" charset="-128"/>
              <a:ea typeface="Noto Sans Japanese Light" panose="020B0300000000000000" pitchFamily="34" charset="-128"/>
            </a:endParaRPr>
          </a:p>
        </p:txBody>
      </p:sp>
    </p:spTree>
    <p:extLst>
      <p:ext uri="{BB962C8B-B14F-4D97-AF65-F5344CB8AC3E}">
        <p14:creationId xmlns:p14="http://schemas.microsoft.com/office/powerpoint/2010/main" val="1600687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622" y="6250478"/>
            <a:ext cx="2045642" cy="265891"/>
          </a:xfrm>
          <a:prstGeom prst="rect">
            <a:avLst/>
          </a:prstGeom>
        </p:spPr>
      </p:pic>
      <p:sp>
        <p:nvSpPr>
          <p:cNvPr id="2" name="テキスト ボックス 1"/>
          <p:cNvSpPr txBox="1"/>
          <p:nvPr/>
        </p:nvSpPr>
        <p:spPr>
          <a:xfrm>
            <a:off x="937727" y="1101014"/>
            <a:ext cx="3646715" cy="4524316"/>
          </a:xfrm>
          <a:prstGeom prst="rect">
            <a:avLst/>
          </a:prstGeom>
          <a:noFill/>
        </p:spPr>
        <p:txBody>
          <a:bodyPr wrap="square" rtlCol="0">
            <a:spAutoFit/>
          </a:bodyPr>
          <a:lstStyle/>
          <a:p>
            <a:r>
              <a:rPr lang="ja-JP" altLang="en-US" b="1" u="sng" dirty="0" smtClean="0">
                <a:latin typeface="メイリオ" panose="020B0604030504040204" pitchFamily="50" charset="-128"/>
                <a:ea typeface="メイリオ" panose="020B0604030504040204" pitchFamily="50" charset="-128"/>
              </a:rPr>
              <a:t>あそび創造広場でのプログラム</a:t>
            </a:r>
            <a:endParaRPr lang="en-US" altLang="ja-JP" b="1" u="sng"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原っぱエリアイベン</a:t>
            </a:r>
            <a:r>
              <a:rPr lang="ja-JP" altLang="en-US" dirty="0">
                <a:latin typeface="メイリオ" panose="020B0604030504040204" pitchFamily="50" charset="-128"/>
                <a:ea typeface="メイリオ" panose="020B0604030504040204" pitchFamily="50" charset="-128"/>
              </a:rPr>
              <a:t>ト</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地域のママさんへの育児支援</a:t>
            </a:r>
            <a:r>
              <a:rPr lang="ja-JP" altLang="en-US" dirty="0">
                <a:latin typeface="メイリオ" panose="020B0604030504040204" pitchFamily="50" charset="-128"/>
                <a:ea typeface="メイリオ" panose="020B0604030504040204" pitchFamily="50" charset="-128"/>
              </a:rPr>
              <a:t>セミナー</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TSURUMI</a:t>
            </a:r>
            <a:r>
              <a:rPr lang="ja-JP" altLang="en-US" dirty="0" smtClean="0">
                <a:latin typeface="メイリオ" panose="020B0604030504040204" pitchFamily="50" charset="-128"/>
                <a:ea typeface="メイリオ" panose="020B0604030504040204" pitchFamily="50" charset="-128"/>
              </a:rPr>
              <a:t>交流会</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わくわく</a:t>
            </a:r>
            <a:r>
              <a:rPr lang="ja-JP" altLang="ja-JP" dirty="0">
                <a:latin typeface="メイリオ" panose="020B0604030504040204" pitchFamily="50" charset="-128"/>
                <a:ea typeface="メイリオ" panose="020B0604030504040204" pitchFamily="50" charset="-128"/>
              </a:rPr>
              <a:t>幼稚園・わくわく</a:t>
            </a:r>
            <a:r>
              <a:rPr lang="ja-JP" altLang="ja-JP" dirty="0" smtClean="0">
                <a:latin typeface="メイリオ" panose="020B0604030504040204" pitchFamily="50" charset="-128"/>
                <a:ea typeface="メイリオ" panose="020B0604030504040204" pitchFamily="50" charset="-128"/>
              </a:rPr>
              <a:t>学級</a:t>
            </a:r>
            <a:endParaRPr lang="ja-JP"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わくわく</a:t>
            </a:r>
            <a:r>
              <a:rPr lang="ja-JP" altLang="en-US" dirty="0">
                <a:latin typeface="メイリオ" panose="020B0604030504040204" pitchFamily="50" charset="-128"/>
                <a:ea typeface="メイリオ" panose="020B0604030504040204" pitchFamily="50" charset="-128"/>
              </a:rPr>
              <a:t>リクリエーション</a:t>
            </a:r>
            <a:r>
              <a:rPr lang="en-US" altLang="ja-JP" dirty="0">
                <a:latin typeface="メイリオ" panose="020B0604030504040204" pitchFamily="50" charset="-128"/>
                <a:ea typeface="メイリオ" panose="020B0604030504040204" pitchFamily="50" charset="-128"/>
              </a:rPr>
              <a:t> </a:t>
            </a:r>
            <a:endParaRPr lang="ja-JP"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わくわくプレスクール</a:t>
            </a:r>
            <a:endParaRPr lang="ja-JP"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わくわくファミ</a:t>
            </a:r>
            <a:r>
              <a:rPr lang="ja-JP" altLang="en-US" dirty="0" smtClean="0">
                <a:latin typeface="メイリオ" panose="020B0604030504040204" pitchFamily="50" charset="-128"/>
                <a:ea typeface="メイリオ" panose="020B0604030504040204" pitchFamily="50" charset="-128"/>
              </a:rPr>
              <a:t>リー</a:t>
            </a:r>
            <a:r>
              <a:rPr lang="ja-JP" altLang="ja-JP" dirty="0" smtClean="0">
                <a:latin typeface="メイリオ" panose="020B0604030504040204" pitchFamily="50" charset="-128"/>
                <a:ea typeface="メイリオ" panose="020B0604030504040204" pitchFamily="50" charset="-128"/>
              </a:rPr>
              <a:t>ステ</a:t>
            </a:r>
            <a:r>
              <a:rPr lang="ja-JP" altLang="en-US" dirty="0" smtClean="0">
                <a:latin typeface="メイリオ" panose="020B0604030504040204" pitchFamily="50" charset="-128"/>
                <a:ea typeface="メイリオ" panose="020B0604030504040204" pitchFamily="50" charset="-128"/>
              </a:rPr>
              <a:t>イ</a:t>
            </a:r>
            <a:endParaRPr lang="ja-JP" altLang="ja-JP"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ママ</a:t>
            </a:r>
            <a:r>
              <a:rPr lang="ja-JP" altLang="ja-JP" dirty="0">
                <a:latin typeface="メイリオ" panose="020B0604030504040204" pitchFamily="50" charset="-128"/>
                <a:ea typeface="メイリオ" panose="020B0604030504040204" pitchFamily="50" charset="-128"/>
              </a:rPr>
              <a:t>さんカフェ</a:t>
            </a:r>
          </a:p>
          <a:p>
            <a:r>
              <a:rPr lang="ja-JP" altLang="en-US" dirty="0" smtClean="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交流イベント</a:t>
            </a:r>
            <a:r>
              <a:rPr lang="en-US" altLang="ja-JP" dirty="0">
                <a:latin typeface="メイリオ" panose="020B0604030504040204" pitchFamily="50" charset="-128"/>
                <a:ea typeface="メイリオ" panose="020B0604030504040204" pitchFamily="50" charset="-128"/>
              </a:rPr>
              <a:t> </a:t>
            </a:r>
            <a:endParaRPr lang="ja-JP"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 </a:t>
            </a:r>
            <a:endParaRPr lang="ja-JP" altLang="ja-JP" dirty="0">
              <a:latin typeface="メイリオ" panose="020B0604030504040204" pitchFamily="50" charset="-128"/>
              <a:ea typeface="メイリオ" panose="020B0604030504040204" pitchFamily="50" charset="-128"/>
            </a:endParaRPr>
          </a:p>
          <a:p>
            <a:r>
              <a:rPr lang="ja-JP" altLang="ja-JP" b="1" u="sng" dirty="0">
                <a:latin typeface="メイリオ" panose="020B0604030504040204" pitchFamily="50" charset="-128"/>
                <a:ea typeface="メイリオ" panose="020B0604030504040204" pitchFamily="50" charset="-128"/>
              </a:rPr>
              <a:t>病院での</a:t>
            </a:r>
            <a:r>
              <a:rPr lang="ja-JP" altLang="ja-JP" b="1" u="sng" dirty="0" smtClean="0">
                <a:latin typeface="メイリオ" panose="020B0604030504040204" pitchFamily="50" charset="-128"/>
                <a:ea typeface="メイリオ" panose="020B0604030504040204" pitchFamily="50" charset="-128"/>
              </a:rPr>
              <a:t>プログラム</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院内クラフト</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てらこや</a:t>
            </a:r>
            <a:r>
              <a:rPr lang="ja-JP" altLang="en-US" dirty="0" smtClean="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支援</a:t>
            </a:r>
            <a:endParaRPr lang="en-US" altLang="ja-JP"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ワンダールーム」</a:t>
            </a:r>
            <a:r>
              <a:rPr lang="ja-JP" altLang="ja-JP" dirty="0" smtClean="0">
                <a:latin typeface="メイリオ" panose="020B0604030504040204" pitchFamily="50" charset="-128"/>
                <a:ea typeface="メイリオ" panose="020B0604030504040204" pitchFamily="50" charset="-128"/>
              </a:rPr>
              <a:t>支援</a:t>
            </a:r>
            <a:endParaRPr lang="ja-JP" altLang="ja-JP"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195594" y="1101013"/>
            <a:ext cx="3691053" cy="3139321"/>
          </a:xfrm>
          <a:prstGeom prst="rect">
            <a:avLst/>
          </a:prstGeom>
          <a:noFill/>
        </p:spPr>
        <p:txBody>
          <a:bodyPr wrap="square" rtlCol="0">
            <a:spAutoFit/>
          </a:bodyPr>
          <a:lstStyle/>
          <a:p>
            <a:r>
              <a:rPr lang="ja-JP" altLang="ja-JP" b="1" u="sng" dirty="0">
                <a:latin typeface="メイリオ" panose="020B0604030504040204" pitchFamily="50" charset="-128"/>
                <a:ea typeface="メイリオ" panose="020B0604030504040204" pitchFamily="50" charset="-128"/>
              </a:rPr>
              <a:t>地域でのプログラム</a:t>
            </a:r>
            <a:endParaRPr lang="ja-JP" altLang="ja-JP" b="1"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トラベルメイト</a:t>
            </a:r>
          </a:p>
          <a:p>
            <a:r>
              <a:rPr lang="ja-JP" altLang="en-US" dirty="0">
                <a:latin typeface="メイリオ" panose="020B0604030504040204" pitchFamily="50" charset="-128"/>
                <a:ea typeface="メイリオ" panose="020B0604030504040204" pitchFamily="50" charset="-128"/>
              </a:rPr>
              <a:t>・自宅訪問</a:t>
            </a:r>
            <a:r>
              <a:rPr lang="ja-JP" altLang="ja-JP"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Hospice At Home Team</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ビリーブ</a:t>
            </a:r>
          </a:p>
          <a:p>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教育支援</a:t>
            </a:r>
          </a:p>
          <a:p>
            <a:r>
              <a:rPr lang="en-US" altLang="ja-JP" dirty="0">
                <a:latin typeface="メイリオ" panose="020B0604030504040204" pitchFamily="50" charset="-128"/>
                <a:ea typeface="メイリオ" panose="020B0604030504040204" pitchFamily="50" charset="-128"/>
              </a:rPr>
              <a:t> </a:t>
            </a:r>
            <a:endParaRPr lang="ja-JP" altLang="ja-JP" dirty="0">
              <a:latin typeface="メイリオ" panose="020B0604030504040204" pitchFamily="50" charset="-128"/>
              <a:ea typeface="メイリオ" panose="020B0604030504040204" pitchFamily="50" charset="-128"/>
            </a:endParaRPr>
          </a:p>
          <a:p>
            <a:r>
              <a:rPr lang="ja-JP" altLang="ja-JP" b="1" u="sng" dirty="0" smtClean="0">
                <a:latin typeface="メイリオ" panose="020B0604030504040204" pitchFamily="50" charset="-128"/>
                <a:ea typeface="メイリオ" panose="020B0604030504040204" pitchFamily="50" charset="-128"/>
              </a:rPr>
              <a:t>研修会</a:t>
            </a:r>
            <a:r>
              <a:rPr lang="ja-JP" altLang="en-US" b="1" u="sng" dirty="0" smtClean="0">
                <a:latin typeface="メイリオ" panose="020B0604030504040204" pitchFamily="50" charset="-128"/>
                <a:ea typeface="メイリオ" panose="020B0604030504040204" pitchFamily="50" charset="-128"/>
              </a:rPr>
              <a:t>・研究会</a:t>
            </a:r>
            <a:r>
              <a:rPr lang="ja-JP" altLang="ja-JP" b="1" u="sng" dirty="0" smtClean="0">
                <a:latin typeface="メイリオ" panose="020B0604030504040204" pitchFamily="50" charset="-128"/>
                <a:ea typeface="メイリオ" panose="020B0604030504040204" pitchFamily="50" charset="-128"/>
              </a:rPr>
              <a:t>など</a:t>
            </a:r>
            <a:endParaRPr lang="en-US" altLang="ja-JP" b="1" u="sng"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あそびかた</a:t>
            </a:r>
            <a:r>
              <a:rPr lang="ja-JP" altLang="ja-JP" dirty="0">
                <a:latin typeface="メイリオ" panose="020B0604030504040204" pitchFamily="50" charset="-128"/>
                <a:ea typeface="メイリオ" panose="020B0604030504040204" pitchFamily="50" charset="-128"/>
              </a:rPr>
              <a:t>研究会（実施中</a:t>
            </a:r>
            <a:r>
              <a:rPr lang="ja-JP" altLang="ja-JP" dirty="0" smtClean="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 </a:t>
            </a:r>
            <a:endParaRPr lang="ja-JP" altLang="ja-JP"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rPr>
              <a:t>ボランティア</a:t>
            </a:r>
            <a:r>
              <a:rPr lang="ja-JP" altLang="ja-JP" dirty="0">
                <a:latin typeface="メイリオ" panose="020B0604030504040204" pitchFamily="50" charset="-128"/>
                <a:ea typeface="メイリオ" panose="020B0604030504040204" pitchFamily="50" charset="-128"/>
              </a:rPr>
              <a:t>研修</a:t>
            </a:r>
            <a:r>
              <a:rPr lang="ja-JP" altLang="ja-JP" dirty="0" smtClean="0">
                <a:latin typeface="メイリオ" panose="020B0604030504040204" pitchFamily="50" charset="-128"/>
                <a:ea typeface="メイリオ" panose="020B0604030504040204" pitchFamily="50" charset="-128"/>
              </a:rPr>
              <a:t>プログラム</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・大学、病院等との共同研究</a:t>
            </a:r>
            <a:endParaRPr lang="ja-JP" altLang="ja-JP" dirty="0">
              <a:latin typeface="メイリオ" panose="020B0604030504040204" pitchFamily="50" charset="-128"/>
              <a:ea typeface="メイリオ" panose="020B0604030504040204" pitchFamily="50" charset="-128"/>
            </a:endParaRPr>
          </a:p>
        </p:txBody>
      </p:sp>
      <p:grpSp>
        <p:nvGrpSpPr>
          <p:cNvPr id="14" name="グループ化 13"/>
          <p:cNvGrpSpPr/>
          <p:nvPr/>
        </p:nvGrpSpPr>
        <p:grpSpPr>
          <a:xfrm>
            <a:off x="3316940" y="853236"/>
            <a:ext cx="2973295" cy="5047861"/>
            <a:chOff x="4643693" y="853235"/>
            <a:chExt cx="2937790" cy="5047861"/>
          </a:xfrm>
        </p:grpSpPr>
        <p:grpSp>
          <p:nvGrpSpPr>
            <p:cNvPr id="15" name="グループ化 14"/>
            <p:cNvGrpSpPr/>
            <p:nvPr/>
          </p:nvGrpSpPr>
          <p:grpSpPr>
            <a:xfrm>
              <a:off x="4643693" y="853235"/>
              <a:ext cx="2937790" cy="5047861"/>
              <a:chOff x="4255955" y="933061"/>
              <a:chExt cx="2937790" cy="5047861"/>
            </a:xfrm>
          </p:grpSpPr>
          <p:sp>
            <p:nvSpPr>
              <p:cNvPr id="17" name="角丸四角形 16"/>
              <p:cNvSpPr/>
              <p:nvPr/>
            </p:nvSpPr>
            <p:spPr>
              <a:xfrm>
                <a:off x="5495731" y="3582955"/>
                <a:ext cx="363893" cy="2397967"/>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255955" y="4007123"/>
                <a:ext cx="2832657" cy="849975"/>
              </a:xfrm>
              <a:prstGeom prst="roundRect">
                <a:avLst/>
              </a:prstGeom>
              <a:ln w="381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smtClean="0">
                    <a:solidFill>
                      <a:srgbClr val="FF0000"/>
                    </a:solidFill>
                    <a:latin typeface="メイリオ" panose="020B0604030504040204" pitchFamily="50" charset="-128"/>
                    <a:ea typeface="メイリオ" panose="020B0604030504040204" pitchFamily="50" charset="-128"/>
                  </a:rPr>
                  <a:t>子どもと家族</a:t>
                </a:r>
                <a:endParaRPr lang="en-US" altLang="ja-JP" b="1" dirty="0">
                  <a:solidFill>
                    <a:srgbClr val="FF0000"/>
                  </a:solidFill>
                  <a:latin typeface="メイリオ" panose="020B0604030504040204" pitchFamily="50" charset="-128"/>
                  <a:ea typeface="メイリオ" panose="020B0604030504040204" pitchFamily="50" charset="-128"/>
                </a:endParaRPr>
              </a:p>
              <a:p>
                <a:pPr algn="ctr"/>
                <a:r>
                  <a:rPr lang="ja-JP" altLang="en-US" b="1" dirty="0" smtClean="0">
                    <a:solidFill>
                      <a:srgbClr val="FF0000"/>
                    </a:solidFill>
                    <a:latin typeface="メイリオ" panose="020B0604030504040204" pitchFamily="50" charset="-128"/>
                    <a:ea typeface="メイリオ" panose="020B0604030504040204" pitchFamily="50" charset="-128"/>
                  </a:rPr>
                  <a:t>その日、したい事</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956" y="933061"/>
                <a:ext cx="2937789" cy="2937789"/>
              </a:xfrm>
              <a:prstGeom prst="rect">
                <a:avLst/>
              </a:prstGeom>
            </p:spPr>
          </p:pic>
        </p:grpSp>
        <p:sp>
          <p:nvSpPr>
            <p:cNvPr id="16" name="テキスト ボックス 15"/>
            <p:cNvSpPr txBox="1"/>
            <p:nvPr/>
          </p:nvSpPr>
          <p:spPr>
            <a:xfrm>
              <a:off x="6391470" y="1539551"/>
              <a:ext cx="1066958" cy="461665"/>
            </a:xfrm>
            <a:prstGeom prst="rect">
              <a:avLst/>
            </a:prstGeom>
            <a:noFill/>
          </p:spPr>
          <p:txBody>
            <a:bodyPr wrap="none" rtlCol="0">
              <a:spAutoFit/>
            </a:bodyPr>
            <a:lstStyle/>
            <a:p>
              <a:r>
                <a:rPr kumimoji="1" lang="ja-JP" altLang="en-US" sz="2400" b="1" dirty="0" smtClean="0">
                  <a:solidFill>
                    <a:schemeClr val="bg1"/>
                  </a:solidFill>
                  <a:latin typeface="メイリオ" panose="020B0604030504040204" pitchFamily="50" charset="-128"/>
                  <a:ea typeface="メイリオ" panose="020B0604030504040204" pitchFamily="50" charset="-128"/>
                </a:rPr>
                <a:t>優先</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0824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5"/>
          <p:cNvSpPr txBox="1">
            <a:spLocks noChangeArrowheads="1"/>
          </p:cNvSpPr>
          <p:nvPr/>
        </p:nvSpPr>
        <p:spPr bwMode="auto">
          <a:xfrm>
            <a:off x="1089071" y="188642"/>
            <a:ext cx="6983853"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en-US" altLang="ja-JP" sz="4400" b="1" dirty="0">
                <a:latin typeface="メイリオ" pitchFamily="50" charset="-128"/>
                <a:ea typeface="メイリオ" pitchFamily="50" charset="-128"/>
                <a:cs typeface="メイリオ" pitchFamily="50" charset="-128"/>
              </a:rPr>
              <a:t>TSURUMI</a:t>
            </a:r>
            <a:r>
              <a:rPr lang="ja-JP" altLang="en-US" sz="4400" b="1" dirty="0">
                <a:latin typeface="メイリオ" pitchFamily="50" charset="-128"/>
                <a:ea typeface="メイリオ" pitchFamily="50" charset="-128"/>
                <a:cs typeface="メイリオ" pitchFamily="50" charset="-128"/>
              </a:rPr>
              <a:t>こどもホスピス</a:t>
            </a:r>
            <a:endParaRPr lang="en-US" altLang="ja-JP" sz="4400" b="1" dirty="0">
              <a:latin typeface="メイリオ" pitchFamily="50" charset="-128"/>
              <a:ea typeface="メイリオ" pitchFamily="50" charset="-128"/>
              <a:cs typeface="メイリオ" pitchFamily="50" charset="-128"/>
            </a:endParaRPr>
          </a:p>
        </p:txBody>
      </p:sp>
      <p:sp>
        <p:nvSpPr>
          <p:cNvPr id="5" name="テキスト ボックス 7"/>
          <p:cNvSpPr txBox="1">
            <a:spLocks noChangeArrowheads="1"/>
          </p:cNvSpPr>
          <p:nvPr/>
        </p:nvSpPr>
        <p:spPr bwMode="auto">
          <a:xfrm>
            <a:off x="292969" y="1294711"/>
            <a:ext cx="8621486"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ja-JP" sz="2000" dirty="0">
                <a:latin typeface="メイリオ" pitchFamily="50" charset="-128"/>
                <a:ea typeface="メイリオ" pitchFamily="50" charset="-128"/>
                <a:cs typeface="メイリオ" pitchFamily="50" charset="-128"/>
              </a:rPr>
              <a:t>こどもの</a:t>
            </a:r>
            <a:r>
              <a:rPr lang="ja-JP" altLang="ja-JP" sz="2000" dirty="0" smtClean="0">
                <a:latin typeface="メイリオ" pitchFamily="50" charset="-128"/>
                <a:ea typeface="メイリオ" pitchFamily="50" charset="-128"/>
                <a:cs typeface="メイリオ" pitchFamily="50" charset="-128"/>
              </a:rPr>
              <a:t>ホスピス</a:t>
            </a:r>
            <a:r>
              <a:rPr lang="ja-JP" altLang="en-US" sz="2000" dirty="0">
                <a:latin typeface="メイリオ" pitchFamily="50" charset="-128"/>
                <a:ea typeface="メイリオ" pitchFamily="50" charset="-128"/>
                <a:cs typeface="メイリオ" pitchFamily="50" charset="-128"/>
              </a:rPr>
              <a:t> </a:t>
            </a:r>
            <a:r>
              <a:rPr lang="ja-JP" altLang="ja-JP" sz="2000" dirty="0" smtClean="0">
                <a:latin typeface="メイリオ" pitchFamily="50" charset="-128"/>
                <a:ea typeface="メイリオ" pitchFamily="50" charset="-128"/>
                <a:cs typeface="メイリオ" pitchFamily="50" charset="-128"/>
              </a:rPr>
              <a:t>プロジェクト</a:t>
            </a:r>
            <a:r>
              <a:rPr lang="ja-JP" altLang="en-US" sz="2000" dirty="0">
                <a:latin typeface="メイリオ" pitchFamily="50" charset="-128"/>
                <a:ea typeface="メイリオ" pitchFamily="50" charset="-128"/>
                <a:cs typeface="メイリオ" pitchFamily="50" charset="-128"/>
              </a:rPr>
              <a:t>、</a:t>
            </a:r>
            <a:r>
              <a:rPr lang="ja-JP" altLang="ja-JP" sz="2000" dirty="0">
                <a:latin typeface="メイリオ" pitchFamily="50" charset="-128"/>
                <a:ea typeface="メイリオ" pitchFamily="50" charset="-128"/>
                <a:cs typeface="メイリオ" pitchFamily="50" charset="-128"/>
              </a:rPr>
              <a:t>日本財団</a:t>
            </a:r>
            <a:r>
              <a:rPr lang="ja-JP" altLang="en-US" sz="2000" dirty="0">
                <a:latin typeface="メイリオ" pitchFamily="50" charset="-128"/>
                <a:ea typeface="メイリオ" pitchFamily="50" charset="-128"/>
                <a:cs typeface="メイリオ" pitchFamily="50" charset="-128"/>
              </a:rPr>
              <a:t>、</a:t>
            </a:r>
            <a:r>
              <a:rPr lang="ja-JP" altLang="ja-JP" sz="2000" dirty="0">
                <a:latin typeface="メイリオ" pitchFamily="50" charset="-128"/>
                <a:ea typeface="メイリオ" pitchFamily="50" charset="-128"/>
                <a:cs typeface="メイリオ" pitchFamily="50" charset="-128"/>
              </a:rPr>
              <a:t>ユニクロ</a:t>
            </a:r>
            <a:r>
              <a:rPr lang="ja-JP" altLang="en-US" sz="2000" dirty="0">
                <a:latin typeface="メイリオ" pitchFamily="50" charset="-128"/>
                <a:ea typeface="メイリオ" pitchFamily="50" charset="-128"/>
                <a:cs typeface="メイリオ" pitchFamily="50" charset="-128"/>
              </a:rPr>
              <a:t>が、</a:t>
            </a:r>
            <a:r>
              <a:rPr lang="ja-JP" altLang="ja-JP" sz="2000" dirty="0">
                <a:latin typeface="メイリオ" pitchFamily="50" charset="-128"/>
                <a:ea typeface="メイリオ" pitchFamily="50" charset="-128"/>
                <a:cs typeface="メイリオ" pitchFamily="50" charset="-128"/>
              </a:rPr>
              <a:t>大阪市鶴見区の花博記念公園鶴見緑地内に建設</a:t>
            </a:r>
            <a:r>
              <a:rPr lang="ja-JP" altLang="en-US" sz="2000" dirty="0">
                <a:latin typeface="メイリオ" pitchFamily="50" charset="-128"/>
                <a:ea typeface="メイリオ" pitchFamily="50" charset="-128"/>
                <a:cs typeface="メイリオ" pitchFamily="50" charset="-128"/>
              </a:rPr>
              <a:t>します。</a:t>
            </a:r>
            <a:endParaRPr lang="en-US" altLang="ja-JP" sz="2000" dirty="0">
              <a:latin typeface="メイリオ" pitchFamily="50" charset="-128"/>
              <a:ea typeface="メイリオ" pitchFamily="50" charset="-128"/>
              <a:cs typeface="メイリオ" pitchFamily="50" charset="-128"/>
            </a:endParaRPr>
          </a:p>
          <a:p>
            <a:pPr>
              <a:defRPr/>
            </a:pPr>
            <a:endParaRPr lang="en-US" altLang="ja-JP" sz="1100" dirty="0">
              <a:latin typeface="メイリオ" pitchFamily="50" charset="-128"/>
              <a:ea typeface="メイリオ" pitchFamily="50" charset="-128"/>
              <a:cs typeface="メイリオ" pitchFamily="50" charset="-128"/>
            </a:endParaRPr>
          </a:p>
          <a:p>
            <a:pPr>
              <a:defRPr/>
            </a:pPr>
            <a:endParaRPr lang="en-US" altLang="ja-JP" sz="900" dirty="0">
              <a:latin typeface="メイリオ" pitchFamily="50" charset="-128"/>
              <a:ea typeface="メイリオ" pitchFamily="50" charset="-128"/>
              <a:cs typeface="メイリオ" pitchFamily="50" charset="-128"/>
            </a:endParaRPr>
          </a:p>
          <a:p>
            <a:pPr marL="342900" indent="-342900">
              <a:buFont typeface="Wingdings" pitchFamily="2" charset="2"/>
              <a:buChar char="u"/>
              <a:defRPr/>
            </a:pPr>
            <a:r>
              <a:rPr lang="ja-JP" altLang="en-US" sz="2000" dirty="0">
                <a:latin typeface="メイリオ" pitchFamily="50" charset="-128"/>
                <a:ea typeface="メイリオ" pitchFamily="50" charset="-128"/>
                <a:cs typeface="メイリオ" pitchFamily="50" charset="-128"/>
              </a:rPr>
              <a:t>国内初のコミュニティ型ホスピス</a:t>
            </a:r>
            <a:endParaRPr lang="en-US" altLang="ja-JP" sz="2000" dirty="0">
              <a:latin typeface="メイリオ" pitchFamily="50" charset="-128"/>
              <a:ea typeface="メイリオ" pitchFamily="50" charset="-128"/>
              <a:cs typeface="メイリオ" pitchFamily="50" charset="-128"/>
            </a:endParaRPr>
          </a:p>
          <a:p>
            <a:pPr marL="342900" indent="-342900">
              <a:buFont typeface="Wingdings" pitchFamily="2" charset="2"/>
              <a:buChar char="u"/>
              <a:defRPr/>
            </a:pPr>
            <a:endParaRPr lang="en-US" altLang="ja-JP" sz="400" dirty="0">
              <a:latin typeface="メイリオ" pitchFamily="50" charset="-128"/>
              <a:ea typeface="メイリオ" pitchFamily="50" charset="-128"/>
              <a:cs typeface="メイリオ" pitchFamily="50" charset="-128"/>
            </a:endParaRPr>
          </a:p>
          <a:p>
            <a:pPr marL="714375" lvl="1" indent="-357188">
              <a:buFont typeface="Arial" pitchFamily="34" charset="0"/>
              <a:buChar char="•"/>
              <a:defRPr/>
            </a:pPr>
            <a:r>
              <a:rPr lang="ja-JP" altLang="en-US" sz="2000" dirty="0">
                <a:latin typeface="メイリオ" pitchFamily="50" charset="-128"/>
                <a:ea typeface="メイリオ" pitchFamily="50" charset="-128"/>
                <a:cs typeface="メイリオ" pitchFamily="50" charset="-128"/>
              </a:rPr>
              <a:t>チャリティー</a:t>
            </a:r>
            <a:r>
              <a:rPr lang="ja-JP" altLang="ja-JP" sz="2000" dirty="0" smtClean="0">
                <a:latin typeface="メイリオ" pitchFamily="50" charset="-128"/>
                <a:ea typeface="メイリオ" pitchFamily="50" charset="-128"/>
                <a:cs typeface="メイリオ" pitchFamily="50" charset="-128"/>
              </a:rPr>
              <a:t>団体</a:t>
            </a:r>
            <a:r>
              <a:rPr lang="ja-JP" altLang="ja-JP" sz="2000" dirty="0">
                <a:latin typeface="メイリオ" pitchFamily="50" charset="-128"/>
                <a:ea typeface="メイリオ" pitchFamily="50" charset="-128"/>
                <a:cs typeface="メイリオ" pitchFamily="50" charset="-128"/>
              </a:rPr>
              <a:t>と企業が主体と</a:t>
            </a:r>
            <a:r>
              <a:rPr lang="ja-JP" altLang="ja-JP" sz="2000" dirty="0" smtClean="0">
                <a:latin typeface="メイリオ" pitchFamily="50" charset="-128"/>
                <a:ea typeface="メイリオ" pitchFamily="50" charset="-128"/>
                <a:cs typeface="メイリオ" pitchFamily="50" charset="-128"/>
              </a:rPr>
              <a:t>なって</a:t>
            </a:r>
            <a:r>
              <a:rPr lang="ja-JP" altLang="en-US" sz="2000" dirty="0" smtClean="0">
                <a:latin typeface="メイリオ" pitchFamily="50" charset="-128"/>
                <a:ea typeface="メイリオ" pitchFamily="50" charset="-128"/>
                <a:cs typeface="メイリオ" pitchFamily="50" charset="-128"/>
              </a:rPr>
              <a:t>設立</a:t>
            </a:r>
            <a:r>
              <a:rPr lang="ja-JP" altLang="en-US" sz="2000" dirty="0">
                <a:latin typeface="メイリオ" pitchFamily="50" charset="-128"/>
                <a:ea typeface="メイリオ" pitchFamily="50" charset="-128"/>
                <a:cs typeface="メイリオ" pitchFamily="50" charset="-128"/>
              </a:rPr>
              <a:t>。</a:t>
            </a:r>
            <a:r>
              <a:rPr lang="ja-JP" altLang="ja-JP" sz="2000" dirty="0" smtClean="0">
                <a:latin typeface="メイリオ" pitchFamily="50" charset="-128"/>
                <a:ea typeface="メイリオ" pitchFamily="50" charset="-128"/>
                <a:cs typeface="メイリオ" pitchFamily="50" charset="-128"/>
              </a:rPr>
              <a:t>医療</a:t>
            </a:r>
            <a:r>
              <a:rPr lang="ja-JP" altLang="ja-JP" sz="2000" dirty="0">
                <a:latin typeface="メイリオ" pitchFamily="50" charset="-128"/>
                <a:ea typeface="メイリオ" pitchFamily="50" charset="-128"/>
                <a:cs typeface="メイリオ" pitchFamily="50" charset="-128"/>
              </a:rPr>
              <a:t>・教育・</a:t>
            </a:r>
            <a:r>
              <a:rPr lang="ja-JP" altLang="ja-JP" sz="2000" dirty="0" smtClean="0">
                <a:latin typeface="メイリオ" pitchFamily="50" charset="-128"/>
                <a:ea typeface="メイリオ" pitchFamily="50" charset="-128"/>
                <a:cs typeface="メイリオ" pitchFamily="50" charset="-128"/>
              </a:rPr>
              <a:t>保育</a:t>
            </a:r>
            <a:r>
              <a:rPr lang="ja-JP" altLang="en-US" sz="2000" dirty="0" smtClean="0">
                <a:latin typeface="メイリオ" pitchFamily="50" charset="-128"/>
                <a:ea typeface="メイリオ" pitchFamily="50" charset="-128"/>
                <a:cs typeface="メイリオ" pitchFamily="50" charset="-128"/>
              </a:rPr>
              <a:t>等</a:t>
            </a:r>
            <a:r>
              <a:rPr lang="ja-JP" altLang="ja-JP" sz="2000" dirty="0" smtClean="0">
                <a:latin typeface="メイリオ" pitchFamily="50" charset="-128"/>
                <a:ea typeface="メイリオ" pitchFamily="50" charset="-128"/>
                <a:cs typeface="メイリオ" pitchFamily="50" charset="-128"/>
              </a:rPr>
              <a:t>の専門家</a:t>
            </a:r>
            <a:r>
              <a:rPr lang="ja-JP" altLang="en-US" sz="2000" dirty="0" smtClean="0">
                <a:latin typeface="メイリオ" pitchFamily="50" charset="-128"/>
                <a:ea typeface="メイリオ" pitchFamily="50" charset="-128"/>
                <a:cs typeface="メイリオ" pitchFamily="50" charset="-128"/>
              </a:rPr>
              <a:t>が</a:t>
            </a:r>
            <a:r>
              <a:rPr lang="ja-JP" altLang="ja-JP" sz="2000" dirty="0" smtClean="0">
                <a:latin typeface="メイリオ" pitchFamily="50" charset="-128"/>
                <a:ea typeface="メイリオ" pitchFamily="50" charset="-128"/>
                <a:cs typeface="メイリオ" pitchFamily="50" charset="-128"/>
              </a:rPr>
              <a:t>地域</a:t>
            </a:r>
            <a:r>
              <a:rPr lang="ja-JP" altLang="en-US" sz="2000" dirty="0" smtClean="0">
                <a:latin typeface="メイリオ" pitchFamily="50" charset="-128"/>
                <a:ea typeface="メイリオ" pitchFamily="50" charset="-128"/>
                <a:cs typeface="メイリオ" pitchFamily="50" charset="-128"/>
              </a:rPr>
              <a:t>ボランティアとして</a:t>
            </a:r>
            <a:r>
              <a:rPr lang="ja-JP" altLang="ja-JP" sz="2000" dirty="0" smtClean="0">
                <a:latin typeface="メイリオ" pitchFamily="50" charset="-128"/>
                <a:ea typeface="メイリオ" pitchFamily="50" charset="-128"/>
                <a:cs typeface="メイリオ" pitchFamily="50" charset="-128"/>
              </a:rPr>
              <a:t>運営</a:t>
            </a:r>
            <a:r>
              <a:rPr lang="ja-JP" altLang="en-US" sz="2000" dirty="0" smtClean="0">
                <a:latin typeface="メイリオ" pitchFamily="50" charset="-128"/>
                <a:ea typeface="メイリオ" pitchFamily="50" charset="-128"/>
                <a:cs typeface="メイリオ" pitchFamily="50" charset="-128"/>
              </a:rPr>
              <a:t>を行う</a:t>
            </a:r>
            <a:r>
              <a:rPr lang="ja-JP" altLang="ja-JP" sz="2000" dirty="0" smtClean="0">
                <a:latin typeface="メイリオ" pitchFamily="50" charset="-128"/>
                <a:ea typeface="メイリオ" pitchFamily="50" charset="-128"/>
                <a:cs typeface="メイリオ" pitchFamily="50" charset="-128"/>
              </a:rPr>
              <a:t>国内</a:t>
            </a:r>
            <a:r>
              <a:rPr lang="ja-JP" altLang="ja-JP" sz="2000" dirty="0">
                <a:latin typeface="メイリオ" pitchFamily="50" charset="-128"/>
                <a:ea typeface="メイリオ" pitchFamily="50" charset="-128"/>
                <a:cs typeface="メイリオ" pitchFamily="50" charset="-128"/>
              </a:rPr>
              <a:t>初の</a:t>
            </a:r>
            <a:r>
              <a:rPr lang="ja-JP" altLang="ja-JP" sz="2000" dirty="0" smtClean="0">
                <a:latin typeface="メイリオ" pitchFamily="50" charset="-128"/>
                <a:ea typeface="メイリオ" pitchFamily="50" charset="-128"/>
                <a:cs typeface="メイリオ" pitchFamily="50" charset="-128"/>
              </a:rPr>
              <a:t>コミュニティ型子ども</a:t>
            </a:r>
            <a:r>
              <a:rPr lang="ja-JP" altLang="en-US" sz="2000" dirty="0" smtClean="0">
                <a:latin typeface="メイリオ" pitchFamily="50" charset="-128"/>
                <a:ea typeface="メイリオ" pitchFamily="50" charset="-128"/>
                <a:cs typeface="メイリオ" pitchFamily="50" charset="-128"/>
              </a:rPr>
              <a:t>の</a:t>
            </a:r>
            <a:r>
              <a:rPr lang="ja-JP" altLang="ja-JP" sz="2000" dirty="0" smtClean="0">
                <a:latin typeface="メイリオ" pitchFamily="50" charset="-128"/>
                <a:ea typeface="メイリオ" pitchFamily="50" charset="-128"/>
                <a:cs typeface="メイリオ" pitchFamily="50" charset="-128"/>
              </a:rPr>
              <a:t>ホスピス</a:t>
            </a:r>
            <a:r>
              <a:rPr lang="ja-JP" altLang="en-US" sz="2000" dirty="0" smtClean="0">
                <a:latin typeface="メイリオ" pitchFamily="50" charset="-128"/>
                <a:ea typeface="メイリオ" pitchFamily="50" charset="-128"/>
                <a:cs typeface="メイリオ" pitchFamily="50" charset="-128"/>
              </a:rPr>
              <a:t>。</a:t>
            </a:r>
            <a:endParaRPr lang="en-US" altLang="ja-JP" sz="2000" dirty="0">
              <a:latin typeface="メイリオ" pitchFamily="50" charset="-128"/>
              <a:ea typeface="メイリオ" pitchFamily="50" charset="-128"/>
              <a:cs typeface="メイリオ" pitchFamily="50" charset="-128"/>
            </a:endParaRPr>
          </a:p>
          <a:p>
            <a:pPr marL="714375" lvl="1" indent="-357188">
              <a:buFont typeface="Arial" pitchFamily="34" charset="0"/>
              <a:buChar char="•"/>
              <a:defRPr/>
            </a:pPr>
            <a:endParaRPr lang="en-US" altLang="ja-JP" sz="400" dirty="0">
              <a:latin typeface="メイリオ" pitchFamily="50" charset="-128"/>
              <a:ea typeface="メイリオ" pitchFamily="50" charset="-128"/>
              <a:cs typeface="メイリオ" pitchFamily="50" charset="-128"/>
            </a:endParaRPr>
          </a:p>
          <a:p>
            <a:pPr marL="342900" indent="-342900">
              <a:buFont typeface="Wingdings" pitchFamily="2" charset="2"/>
              <a:buChar char="u"/>
              <a:defRPr/>
            </a:pPr>
            <a:endParaRPr lang="en-US" altLang="ja-JP" sz="400" dirty="0">
              <a:latin typeface="メイリオ" pitchFamily="50" charset="-128"/>
              <a:ea typeface="メイリオ" pitchFamily="50" charset="-128"/>
              <a:cs typeface="メイリオ" pitchFamily="50" charset="-128"/>
            </a:endParaRPr>
          </a:p>
          <a:p>
            <a:pPr marL="714375" lvl="1" indent="-357188">
              <a:buFont typeface="Arial" pitchFamily="34" charset="0"/>
              <a:buChar char="•"/>
              <a:defRPr/>
            </a:pPr>
            <a:r>
              <a:rPr lang="ja-JP" altLang="en-US" sz="2000" dirty="0" smtClean="0">
                <a:latin typeface="メイリオ" pitchFamily="50" charset="-128"/>
                <a:ea typeface="メイリオ" pitchFamily="50" charset="-128"/>
                <a:cs typeface="メイリオ" pitchFamily="50" charset="-128"/>
              </a:rPr>
              <a:t>生命を脅かす病気を持つ子どもと</a:t>
            </a:r>
            <a:r>
              <a:rPr lang="ja-JP" altLang="en-US" sz="2000" dirty="0">
                <a:latin typeface="メイリオ" pitchFamily="50" charset="-128"/>
                <a:ea typeface="メイリオ" pitchFamily="50" charset="-128"/>
                <a:cs typeface="メイリオ" pitchFamily="50" charset="-128"/>
              </a:rPr>
              <a:t>ご</a:t>
            </a:r>
            <a:r>
              <a:rPr lang="ja-JP" altLang="en-US" sz="2000" dirty="0" smtClean="0">
                <a:latin typeface="メイリオ" pitchFamily="50" charset="-128"/>
                <a:ea typeface="メイリオ" pitchFamily="50" charset="-128"/>
                <a:cs typeface="メイリオ" pitchFamily="50" charset="-128"/>
              </a:rPr>
              <a:t>家族が心から安心して過ごせる家。子ども同士、家族同士、地域住民との交流の場。</a:t>
            </a:r>
            <a:endParaRPr lang="ja-JP" altLang="ja-JP" sz="2000" dirty="0">
              <a:latin typeface="メイリオ" pitchFamily="50" charset="-128"/>
              <a:ea typeface="メイリオ" pitchFamily="50" charset="-128"/>
              <a:cs typeface="メイリオ" pitchFamily="50" charset="-128"/>
            </a:endParaRPr>
          </a:p>
          <a:p>
            <a:pPr>
              <a:defRPr/>
            </a:pPr>
            <a:endParaRPr lang="en-US" altLang="ja-JP" sz="900" dirty="0">
              <a:latin typeface="メイリオ" pitchFamily="50" charset="-128"/>
              <a:ea typeface="メイリオ" pitchFamily="50" charset="-128"/>
              <a:cs typeface="メイリオ" pitchFamily="50" charset="-128"/>
            </a:endParaRPr>
          </a:p>
          <a:p>
            <a:pPr marL="342900" indent="-342900">
              <a:buFont typeface="Wingdings" pitchFamily="2" charset="2"/>
              <a:buChar char="u"/>
              <a:defRPr/>
            </a:pPr>
            <a:r>
              <a:rPr lang="ja-JP" altLang="en-US" sz="2000" dirty="0" smtClean="0">
                <a:latin typeface="メイリオ" pitchFamily="50" charset="-128"/>
                <a:ea typeface="メイリオ" pitchFamily="50" charset="-128"/>
                <a:cs typeface="メイリオ" pitchFamily="50" charset="-128"/>
              </a:rPr>
              <a:t>友として寄り添う</a:t>
            </a:r>
            <a:endParaRPr lang="en-US" altLang="ja-JP" sz="2000" dirty="0">
              <a:latin typeface="メイリオ" pitchFamily="50" charset="-128"/>
              <a:ea typeface="メイリオ" pitchFamily="50" charset="-128"/>
              <a:cs typeface="メイリオ" pitchFamily="50" charset="-128"/>
            </a:endParaRPr>
          </a:p>
          <a:p>
            <a:pPr marL="342900" indent="-342900">
              <a:buFont typeface="Wingdings" pitchFamily="2" charset="2"/>
              <a:buChar char="u"/>
              <a:defRPr/>
            </a:pPr>
            <a:endParaRPr lang="en-US" altLang="ja-JP" sz="400" dirty="0">
              <a:latin typeface="メイリオ" pitchFamily="50" charset="-128"/>
              <a:ea typeface="メイリオ" pitchFamily="50" charset="-128"/>
              <a:cs typeface="メイリオ" pitchFamily="50" charset="-128"/>
            </a:endParaRPr>
          </a:p>
          <a:p>
            <a:pPr marL="714375" lvl="1" indent="-357188">
              <a:buFont typeface="Arial" pitchFamily="34" charset="0"/>
              <a:buChar char="•"/>
              <a:defRPr/>
            </a:pPr>
            <a:r>
              <a:rPr lang="ja-JP" altLang="en-US" sz="2000" dirty="0" smtClean="0">
                <a:latin typeface="メイリオ" pitchFamily="50" charset="-128"/>
                <a:ea typeface="メイリオ" pitchFamily="50" charset="-128"/>
                <a:cs typeface="メイリオ" pitchFamily="50" charset="-128"/>
              </a:rPr>
              <a:t>生命を脅かす病気を持つ子どもとご家族に友として寄り添い、孤独・孤立から開放する。子どもの</a:t>
            </a:r>
            <a:r>
              <a:rPr lang="ja-JP" altLang="ja-JP" sz="2000" dirty="0" smtClean="0">
                <a:latin typeface="メイリオ" pitchFamily="50" charset="-128"/>
                <a:ea typeface="メイリオ" pitchFamily="50" charset="-128"/>
                <a:cs typeface="メイリオ" pitchFamily="50" charset="-128"/>
              </a:rPr>
              <a:t>成長</a:t>
            </a:r>
            <a:r>
              <a:rPr lang="ja-JP" altLang="ja-JP" sz="2000" dirty="0">
                <a:latin typeface="メイリオ" pitchFamily="50" charset="-128"/>
                <a:ea typeface="メイリオ" pitchFamily="50" charset="-128"/>
                <a:cs typeface="メイリオ" pitchFamily="50" charset="-128"/>
              </a:rPr>
              <a:t>を持続的</a:t>
            </a:r>
            <a:r>
              <a:rPr lang="ja-JP" altLang="ja-JP" sz="2000" dirty="0" smtClean="0">
                <a:latin typeface="メイリオ" pitchFamily="50" charset="-128"/>
                <a:ea typeface="メイリオ" pitchFamily="50" charset="-128"/>
                <a:cs typeface="メイリオ" pitchFamily="50" charset="-128"/>
              </a:rPr>
              <a:t>に</a:t>
            </a:r>
            <a:r>
              <a:rPr lang="ja-JP" altLang="en-US" sz="2000" dirty="0" smtClean="0">
                <a:latin typeface="メイリオ" pitchFamily="50" charset="-128"/>
                <a:ea typeface="メイリオ" pitchFamily="50" charset="-128"/>
                <a:cs typeface="メイリオ" pitchFamily="50" charset="-128"/>
              </a:rPr>
              <a:t>サポートし、社会参加の機会や自立心を育てる。ひと時でも、病気である事を子どもやご家族</a:t>
            </a:r>
            <a:r>
              <a:rPr lang="ja-JP" altLang="en-US" sz="2000" dirty="0">
                <a:latin typeface="メイリオ" pitchFamily="50" charset="-128"/>
                <a:ea typeface="メイリオ" pitchFamily="50" charset="-128"/>
                <a:cs typeface="メイリオ" pitchFamily="50" charset="-128"/>
              </a:rPr>
              <a:t>が</a:t>
            </a:r>
            <a:r>
              <a:rPr lang="ja-JP" altLang="en-US" sz="2000" dirty="0" smtClean="0">
                <a:latin typeface="メイリオ" pitchFamily="50" charset="-128"/>
                <a:ea typeface="メイリオ" pitchFamily="50" charset="-128"/>
                <a:cs typeface="メイリオ" pitchFamily="50" charset="-128"/>
              </a:rPr>
              <a:t>忘れて過ごせる特別な場所</a:t>
            </a:r>
            <a:r>
              <a:rPr lang="ja-JP" altLang="en-US" sz="2000" dirty="0">
                <a:latin typeface="メイリオ" pitchFamily="50" charset="-128"/>
                <a:ea typeface="メイリオ" pitchFamily="50" charset="-128"/>
                <a:cs typeface="メイリオ" pitchFamily="50" charset="-128"/>
              </a:rPr>
              <a:t>。</a:t>
            </a:r>
            <a:endParaRPr lang="en-US" altLang="ja-JP" sz="20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69323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51731" y="707739"/>
            <a:ext cx="1610184" cy="523220"/>
          </a:xfrm>
          <a:prstGeom prst="rect">
            <a:avLst/>
          </a:prstGeom>
          <a:noFill/>
        </p:spPr>
        <p:txBody>
          <a:bodyPr wrap="none" rtlCol="0">
            <a:spAutoFit/>
          </a:bodyPr>
          <a:lstStyle/>
          <a:p>
            <a:r>
              <a:rPr lang="ja-JP" altLang="en-US" sz="2800" u="sng" dirty="0" smtClean="0">
                <a:latin typeface="Adobe Ming Std L" panose="02020300000000000000" pitchFamily="18" charset="-128"/>
                <a:ea typeface="Adobe Ming Std L" panose="02020300000000000000" pitchFamily="18" charset="-128"/>
              </a:rPr>
              <a:t>ビジョン</a:t>
            </a:r>
            <a:endParaRPr kumimoji="1" lang="ja-JP" altLang="en-US" sz="2800" u="sng" dirty="0">
              <a:latin typeface="Adobe Ming Std L" panose="02020300000000000000" pitchFamily="18" charset="-128"/>
              <a:ea typeface="Adobe Ming Std L" panose="02020300000000000000" pitchFamily="18" charset="-128"/>
            </a:endParaRPr>
          </a:p>
        </p:txBody>
      </p:sp>
      <p:sp>
        <p:nvSpPr>
          <p:cNvPr id="6" name="テキスト ボックス 5"/>
          <p:cNvSpPr txBox="1"/>
          <p:nvPr/>
        </p:nvSpPr>
        <p:spPr>
          <a:xfrm>
            <a:off x="821765" y="1999676"/>
            <a:ext cx="7261411" cy="2246769"/>
          </a:xfrm>
          <a:prstGeom prst="rect">
            <a:avLst/>
          </a:prstGeom>
          <a:noFill/>
        </p:spPr>
        <p:txBody>
          <a:bodyPr wrap="square" rtlCol="0">
            <a:spAutoFit/>
          </a:bodyPr>
          <a:lstStyle/>
          <a:p>
            <a:r>
              <a:rPr lang="ja-JP" altLang="en-US" sz="2800" dirty="0" smtClean="0">
                <a:latin typeface="Adobe Ming Std L" panose="02020300000000000000" pitchFamily="18" charset="-128"/>
                <a:ea typeface="Adobe Ming Std L" panose="02020300000000000000" pitchFamily="18" charset="-128"/>
              </a:rPr>
              <a:t>私たちは</a:t>
            </a:r>
            <a:r>
              <a:rPr lang="ja-JP" altLang="en-US" sz="2800" dirty="0">
                <a:latin typeface="Adobe Song Std L" panose="02020300000000000000" pitchFamily="18" charset="-128"/>
                <a:ea typeface="Adobe Song Std L" panose="02020300000000000000" pitchFamily="18" charset="-128"/>
              </a:rPr>
              <a:t>、</a:t>
            </a:r>
            <a:r>
              <a:rPr lang="ja-JP" altLang="en-US" sz="2800" dirty="0" smtClean="0">
                <a:latin typeface="Adobe Ming Std L" panose="02020300000000000000" pitchFamily="18" charset="-128"/>
                <a:ea typeface="Adobe Ming Std L" panose="02020300000000000000" pitchFamily="18" charset="-128"/>
              </a:rPr>
              <a:t>生命を脅かす病気と共に暮らす</a:t>
            </a:r>
            <a:endParaRPr lang="en-US" altLang="ja-JP" sz="2800" dirty="0" smtClean="0">
              <a:latin typeface="Adobe Ming Std L" panose="02020300000000000000" pitchFamily="18" charset="-128"/>
              <a:ea typeface="Adobe Mi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子どもとその家族に</a:t>
            </a:r>
            <a:r>
              <a:rPr lang="ja-JP" altLang="en-US" sz="2800" dirty="0">
                <a:latin typeface="Adobe Song Std L" panose="02020300000000000000" pitchFamily="18" charset="-128"/>
                <a:ea typeface="Adobe Song Std L" panose="02020300000000000000" pitchFamily="18" charset="-128"/>
              </a:rPr>
              <a:t>、</a:t>
            </a:r>
            <a:r>
              <a:rPr lang="ja-JP" altLang="en-US" sz="2800" dirty="0" smtClean="0">
                <a:latin typeface="Adobe Ming Std L" panose="02020300000000000000" pitchFamily="18" charset="-128"/>
                <a:ea typeface="Adobe Ming Std L" panose="02020300000000000000" pitchFamily="18" charset="-128"/>
              </a:rPr>
              <a:t>友人のようにそばに</a:t>
            </a:r>
            <a:endParaRPr lang="en-US" altLang="ja-JP" sz="2800" dirty="0" smtClean="0">
              <a:latin typeface="Adobe Ming Std L" panose="02020300000000000000" pitchFamily="18" charset="-128"/>
              <a:ea typeface="Adobe Mi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寄り添いながら</a:t>
            </a:r>
            <a:r>
              <a:rPr lang="ja-JP" altLang="en-US" sz="2800" dirty="0">
                <a:latin typeface="Adobe Ming Std L" panose="02020300000000000000" pitchFamily="18" charset="-128"/>
                <a:ea typeface="Adobe Ming Std L" panose="02020300000000000000" pitchFamily="18" charset="-128"/>
              </a:rPr>
              <a:t>サポート</a:t>
            </a:r>
            <a:r>
              <a:rPr lang="ja-JP" altLang="en-US" sz="2800" dirty="0" smtClean="0">
                <a:latin typeface="Adobe Ming Std L" panose="02020300000000000000" pitchFamily="18" charset="-128"/>
                <a:ea typeface="Adobe Ming Std L" panose="02020300000000000000" pitchFamily="18" charset="-128"/>
              </a:rPr>
              <a:t>を行う</a:t>
            </a:r>
            <a:r>
              <a:rPr lang="ja-JP" altLang="en-US" sz="2800" dirty="0" smtClean="0">
                <a:latin typeface="Adobe Song Std L" panose="02020300000000000000" pitchFamily="18" charset="-128"/>
                <a:ea typeface="Adobe Song Std L" panose="02020300000000000000" pitchFamily="18" charset="-128"/>
              </a:rPr>
              <a:t>世界水準の</a:t>
            </a:r>
            <a:endParaRPr lang="en-US" altLang="ja-JP" sz="2800" dirty="0" smtClean="0">
              <a:latin typeface="Adobe Song Std L" panose="02020300000000000000" pitchFamily="18" charset="-128"/>
              <a:ea typeface="Adobe So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こどもホスピスの実践を</a:t>
            </a:r>
            <a:r>
              <a:rPr lang="ja-JP" altLang="en-US" sz="2800" dirty="0">
                <a:latin typeface="Adobe Song Std L" panose="02020300000000000000" pitchFamily="18" charset="-128"/>
                <a:ea typeface="Adobe Song Std L" panose="02020300000000000000" pitchFamily="18" charset="-128"/>
              </a:rPr>
              <a:t>、地域</a:t>
            </a:r>
            <a:r>
              <a:rPr lang="ja-JP" altLang="en-US" sz="2800" dirty="0" smtClean="0">
                <a:latin typeface="Adobe Song Std L" panose="02020300000000000000" pitchFamily="18" charset="-128"/>
                <a:ea typeface="Adobe Song Std L" panose="02020300000000000000" pitchFamily="18" charset="-128"/>
              </a:rPr>
              <a:t>に根差した</a:t>
            </a:r>
            <a:endParaRPr lang="en-US" altLang="ja-JP" sz="2800" dirty="0" smtClean="0">
              <a:latin typeface="Adobe Song Std L" panose="02020300000000000000" pitchFamily="18" charset="-128"/>
              <a:ea typeface="Adobe Song Std L" panose="02020300000000000000" pitchFamily="18" charset="-128"/>
            </a:endParaRPr>
          </a:p>
          <a:p>
            <a:r>
              <a:rPr lang="ja-JP" altLang="en-US" sz="2800" dirty="0" smtClean="0">
                <a:latin typeface="Adobe Song Std L" panose="02020300000000000000" pitchFamily="18" charset="-128"/>
                <a:ea typeface="Adobe Song Std L" panose="02020300000000000000" pitchFamily="18" charset="-128"/>
              </a:rPr>
              <a:t>活動として取り組みます。</a:t>
            </a:r>
            <a:endParaRPr lang="en-US" altLang="ja-JP" sz="2800" dirty="0" smtClean="0">
              <a:latin typeface="Adobe Ming Std L" panose="02020300000000000000" pitchFamily="18" charset="-128"/>
              <a:ea typeface="Adobe Ming Std L" panose="02020300000000000000" pitchFamily="18" charset="-128"/>
            </a:endParaRPr>
          </a:p>
        </p:txBody>
      </p:sp>
      <p:sp>
        <p:nvSpPr>
          <p:cNvPr id="9" name="テキスト ボックス 8"/>
          <p:cNvSpPr txBox="1"/>
          <p:nvPr/>
        </p:nvSpPr>
        <p:spPr>
          <a:xfrm>
            <a:off x="948660" y="5326998"/>
            <a:ext cx="6387369" cy="307777"/>
          </a:xfrm>
          <a:prstGeom prst="rect">
            <a:avLst/>
          </a:prstGeom>
          <a:noFill/>
        </p:spPr>
        <p:txBody>
          <a:bodyPr wrap="square" rtlCol="0">
            <a:spAutoFit/>
          </a:bodyPr>
          <a:lstStyle/>
          <a:p>
            <a:r>
              <a:rPr lang="ja-JP" altLang="en-US" sz="1400" dirty="0" smtClean="0">
                <a:solidFill>
                  <a:srgbClr val="FF0000"/>
                </a:solidFill>
                <a:latin typeface="メイリオ" panose="020B0604030504040204" pitchFamily="50" charset="-128"/>
                <a:ea typeface="メイリオ" panose="020B0604030504040204" pitchFamily="50" charset="-128"/>
              </a:rPr>
              <a:t>（</a:t>
            </a:r>
            <a:r>
              <a:rPr lang="en-US" altLang="ja-JP" sz="1400" dirty="0" smtClean="0">
                <a:solidFill>
                  <a:srgbClr val="FF0000"/>
                </a:solidFill>
                <a:latin typeface="メイリオ" panose="020B0604030504040204" pitchFamily="50" charset="-128"/>
                <a:ea typeface="メイリオ" panose="020B0604030504040204" pitchFamily="50" charset="-128"/>
              </a:rPr>
              <a:t>※</a:t>
            </a:r>
            <a:r>
              <a:rPr lang="ja-JP" altLang="en-US" sz="1400" dirty="0" smtClean="0">
                <a:solidFill>
                  <a:srgbClr val="FF0000"/>
                </a:solidFill>
                <a:latin typeface="メイリオ" panose="020B0604030504040204" pitchFamily="50" charset="-128"/>
                <a:ea typeface="メイリオ" panose="020B0604030504040204" pitchFamily="50" charset="-128"/>
              </a:rPr>
              <a:t>）生命を脅かす病気＝</a:t>
            </a:r>
            <a:r>
              <a:rPr lang="en-US" altLang="ja-JP" sz="1400" dirty="0">
                <a:solidFill>
                  <a:srgbClr val="FF0000"/>
                </a:solidFill>
              </a:rPr>
              <a:t> Life-limiting </a:t>
            </a:r>
            <a:r>
              <a:rPr lang="en-US" altLang="ja-JP" sz="1400" dirty="0" smtClean="0">
                <a:solidFill>
                  <a:srgbClr val="FF0000"/>
                </a:solidFill>
              </a:rPr>
              <a:t>condition</a:t>
            </a:r>
            <a:r>
              <a:rPr lang="ja-JP" altLang="en-US" sz="1400" dirty="0" smtClean="0">
                <a:solidFill>
                  <a:srgbClr val="FF0000"/>
                </a:solidFill>
              </a:rPr>
              <a:t>（</a:t>
            </a:r>
            <a:r>
              <a:rPr lang="en-US" altLang="ja-JP" sz="1400" dirty="0" smtClean="0">
                <a:solidFill>
                  <a:srgbClr val="FF0000"/>
                </a:solidFill>
              </a:rPr>
              <a:t>life-threatening condition</a:t>
            </a:r>
            <a:r>
              <a:rPr lang="ja-JP" altLang="en-US" sz="1400" dirty="0" smtClean="0">
                <a:solidFill>
                  <a:srgbClr val="FF0000"/>
                </a:solidFill>
              </a:rPr>
              <a:t>）</a:t>
            </a:r>
            <a:endParaRPr lang="en-US" altLang="ja-JP" sz="1400" dirty="0" smtClean="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8927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51731" y="707739"/>
            <a:ext cx="1980029" cy="523220"/>
          </a:xfrm>
          <a:prstGeom prst="rect">
            <a:avLst/>
          </a:prstGeom>
          <a:noFill/>
        </p:spPr>
        <p:txBody>
          <a:bodyPr wrap="none" rtlCol="0">
            <a:spAutoFit/>
          </a:bodyPr>
          <a:lstStyle/>
          <a:p>
            <a:r>
              <a:rPr lang="ja-JP" altLang="en-US" sz="2800" u="sng" dirty="0">
                <a:latin typeface="Adobe Ming Std L" panose="02020300000000000000" pitchFamily="18" charset="-128"/>
                <a:ea typeface="Adobe Ming Std L" panose="02020300000000000000" pitchFamily="18" charset="-128"/>
              </a:rPr>
              <a:t>ミッション</a:t>
            </a:r>
            <a:endParaRPr kumimoji="1" lang="ja-JP" altLang="en-US" sz="2800" u="sng" dirty="0">
              <a:latin typeface="Adobe Ming Std L" panose="02020300000000000000" pitchFamily="18" charset="-128"/>
              <a:ea typeface="Adobe Ming Std L" panose="02020300000000000000" pitchFamily="18" charset="-128"/>
            </a:endParaRPr>
          </a:p>
        </p:txBody>
      </p:sp>
      <p:sp>
        <p:nvSpPr>
          <p:cNvPr id="6" name="テキスト ボックス 5"/>
          <p:cNvSpPr txBox="1"/>
          <p:nvPr/>
        </p:nvSpPr>
        <p:spPr>
          <a:xfrm>
            <a:off x="948661" y="1850263"/>
            <a:ext cx="7313810" cy="2677656"/>
          </a:xfrm>
          <a:prstGeom prst="rect">
            <a:avLst/>
          </a:prstGeom>
          <a:noFill/>
        </p:spPr>
        <p:txBody>
          <a:bodyPr wrap="square" rtlCol="0">
            <a:spAutoFit/>
          </a:bodyPr>
          <a:lstStyle/>
          <a:p>
            <a:r>
              <a:rPr lang="ja-JP" altLang="en-US" sz="2800" dirty="0" smtClean="0">
                <a:latin typeface="Adobe Ming Std L" panose="02020300000000000000" pitchFamily="18" charset="-128"/>
                <a:ea typeface="Adobe Ming Std L" panose="02020300000000000000" pitchFamily="18" charset="-128"/>
              </a:rPr>
              <a:t>私たちは</a:t>
            </a:r>
            <a:r>
              <a:rPr lang="ja-JP" altLang="en-US" sz="2800" dirty="0">
                <a:latin typeface="Adobe Song Std L" panose="02020300000000000000" pitchFamily="18" charset="-128"/>
                <a:ea typeface="Adobe Song Std L" panose="02020300000000000000" pitchFamily="18" charset="-128"/>
              </a:rPr>
              <a:t>、</a:t>
            </a:r>
            <a:r>
              <a:rPr lang="ja-JP" altLang="en-US" sz="2800" dirty="0" smtClean="0">
                <a:latin typeface="Adobe Ming Std L" panose="02020300000000000000" pitchFamily="18" charset="-128"/>
                <a:ea typeface="Adobe Ming Std L" panose="02020300000000000000" pitchFamily="18" charset="-128"/>
              </a:rPr>
              <a:t>生命を脅かす病気と共に暮らす</a:t>
            </a:r>
            <a:endParaRPr lang="en-US" altLang="ja-JP" sz="2800" dirty="0" smtClean="0">
              <a:latin typeface="Adobe Ming Std L" panose="02020300000000000000" pitchFamily="18" charset="-128"/>
              <a:ea typeface="Adobe Mi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子どもとその家族が</a:t>
            </a:r>
            <a:r>
              <a:rPr lang="ja-JP" altLang="en-US" sz="2800" dirty="0" smtClean="0">
                <a:latin typeface="Adobe Song Std L" panose="02020300000000000000" pitchFamily="18" charset="-128"/>
                <a:ea typeface="Adobe Song Std L" panose="02020300000000000000" pitchFamily="18" charset="-128"/>
              </a:rPr>
              <a:t>、</a:t>
            </a:r>
            <a:r>
              <a:rPr lang="ja-JP" altLang="en-US" sz="2800" dirty="0">
                <a:latin typeface="Adobe Ming Std L" panose="02020300000000000000" pitchFamily="18" charset="-128"/>
                <a:ea typeface="Adobe Ming Std L" panose="02020300000000000000" pitchFamily="18" charset="-128"/>
              </a:rPr>
              <a:t>家庭的な環境の中</a:t>
            </a:r>
            <a:r>
              <a:rPr lang="ja-JP" altLang="en-US" sz="2800" dirty="0" smtClean="0">
                <a:latin typeface="Adobe Ming Std L" panose="02020300000000000000" pitchFamily="18" charset="-128"/>
                <a:ea typeface="Adobe Ming Std L" panose="02020300000000000000" pitchFamily="18" charset="-128"/>
              </a:rPr>
              <a:t>で</a:t>
            </a:r>
            <a:endParaRPr lang="en-US" altLang="ja-JP" sz="2800" dirty="0" smtClean="0">
              <a:latin typeface="Adobe Song Std L" panose="02020300000000000000" pitchFamily="18" charset="-128"/>
              <a:ea typeface="Adobe So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安らぎ</a:t>
            </a:r>
            <a:r>
              <a:rPr lang="ja-JP" altLang="en-US" sz="2800" dirty="0">
                <a:latin typeface="Adobe Song Std L" panose="02020300000000000000" pitchFamily="18" charset="-128"/>
                <a:ea typeface="Adobe Song Std L" panose="02020300000000000000" pitchFamily="18" charset="-128"/>
              </a:rPr>
              <a:t>、</a:t>
            </a:r>
            <a:r>
              <a:rPr lang="ja-JP" altLang="en-US" sz="2800" dirty="0" smtClean="0">
                <a:latin typeface="Adobe Ming Std L" panose="02020300000000000000" pitchFamily="18" charset="-128"/>
                <a:ea typeface="Adobe Ming Std L" panose="02020300000000000000" pitchFamily="18" charset="-128"/>
              </a:rPr>
              <a:t>楽しみ</a:t>
            </a:r>
            <a:r>
              <a:rPr lang="ja-JP" altLang="en-US" sz="2800" dirty="0">
                <a:latin typeface="Adobe Song Std L" panose="02020300000000000000" pitchFamily="18" charset="-128"/>
                <a:ea typeface="Adobe Song Std L" panose="02020300000000000000" pitchFamily="18" charset="-128"/>
              </a:rPr>
              <a:t>、</a:t>
            </a:r>
            <a:r>
              <a:rPr lang="ja-JP" altLang="en-US" sz="2800" dirty="0">
                <a:latin typeface="Adobe Ming Std L" panose="02020300000000000000" pitchFamily="18" charset="-128"/>
                <a:ea typeface="Adobe Ming Std L" panose="02020300000000000000" pitchFamily="18" charset="-128"/>
              </a:rPr>
              <a:t>学び</a:t>
            </a:r>
            <a:r>
              <a:rPr lang="ja-JP" altLang="en-US" sz="2800" dirty="0" smtClean="0">
                <a:latin typeface="Adobe Song Std L" panose="02020300000000000000" pitchFamily="18" charset="-128"/>
                <a:ea typeface="Adobe Song Std L" panose="02020300000000000000" pitchFamily="18" charset="-128"/>
              </a:rPr>
              <a:t>、</a:t>
            </a:r>
            <a:r>
              <a:rPr lang="ja-JP" altLang="en-US" sz="2800" dirty="0" smtClean="0">
                <a:latin typeface="Adobe Ming Std L" panose="02020300000000000000" pitchFamily="18" charset="-128"/>
                <a:ea typeface="Adobe Ming Std L" panose="02020300000000000000" pitchFamily="18" charset="-128"/>
              </a:rPr>
              <a:t>慈愛</a:t>
            </a:r>
            <a:r>
              <a:rPr lang="ja-JP" altLang="en-US" sz="2800" dirty="0">
                <a:latin typeface="Adobe Ming Std L" panose="02020300000000000000" pitchFamily="18" charset="-128"/>
                <a:ea typeface="Adobe Ming Std L" panose="02020300000000000000" pitchFamily="18" charset="-128"/>
              </a:rPr>
              <a:t>を</a:t>
            </a:r>
            <a:r>
              <a:rPr lang="ja-JP" altLang="en-US" sz="2800" dirty="0" smtClean="0">
                <a:latin typeface="Adobe Ming Std L" panose="02020300000000000000" pitchFamily="18" charset="-128"/>
                <a:ea typeface="Adobe Ming Std L" panose="02020300000000000000" pitchFamily="18" charset="-128"/>
              </a:rPr>
              <a:t>得ることが</a:t>
            </a:r>
            <a:endParaRPr lang="en-US" altLang="ja-JP" sz="2800" dirty="0" smtClean="0">
              <a:latin typeface="Adobe Ming Std L" panose="02020300000000000000" pitchFamily="18" charset="-128"/>
              <a:ea typeface="Adobe Mi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でき</a:t>
            </a:r>
            <a:r>
              <a:rPr lang="ja-JP" altLang="en-US" sz="2800" dirty="0" smtClean="0">
                <a:latin typeface="Adobe Song Std L" panose="02020300000000000000" pitchFamily="18" charset="-128"/>
                <a:ea typeface="Adobe Song Std L" panose="02020300000000000000" pitchFamily="18" charset="-128"/>
              </a:rPr>
              <a:t>、そして、</a:t>
            </a:r>
            <a:r>
              <a:rPr lang="ja-JP" altLang="en-US" sz="2800" dirty="0" smtClean="0">
                <a:latin typeface="Adobe Ming Std L" panose="02020300000000000000" pitchFamily="18" charset="-128"/>
                <a:ea typeface="Adobe Ming Std L" panose="02020300000000000000" pitchFamily="18" charset="-128"/>
              </a:rPr>
              <a:t>つらい</a:t>
            </a:r>
            <a:r>
              <a:rPr lang="ja-JP" altLang="en-US" sz="2800" dirty="0">
                <a:latin typeface="Adobe Ming Std L" panose="02020300000000000000" pitchFamily="18" charset="-128"/>
                <a:ea typeface="Adobe Ming Std L" panose="02020300000000000000" pitchFamily="18" charset="-128"/>
              </a:rPr>
              <a:t>とき</a:t>
            </a:r>
            <a:r>
              <a:rPr lang="ja-JP" altLang="en-US" sz="2800" dirty="0">
                <a:latin typeface="Adobe Song Std L" panose="02020300000000000000" pitchFamily="18" charset="-128"/>
                <a:ea typeface="Adobe Song Std L" panose="02020300000000000000" pitchFamily="18" charset="-128"/>
              </a:rPr>
              <a:t>、</a:t>
            </a:r>
            <a:r>
              <a:rPr lang="ja-JP" altLang="en-US" sz="2800" dirty="0" smtClean="0">
                <a:latin typeface="Adobe Ming Std L" panose="02020300000000000000" pitchFamily="18" charset="-128"/>
                <a:ea typeface="Adobe Ming Std L" panose="02020300000000000000" pitchFamily="18" charset="-128"/>
              </a:rPr>
              <a:t>悲しいとき</a:t>
            </a:r>
            <a:r>
              <a:rPr lang="ja-JP" altLang="en-US" sz="2800" dirty="0" smtClean="0">
                <a:latin typeface="Adobe Song Std L" panose="02020300000000000000" pitchFamily="18" charset="-128"/>
                <a:ea typeface="Adobe Song Std L" panose="02020300000000000000" pitchFamily="18" charset="-128"/>
              </a:rPr>
              <a:t>、</a:t>
            </a:r>
            <a:endParaRPr lang="en-US" altLang="ja-JP" sz="2800" dirty="0" smtClean="0">
              <a:latin typeface="Adobe Song Std L" panose="02020300000000000000" pitchFamily="18" charset="-128"/>
              <a:ea typeface="Adobe So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いつも</a:t>
            </a:r>
            <a:r>
              <a:rPr lang="ja-JP" altLang="en-US" sz="2800" dirty="0">
                <a:latin typeface="Adobe Ming Std L" panose="02020300000000000000" pitchFamily="18" charset="-128"/>
                <a:ea typeface="Adobe Ming Std L" panose="02020300000000000000" pitchFamily="18" charset="-128"/>
              </a:rPr>
              <a:t>支えが</a:t>
            </a:r>
            <a:r>
              <a:rPr lang="ja-JP" altLang="en-US" sz="2800" dirty="0" smtClean="0">
                <a:latin typeface="Adobe Ming Std L" panose="02020300000000000000" pitchFamily="18" charset="-128"/>
                <a:ea typeface="Adobe Ming Std L" panose="02020300000000000000" pitchFamily="18" charset="-128"/>
              </a:rPr>
              <a:t>得られる場所であり人であり</a:t>
            </a:r>
            <a:endParaRPr lang="en-US" altLang="ja-JP" sz="2800" dirty="0" smtClean="0">
              <a:latin typeface="Adobe Ming Std L" panose="02020300000000000000" pitchFamily="18" charset="-128"/>
              <a:ea typeface="Adobe Mi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続けます</a:t>
            </a:r>
            <a:r>
              <a:rPr lang="ja-JP" altLang="en-US" sz="2800" dirty="0" smtClean="0">
                <a:latin typeface="Adobe Song Std L" panose="02020300000000000000" pitchFamily="18" charset="-128"/>
                <a:ea typeface="Adobe Song Std L" panose="02020300000000000000" pitchFamily="18" charset="-128"/>
              </a:rPr>
              <a:t>。</a:t>
            </a:r>
            <a:endParaRPr lang="en-US" altLang="ja-JP" sz="2800" dirty="0">
              <a:latin typeface="Adobe Ming Std L" panose="02020300000000000000" pitchFamily="18" charset="-128"/>
              <a:ea typeface="Adobe Ming Std L" panose="02020300000000000000" pitchFamily="18" charset="-128"/>
            </a:endParaRPr>
          </a:p>
        </p:txBody>
      </p:sp>
      <p:sp>
        <p:nvSpPr>
          <p:cNvPr id="9" name="テキスト ボックス 8"/>
          <p:cNvSpPr txBox="1"/>
          <p:nvPr/>
        </p:nvSpPr>
        <p:spPr>
          <a:xfrm>
            <a:off x="948660" y="5960040"/>
            <a:ext cx="6387369" cy="307777"/>
          </a:xfrm>
          <a:prstGeom prst="rect">
            <a:avLst/>
          </a:prstGeom>
          <a:noFill/>
        </p:spPr>
        <p:txBody>
          <a:bodyPr wrap="square" rtlCol="0">
            <a:spAutoFit/>
          </a:bodyPr>
          <a:lstStyle/>
          <a:p>
            <a:r>
              <a:rPr lang="ja-JP" altLang="en-US" sz="1400" dirty="0" smtClean="0">
                <a:solidFill>
                  <a:srgbClr val="FF0000"/>
                </a:solidFill>
                <a:latin typeface="メイリオ" panose="020B0604030504040204" pitchFamily="50" charset="-128"/>
                <a:ea typeface="メイリオ" panose="020B0604030504040204" pitchFamily="50" charset="-128"/>
              </a:rPr>
              <a:t>（</a:t>
            </a:r>
            <a:r>
              <a:rPr lang="en-US" altLang="ja-JP" sz="1400" dirty="0" smtClean="0">
                <a:solidFill>
                  <a:srgbClr val="FF0000"/>
                </a:solidFill>
                <a:latin typeface="メイリオ" panose="020B0604030504040204" pitchFamily="50" charset="-128"/>
                <a:ea typeface="メイリオ" panose="020B0604030504040204" pitchFamily="50" charset="-128"/>
              </a:rPr>
              <a:t>※</a:t>
            </a:r>
            <a:r>
              <a:rPr lang="ja-JP" altLang="en-US" sz="1400" dirty="0" smtClean="0">
                <a:solidFill>
                  <a:srgbClr val="FF0000"/>
                </a:solidFill>
                <a:latin typeface="メイリオ" panose="020B0604030504040204" pitchFamily="50" charset="-128"/>
                <a:ea typeface="メイリオ" panose="020B0604030504040204" pitchFamily="50" charset="-128"/>
              </a:rPr>
              <a:t>）生命を脅かす病気＝</a:t>
            </a:r>
            <a:r>
              <a:rPr lang="en-US" altLang="ja-JP" sz="1400" dirty="0">
                <a:solidFill>
                  <a:srgbClr val="FF0000"/>
                </a:solidFill>
              </a:rPr>
              <a:t> Life-limiting </a:t>
            </a:r>
            <a:r>
              <a:rPr lang="en-US" altLang="ja-JP" sz="1400" dirty="0" smtClean="0">
                <a:solidFill>
                  <a:srgbClr val="FF0000"/>
                </a:solidFill>
              </a:rPr>
              <a:t>condition</a:t>
            </a:r>
            <a:r>
              <a:rPr lang="ja-JP" altLang="en-US" sz="1400" dirty="0" smtClean="0">
                <a:solidFill>
                  <a:srgbClr val="FF0000"/>
                </a:solidFill>
              </a:rPr>
              <a:t>（</a:t>
            </a:r>
            <a:r>
              <a:rPr lang="en-US" altLang="ja-JP" sz="1400" dirty="0" smtClean="0">
                <a:solidFill>
                  <a:srgbClr val="FF0000"/>
                </a:solidFill>
              </a:rPr>
              <a:t>life-threatening condition</a:t>
            </a:r>
            <a:r>
              <a:rPr lang="ja-JP" altLang="en-US" sz="1400" dirty="0" smtClean="0">
                <a:solidFill>
                  <a:srgbClr val="FF0000"/>
                </a:solidFill>
              </a:rPr>
              <a:t>）</a:t>
            </a:r>
            <a:endParaRPr lang="en-US" altLang="ja-JP" sz="1400" dirty="0" smtClean="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5282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359" y="6380074"/>
            <a:ext cx="2045642" cy="265891"/>
          </a:xfrm>
          <a:prstGeom prst="rect">
            <a:avLst/>
          </a:prstGeom>
        </p:spPr>
      </p:pic>
      <p:sp>
        <p:nvSpPr>
          <p:cNvPr id="8" name="テキスト ボックス 7"/>
          <p:cNvSpPr txBox="1"/>
          <p:nvPr/>
        </p:nvSpPr>
        <p:spPr>
          <a:xfrm>
            <a:off x="951731" y="707739"/>
            <a:ext cx="7485693" cy="523220"/>
          </a:xfrm>
          <a:prstGeom prst="rect">
            <a:avLst/>
          </a:prstGeom>
          <a:noFill/>
        </p:spPr>
        <p:txBody>
          <a:bodyPr wrap="none" rtlCol="0">
            <a:spAutoFit/>
          </a:bodyPr>
          <a:lstStyle/>
          <a:p>
            <a:r>
              <a:rPr lang="en-US" altLang="ja-JP" sz="2800" u="sng" dirty="0" smtClean="0">
                <a:latin typeface="Adobe Ming Std L" panose="02020300000000000000" pitchFamily="18" charset="-128"/>
                <a:ea typeface="Adobe Ming Std L" panose="02020300000000000000" pitchFamily="18" charset="-128"/>
              </a:rPr>
              <a:t>TCH </a:t>
            </a:r>
            <a:r>
              <a:rPr lang="ja-JP" altLang="en-US" sz="2800" u="sng" dirty="0" smtClean="0">
                <a:latin typeface="Adobe Ming Std L" panose="02020300000000000000" pitchFamily="18" charset="-128"/>
                <a:ea typeface="Adobe Ming Std L" panose="02020300000000000000" pitchFamily="18" charset="-128"/>
              </a:rPr>
              <a:t>基本</a:t>
            </a:r>
            <a:r>
              <a:rPr lang="ja-JP" altLang="en-US" sz="2800" u="sng" dirty="0">
                <a:latin typeface="Adobe Ming Std L" panose="02020300000000000000" pitchFamily="18" charset="-128"/>
                <a:ea typeface="Adobe Ming Std L" panose="02020300000000000000" pitchFamily="18" charset="-128"/>
              </a:rPr>
              <a:t>方針（世界水準のこども</a:t>
            </a:r>
            <a:r>
              <a:rPr lang="ja-JP" altLang="en-US" sz="2800" u="sng" dirty="0" smtClean="0">
                <a:latin typeface="Adobe Ming Std L" panose="02020300000000000000" pitchFamily="18" charset="-128"/>
                <a:ea typeface="Adobe Ming Std L" panose="02020300000000000000" pitchFamily="18" charset="-128"/>
              </a:rPr>
              <a:t>ホスピス）</a:t>
            </a:r>
            <a:endParaRPr lang="en-US" altLang="ja-JP" sz="2800" u="sng" dirty="0" smtClean="0">
              <a:latin typeface="Adobe Ming Std L" panose="02020300000000000000" pitchFamily="18" charset="-128"/>
              <a:ea typeface="Adobe Ming Std L" panose="02020300000000000000" pitchFamily="18" charset="-128"/>
            </a:endParaRPr>
          </a:p>
        </p:txBody>
      </p:sp>
      <p:sp>
        <p:nvSpPr>
          <p:cNvPr id="7" name="テキスト ボックス 6"/>
          <p:cNvSpPr txBox="1"/>
          <p:nvPr/>
        </p:nvSpPr>
        <p:spPr>
          <a:xfrm>
            <a:off x="951731" y="1670570"/>
            <a:ext cx="7722562" cy="3539431"/>
          </a:xfrm>
          <a:prstGeom prst="rect">
            <a:avLst/>
          </a:prstGeom>
          <a:noFill/>
        </p:spPr>
        <p:txBody>
          <a:bodyPr wrap="none" rtlCol="0">
            <a:spAutoFit/>
          </a:bodyPr>
          <a:lstStyle/>
          <a:p>
            <a:r>
              <a:rPr lang="ja-JP" altLang="en-US" sz="2800" dirty="0" smtClean="0">
                <a:latin typeface="Adobe Ming Std L" panose="02020300000000000000" pitchFamily="18" charset="-128"/>
                <a:ea typeface="Adobe Ming Std L" panose="02020300000000000000" pitchFamily="18" charset="-128"/>
              </a:rPr>
              <a:t>①　病院ではなく家である</a:t>
            </a:r>
            <a:endParaRPr lang="en-US" altLang="ja-JP" sz="2800" dirty="0" smtClean="0">
              <a:latin typeface="Adobe Ming Std L" panose="02020300000000000000" pitchFamily="18" charset="-128"/>
              <a:ea typeface="Adobe Ming Std L" panose="02020300000000000000" pitchFamily="18" charset="-128"/>
            </a:endParaRPr>
          </a:p>
          <a:p>
            <a:r>
              <a:rPr lang="ja-JP" altLang="en-US" sz="2800" dirty="0">
                <a:latin typeface="Adobe Ming Std L" panose="02020300000000000000" pitchFamily="18" charset="-128"/>
                <a:ea typeface="Adobe Ming Std L" panose="02020300000000000000" pitchFamily="18" charset="-128"/>
              </a:rPr>
              <a:t>　</a:t>
            </a:r>
            <a:r>
              <a:rPr lang="ja-JP" altLang="en-US" sz="2800" dirty="0" smtClean="0">
                <a:latin typeface="Adobe Ming Std L" panose="02020300000000000000" pitchFamily="18" charset="-128"/>
                <a:ea typeface="Adobe Ming Std L" panose="02020300000000000000" pitchFamily="18" charset="-128"/>
              </a:rPr>
              <a:t>　</a:t>
            </a:r>
            <a:r>
              <a:rPr lang="en-US" altLang="ja-JP" sz="2800" dirty="0" smtClean="0">
                <a:latin typeface="Adobe Ming Std L" panose="02020300000000000000" pitchFamily="18" charset="-128"/>
                <a:ea typeface="Adobe Ming Std L" panose="02020300000000000000" pitchFamily="18" charset="-128"/>
              </a:rPr>
              <a:t>Home from home</a:t>
            </a:r>
          </a:p>
          <a:p>
            <a:endParaRPr lang="en-US" altLang="ja-JP" sz="2800" dirty="0">
              <a:latin typeface="Adobe Ming Std L" panose="02020300000000000000" pitchFamily="18" charset="-128"/>
              <a:ea typeface="Adobe Mi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②　財源を寄付に頼った慈善活動である</a:t>
            </a:r>
            <a:endParaRPr lang="en-US" altLang="ja-JP" sz="2800" dirty="0">
              <a:latin typeface="Adobe Ming Std L" panose="02020300000000000000" pitchFamily="18" charset="-128"/>
              <a:ea typeface="Adobe Mi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　　</a:t>
            </a:r>
            <a:r>
              <a:rPr lang="en-US" altLang="ja-JP" sz="2800" dirty="0" smtClean="0">
                <a:latin typeface="Adobe Ming Std L" panose="02020300000000000000" pitchFamily="18" charset="-128"/>
                <a:ea typeface="Adobe Ming Std L" panose="02020300000000000000" pitchFamily="18" charset="-128"/>
              </a:rPr>
              <a:t>Free standing</a:t>
            </a:r>
          </a:p>
          <a:p>
            <a:endParaRPr lang="en-US" altLang="ja-JP" sz="2800" dirty="0">
              <a:latin typeface="Adobe Ming Std L" panose="02020300000000000000" pitchFamily="18" charset="-128"/>
              <a:ea typeface="Adobe Mi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③　友として関わる</a:t>
            </a:r>
            <a:endParaRPr lang="en-US" altLang="ja-JP" sz="2800" dirty="0" smtClean="0">
              <a:latin typeface="Adobe Ming Std L" panose="02020300000000000000" pitchFamily="18" charset="-128"/>
              <a:ea typeface="Adobe Ming Std L" panose="02020300000000000000" pitchFamily="18" charset="-128"/>
            </a:endParaRPr>
          </a:p>
          <a:p>
            <a:r>
              <a:rPr lang="ja-JP" altLang="en-US" sz="2800" dirty="0">
                <a:latin typeface="Adobe Ming Std L" panose="02020300000000000000" pitchFamily="18" charset="-128"/>
                <a:ea typeface="Adobe Ming Std L" panose="02020300000000000000" pitchFamily="18" charset="-128"/>
              </a:rPr>
              <a:t>　</a:t>
            </a:r>
            <a:r>
              <a:rPr lang="ja-JP" altLang="en-US" sz="2800" dirty="0" smtClean="0">
                <a:latin typeface="Adobe Ming Std L" panose="02020300000000000000" pitchFamily="18" charset="-128"/>
                <a:ea typeface="Adobe Ming Std L" panose="02020300000000000000" pitchFamily="18" charset="-128"/>
              </a:rPr>
              <a:t>　</a:t>
            </a:r>
            <a:r>
              <a:rPr lang="en-US" altLang="ja-JP" sz="2800" dirty="0" smtClean="0">
                <a:latin typeface="Adobe Ming Std L" panose="02020300000000000000" pitchFamily="18" charset="-128"/>
                <a:ea typeface="Adobe Ming Std L" panose="02020300000000000000" pitchFamily="18" charset="-128"/>
              </a:rPr>
              <a:t>Friendship . Tender loving . Care alongside</a:t>
            </a:r>
          </a:p>
        </p:txBody>
      </p:sp>
    </p:spTree>
    <p:extLst>
      <p:ext uri="{BB962C8B-B14F-4D97-AF65-F5344CB8AC3E}">
        <p14:creationId xmlns:p14="http://schemas.microsoft.com/office/powerpoint/2010/main" val="1155192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359" y="6380074"/>
            <a:ext cx="2045642" cy="265891"/>
          </a:xfrm>
          <a:prstGeom prst="rect">
            <a:avLst/>
          </a:prstGeom>
        </p:spPr>
      </p:pic>
      <p:sp>
        <p:nvSpPr>
          <p:cNvPr id="8" name="テキスト ボックス 7"/>
          <p:cNvSpPr txBox="1"/>
          <p:nvPr/>
        </p:nvSpPr>
        <p:spPr>
          <a:xfrm>
            <a:off x="951731" y="707739"/>
            <a:ext cx="7485693" cy="523220"/>
          </a:xfrm>
          <a:prstGeom prst="rect">
            <a:avLst/>
          </a:prstGeom>
          <a:noFill/>
        </p:spPr>
        <p:txBody>
          <a:bodyPr wrap="none" rtlCol="0">
            <a:spAutoFit/>
          </a:bodyPr>
          <a:lstStyle/>
          <a:p>
            <a:r>
              <a:rPr lang="en-US" altLang="ja-JP" sz="2800" u="sng" dirty="0" smtClean="0">
                <a:latin typeface="Adobe Ming Std L" panose="02020300000000000000" pitchFamily="18" charset="-128"/>
                <a:ea typeface="Adobe Ming Std L" panose="02020300000000000000" pitchFamily="18" charset="-128"/>
              </a:rPr>
              <a:t>TCH </a:t>
            </a:r>
            <a:r>
              <a:rPr lang="ja-JP" altLang="en-US" sz="2800" u="sng" dirty="0" smtClean="0">
                <a:latin typeface="Adobe Ming Std L" panose="02020300000000000000" pitchFamily="18" charset="-128"/>
                <a:ea typeface="Adobe Ming Std L" panose="02020300000000000000" pitchFamily="18" charset="-128"/>
              </a:rPr>
              <a:t>基本</a:t>
            </a:r>
            <a:r>
              <a:rPr lang="ja-JP" altLang="en-US" sz="2800" u="sng" dirty="0">
                <a:latin typeface="Adobe Ming Std L" panose="02020300000000000000" pitchFamily="18" charset="-128"/>
                <a:ea typeface="Adobe Ming Std L" panose="02020300000000000000" pitchFamily="18" charset="-128"/>
              </a:rPr>
              <a:t>方針（世界水準のこども</a:t>
            </a:r>
            <a:r>
              <a:rPr lang="ja-JP" altLang="en-US" sz="2800" u="sng" dirty="0" smtClean="0">
                <a:latin typeface="Adobe Ming Std L" panose="02020300000000000000" pitchFamily="18" charset="-128"/>
                <a:ea typeface="Adobe Ming Std L" panose="02020300000000000000" pitchFamily="18" charset="-128"/>
              </a:rPr>
              <a:t>ホスピス）</a:t>
            </a:r>
            <a:endParaRPr lang="en-US" altLang="ja-JP" sz="2800" u="sng" dirty="0">
              <a:latin typeface="Adobe Ming Std L" panose="02020300000000000000" pitchFamily="18" charset="-128"/>
              <a:ea typeface="Adobe Ming Std L" panose="02020300000000000000" pitchFamily="18" charset="-128"/>
            </a:endParaRPr>
          </a:p>
        </p:txBody>
      </p:sp>
      <p:sp>
        <p:nvSpPr>
          <p:cNvPr id="7" name="テキスト ボックス 6"/>
          <p:cNvSpPr txBox="1"/>
          <p:nvPr/>
        </p:nvSpPr>
        <p:spPr>
          <a:xfrm>
            <a:off x="951730" y="1670570"/>
            <a:ext cx="7007046" cy="3970318"/>
          </a:xfrm>
          <a:prstGeom prst="rect">
            <a:avLst/>
          </a:prstGeom>
          <a:noFill/>
        </p:spPr>
        <p:txBody>
          <a:bodyPr wrap="none" rtlCol="0">
            <a:spAutoFit/>
          </a:bodyPr>
          <a:lstStyle/>
          <a:p>
            <a:r>
              <a:rPr lang="ja-JP" altLang="en-US" sz="2800" dirty="0">
                <a:latin typeface="Adobe Ming Std L" panose="02020300000000000000" pitchFamily="18" charset="-128"/>
                <a:ea typeface="Adobe Ming Std L" panose="02020300000000000000" pitchFamily="18" charset="-128"/>
              </a:rPr>
              <a:t>④</a:t>
            </a:r>
            <a:r>
              <a:rPr lang="ja-JP" altLang="en-US" sz="2800" dirty="0" smtClean="0">
                <a:latin typeface="Adobe Ming Std L" panose="02020300000000000000" pitchFamily="18" charset="-128"/>
                <a:ea typeface="Adobe Ming Std L" panose="02020300000000000000" pitchFamily="18" charset="-128"/>
              </a:rPr>
              <a:t>　子どもが大切にされる社会を醸成する</a:t>
            </a:r>
            <a:endParaRPr lang="en-US" altLang="ja-JP" sz="2800" dirty="0" smtClean="0">
              <a:latin typeface="Adobe Ming Std L" panose="02020300000000000000" pitchFamily="18" charset="-128"/>
              <a:ea typeface="Adobe Ming Std L" panose="02020300000000000000" pitchFamily="18" charset="-128"/>
            </a:endParaRPr>
          </a:p>
          <a:p>
            <a:r>
              <a:rPr lang="ja-JP" altLang="en-US" sz="2800" dirty="0">
                <a:latin typeface="Adobe Ming Std L" panose="02020300000000000000" pitchFamily="18" charset="-128"/>
                <a:ea typeface="Adobe Ming Std L" panose="02020300000000000000" pitchFamily="18" charset="-128"/>
              </a:rPr>
              <a:t>　</a:t>
            </a:r>
            <a:r>
              <a:rPr lang="ja-JP" altLang="en-US" sz="2800" dirty="0" smtClean="0">
                <a:latin typeface="Adobe Ming Std L" panose="02020300000000000000" pitchFamily="18" charset="-128"/>
                <a:ea typeface="Adobe Ming Std L" panose="02020300000000000000" pitchFamily="18" charset="-128"/>
              </a:rPr>
              <a:t>　</a:t>
            </a:r>
            <a:r>
              <a:rPr lang="en-US" altLang="ja-JP" sz="2800" dirty="0" smtClean="0">
                <a:latin typeface="Adobe Ming Std L" panose="02020300000000000000" pitchFamily="18" charset="-128"/>
                <a:ea typeface="Adobe Ming Std L" panose="02020300000000000000" pitchFamily="18" charset="-128"/>
              </a:rPr>
              <a:t>Children first</a:t>
            </a:r>
          </a:p>
          <a:p>
            <a:endParaRPr lang="en-US" altLang="ja-JP" sz="2800" dirty="0">
              <a:latin typeface="Adobe Ming Std L" panose="02020300000000000000" pitchFamily="18" charset="-128"/>
              <a:ea typeface="Adobe Mi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⑤　困難に見合ったリソースの配分を行う</a:t>
            </a:r>
            <a:endParaRPr lang="en-US" altLang="ja-JP" sz="2800" dirty="0" smtClean="0">
              <a:latin typeface="Adobe Ming Std L" panose="02020300000000000000" pitchFamily="18" charset="-128"/>
              <a:ea typeface="Adobe Ming Std L" panose="02020300000000000000" pitchFamily="18" charset="-128"/>
            </a:endParaRPr>
          </a:p>
          <a:p>
            <a:r>
              <a:rPr lang="ja-JP" altLang="en-US" sz="2800" dirty="0">
                <a:latin typeface="Adobe Ming Std L" panose="02020300000000000000" pitchFamily="18" charset="-128"/>
                <a:ea typeface="Adobe Ming Std L" panose="02020300000000000000" pitchFamily="18" charset="-128"/>
              </a:rPr>
              <a:t>　</a:t>
            </a:r>
            <a:r>
              <a:rPr lang="ja-JP" altLang="en-US" sz="2800" dirty="0" smtClean="0">
                <a:latin typeface="Adobe Ming Std L" panose="02020300000000000000" pitchFamily="18" charset="-128"/>
                <a:ea typeface="Adobe Ming Std L" panose="02020300000000000000" pitchFamily="18" charset="-128"/>
              </a:rPr>
              <a:t>　</a:t>
            </a:r>
            <a:r>
              <a:rPr lang="en-US" altLang="ja-JP" sz="2800" dirty="0" smtClean="0">
                <a:latin typeface="Adobe Ming Std L" panose="02020300000000000000" pitchFamily="18" charset="-128"/>
                <a:ea typeface="Adobe Ming Std L" panose="02020300000000000000" pitchFamily="18" charset="-128"/>
              </a:rPr>
              <a:t>Fairness</a:t>
            </a:r>
          </a:p>
          <a:p>
            <a:endParaRPr lang="en-US" altLang="ja-JP" sz="2800" dirty="0">
              <a:latin typeface="Adobe Ming Std L" panose="02020300000000000000" pitchFamily="18" charset="-128"/>
              <a:ea typeface="Adobe Ming Std L" panose="02020300000000000000" pitchFamily="18" charset="-128"/>
            </a:endParaRPr>
          </a:p>
          <a:p>
            <a:r>
              <a:rPr lang="ja-JP" altLang="en-US" sz="2800" dirty="0" smtClean="0">
                <a:latin typeface="Adobe Ming Std L" panose="02020300000000000000" pitchFamily="18" charset="-128"/>
                <a:ea typeface="Adobe Ming Std L" panose="02020300000000000000" pitchFamily="18" charset="-128"/>
              </a:rPr>
              <a:t>⑥　活動</a:t>
            </a:r>
            <a:r>
              <a:rPr lang="ja-JP" altLang="en-US" sz="2800" dirty="0">
                <a:latin typeface="Adobe Ming Std L" panose="02020300000000000000" pitchFamily="18" charset="-128"/>
                <a:ea typeface="Adobe Ming Std L" panose="02020300000000000000" pitchFamily="18" charset="-128"/>
              </a:rPr>
              <a:t>の</a:t>
            </a:r>
            <a:r>
              <a:rPr lang="ja-JP" altLang="en-US" sz="2800" dirty="0" smtClean="0">
                <a:latin typeface="Adobe Ming Std L" panose="02020300000000000000" pitchFamily="18" charset="-128"/>
                <a:ea typeface="Adobe Ming Std L" panose="02020300000000000000" pitchFamily="18" charset="-128"/>
              </a:rPr>
              <a:t>透明性を保障する</a:t>
            </a:r>
            <a:endParaRPr lang="en-US" altLang="ja-JP" sz="2800" dirty="0" smtClean="0">
              <a:latin typeface="Adobe Ming Std L" panose="02020300000000000000" pitchFamily="18" charset="-128"/>
              <a:ea typeface="Adobe Ming Std L" panose="02020300000000000000" pitchFamily="18" charset="-128"/>
            </a:endParaRPr>
          </a:p>
          <a:p>
            <a:r>
              <a:rPr lang="ja-JP" altLang="en-US" sz="2800" dirty="0">
                <a:latin typeface="Adobe Ming Std L" panose="02020300000000000000" pitchFamily="18" charset="-128"/>
                <a:ea typeface="Adobe Ming Std L" panose="02020300000000000000" pitchFamily="18" charset="-128"/>
              </a:rPr>
              <a:t>　</a:t>
            </a:r>
            <a:r>
              <a:rPr lang="ja-JP" altLang="en-US" sz="2800" dirty="0" smtClean="0">
                <a:latin typeface="Adobe Ming Std L" panose="02020300000000000000" pitchFamily="18" charset="-128"/>
                <a:ea typeface="Adobe Ming Std L" panose="02020300000000000000" pitchFamily="18" charset="-128"/>
              </a:rPr>
              <a:t>　</a:t>
            </a:r>
            <a:r>
              <a:rPr lang="en-US" altLang="ja-JP" sz="2800" dirty="0" smtClean="0">
                <a:latin typeface="Adobe Ming Std L" panose="02020300000000000000" pitchFamily="18" charset="-128"/>
                <a:ea typeface="Adobe Ming Std L" panose="02020300000000000000" pitchFamily="18" charset="-128"/>
              </a:rPr>
              <a:t>Transparency</a:t>
            </a:r>
          </a:p>
          <a:p>
            <a:r>
              <a:rPr lang="ja-JP" altLang="en-US" sz="2800" dirty="0">
                <a:latin typeface="Adobe Ming Std L" panose="02020300000000000000" pitchFamily="18" charset="-128"/>
                <a:ea typeface="Adobe Ming Std L" panose="02020300000000000000" pitchFamily="18" charset="-128"/>
              </a:rPr>
              <a:t>　</a:t>
            </a:r>
            <a:r>
              <a:rPr lang="ja-JP" altLang="en-US" sz="2800" dirty="0" smtClean="0">
                <a:latin typeface="Adobe Ming Std L" panose="02020300000000000000" pitchFamily="18" charset="-128"/>
                <a:ea typeface="Adobe Ming Std L" panose="02020300000000000000" pitchFamily="18" charset="-128"/>
              </a:rPr>
              <a:t>　</a:t>
            </a:r>
            <a:endParaRPr lang="en-US" altLang="ja-JP" sz="2800" dirty="0">
              <a:latin typeface="Adobe Ming Std L" panose="02020300000000000000" pitchFamily="18" charset="-128"/>
              <a:ea typeface="Adobe Ming Std L" panose="02020300000000000000" pitchFamily="18" charset="-128"/>
            </a:endParaRPr>
          </a:p>
        </p:txBody>
      </p:sp>
    </p:spTree>
    <p:extLst>
      <p:ext uri="{BB962C8B-B14F-4D97-AF65-F5344CB8AC3E}">
        <p14:creationId xmlns:p14="http://schemas.microsoft.com/office/powerpoint/2010/main" val="418383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1360</Words>
  <Application>Microsoft Office PowerPoint</Application>
  <PresentationFormat>画面に合わせる (4:3)</PresentationFormat>
  <Paragraphs>232</Paragraphs>
  <Slides>18</Slides>
  <Notes>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ホワイト</vt:lpstr>
      <vt:lpstr>PowerPoint プレゼンテーション</vt:lpstr>
      <vt:lpstr>一般社団法人　こどものホスピスプロジェクトについて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大阪市立総合医療センター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原 純一</dc:creator>
  <cp:lastModifiedBy>HOSTNAME</cp:lastModifiedBy>
  <cp:revision>4</cp:revision>
  <cp:lastPrinted>2016-02-29T23:56:43Z</cp:lastPrinted>
  <dcterms:created xsi:type="dcterms:W3CDTF">2016-02-11T16:10:42Z</dcterms:created>
  <dcterms:modified xsi:type="dcterms:W3CDTF">2016-03-01T08:33:25Z</dcterms:modified>
</cp:coreProperties>
</file>