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7.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8.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1.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2.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13.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16.xml" ContentType="application/vnd.openxmlformats-officedocument.presentationml.notesSl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0"/>
  </p:notesMasterIdLst>
  <p:sldIdLst>
    <p:sldId id="646" r:id="rId3"/>
    <p:sldId id="648" r:id="rId4"/>
    <p:sldId id="661" r:id="rId5"/>
    <p:sldId id="680" r:id="rId6"/>
    <p:sldId id="679" r:id="rId7"/>
    <p:sldId id="681" r:id="rId8"/>
    <p:sldId id="662" r:id="rId9"/>
    <p:sldId id="678" r:id="rId10"/>
    <p:sldId id="663" r:id="rId11"/>
    <p:sldId id="668" r:id="rId12"/>
    <p:sldId id="677" r:id="rId13"/>
    <p:sldId id="675" r:id="rId14"/>
    <p:sldId id="683" r:id="rId15"/>
    <p:sldId id="672" r:id="rId16"/>
    <p:sldId id="673" r:id="rId17"/>
    <p:sldId id="684" r:id="rId18"/>
    <p:sldId id="674" r:id="rId19"/>
  </p:sldIdLst>
  <p:sldSz cx="9144000" cy="6858000" type="screen4x3"/>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3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kata Kayo" initials="NK" lastIdx="2" clrIdx="0">
    <p:extLst>
      <p:ext uri="{19B8F6BF-5375-455C-9EA6-DF929625EA0E}">
        <p15:presenceInfo xmlns:p15="http://schemas.microsoft.com/office/powerpoint/2012/main" userId="Nakata Kay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99CCFF"/>
    <a:srgbClr val="3399FF"/>
    <a:srgbClr val="FF99CC"/>
    <a:srgbClr val="FF5050"/>
    <a:srgbClr val="0099FF"/>
    <a:srgbClr val="00CC99"/>
    <a:srgbClr val="009999"/>
    <a:srgbClr val="FF9999"/>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77" autoAdjust="0"/>
    <p:restoredTop sz="81227" autoAdjust="0"/>
  </p:normalViewPr>
  <p:slideViewPr>
    <p:cSldViewPr snapToGrid="0" showGuides="1">
      <p:cViewPr varScale="1">
        <p:scale>
          <a:sx n="60" d="100"/>
          <a:sy n="60" d="100"/>
        </p:scale>
        <p:origin x="942" y="72"/>
      </p:cViewPr>
      <p:guideLst>
        <p:guide orient="horz" pos="2160"/>
        <p:guide pos="2835"/>
      </p:guideLst>
    </p:cSldViewPr>
  </p:slideViewPr>
  <p:outlineViewPr>
    <p:cViewPr>
      <p:scale>
        <a:sx n="33" d="100"/>
        <a:sy n="33" d="100"/>
      </p:scale>
      <p:origin x="0" y="-4632"/>
    </p:cViewPr>
  </p:outlineViewPr>
  <p:notesTextViewPr>
    <p:cViewPr>
      <p:scale>
        <a:sx n="1" d="1"/>
        <a:sy n="1" d="1"/>
      </p:scale>
      <p:origin x="0" y="0"/>
    </p:cViewPr>
  </p:notesTextViewPr>
  <p:sorterViewPr>
    <p:cViewPr varScale="1">
      <p:scale>
        <a:sx n="1" d="1"/>
        <a:sy n="1" d="1"/>
      </p:scale>
      <p:origin x="0" y="0"/>
    </p:cViewPr>
  </p:sorter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umiy\Desktop\&#23567;&#20816;\&#23567;&#20816;&#12364;&#12435;&#24739;&#32773;&#23478;&#26063;&#12491;&#12540;&#12474;&#35519;&#26619;&#32080;&#26524;_n51_2020.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sumiy\Desktop\&#23567;&#20816;\&#23567;&#20816;&#12364;&#12435;&#24739;&#32773;&#23478;&#26063;&#12491;&#12540;&#12474;&#35519;&#26619;&#32080;&#26524;_n51_2020.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sumiy\Desktop\&#23567;&#20816;\&#23567;&#20816;&#12364;&#12435;&#24739;&#32773;&#23478;&#26063;&#12491;&#12540;&#12474;&#35519;&#26619;&#32080;&#26524;_n51_2020.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sumiy\Desktop\&#23567;&#20816;\&#23567;&#20816;&#12364;&#12435;&#24739;&#32773;&#23478;&#26063;&#12491;&#12540;&#12474;&#35519;&#26619;&#32080;&#26524;_n51_2020.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sumiy\Desktop\&#23567;&#20816;\&#23567;&#20816;&#12364;&#12435;&#24739;&#32773;&#23478;&#26063;&#12491;&#12540;&#12474;&#35519;&#26619;&#32080;&#26524;_n51_2020.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sumiy\Desktop\&#23567;&#20816;\&#23567;&#20816;&#12364;&#12435;&#24739;&#32773;&#23478;&#26063;&#12491;&#12540;&#12474;&#35519;&#26619;&#32080;&#26524;_n51_2020.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sumiy\Desktop\&#23567;&#20816;\&#23567;&#20816;&#12364;&#12435;&#24739;&#32773;&#23478;&#26063;&#12491;&#12540;&#12474;&#35519;&#26619;&#32080;&#26524;_n51_2020.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sumiy\Desktop\&#23567;&#20816;\&#23567;&#20816;&#12364;&#12435;&#24739;&#32773;&#23478;&#26063;&#12491;&#12540;&#12474;&#35519;&#26619;&#32080;&#26524;_n51_2020.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about:blank"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sumiy\Desktop\&#23567;&#20816;\&#23567;&#20816;&#12364;&#12435;&#24739;&#32773;&#23478;&#26063;&#12491;&#12540;&#12474;&#35519;&#26619;&#32080;&#26524;_n51_2020.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sumiy\Desktop\&#23567;&#20816;\&#23567;&#20816;&#12364;&#12435;&#24739;&#32773;&#23478;&#26063;&#12491;&#12540;&#12474;&#35519;&#26619;&#32080;&#26524;_n51_2020.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umiy\Desktop\&#23567;&#20816;\&#23567;&#20816;&#12364;&#12435;&#24739;&#32773;&#23478;&#26063;&#12491;&#12540;&#12474;&#35519;&#26619;&#32080;&#26524;_n51_2020.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sumiy\Desktop\&#23567;&#20816;\&#23567;&#20816;&#12364;&#12435;&#24739;&#32773;&#23478;&#26063;&#12491;&#12540;&#12474;&#35519;&#26619;&#32080;&#26524;_n51_2020.xlsx" TargetMode="External"/><Relationship Id="rId2" Type="http://schemas.microsoft.com/office/2011/relationships/chartColorStyle" Target="colors20.xml"/><Relationship Id="rId1" Type="http://schemas.microsoft.com/office/2011/relationships/chartStyle" Target="style20.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______.xlsx"/></Relationships>
</file>

<file path=ppt/charts/_rels/chart4.xml.rels><?xml version="1.0" encoding="UTF-8" standalone="yes"?>
<Relationships xmlns="http://schemas.openxmlformats.org/package/2006/relationships"><Relationship Id="rId3" Type="http://schemas.openxmlformats.org/officeDocument/2006/relationships/oleObject" Target="file:///C:\Users\sumiy\Desktop\&#23567;&#20816;\&#23567;&#20816;&#12364;&#12435;&#24739;&#32773;&#23478;&#26063;&#12491;&#12540;&#12474;&#35519;&#26619;&#32080;&#26524;_n51_2020.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umiy\Desktop\&#23567;&#20816;\&#23567;&#20816;&#12364;&#12435;&#24739;&#32773;&#23478;&#26063;&#12491;&#12540;&#12474;&#35519;&#26619;&#32080;&#26524;_n51_2020.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umiy\Desktop\&#23567;&#20816;\&#23567;&#20816;&#12364;&#12435;&#24739;&#32773;&#23478;&#26063;&#12491;&#12540;&#12474;&#35519;&#26619;&#32080;&#26524;_n51_2020.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umiy\Desktop\&#23567;&#20816;\&#23567;&#20816;&#12364;&#12435;&#24739;&#32773;&#23478;&#26063;&#12491;&#12540;&#12474;&#35519;&#26619;&#32080;&#26524;_n51_2020.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sumiy\Desktop\&#23567;&#20816;\&#23567;&#20816;&#12364;&#12435;&#24739;&#32773;&#23478;&#26063;&#12491;&#12540;&#12474;&#35519;&#26619;&#32080;&#26524;_n51_2020.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sumiy\Desktop\&#23567;&#20816;\&#23567;&#20816;&#12364;&#12435;&#24739;&#32773;&#23478;&#26063;&#12491;&#12540;&#12474;&#35519;&#26619;&#32080;&#26524;_n51_2020.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85000"/>
                    <a:lumOff val="15000"/>
                  </a:schemeClr>
                </a:solidFill>
                <a:latin typeface="+mn-lt"/>
                <a:ea typeface="+mn-ea"/>
                <a:cs typeface="+mn-cs"/>
              </a:defRPr>
            </a:pPr>
            <a:r>
              <a:rPr lang="ja-JP" altLang="en-US" b="1" dirty="0">
                <a:solidFill>
                  <a:schemeClr val="tx1">
                    <a:lumMod val="85000"/>
                    <a:lumOff val="15000"/>
                  </a:schemeClr>
                </a:solidFill>
              </a:rPr>
              <a:t>患者の性別</a:t>
            </a:r>
          </a:p>
        </c:rich>
      </c:tx>
      <c:layout>
        <c:manualLayout>
          <c:xMode val="edge"/>
          <c:yMode val="edge"/>
          <c:x val="0.2875667263021629"/>
          <c:y val="1.6250051181263565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85000"/>
                  <a:lumOff val="15000"/>
                </a:schemeClr>
              </a:solidFill>
              <a:latin typeface="+mn-lt"/>
              <a:ea typeface="+mn-ea"/>
              <a:cs typeface="+mn-cs"/>
            </a:defRPr>
          </a:pPr>
          <a:endParaRPr lang="ja-JP"/>
        </a:p>
      </c:txPr>
    </c:title>
    <c:autoTitleDeleted val="0"/>
    <c:plotArea>
      <c:layout/>
      <c:barChart>
        <c:barDir val="col"/>
        <c:grouping val="percentStacked"/>
        <c:varyColors val="0"/>
        <c:ser>
          <c:idx val="0"/>
          <c:order val="0"/>
          <c:tx>
            <c:strRef>
              <c:f>'3年比較'!$B$4</c:f>
              <c:strCache>
                <c:ptCount val="1"/>
                <c:pt idx="0">
                  <c:v>男</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'3年比較'!$C$3:$E$3</c:f>
              <c:strCache>
                <c:ptCount val="3"/>
                <c:pt idx="0">
                  <c:v>2018年(n=67)</c:v>
                </c:pt>
                <c:pt idx="1">
                  <c:v>2019年(n=83)</c:v>
                </c:pt>
                <c:pt idx="2">
                  <c:v>2020年(n=51)</c:v>
                </c:pt>
              </c:strCache>
            </c:strRef>
          </c:cat>
          <c:val>
            <c:numRef>
              <c:f>'3年比較'!$C$4:$E$4</c:f>
              <c:numCache>
                <c:formatCode>0.0</c:formatCode>
                <c:ptCount val="3"/>
                <c:pt idx="0">
                  <c:v>44.78</c:v>
                </c:pt>
                <c:pt idx="1">
                  <c:v>63.86</c:v>
                </c:pt>
                <c:pt idx="2">
                  <c:v>60.78</c:v>
                </c:pt>
              </c:numCache>
            </c:numRef>
          </c:val>
          <c:extLst>
            <c:ext xmlns:c16="http://schemas.microsoft.com/office/drawing/2014/chart" uri="{C3380CC4-5D6E-409C-BE32-E72D297353CC}">
              <c16:uniqueId val="{00000000-D342-4F89-9153-87A9BDF809BD}"/>
            </c:ext>
          </c:extLst>
        </c:ser>
        <c:ser>
          <c:idx val="1"/>
          <c:order val="1"/>
          <c:tx>
            <c:strRef>
              <c:f>'3年比較'!$B$5</c:f>
              <c:strCache>
                <c:ptCount val="1"/>
                <c:pt idx="0">
                  <c:v>女</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'3年比較'!$C$3:$E$3</c:f>
              <c:strCache>
                <c:ptCount val="3"/>
                <c:pt idx="0">
                  <c:v>2018年(n=67)</c:v>
                </c:pt>
                <c:pt idx="1">
                  <c:v>2019年(n=83)</c:v>
                </c:pt>
                <c:pt idx="2">
                  <c:v>2020年(n=51)</c:v>
                </c:pt>
              </c:strCache>
            </c:strRef>
          </c:cat>
          <c:val>
            <c:numRef>
              <c:f>'3年比較'!$C$5:$E$5</c:f>
              <c:numCache>
                <c:formatCode>0.0</c:formatCode>
                <c:ptCount val="3"/>
                <c:pt idx="0">
                  <c:v>55.22</c:v>
                </c:pt>
                <c:pt idx="1">
                  <c:v>36.14</c:v>
                </c:pt>
                <c:pt idx="2">
                  <c:v>39.22</c:v>
                </c:pt>
              </c:numCache>
            </c:numRef>
          </c:val>
          <c:extLst>
            <c:ext xmlns:c16="http://schemas.microsoft.com/office/drawing/2014/chart" uri="{C3380CC4-5D6E-409C-BE32-E72D297353CC}">
              <c16:uniqueId val="{00000001-D342-4F89-9153-87A9BDF809BD}"/>
            </c:ext>
          </c:extLst>
        </c:ser>
        <c:dLbls>
          <c:showLegendKey val="0"/>
          <c:showVal val="0"/>
          <c:showCatName val="0"/>
          <c:showSerName val="0"/>
          <c:showPercent val="0"/>
          <c:showBubbleSize val="0"/>
        </c:dLbls>
        <c:gapWidth val="150"/>
        <c:overlap val="100"/>
        <c:axId val="414258143"/>
        <c:axId val="414258975"/>
      </c:barChart>
      <c:catAx>
        <c:axId val="4142581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95000"/>
                    <a:lumOff val="5000"/>
                  </a:schemeClr>
                </a:solidFill>
                <a:latin typeface="+mn-lt"/>
                <a:ea typeface="+mn-ea"/>
                <a:cs typeface="+mn-cs"/>
              </a:defRPr>
            </a:pPr>
            <a:endParaRPr lang="ja-JP"/>
          </a:p>
        </c:txPr>
        <c:crossAx val="414258975"/>
        <c:crosses val="autoZero"/>
        <c:auto val="1"/>
        <c:lblAlgn val="ctr"/>
        <c:lblOffset val="100"/>
        <c:noMultiLvlLbl val="0"/>
      </c:catAx>
      <c:valAx>
        <c:axId val="41425897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95000"/>
                    <a:lumOff val="5000"/>
                  </a:schemeClr>
                </a:solidFill>
                <a:latin typeface="+mn-lt"/>
                <a:ea typeface="+mn-ea"/>
                <a:cs typeface="+mn-cs"/>
              </a:defRPr>
            </a:pPr>
            <a:endParaRPr lang="ja-JP"/>
          </a:p>
        </c:txPr>
        <c:crossAx val="414258143"/>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95000"/>
                  <a:lumOff val="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solidFill>
        <a:schemeClr val="bg2">
          <a:lumMod val="90000"/>
        </a:schemeClr>
      </a:solid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95000"/>
                  <a:lumOff val="5000"/>
                </a:schemeClr>
              </a:solidFill>
              <a:latin typeface="+mn-lt"/>
              <a:ea typeface="+mn-ea"/>
              <a:cs typeface="+mn-cs"/>
            </a:defRPr>
          </a:pPr>
          <a:endParaRPr lang="ja-JP"/>
        </a:p>
      </c:txPr>
    </c:title>
    <c:autoTitleDeleted val="0"/>
    <c:plotArea>
      <c:layout/>
      <c:pieChart>
        <c:varyColors val="1"/>
        <c:ser>
          <c:idx val="0"/>
          <c:order val="0"/>
          <c:tx>
            <c:strRef>
              <c:f>'部会資料n=51 (2)'!$D$51</c:f>
              <c:strCache>
                <c:ptCount val="1"/>
                <c:pt idx="0">
                  <c:v>2019年(n=83)</c:v>
                </c:pt>
              </c:strCache>
            </c:strRef>
          </c:tx>
          <c:dPt>
            <c:idx val="0"/>
            <c:bubble3D val="0"/>
            <c:spPr>
              <a:solidFill>
                <a:schemeClr val="accent5">
                  <a:lumMod val="60000"/>
                  <a:lumOff val="40000"/>
                </a:schemeClr>
              </a:solidFill>
              <a:ln w="19050">
                <a:solidFill>
                  <a:schemeClr val="lt1"/>
                </a:solidFill>
              </a:ln>
              <a:effectLst/>
            </c:spPr>
            <c:extLst>
              <c:ext xmlns:c16="http://schemas.microsoft.com/office/drawing/2014/chart" uri="{C3380CC4-5D6E-409C-BE32-E72D297353CC}">
                <c16:uniqueId val="{00000001-44FC-4AA8-A3B8-389A7CC6CD56}"/>
              </c:ext>
            </c:extLst>
          </c:dPt>
          <c:dPt>
            <c:idx val="1"/>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3-44FC-4AA8-A3B8-389A7CC6CD56}"/>
              </c:ext>
            </c:extLst>
          </c:dPt>
          <c:dPt>
            <c:idx val="2"/>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5-44FC-4AA8-A3B8-389A7CC6CD56}"/>
              </c:ext>
            </c:extLst>
          </c:dPt>
          <c:dPt>
            <c:idx val="3"/>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7-44FC-4AA8-A3B8-389A7CC6CD56}"/>
              </c:ext>
            </c:extLst>
          </c:dPt>
          <c:dPt>
            <c:idx val="4"/>
            <c:bubble3D val="0"/>
            <c:spPr>
              <a:solidFill>
                <a:schemeClr val="accent3">
                  <a:lumMod val="60000"/>
                  <a:lumOff val="40000"/>
                </a:schemeClr>
              </a:solidFill>
              <a:ln w="19050">
                <a:solidFill>
                  <a:schemeClr val="lt1"/>
                </a:solidFill>
              </a:ln>
              <a:effectLst/>
            </c:spPr>
            <c:extLst>
              <c:ext xmlns:c16="http://schemas.microsoft.com/office/drawing/2014/chart" uri="{C3380CC4-5D6E-409C-BE32-E72D297353CC}">
                <c16:uniqueId val="{00000009-44FC-4AA8-A3B8-389A7CC6CD5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44FC-4AA8-A3B8-389A7CC6CD56}"/>
              </c:ext>
            </c:extLst>
          </c:dPt>
          <c:dLbls>
            <c:dLbl>
              <c:idx val="0"/>
              <c:layout>
                <c:manualLayout>
                  <c:x val="-0.21388884730458896"/>
                  <c:y val="4.2634226757240663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44FC-4AA8-A3B8-389A7CC6CD56}"/>
                </c:ext>
              </c:extLst>
            </c:dLbl>
            <c:dLbl>
              <c:idx val="1"/>
              <c:layout>
                <c:manualLayout>
                  <c:x val="0.21728390837291564"/>
                  <c:y val="-0.17906375238041111"/>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44FC-4AA8-A3B8-389A7CC6CD56}"/>
                </c:ext>
              </c:extLst>
            </c:dLbl>
            <c:dLbl>
              <c:idx val="2"/>
              <c:layout>
                <c:manualLayout>
                  <c:x val="-7.129628243486294E-2"/>
                  <c:y val="9.0953017082113494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44FC-4AA8-A3B8-389A7CC6CD56}"/>
                </c:ext>
              </c:extLst>
            </c:dLbl>
            <c:dLbl>
              <c:idx val="3"/>
              <c:layout>
                <c:manualLayout>
                  <c:x val="-9.1666648844823784E-2"/>
                  <c:y val="-1.421140891908023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44FC-4AA8-A3B8-389A7CC6CD56}"/>
                </c:ext>
              </c:extLst>
            </c:dLbl>
            <c:dLbl>
              <c:idx val="5"/>
              <c:layout>
                <c:manualLayout>
                  <c:x val="0.10864195418645782"/>
                  <c:y val="-5.6845635676321081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44FC-4AA8-A3B8-389A7CC6CD56}"/>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050" b="0" i="0" u="none" strike="noStrike" kern="1200" baseline="0">
                    <a:solidFill>
                      <a:schemeClr val="tx1">
                        <a:lumMod val="95000"/>
                        <a:lumOff val="5000"/>
                      </a:schemeClr>
                    </a:solidFill>
                    <a:latin typeface="+mn-lt"/>
                    <a:ea typeface="+mn-ea"/>
                    <a:cs typeface="+mn-cs"/>
                  </a:defRPr>
                </a:pPr>
                <a:endParaRPr lang="ja-JP"/>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'部会資料n=51 (2)'!$C$52:$C$57</c:f>
              <c:strCache>
                <c:ptCount val="6"/>
                <c:pt idx="0">
                  <c:v>十分得られた</c:v>
                </c:pt>
                <c:pt idx="1">
                  <c:v>ある程度得られた</c:v>
                </c:pt>
                <c:pt idx="2">
                  <c:v>どちらともいえない</c:v>
                </c:pt>
                <c:pt idx="3">
                  <c:v>あまり得られなかった</c:v>
                </c:pt>
                <c:pt idx="4">
                  <c:v>わからない</c:v>
                </c:pt>
                <c:pt idx="5">
                  <c:v>無回答</c:v>
                </c:pt>
              </c:strCache>
            </c:strRef>
          </c:cat>
          <c:val>
            <c:numRef>
              <c:f>'部会資料n=51 (2)'!$D$52:$D$57</c:f>
              <c:numCache>
                <c:formatCode>General</c:formatCode>
                <c:ptCount val="6"/>
                <c:pt idx="0">
                  <c:v>33</c:v>
                </c:pt>
                <c:pt idx="1">
                  <c:v>41</c:v>
                </c:pt>
                <c:pt idx="2">
                  <c:v>3</c:v>
                </c:pt>
                <c:pt idx="3">
                  <c:v>4</c:v>
                </c:pt>
                <c:pt idx="4">
                  <c:v>2</c:v>
                </c:pt>
                <c:pt idx="5">
                  <c:v>0</c:v>
                </c:pt>
              </c:numCache>
            </c:numRef>
          </c:val>
          <c:extLst>
            <c:ext xmlns:c16="http://schemas.microsoft.com/office/drawing/2014/chart" uri="{C3380CC4-5D6E-409C-BE32-E72D297353CC}">
              <c16:uniqueId val="{0000000C-44FC-4AA8-A3B8-389A7CC6CD56}"/>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solidFill>
        <a:schemeClr val="accent3">
          <a:lumMod val="20000"/>
          <a:lumOff val="80000"/>
        </a:schemeClr>
      </a:solid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95000"/>
                  <a:lumOff val="5000"/>
                </a:schemeClr>
              </a:solidFill>
              <a:latin typeface="+mn-lt"/>
              <a:ea typeface="+mn-ea"/>
              <a:cs typeface="+mn-cs"/>
            </a:defRPr>
          </a:pPr>
          <a:endParaRPr lang="ja-JP"/>
        </a:p>
      </c:txPr>
    </c:title>
    <c:autoTitleDeleted val="0"/>
    <c:plotArea>
      <c:layout/>
      <c:pieChart>
        <c:varyColors val="1"/>
        <c:ser>
          <c:idx val="0"/>
          <c:order val="0"/>
          <c:tx>
            <c:strRef>
              <c:f>'部会資料n=51 (2)'!$F$51</c:f>
              <c:strCache>
                <c:ptCount val="1"/>
                <c:pt idx="0">
                  <c:v>2020年(n=51)</c:v>
                </c:pt>
              </c:strCache>
            </c:strRef>
          </c:tx>
          <c:dPt>
            <c:idx val="0"/>
            <c:bubble3D val="0"/>
            <c:spPr>
              <a:solidFill>
                <a:schemeClr val="accent5">
                  <a:lumMod val="60000"/>
                  <a:lumOff val="40000"/>
                </a:schemeClr>
              </a:solidFill>
              <a:ln w="19050">
                <a:solidFill>
                  <a:schemeClr val="lt1"/>
                </a:solidFill>
              </a:ln>
              <a:effectLst/>
            </c:spPr>
            <c:extLst>
              <c:ext xmlns:c16="http://schemas.microsoft.com/office/drawing/2014/chart" uri="{C3380CC4-5D6E-409C-BE32-E72D297353CC}">
                <c16:uniqueId val="{00000001-8385-49C7-927F-7BC9FF7CE411}"/>
              </c:ext>
            </c:extLst>
          </c:dPt>
          <c:dPt>
            <c:idx val="1"/>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3-8385-49C7-927F-7BC9FF7CE411}"/>
              </c:ext>
            </c:extLst>
          </c:dPt>
          <c:dPt>
            <c:idx val="2"/>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5-8385-49C7-927F-7BC9FF7CE411}"/>
              </c:ext>
            </c:extLst>
          </c:dPt>
          <c:dPt>
            <c:idx val="3"/>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7-8385-49C7-927F-7BC9FF7CE41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8385-49C7-927F-7BC9FF7CE411}"/>
              </c:ext>
            </c:extLst>
          </c:dPt>
          <c:dPt>
            <c:idx val="5"/>
            <c:bubble3D val="0"/>
            <c:spPr>
              <a:solidFill>
                <a:schemeClr val="accent3">
                  <a:lumMod val="60000"/>
                  <a:lumOff val="40000"/>
                </a:schemeClr>
              </a:solidFill>
              <a:ln w="19050">
                <a:solidFill>
                  <a:schemeClr val="lt1"/>
                </a:solidFill>
              </a:ln>
              <a:effectLst/>
            </c:spPr>
            <c:extLst>
              <c:ext xmlns:c16="http://schemas.microsoft.com/office/drawing/2014/chart" uri="{C3380CC4-5D6E-409C-BE32-E72D297353CC}">
                <c16:uniqueId val="{0000000B-8385-49C7-927F-7BC9FF7CE411}"/>
              </c:ext>
            </c:extLst>
          </c:dPt>
          <c:dLbls>
            <c:dLbl>
              <c:idx val="0"/>
              <c:layout>
                <c:manualLayout>
                  <c:x val="-0.22067896944124246"/>
                  <c:y val="0"/>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8385-49C7-927F-7BC9FF7CE411}"/>
                </c:ext>
              </c:extLst>
            </c:dLbl>
            <c:dLbl>
              <c:idx val="1"/>
              <c:layout>
                <c:manualLayout>
                  <c:x val="0.21388884730458885"/>
                  <c:y val="-0.1809594719538828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8385-49C7-927F-7BC9FF7CE411}"/>
                </c:ext>
              </c:extLst>
            </c:dLbl>
            <c:dLbl>
              <c:idx val="2"/>
              <c:layout>
                <c:manualLayout>
                  <c:x val="0"/>
                  <c:y val="6.0319823984627603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8385-49C7-927F-7BC9FF7CE411}"/>
                </c:ext>
              </c:extLst>
            </c:dLbl>
            <c:dLbl>
              <c:idx val="3"/>
              <c:layout>
                <c:manualLayout>
                  <c:x val="-7.1296282434862968E-2"/>
                  <c:y val="2.8723725706965527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8385-49C7-927F-7BC9FF7CE411}"/>
                </c:ext>
              </c:extLst>
            </c:dLbl>
            <c:dLbl>
              <c:idx val="5"/>
              <c:layout>
                <c:manualLayout>
                  <c:x val="0.10524689311813108"/>
                  <c:y val="2.8723725706965527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8385-49C7-927F-7BC9FF7CE411}"/>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050" b="0" i="0" u="none" strike="noStrike" kern="1200" baseline="0">
                    <a:solidFill>
                      <a:schemeClr val="tx1">
                        <a:lumMod val="95000"/>
                        <a:lumOff val="5000"/>
                      </a:schemeClr>
                    </a:solidFill>
                    <a:latin typeface="+mn-lt"/>
                    <a:ea typeface="+mn-ea"/>
                    <a:cs typeface="+mn-cs"/>
                  </a:defRPr>
                </a:pPr>
                <a:endParaRPr lang="ja-JP"/>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'部会資料n=51 (2)'!$E$52:$E$57</c:f>
              <c:strCache>
                <c:ptCount val="6"/>
                <c:pt idx="0">
                  <c:v>十分得られた</c:v>
                </c:pt>
                <c:pt idx="1">
                  <c:v>ある程度得られた</c:v>
                </c:pt>
                <c:pt idx="2">
                  <c:v>どちらともいえない</c:v>
                </c:pt>
                <c:pt idx="3">
                  <c:v>あまり得られなかった</c:v>
                </c:pt>
                <c:pt idx="4">
                  <c:v>わからない</c:v>
                </c:pt>
                <c:pt idx="5">
                  <c:v>無回答</c:v>
                </c:pt>
              </c:strCache>
            </c:strRef>
          </c:cat>
          <c:val>
            <c:numRef>
              <c:f>'部会資料n=51 (2)'!$F$52:$F$57</c:f>
              <c:numCache>
                <c:formatCode>General</c:formatCode>
                <c:ptCount val="6"/>
                <c:pt idx="0">
                  <c:v>24</c:v>
                </c:pt>
                <c:pt idx="1">
                  <c:v>17</c:v>
                </c:pt>
                <c:pt idx="2">
                  <c:v>6</c:v>
                </c:pt>
                <c:pt idx="3">
                  <c:v>3</c:v>
                </c:pt>
                <c:pt idx="4">
                  <c:v>0</c:v>
                </c:pt>
                <c:pt idx="5">
                  <c:v>1</c:v>
                </c:pt>
              </c:numCache>
            </c:numRef>
          </c:val>
          <c:extLst>
            <c:ext xmlns:c16="http://schemas.microsoft.com/office/drawing/2014/chart" uri="{C3380CC4-5D6E-409C-BE32-E72D297353CC}">
              <c16:uniqueId val="{0000000C-8385-49C7-927F-7BC9FF7CE411}"/>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solidFill>
        <a:schemeClr val="accent3">
          <a:lumMod val="20000"/>
          <a:lumOff val="80000"/>
        </a:schemeClr>
      </a:solid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95000"/>
                  <a:lumOff val="5000"/>
                </a:schemeClr>
              </a:solidFill>
              <a:latin typeface="+mn-lt"/>
              <a:ea typeface="+mn-ea"/>
              <a:cs typeface="+mn-cs"/>
            </a:defRPr>
          </a:pPr>
          <a:endParaRPr lang="ja-JP"/>
        </a:p>
      </c:txPr>
    </c:title>
    <c:autoTitleDeleted val="0"/>
    <c:plotArea>
      <c:layout/>
      <c:barChart>
        <c:barDir val="bar"/>
        <c:grouping val="clustered"/>
        <c:varyColors val="0"/>
        <c:ser>
          <c:idx val="0"/>
          <c:order val="0"/>
          <c:tx>
            <c:strRef>
              <c:f>'部会資料n=51 (2)'!$J$59</c:f>
              <c:strCache>
                <c:ptCount val="1"/>
                <c:pt idx="0">
                  <c:v>2019年(n=83)</c:v>
                </c:pt>
              </c:strCache>
            </c:strRef>
          </c:tx>
          <c:spPr>
            <a:solidFill>
              <a:schemeClr val="accent5">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95000"/>
                        <a:lumOff val="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'部会資料n=51 (2)'!$I$60:$I$64</c:f>
              <c:strCache>
                <c:ptCount val="5"/>
                <c:pt idx="0">
                  <c:v>医師どうしの連携</c:v>
                </c:pt>
                <c:pt idx="1">
                  <c:v>医師と看護師の連携</c:v>
                </c:pt>
                <c:pt idx="2">
                  <c:v>医師と薬剤師の連携</c:v>
                </c:pt>
                <c:pt idx="3">
                  <c:v>看護師どうしの連携</c:v>
                </c:pt>
                <c:pt idx="4">
                  <c:v>その他</c:v>
                </c:pt>
              </c:strCache>
            </c:strRef>
          </c:cat>
          <c:val>
            <c:numRef>
              <c:f>'部会資料n=51 (2)'!$J$60:$J$64</c:f>
              <c:numCache>
                <c:formatCode>0.0</c:formatCode>
                <c:ptCount val="5"/>
                <c:pt idx="0">
                  <c:v>10.84</c:v>
                </c:pt>
                <c:pt idx="1">
                  <c:v>26.51</c:v>
                </c:pt>
                <c:pt idx="2">
                  <c:v>1.2</c:v>
                </c:pt>
                <c:pt idx="3">
                  <c:v>36.14</c:v>
                </c:pt>
                <c:pt idx="4">
                  <c:v>10.84</c:v>
                </c:pt>
              </c:numCache>
            </c:numRef>
          </c:val>
          <c:extLst>
            <c:ext xmlns:c16="http://schemas.microsoft.com/office/drawing/2014/chart" uri="{C3380CC4-5D6E-409C-BE32-E72D297353CC}">
              <c16:uniqueId val="{00000000-4B88-4799-9743-C63D2C7C4409}"/>
            </c:ext>
          </c:extLst>
        </c:ser>
        <c:dLbls>
          <c:dLblPos val="outEnd"/>
          <c:showLegendKey val="0"/>
          <c:showVal val="1"/>
          <c:showCatName val="0"/>
          <c:showSerName val="0"/>
          <c:showPercent val="0"/>
          <c:showBubbleSize val="0"/>
        </c:dLbls>
        <c:gapWidth val="182"/>
        <c:axId val="1387398112"/>
        <c:axId val="1387420160"/>
      </c:barChart>
      <c:catAx>
        <c:axId val="138739811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95000"/>
                    <a:lumOff val="5000"/>
                  </a:schemeClr>
                </a:solidFill>
                <a:latin typeface="+mn-lt"/>
                <a:ea typeface="+mn-ea"/>
                <a:cs typeface="+mn-cs"/>
              </a:defRPr>
            </a:pPr>
            <a:endParaRPr lang="ja-JP"/>
          </a:p>
        </c:txPr>
        <c:crossAx val="1387420160"/>
        <c:crosses val="autoZero"/>
        <c:auto val="1"/>
        <c:lblAlgn val="ctr"/>
        <c:lblOffset val="100"/>
        <c:noMultiLvlLbl val="0"/>
      </c:catAx>
      <c:valAx>
        <c:axId val="1387420160"/>
        <c:scaling>
          <c:orientation val="minMax"/>
        </c:scaling>
        <c:delete val="0"/>
        <c:axPos val="t"/>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95000"/>
                    <a:lumOff val="5000"/>
                  </a:schemeClr>
                </a:solidFill>
                <a:latin typeface="+mn-lt"/>
                <a:ea typeface="+mn-ea"/>
                <a:cs typeface="+mn-cs"/>
              </a:defRPr>
            </a:pPr>
            <a:endParaRPr lang="ja-JP"/>
          </a:p>
        </c:txPr>
        <c:crossAx val="1387398112"/>
        <c:crosses val="autoZero"/>
        <c:crossBetween val="between"/>
        <c:majorUnit val="10"/>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solidFill>
        <a:schemeClr val="accent3">
          <a:lumMod val="20000"/>
          <a:lumOff val="80000"/>
        </a:schemeClr>
      </a:solidFill>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95000"/>
                  <a:lumOff val="5000"/>
                </a:schemeClr>
              </a:solidFill>
              <a:latin typeface="+mn-lt"/>
              <a:ea typeface="+mn-ea"/>
              <a:cs typeface="+mn-cs"/>
            </a:defRPr>
          </a:pPr>
          <a:endParaRPr lang="ja-JP"/>
        </a:p>
      </c:txPr>
    </c:title>
    <c:autoTitleDeleted val="0"/>
    <c:plotArea>
      <c:layout/>
      <c:barChart>
        <c:barDir val="bar"/>
        <c:grouping val="clustered"/>
        <c:varyColors val="0"/>
        <c:ser>
          <c:idx val="0"/>
          <c:order val="0"/>
          <c:tx>
            <c:strRef>
              <c:f>'部会資料n=51 (2)'!$L$59</c:f>
              <c:strCache>
                <c:ptCount val="1"/>
                <c:pt idx="0">
                  <c:v>2020年(n=51)</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95000"/>
                        <a:lumOff val="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'部会資料n=51 (2)'!$K$60:$K$64</c:f>
              <c:strCache>
                <c:ptCount val="5"/>
                <c:pt idx="0">
                  <c:v>医師どうしの連携</c:v>
                </c:pt>
                <c:pt idx="1">
                  <c:v>医師と看護師の連携</c:v>
                </c:pt>
                <c:pt idx="2">
                  <c:v>医師と薬剤師の連携</c:v>
                </c:pt>
                <c:pt idx="3">
                  <c:v>看護師どうしの連携</c:v>
                </c:pt>
                <c:pt idx="4">
                  <c:v>その他</c:v>
                </c:pt>
              </c:strCache>
            </c:strRef>
          </c:cat>
          <c:val>
            <c:numRef>
              <c:f>'部会資料n=51 (2)'!$L$60:$L$64</c:f>
              <c:numCache>
                <c:formatCode>0.0</c:formatCode>
                <c:ptCount val="5"/>
                <c:pt idx="0">
                  <c:v>0</c:v>
                </c:pt>
                <c:pt idx="1">
                  <c:v>21.57</c:v>
                </c:pt>
                <c:pt idx="2">
                  <c:v>1.96</c:v>
                </c:pt>
                <c:pt idx="3">
                  <c:v>35.29</c:v>
                </c:pt>
                <c:pt idx="4">
                  <c:v>19.61</c:v>
                </c:pt>
              </c:numCache>
            </c:numRef>
          </c:val>
          <c:extLst>
            <c:ext xmlns:c16="http://schemas.microsoft.com/office/drawing/2014/chart" uri="{C3380CC4-5D6E-409C-BE32-E72D297353CC}">
              <c16:uniqueId val="{00000000-1620-4BA5-A4B6-F6EC05FC739A}"/>
            </c:ext>
          </c:extLst>
        </c:ser>
        <c:dLbls>
          <c:dLblPos val="outEnd"/>
          <c:showLegendKey val="0"/>
          <c:showVal val="1"/>
          <c:showCatName val="0"/>
          <c:showSerName val="0"/>
          <c:showPercent val="0"/>
          <c:showBubbleSize val="0"/>
        </c:dLbls>
        <c:gapWidth val="182"/>
        <c:axId val="1251736320"/>
        <c:axId val="1251733408"/>
      </c:barChart>
      <c:catAx>
        <c:axId val="125173632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95000"/>
                    <a:lumOff val="5000"/>
                  </a:schemeClr>
                </a:solidFill>
                <a:latin typeface="+mn-lt"/>
                <a:ea typeface="+mn-ea"/>
                <a:cs typeface="+mn-cs"/>
              </a:defRPr>
            </a:pPr>
            <a:endParaRPr lang="ja-JP"/>
          </a:p>
        </c:txPr>
        <c:crossAx val="1251733408"/>
        <c:crosses val="autoZero"/>
        <c:auto val="1"/>
        <c:lblAlgn val="ctr"/>
        <c:lblOffset val="100"/>
        <c:noMultiLvlLbl val="0"/>
      </c:catAx>
      <c:valAx>
        <c:axId val="1251733408"/>
        <c:scaling>
          <c:orientation val="minMax"/>
        </c:scaling>
        <c:delete val="0"/>
        <c:axPos val="t"/>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95000"/>
                    <a:lumOff val="5000"/>
                  </a:schemeClr>
                </a:solidFill>
                <a:latin typeface="+mn-lt"/>
                <a:ea typeface="+mn-ea"/>
                <a:cs typeface="+mn-cs"/>
              </a:defRPr>
            </a:pPr>
            <a:endParaRPr lang="ja-JP"/>
          </a:p>
        </c:txPr>
        <c:crossAx val="1251736320"/>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solidFill>
        <a:schemeClr val="accent3">
          <a:lumMod val="20000"/>
          <a:lumOff val="80000"/>
        </a:schemeClr>
      </a:solidFill>
    </a:ln>
    <a:effectLst/>
  </c:spPr>
  <c:txPr>
    <a:bodyPr/>
    <a:lstStyle/>
    <a:p>
      <a:pPr>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95000"/>
                  <a:lumOff val="5000"/>
                </a:schemeClr>
              </a:solidFill>
              <a:latin typeface="+mn-lt"/>
              <a:ea typeface="+mn-ea"/>
              <a:cs typeface="+mn-cs"/>
            </a:defRPr>
          </a:pPr>
          <a:endParaRPr lang="ja-JP"/>
        </a:p>
      </c:txPr>
    </c:title>
    <c:autoTitleDeleted val="0"/>
    <c:plotArea>
      <c:layout/>
      <c:barChart>
        <c:barDir val="bar"/>
        <c:grouping val="clustered"/>
        <c:varyColors val="0"/>
        <c:ser>
          <c:idx val="0"/>
          <c:order val="0"/>
          <c:tx>
            <c:strRef>
              <c:f>'部会資料n=51 (2)'!$J$80</c:f>
              <c:strCache>
                <c:ptCount val="1"/>
                <c:pt idx="0">
                  <c:v>2019年(n=83)</c:v>
                </c:pt>
              </c:strCache>
            </c:strRef>
          </c:tx>
          <c:spPr>
            <a:solidFill>
              <a:schemeClr val="accent5">
                <a:lumMod val="75000"/>
              </a:schemeClr>
            </a:solidFill>
            <a:ln>
              <a:noFill/>
            </a:ln>
            <a:effectLst/>
          </c:spPr>
          <c:invertIfNegative val="0"/>
          <c:dPt>
            <c:idx val="1"/>
            <c:invertIfNegative val="0"/>
            <c:bubble3D val="0"/>
            <c:spPr>
              <a:solidFill>
                <a:schemeClr val="accent5">
                  <a:lumMod val="75000"/>
                </a:schemeClr>
              </a:solidFill>
              <a:ln>
                <a:noFill/>
              </a:ln>
              <a:effectLst/>
            </c:spPr>
            <c:extLst>
              <c:ext xmlns:c16="http://schemas.microsoft.com/office/drawing/2014/chart" uri="{C3380CC4-5D6E-409C-BE32-E72D297353CC}">
                <c16:uniqueId val="{00000002-B5EA-4596-BEF0-B90D41E1C5E7}"/>
              </c:ext>
            </c:extLst>
          </c:dPt>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95000"/>
                        <a:lumOff val="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'部会資料n=51 (2)'!$I$81:$I$88</c:f>
              <c:strCache>
                <c:ptCount val="8"/>
                <c:pt idx="0">
                  <c:v>病院内に預かり施設があった</c:v>
                </c:pt>
                <c:pt idx="1">
                  <c:v>病室内で一緒に過ごした</c:v>
                </c:pt>
                <c:pt idx="2">
                  <c:v>保育所などの施設に預けた</c:v>
                </c:pt>
                <c:pt idx="3">
                  <c:v>ほかの家族に預けた</c:v>
                </c:pt>
                <c:pt idx="4">
                  <c:v>友人に預けた</c:v>
                </c:pt>
                <c:pt idx="5">
                  <c:v>病院内で子どもだけで待たせた</c:v>
                </c:pt>
                <c:pt idx="6">
                  <c:v>自宅で子どもだけで待たせた</c:v>
                </c:pt>
                <c:pt idx="7">
                  <c:v>その他</c:v>
                </c:pt>
              </c:strCache>
            </c:strRef>
          </c:cat>
          <c:val>
            <c:numRef>
              <c:f>'部会資料n=51 (2)'!$J$81:$J$88</c:f>
              <c:numCache>
                <c:formatCode>0.0</c:formatCode>
                <c:ptCount val="8"/>
                <c:pt idx="0" formatCode="General">
                  <c:v>0</c:v>
                </c:pt>
                <c:pt idx="1">
                  <c:v>12.05</c:v>
                </c:pt>
                <c:pt idx="2">
                  <c:v>12.05</c:v>
                </c:pt>
                <c:pt idx="3">
                  <c:v>31.33</c:v>
                </c:pt>
                <c:pt idx="4">
                  <c:v>2.41</c:v>
                </c:pt>
                <c:pt idx="5">
                  <c:v>12.05</c:v>
                </c:pt>
                <c:pt idx="6">
                  <c:v>14.46</c:v>
                </c:pt>
                <c:pt idx="7">
                  <c:v>10.84</c:v>
                </c:pt>
              </c:numCache>
            </c:numRef>
          </c:val>
          <c:extLst>
            <c:ext xmlns:c16="http://schemas.microsoft.com/office/drawing/2014/chart" uri="{C3380CC4-5D6E-409C-BE32-E72D297353CC}">
              <c16:uniqueId val="{00000000-B5EA-4596-BEF0-B90D41E1C5E7}"/>
            </c:ext>
          </c:extLst>
        </c:ser>
        <c:dLbls>
          <c:dLblPos val="outEnd"/>
          <c:showLegendKey val="0"/>
          <c:showVal val="1"/>
          <c:showCatName val="0"/>
          <c:showSerName val="0"/>
          <c:showPercent val="0"/>
          <c:showBubbleSize val="0"/>
        </c:dLbls>
        <c:gapWidth val="182"/>
        <c:axId val="1379551616"/>
        <c:axId val="1379552448"/>
      </c:barChart>
      <c:catAx>
        <c:axId val="137955161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95000"/>
                    <a:lumOff val="5000"/>
                  </a:schemeClr>
                </a:solidFill>
                <a:latin typeface="+mn-lt"/>
                <a:ea typeface="+mn-ea"/>
                <a:cs typeface="+mn-cs"/>
              </a:defRPr>
            </a:pPr>
            <a:endParaRPr lang="ja-JP"/>
          </a:p>
        </c:txPr>
        <c:crossAx val="1379552448"/>
        <c:crosses val="autoZero"/>
        <c:auto val="1"/>
        <c:lblAlgn val="ctr"/>
        <c:lblOffset val="100"/>
        <c:noMultiLvlLbl val="0"/>
      </c:catAx>
      <c:valAx>
        <c:axId val="1379552448"/>
        <c:scaling>
          <c:orientation val="minMax"/>
          <c:max val="50"/>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95000"/>
                    <a:lumOff val="5000"/>
                  </a:schemeClr>
                </a:solidFill>
                <a:latin typeface="+mn-lt"/>
                <a:ea typeface="+mn-ea"/>
                <a:cs typeface="+mn-cs"/>
              </a:defRPr>
            </a:pPr>
            <a:endParaRPr lang="ja-JP"/>
          </a:p>
        </c:txPr>
        <c:crossAx val="1379551616"/>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solidFill>
        <a:schemeClr val="accent3">
          <a:lumMod val="20000"/>
          <a:lumOff val="80000"/>
        </a:schemeClr>
      </a:solidFill>
    </a:ln>
    <a:effectLst/>
  </c:spPr>
  <c:txPr>
    <a:bodyPr/>
    <a:lstStyle/>
    <a:p>
      <a:pPr>
        <a:defRPr/>
      </a:pPr>
      <a:endParaRPr lang="ja-JP"/>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95000"/>
                  <a:lumOff val="5000"/>
                </a:schemeClr>
              </a:solidFill>
              <a:latin typeface="+mn-lt"/>
              <a:ea typeface="+mn-ea"/>
              <a:cs typeface="+mn-cs"/>
            </a:defRPr>
          </a:pPr>
          <a:endParaRPr lang="ja-JP"/>
        </a:p>
      </c:txPr>
    </c:title>
    <c:autoTitleDeleted val="0"/>
    <c:plotArea>
      <c:layout/>
      <c:barChart>
        <c:barDir val="bar"/>
        <c:grouping val="clustered"/>
        <c:varyColors val="0"/>
        <c:ser>
          <c:idx val="0"/>
          <c:order val="0"/>
          <c:tx>
            <c:strRef>
              <c:f>'部会資料n=51 (2)'!$L$80</c:f>
              <c:strCache>
                <c:ptCount val="1"/>
                <c:pt idx="0">
                  <c:v>2020年(n=51)</c:v>
                </c:pt>
              </c:strCache>
            </c:strRef>
          </c:tx>
          <c:spPr>
            <a:solidFill>
              <a:schemeClr val="accent6">
                <a:lumMod val="75000"/>
              </a:schemeClr>
            </a:solidFill>
            <a:ln>
              <a:noFill/>
            </a:ln>
            <a:effectLst/>
          </c:spPr>
          <c:invertIfNegative val="0"/>
          <c:dPt>
            <c:idx val="6"/>
            <c:invertIfNegative val="0"/>
            <c:bubble3D val="0"/>
            <c:spPr>
              <a:solidFill>
                <a:schemeClr val="accent6">
                  <a:lumMod val="75000"/>
                </a:schemeClr>
              </a:solidFill>
              <a:ln>
                <a:noFill/>
              </a:ln>
              <a:effectLst/>
            </c:spPr>
            <c:extLst>
              <c:ext xmlns:c16="http://schemas.microsoft.com/office/drawing/2014/chart" uri="{C3380CC4-5D6E-409C-BE32-E72D297353CC}">
                <c16:uniqueId val="{00000002-0AE8-4C61-96C0-F97D8C5E7137}"/>
              </c:ext>
            </c:extLst>
          </c:dPt>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95000"/>
                        <a:lumOff val="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'部会資料n=51 (2)'!$K$81:$K$88</c:f>
              <c:strCache>
                <c:ptCount val="8"/>
                <c:pt idx="0">
                  <c:v>病院内に預かり施設があった</c:v>
                </c:pt>
                <c:pt idx="1">
                  <c:v>病室内で一緒に過ごした</c:v>
                </c:pt>
                <c:pt idx="2">
                  <c:v>保育所などの施設に預けた</c:v>
                </c:pt>
                <c:pt idx="3">
                  <c:v>ほかの家族に預けた</c:v>
                </c:pt>
                <c:pt idx="4">
                  <c:v>友人に預けた</c:v>
                </c:pt>
                <c:pt idx="5">
                  <c:v>病院内で子どもだけで待たせた</c:v>
                </c:pt>
                <c:pt idx="6">
                  <c:v>自宅で子どもだけで待たせた</c:v>
                </c:pt>
                <c:pt idx="7">
                  <c:v>その他</c:v>
                </c:pt>
              </c:strCache>
            </c:strRef>
          </c:cat>
          <c:val>
            <c:numRef>
              <c:f>'部会資料n=51 (2)'!$L$81:$L$88</c:f>
              <c:numCache>
                <c:formatCode>0.0</c:formatCode>
                <c:ptCount val="8"/>
                <c:pt idx="0" formatCode="General">
                  <c:v>0</c:v>
                </c:pt>
                <c:pt idx="1">
                  <c:v>0</c:v>
                </c:pt>
                <c:pt idx="2">
                  <c:v>13.73</c:v>
                </c:pt>
                <c:pt idx="3">
                  <c:v>45.1</c:v>
                </c:pt>
                <c:pt idx="4">
                  <c:v>9.8000000000000007</c:v>
                </c:pt>
                <c:pt idx="5">
                  <c:v>15.69</c:v>
                </c:pt>
                <c:pt idx="6">
                  <c:v>35.29</c:v>
                </c:pt>
                <c:pt idx="7">
                  <c:v>7.84</c:v>
                </c:pt>
              </c:numCache>
            </c:numRef>
          </c:val>
          <c:extLst>
            <c:ext xmlns:c16="http://schemas.microsoft.com/office/drawing/2014/chart" uri="{C3380CC4-5D6E-409C-BE32-E72D297353CC}">
              <c16:uniqueId val="{00000000-0AE8-4C61-96C0-F97D8C5E7137}"/>
            </c:ext>
          </c:extLst>
        </c:ser>
        <c:dLbls>
          <c:dLblPos val="outEnd"/>
          <c:showLegendKey val="0"/>
          <c:showVal val="1"/>
          <c:showCatName val="0"/>
          <c:showSerName val="0"/>
          <c:showPercent val="0"/>
          <c:showBubbleSize val="0"/>
        </c:dLbls>
        <c:gapWidth val="182"/>
        <c:axId val="1428099344"/>
        <c:axId val="1428089360"/>
      </c:barChart>
      <c:catAx>
        <c:axId val="142809934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95000"/>
                    <a:lumOff val="5000"/>
                  </a:schemeClr>
                </a:solidFill>
                <a:latin typeface="+mn-lt"/>
                <a:ea typeface="+mn-ea"/>
                <a:cs typeface="+mn-cs"/>
              </a:defRPr>
            </a:pPr>
            <a:endParaRPr lang="ja-JP"/>
          </a:p>
        </c:txPr>
        <c:crossAx val="1428089360"/>
        <c:crosses val="autoZero"/>
        <c:auto val="1"/>
        <c:lblAlgn val="ctr"/>
        <c:lblOffset val="100"/>
        <c:noMultiLvlLbl val="0"/>
      </c:catAx>
      <c:valAx>
        <c:axId val="1428089360"/>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95000"/>
                    <a:lumOff val="5000"/>
                  </a:schemeClr>
                </a:solidFill>
                <a:latin typeface="+mn-lt"/>
                <a:ea typeface="+mn-ea"/>
                <a:cs typeface="+mn-cs"/>
              </a:defRPr>
            </a:pPr>
            <a:endParaRPr lang="ja-JP"/>
          </a:p>
        </c:txPr>
        <c:crossAx val="1428099344"/>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solidFill>
        <a:schemeClr val="accent3">
          <a:lumMod val="20000"/>
          <a:lumOff val="80000"/>
        </a:schemeClr>
      </a:solidFill>
    </a:ln>
    <a:effectLst/>
  </c:spPr>
  <c:txPr>
    <a:bodyPr/>
    <a:lstStyle/>
    <a:p>
      <a:pPr>
        <a:defRPr/>
      </a:pPr>
      <a:endParaRPr lang="ja-JP"/>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'3年比較'!$B$43</c:f>
              <c:strCache>
                <c:ptCount val="1"/>
                <c:pt idx="0">
                  <c:v>十分得られた</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95000"/>
                        <a:lumOff val="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'3年比較'!$C$42:$E$42</c:f>
              <c:strCache>
                <c:ptCount val="3"/>
                <c:pt idx="0">
                  <c:v>2018年(n=38)</c:v>
                </c:pt>
                <c:pt idx="1">
                  <c:v>2019年(n=40)</c:v>
                </c:pt>
                <c:pt idx="2">
                  <c:v>2020年(n=28)</c:v>
                </c:pt>
              </c:strCache>
            </c:strRef>
          </c:cat>
          <c:val>
            <c:numRef>
              <c:f>'3年比較'!$C$43:$E$43</c:f>
              <c:numCache>
                <c:formatCode>0.0</c:formatCode>
                <c:ptCount val="3"/>
                <c:pt idx="0">
                  <c:v>34.21</c:v>
                </c:pt>
                <c:pt idx="1">
                  <c:v>50</c:v>
                </c:pt>
                <c:pt idx="2">
                  <c:v>35.71</c:v>
                </c:pt>
              </c:numCache>
            </c:numRef>
          </c:val>
          <c:extLst>
            <c:ext xmlns:c16="http://schemas.microsoft.com/office/drawing/2014/chart" uri="{C3380CC4-5D6E-409C-BE32-E72D297353CC}">
              <c16:uniqueId val="{00000000-0136-4E44-B5ED-D9D8CC48C459}"/>
            </c:ext>
          </c:extLst>
        </c:ser>
        <c:ser>
          <c:idx val="1"/>
          <c:order val="1"/>
          <c:tx>
            <c:strRef>
              <c:f>'3年比較'!$B$44</c:f>
              <c:strCache>
                <c:ptCount val="1"/>
                <c:pt idx="0">
                  <c:v>ある程度得られた</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95000"/>
                        <a:lumOff val="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'3年比較'!$C$42:$E$42</c:f>
              <c:strCache>
                <c:ptCount val="3"/>
                <c:pt idx="0">
                  <c:v>2018年(n=38)</c:v>
                </c:pt>
                <c:pt idx="1">
                  <c:v>2019年(n=40)</c:v>
                </c:pt>
                <c:pt idx="2">
                  <c:v>2020年(n=28)</c:v>
                </c:pt>
              </c:strCache>
            </c:strRef>
          </c:cat>
          <c:val>
            <c:numRef>
              <c:f>'3年比較'!$C$44:$E$44</c:f>
              <c:numCache>
                <c:formatCode>0.0</c:formatCode>
                <c:ptCount val="3"/>
                <c:pt idx="0">
                  <c:v>44.74</c:v>
                </c:pt>
                <c:pt idx="1">
                  <c:v>35</c:v>
                </c:pt>
                <c:pt idx="2">
                  <c:v>39.29</c:v>
                </c:pt>
              </c:numCache>
            </c:numRef>
          </c:val>
          <c:extLst>
            <c:ext xmlns:c16="http://schemas.microsoft.com/office/drawing/2014/chart" uri="{C3380CC4-5D6E-409C-BE32-E72D297353CC}">
              <c16:uniqueId val="{00000001-0136-4E44-B5ED-D9D8CC48C459}"/>
            </c:ext>
          </c:extLst>
        </c:ser>
        <c:ser>
          <c:idx val="2"/>
          <c:order val="2"/>
          <c:tx>
            <c:strRef>
              <c:f>'3年比較'!$B$45</c:f>
              <c:strCache>
                <c:ptCount val="1"/>
                <c:pt idx="0">
                  <c:v>どちらともいえない</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95000"/>
                        <a:lumOff val="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'3年比較'!$C$42:$E$42</c:f>
              <c:strCache>
                <c:ptCount val="3"/>
                <c:pt idx="0">
                  <c:v>2018年(n=38)</c:v>
                </c:pt>
                <c:pt idx="1">
                  <c:v>2019年(n=40)</c:v>
                </c:pt>
                <c:pt idx="2">
                  <c:v>2020年(n=28)</c:v>
                </c:pt>
              </c:strCache>
            </c:strRef>
          </c:cat>
          <c:val>
            <c:numRef>
              <c:f>'3年比較'!$C$45:$E$45</c:f>
              <c:numCache>
                <c:formatCode>0.0</c:formatCode>
                <c:ptCount val="3"/>
                <c:pt idx="0">
                  <c:v>10.53</c:v>
                </c:pt>
                <c:pt idx="1">
                  <c:v>5</c:v>
                </c:pt>
                <c:pt idx="2">
                  <c:v>10.71</c:v>
                </c:pt>
              </c:numCache>
            </c:numRef>
          </c:val>
          <c:extLst>
            <c:ext xmlns:c16="http://schemas.microsoft.com/office/drawing/2014/chart" uri="{C3380CC4-5D6E-409C-BE32-E72D297353CC}">
              <c16:uniqueId val="{00000002-0136-4E44-B5ED-D9D8CC48C459}"/>
            </c:ext>
          </c:extLst>
        </c:ser>
        <c:ser>
          <c:idx val="3"/>
          <c:order val="3"/>
          <c:tx>
            <c:strRef>
              <c:f>'3年比較'!$B$46</c:f>
              <c:strCache>
                <c:ptCount val="1"/>
                <c:pt idx="0">
                  <c:v>あまり得られなかった</c:v>
                </c:pt>
              </c:strCache>
            </c:strRef>
          </c:tx>
          <c:spPr>
            <a:solidFill>
              <a:schemeClr val="accent4">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95000"/>
                        <a:lumOff val="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'3年比較'!$C$42:$E$42</c:f>
              <c:strCache>
                <c:ptCount val="3"/>
                <c:pt idx="0">
                  <c:v>2018年(n=38)</c:v>
                </c:pt>
                <c:pt idx="1">
                  <c:v>2019年(n=40)</c:v>
                </c:pt>
                <c:pt idx="2">
                  <c:v>2020年(n=28)</c:v>
                </c:pt>
              </c:strCache>
            </c:strRef>
          </c:cat>
          <c:val>
            <c:numRef>
              <c:f>'3年比較'!$C$46:$E$46</c:f>
              <c:numCache>
                <c:formatCode>0.0</c:formatCode>
                <c:ptCount val="3"/>
                <c:pt idx="0">
                  <c:v>7.89</c:v>
                </c:pt>
                <c:pt idx="1">
                  <c:v>2.5</c:v>
                </c:pt>
                <c:pt idx="2">
                  <c:v>3.57</c:v>
                </c:pt>
              </c:numCache>
            </c:numRef>
          </c:val>
          <c:extLst>
            <c:ext xmlns:c16="http://schemas.microsoft.com/office/drawing/2014/chart" uri="{C3380CC4-5D6E-409C-BE32-E72D297353CC}">
              <c16:uniqueId val="{00000003-0136-4E44-B5ED-D9D8CC48C459}"/>
            </c:ext>
          </c:extLst>
        </c:ser>
        <c:ser>
          <c:idx val="4"/>
          <c:order val="4"/>
          <c:tx>
            <c:strRef>
              <c:f>'3年比較'!$B$47</c:f>
              <c:strCache>
                <c:ptCount val="1"/>
                <c:pt idx="0">
                  <c:v>全く得られなかった</c:v>
                </c:pt>
              </c:strCache>
            </c:strRef>
          </c:tx>
          <c:spPr>
            <a:solidFill>
              <a:schemeClr val="accent3">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'3年比較'!$C$42:$E$42</c:f>
              <c:strCache>
                <c:ptCount val="3"/>
                <c:pt idx="0">
                  <c:v>2018年(n=38)</c:v>
                </c:pt>
                <c:pt idx="1">
                  <c:v>2019年(n=40)</c:v>
                </c:pt>
                <c:pt idx="2">
                  <c:v>2020年(n=28)</c:v>
                </c:pt>
              </c:strCache>
            </c:strRef>
          </c:cat>
          <c:val>
            <c:numRef>
              <c:f>'3年比較'!$C$47:$E$47</c:f>
              <c:numCache>
                <c:formatCode>0.0</c:formatCode>
                <c:ptCount val="3"/>
                <c:pt idx="0">
                  <c:v>2.63</c:v>
                </c:pt>
                <c:pt idx="1">
                  <c:v>7.5</c:v>
                </c:pt>
                <c:pt idx="2">
                  <c:v>7.14</c:v>
                </c:pt>
              </c:numCache>
            </c:numRef>
          </c:val>
          <c:extLst>
            <c:ext xmlns:c16="http://schemas.microsoft.com/office/drawing/2014/chart" uri="{C3380CC4-5D6E-409C-BE32-E72D297353CC}">
              <c16:uniqueId val="{00000004-0136-4E44-B5ED-D9D8CC48C459}"/>
            </c:ext>
          </c:extLst>
        </c:ser>
        <c:ser>
          <c:idx val="5"/>
          <c:order val="5"/>
          <c:tx>
            <c:strRef>
              <c:f>'3年比較'!$B$48</c:f>
              <c:strCache>
                <c:ptCount val="1"/>
                <c:pt idx="0">
                  <c:v>無回答</c:v>
                </c:pt>
              </c:strCache>
            </c:strRef>
          </c:tx>
          <c:spPr>
            <a:solidFill>
              <a:schemeClr val="accent3">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95000"/>
                        <a:lumOff val="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'3年比較'!$C$42:$E$42</c:f>
              <c:strCache>
                <c:ptCount val="3"/>
                <c:pt idx="0">
                  <c:v>2018年(n=38)</c:v>
                </c:pt>
                <c:pt idx="1">
                  <c:v>2019年(n=40)</c:v>
                </c:pt>
                <c:pt idx="2">
                  <c:v>2020年(n=28)</c:v>
                </c:pt>
              </c:strCache>
            </c:strRef>
          </c:cat>
          <c:val>
            <c:numRef>
              <c:f>'3年比較'!$C$48:$E$48</c:f>
              <c:numCache>
                <c:formatCode>0.0</c:formatCode>
                <c:ptCount val="3"/>
                <c:pt idx="0" formatCode="General">
                  <c:v>0</c:v>
                </c:pt>
                <c:pt idx="1">
                  <c:v>0</c:v>
                </c:pt>
                <c:pt idx="2">
                  <c:v>3.57</c:v>
                </c:pt>
              </c:numCache>
            </c:numRef>
          </c:val>
          <c:extLst>
            <c:ext xmlns:c16="http://schemas.microsoft.com/office/drawing/2014/chart" uri="{C3380CC4-5D6E-409C-BE32-E72D297353CC}">
              <c16:uniqueId val="{00000005-0136-4E44-B5ED-D9D8CC48C459}"/>
            </c:ext>
          </c:extLst>
        </c:ser>
        <c:dLbls>
          <c:dLblPos val="ctr"/>
          <c:showLegendKey val="0"/>
          <c:showVal val="1"/>
          <c:showCatName val="0"/>
          <c:showSerName val="0"/>
          <c:showPercent val="0"/>
          <c:showBubbleSize val="0"/>
        </c:dLbls>
        <c:gapWidth val="150"/>
        <c:overlap val="100"/>
        <c:axId val="413276831"/>
        <c:axId val="413278911"/>
      </c:barChart>
      <c:catAx>
        <c:axId val="4132768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95000"/>
                    <a:lumOff val="5000"/>
                  </a:schemeClr>
                </a:solidFill>
                <a:latin typeface="+mn-lt"/>
                <a:ea typeface="+mn-ea"/>
                <a:cs typeface="+mn-cs"/>
              </a:defRPr>
            </a:pPr>
            <a:endParaRPr lang="ja-JP"/>
          </a:p>
        </c:txPr>
        <c:crossAx val="413278911"/>
        <c:crosses val="autoZero"/>
        <c:auto val="1"/>
        <c:lblAlgn val="ctr"/>
        <c:lblOffset val="100"/>
        <c:noMultiLvlLbl val="0"/>
      </c:catAx>
      <c:valAx>
        <c:axId val="41327891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95000"/>
                    <a:lumOff val="5000"/>
                  </a:schemeClr>
                </a:solidFill>
                <a:latin typeface="+mn-lt"/>
                <a:ea typeface="+mn-ea"/>
                <a:cs typeface="+mn-cs"/>
              </a:defRPr>
            </a:pPr>
            <a:endParaRPr lang="ja-JP"/>
          </a:p>
        </c:txPr>
        <c:crossAx val="413276831"/>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95000"/>
                  <a:lumOff val="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95000"/>
                  <a:lumOff val="5000"/>
                </a:schemeClr>
              </a:solidFill>
              <a:latin typeface="+mn-lt"/>
              <a:ea typeface="+mn-ea"/>
              <a:cs typeface="+mn-cs"/>
            </a:defRPr>
          </a:pPr>
          <a:endParaRPr lang="ja-JP"/>
        </a:p>
      </c:txPr>
    </c:title>
    <c:autoTitleDeleted val="0"/>
    <c:plotArea>
      <c:layout/>
      <c:barChart>
        <c:barDir val="bar"/>
        <c:grouping val="clustered"/>
        <c:varyColors val="0"/>
        <c:ser>
          <c:idx val="0"/>
          <c:order val="0"/>
          <c:tx>
            <c:strRef>
              <c:f>'部会資料n=51 (2)'!$P$118</c:f>
              <c:strCache>
                <c:ptCount val="1"/>
                <c:pt idx="0">
                  <c:v>2019年(n=83)</c:v>
                </c:pt>
              </c:strCache>
            </c:strRef>
          </c:tx>
          <c:spPr>
            <a:solidFill>
              <a:srgbClr val="0099F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95000"/>
                        <a:lumOff val="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'部会資料n=51 (2)'!$O$119:$O$128</c:f>
              <c:strCache>
                <c:ptCount val="10"/>
                <c:pt idx="0">
                  <c:v>対応のばらつき</c:v>
                </c:pt>
                <c:pt idx="1">
                  <c:v>内服薬</c:v>
                </c:pt>
                <c:pt idx="3">
                  <c:v>病院食</c:v>
                </c:pt>
                <c:pt idx="4">
                  <c:v>病院の駐車場代</c:v>
                </c:pt>
                <c:pt idx="5">
                  <c:v>付添家族の生活費</c:v>
                </c:pt>
                <c:pt idx="6">
                  <c:v>病室のスペース</c:v>
                </c:pt>
                <c:pt idx="7">
                  <c:v>きょうだい面会制限</c:v>
                </c:pt>
                <c:pt idx="8">
                  <c:v>付添家族のシャワー</c:v>
                </c:pt>
                <c:pt idx="9">
                  <c:v>外来の待ち時間</c:v>
                </c:pt>
              </c:strCache>
            </c:strRef>
          </c:cat>
          <c:val>
            <c:numRef>
              <c:f>'部会資料n=51 (2)'!$P$119:$P$128</c:f>
              <c:numCache>
                <c:formatCode>0.0</c:formatCode>
                <c:ptCount val="10"/>
                <c:pt idx="0">
                  <c:v>44.58</c:v>
                </c:pt>
                <c:pt idx="1">
                  <c:v>36.14</c:v>
                </c:pt>
                <c:pt idx="3">
                  <c:v>46.99</c:v>
                </c:pt>
                <c:pt idx="4">
                  <c:v>40.96</c:v>
                </c:pt>
                <c:pt idx="5">
                  <c:v>37.35</c:v>
                </c:pt>
                <c:pt idx="6">
                  <c:v>26.51</c:v>
                </c:pt>
                <c:pt idx="7">
                  <c:v>19.28</c:v>
                </c:pt>
                <c:pt idx="8">
                  <c:v>40.96</c:v>
                </c:pt>
                <c:pt idx="9">
                  <c:v>22.89</c:v>
                </c:pt>
              </c:numCache>
            </c:numRef>
          </c:val>
          <c:extLst>
            <c:ext xmlns:c16="http://schemas.microsoft.com/office/drawing/2014/chart" uri="{C3380CC4-5D6E-409C-BE32-E72D297353CC}">
              <c16:uniqueId val="{00000000-117D-45BF-84A1-5A0382A03BF2}"/>
            </c:ext>
          </c:extLst>
        </c:ser>
        <c:dLbls>
          <c:dLblPos val="outEnd"/>
          <c:showLegendKey val="0"/>
          <c:showVal val="1"/>
          <c:showCatName val="0"/>
          <c:showSerName val="0"/>
          <c:showPercent val="0"/>
          <c:showBubbleSize val="0"/>
        </c:dLbls>
        <c:gapWidth val="182"/>
        <c:axId val="1436886976"/>
        <c:axId val="1436874496"/>
      </c:barChart>
      <c:catAx>
        <c:axId val="14368869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85000"/>
                    <a:lumOff val="15000"/>
                  </a:schemeClr>
                </a:solidFill>
                <a:latin typeface="+mn-lt"/>
                <a:ea typeface="+mn-ea"/>
                <a:cs typeface="+mn-cs"/>
              </a:defRPr>
            </a:pPr>
            <a:endParaRPr lang="ja-JP"/>
          </a:p>
        </c:txPr>
        <c:crossAx val="1436874496"/>
        <c:crosses val="autoZero"/>
        <c:auto val="1"/>
        <c:lblAlgn val="ctr"/>
        <c:lblOffset val="100"/>
        <c:noMultiLvlLbl val="0"/>
      </c:catAx>
      <c:valAx>
        <c:axId val="1436874496"/>
        <c:scaling>
          <c:orientation val="minMax"/>
        </c:scaling>
        <c:delete val="0"/>
        <c:axPos val="t"/>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436886976"/>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solidFill>
        <a:schemeClr val="accent3">
          <a:lumMod val="20000"/>
          <a:lumOff val="80000"/>
        </a:schemeClr>
      </a:solidFill>
    </a:ln>
    <a:effectLst/>
  </c:spPr>
  <c:txPr>
    <a:bodyPr/>
    <a:lstStyle/>
    <a:p>
      <a:pPr>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95000"/>
                  <a:lumOff val="5000"/>
                </a:schemeClr>
              </a:solidFill>
              <a:latin typeface="+mn-lt"/>
              <a:ea typeface="+mn-ea"/>
              <a:cs typeface="+mn-cs"/>
            </a:defRPr>
          </a:pPr>
          <a:endParaRPr lang="ja-JP"/>
        </a:p>
      </c:txPr>
    </c:title>
    <c:autoTitleDeleted val="0"/>
    <c:plotArea>
      <c:layout/>
      <c:barChart>
        <c:barDir val="bar"/>
        <c:grouping val="clustered"/>
        <c:varyColors val="0"/>
        <c:ser>
          <c:idx val="0"/>
          <c:order val="0"/>
          <c:tx>
            <c:strRef>
              <c:f>'部会資料n=51 (2)'!$R$118</c:f>
              <c:strCache>
                <c:ptCount val="1"/>
                <c:pt idx="0">
                  <c:v>2020年(n=51)</c:v>
                </c:pt>
              </c:strCache>
            </c:strRef>
          </c:tx>
          <c:spPr>
            <a:solidFill>
              <a:srgbClr val="92D050"/>
            </a:solidFill>
            <a:ln>
              <a:noFill/>
            </a:ln>
            <a:effectLst/>
          </c:spPr>
          <c:invertIfNegative val="0"/>
          <c:dPt>
            <c:idx val="7"/>
            <c:invertIfNegative val="0"/>
            <c:bubble3D val="0"/>
            <c:extLst>
              <c:ext xmlns:c16="http://schemas.microsoft.com/office/drawing/2014/chart" uri="{C3380CC4-5D6E-409C-BE32-E72D297353CC}">
                <c16:uniqueId val="{00000002-CD43-47A7-9FAD-A4E25F40F27C}"/>
              </c:ext>
            </c:extLst>
          </c:dPt>
          <c:dPt>
            <c:idx val="8"/>
            <c:invertIfNegative val="0"/>
            <c:bubble3D val="0"/>
            <c:extLst>
              <c:ext xmlns:c16="http://schemas.microsoft.com/office/drawing/2014/chart" uri="{C3380CC4-5D6E-409C-BE32-E72D297353CC}">
                <c16:uniqueId val="{00000003-CD43-47A7-9FAD-A4E25F40F27C}"/>
              </c:ext>
            </c:extLst>
          </c:dPt>
          <c:dPt>
            <c:idx val="9"/>
            <c:invertIfNegative val="0"/>
            <c:bubble3D val="0"/>
            <c:extLst>
              <c:ext xmlns:c16="http://schemas.microsoft.com/office/drawing/2014/chart" uri="{C3380CC4-5D6E-409C-BE32-E72D297353CC}">
                <c16:uniqueId val="{00000004-CD43-47A7-9FAD-A4E25F40F27C}"/>
              </c:ext>
            </c:extLst>
          </c:dPt>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95000"/>
                        <a:lumOff val="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'部会資料n=51 (2)'!$Q$119:$Q$128</c:f>
              <c:strCache>
                <c:ptCount val="10"/>
                <c:pt idx="0">
                  <c:v>対応のばらつき</c:v>
                </c:pt>
                <c:pt idx="1">
                  <c:v>内服薬</c:v>
                </c:pt>
                <c:pt idx="3">
                  <c:v>病院食</c:v>
                </c:pt>
                <c:pt idx="4">
                  <c:v>病院の駐車場代</c:v>
                </c:pt>
                <c:pt idx="5">
                  <c:v>付添家族の生活費</c:v>
                </c:pt>
                <c:pt idx="6">
                  <c:v>病室のスペース</c:v>
                </c:pt>
                <c:pt idx="7">
                  <c:v>きょうだい面会制限</c:v>
                </c:pt>
                <c:pt idx="8">
                  <c:v>付添家族のシャワー</c:v>
                </c:pt>
                <c:pt idx="9">
                  <c:v>外来の待ち時間</c:v>
                </c:pt>
              </c:strCache>
            </c:strRef>
          </c:cat>
          <c:val>
            <c:numRef>
              <c:f>'部会資料n=51 (2)'!$R$119:$R$128</c:f>
              <c:numCache>
                <c:formatCode>0.0</c:formatCode>
                <c:ptCount val="10"/>
                <c:pt idx="0">
                  <c:v>50.98</c:v>
                </c:pt>
                <c:pt idx="1">
                  <c:v>35.29</c:v>
                </c:pt>
                <c:pt idx="3">
                  <c:v>49.02</c:v>
                </c:pt>
                <c:pt idx="4">
                  <c:v>45.1</c:v>
                </c:pt>
                <c:pt idx="5">
                  <c:v>37.25</c:v>
                </c:pt>
                <c:pt idx="6">
                  <c:v>31.37</c:v>
                </c:pt>
                <c:pt idx="7">
                  <c:v>29.41</c:v>
                </c:pt>
                <c:pt idx="8">
                  <c:v>21.57</c:v>
                </c:pt>
                <c:pt idx="9">
                  <c:v>9.8000000000000007</c:v>
                </c:pt>
              </c:numCache>
            </c:numRef>
          </c:val>
          <c:extLst>
            <c:ext xmlns:c16="http://schemas.microsoft.com/office/drawing/2014/chart" uri="{C3380CC4-5D6E-409C-BE32-E72D297353CC}">
              <c16:uniqueId val="{00000000-CD43-47A7-9FAD-A4E25F40F27C}"/>
            </c:ext>
          </c:extLst>
        </c:ser>
        <c:dLbls>
          <c:dLblPos val="outEnd"/>
          <c:showLegendKey val="0"/>
          <c:showVal val="1"/>
          <c:showCatName val="0"/>
          <c:showSerName val="0"/>
          <c:showPercent val="0"/>
          <c:showBubbleSize val="0"/>
        </c:dLbls>
        <c:gapWidth val="182"/>
        <c:axId val="1437341360"/>
        <c:axId val="1437328880"/>
      </c:barChart>
      <c:catAx>
        <c:axId val="14373413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95000"/>
                    <a:lumOff val="5000"/>
                  </a:schemeClr>
                </a:solidFill>
                <a:latin typeface="+mn-lt"/>
                <a:ea typeface="+mn-ea"/>
                <a:cs typeface="+mn-cs"/>
              </a:defRPr>
            </a:pPr>
            <a:endParaRPr lang="ja-JP"/>
          </a:p>
        </c:txPr>
        <c:crossAx val="1437328880"/>
        <c:crosses val="autoZero"/>
        <c:auto val="1"/>
        <c:lblAlgn val="ctr"/>
        <c:lblOffset val="100"/>
        <c:noMultiLvlLbl val="0"/>
      </c:catAx>
      <c:valAx>
        <c:axId val="1437328880"/>
        <c:scaling>
          <c:orientation val="minMax"/>
        </c:scaling>
        <c:delete val="0"/>
        <c:axPos val="t"/>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95000"/>
                    <a:lumOff val="5000"/>
                  </a:schemeClr>
                </a:solidFill>
                <a:latin typeface="+mn-lt"/>
                <a:ea typeface="+mn-ea"/>
                <a:cs typeface="+mn-cs"/>
              </a:defRPr>
            </a:pPr>
            <a:endParaRPr lang="ja-JP"/>
          </a:p>
        </c:txPr>
        <c:crossAx val="1437341360"/>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solidFill>
        <a:schemeClr val="accent3">
          <a:lumMod val="20000"/>
          <a:lumOff val="80000"/>
        </a:schemeClr>
      </a:solidFill>
    </a:ln>
    <a:effectLst/>
  </c:spPr>
  <c:txPr>
    <a:bodyPr/>
    <a:lstStyle/>
    <a:p>
      <a:pPr>
        <a:defRPr/>
      </a:pPr>
      <a:endParaRPr lang="ja-JP"/>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95000"/>
                  <a:lumOff val="5000"/>
                </a:schemeClr>
              </a:solidFill>
              <a:latin typeface="+mn-lt"/>
              <a:ea typeface="+mn-ea"/>
              <a:cs typeface="+mn-cs"/>
            </a:defRPr>
          </a:pPr>
          <a:endParaRPr lang="ja-JP"/>
        </a:p>
      </c:txPr>
    </c:title>
    <c:autoTitleDeleted val="0"/>
    <c:plotArea>
      <c:layout/>
      <c:barChart>
        <c:barDir val="bar"/>
        <c:grouping val="clustered"/>
        <c:varyColors val="0"/>
        <c:ser>
          <c:idx val="0"/>
          <c:order val="0"/>
          <c:tx>
            <c:strRef>
              <c:f>'部会資料n=51 (2)'!$P$132</c:f>
              <c:strCache>
                <c:ptCount val="1"/>
                <c:pt idx="0">
                  <c:v>2019年(n=83)</c:v>
                </c:pt>
              </c:strCache>
            </c:strRef>
          </c:tx>
          <c:spPr>
            <a:solidFill>
              <a:srgbClr val="0099F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95000"/>
                        <a:lumOff val="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'部会資料n=51 (2)'!$O$133:$O$137</c:f>
              <c:strCache>
                <c:ptCount val="5"/>
                <c:pt idx="0">
                  <c:v>助成制度の情報</c:v>
                </c:pt>
                <c:pt idx="1">
                  <c:v>助成内容の地域格差</c:v>
                </c:pt>
                <c:pt idx="2">
                  <c:v>助成手続き</c:v>
                </c:pt>
                <c:pt idx="3">
                  <c:v>役所窓口の対応</c:v>
                </c:pt>
                <c:pt idx="4">
                  <c:v>治療の情報</c:v>
                </c:pt>
              </c:strCache>
            </c:strRef>
          </c:cat>
          <c:val>
            <c:numRef>
              <c:f>'部会資料n=51 (2)'!$P$133:$P$137</c:f>
              <c:numCache>
                <c:formatCode>0.0</c:formatCode>
                <c:ptCount val="5"/>
                <c:pt idx="0">
                  <c:v>26.51</c:v>
                </c:pt>
                <c:pt idx="1">
                  <c:v>10.84</c:v>
                </c:pt>
                <c:pt idx="2">
                  <c:v>18.07</c:v>
                </c:pt>
                <c:pt idx="3">
                  <c:v>8.43</c:v>
                </c:pt>
                <c:pt idx="4">
                  <c:v>16.87</c:v>
                </c:pt>
              </c:numCache>
            </c:numRef>
          </c:val>
          <c:extLst>
            <c:ext xmlns:c16="http://schemas.microsoft.com/office/drawing/2014/chart" uri="{C3380CC4-5D6E-409C-BE32-E72D297353CC}">
              <c16:uniqueId val="{00000000-AD5F-4E9B-9BCD-36E3B501AA68}"/>
            </c:ext>
          </c:extLst>
        </c:ser>
        <c:dLbls>
          <c:dLblPos val="outEnd"/>
          <c:showLegendKey val="0"/>
          <c:showVal val="1"/>
          <c:showCatName val="0"/>
          <c:showSerName val="0"/>
          <c:showPercent val="0"/>
          <c:showBubbleSize val="0"/>
        </c:dLbls>
        <c:gapWidth val="182"/>
        <c:axId val="1344364576"/>
        <c:axId val="1344357920"/>
      </c:barChart>
      <c:catAx>
        <c:axId val="13443645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95000"/>
                    <a:lumOff val="5000"/>
                  </a:schemeClr>
                </a:solidFill>
                <a:latin typeface="+mn-lt"/>
                <a:ea typeface="+mn-ea"/>
                <a:cs typeface="+mn-cs"/>
              </a:defRPr>
            </a:pPr>
            <a:endParaRPr lang="ja-JP"/>
          </a:p>
        </c:txPr>
        <c:crossAx val="1344357920"/>
        <c:crosses val="autoZero"/>
        <c:auto val="1"/>
        <c:lblAlgn val="ctr"/>
        <c:lblOffset val="100"/>
        <c:noMultiLvlLbl val="0"/>
      </c:catAx>
      <c:valAx>
        <c:axId val="1344357920"/>
        <c:scaling>
          <c:orientation val="minMax"/>
        </c:scaling>
        <c:delete val="0"/>
        <c:axPos val="t"/>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95000"/>
                    <a:lumOff val="5000"/>
                  </a:schemeClr>
                </a:solidFill>
                <a:latin typeface="+mn-lt"/>
                <a:ea typeface="+mn-ea"/>
                <a:cs typeface="+mn-cs"/>
              </a:defRPr>
            </a:pPr>
            <a:endParaRPr lang="ja-JP"/>
          </a:p>
        </c:txPr>
        <c:crossAx val="1344364576"/>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solidFill>
        <a:schemeClr val="accent3">
          <a:lumMod val="20000"/>
          <a:lumOff val="80000"/>
        </a:schemeClr>
      </a:solid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95000"/>
                    <a:lumOff val="5000"/>
                  </a:schemeClr>
                </a:solidFill>
                <a:latin typeface="+mn-lt"/>
                <a:ea typeface="+mn-ea"/>
                <a:cs typeface="+mn-cs"/>
              </a:defRPr>
            </a:pPr>
            <a:r>
              <a:rPr lang="ja-JP" altLang="en-US" b="1" dirty="0">
                <a:solidFill>
                  <a:schemeClr val="tx1">
                    <a:lumMod val="95000"/>
                    <a:lumOff val="5000"/>
                  </a:schemeClr>
                </a:solidFill>
              </a:rPr>
              <a:t>患者の年齢層</a:t>
            </a:r>
          </a:p>
        </c:rich>
      </c:tx>
      <c:layout>
        <c:manualLayout>
          <c:xMode val="edge"/>
          <c:yMode val="edge"/>
          <c:x val="0.19715714864828854"/>
          <c:y val="1.6202968332765591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95000"/>
                  <a:lumOff val="5000"/>
                </a:schemeClr>
              </a:solidFill>
              <a:latin typeface="+mn-lt"/>
              <a:ea typeface="+mn-ea"/>
              <a:cs typeface="+mn-cs"/>
            </a:defRPr>
          </a:pPr>
          <a:endParaRPr lang="ja-JP"/>
        </a:p>
      </c:txPr>
    </c:title>
    <c:autoTitleDeleted val="0"/>
    <c:plotArea>
      <c:layout/>
      <c:barChart>
        <c:barDir val="col"/>
        <c:grouping val="percentStacked"/>
        <c:varyColors val="0"/>
        <c:ser>
          <c:idx val="0"/>
          <c:order val="0"/>
          <c:tx>
            <c:strRef>
              <c:f>'3年比較'!$B$14</c:f>
              <c:strCache>
                <c:ptCount val="1"/>
                <c:pt idx="0">
                  <c:v>0-4歳</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95000"/>
                        <a:lumOff val="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'3年比較'!$C$13:$E$13</c:f>
              <c:strCache>
                <c:ptCount val="3"/>
                <c:pt idx="0">
                  <c:v>2018年(n=67)</c:v>
                </c:pt>
                <c:pt idx="1">
                  <c:v>2019年(n=83)</c:v>
                </c:pt>
                <c:pt idx="2">
                  <c:v>2020年(n=51)</c:v>
                </c:pt>
              </c:strCache>
            </c:strRef>
          </c:cat>
          <c:val>
            <c:numRef>
              <c:f>'3年比較'!$C$14:$E$14</c:f>
              <c:numCache>
                <c:formatCode>0.0</c:formatCode>
                <c:ptCount val="3"/>
                <c:pt idx="0">
                  <c:v>34.33</c:v>
                </c:pt>
                <c:pt idx="1">
                  <c:v>37.35</c:v>
                </c:pt>
                <c:pt idx="2">
                  <c:v>41.18</c:v>
                </c:pt>
              </c:numCache>
            </c:numRef>
          </c:val>
          <c:extLst>
            <c:ext xmlns:c16="http://schemas.microsoft.com/office/drawing/2014/chart" uri="{C3380CC4-5D6E-409C-BE32-E72D297353CC}">
              <c16:uniqueId val="{00000000-7E47-4CD8-A1D5-C86354EA59DD}"/>
            </c:ext>
          </c:extLst>
        </c:ser>
        <c:ser>
          <c:idx val="1"/>
          <c:order val="1"/>
          <c:tx>
            <c:strRef>
              <c:f>'3年比較'!$B$15</c:f>
              <c:strCache>
                <c:ptCount val="1"/>
                <c:pt idx="0">
                  <c:v>5-9歳</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95000"/>
                        <a:lumOff val="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'3年比較'!$C$13:$E$13</c:f>
              <c:strCache>
                <c:ptCount val="3"/>
                <c:pt idx="0">
                  <c:v>2018年(n=67)</c:v>
                </c:pt>
                <c:pt idx="1">
                  <c:v>2019年(n=83)</c:v>
                </c:pt>
                <c:pt idx="2">
                  <c:v>2020年(n=51)</c:v>
                </c:pt>
              </c:strCache>
            </c:strRef>
          </c:cat>
          <c:val>
            <c:numRef>
              <c:f>'3年比較'!$C$15:$E$15</c:f>
              <c:numCache>
                <c:formatCode>0.0</c:formatCode>
                <c:ptCount val="3"/>
                <c:pt idx="0">
                  <c:v>23.88</c:v>
                </c:pt>
                <c:pt idx="1">
                  <c:v>30.12</c:v>
                </c:pt>
                <c:pt idx="2">
                  <c:v>21.57</c:v>
                </c:pt>
              </c:numCache>
            </c:numRef>
          </c:val>
          <c:extLst>
            <c:ext xmlns:c16="http://schemas.microsoft.com/office/drawing/2014/chart" uri="{C3380CC4-5D6E-409C-BE32-E72D297353CC}">
              <c16:uniqueId val="{00000001-7E47-4CD8-A1D5-C86354EA59DD}"/>
            </c:ext>
          </c:extLst>
        </c:ser>
        <c:ser>
          <c:idx val="2"/>
          <c:order val="2"/>
          <c:tx>
            <c:strRef>
              <c:f>'3年比較'!$B$16</c:f>
              <c:strCache>
                <c:ptCount val="1"/>
                <c:pt idx="0">
                  <c:v>10-14歳</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95000"/>
                        <a:lumOff val="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'3年比較'!$C$13:$E$13</c:f>
              <c:strCache>
                <c:ptCount val="3"/>
                <c:pt idx="0">
                  <c:v>2018年(n=67)</c:v>
                </c:pt>
                <c:pt idx="1">
                  <c:v>2019年(n=83)</c:v>
                </c:pt>
                <c:pt idx="2">
                  <c:v>2020年(n=51)</c:v>
                </c:pt>
              </c:strCache>
            </c:strRef>
          </c:cat>
          <c:val>
            <c:numRef>
              <c:f>'3年比較'!$C$16:$E$16</c:f>
              <c:numCache>
                <c:formatCode>0.0</c:formatCode>
                <c:ptCount val="3"/>
                <c:pt idx="0">
                  <c:v>26.87</c:v>
                </c:pt>
                <c:pt idx="1">
                  <c:v>18.07</c:v>
                </c:pt>
                <c:pt idx="2">
                  <c:v>27.45</c:v>
                </c:pt>
              </c:numCache>
            </c:numRef>
          </c:val>
          <c:extLst>
            <c:ext xmlns:c16="http://schemas.microsoft.com/office/drawing/2014/chart" uri="{C3380CC4-5D6E-409C-BE32-E72D297353CC}">
              <c16:uniqueId val="{00000002-7E47-4CD8-A1D5-C86354EA59DD}"/>
            </c:ext>
          </c:extLst>
        </c:ser>
        <c:ser>
          <c:idx val="3"/>
          <c:order val="3"/>
          <c:tx>
            <c:strRef>
              <c:f>'3年比較'!$B$17</c:f>
              <c:strCache>
                <c:ptCount val="1"/>
                <c:pt idx="0">
                  <c:v>15-20歳</c:v>
                </c:pt>
              </c:strCache>
            </c:strRef>
          </c:tx>
          <c:spPr>
            <a:solidFill>
              <a:schemeClr val="accent4">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95000"/>
                        <a:lumOff val="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'3年比較'!$C$13:$E$13</c:f>
              <c:strCache>
                <c:ptCount val="3"/>
                <c:pt idx="0">
                  <c:v>2018年(n=67)</c:v>
                </c:pt>
                <c:pt idx="1">
                  <c:v>2019年(n=83)</c:v>
                </c:pt>
                <c:pt idx="2">
                  <c:v>2020年(n=51)</c:v>
                </c:pt>
              </c:strCache>
            </c:strRef>
          </c:cat>
          <c:val>
            <c:numRef>
              <c:f>'3年比較'!$C$17:$E$17</c:f>
              <c:numCache>
                <c:formatCode>0.0</c:formatCode>
                <c:ptCount val="3"/>
                <c:pt idx="0">
                  <c:v>14.93</c:v>
                </c:pt>
                <c:pt idx="1">
                  <c:v>14.46</c:v>
                </c:pt>
                <c:pt idx="2">
                  <c:v>9.8000000000000007</c:v>
                </c:pt>
              </c:numCache>
            </c:numRef>
          </c:val>
          <c:extLst>
            <c:ext xmlns:c16="http://schemas.microsoft.com/office/drawing/2014/chart" uri="{C3380CC4-5D6E-409C-BE32-E72D297353CC}">
              <c16:uniqueId val="{00000003-7E47-4CD8-A1D5-C86354EA59DD}"/>
            </c:ext>
          </c:extLst>
        </c:ser>
        <c:dLbls>
          <c:dLblPos val="ctr"/>
          <c:showLegendKey val="0"/>
          <c:showVal val="1"/>
          <c:showCatName val="0"/>
          <c:showSerName val="0"/>
          <c:showPercent val="0"/>
          <c:showBubbleSize val="0"/>
        </c:dLbls>
        <c:gapWidth val="150"/>
        <c:overlap val="100"/>
        <c:axId val="518041119"/>
        <c:axId val="518036543"/>
      </c:barChart>
      <c:catAx>
        <c:axId val="5180411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95000"/>
                    <a:lumOff val="5000"/>
                  </a:schemeClr>
                </a:solidFill>
                <a:latin typeface="+mn-lt"/>
                <a:ea typeface="+mn-ea"/>
                <a:cs typeface="+mn-cs"/>
              </a:defRPr>
            </a:pPr>
            <a:endParaRPr lang="ja-JP"/>
          </a:p>
        </c:txPr>
        <c:crossAx val="518036543"/>
        <c:crosses val="autoZero"/>
        <c:auto val="1"/>
        <c:lblAlgn val="ctr"/>
        <c:lblOffset val="100"/>
        <c:noMultiLvlLbl val="0"/>
      </c:catAx>
      <c:valAx>
        <c:axId val="51803654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95000"/>
                    <a:lumOff val="5000"/>
                  </a:schemeClr>
                </a:solidFill>
                <a:latin typeface="+mn-lt"/>
                <a:ea typeface="+mn-ea"/>
                <a:cs typeface="+mn-cs"/>
              </a:defRPr>
            </a:pPr>
            <a:endParaRPr lang="ja-JP"/>
          </a:p>
        </c:txPr>
        <c:crossAx val="518041119"/>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95000"/>
                  <a:lumOff val="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solidFill>
        <a:schemeClr val="bg2">
          <a:lumMod val="90000"/>
        </a:schemeClr>
      </a:solidFill>
    </a:ln>
    <a:effectLst/>
  </c:spPr>
  <c:txPr>
    <a:bodyPr/>
    <a:lstStyle/>
    <a:p>
      <a:pPr>
        <a:defRPr/>
      </a:pPr>
      <a:endParaRPr lang="ja-JP"/>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95000"/>
                  <a:lumOff val="5000"/>
                </a:schemeClr>
              </a:solidFill>
              <a:latin typeface="+mn-lt"/>
              <a:ea typeface="+mn-ea"/>
              <a:cs typeface="+mn-cs"/>
            </a:defRPr>
          </a:pPr>
          <a:endParaRPr lang="ja-JP"/>
        </a:p>
      </c:txPr>
    </c:title>
    <c:autoTitleDeleted val="0"/>
    <c:plotArea>
      <c:layout/>
      <c:barChart>
        <c:barDir val="bar"/>
        <c:grouping val="clustered"/>
        <c:varyColors val="0"/>
        <c:ser>
          <c:idx val="0"/>
          <c:order val="0"/>
          <c:tx>
            <c:strRef>
              <c:f>'部会資料n=51 (2)'!$R$132</c:f>
              <c:strCache>
                <c:ptCount val="1"/>
                <c:pt idx="0">
                  <c:v>2020年(n=51)</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95000"/>
                        <a:lumOff val="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'部会資料n=51 (2)'!$Q$133:$Q$137</c:f>
              <c:strCache>
                <c:ptCount val="5"/>
                <c:pt idx="0">
                  <c:v>助成制度の情報</c:v>
                </c:pt>
                <c:pt idx="1">
                  <c:v>助成内容の地域格差</c:v>
                </c:pt>
                <c:pt idx="2">
                  <c:v>助成手続き</c:v>
                </c:pt>
                <c:pt idx="3">
                  <c:v>役所窓口の対応</c:v>
                </c:pt>
                <c:pt idx="4">
                  <c:v>治療の情報</c:v>
                </c:pt>
              </c:strCache>
            </c:strRef>
          </c:cat>
          <c:val>
            <c:numRef>
              <c:f>'部会資料n=51 (2)'!$R$133:$R$137</c:f>
              <c:numCache>
                <c:formatCode>0.0</c:formatCode>
                <c:ptCount val="5"/>
                <c:pt idx="0">
                  <c:v>29.41</c:v>
                </c:pt>
                <c:pt idx="1">
                  <c:v>27.45</c:v>
                </c:pt>
                <c:pt idx="2">
                  <c:v>25.49</c:v>
                </c:pt>
                <c:pt idx="3">
                  <c:v>19.61</c:v>
                </c:pt>
                <c:pt idx="4">
                  <c:v>9.8000000000000007</c:v>
                </c:pt>
              </c:numCache>
            </c:numRef>
          </c:val>
          <c:extLst>
            <c:ext xmlns:c16="http://schemas.microsoft.com/office/drawing/2014/chart" uri="{C3380CC4-5D6E-409C-BE32-E72D297353CC}">
              <c16:uniqueId val="{00000000-A337-44B2-BBC2-29639AFF311C}"/>
            </c:ext>
          </c:extLst>
        </c:ser>
        <c:dLbls>
          <c:dLblPos val="outEnd"/>
          <c:showLegendKey val="0"/>
          <c:showVal val="1"/>
          <c:showCatName val="0"/>
          <c:showSerName val="0"/>
          <c:showPercent val="0"/>
          <c:showBubbleSize val="0"/>
        </c:dLbls>
        <c:gapWidth val="182"/>
        <c:axId val="1344350432"/>
        <c:axId val="1344350016"/>
      </c:barChart>
      <c:catAx>
        <c:axId val="134435043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95000"/>
                    <a:lumOff val="5000"/>
                  </a:schemeClr>
                </a:solidFill>
                <a:latin typeface="+mn-lt"/>
                <a:ea typeface="+mn-ea"/>
                <a:cs typeface="+mn-cs"/>
              </a:defRPr>
            </a:pPr>
            <a:endParaRPr lang="ja-JP"/>
          </a:p>
        </c:txPr>
        <c:crossAx val="1344350016"/>
        <c:crosses val="autoZero"/>
        <c:auto val="1"/>
        <c:lblAlgn val="ctr"/>
        <c:lblOffset val="100"/>
        <c:noMultiLvlLbl val="0"/>
      </c:catAx>
      <c:valAx>
        <c:axId val="1344350016"/>
        <c:scaling>
          <c:orientation val="minMax"/>
        </c:scaling>
        <c:delete val="0"/>
        <c:axPos val="t"/>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95000"/>
                    <a:lumOff val="5000"/>
                  </a:schemeClr>
                </a:solidFill>
                <a:latin typeface="+mn-lt"/>
                <a:ea typeface="+mn-ea"/>
                <a:cs typeface="+mn-cs"/>
              </a:defRPr>
            </a:pPr>
            <a:endParaRPr lang="ja-JP"/>
          </a:p>
        </c:txPr>
        <c:crossAx val="134435043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ja-JP" altLang="en-US" b="1" dirty="0">
                <a:latin typeface="游ゴシック" panose="020B0400000000000000" pitchFamily="50" charset="-128"/>
                <a:ea typeface="游ゴシック" panose="020B0400000000000000" pitchFamily="50" charset="-128"/>
              </a:rPr>
              <a:t>回答者</a:t>
            </a:r>
          </a:p>
        </c:rich>
      </c:tx>
      <c:layout>
        <c:manualLayout>
          <c:xMode val="edge"/>
          <c:yMode val="edge"/>
          <c:x val="0.33970632331972755"/>
          <c:y val="1.6250051181263565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percentStacked"/>
        <c:varyColors val="0"/>
        <c:ser>
          <c:idx val="0"/>
          <c:order val="0"/>
          <c:tx>
            <c:strRef>
              <c:f>'3年比較'!$B$53</c:f>
              <c:strCache>
                <c:ptCount val="1"/>
                <c:pt idx="0">
                  <c:v>母親</c:v>
                </c:pt>
              </c:strCache>
            </c:strRef>
          </c:tx>
          <c:spPr>
            <a:solidFill>
              <a:srgbClr val="ED7D31">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'3年比較'!$C$52:$E$52</c:f>
              <c:strCache>
                <c:ptCount val="3"/>
                <c:pt idx="0">
                  <c:v>2018年(n=67)</c:v>
                </c:pt>
                <c:pt idx="1">
                  <c:v>2019年(n=83)</c:v>
                </c:pt>
                <c:pt idx="2">
                  <c:v>2020年(n=51)</c:v>
                </c:pt>
              </c:strCache>
            </c:strRef>
          </c:cat>
          <c:val>
            <c:numRef>
              <c:f>'3年比較'!$C$53:$E$53</c:f>
              <c:numCache>
                <c:formatCode>0.0</c:formatCode>
                <c:ptCount val="3"/>
                <c:pt idx="0">
                  <c:v>91.04</c:v>
                </c:pt>
                <c:pt idx="1">
                  <c:v>85.54</c:v>
                </c:pt>
                <c:pt idx="2">
                  <c:v>84.31</c:v>
                </c:pt>
              </c:numCache>
            </c:numRef>
          </c:val>
          <c:extLst>
            <c:ext xmlns:c16="http://schemas.microsoft.com/office/drawing/2014/chart" uri="{C3380CC4-5D6E-409C-BE32-E72D297353CC}">
              <c16:uniqueId val="{00000000-474D-488E-A43F-23C5F79E1728}"/>
            </c:ext>
          </c:extLst>
        </c:ser>
        <c:ser>
          <c:idx val="1"/>
          <c:order val="1"/>
          <c:tx>
            <c:strRef>
              <c:f>'3年比較'!$B$54</c:f>
              <c:strCache>
                <c:ptCount val="1"/>
                <c:pt idx="0">
                  <c:v>父親</c:v>
                </c:pt>
              </c:strCache>
            </c:strRef>
          </c:tx>
          <c:spPr>
            <a:solidFill>
              <a:srgbClr val="5B9BD5">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'3年比較'!$C$52:$E$52</c:f>
              <c:strCache>
                <c:ptCount val="3"/>
                <c:pt idx="0">
                  <c:v>2018年(n=67)</c:v>
                </c:pt>
                <c:pt idx="1">
                  <c:v>2019年(n=83)</c:v>
                </c:pt>
                <c:pt idx="2">
                  <c:v>2020年(n=51)</c:v>
                </c:pt>
              </c:strCache>
            </c:strRef>
          </c:cat>
          <c:val>
            <c:numRef>
              <c:f>'3年比較'!$C$54:$E$54</c:f>
              <c:numCache>
                <c:formatCode>0.0</c:formatCode>
                <c:ptCount val="3"/>
                <c:pt idx="0">
                  <c:v>7.46</c:v>
                </c:pt>
                <c:pt idx="1">
                  <c:v>14.46</c:v>
                </c:pt>
                <c:pt idx="2">
                  <c:v>15.69</c:v>
                </c:pt>
              </c:numCache>
            </c:numRef>
          </c:val>
          <c:extLst>
            <c:ext xmlns:c16="http://schemas.microsoft.com/office/drawing/2014/chart" uri="{C3380CC4-5D6E-409C-BE32-E72D297353CC}">
              <c16:uniqueId val="{00000001-474D-488E-A43F-23C5F79E1728}"/>
            </c:ext>
          </c:extLst>
        </c:ser>
        <c:ser>
          <c:idx val="2"/>
          <c:order val="2"/>
          <c:tx>
            <c:strRef>
              <c:f>'3年比較'!$B$55</c:f>
              <c:strCache>
                <c:ptCount val="1"/>
                <c:pt idx="0">
                  <c:v>祖父母</c:v>
                </c:pt>
              </c:strCache>
            </c:strRef>
          </c:tx>
          <c:spPr>
            <a:solidFill>
              <a:srgbClr val="FFC000">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'3年比較'!$C$52:$E$52</c:f>
              <c:strCache>
                <c:ptCount val="3"/>
                <c:pt idx="0">
                  <c:v>2018年(n=67)</c:v>
                </c:pt>
                <c:pt idx="1">
                  <c:v>2019年(n=83)</c:v>
                </c:pt>
                <c:pt idx="2">
                  <c:v>2020年(n=51)</c:v>
                </c:pt>
              </c:strCache>
            </c:strRef>
          </c:cat>
          <c:val>
            <c:numRef>
              <c:f>'3年比較'!$C$55:$E$55</c:f>
              <c:numCache>
                <c:formatCode>0.0</c:formatCode>
                <c:ptCount val="3"/>
                <c:pt idx="0">
                  <c:v>1.49</c:v>
                </c:pt>
                <c:pt idx="1">
                  <c:v>0</c:v>
                </c:pt>
                <c:pt idx="2">
                  <c:v>0</c:v>
                </c:pt>
              </c:numCache>
            </c:numRef>
          </c:val>
          <c:extLst>
            <c:ext xmlns:c16="http://schemas.microsoft.com/office/drawing/2014/chart" uri="{C3380CC4-5D6E-409C-BE32-E72D297353CC}">
              <c16:uniqueId val="{00000002-474D-488E-A43F-23C5F79E1728}"/>
            </c:ext>
          </c:extLst>
        </c:ser>
        <c:dLbls>
          <c:dLblPos val="ctr"/>
          <c:showLegendKey val="0"/>
          <c:showVal val="1"/>
          <c:showCatName val="0"/>
          <c:showSerName val="0"/>
          <c:showPercent val="0"/>
          <c:showBubbleSize val="0"/>
        </c:dLbls>
        <c:gapWidth val="150"/>
        <c:overlap val="100"/>
        <c:axId val="1689466912"/>
        <c:axId val="1689466080"/>
      </c:barChart>
      <c:catAx>
        <c:axId val="1689466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689466080"/>
        <c:crosses val="autoZero"/>
        <c:auto val="1"/>
        <c:lblAlgn val="ctr"/>
        <c:lblOffset val="100"/>
        <c:noMultiLvlLbl val="0"/>
      </c:catAx>
      <c:valAx>
        <c:axId val="168946608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68946691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solidFill>
        <a:srgbClr val="E7E6E6">
          <a:lumMod val="90000"/>
        </a:srgbClr>
      </a:solidFill>
    </a:ln>
    <a:effectLst/>
  </c:spPr>
  <c:txPr>
    <a:bodyPr/>
    <a:lstStyle/>
    <a:p>
      <a:pPr>
        <a:defRPr/>
      </a:pPr>
      <a:endParaRPr lang="ja-JP"/>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'3年比較'!$B$25</c:f>
              <c:strCache>
                <c:ptCount val="1"/>
                <c:pt idx="0">
                  <c:v>はい</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95000"/>
                        <a:lumOff val="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'3年比較'!$C$24:$E$24</c:f>
              <c:strCache>
                <c:ptCount val="3"/>
                <c:pt idx="0">
                  <c:v>2018年(n=67)</c:v>
                </c:pt>
                <c:pt idx="1">
                  <c:v>2019年(n=83)</c:v>
                </c:pt>
                <c:pt idx="2">
                  <c:v>2020年(n=51)</c:v>
                </c:pt>
              </c:strCache>
            </c:strRef>
          </c:cat>
          <c:val>
            <c:numRef>
              <c:f>'3年比較'!$C$25:$E$25</c:f>
              <c:numCache>
                <c:formatCode>0.0</c:formatCode>
                <c:ptCount val="3"/>
                <c:pt idx="0">
                  <c:v>61.19</c:v>
                </c:pt>
                <c:pt idx="1">
                  <c:v>87.95</c:v>
                </c:pt>
                <c:pt idx="2">
                  <c:v>84.31</c:v>
                </c:pt>
              </c:numCache>
            </c:numRef>
          </c:val>
          <c:extLst>
            <c:ext xmlns:c16="http://schemas.microsoft.com/office/drawing/2014/chart" uri="{C3380CC4-5D6E-409C-BE32-E72D297353CC}">
              <c16:uniqueId val="{00000000-8897-4791-8ACC-4791EC5D39B5}"/>
            </c:ext>
          </c:extLst>
        </c:ser>
        <c:ser>
          <c:idx val="1"/>
          <c:order val="1"/>
          <c:tx>
            <c:strRef>
              <c:f>'3年比較'!$B$26</c:f>
              <c:strCache>
                <c:ptCount val="1"/>
                <c:pt idx="0">
                  <c:v>いいえ</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95000"/>
                        <a:lumOff val="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'3年比較'!$C$24:$E$24</c:f>
              <c:strCache>
                <c:ptCount val="3"/>
                <c:pt idx="0">
                  <c:v>2018年(n=67)</c:v>
                </c:pt>
                <c:pt idx="1">
                  <c:v>2019年(n=83)</c:v>
                </c:pt>
                <c:pt idx="2">
                  <c:v>2020年(n=51)</c:v>
                </c:pt>
              </c:strCache>
            </c:strRef>
          </c:cat>
          <c:val>
            <c:numRef>
              <c:f>'3年比較'!$C$26:$E$26</c:f>
              <c:numCache>
                <c:formatCode>0.0</c:formatCode>
                <c:ptCount val="3"/>
                <c:pt idx="0">
                  <c:v>17.91</c:v>
                </c:pt>
                <c:pt idx="1">
                  <c:v>3.61</c:v>
                </c:pt>
                <c:pt idx="2">
                  <c:v>5.88</c:v>
                </c:pt>
              </c:numCache>
            </c:numRef>
          </c:val>
          <c:extLst>
            <c:ext xmlns:c16="http://schemas.microsoft.com/office/drawing/2014/chart" uri="{C3380CC4-5D6E-409C-BE32-E72D297353CC}">
              <c16:uniqueId val="{00000001-8897-4791-8ACC-4791EC5D39B5}"/>
            </c:ext>
          </c:extLst>
        </c:ser>
        <c:ser>
          <c:idx val="2"/>
          <c:order val="2"/>
          <c:tx>
            <c:strRef>
              <c:f>'3年比較'!$B$27</c:f>
              <c:strCache>
                <c:ptCount val="1"/>
                <c:pt idx="0">
                  <c:v>覚えていない</c:v>
                </c:pt>
              </c:strCache>
            </c:strRef>
          </c:tx>
          <c:spPr>
            <a:solidFill>
              <a:schemeClr val="accent3">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95000"/>
                        <a:lumOff val="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'3年比較'!$C$24:$E$24</c:f>
              <c:strCache>
                <c:ptCount val="3"/>
                <c:pt idx="0">
                  <c:v>2018年(n=67)</c:v>
                </c:pt>
                <c:pt idx="1">
                  <c:v>2019年(n=83)</c:v>
                </c:pt>
                <c:pt idx="2">
                  <c:v>2020年(n=51)</c:v>
                </c:pt>
              </c:strCache>
            </c:strRef>
          </c:cat>
          <c:val>
            <c:numRef>
              <c:f>'3年比較'!$C$27:$E$27</c:f>
              <c:numCache>
                <c:formatCode>0.0</c:formatCode>
                <c:ptCount val="3"/>
                <c:pt idx="0">
                  <c:v>20.9</c:v>
                </c:pt>
                <c:pt idx="1">
                  <c:v>8.43</c:v>
                </c:pt>
                <c:pt idx="2">
                  <c:v>9.8000000000000007</c:v>
                </c:pt>
              </c:numCache>
            </c:numRef>
          </c:val>
          <c:extLst>
            <c:ext xmlns:c16="http://schemas.microsoft.com/office/drawing/2014/chart" uri="{C3380CC4-5D6E-409C-BE32-E72D297353CC}">
              <c16:uniqueId val="{00000002-8897-4791-8ACC-4791EC5D39B5}"/>
            </c:ext>
          </c:extLst>
        </c:ser>
        <c:dLbls>
          <c:dLblPos val="ctr"/>
          <c:showLegendKey val="0"/>
          <c:showVal val="1"/>
          <c:showCatName val="0"/>
          <c:showSerName val="0"/>
          <c:showPercent val="0"/>
          <c:showBubbleSize val="0"/>
        </c:dLbls>
        <c:gapWidth val="150"/>
        <c:overlap val="100"/>
        <c:axId val="2113577791"/>
        <c:axId val="2113576959"/>
      </c:barChart>
      <c:catAx>
        <c:axId val="21135777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95000"/>
                    <a:lumOff val="5000"/>
                  </a:schemeClr>
                </a:solidFill>
                <a:latin typeface="+mn-lt"/>
                <a:ea typeface="+mn-ea"/>
                <a:cs typeface="+mn-cs"/>
              </a:defRPr>
            </a:pPr>
            <a:endParaRPr lang="ja-JP"/>
          </a:p>
        </c:txPr>
        <c:crossAx val="2113576959"/>
        <c:crosses val="autoZero"/>
        <c:auto val="1"/>
        <c:lblAlgn val="ctr"/>
        <c:lblOffset val="100"/>
        <c:noMultiLvlLbl val="0"/>
      </c:catAx>
      <c:valAx>
        <c:axId val="211357695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95000"/>
                    <a:lumOff val="5000"/>
                  </a:schemeClr>
                </a:solidFill>
                <a:latin typeface="+mn-lt"/>
                <a:ea typeface="+mn-ea"/>
                <a:cs typeface="+mn-cs"/>
              </a:defRPr>
            </a:pPr>
            <a:endParaRPr lang="ja-JP"/>
          </a:p>
        </c:txPr>
        <c:crossAx val="2113577791"/>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95000"/>
                  <a:lumOff val="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4830477506489574"/>
          <c:y val="8.5427388065457566E-3"/>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95000"/>
                  <a:lumOff val="5000"/>
                </a:schemeClr>
              </a:solidFill>
              <a:latin typeface="+mn-lt"/>
              <a:ea typeface="+mn-ea"/>
              <a:cs typeface="+mn-cs"/>
            </a:defRPr>
          </a:pPr>
          <a:endParaRPr lang="ja-JP"/>
        </a:p>
      </c:txPr>
    </c:title>
    <c:autoTitleDeleted val="0"/>
    <c:plotArea>
      <c:layout/>
      <c:pieChart>
        <c:varyColors val="1"/>
        <c:ser>
          <c:idx val="0"/>
          <c:order val="0"/>
          <c:tx>
            <c:strRef>
              <c:f>'部会資料n=51 (2)'!$D$20</c:f>
              <c:strCache>
                <c:ptCount val="1"/>
                <c:pt idx="0">
                  <c:v>2019年(n=83)</c:v>
                </c:pt>
              </c:strCache>
            </c:strRef>
          </c:tx>
          <c:dPt>
            <c:idx val="0"/>
            <c:bubble3D val="0"/>
            <c:spPr>
              <a:solidFill>
                <a:schemeClr val="accent5">
                  <a:lumMod val="60000"/>
                  <a:lumOff val="40000"/>
                </a:schemeClr>
              </a:solidFill>
              <a:ln w="19050">
                <a:solidFill>
                  <a:schemeClr val="lt1"/>
                </a:solidFill>
              </a:ln>
              <a:effectLst/>
            </c:spPr>
            <c:extLst>
              <c:ext xmlns:c16="http://schemas.microsoft.com/office/drawing/2014/chart" uri="{C3380CC4-5D6E-409C-BE32-E72D297353CC}">
                <c16:uniqueId val="{00000001-8E60-465A-96D6-3C4CCDD8462F}"/>
              </c:ext>
            </c:extLst>
          </c:dPt>
          <c:dPt>
            <c:idx val="1"/>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3-8E60-465A-96D6-3C4CCDD8462F}"/>
              </c:ext>
            </c:extLst>
          </c:dPt>
          <c:dPt>
            <c:idx val="2"/>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5-8E60-465A-96D6-3C4CCDD8462F}"/>
              </c:ext>
            </c:extLst>
          </c:dPt>
          <c:dPt>
            <c:idx val="3"/>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7-8E60-465A-96D6-3C4CCDD8462F}"/>
              </c:ext>
            </c:extLst>
          </c:dPt>
          <c:dPt>
            <c:idx val="4"/>
            <c:bubble3D val="0"/>
            <c:spPr>
              <a:solidFill>
                <a:schemeClr val="accent3">
                  <a:lumMod val="60000"/>
                  <a:lumOff val="40000"/>
                </a:schemeClr>
              </a:solidFill>
              <a:ln w="19050">
                <a:solidFill>
                  <a:schemeClr val="lt1"/>
                </a:solidFill>
              </a:ln>
              <a:effectLst/>
            </c:spPr>
            <c:extLst>
              <c:ext xmlns:c16="http://schemas.microsoft.com/office/drawing/2014/chart" uri="{C3380CC4-5D6E-409C-BE32-E72D297353CC}">
                <c16:uniqueId val="{00000009-8E60-465A-96D6-3C4CCDD8462F}"/>
              </c:ext>
            </c:extLst>
          </c:dPt>
          <c:dLbls>
            <c:dLbl>
              <c:idx val="0"/>
              <c:layout>
                <c:manualLayout>
                  <c:x val="-0.22726795288449794"/>
                  <c:y val="0.13098866170036821"/>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8E60-465A-96D6-3C4CCDD8462F}"/>
                </c:ext>
              </c:extLst>
            </c:dLbl>
            <c:dLbl>
              <c:idx val="1"/>
              <c:layout>
                <c:manualLayout>
                  <c:x val="0.19762430685608515"/>
                  <c:y val="-0.2278063681745536"/>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8E60-465A-96D6-3C4CCDD8462F}"/>
                </c:ext>
              </c:extLst>
            </c:dLbl>
            <c:dLbl>
              <c:idx val="2"/>
              <c:layout>
                <c:manualLayout>
                  <c:x val="-4.6112338266419875E-2"/>
                  <c:y val="6.8341910452366053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8E60-465A-96D6-3C4CCDD8462F}"/>
                </c:ext>
              </c:extLst>
            </c:dLbl>
            <c:dLbl>
              <c:idx val="4"/>
              <c:layout>
                <c:manualLayout>
                  <c:x val="4.2818599818818449E-2"/>
                  <c:y val="-2.8475796021819187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8E60-465A-96D6-3C4CCDD8462F}"/>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050" b="0" i="0" u="none" strike="noStrike" kern="1200" baseline="0">
                    <a:solidFill>
                      <a:schemeClr val="tx1">
                        <a:lumMod val="95000"/>
                        <a:lumOff val="5000"/>
                      </a:schemeClr>
                    </a:solidFill>
                    <a:latin typeface="+mn-lt"/>
                    <a:ea typeface="+mn-ea"/>
                    <a:cs typeface="+mn-cs"/>
                  </a:defRPr>
                </a:pPr>
                <a:endParaRPr lang="ja-JP"/>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'部会資料n=51 (2)'!$C$21:$C$25</c:f>
              <c:strCache>
                <c:ptCount val="5"/>
                <c:pt idx="0">
                  <c:v>十分得られた</c:v>
                </c:pt>
                <c:pt idx="1">
                  <c:v>ある程度得られた</c:v>
                </c:pt>
                <c:pt idx="2">
                  <c:v>どちらともいえない</c:v>
                </c:pt>
                <c:pt idx="3">
                  <c:v>あまり得られなかった</c:v>
                </c:pt>
                <c:pt idx="4">
                  <c:v>無回答</c:v>
                </c:pt>
              </c:strCache>
            </c:strRef>
          </c:cat>
          <c:val>
            <c:numRef>
              <c:f>'部会資料n=51 (2)'!$D$21:$D$25</c:f>
              <c:numCache>
                <c:formatCode>General</c:formatCode>
                <c:ptCount val="5"/>
                <c:pt idx="0">
                  <c:v>25</c:v>
                </c:pt>
                <c:pt idx="1">
                  <c:v>47</c:v>
                </c:pt>
                <c:pt idx="2">
                  <c:v>6</c:v>
                </c:pt>
                <c:pt idx="3">
                  <c:v>4</c:v>
                </c:pt>
                <c:pt idx="4">
                  <c:v>1</c:v>
                </c:pt>
              </c:numCache>
            </c:numRef>
          </c:val>
          <c:extLst>
            <c:ext xmlns:c16="http://schemas.microsoft.com/office/drawing/2014/chart" uri="{C3380CC4-5D6E-409C-BE32-E72D297353CC}">
              <c16:uniqueId val="{0000000A-8E60-465A-96D6-3C4CCDD8462F}"/>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solidFill>
        <a:schemeClr val="accent3">
          <a:lumMod val="20000"/>
          <a:lumOff val="80000"/>
        </a:schemeClr>
      </a:solid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1866093607600813"/>
          <c:y val="0"/>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95000"/>
                  <a:lumOff val="5000"/>
                </a:schemeClr>
              </a:solidFill>
              <a:latin typeface="+mn-lt"/>
              <a:ea typeface="+mn-ea"/>
              <a:cs typeface="+mn-cs"/>
            </a:defRPr>
          </a:pPr>
          <a:endParaRPr lang="ja-JP"/>
        </a:p>
      </c:txPr>
    </c:title>
    <c:autoTitleDeleted val="0"/>
    <c:plotArea>
      <c:layout/>
      <c:pieChart>
        <c:varyColors val="1"/>
        <c:ser>
          <c:idx val="0"/>
          <c:order val="0"/>
          <c:tx>
            <c:strRef>
              <c:f>'部会資料n=51 (2)'!$F$20</c:f>
              <c:strCache>
                <c:ptCount val="1"/>
                <c:pt idx="0">
                  <c:v>2020年(n=51)</c:v>
                </c:pt>
              </c:strCache>
            </c:strRef>
          </c:tx>
          <c:dPt>
            <c:idx val="0"/>
            <c:bubble3D val="0"/>
            <c:spPr>
              <a:solidFill>
                <a:schemeClr val="accent5">
                  <a:lumMod val="60000"/>
                  <a:lumOff val="40000"/>
                </a:schemeClr>
              </a:solidFill>
              <a:ln w="19050">
                <a:solidFill>
                  <a:schemeClr val="lt1"/>
                </a:solidFill>
              </a:ln>
              <a:effectLst/>
            </c:spPr>
            <c:extLst>
              <c:ext xmlns:c16="http://schemas.microsoft.com/office/drawing/2014/chart" uri="{C3380CC4-5D6E-409C-BE32-E72D297353CC}">
                <c16:uniqueId val="{00000001-FA63-46A0-93AB-94BA55BD5499}"/>
              </c:ext>
            </c:extLst>
          </c:dPt>
          <c:dPt>
            <c:idx val="1"/>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3-FA63-46A0-93AB-94BA55BD5499}"/>
              </c:ext>
            </c:extLst>
          </c:dPt>
          <c:dPt>
            <c:idx val="2"/>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5-FA63-46A0-93AB-94BA55BD5499}"/>
              </c:ext>
            </c:extLst>
          </c:dPt>
          <c:dPt>
            <c:idx val="3"/>
            <c:bubble3D val="0"/>
            <c:explosion val="1"/>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7-FA63-46A0-93AB-94BA55BD549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FA63-46A0-93AB-94BA55BD5499}"/>
              </c:ext>
            </c:extLst>
          </c:dPt>
          <c:dLbls>
            <c:dLbl>
              <c:idx val="0"/>
              <c:layout>
                <c:manualLayout>
                  <c:x val="-0.20091820162778237"/>
                  <c:y val="4.8535962922930553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FA63-46A0-93AB-94BA55BD5499}"/>
                </c:ext>
              </c:extLst>
            </c:dLbl>
            <c:dLbl>
              <c:idx val="1"/>
              <c:layout>
                <c:manualLayout>
                  <c:x val="0.21409316566894843"/>
                  <c:y val="-0.15702811533889297"/>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FA63-46A0-93AB-94BA55BD5499}"/>
                </c:ext>
              </c:extLst>
            </c:dLbl>
            <c:dLbl>
              <c:idx val="2"/>
              <c:layout>
                <c:manualLayout>
                  <c:x val="-3.6231151113206655E-2"/>
                  <c:y val="5.9956189493031838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FA63-46A0-93AB-94BA55BD5499}"/>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050" b="0" i="0" u="none" strike="noStrike" kern="1200" baseline="0">
                    <a:solidFill>
                      <a:schemeClr val="tx1">
                        <a:lumMod val="95000"/>
                        <a:lumOff val="5000"/>
                      </a:schemeClr>
                    </a:solidFill>
                    <a:latin typeface="+mn-lt"/>
                    <a:ea typeface="+mn-ea"/>
                    <a:cs typeface="+mn-cs"/>
                  </a:defRPr>
                </a:pPr>
                <a:endParaRPr lang="ja-JP"/>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'部会資料n=51 (2)'!$E$21:$E$25</c:f>
              <c:strCache>
                <c:ptCount val="5"/>
                <c:pt idx="0">
                  <c:v>十分得られた</c:v>
                </c:pt>
                <c:pt idx="1">
                  <c:v>ある程度得られた</c:v>
                </c:pt>
                <c:pt idx="2">
                  <c:v>どちらともいえない</c:v>
                </c:pt>
                <c:pt idx="3">
                  <c:v>あまり得られなかった</c:v>
                </c:pt>
                <c:pt idx="4">
                  <c:v>無回答</c:v>
                </c:pt>
              </c:strCache>
            </c:strRef>
          </c:cat>
          <c:val>
            <c:numRef>
              <c:f>'部会資料n=51 (2)'!$F$21:$F$25</c:f>
              <c:numCache>
                <c:formatCode>General</c:formatCode>
                <c:ptCount val="5"/>
                <c:pt idx="0">
                  <c:v>21</c:v>
                </c:pt>
                <c:pt idx="1">
                  <c:v>24</c:v>
                </c:pt>
                <c:pt idx="2">
                  <c:v>2</c:v>
                </c:pt>
                <c:pt idx="3">
                  <c:v>4</c:v>
                </c:pt>
                <c:pt idx="4">
                  <c:v>0</c:v>
                </c:pt>
              </c:numCache>
            </c:numRef>
          </c:val>
          <c:extLst>
            <c:ext xmlns:c16="http://schemas.microsoft.com/office/drawing/2014/chart" uri="{C3380CC4-5D6E-409C-BE32-E72D297353CC}">
              <c16:uniqueId val="{0000000A-FA63-46A0-93AB-94BA55BD5499}"/>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solidFill>
        <a:schemeClr val="accent3">
          <a:lumMod val="20000"/>
          <a:lumOff val="80000"/>
        </a:schemeClr>
      </a:solid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'3年比較'!$B$34</c:f>
              <c:strCache>
                <c:ptCount val="1"/>
                <c:pt idx="0">
                  <c:v>説明受けた</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95000"/>
                        <a:lumOff val="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'3年比較'!$C$33:$E$33</c:f>
              <c:strCache>
                <c:ptCount val="3"/>
                <c:pt idx="0">
                  <c:v>2018年(n=67)</c:v>
                </c:pt>
                <c:pt idx="1">
                  <c:v>2019年(n=83)</c:v>
                </c:pt>
                <c:pt idx="2">
                  <c:v>2020年(n=51)</c:v>
                </c:pt>
              </c:strCache>
            </c:strRef>
          </c:cat>
          <c:val>
            <c:numRef>
              <c:f>'3年比較'!$C$34:$E$34</c:f>
              <c:numCache>
                <c:formatCode>0.0</c:formatCode>
                <c:ptCount val="3"/>
                <c:pt idx="0">
                  <c:v>47.76</c:v>
                </c:pt>
                <c:pt idx="1">
                  <c:v>60.24</c:v>
                </c:pt>
                <c:pt idx="2">
                  <c:v>66.67</c:v>
                </c:pt>
              </c:numCache>
            </c:numRef>
          </c:val>
          <c:extLst>
            <c:ext xmlns:c16="http://schemas.microsoft.com/office/drawing/2014/chart" uri="{C3380CC4-5D6E-409C-BE32-E72D297353CC}">
              <c16:uniqueId val="{00000000-A30D-40A2-93C1-50FFE58A2391}"/>
            </c:ext>
          </c:extLst>
        </c:ser>
        <c:ser>
          <c:idx val="1"/>
          <c:order val="1"/>
          <c:tx>
            <c:strRef>
              <c:f>'3年比較'!$B$35</c:f>
              <c:strCache>
                <c:ptCount val="1"/>
                <c:pt idx="0">
                  <c:v>説明受けなかった</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95000"/>
                        <a:lumOff val="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'3年比較'!$C$33:$E$33</c:f>
              <c:strCache>
                <c:ptCount val="3"/>
                <c:pt idx="0">
                  <c:v>2018年(n=67)</c:v>
                </c:pt>
                <c:pt idx="1">
                  <c:v>2019年(n=83)</c:v>
                </c:pt>
                <c:pt idx="2">
                  <c:v>2020年(n=51)</c:v>
                </c:pt>
              </c:strCache>
            </c:strRef>
          </c:cat>
          <c:val>
            <c:numRef>
              <c:f>'3年比較'!$C$35:$E$35</c:f>
              <c:numCache>
                <c:formatCode>0.0</c:formatCode>
                <c:ptCount val="3"/>
                <c:pt idx="0">
                  <c:v>49.25</c:v>
                </c:pt>
                <c:pt idx="1">
                  <c:v>38.549999999999997</c:v>
                </c:pt>
                <c:pt idx="2">
                  <c:v>31.37</c:v>
                </c:pt>
              </c:numCache>
            </c:numRef>
          </c:val>
          <c:extLst>
            <c:ext xmlns:c16="http://schemas.microsoft.com/office/drawing/2014/chart" uri="{C3380CC4-5D6E-409C-BE32-E72D297353CC}">
              <c16:uniqueId val="{00000001-A30D-40A2-93C1-50FFE58A2391}"/>
            </c:ext>
          </c:extLst>
        </c:ser>
        <c:ser>
          <c:idx val="2"/>
          <c:order val="2"/>
          <c:tx>
            <c:strRef>
              <c:f>'3年比較'!$B$36</c:f>
              <c:strCache>
                <c:ptCount val="1"/>
                <c:pt idx="0">
                  <c:v>無回答</c:v>
                </c:pt>
              </c:strCache>
            </c:strRef>
          </c:tx>
          <c:spPr>
            <a:solidFill>
              <a:schemeClr val="accent3">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95000"/>
                        <a:lumOff val="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'3年比較'!$C$33:$E$33</c:f>
              <c:strCache>
                <c:ptCount val="3"/>
                <c:pt idx="0">
                  <c:v>2018年(n=67)</c:v>
                </c:pt>
                <c:pt idx="1">
                  <c:v>2019年(n=83)</c:v>
                </c:pt>
                <c:pt idx="2">
                  <c:v>2020年(n=51)</c:v>
                </c:pt>
              </c:strCache>
            </c:strRef>
          </c:cat>
          <c:val>
            <c:numRef>
              <c:f>'3年比較'!$C$36:$E$36</c:f>
              <c:numCache>
                <c:formatCode>0.0</c:formatCode>
                <c:ptCount val="3"/>
                <c:pt idx="0">
                  <c:v>2.99</c:v>
                </c:pt>
                <c:pt idx="1">
                  <c:v>1.2</c:v>
                </c:pt>
                <c:pt idx="2">
                  <c:v>1.96</c:v>
                </c:pt>
              </c:numCache>
            </c:numRef>
          </c:val>
          <c:extLst>
            <c:ext xmlns:c16="http://schemas.microsoft.com/office/drawing/2014/chart" uri="{C3380CC4-5D6E-409C-BE32-E72D297353CC}">
              <c16:uniqueId val="{00000002-A30D-40A2-93C1-50FFE58A2391}"/>
            </c:ext>
          </c:extLst>
        </c:ser>
        <c:dLbls>
          <c:dLblPos val="ctr"/>
          <c:showLegendKey val="0"/>
          <c:showVal val="1"/>
          <c:showCatName val="0"/>
          <c:showSerName val="0"/>
          <c:showPercent val="0"/>
          <c:showBubbleSize val="0"/>
        </c:dLbls>
        <c:gapWidth val="150"/>
        <c:overlap val="100"/>
        <c:axId val="413462671"/>
        <c:axId val="414259391"/>
      </c:barChart>
      <c:catAx>
        <c:axId val="4134626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95000"/>
                    <a:lumOff val="5000"/>
                  </a:schemeClr>
                </a:solidFill>
                <a:latin typeface="+mn-lt"/>
                <a:ea typeface="+mn-ea"/>
                <a:cs typeface="+mn-cs"/>
              </a:defRPr>
            </a:pPr>
            <a:endParaRPr lang="ja-JP"/>
          </a:p>
        </c:txPr>
        <c:crossAx val="414259391"/>
        <c:crosses val="autoZero"/>
        <c:auto val="1"/>
        <c:lblAlgn val="ctr"/>
        <c:lblOffset val="100"/>
        <c:noMultiLvlLbl val="0"/>
      </c:catAx>
      <c:valAx>
        <c:axId val="41425939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95000"/>
                    <a:lumOff val="5000"/>
                  </a:schemeClr>
                </a:solidFill>
                <a:latin typeface="+mn-lt"/>
                <a:ea typeface="+mn-ea"/>
                <a:cs typeface="+mn-cs"/>
              </a:defRPr>
            </a:pPr>
            <a:endParaRPr lang="ja-JP"/>
          </a:p>
        </c:txPr>
        <c:crossAx val="413462671"/>
        <c:crosses val="autoZero"/>
        <c:crossBetween val="between"/>
      </c:valAx>
      <c:spPr>
        <a:noFill/>
        <a:ln>
          <a:noFill/>
        </a:ln>
        <a:effectLst/>
      </c:spPr>
    </c:plotArea>
    <c:legend>
      <c:legendPos val="r"/>
      <c:layout>
        <c:manualLayout>
          <c:xMode val="edge"/>
          <c:yMode val="edge"/>
          <c:x val="0.83774750567363232"/>
          <c:y val="0.42430462715094763"/>
          <c:w val="0.16225249432636765"/>
          <c:h val="0.34255128681975283"/>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95000"/>
                  <a:lumOff val="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95000"/>
                  <a:lumOff val="5000"/>
                </a:schemeClr>
              </a:solidFill>
              <a:latin typeface="+mn-lt"/>
              <a:ea typeface="+mn-ea"/>
              <a:cs typeface="+mn-cs"/>
            </a:defRPr>
          </a:pPr>
          <a:endParaRPr lang="ja-JP"/>
        </a:p>
      </c:txPr>
    </c:title>
    <c:autoTitleDeleted val="0"/>
    <c:plotArea>
      <c:layout/>
      <c:pieChart>
        <c:varyColors val="1"/>
        <c:ser>
          <c:idx val="0"/>
          <c:order val="0"/>
          <c:tx>
            <c:strRef>
              <c:f>'部会資料n=51 (2)'!$D$32</c:f>
              <c:strCache>
                <c:ptCount val="1"/>
                <c:pt idx="0">
                  <c:v>2019年(n=83)</c:v>
                </c:pt>
              </c:strCache>
            </c:strRef>
          </c:tx>
          <c:dPt>
            <c:idx val="0"/>
            <c:bubble3D val="0"/>
            <c:spPr>
              <a:solidFill>
                <a:schemeClr val="accent5">
                  <a:lumMod val="60000"/>
                  <a:lumOff val="40000"/>
                </a:schemeClr>
              </a:solidFill>
              <a:ln w="19050">
                <a:solidFill>
                  <a:schemeClr val="lt1"/>
                </a:solidFill>
              </a:ln>
              <a:effectLst/>
            </c:spPr>
            <c:extLst>
              <c:ext xmlns:c16="http://schemas.microsoft.com/office/drawing/2014/chart" uri="{C3380CC4-5D6E-409C-BE32-E72D297353CC}">
                <c16:uniqueId val="{00000001-0E99-4CEB-93D1-C055464779FA}"/>
              </c:ext>
            </c:extLst>
          </c:dPt>
          <c:dPt>
            <c:idx val="1"/>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3-0E99-4CEB-93D1-C055464779F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E99-4CEB-93D1-C055464779FA}"/>
              </c:ext>
            </c:extLst>
          </c:dPt>
          <c:dLbls>
            <c:dLbl>
              <c:idx val="0"/>
              <c:layout>
                <c:manualLayout>
                  <c:x val="-9.661835748792276E-2"/>
                  <c:y val="0.14809060884883998"/>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E99-4CEB-93D1-C055464779FA}"/>
                </c:ext>
              </c:extLst>
            </c:dLbl>
            <c:dLbl>
              <c:idx val="1"/>
              <c:layout>
                <c:manualLayout>
                  <c:x val="3.2206119162640899E-2"/>
                  <c:y val="-0.21928801694924385"/>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E99-4CEB-93D1-C055464779FA}"/>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050" b="0" i="0" u="none" strike="noStrike" kern="1200" baseline="0">
                    <a:solidFill>
                      <a:schemeClr val="tx1">
                        <a:lumMod val="95000"/>
                        <a:lumOff val="5000"/>
                      </a:schemeClr>
                    </a:solidFill>
                    <a:latin typeface="+mn-lt"/>
                    <a:ea typeface="+mn-ea"/>
                    <a:cs typeface="+mn-cs"/>
                  </a:defRPr>
                </a:pPr>
                <a:endParaRPr lang="ja-JP"/>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'部会資料n=51 (2)'!$C$33:$C$35</c:f>
              <c:strCache>
                <c:ptCount val="3"/>
                <c:pt idx="0">
                  <c:v>受けた</c:v>
                </c:pt>
                <c:pt idx="1">
                  <c:v>受けなかった</c:v>
                </c:pt>
                <c:pt idx="2">
                  <c:v>無回答</c:v>
                </c:pt>
              </c:strCache>
            </c:strRef>
          </c:cat>
          <c:val>
            <c:numRef>
              <c:f>'部会資料n=51 (2)'!$D$33:$D$35</c:f>
              <c:numCache>
                <c:formatCode>General</c:formatCode>
                <c:ptCount val="3"/>
                <c:pt idx="0">
                  <c:v>8</c:v>
                </c:pt>
                <c:pt idx="1">
                  <c:v>74</c:v>
                </c:pt>
                <c:pt idx="2">
                  <c:v>1</c:v>
                </c:pt>
              </c:numCache>
            </c:numRef>
          </c:val>
          <c:extLst>
            <c:ext xmlns:c16="http://schemas.microsoft.com/office/drawing/2014/chart" uri="{C3380CC4-5D6E-409C-BE32-E72D297353CC}">
              <c16:uniqueId val="{00000006-0E99-4CEB-93D1-C055464779FA}"/>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solidFill>
        <a:schemeClr val="accent3">
          <a:lumMod val="20000"/>
          <a:lumOff val="80000"/>
        </a:schemeClr>
      </a:solid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95000"/>
                  <a:lumOff val="5000"/>
                </a:schemeClr>
              </a:solidFill>
              <a:latin typeface="+mn-lt"/>
              <a:ea typeface="+mn-ea"/>
              <a:cs typeface="+mn-cs"/>
            </a:defRPr>
          </a:pPr>
          <a:endParaRPr lang="ja-JP"/>
        </a:p>
      </c:txPr>
    </c:title>
    <c:autoTitleDeleted val="0"/>
    <c:plotArea>
      <c:layout/>
      <c:pieChart>
        <c:varyColors val="1"/>
        <c:ser>
          <c:idx val="0"/>
          <c:order val="0"/>
          <c:tx>
            <c:strRef>
              <c:f>'部会資料n=51 (2)'!$F$32</c:f>
              <c:strCache>
                <c:ptCount val="1"/>
                <c:pt idx="0">
                  <c:v>2020年(n=51)</c:v>
                </c:pt>
              </c:strCache>
            </c:strRef>
          </c:tx>
          <c:dPt>
            <c:idx val="0"/>
            <c:bubble3D val="0"/>
            <c:spPr>
              <a:solidFill>
                <a:schemeClr val="accent5">
                  <a:lumMod val="60000"/>
                  <a:lumOff val="40000"/>
                </a:schemeClr>
              </a:solidFill>
              <a:ln w="19050">
                <a:solidFill>
                  <a:schemeClr val="lt1"/>
                </a:solidFill>
              </a:ln>
              <a:effectLst/>
            </c:spPr>
            <c:extLst>
              <c:ext xmlns:c16="http://schemas.microsoft.com/office/drawing/2014/chart" uri="{C3380CC4-5D6E-409C-BE32-E72D297353CC}">
                <c16:uniqueId val="{00000001-390C-422C-8B3B-DC3C589947EE}"/>
              </c:ext>
            </c:extLst>
          </c:dPt>
          <c:dPt>
            <c:idx val="1"/>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3-390C-422C-8B3B-DC3C589947E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90C-422C-8B3B-DC3C589947EE}"/>
              </c:ext>
            </c:extLst>
          </c:dPt>
          <c:dLbls>
            <c:dLbl>
              <c:idx val="0"/>
              <c:layout>
                <c:manualLayout>
                  <c:x val="-0.11203701525478463"/>
                  <c:y val="0.142394848131970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90C-422C-8B3B-DC3C589947EE}"/>
                </c:ext>
              </c:extLst>
            </c:dLbl>
            <c:dLbl>
              <c:idx val="1"/>
              <c:layout>
                <c:manualLayout>
                  <c:x val="5.0925916024902103E-2"/>
                  <c:y val="-0.25915862360018577"/>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390C-422C-8B3B-DC3C589947EE}"/>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050" b="0" i="0" u="none" strike="noStrike" kern="1200" baseline="0">
                    <a:solidFill>
                      <a:schemeClr val="tx1">
                        <a:lumMod val="95000"/>
                        <a:lumOff val="5000"/>
                      </a:schemeClr>
                    </a:solidFill>
                    <a:latin typeface="+mn-lt"/>
                    <a:ea typeface="+mn-ea"/>
                    <a:cs typeface="+mn-cs"/>
                  </a:defRPr>
                </a:pPr>
                <a:endParaRPr lang="ja-JP"/>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'部会資料n=51 (2)'!$E$33:$E$35</c:f>
              <c:strCache>
                <c:ptCount val="3"/>
                <c:pt idx="0">
                  <c:v>受けた</c:v>
                </c:pt>
                <c:pt idx="1">
                  <c:v>受けなかった</c:v>
                </c:pt>
                <c:pt idx="2">
                  <c:v>無回答</c:v>
                </c:pt>
              </c:strCache>
            </c:strRef>
          </c:cat>
          <c:val>
            <c:numRef>
              <c:f>'部会資料n=51 (2)'!$F$33:$F$35</c:f>
              <c:numCache>
                <c:formatCode>General</c:formatCode>
                <c:ptCount val="3"/>
                <c:pt idx="0">
                  <c:v>7</c:v>
                </c:pt>
                <c:pt idx="1">
                  <c:v>42</c:v>
                </c:pt>
                <c:pt idx="2">
                  <c:v>2</c:v>
                </c:pt>
              </c:numCache>
            </c:numRef>
          </c:val>
          <c:extLst>
            <c:ext xmlns:c16="http://schemas.microsoft.com/office/drawing/2014/chart" uri="{C3380CC4-5D6E-409C-BE32-E72D297353CC}">
              <c16:uniqueId val="{00000006-390C-422C-8B3B-DC3C589947EE}"/>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solidFill>
        <a:schemeClr val="accent3">
          <a:lumMod val="20000"/>
          <a:lumOff val="80000"/>
        </a:schemeClr>
      </a:solid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kumimoji="1" lang="en-GB"/>
          </a:p>
        </p:txBody>
      </p:sp>
      <p:sp>
        <p:nvSpPr>
          <p:cNvPr id="3" name="日付プレースホルダー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a:lvl1pPr>
          </a:lstStyle>
          <a:p>
            <a:fld id="{D400C77C-6421-4D91-9714-FA200B1FDBEF}" type="datetimeFigureOut">
              <a:rPr kumimoji="1" lang="en-GB" smtClean="0"/>
              <a:t>01/03/2021</a:t>
            </a:fld>
            <a:endParaRPr kumimoji="1" lang="en-GB"/>
          </a:p>
        </p:txBody>
      </p:sp>
      <p:sp>
        <p:nvSpPr>
          <p:cNvPr id="4" name="スライド イメージ プレースホルダー 3"/>
          <p:cNvSpPr>
            <a:spLocks noGrp="1" noRot="1" noChangeAspect="1"/>
          </p:cNvSpPr>
          <p:nvPr>
            <p:ph type="sldImg" idx="2"/>
          </p:nvPr>
        </p:nvSpPr>
        <p:spPr>
          <a:xfrm>
            <a:off x="3433763" y="849313"/>
            <a:ext cx="3059112" cy="2293937"/>
          </a:xfrm>
          <a:prstGeom prst="rect">
            <a:avLst/>
          </a:prstGeom>
          <a:noFill/>
          <a:ln w="12700">
            <a:solidFill>
              <a:prstClr val="black"/>
            </a:solidFill>
          </a:ln>
        </p:spPr>
        <p:txBody>
          <a:bodyPr vert="horz" lIns="91440" tIns="45720" rIns="91440" bIns="45720" rtlCol="0" anchor="ctr"/>
          <a:lstStyle/>
          <a:p>
            <a:endParaRPr lang="en-GB"/>
          </a:p>
        </p:txBody>
      </p:sp>
      <p:sp>
        <p:nvSpPr>
          <p:cNvPr id="5" name="ノート プレースホルダー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en-GB"/>
          </a:p>
        </p:txBody>
      </p:sp>
      <p:sp>
        <p:nvSpPr>
          <p:cNvPr id="6" name="フッター プレースホルダー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endParaRPr kumimoji="1" lang="en-GB"/>
          </a:p>
        </p:txBody>
      </p:sp>
      <p:sp>
        <p:nvSpPr>
          <p:cNvPr id="7" name="スライド番号プレースホルダー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a:lvl1pPr>
          </a:lstStyle>
          <a:p>
            <a:fld id="{CF64E6AC-F561-4EF4-AFB4-A8DE0159742E}" type="slidenum">
              <a:rPr kumimoji="1" lang="en-GB" smtClean="0"/>
              <a:t>‹#›</a:t>
            </a:fld>
            <a:endParaRPr kumimoji="1" lang="en-GB"/>
          </a:p>
        </p:txBody>
      </p:sp>
    </p:spTree>
    <p:extLst>
      <p:ext uri="{BB962C8B-B14F-4D97-AF65-F5344CB8AC3E}">
        <p14:creationId xmlns:p14="http://schemas.microsoft.com/office/powerpoint/2010/main" val="2910128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大阪国際がんセンター、がん対策センターの大川です。</a:t>
            </a:r>
            <a:endParaRPr kumimoji="1" lang="en-US" altLang="ja-JP" dirty="0"/>
          </a:p>
          <a:p>
            <a:r>
              <a:rPr kumimoji="1" lang="en-US" altLang="ja-JP" dirty="0"/>
              <a:t>2020</a:t>
            </a:r>
            <a:r>
              <a:rPr kumimoji="1" lang="ja-JP" altLang="en-US" dirty="0"/>
              <a:t>年度の小児がん患者家族ニーズ調査集計結果を発表します。</a:t>
            </a:r>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1</a:t>
            </a:fld>
            <a:endParaRPr kumimoji="1" lang="en-GB"/>
          </a:p>
        </p:txBody>
      </p:sp>
    </p:spTree>
    <p:extLst>
      <p:ext uri="{BB962C8B-B14F-4D97-AF65-F5344CB8AC3E}">
        <p14:creationId xmlns:p14="http://schemas.microsoft.com/office/powerpoint/2010/main" val="14659812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dirty="0">
                <a:solidFill>
                  <a:srgbClr val="222222"/>
                </a:solidFill>
                <a:effectLst/>
                <a:latin typeface="Arial" panose="020B0604020202020204" pitchFamily="34" charset="0"/>
              </a:rPr>
              <a:t>治療や病気による苦痛に対する医療スタッフの対応については、</a:t>
            </a:r>
            <a:endParaRPr lang="en-US" altLang="ja-JP" b="0" i="0" dirty="0">
              <a:solidFill>
                <a:srgbClr val="222222"/>
              </a:solidFill>
              <a:effectLst/>
              <a:latin typeface="Arial" panose="020B0604020202020204" pitchFamily="34" charset="0"/>
            </a:endParaRPr>
          </a:p>
          <a:p>
            <a:r>
              <a:rPr lang="ja-JP" altLang="en-US" b="0" i="0" dirty="0">
                <a:solidFill>
                  <a:srgbClr val="222222"/>
                </a:solidFill>
                <a:effectLst/>
                <a:latin typeface="Arial" panose="020B0604020202020204" pitchFamily="34" charset="0"/>
              </a:rPr>
              <a:t>「十分得られた」と「ある程度得られた」人の割合が</a:t>
            </a:r>
            <a:r>
              <a:rPr lang="en-US" altLang="ja-JP" b="0" i="0" dirty="0">
                <a:solidFill>
                  <a:srgbClr val="222222"/>
                </a:solidFill>
                <a:effectLst/>
                <a:latin typeface="Arial" panose="020B0604020202020204" pitchFamily="34" charset="0"/>
              </a:rPr>
              <a:t>89</a:t>
            </a:r>
            <a:r>
              <a:rPr lang="ja-JP" altLang="en-US" b="0" i="0" dirty="0">
                <a:solidFill>
                  <a:srgbClr val="222222"/>
                </a:solidFill>
                <a:effectLst/>
                <a:latin typeface="Arial" panose="020B0604020202020204" pitchFamily="34" charset="0"/>
              </a:rPr>
              <a:t>％から</a:t>
            </a:r>
            <a:r>
              <a:rPr lang="en-US" altLang="ja-JP" b="0" i="0" dirty="0">
                <a:solidFill>
                  <a:srgbClr val="222222"/>
                </a:solidFill>
                <a:effectLst/>
                <a:latin typeface="Arial" panose="020B0604020202020204" pitchFamily="34" charset="0"/>
              </a:rPr>
              <a:t>80</a:t>
            </a:r>
            <a:r>
              <a:rPr lang="ja-JP" altLang="en-US" b="0" i="0" dirty="0">
                <a:solidFill>
                  <a:srgbClr val="222222"/>
                </a:solidFill>
                <a:effectLst/>
                <a:latin typeface="Arial" panose="020B0604020202020204" pitchFamily="34" charset="0"/>
              </a:rPr>
              <a:t>％に減少し、どちらとも言えないと思う人の割合が</a:t>
            </a:r>
            <a:r>
              <a:rPr lang="en-US" altLang="ja-JP" b="0" i="0" dirty="0">
                <a:solidFill>
                  <a:srgbClr val="222222"/>
                </a:solidFill>
                <a:effectLst/>
                <a:latin typeface="Arial" panose="020B0604020202020204" pitchFamily="34" charset="0"/>
              </a:rPr>
              <a:t>4</a:t>
            </a:r>
            <a:r>
              <a:rPr lang="ja-JP" altLang="en-US" b="0" i="0" dirty="0">
                <a:solidFill>
                  <a:srgbClr val="222222"/>
                </a:solidFill>
                <a:effectLst/>
                <a:latin typeface="Arial" panose="020B0604020202020204" pitchFamily="34" charset="0"/>
              </a:rPr>
              <a:t>％から</a:t>
            </a:r>
            <a:r>
              <a:rPr lang="en-US" altLang="ja-JP" b="0" i="0" dirty="0">
                <a:solidFill>
                  <a:srgbClr val="222222"/>
                </a:solidFill>
                <a:effectLst/>
                <a:latin typeface="Arial" panose="020B0604020202020204" pitchFamily="34" charset="0"/>
              </a:rPr>
              <a:t>12</a:t>
            </a:r>
            <a:r>
              <a:rPr lang="ja-JP" altLang="en-US" b="0" i="0" dirty="0">
                <a:solidFill>
                  <a:srgbClr val="222222"/>
                </a:solidFill>
                <a:effectLst/>
                <a:latin typeface="Arial" panose="020B0604020202020204" pitchFamily="34" charset="0"/>
              </a:rPr>
              <a:t>％へ増加しました。</a:t>
            </a:r>
            <a:endParaRPr kumimoji="1" lang="ja-JP" altLang="en-US" dirty="0"/>
          </a:p>
        </p:txBody>
      </p:sp>
      <p:sp>
        <p:nvSpPr>
          <p:cNvPr id="4" name="スライド番号プレースホルダー 3"/>
          <p:cNvSpPr>
            <a:spLocks noGrp="1"/>
          </p:cNvSpPr>
          <p:nvPr>
            <p:ph type="sldNum" sz="quarter" idx="10"/>
          </p:nvPr>
        </p:nvSpPr>
        <p:spPr/>
        <p:txBody>
          <a:bodyPr/>
          <a:lstStyle/>
          <a:p>
            <a:fld id="{CF64E6AC-F561-4EF4-AFB4-A8DE0159742E}" type="slidenum">
              <a:rPr kumimoji="1" lang="en-GB" smtClean="0"/>
              <a:t>10</a:t>
            </a:fld>
            <a:endParaRPr kumimoji="1" lang="en-GB"/>
          </a:p>
        </p:txBody>
      </p:sp>
    </p:spTree>
    <p:extLst>
      <p:ext uri="{BB962C8B-B14F-4D97-AF65-F5344CB8AC3E}">
        <p14:creationId xmlns:p14="http://schemas.microsoft.com/office/powerpoint/2010/main" val="30881070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医療スタッフの連携不足については、</a:t>
            </a:r>
            <a:endParaRPr kumimoji="1" lang="en-US" altLang="ja-JP" dirty="0"/>
          </a:p>
          <a:p>
            <a:r>
              <a:rPr kumimoji="1" lang="ja-JP" altLang="en-US" dirty="0"/>
              <a:t>医師同士の連携不足はゼロになりましたが、医師と看護師、看護師どうしの連携については、</a:t>
            </a:r>
            <a:r>
              <a:rPr kumimoji="1" lang="en-US" altLang="ja-JP" dirty="0"/>
              <a:t>2</a:t>
            </a:r>
            <a:r>
              <a:rPr kumimoji="1" lang="ja-JP" altLang="en-US" dirty="0"/>
              <a:t>割から</a:t>
            </a:r>
            <a:r>
              <a:rPr kumimoji="1" lang="en-US" altLang="ja-JP" dirty="0"/>
              <a:t>3</a:t>
            </a:r>
            <a:r>
              <a:rPr kumimoji="1" lang="ja-JP" altLang="en-US" dirty="0"/>
              <a:t>割の人が不足と感じているようです。</a:t>
            </a:r>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11</a:t>
            </a:fld>
            <a:endParaRPr kumimoji="1" lang="en-GB"/>
          </a:p>
        </p:txBody>
      </p:sp>
    </p:spTree>
    <p:extLst>
      <p:ext uri="{BB962C8B-B14F-4D97-AF65-F5344CB8AC3E}">
        <p14:creationId xmlns:p14="http://schemas.microsoft.com/office/powerpoint/2010/main" val="29190618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面会中にきょうだいが待っていた場所については、</a:t>
            </a:r>
            <a:r>
              <a:rPr kumimoji="1" lang="en-US" altLang="ja-JP" dirty="0"/>
              <a:t>2020</a:t>
            </a:r>
            <a:r>
              <a:rPr kumimoji="1" lang="ja-JP" altLang="en-US" dirty="0"/>
              <a:t>年は、「病室内で一緒に過ごした」がゼロとなり、「自宅で子どもだけで待たせた」が</a:t>
            </a:r>
            <a:r>
              <a:rPr kumimoji="1" lang="en-US" altLang="ja-JP" dirty="0"/>
              <a:t>15</a:t>
            </a:r>
            <a:r>
              <a:rPr kumimoji="1" lang="ja-JP" altLang="en-US" dirty="0"/>
              <a:t>％から</a:t>
            </a:r>
            <a:r>
              <a:rPr kumimoji="1" lang="en-US" altLang="ja-JP" dirty="0"/>
              <a:t>35</a:t>
            </a:r>
            <a:r>
              <a:rPr kumimoji="1" lang="ja-JP" altLang="en-US" dirty="0"/>
              <a:t>％に増加しています。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12</a:t>
            </a:fld>
            <a:endParaRPr kumimoji="1" lang="en-GB"/>
          </a:p>
        </p:txBody>
      </p:sp>
    </p:spTree>
    <p:extLst>
      <p:ext uri="{BB962C8B-B14F-4D97-AF65-F5344CB8AC3E}">
        <p14:creationId xmlns:p14="http://schemas.microsoft.com/office/powerpoint/2010/main" val="38542142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dirty="0">
                <a:solidFill>
                  <a:srgbClr val="222222"/>
                </a:solidFill>
                <a:effectLst/>
                <a:latin typeface="Arial" panose="020B0604020202020204" pitchFamily="34" charset="0"/>
              </a:rPr>
              <a:t>治療と学業の両方を続けられるような支援を学校関係者から得られたかについては、</a:t>
            </a:r>
            <a:endParaRPr lang="en-US" altLang="ja-JP" b="0" i="0" dirty="0">
              <a:solidFill>
                <a:srgbClr val="222222"/>
              </a:solidFill>
              <a:effectLst/>
              <a:latin typeface="Arial" panose="020B0604020202020204" pitchFamily="34" charset="0"/>
            </a:endParaRPr>
          </a:p>
          <a:p>
            <a:r>
              <a:rPr lang="en-US" altLang="ja-JP" b="0" i="0" dirty="0">
                <a:solidFill>
                  <a:srgbClr val="222222"/>
                </a:solidFill>
                <a:effectLst/>
                <a:latin typeface="Arial" panose="020B0604020202020204" pitchFamily="34" charset="0"/>
              </a:rPr>
              <a:t>2020</a:t>
            </a:r>
            <a:r>
              <a:rPr lang="ja-JP" altLang="en-US" b="0" i="0" dirty="0">
                <a:solidFill>
                  <a:srgbClr val="222222"/>
                </a:solidFill>
                <a:effectLst/>
                <a:latin typeface="Arial" panose="020B0604020202020204" pitchFamily="34" charset="0"/>
              </a:rPr>
              <a:t>年では「十分得られた」＋「ある程度得られた」が減って、どちらとも言えないと思う人が増えたようです。</a:t>
            </a:r>
            <a:endParaRPr kumimoji="1" lang="ja-JP" altLang="en-US" dirty="0"/>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13</a:t>
            </a:fld>
            <a:endParaRPr kumimoji="1" lang="en-GB"/>
          </a:p>
        </p:txBody>
      </p:sp>
    </p:spTree>
    <p:extLst>
      <p:ext uri="{BB962C8B-B14F-4D97-AF65-F5344CB8AC3E}">
        <p14:creationId xmlns:p14="http://schemas.microsoft.com/office/powerpoint/2010/main" val="3767285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現在本人らしい日常生活を送れていると感じているかについて、</a:t>
            </a:r>
            <a:r>
              <a:rPr kumimoji="1" lang="en-US" altLang="ja-JP" dirty="0"/>
              <a:t>100</a:t>
            </a:r>
            <a:r>
              <a:rPr kumimoji="1" lang="ja-JP" altLang="en-US" dirty="0"/>
              <a:t>点満点で評価してもらったところ、今年の中央値は</a:t>
            </a:r>
            <a:r>
              <a:rPr kumimoji="1" lang="en-US" altLang="ja-JP" dirty="0"/>
              <a:t>50</a:t>
            </a:r>
            <a:r>
              <a:rPr kumimoji="1" lang="ja-JP" altLang="en-US" dirty="0"/>
              <a:t>点で、昨年の</a:t>
            </a:r>
            <a:r>
              <a:rPr kumimoji="1" lang="en-US" altLang="ja-JP" dirty="0"/>
              <a:t>65</a:t>
            </a:r>
            <a:r>
              <a:rPr kumimoji="1" lang="ja-JP" altLang="en-US" dirty="0"/>
              <a:t>点よりも低めに出ました。</a:t>
            </a:r>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14</a:t>
            </a:fld>
            <a:endParaRPr kumimoji="1" lang="en-GB"/>
          </a:p>
        </p:txBody>
      </p:sp>
    </p:spTree>
    <p:extLst>
      <p:ext uri="{BB962C8B-B14F-4D97-AF65-F5344CB8AC3E}">
        <p14:creationId xmlns:p14="http://schemas.microsoft.com/office/powerpoint/2010/main" val="30937686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最後に、治療・療養環境の改善すべき点について、昨年割合が高かった項目を選んだところ、今年も去年と同様に高い傾向がみられました。</a:t>
            </a:r>
            <a:endParaRPr kumimoji="1" lang="en-US" altLang="ja-JP" dirty="0"/>
          </a:p>
          <a:p>
            <a:r>
              <a:rPr kumimoji="1" lang="ja-JP" altLang="en-US" dirty="0"/>
              <a:t>特にきょうだいの面会制限改善すべきと回答する人の割合は</a:t>
            </a:r>
            <a:r>
              <a:rPr kumimoji="1" lang="en-US" altLang="ja-JP" dirty="0"/>
              <a:t>19</a:t>
            </a:r>
            <a:r>
              <a:rPr kumimoji="1" lang="ja-JP" altLang="en-US" dirty="0"/>
              <a:t>％から</a:t>
            </a:r>
            <a:r>
              <a:rPr kumimoji="1" lang="en-US" altLang="ja-JP" dirty="0"/>
              <a:t>29</a:t>
            </a:r>
            <a:r>
              <a:rPr kumimoji="1" lang="ja-JP" altLang="en-US" dirty="0"/>
              <a:t>％へと上昇しました。一方、付添家族のシャワー、外来の待ち時間について改善すべきと回答する人の割合は減少しました。</a:t>
            </a:r>
            <a:endParaRPr kumimoji="1" lang="en-US" altLang="ja-JP" dirty="0"/>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15</a:t>
            </a:fld>
            <a:endParaRPr kumimoji="1" lang="en-GB"/>
          </a:p>
        </p:txBody>
      </p:sp>
    </p:spTree>
    <p:extLst>
      <p:ext uri="{BB962C8B-B14F-4D97-AF65-F5344CB8AC3E}">
        <p14:creationId xmlns:p14="http://schemas.microsoft.com/office/powerpoint/2010/main" val="24179431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情報提供・行政で改善すべき点については、昨年に比べると改善すべきと回答する人の割合は、助成内容の地域格差が</a:t>
            </a:r>
            <a:r>
              <a:rPr kumimoji="1" lang="en-US" altLang="ja-JP" dirty="0"/>
              <a:t>11</a:t>
            </a:r>
            <a:r>
              <a:rPr kumimoji="1" lang="ja-JP" altLang="en-US" dirty="0"/>
              <a:t>％から</a:t>
            </a:r>
            <a:r>
              <a:rPr kumimoji="1" lang="en-US" altLang="ja-JP" dirty="0"/>
              <a:t>28</a:t>
            </a:r>
            <a:r>
              <a:rPr kumimoji="1" lang="ja-JP" altLang="en-US" dirty="0"/>
              <a:t>％へと増加し、役所窓口の対応も</a:t>
            </a:r>
            <a:r>
              <a:rPr kumimoji="1" lang="en-US" altLang="ja-JP" dirty="0"/>
              <a:t>8</a:t>
            </a:r>
            <a:r>
              <a:rPr kumimoji="1" lang="ja-JP" altLang="en-US" dirty="0"/>
              <a:t>％から</a:t>
            </a:r>
            <a:r>
              <a:rPr kumimoji="1" lang="en-US" altLang="ja-JP" dirty="0"/>
              <a:t>20</a:t>
            </a:r>
            <a:r>
              <a:rPr kumimoji="1" lang="ja-JP" altLang="en-US" dirty="0"/>
              <a:t>％へと増加しました。</a:t>
            </a:r>
            <a:r>
              <a:rPr kumimoji="1" lang="en-US" altLang="ja-JP" dirty="0"/>
              <a:t/>
            </a:r>
            <a:br>
              <a:rPr kumimoji="1" lang="en-US" altLang="ja-JP" dirty="0"/>
            </a:br>
            <a:r>
              <a:rPr kumimoji="1" lang="ja-JP" altLang="en-US" dirty="0"/>
              <a:t>助成内容の地域格差について、居住地別に計算したところ、　府内在住者の</a:t>
            </a:r>
            <a:r>
              <a:rPr kumimoji="1" lang="en-US" altLang="ja-JP" dirty="0"/>
              <a:t>23</a:t>
            </a:r>
            <a:r>
              <a:rPr kumimoji="1" lang="ja-JP" altLang="en-US" dirty="0"/>
              <a:t>％、府外在住者の</a:t>
            </a:r>
            <a:r>
              <a:rPr kumimoji="1" lang="en-US" altLang="ja-JP" dirty="0"/>
              <a:t>45</a:t>
            </a:r>
            <a:r>
              <a:rPr kumimoji="1" lang="ja-JP" altLang="en-US" dirty="0"/>
              <a:t>％が回答していたことから、府外に住んでいて、府内で治療を受けている患者さんにおいて、この要望が強いようです。</a:t>
            </a:r>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16</a:t>
            </a:fld>
            <a:endParaRPr kumimoji="1" lang="en-GB"/>
          </a:p>
        </p:txBody>
      </p:sp>
    </p:spTree>
    <p:extLst>
      <p:ext uri="{BB962C8B-B14F-4D97-AF65-F5344CB8AC3E}">
        <p14:creationId xmlns:p14="http://schemas.microsoft.com/office/powerpoint/2010/main" val="38352681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最後にまとめです。</a:t>
            </a:r>
            <a:endParaRPr kumimoji="1" lang="en-US" altLang="ja-JP" dirty="0"/>
          </a:p>
          <a:p>
            <a:r>
              <a:rPr kumimoji="1" lang="ja-JP" altLang="en-US" dirty="0"/>
              <a:t>治療・ケアについては、晩期合併症や不妊への影響に関する説明がより提供されるようになってきたようです。また医師同士の連携不足が改善したようです。</a:t>
            </a:r>
            <a:endParaRPr kumimoji="1" lang="en-US" altLang="ja-JP" dirty="0"/>
          </a:p>
          <a:p>
            <a:r>
              <a:rPr kumimoji="1" lang="ja-JP" altLang="en-US" dirty="0"/>
              <a:t>療養環境については、きょうだいの面会が制限され、子どもだけで自宅待機するケースが増加したようです。また付添家族のシャワーの要望が軽減しました。</a:t>
            </a:r>
            <a:endParaRPr kumimoji="1" lang="en-US" altLang="ja-JP" dirty="0"/>
          </a:p>
          <a:p>
            <a:r>
              <a:rPr kumimoji="1" lang="ja-JP" altLang="en-US" dirty="0"/>
              <a:t>行政については、助成の手続き、役所の窓口対応の改善を求める声が増加し、また府外在住者は助成の地域格差を感じる方が多いようです。</a:t>
            </a:r>
            <a:r>
              <a:rPr kumimoji="1" lang="en-US" altLang="ja-JP" dirty="0"/>
              <a:t/>
            </a:r>
            <a:br>
              <a:rPr kumimoji="1" lang="en-US" altLang="ja-JP" dirty="0"/>
            </a:br>
            <a:r>
              <a:rPr kumimoji="1" lang="en-US" altLang="ja-JP" dirty="0"/>
              <a:t>2</a:t>
            </a:r>
            <a:r>
              <a:rPr kumimoji="1" lang="ja-JP" altLang="en-US" dirty="0"/>
              <a:t>月</a:t>
            </a:r>
            <a:r>
              <a:rPr kumimoji="1" lang="en-US" altLang="ja-JP" dirty="0"/>
              <a:t>28</a:t>
            </a:r>
            <a:r>
              <a:rPr kumimoji="1" lang="ja-JP" altLang="en-US" dirty="0"/>
              <a:t>日で今年度調査を終え、最終結果はまた改めて共有させていただきます。</a:t>
            </a:r>
            <a:endParaRPr kumimoji="1" lang="en-US" altLang="ja-JP" dirty="0"/>
          </a:p>
          <a:p>
            <a:r>
              <a:rPr kumimoji="1" lang="ja-JP" altLang="en-US" dirty="0"/>
              <a:t>発表は以上</a:t>
            </a:r>
            <a:r>
              <a:rPr kumimoji="1" lang="ja-JP" altLang="en-US"/>
              <a:t>です。調査にご協力いただき、また本発表にご清聴いただきありがとう</a:t>
            </a:r>
            <a:r>
              <a:rPr kumimoji="1" lang="ja-JP" altLang="en-US" dirty="0"/>
              <a:t>ございました。</a:t>
            </a:r>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17</a:t>
            </a:fld>
            <a:endParaRPr kumimoji="1" lang="en-GB"/>
          </a:p>
        </p:txBody>
      </p:sp>
    </p:spTree>
    <p:extLst>
      <p:ext uri="{BB962C8B-B14F-4D97-AF65-F5344CB8AC3E}">
        <p14:creationId xmlns:p14="http://schemas.microsoft.com/office/powerpoint/2010/main" val="1347725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目的とデザインのおさらいです。</a:t>
            </a:r>
            <a:endParaRPr kumimoji="1" lang="en-US" altLang="ja-JP" dirty="0"/>
          </a:p>
          <a:p>
            <a:r>
              <a:rPr kumimoji="1" lang="ja-JP" altLang="en-US" dirty="0"/>
              <a:t>大阪府の小児がん連携施設連絡会９医療施設で治療中の</a:t>
            </a:r>
            <a:r>
              <a:rPr kumimoji="1" lang="en-US" altLang="ja-JP" dirty="0"/>
              <a:t>20</a:t>
            </a:r>
            <a:r>
              <a:rPr kumimoji="1" lang="ja-JP" altLang="en-US" dirty="0"/>
              <a:t>歳未満の小児がん患者の家族のニーズを、継続的に把握することを目的としております。</a:t>
            </a:r>
            <a:endParaRPr kumimoji="1" lang="en-US" altLang="ja-JP" dirty="0"/>
          </a:p>
          <a:p>
            <a:r>
              <a:rPr kumimoji="1" lang="en-US" altLang="ja-JP" dirty="0"/>
              <a:t>2018</a:t>
            </a:r>
            <a:r>
              <a:rPr kumimoji="1" lang="ja-JP" altLang="en-US" dirty="0"/>
              <a:t>年より実施しており、今年度は</a:t>
            </a:r>
            <a:r>
              <a:rPr kumimoji="1" lang="en-US" altLang="ja-JP" dirty="0"/>
              <a:t>3</a:t>
            </a:r>
            <a:r>
              <a:rPr kumimoji="1" lang="ja-JP" altLang="en-US" dirty="0"/>
              <a:t>年目です。</a:t>
            </a:r>
            <a:r>
              <a:rPr kumimoji="1" lang="en-US" altLang="ja-JP" dirty="0"/>
              <a:t>2021</a:t>
            </a:r>
            <a:r>
              <a:rPr kumimoji="1" lang="ja-JP" altLang="en-US" dirty="0"/>
              <a:t>年</a:t>
            </a:r>
            <a:r>
              <a:rPr kumimoji="1" lang="en-US" altLang="ja-JP" dirty="0"/>
              <a:t>1</a:t>
            </a:r>
            <a:r>
              <a:rPr kumimoji="1" lang="ja-JP" altLang="en-US" dirty="0"/>
              <a:t>月</a:t>
            </a:r>
            <a:r>
              <a:rPr kumimoji="1" lang="en-US" altLang="ja-JP" dirty="0"/>
              <a:t>20</a:t>
            </a:r>
            <a:r>
              <a:rPr kumimoji="1" lang="ja-JP" altLang="en-US" dirty="0"/>
              <a:t>日現在、</a:t>
            </a:r>
            <a:r>
              <a:rPr kumimoji="1" lang="en-US" altLang="ja-JP" dirty="0"/>
              <a:t>51</a:t>
            </a:r>
            <a:r>
              <a:rPr kumimoji="1" lang="ja-JP" altLang="en-US" dirty="0"/>
              <a:t>名の回答を得ておりますので、今回はこの</a:t>
            </a:r>
            <a:r>
              <a:rPr kumimoji="1" lang="en-US" altLang="ja-JP" dirty="0"/>
              <a:t>51</a:t>
            </a:r>
            <a:r>
              <a:rPr kumimoji="1" lang="ja-JP" altLang="en-US" dirty="0"/>
              <a:t>名についての分析結果を報告します。</a:t>
            </a:r>
            <a:endParaRPr kumimoji="1" lang="en-US" altLang="ja-JP" dirty="0"/>
          </a:p>
        </p:txBody>
      </p:sp>
      <p:sp>
        <p:nvSpPr>
          <p:cNvPr id="4" name="スライド番号プレースホルダー 3"/>
          <p:cNvSpPr>
            <a:spLocks noGrp="1"/>
          </p:cNvSpPr>
          <p:nvPr>
            <p:ph type="sldNum" sz="quarter" idx="10"/>
          </p:nvPr>
        </p:nvSpPr>
        <p:spPr/>
        <p:txBody>
          <a:bodyPr/>
          <a:lstStyle/>
          <a:p>
            <a:fld id="{CF64E6AC-F561-4EF4-AFB4-A8DE0159742E}" type="slidenum">
              <a:rPr kumimoji="1" lang="en-GB" smtClean="0"/>
              <a:t>2</a:t>
            </a:fld>
            <a:endParaRPr kumimoji="1" lang="en-GB"/>
          </a:p>
        </p:txBody>
      </p:sp>
    </p:spTree>
    <p:extLst>
      <p:ext uri="{BB962C8B-B14F-4D97-AF65-F5344CB8AC3E}">
        <p14:creationId xmlns:p14="http://schemas.microsoft.com/office/powerpoint/2010/main" val="1859200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質問項目はご覧のとおり多岐にわたりまして、合計</a:t>
            </a:r>
            <a:r>
              <a:rPr kumimoji="1" lang="en-US" altLang="ja-JP" dirty="0"/>
              <a:t>43</a:t>
            </a:r>
            <a:r>
              <a:rPr kumimoji="1" lang="ja-JP" altLang="en-US" dirty="0"/>
              <a:t>問になります。</a:t>
            </a:r>
          </a:p>
        </p:txBody>
      </p:sp>
      <p:sp>
        <p:nvSpPr>
          <p:cNvPr id="4" name="スライド番号プレースホルダー 3"/>
          <p:cNvSpPr>
            <a:spLocks noGrp="1"/>
          </p:cNvSpPr>
          <p:nvPr>
            <p:ph type="sldNum" sz="quarter" idx="10"/>
          </p:nvPr>
        </p:nvSpPr>
        <p:spPr/>
        <p:txBody>
          <a:bodyPr/>
          <a:lstStyle/>
          <a:p>
            <a:fld id="{CF64E6AC-F561-4EF4-AFB4-A8DE0159742E}" type="slidenum">
              <a:rPr kumimoji="1" lang="en-GB" smtClean="0"/>
              <a:t>3</a:t>
            </a:fld>
            <a:endParaRPr kumimoji="1" lang="en-GB"/>
          </a:p>
        </p:txBody>
      </p:sp>
    </p:spTree>
    <p:extLst>
      <p:ext uri="{BB962C8B-B14F-4D97-AF65-F5344CB8AC3E}">
        <p14:creationId xmlns:p14="http://schemas.microsoft.com/office/powerpoint/2010/main" val="2599136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では、今年度の</a:t>
            </a:r>
            <a:r>
              <a:rPr kumimoji="1" lang="en-US" altLang="ja-JP" dirty="0"/>
              <a:t>51</a:t>
            </a:r>
            <a:r>
              <a:rPr kumimoji="1" lang="ja-JP" altLang="en-US" dirty="0"/>
              <a:t>人の回答を、</a:t>
            </a:r>
            <a:r>
              <a:rPr kumimoji="1" lang="en-US" altLang="ja-JP" dirty="0"/>
              <a:t>2018</a:t>
            </a:r>
            <a:r>
              <a:rPr kumimoji="1" lang="ja-JP" altLang="en-US" dirty="0"/>
              <a:t>年、</a:t>
            </a:r>
            <a:r>
              <a:rPr kumimoji="1" lang="en-US" altLang="ja-JP" dirty="0"/>
              <a:t>2019</a:t>
            </a:r>
            <a:r>
              <a:rPr kumimoji="1" lang="ja-JP" altLang="en-US" dirty="0"/>
              <a:t>年のデータと比較しつつみていきます。</a:t>
            </a:r>
            <a:endParaRPr kumimoji="1" lang="en-US" altLang="ja-JP" dirty="0"/>
          </a:p>
          <a:p>
            <a:r>
              <a:rPr kumimoji="1" lang="ja-JP" altLang="en-US" dirty="0"/>
              <a:t>・</a:t>
            </a:r>
            <a:r>
              <a:rPr kumimoji="1" lang="en-US" altLang="ja-JP" dirty="0"/>
              <a:t>2018</a:t>
            </a:r>
            <a:r>
              <a:rPr kumimoji="1" lang="ja-JP" altLang="en-US" dirty="0"/>
              <a:t>年と</a:t>
            </a:r>
            <a:r>
              <a:rPr kumimoji="1" lang="en-US" altLang="ja-JP" dirty="0"/>
              <a:t>2019</a:t>
            </a:r>
            <a:r>
              <a:rPr kumimoji="1" lang="ja-JP" altLang="en-US" dirty="0"/>
              <a:t>年で調査項目が一部変わりましたので、項目によっては</a:t>
            </a:r>
            <a:r>
              <a:rPr kumimoji="1" lang="en-US" altLang="ja-JP" dirty="0"/>
              <a:t>3</a:t>
            </a:r>
            <a:r>
              <a:rPr kumimoji="1" lang="ja-JP" altLang="en-US" dirty="0"/>
              <a:t>年分を比較した結果と、昨年と今年を比較した結果が出てきますので、ご了承ください。</a:t>
            </a:r>
            <a:endParaRPr kumimoji="1" lang="en-US" altLang="ja-JP" dirty="0"/>
          </a:p>
          <a:p>
            <a:r>
              <a:rPr kumimoji="1" lang="ja-JP" altLang="en-US" dirty="0"/>
              <a:t>・また</a:t>
            </a:r>
            <a:r>
              <a:rPr kumimoji="1" lang="en-US" altLang="ja-JP" dirty="0"/>
              <a:t>2018</a:t>
            </a:r>
            <a:r>
              <a:rPr kumimoji="1" lang="ja-JP" altLang="en-US" dirty="0"/>
              <a:t>年度の調査では、</a:t>
            </a:r>
            <a:r>
              <a:rPr kumimoji="1" lang="en-US" altLang="ja-JP" dirty="0"/>
              <a:t>2015</a:t>
            </a:r>
            <a:r>
              <a:rPr kumimoji="1" lang="ja-JP" altLang="en-US" dirty="0"/>
              <a:t>年から</a:t>
            </a:r>
            <a:r>
              <a:rPr kumimoji="1" lang="en-US" altLang="ja-JP" dirty="0"/>
              <a:t>2018</a:t>
            </a:r>
            <a:r>
              <a:rPr kumimoji="1" lang="ja-JP" altLang="en-US" dirty="0"/>
              <a:t>年診断の患者さんを対象としたので、今回は</a:t>
            </a:r>
            <a:r>
              <a:rPr kumimoji="1" lang="en-US" altLang="ja-JP" dirty="0"/>
              <a:t>2018</a:t>
            </a:r>
            <a:r>
              <a:rPr kumimoji="1" lang="ja-JP" altLang="en-US" dirty="0"/>
              <a:t>年の患者さんのみを対象とし計算しました。</a:t>
            </a:r>
            <a:r>
              <a:rPr kumimoji="1" lang="en-US" altLang="ja-JP" dirty="0"/>
              <a:t/>
            </a:r>
            <a:br>
              <a:rPr kumimoji="1" lang="en-US" altLang="ja-JP" dirty="0"/>
            </a:br>
            <a:r>
              <a:rPr kumimoji="1" lang="en-US" altLang="ja-JP" dirty="0"/>
              <a:t>2020</a:t>
            </a:r>
            <a:r>
              <a:rPr kumimoji="1" lang="ja-JP" altLang="en-US" dirty="0"/>
              <a:t>年度は、回答者の</a:t>
            </a:r>
            <a:r>
              <a:rPr kumimoji="1" lang="en-US" altLang="ja-JP" dirty="0"/>
              <a:t>84</a:t>
            </a:r>
            <a:r>
              <a:rPr kumimoji="1" lang="ja-JP" altLang="en-US" dirty="0"/>
              <a:t>％が母親、</a:t>
            </a:r>
            <a:r>
              <a:rPr kumimoji="1" lang="en-US" altLang="ja-JP" dirty="0"/>
              <a:t>61</a:t>
            </a:r>
            <a:r>
              <a:rPr kumimoji="1" lang="ja-JP" altLang="en-US" dirty="0"/>
              <a:t>％が男性で、患者の年齢層は</a:t>
            </a:r>
            <a:r>
              <a:rPr kumimoji="1" lang="en-US" altLang="ja-JP" dirty="0"/>
              <a:t>9</a:t>
            </a:r>
            <a:r>
              <a:rPr kumimoji="1" lang="ja-JP" altLang="en-US" dirty="0"/>
              <a:t>歳以下が</a:t>
            </a:r>
            <a:r>
              <a:rPr kumimoji="1" lang="en-US" altLang="ja-JP" dirty="0"/>
              <a:t>63</a:t>
            </a:r>
            <a:r>
              <a:rPr kumimoji="1" lang="ja-JP" altLang="en-US" dirty="0"/>
              <a:t>％で</a:t>
            </a:r>
            <a:r>
              <a:rPr kumimoji="1" lang="en-US" altLang="ja-JP" dirty="0"/>
              <a:t>10</a:t>
            </a:r>
            <a:r>
              <a:rPr kumimoji="1" lang="ja-JP" altLang="en-US" dirty="0"/>
              <a:t>歳以上が</a:t>
            </a:r>
            <a:r>
              <a:rPr kumimoji="1" lang="en-US" altLang="ja-JP" dirty="0"/>
              <a:t>37</a:t>
            </a:r>
            <a:r>
              <a:rPr kumimoji="1" lang="ja-JP" altLang="en-US" dirty="0"/>
              <a:t>％でした。</a:t>
            </a:r>
            <a:r>
              <a:rPr kumimoji="1" lang="en-US" altLang="ja-JP" dirty="0"/>
              <a:t/>
            </a:r>
            <a:br>
              <a:rPr kumimoji="1" lang="en-US" altLang="ja-JP" dirty="0"/>
            </a:br>
            <a:endParaRPr kumimoji="1" lang="en-US" altLang="ja-JP" dirty="0"/>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4</a:t>
            </a:fld>
            <a:endParaRPr kumimoji="1" lang="en-GB"/>
          </a:p>
        </p:txBody>
      </p:sp>
    </p:spTree>
    <p:extLst>
      <p:ext uri="{BB962C8B-B14F-4D97-AF65-F5344CB8AC3E}">
        <p14:creationId xmlns:p14="http://schemas.microsoft.com/office/powerpoint/2010/main" val="2649094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晩期合併症や長期フォローアップの必要性について説明を受けた人の割合は、</a:t>
            </a:r>
            <a:r>
              <a:rPr kumimoji="1" lang="en-US" altLang="ja-JP" dirty="0"/>
              <a:t>2018</a:t>
            </a:r>
            <a:r>
              <a:rPr kumimoji="1" lang="ja-JP" altLang="en-US" dirty="0"/>
              <a:t>年から</a:t>
            </a:r>
            <a:r>
              <a:rPr kumimoji="1" lang="en-US" altLang="ja-JP" dirty="0"/>
              <a:t>19</a:t>
            </a:r>
            <a:r>
              <a:rPr kumimoji="1" lang="ja-JP" altLang="en-US" dirty="0"/>
              <a:t>年にかけて増加し、</a:t>
            </a:r>
            <a:r>
              <a:rPr kumimoji="1" lang="en-US" altLang="ja-JP" dirty="0"/>
              <a:t>20</a:t>
            </a:r>
            <a:r>
              <a:rPr kumimoji="1" lang="ja-JP" altLang="en-US" dirty="0"/>
              <a:t>年はあまり変化はなく</a:t>
            </a:r>
            <a:r>
              <a:rPr kumimoji="1" lang="en-US" altLang="ja-JP" dirty="0"/>
              <a:t>84</a:t>
            </a:r>
            <a:r>
              <a:rPr kumimoji="1" lang="ja-JP" altLang="en-US" dirty="0"/>
              <a:t>％でした。</a:t>
            </a:r>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5</a:t>
            </a:fld>
            <a:endParaRPr kumimoji="1" lang="en-GB"/>
          </a:p>
        </p:txBody>
      </p:sp>
    </p:spTree>
    <p:extLst>
      <p:ext uri="{BB962C8B-B14F-4D97-AF65-F5344CB8AC3E}">
        <p14:creationId xmlns:p14="http://schemas.microsoft.com/office/powerpoint/2010/main" val="969855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dirty="0">
                <a:solidFill>
                  <a:srgbClr val="222222"/>
                </a:solidFill>
                <a:effectLst/>
                <a:latin typeface="Arial" panose="020B0604020202020204" pitchFamily="34" charset="0"/>
              </a:rPr>
              <a:t>初めて診断され、治療の説明を受けたときに必要な情報を得られたかについては、</a:t>
            </a:r>
            <a:endParaRPr lang="en-US" altLang="ja-JP" b="0" i="0" dirty="0">
              <a:solidFill>
                <a:srgbClr val="222222"/>
              </a:solidFill>
              <a:effectLst/>
              <a:latin typeface="Arial" panose="020B0604020202020204" pitchFamily="34" charset="0"/>
            </a:endParaRPr>
          </a:p>
          <a:p>
            <a:r>
              <a:rPr lang="ja-JP" altLang="en-US" b="0" i="0" dirty="0">
                <a:solidFill>
                  <a:srgbClr val="222222"/>
                </a:solidFill>
                <a:effectLst/>
                <a:latin typeface="Arial" panose="020B0604020202020204" pitchFamily="34" charset="0"/>
              </a:rPr>
              <a:t>「十分得られた」と「ある程度得られた」の合計はあまり変化がないように見えますが、</a:t>
            </a:r>
            <a:r>
              <a:rPr lang="en-US" altLang="ja-JP" b="0" i="0" dirty="0">
                <a:solidFill>
                  <a:srgbClr val="222222"/>
                </a:solidFill>
                <a:effectLst/>
                <a:latin typeface="Arial" panose="020B0604020202020204" pitchFamily="34" charset="0"/>
              </a:rPr>
              <a:t>2020</a:t>
            </a:r>
            <a:r>
              <a:rPr lang="ja-JP" altLang="en-US" b="0" i="0" dirty="0">
                <a:solidFill>
                  <a:srgbClr val="222222"/>
                </a:solidFill>
                <a:effectLst/>
                <a:latin typeface="Arial" panose="020B0604020202020204" pitchFamily="34" charset="0"/>
              </a:rPr>
              <a:t>年は「十分得られた」の割合が増えました。</a:t>
            </a:r>
            <a:r>
              <a:rPr lang="en-US" altLang="ja-JP" b="0" i="0" dirty="0">
                <a:solidFill>
                  <a:srgbClr val="222222"/>
                </a:solidFill>
                <a:effectLst/>
                <a:latin typeface="Arial" panose="020B0604020202020204" pitchFamily="34" charset="0"/>
              </a:rPr>
              <a:t/>
            </a:r>
            <a:br>
              <a:rPr lang="en-US" altLang="ja-JP" b="0" i="0" dirty="0">
                <a:solidFill>
                  <a:srgbClr val="222222"/>
                </a:solidFill>
                <a:effectLst/>
                <a:latin typeface="Arial" panose="020B0604020202020204" pitchFamily="34" charset="0"/>
              </a:rPr>
            </a:br>
            <a:r>
              <a:rPr lang="ja-JP" altLang="en-US" b="0" i="0" dirty="0">
                <a:solidFill>
                  <a:srgbClr val="222222"/>
                </a:solidFill>
                <a:effectLst/>
                <a:latin typeface="Arial" panose="020B0604020202020204" pitchFamily="34" charset="0"/>
              </a:rPr>
              <a:t>また、どちらとも言えないと思っていた人の割合が減り、得られなかったと答える人の割合が増えたように見えます。</a:t>
            </a:r>
            <a:endParaRPr lang="en-US" altLang="ja-JP" b="0" i="0" dirty="0">
              <a:solidFill>
                <a:srgbClr val="222222"/>
              </a:solidFill>
              <a:effectLst/>
              <a:latin typeface="Arial" panose="020B0604020202020204" pitchFamily="34" charset="0"/>
            </a:endParaRPr>
          </a:p>
          <a:p>
            <a:r>
              <a:rPr lang="ja-JP" altLang="en-US" b="0" i="0" dirty="0">
                <a:solidFill>
                  <a:srgbClr val="222222"/>
                </a:solidFill>
                <a:effectLst/>
                <a:latin typeface="Arial" panose="020B0604020202020204" pitchFamily="34" charset="0"/>
              </a:rPr>
              <a:t>サンプルサイズが小さく、数名の回答が割合に影響及ぼすので、解釈に注意が必要です。</a:t>
            </a:r>
            <a:endParaRPr kumimoji="1" lang="ja-JP" altLang="en-US" dirty="0"/>
          </a:p>
        </p:txBody>
      </p:sp>
      <p:sp>
        <p:nvSpPr>
          <p:cNvPr id="4" name="スライド番号プレースホルダー 3"/>
          <p:cNvSpPr>
            <a:spLocks noGrp="1"/>
          </p:cNvSpPr>
          <p:nvPr>
            <p:ph type="sldNum" sz="quarter" idx="10"/>
          </p:nvPr>
        </p:nvSpPr>
        <p:spPr/>
        <p:txBody>
          <a:bodyPr/>
          <a:lstStyle/>
          <a:p>
            <a:fld id="{CF64E6AC-F561-4EF4-AFB4-A8DE0159742E}" type="slidenum">
              <a:rPr kumimoji="1" lang="en-GB" smtClean="0"/>
              <a:t>6</a:t>
            </a:fld>
            <a:endParaRPr kumimoji="1" lang="en-GB"/>
          </a:p>
        </p:txBody>
      </p:sp>
    </p:spTree>
    <p:extLst>
      <p:ext uri="{BB962C8B-B14F-4D97-AF65-F5344CB8AC3E}">
        <p14:creationId xmlns:p14="http://schemas.microsoft.com/office/powerpoint/2010/main" val="3619180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治療開始前に不妊への影響について説明を受けた人の割合は年々増え、</a:t>
            </a:r>
            <a:r>
              <a:rPr kumimoji="1" lang="en-US" altLang="ja-JP" dirty="0"/>
              <a:t>2020</a:t>
            </a:r>
            <a:r>
              <a:rPr kumimoji="1" lang="ja-JP" altLang="en-US" dirty="0"/>
              <a:t>年は</a:t>
            </a:r>
            <a:r>
              <a:rPr kumimoji="1" lang="en-US" altLang="ja-JP" dirty="0"/>
              <a:t>66.7</a:t>
            </a:r>
            <a:r>
              <a:rPr kumimoji="1" lang="ja-JP" altLang="en-US" dirty="0"/>
              <a:t>％でした。</a:t>
            </a:r>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7</a:t>
            </a:fld>
            <a:endParaRPr kumimoji="1" lang="en-GB"/>
          </a:p>
        </p:txBody>
      </p:sp>
    </p:spTree>
    <p:extLst>
      <p:ext uri="{BB962C8B-B14F-4D97-AF65-F5344CB8AC3E}">
        <p14:creationId xmlns:p14="http://schemas.microsoft.com/office/powerpoint/2010/main" val="4231306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治療が始まる前に生殖機能温存の治療を受けた人の割合は、</a:t>
            </a:r>
            <a:r>
              <a:rPr kumimoji="1" lang="en-US" altLang="ja-JP" dirty="0"/>
              <a:t>2019</a:t>
            </a:r>
            <a:r>
              <a:rPr kumimoji="1" lang="ja-JP" altLang="en-US" dirty="0"/>
              <a:t>年</a:t>
            </a:r>
            <a:r>
              <a:rPr kumimoji="1" lang="en-US" altLang="ja-JP" dirty="0"/>
              <a:t>10</a:t>
            </a:r>
            <a:r>
              <a:rPr kumimoji="1" lang="ja-JP" altLang="en-US" dirty="0"/>
              <a:t>％、</a:t>
            </a:r>
            <a:r>
              <a:rPr kumimoji="1" lang="en-US" altLang="ja-JP" dirty="0"/>
              <a:t>2020</a:t>
            </a:r>
            <a:r>
              <a:rPr kumimoji="1" lang="ja-JP" altLang="en-US" dirty="0"/>
              <a:t>年は</a:t>
            </a:r>
            <a:r>
              <a:rPr kumimoji="1" lang="en-US" altLang="ja-JP" dirty="0"/>
              <a:t>14</a:t>
            </a:r>
            <a:r>
              <a:rPr kumimoji="1" lang="ja-JP" altLang="en-US" dirty="0"/>
              <a:t>％と低い状況が続いています。</a:t>
            </a:r>
          </a:p>
        </p:txBody>
      </p:sp>
      <p:sp>
        <p:nvSpPr>
          <p:cNvPr id="4" name="スライド番号プレースホルダー 3"/>
          <p:cNvSpPr>
            <a:spLocks noGrp="1"/>
          </p:cNvSpPr>
          <p:nvPr>
            <p:ph type="sldNum" sz="quarter" idx="10"/>
          </p:nvPr>
        </p:nvSpPr>
        <p:spPr/>
        <p:txBody>
          <a:bodyPr/>
          <a:lstStyle/>
          <a:p>
            <a:fld id="{CF64E6AC-F561-4EF4-AFB4-A8DE0159742E}" type="slidenum">
              <a:rPr kumimoji="1" lang="en-GB" smtClean="0"/>
              <a:t>8</a:t>
            </a:fld>
            <a:endParaRPr kumimoji="1" lang="en-GB"/>
          </a:p>
        </p:txBody>
      </p:sp>
    </p:spTree>
    <p:extLst>
      <p:ext uri="{BB962C8B-B14F-4D97-AF65-F5344CB8AC3E}">
        <p14:creationId xmlns:p14="http://schemas.microsoft.com/office/powerpoint/2010/main" val="4021560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診断から治療開始まで納得のいく治療を選択できたかについて</a:t>
            </a:r>
            <a:r>
              <a:rPr kumimoji="1" lang="en-US" altLang="ja-JP" dirty="0"/>
              <a:t>100</a:t>
            </a:r>
            <a:r>
              <a:rPr kumimoji="1" lang="ja-JP" altLang="en-US" dirty="0"/>
              <a:t>点満点で評価してもらったところ、</a:t>
            </a:r>
            <a:r>
              <a:rPr kumimoji="1" lang="en-US" altLang="ja-JP" dirty="0"/>
              <a:t>3</a:t>
            </a:r>
            <a:r>
              <a:rPr kumimoji="1" lang="ja-JP" altLang="en-US" dirty="0"/>
              <a:t>年間ともに中央値は</a:t>
            </a:r>
            <a:r>
              <a:rPr kumimoji="1" lang="en-US" altLang="ja-JP" dirty="0"/>
              <a:t>90</a:t>
            </a:r>
            <a:r>
              <a:rPr kumimoji="1" lang="ja-JP" altLang="en-US" dirty="0"/>
              <a:t>点でした。</a:t>
            </a:r>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9</a:t>
            </a:fld>
            <a:endParaRPr kumimoji="1" lang="en-GB"/>
          </a:p>
        </p:txBody>
      </p:sp>
    </p:spTree>
    <p:extLst>
      <p:ext uri="{BB962C8B-B14F-4D97-AF65-F5344CB8AC3E}">
        <p14:creationId xmlns:p14="http://schemas.microsoft.com/office/powerpoint/2010/main" val="2472538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EEEFCB0-58F2-4DC2-9D15-627431AE3DE7}" type="datetime1">
              <a:rPr kumimoji="1" lang="en-GB" altLang="ja-JP" smtClean="0"/>
              <a:t>01/03/2021</a:t>
            </a:fld>
            <a:endParaRPr kumimoji="1" lang="en-GB"/>
          </a:p>
        </p:txBody>
      </p:sp>
      <p:sp>
        <p:nvSpPr>
          <p:cNvPr id="5" name="Footer Placeholder 4"/>
          <p:cNvSpPr>
            <a:spLocks noGrp="1"/>
          </p:cNvSpPr>
          <p:nvPr>
            <p:ph type="ftr" sz="quarter" idx="11"/>
          </p:nvPr>
        </p:nvSpPr>
        <p:spPr/>
        <p:txBody>
          <a:bodyPr/>
          <a:lstStyle/>
          <a:p>
            <a:endParaRPr kumimoji="1" lang="en-GB"/>
          </a:p>
        </p:txBody>
      </p:sp>
      <p:sp>
        <p:nvSpPr>
          <p:cNvPr id="6" name="Slide Number Placeholder 5"/>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239263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F42E35C-C79E-493E-B8C5-3102ED3AB2D9}" type="datetime1">
              <a:rPr kumimoji="1" lang="en-GB" altLang="ja-JP" smtClean="0"/>
              <a:t>01/03/2021</a:t>
            </a:fld>
            <a:endParaRPr kumimoji="1" lang="en-GB"/>
          </a:p>
        </p:txBody>
      </p:sp>
      <p:sp>
        <p:nvSpPr>
          <p:cNvPr id="5" name="Footer Placeholder 4"/>
          <p:cNvSpPr>
            <a:spLocks noGrp="1"/>
          </p:cNvSpPr>
          <p:nvPr>
            <p:ph type="ftr" sz="quarter" idx="11"/>
          </p:nvPr>
        </p:nvSpPr>
        <p:spPr/>
        <p:txBody>
          <a:bodyPr/>
          <a:lstStyle/>
          <a:p>
            <a:endParaRPr kumimoji="1" lang="en-GB"/>
          </a:p>
        </p:txBody>
      </p:sp>
      <p:sp>
        <p:nvSpPr>
          <p:cNvPr id="6" name="Slide Number Placeholder 5"/>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2221276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4A9D69-E4E6-4295-9656-8557FF0F071F}" type="datetime1">
              <a:rPr kumimoji="1" lang="en-GB" altLang="ja-JP" smtClean="0"/>
              <a:t>01/03/2021</a:t>
            </a:fld>
            <a:endParaRPr kumimoji="1" lang="en-GB"/>
          </a:p>
        </p:txBody>
      </p:sp>
      <p:sp>
        <p:nvSpPr>
          <p:cNvPr id="5" name="Footer Placeholder 4"/>
          <p:cNvSpPr>
            <a:spLocks noGrp="1"/>
          </p:cNvSpPr>
          <p:nvPr>
            <p:ph type="ftr" sz="quarter" idx="11"/>
          </p:nvPr>
        </p:nvSpPr>
        <p:spPr/>
        <p:txBody>
          <a:bodyPr/>
          <a:lstStyle/>
          <a:p>
            <a:endParaRPr kumimoji="1" lang="en-GB"/>
          </a:p>
        </p:txBody>
      </p:sp>
      <p:sp>
        <p:nvSpPr>
          <p:cNvPr id="6" name="Slide Number Placeholder 5"/>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9903323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4" name="図 13">
            <a:extLst>
              <a:ext uri="{FF2B5EF4-FFF2-40B4-BE49-F238E27FC236}">
                <a16:creationId xmlns:a16="http://schemas.microsoft.com/office/drawing/2014/main" id="{BD0C154D-FBCF-4737-A478-80D014B136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5536" y="2348880"/>
            <a:ext cx="3873474" cy="3996052"/>
          </a:xfrm>
          <a:prstGeom prst="rect">
            <a:avLst/>
          </a:prstGeom>
        </p:spPr>
      </p:pic>
      <p:sp>
        <p:nvSpPr>
          <p:cNvPr id="2" name="Title 1"/>
          <p:cNvSpPr>
            <a:spLocks noGrp="1"/>
          </p:cNvSpPr>
          <p:nvPr>
            <p:ph type="ctrTitle"/>
          </p:nvPr>
        </p:nvSpPr>
        <p:spPr>
          <a:xfrm>
            <a:off x="822960" y="825026"/>
            <a:ext cx="7543800" cy="3500086"/>
          </a:xfrm>
        </p:spPr>
        <p:txBody>
          <a:bodyPr anchor="b">
            <a:normAutofit/>
          </a:bodyPr>
          <a:lstStyle>
            <a:lvl1pPr algn="l">
              <a:lnSpc>
                <a:spcPct val="85000"/>
              </a:lnSpc>
              <a:defRPr sz="6000" spc="-50" baseline="0">
                <a:solidFill>
                  <a:schemeClr val="tx1">
                    <a:lumMod val="85000"/>
                    <a:lumOff val="15000"/>
                  </a:schemeClr>
                </a:solidFill>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825038" y="4455620"/>
            <a:ext cx="7543800" cy="1565667"/>
          </a:xfrm>
        </p:spPr>
        <p:txBody>
          <a:bodyPr lIns="91440" rIns="91440">
            <a:normAutofit/>
          </a:bodyPr>
          <a:lstStyle>
            <a:lvl1pPr marL="0" indent="0" algn="l">
              <a:buNone/>
              <a:defRPr sz="28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dirty="0"/>
              <a:t>マスター サブタイトルの書式設定</a:t>
            </a:r>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図 9">
            <a:extLst>
              <a:ext uri="{FF2B5EF4-FFF2-40B4-BE49-F238E27FC236}">
                <a16:creationId xmlns:a16="http://schemas.microsoft.com/office/drawing/2014/main" id="{5CAC00C8-D75E-4359-936B-0AB26BBDE8C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81881" y="209944"/>
            <a:ext cx="1010803" cy="502862"/>
          </a:xfrm>
          <a:prstGeom prst="rect">
            <a:avLst/>
          </a:prstGeom>
        </p:spPr>
      </p:pic>
      <p:sp>
        <p:nvSpPr>
          <p:cNvPr id="11" name="Rectangle 6">
            <a:extLst>
              <a:ext uri="{FF2B5EF4-FFF2-40B4-BE49-F238E27FC236}">
                <a16:creationId xmlns:a16="http://schemas.microsoft.com/office/drawing/2014/main" id="{7C3035DC-2D38-4E5D-83A2-B64FFBFD254C}"/>
              </a:ext>
            </a:extLst>
          </p:cNvPr>
          <p:cNvSpPr/>
          <p:nvPr userDrawn="1"/>
        </p:nvSpPr>
        <p:spPr>
          <a:xfrm>
            <a:off x="0" y="6542728"/>
            <a:ext cx="9144000" cy="3152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8">
            <a:extLst>
              <a:ext uri="{FF2B5EF4-FFF2-40B4-BE49-F238E27FC236}">
                <a16:creationId xmlns:a16="http://schemas.microsoft.com/office/drawing/2014/main" id="{6567B84D-5EC7-4D48-A369-80FE465B5F19}"/>
              </a:ext>
            </a:extLst>
          </p:cNvPr>
          <p:cNvSpPr/>
          <p:nvPr userDrawn="1"/>
        </p:nvSpPr>
        <p:spPr>
          <a:xfrm>
            <a:off x="-1" y="6536650"/>
            <a:ext cx="9144000"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Slide Number Placeholder 5">
            <a:extLst>
              <a:ext uri="{FF2B5EF4-FFF2-40B4-BE49-F238E27FC236}">
                <a16:creationId xmlns:a16="http://schemas.microsoft.com/office/drawing/2014/main" id="{D3FDD0FE-67F5-40F9-B47D-55B4305C203B}"/>
              </a:ext>
            </a:extLst>
          </p:cNvPr>
          <p:cNvSpPr>
            <a:spLocks noGrp="1"/>
          </p:cNvSpPr>
          <p:nvPr>
            <p:ph type="sldNum" sz="quarter" idx="12"/>
          </p:nvPr>
        </p:nvSpPr>
        <p:spPr>
          <a:xfrm>
            <a:off x="8316416" y="6610932"/>
            <a:ext cx="741019" cy="22755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322FFF4-C9A0-4C18-80B7-6F14E579B3AF}" type="slidenum">
              <a:rPr kumimoji="1" lang="ja-JP" altLang="en-US" sz="1200" b="0" i="0" u="none" strike="noStrike" kern="1200" cap="none" spc="0" normalizeH="0" baseline="0" noProof="0" smtClean="0">
                <a:ln>
                  <a:noFill/>
                </a:ln>
                <a:solidFill>
                  <a:srgbClr val="FFFFFF"/>
                </a:solidFill>
                <a:effectLst/>
                <a:uLnTx/>
                <a:uFillTx/>
                <a:latin typeface="Arial" panose="020B0604020202020204"/>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srgbClr val="FFFFFF"/>
              </a:solidFill>
              <a:effectLst/>
              <a:uLnTx/>
              <a:uFillTx/>
              <a:latin typeface="Arial" panose="020B0604020202020204"/>
              <a:ea typeface="ＭＳ Ｐゴシック" panose="020B0600070205080204" pitchFamily="50" charset="-128"/>
              <a:cs typeface="+mn-cs"/>
            </a:endParaRPr>
          </a:p>
        </p:txBody>
      </p:sp>
    </p:spTree>
    <p:extLst>
      <p:ext uri="{BB962C8B-B14F-4D97-AF65-F5344CB8AC3E}">
        <p14:creationId xmlns:p14="http://schemas.microsoft.com/office/powerpoint/2010/main" val="1253248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512E5AD7-C466-46F7-BAD9-8716E9B8185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5536" y="2348880"/>
            <a:ext cx="3873474" cy="3996052"/>
          </a:xfrm>
          <a:prstGeom prst="rect">
            <a:avLst/>
          </a:prstGeom>
        </p:spPr>
      </p:pic>
      <p:sp>
        <p:nvSpPr>
          <p:cNvPr id="2" name="Title 1"/>
          <p:cNvSpPr>
            <a:spLocks noGrp="1"/>
          </p:cNvSpPr>
          <p:nvPr>
            <p:ph type="title" hasCustomPrompt="1"/>
          </p:nvPr>
        </p:nvSpPr>
        <p:spPr>
          <a:xfrm>
            <a:off x="836665" y="315026"/>
            <a:ext cx="6975695" cy="803267"/>
          </a:xfrm>
        </p:spPr>
        <p:txBody>
          <a:bodyPr>
            <a:noAutofit/>
          </a:bodyPr>
          <a:lstStyle>
            <a:lvl1pPr>
              <a:defRPr sz="4800"/>
            </a:lvl1pPr>
          </a:lstStyle>
          <a:p>
            <a:r>
              <a:rPr lang="ja-JP" altLang="en-US" dirty="0"/>
              <a:t>タイトルの書式設定</a:t>
            </a:r>
            <a:endParaRPr lang="en-US" dirty="0"/>
          </a:p>
        </p:txBody>
      </p:sp>
      <p:sp>
        <p:nvSpPr>
          <p:cNvPr id="3" name="Content Placeholder 2"/>
          <p:cNvSpPr>
            <a:spLocks noGrp="1"/>
          </p:cNvSpPr>
          <p:nvPr>
            <p:ph idx="1"/>
          </p:nvPr>
        </p:nvSpPr>
        <p:spPr>
          <a:xfrm>
            <a:off x="843480" y="1412776"/>
            <a:ext cx="7543801" cy="4752527"/>
          </a:xfrm>
        </p:spPr>
        <p:txBody>
          <a:bodyPr/>
          <a:lstStyle>
            <a:lvl1pPr marL="91440" indent="-91440">
              <a:buFont typeface="Wingdings" panose="05000000000000000000" pitchFamily="2" charset="2"/>
              <a:buChar char="l"/>
              <a:defRPr/>
            </a:lvl1pPr>
            <a:lvl2pPr marL="384048" indent="-182880">
              <a:buFont typeface="Wingdings" panose="05000000000000000000" pitchFamily="2" charset="2"/>
              <a:buChar char="l"/>
              <a:defRPr/>
            </a:lvl2pPr>
            <a:lvl3pPr marL="566928" indent="-182880">
              <a:buFont typeface="Arial" panose="020B0604020202020204" pitchFamily="34" charset="0"/>
              <a:buChar char="•"/>
              <a:defRPr/>
            </a:lvl3pPr>
            <a:lvl4pPr marL="749808" indent="-182880">
              <a:buFont typeface="Wingdings" panose="05000000000000000000" pitchFamily="2" charset="2"/>
              <a:buChar char="ü"/>
              <a:defRPr/>
            </a:lvl4pPr>
            <a:lvl5pPr marL="932688" indent="-182880">
              <a:buFont typeface="Wingdings" panose="05000000000000000000" pitchFamily="2" charset="2"/>
              <a:buChar char="ü"/>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322FFF4-C9A0-4C18-80B7-6F14E579B3AF}" type="slidenum">
              <a:rPr kumimoji="1" lang="ja-JP" altLang="en-US" sz="1200" b="0" i="0" u="none" strike="noStrike" kern="1200" cap="none" spc="0" normalizeH="0" baseline="0" noProof="0" smtClean="0">
                <a:ln>
                  <a:noFill/>
                </a:ln>
                <a:solidFill>
                  <a:srgbClr val="FFFFFF"/>
                </a:solidFill>
                <a:effectLst/>
                <a:uLnTx/>
                <a:uFillTx/>
                <a:latin typeface="Arial" panose="020B0604020202020204"/>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srgbClr val="FFFFFF"/>
              </a:solidFill>
              <a:effectLst/>
              <a:uLnTx/>
              <a:uFillTx/>
              <a:latin typeface="Arial" panose="020B0604020202020204"/>
              <a:ea typeface="ＭＳ Ｐゴシック" panose="020B0600070205080204" pitchFamily="50" charset="-128"/>
              <a:cs typeface="+mn-cs"/>
            </a:endParaRPr>
          </a:p>
        </p:txBody>
      </p:sp>
    </p:spTree>
    <p:extLst>
      <p:ext uri="{BB962C8B-B14F-4D97-AF65-F5344CB8AC3E}">
        <p14:creationId xmlns:p14="http://schemas.microsoft.com/office/powerpoint/2010/main" val="2615492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763391A4-245D-44C9-BA50-98585DD075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5536" y="2348880"/>
            <a:ext cx="3873474" cy="3996052"/>
          </a:xfrm>
          <a:prstGeom prst="rect">
            <a:avLst/>
          </a:prstGeom>
        </p:spPr>
      </p:pic>
      <p:sp>
        <p:nvSpPr>
          <p:cNvPr id="3" name="Content Placeholder 2"/>
          <p:cNvSpPr>
            <a:spLocks noGrp="1"/>
          </p:cNvSpPr>
          <p:nvPr>
            <p:ph sz="half" idx="1"/>
          </p:nvPr>
        </p:nvSpPr>
        <p:spPr>
          <a:xfrm>
            <a:off x="822960" y="1412777"/>
            <a:ext cx="3703320" cy="4456318"/>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Content Placeholder 3"/>
          <p:cNvSpPr>
            <a:spLocks noGrp="1"/>
          </p:cNvSpPr>
          <p:nvPr>
            <p:ph sz="half" idx="2"/>
          </p:nvPr>
        </p:nvSpPr>
        <p:spPr>
          <a:xfrm>
            <a:off x="4663440" y="1412776"/>
            <a:ext cx="3703320" cy="445631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322FFF4-C9A0-4C18-80B7-6F14E579B3AF}" type="slidenum">
              <a:rPr kumimoji="1" lang="ja-JP" altLang="en-US" sz="1200" b="0" i="0" u="none" strike="noStrike" kern="1200" cap="none" spc="0" normalizeH="0" baseline="0" noProof="0" smtClean="0">
                <a:ln>
                  <a:noFill/>
                </a:ln>
                <a:solidFill>
                  <a:srgbClr val="FFFFFF"/>
                </a:solidFill>
                <a:effectLst/>
                <a:uLnTx/>
                <a:uFillTx/>
                <a:latin typeface="Arial" panose="020B0604020202020204"/>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srgbClr val="FFFFFF"/>
              </a:solidFill>
              <a:effectLst/>
              <a:uLnTx/>
              <a:uFillTx/>
              <a:latin typeface="Arial" panose="020B0604020202020204"/>
              <a:ea typeface="ＭＳ Ｐゴシック" panose="020B0600070205080204" pitchFamily="50" charset="-128"/>
              <a:cs typeface="+mn-cs"/>
            </a:endParaRPr>
          </a:p>
        </p:txBody>
      </p:sp>
      <p:sp>
        <p:nvSpPr>
          <p:cNvPr id="9" name="Title 1">
            <a:extLst>
              <a:ext uri="{FF2B5EF4-FFF2-40B4-BE49-F238E27FC236}">
                <a16:creationId xmlns:a16="http://schemas.microsoft.com/office/drawing/2014/main" id="{1817BC18-2CE5-4F4A-96E7-A7C5625ACD86}"/>
              </a:ext>
            </a:extLst>
          </p:cNvPr>
          <p:cNvSpPr>
            <a:spLocks noGrp="1"/>
          </p:cNvSpPr>
          <p:nvPr>
            <p:ph type="title" hasCustomPrompt="1"/>
          </p:nvPr>
        </p:nvSpPr>
        <p:spPr>
          <a:xfrm>
            <a:off x="836665" y="315026"/>
            <a:ext cx="6975695" cy="803267"/>
          </a:xfrm>
        </p:spPr>
        <p:txBody>
          <a:bodyPr>
            <a:noAutofit/>
          </a:bodyPr>
          <a:lstStyle>
            <a:lvl1pPr>
              <a:defRPr sz="4800"/>
            </a:lvl1pPr>
          </a:lstStyle>
          <a:p>
            <a:r>
              <a:rPr lang="ja-JP" altLang="en-US" dirty="0"/>
              <a:t>タイトルの書式設定</a:t>
            </a:r>
            <a:endParaRPr lang="en-US" dirty="0"/>
          </a:p>
        </p:txBody>
      </p:sp>
    </p:spTree>
    <p:extLst>
      <p:ext uri="{BB962C8B-B14F-4D97-AF65-F5344CB8AC3E}">
        <p14:creationId xmlns:p14="http://schemas.microsoft.com/office/powerpoint/2010/main" val="3862746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C0FACC61-8E01-4F5D-A63A-C50903B80FE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5536" y="2348880"/>
            <a:ext cx="3873474" cy="3996052"/>
          </a:xfrm>
          <a:prstGeom prst="rect">
            <a:avLst/>
          </a:prstGeom>
        </p:spPr>
      </p:pic>
      <p:sp>
        <p:nvSpPr>
          <p:cNvPr id="2" name="Title 1"/>
          <p:cNvSpPr>
            <a:spLocks noGrp="1"/>
          </p:cNvSpPr>
          <p:nvPr>
            <p:ph type="title" hasCustomPrompt="1"/>
          </p:nvPr>
        </p:nvSpPr>
        <p:spPr>
          <a:xfrm>
            <a:off x="836665" y="315026"/>
            <a:ext cx="6975695" cy="803267"/>
          </a:xfrm>
        </p:spPr>
        <p:txBody>
          <a:bodyPr>
            <a:noAutofit/>
          </a:bodyPr>
          <a:lstStyle>
            <a:lvl1pPr>
              <a:defRPr sz="4800"/>
            </a:lvl1pPr>
          </a:lstStyle>
          <a:p>
            <a:r>
              <a:rPr lang="ja-JP" altLang="en-US" dirty="0"/>
              <a:t>タイトルの書式設定</a:t>
            </a:r>
            <a:endParaRPr lang="en-US" dirty="0"/>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322FFF4-C9A0-4C18-80B7-6F14E579B3AF}" type="slidenum">
              <a:rPr kumimoji="1" lang="ja-JP" altLang="en-US" sz="1200" b="0" i="0" u="none" strike="noStrike" kern="1200" cap="none" spc="0" normalizeH="0" baseline="0" noProof="0" smtClean="0">
                <a:ln>
                  <a:noFill/>
                </a:ln>
                <a:solidFill>
                  <a:srgbClr val="FFFFFF"/>
                </a:solidFill>
                <a:effectLst/>
                <a:uLnTx/>
                <a:uFillTx/>
                <a:latin typeface="Arial" panose="020B0604020202020204"/>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srgbClr val="FFFFFF"/>
              </a:solidFill>
              <a:effectLst/>
              <a:uLnTx/>
              <a:uFillTx/>
              <a:latin typeface="Arial" panose="020B0604020202020204"/>
              <a:ea typeface="ＭＳ Ｐゴシック" panose="020B0600070205080204" pitchFamily="50" charset="-128"/>
              <a:cs typeface="+mn-cs"/>
            </a:endParaRPr>
          </a:p>
        </p:txBody>
      </p:sp>
    </p:spTree>
    <p:extLst>
      <p:ext uri="{BB962C8B-B14F-4D97-AF65-F5344CB8AC3E}">
        <p14:creationId xmlns:p14="http://schemas.microsoft.com/office/powerpoint/2010/main" val="1915428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4968BDD4-C82B-4C74-8810-ADCAB18C32E5}"/>
              </a:ext>
            </a:extLst>
          </p:cNvPr>
          <p:cNvSpPr>
            <a:spLocks noGrp="1"/>
          </p:cNvSpPr>
          <p:nvPr>
            <p:ph type="dt" sz="half" idx="10"/>
          </p:nvPr>
        </p:nvSpPr>
        <p:spPr/>
        <p:txBody>
          <a:bodyPr/>
          <a:lstStyle>
            <a:lvl1pPr>
              <a:defRPr/>
            </a:lvl1pPr>
          </a:lstStyle>
          <a:p>
            <a:pPr>
              <a:defRPr/>
            </a:pPr>
            <a:fld id="{485B44ED-524E-4B2B-B2E5-7DBC3A70BFF9}" type="datetime1">
              <a:rPr lang="en-GB" altLang="ja-JP" smtClean="0"/>
              <a:t>01/03/2021</a:t>
            </a:fld>
            <a:endParaRPr lang="en-US" altLang="ja-JP"/>
          </a:p>
        </p:txBody>
      </p:sp>
      <p:sp>
        <p:nvSpPr>
          <p:cNvPr id="3" name="フッター プレースホルダー 4">
            <a:extLst>
              <a:ext uri="{FF2B5EF4-FFF2-40B4-BE49-F238E27FC236}">
                <a16:creationId xmlns:a16="http://schemas.microsoft.com/office/drawing/2014/main" id="{6D62A2EA-6DA2-4DF5-90ED-45CAA0BAD61A}"/>
              </a:ext>
            </a:extLst>
          </p:cNvPr>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ー 5">
            <a:extLst>
              <a:ext uri="{FF2B5EF4-FFF2-40B4-BE49-F238E27FC236}">
                <a16:creationId xmlns:a16="http://schemas.microsoft.com/office/drawing/2014/main" id="{DA094911-0C02-4862-ACB6-33F660365AF4}"/>
              </a:ext>
            </a:extLst>
          </p:cNvPr>
          <p:cNvSpPr>
            <a:spLocks noGrp="1"/>
          </p:cNvSpPr>
          <p:nvPr>
            <p:ph type="sldNum" sz="quarter" idx="12"/>
          </p:nvPr>
        </p:nvSpPr>
        <p:spPr/>
        <p:txBody>
          <a:bodyPr/>
          <a:lstStyle>
            <a:lvl1pPr>
              <a:defRPr/>
            </a:lvl1pPr>
          </a:lstStyle>
          <a:p>
            <a:fld id="{645568A3-0E7B-4F01-98C1-D50FB1706E74}" type="slidenum">
              <a:rPr lang="en-US" altLang="ja-JP"/>
              <a:pPr/>
              <a:t>‹#›</a:t>
            </a:fld>
            <a:endParaRPr lang="en-US" altLang="ja-JP"/>
          </a:p>
        </p:txBody>
      </p:sp>
    </p:spTree>
    <p:extLst>
      <p:ext uri="{BB962C8B-B14F-4D97-AF65-F5344CB8AC3E}">
        <p14:creationId xmlns:p14="http://schemas.microsoft.com/office/powerpoint/2010/main" val="3443887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4F09B0F-E266-4BB2-ABC8-398E1DCDE707}" type="datetime1">
              <a:rPr kumimoji="1" lang="en-GB" altLang="ja-JP" smtClean="0"/>
              <a:t>01/03/2021</a:t>
            </a:fld>
            <a:endParaRPr kumimoji="1" lang="en-GB"/>
          </a:p>
        </p:txBody>
      </p:sp>
      <p:sp>
        <p:nvSpPr>
          <p:cNvPr id="5" name="Footer Placeholder 4"/>
          <p:cNvSpPr>
            <a:spLocks noGrp="1"/>
          </p:cNvSpPr>
          <p:nvPr>
            <p:ph type="ftr" sz="quarter" idx="11"/>
          </p:nvPr>
        </p:nvSpPr>
        <p:spPr/>
        <p:txBody>
          <a:bodyPr/>
          <a:lstStyle/>
          <a:p>
            <a:endParaRPr kumimoji="1" lang="en-GB"/>
          </a:p>
        </p:txBody>
      </p:sp>
      <p:sp>
        <p:nvSpPr>
          <p:cNvPr id="6" name="Slide Number Placeholder 5"/>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3564564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5D30E07-003B-413A-B609-DDB0AAE54BE2}" type="datetime1">
              <a:rPr kumimoji="1" lang="en-GB" altLang="ja-JP" smtClean="0"/>
              <a:t>01/03/2021</a:t>
            </a:fld>
            <a:endParaRPr kumimoji="1" lang="en-GB"/>
          </a:p>
        </p:txBody>
      </p:sp>
      <p:sp>
        <p:nvSpPr>
          <p:cNvPr id="5" name="Footer Placeholder 4"/>
          <p:cNvSpPr>
            <a:spLocks noGrp="1"/>
          </p:cNvSpPr>
          <p:nvPr>
            <p:ph type="ftr" sz="quarter" idx="11"/>
          </p:nvPr>
        </p:nvSpPr>
        <p:spPr/>
        <p:txBody>
          <a:bodyPr/>
          <a:lstStyle/>
          <a:p>
            <a:endParaRPr kumimoji="1" lang="en-GB"/>
          </a:p>
        </p:txBody>
      </p:sp>
      <p:sp>
        <p:nvSpPr>
          <p:cNvPr id="6" name="Slide Number Placeholder 5"/>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3581627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9057CC7-AF83-480E-9D54-73A1C0E8C3E9}" type="datetime1">
              <a:rPr kumimoji="1" lang="en-GB" altLang="ja-JP" smtClean="0"/>
              <a:t>01/03/2021</a:t>
            </a:fld>
            <a:endParaRPr kumimoji="1" lang="en-GB"/>
          </a:p>
        </p:txBody>
      </p:sp>
      <p:sp>
        <p:nvSpPr>
          <p:cNvPr id="6" name="Footer Placeholder 5"/>
          <p:cNvSpPr>
            <a:spLocks noGrp="1"/>
          </p:cNvSpPr>
          <p:nvPr>
            <p:ph type="ftr" sz="quarter" idx="11"/>
          </p:nvPr>
        </p:nvSpPr>
        <p:spPr/>
        <p:txBody>
          <a:bodyPr/>
          <a:lstStyle/>
          <a:p>
            <a:endParaRPr kumimoji="1" lang="en-GB"/>
          </a:p>
        </p:txBody>
      </p:sp>
      <p:sp>
        <p:nvSpPr>
          <p:cNvPr id="7" name="Slide Number Placeholder 6"/>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2816586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6B0483D-2E5B-4359-852F-B946CA8C9AD3}" type="datetime1">
              <a:rPr kumimoji="1" lang="en-GB" altLang="ja-JP" smtClean="0"/>
              <a:t>01/03/2021</a:t>
            </a:fld>
            <a:endParaRPr kumimoji="1" lang="en-GB"/>
          </a:p>
        </p:txBody>
      </p:sp>
      <p:sp>
        <p:nvSpPr>
          <p:cNvPr id="8" name="Footer Placeholder 7"/>
          <p:cNvSpPr>
            <a:spLocks noGrp="1"/>
          </p:cNvSpPr>
          <p:nvPr>
            <p:ph type="ftr" sz="quarter" idx="11"/>
          </p:nvPr>
        </p:nvSpPr>
        <p:spPr/>
        <p:txBody>
          <a:bodyPr/>
          <a:lstStyle/>
          <a:p>
            <a:endParaRPr kumimoji="1" lang="en-GB"/>
          </a:p>
        </p:txBody>
      </p:sp>
      <p:sp>
        <p:nvSpPr>
          <p:cNvPr id="9" name="Slide Number Placeholder 8"/>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1053079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D881D8A-50CD-4FDE-9D62-065787D30A70}" type="datetime1">
              <a:rPr kumimoji="1" lang="en-GB" altLang="ja-JP" smtClean="0"/>
              <a:t>01/03/2021</a:t>
            </a:fld>
            <a:endParaRPr kumimoji="1" lang="en-GB"/>
          </a:p>
        </p:txBody>
      </p:sp>
      <p:sp>
        <p:nvSpPr>
          <p:cNvPr id="4" name="Footer Placeholder 3"/>
          <p:cNvSpPr>
            <a:spLocks noGrp="1"/>
          </p:cNvSpPr>
          <p:nvPr>
            <p:ph type="ftr" sz="quarter" idx="11"/>
          </p:nvPr>
        </p:nvSpPr>
        <p:spPr/>
        <p:txBody>
          <a:bodyPr/>
          <a:lstStyle/>
          <a:p>
            <a:endParaRPr kumimoji="1" lang="en-GB"/>
          </a:p>
        </p:txBody>
      </p:sp>
      <p:sp>
        <p:nvSpPr>
          <p:cNvPr id="5" name="Slide Number Placeholder 4"/>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2105176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A87ACF-581F-4B6D-8E92-8E9DA20EFC41}" type="datetime1">
              <a:rPr kumimoji="1" lang="en-GB" altLang="ja-JP" smtClean="0"/>
              <a:t>01/03/2021</a:t>
            </a:fld>
            <a:endParaRPr kumimoji="1" lang="en-GB"/>
          </a:p>
        </p:txBody>
      </p:sp>
      <p:sp>
        <p:nvSpPr>
          <p:cNvPr id="3" name="Footer Placeholder 2"/>
          <p:cNvSpPr>
            <a:spLocks noGrp="1"/>
          </p:cNvSpPr>
          <p:nvPr>
            <p:ph type="ftr" sz="quarter" idx="11"/>
          </p:nvPr>
        </p:nvSpPr>
        <p:spPr/>
        <p:txBody>
          <a:bodyPr/>
          <a:lstStyle/>
          <a:p>
            <a:endParaRPr kumimoji="1" lang="en-GB"/>
          </a:p>
        </p:txBody>
      </p:sp>
      <p:sp>
        <p:nvSpPr>
          <p:cNvPr id="4" name="Slide Number Placeholder 3"/>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3259913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650B52C-59A1-48B0-8695-378683E1D62A}" type="datetime1">
              <a:rPr kumimoji="1" lang="en-GB" altLang="ja-JP" smtClean="0"/>
              <a:t>01/03/2021</a:t>
            </a:fld>
            <a:endParaRPr kumimoji="1" lang="en-GB"/>
          </a:p>
        </p:txBody>
      </p:sp>
      <p:sp>
        <p:nvSpPr>
          <p:cNvPr id="6" name="Footer Placeholder 5"/>
          <p:cNvSpPr>
            <a:spLocks noGrp="1"/>
          </p:cNvSpPr>
          <p:nvPr>
            <p:ph type="ftr" sz="quarter" idx="11"/>
          </p:nvPr>
        </p:nvSpPr>
        <p:spPr/>
        <p:txBody>
          <a:bodyPr/>
          <a:lstStyle/>
          <a:p>
            <a:endParaRPr kumimoji="1" lang="en-GB"/>
          </a:p>
        </p:txBody>
      </p:sp>
      <p:sp>
        <p:nvSpPr>
          <p:cNvPr id="7" name="Slide Number Placeholder 6"/>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1790959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21705C3-37B7-48CB-A90E-00DE792ACA7B}" type="datetime1">
              <a:rPr kumimoji="1" lang="en-GB" altLang="ja-JP" smtClean="0"/>
              <a:t>01/03/2021</a:t>
            </a:fld>
            <a:endParaRPr kumimoji="1" lang="en-GB"/>
          </a:p>
        </p:txBody>
      </p:sp>
      <p:sp>
        <p:nvSpPr>
          <p:cNvPr id="6" name="Footer Placeholder 5"/>
          <p:cNvSpPr>
            <a:spLocks noGrp="1"/>
          </p:cNvSpPr>
          <p:nvPr>
            <p:ph type="ftr" sz="quarter" idx="11"/>
          </p:nvPr>
        </p:nvSpPr>
        <p:spPr/>
        <p:txBody>
          <a:bodyPr/>
          <a:lstStyle/>
          <a:p>
            <a:endParaRPr kumimoji="1" lang="en-GB"/>
          </a:p>
        </p:txBody>
      </p:sp>
      <p:sp>
        <p:nvSpPr>
          <p:cNvPr id="7" name="Slide Number Placeholder 6"/>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3982100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image" Target="../media/image1.gif"/><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D271BC-04E6-4EBD-BD0B-71525A23DD0D}" type="datetime1">
              <a:rPr kumimoji="1" lang="en-GB" altLang="ja-JP" smtClean="0"/>
              <a:t>01/03/2021</a:t>
            </a:fld>
            <a:endParaRPr kumimoji="1"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1091030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112747D5-282F-434B-B295-53F5D20C7802}"/>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95536" y="2348880"/>
            <a:ext cx="3873474" cy="3996052"/>
          </a:xfrm>
          <a:prstGeom prst="rect">
            <a:avLst/>
          </a:prstGeom>
        </p:spPr>
      </p:pic>
      <p:sp>
        <p:nvSpPr>
          <p:cNvPr id="7" name="Rectangle 6"/>
          <p:cNvSpPr/>
          <p:nvPr/>
        </p:nvSpPr>
        <p:spPr>
          <a:xfrm>
            <a:off x="1" y="6547255"/>
            <a:ext cx="9144000" cy="3152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541177"/>
            <a:ext cx="9144000"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5192" y="404664"/>
            <a:ext cx="6896871" cy="720080"/>
          </a:xfrm>
          <a:prstGeom prst="rect">
            <a:avLst/>
          </a:prstGeom>
        </p:spPr>
        <p:txBody>
          <a:bodyPr vert="horz" lIns="91440" tIns="45720" rIns="91440" bIns="45720" rtlCol="0" anchor="b">
            <a:noAutofit/>
          </a:bodyPr>
          <a:lstStyle/>
          <a:p>
            <a:r>
              <a:rPr lang="ja-JP" altLang="en-US" dirty="0"/>
              <a:t>マスター タイトル</a:t>
            </a:r>
            <a:endParaRPr lang="en-US" dirty="0"/>
          </a:p>
        </p:txBody>
      </p:sp>
      <p:sp>
        <p:nvSpPr>
          <p:cNvPr id="3" name="Text Placeholder 2"/>
          <p:cNvSpPr>
            <a:spLocks noGrp="1"/>
          </p:cNvSpPr>
          <p:nvPr>
            <p:ph type="body" idx="1"/>
          </p:nvPr>
        </p:nvSpPr>
        <p:spPr>
          <a:xfrm>
            <a:off x="843480" y="1340768"/>
            <a:ext cx="7760968" cy="4932485"/>
          </a:xfrm>
          <a:prstGeom prst="rect">
            <a:avLst/>
          </a:prstGeom>
        </p:spPr>
        <p:txBody>
          <a:bodyPr vert="horz" lIns="0" tIns="45720" rIns="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8316416" y="6610932"/>
            <a:ext cx="741019" cy="227559"/>
          </a:xfrm>
          <a:prstGeom prst="rect">
            <a:avLst/>
          </a:prstGeom>
        </p:spPr>
        <p:txBody>
          <a:bodyPr vert="horz" lIns="91440" tIns="45720" rIns="91440" bIns="45720" rtlCol="0" anchor="ctr"/>
          <a:lstStyle>
            <a:lvl1pPr algn="r">
              <a:defRPr sz="1200">
                <a:solidFill>
                  <a:srgbClr val="FFFFFF"/>
                </a:solidFill>
                <a:latin typeface="+mj-lt"/>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C322FFF4-C9A0-4C18-80B7-6F14E579B3AF}" type="slidenum">
              <a:rPr kumimoji="1" lang="ja-JP" altLang="en-US" sz="1200" b="0" i="0" u="none" strike="noStrike" kern="1200" cap="none" spc="0" normalizeH="0" baseline="0" noProof="0" smtClean="0">
                <a:ln>
                  <a:noFill/>
                </a:ln>
                <a:solidFill>
                  <a:srgbClr val="FFFFFF"/>
                </a:solidFill>
                <a:effectLst/>
                <a:uLnTx/>
                <a:uFillTx/>
                <a:latin typeface="Arial" panose="020B0604020202020204"/>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dirty="0">
              <a:ln>
                <a:noFill/>
              </a:ln>
              <a:solidFill>
                <a:srgbClr val="FFFFFF"/>
              </a:solidFill>
              <a:effectLst/>
              <a:uLnTx/>
              <a:uFillTx/>
              <a:latin typeface="Arial" panose="020B0604020202020204"/>
              <a:ea typeface="ＭＳ Ｐゴシック" panose="020B0600070205080204" pitchFamily="50" charset="-128"/>
              <a:cs typeface="+mn-cs"/>
            </a:endParaRPr>
          </a:p>
        </p:txBody>
      </p:sp>
      <p:cxnSp>
        <p:nvCxnSpPr>
          <p:cNvPr id="10" name="Straight Connector 9"/>
          <p:cNvCxnSpPr>
            <a:cxnSpLocks/>
          </p:cNvCxnSpPr>
          <p:nvPr/>
        </p:nvCxnSpPr>
        <p:spPr>
          <a:xfrm>
            <a:off x="891540" y="1052736"/>
            <a:ext cx="684881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2" name="図 11">
            <a:extLst>
              <a:ext uri="{FF2B5EF4-FFF2-40B4-BE49-F238E27FC236}">
                <a16:creationId xmlns:a16="http://schemas.microsoft.com/office/drawing/2014/main" id="{B6768334-70DF-4165-8F45-CA431FAD0986}"/>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881881" y="209944"/>
            <a:ext cx="1010803" cy="502862"/>
          </a:xfrm>
          <a:prstGeom prst="rect">
            <a:avLst/>
          </a:prstGeom>
        </p:spPr>
      </p:pic>
    </p:spTree>
    <p:extLst>
      <p:ext uri="{BB962C8B-B14F-4D97-AF65-F5344CB8AC3E}">
        <p14:creationId xmlns:p14="http://schemas.microsoft.com/office/powerpoint/2010/main" val="34113850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85000"/>
        </a:lnSpc>
        <a:spcBef>
          <a:spcPct val="0"/>
        </a:spcBef>
        <a:buNone/>
        <a:defRPr kumimoji="1" sz="4800" b="1"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Wingdings" panose="05000000000000000000" pitchFamily="2" charset="2"/>
        <a:buChar char="l"/>
        <a:defRPr kumimoji="1" sz="3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Wingdings" panose="05000000000000000000" pitchFamily="2" charset="2"/>
        <a:buChar char="l"/>
        <a:defRPr kumimoji="1" sz="2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kumimoji="1"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Wingdings" panose="05000000000000000000" pitchFamily="2" charset="2"/>
        <a:buChar char="ü"/>
        <a:defRPr kumimoji="1" sz="20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Wingdings" panose="05000000000000000000" pitchFamily="2" charset="2"/>
        <a:buChar char="ü"/>
        <a:defRPr kumimoji="1" sz="16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gif"/><Relationship Id="rId4" Type="http://schemas.openxmlformats.org/officeDocument/2006/relationships/chart" Target="../charts/chart11.xml"/></Relationships>
</file>

<file path=ppt/slides/_rels/slide1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3.gif"/><Relationship Id="rId4" Type="http://schemas.openxmlformats.org/officeDocument/2006/relationships/chart" Target="../charts/chart13.xml"/></Relationships>
</file>

<file path=ppt/slides/_rels/slide1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3.gif"/><Relationship Id="rId4" Type="http://schemas.openxmlformats.org/officeDocument/2006/relationships/chart" Target="../charts/chart15.xml"/></Relationships>
</file>

<file path=ppt/slides/_rels/slide13.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3.gif"/><Relationship Id="rId4" Type="http://schemas.openxmlformats.org/officeDocument/2006/relationships/chart" Target="../charts/chart18.xml"/></Relationships>
</file>

<file path=ppt/slides/_rels/slide16.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3.gif"/><Relationship Id="rId4" Type="http://schemas.openxmlformats.org/officeDocument/2006/relationships/chart" Target="../charts/chart20.xml"/></Relationships>
</file>

<file path=ppt/slides/_rels/slide1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gif"/><Relationship Id="rId4" Type="http://schemas.openxmlformats.org/officeDocument/2006/relationships/chart" Target="../charts/chart6.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gif"/><Relationship Id="rId4" Type="http://schemas.openxmlformats.org/officeDocument/2006/relationships/chart" Target="../charts/chart9.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a:extLst>
              <a:ext uri="{FF2B5EF4-FFF2-40B4-BE49-F238E27FC236}">
                <a16:creationId xmlns:a16="http://schemas.microsoft.com/office/drawing/2014/main" id="{CBD83F87-FB5F-4220-93FC-4D954983AA37}"/>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322FFF4-C9A0-4C18-80B7-6F14E579B3AF}" type="slidenum">
              <a:rPr kumimoji="1" lang="ja-JP" altLang="en-US" sz="1200" b="0" i="0" u="none" strike="noStrike" kern="1200" cap="none" spc="0" normalizeH="0" baseline="0" noProof="0" smtClean="0">
                <a:ln>
                  <a:noFill/>
                </a:ln>
                <a:solidFill>
                  <a:srgbClr val="FFFFFF"/>
                </a:solidFill>
                <a:effectLst/>
                <a:uLnTx/>
                <a:uFillTx/>
                <a:latin typeface="Arial" panose="020B0604020202020204"/>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a:ln>
                <a:noFill/>
              </a:ln>
              <a:solidFill>
                <a:srgbClr val="FFFFFF"/>
              </a:solidFill>
              <a:effectLst/>
              <a:uLnTx/>
              <a:uFillTx/>
              <a:latin typeface="Arial" panose="020B0604020202020204"/>
              <a:ea typeface="ＭＳ Ｐゴシック" panose="020B0600070205080204" pitchFamily="50" charset="-128"/>
              <a:cs typeface="+mn-cs"/>
            </a:endParaRPr>
          </a:p>
        </p:txBody>
      </p:sp>
      <p:sp>
        <p:nvSpPr>
          <p:cNvPr id="6" name="テキスト ボックス 5">
            <a:extLst>
              <a:ext uri="{FF2B5EF4-FFF2-40B4-BE49-F238E27FC236}">
                <a16:creationId xmlns:a16="http://schemas.microsoft.com/office/drawing/2014/main" id="{C2429DB7-6CDB-4951-9114-C128B5D7E13A}"/>
              </a:ext>
            </a:extLst>
          </p:cNvPr>
          <p:cNvSpPr txBox="1"/>
          <p:nvPr/>
        </p:nvSpPr>
        <p:spPr>
          <a:xfrm>
            <a:off x="3546364" y="4741347"/>
            <a:ext cx="5057795" cy="132343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2021</a:t>
            </a:r>
            <a:r>
              <a:rPr kumimoji="1" lang="ja-JP" altLang="en-US" sz="2000" b="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年</a:t>
            </a:r>
            <a:r>
              <a:rPr kumimoji="1" lang="en-US" altLang="ja-JP" sz="2000" b="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2</a:t>
            </a:r>
            <a:r>
              <a:rPr kumimoji="1" lang="ja-JP" altLang="en-US" sz="2000" b="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月</a:t>
            </a:r>
            <a:r>
              <a:rPr kumimoji="1" lang="en-US" altLang="ja-JP" sz="2000" b="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19</a:t>
            </a:r>
            <a:r>
              <a:rPr kumimoji="1" lang="ja-JP" altLang="en-US" sz="2000" b="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日</a:t>
            </a:r>
            <a:endParaRPr kumimoji="1" lang="en-US" altLang="ja-JP" sz="2000" b="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2000" b="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大阪国際がんセンター</a:t>
            </a:r>
            <a:r>
              <a:rPr kumimoji="1" lang="ja-JP" altLang="en-US" sz="2000" b="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a:t>
            </a:r>
            <a:r>
              <a:rPr kumimoji="1" lang="ja-JP" altLang="ja-JP" sz="2000" b="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がん対策センター</a:t>
            </a:r>
            <a:endParaRPr kumimoji="1" lang="en-US" altLang="ja-JP" sz="2000" b="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a:p>
            <a:pPr lvl="0" defTabSz="914400">
              <a:defRPr/>
            </a:pPr>
            <a:r>
              <a:rPr kumimoji="1" lang="ja-JP" altLang="en-US" sz="2000" dirty="0">
                <a:latin typeface="游ゴシック" panose="020B0400000000000000" pitchFamily="50" charset="-128"/>
                <a:ea typeface="游ゴシック" panose="020B0400000000000000" pitchFamily="50" charset="-128"/>
              </a:rPr>
              <a:t>大川純代、中田佳世、</a:t>
            </a:r>
            <a:r>
              <a:rPr kumimoji="1" lang="ja-JP" altLang="en-US" sz="2000" b="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宮代　勲</a:t>
            </a:r>
            <a:r>
              <a:rPr kumimoji="1" lang="ja-JP" altLang="ja-JP" sz="2000" b="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rPr>
              <a:t>　</a:t>
            </a:r>
            <a:endParaRPr kumimoji="1" lang="en-US" altLang="ja-JP" sz="2000" b="0" i="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endParaRPr>
          </a:p>
        </p:txBody>
      </p:sp>
      <p:sp>
        <p:nvSpPr>
          <p:cNvPr id="4" name="正方形/長方形 3"/>
          <p:cNvSpPr/>
          <p:nvPr/>
        </p:nvSpPr>
        <p:spPr>
          <a:xfrm>
            <a:off x="9358" y="6165304"/>
            <a:ext cx="8460432"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srgbClr val="344068"/>
                </a:solidFill>
                <a:effectLst/>
                <a:uLnTx/>
                <a:uFillTx/>
                <a:latin typeface="Arial Black" panose="020B0A04020102020204" pitchFamily="34" charset="0"/>
                <a:ea typeface="ＭＳ Ｐゴシック" panose="020B0600070205080204" pitchFamily="50" charset="-128"/>
                <a:cs typeface="Arial" panose="020B0604020202020204" pitchFamily="34" charset="0"/>
              </a:rPr>
              <a:t>Cancer Control Center, Osaka International Cancer Institute</a:t>
            </a:r>
            <a:endParaRPr kumimoji="1" lang="en-GB"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9" name="正方形/長方形 8">
            <a:extLst>
              <a:ext uri="{FF2B5EF4-FFF2-40B4-BE49-F238E27FC236}">
                <a16:creationId xmlns:a16="http://schemas.microsoft.com/office/drawing/2014/main" id="{919E6EFC-9F8E-48D2-8DFF-B26420C1183F}"/>
              </a:ext>
            </a:extLst>
          </p:cNvPr>
          <p:cNvSpPr/>
          <p:nvPr/>
        </p:nvSpPr>
        <p:spPr>
          <a:xfrm>
            <a:off x="767986" y="559468"/>
            <a:ext cx="5929828" cy="523220"/>
          </a:xfrm>
          <a:prstGeom prst="rect">
            <a:avLst/>
          </a:prstGeom>
        </p:spPr>
        <p:txBody>
          <a:bodyPr wrap="none">
            <a:spAutoFit/>
          </a:bodyPr>
          <a:lstStyle/>
          <a:p>
            <a:r>
              <a:rPr kumimoji="1" lang="ja-JP" altLang="en-US" sz="2800" dirty="0">
                <a:latin typeface="游ゴシック" panose="020B0400000000000000" pitchFamily="50" charset="-128"/>
                <a:ea typeface="游ゴシック" panose="020B0400000000000000" pitchFamily="50" charset="-128"/>
              </a:rPr>
              <a:t>大阪府がん対策基金による委託事業</a:t>
            </a:r>
            <a:endParaRPr lang="en-GB" sz="2800" dirty="0">
              <a:latin typeface="游ゴシック" panose="020B0400000000000000" pitchFamily="50" charset="-128"/>
              <a:ea typeface="游ゴシック" panose="020B0400000000000000" pitchFamily="50" charset="-128"/>
            </a:endParaRPr>
          </a:p>
        </p:txBody>
      </p:sp>
      <p:sp>
        <p:nvSpPr>
          <p:cNvPr id="2" name="正方形/長方形 1">
            <a:extLst>
              <a:ext uri="{FF2B5EF4-FFF2-40B4-BE49-F238E27FC236}">
                <a16:creationId xmlns:a16="http://schemas.microsoft.com/office/drawing/2014/main" id="{EB703EF9-9A41-4728-B271-F32DD79F2D07}"/>
              </a:ext>
            </a:extLst>
          </p:cNvPr>
          <p:cNvSpPr/>
          <p:nvPr/>
        </p:nvSpPr>
        <p:spPr>
          <a:xfrm>
            <a:off x="721499" y="2049036"/>
            <a:ext cx="7571303" cy="1138773"/>
          </a:xfrm>
          <a:prstGeom prst="rect">
            <a:avLst/>
          </a:prstGeom>
        </p:spPr>
        <p:txBody>
          <a:bodyPr wrap="none">
            <a:spAutoFit/>
          </a:bodyPr>
          <a:lstStyle/>
          <a:p>
            <a:pPr algn="ctr"/>
            <a:r>
              <a:rPr kumimoji="1" lang="ja-JP" altLang="en-US" sz="3600" dirty="0">
                <a:latin typeface="游ゴシック" panose="020B0400000000000000" pitchFamily="50" charset="-128"/>
                <a:ea typeface="游ゴシック" panose="020B0400000000000000" pitchFamily="50" charset="-128"/>
              </a:rPr>
              <a:t>大阪府小児がん患者家族ニーズ調査</a:t>
            </a:r>
            <a:endParaRPr kumimoji="1" lang="en-US" altLang="ja-JP" sz="3600" dirty="0">
              <a:latin typeface="游ゴシック" panose="020B0400000000000000" pitchFamily="50" charset="-128"/>
              <a:ea typeface="游ゴシック" panose="020B0400000000000000" pitchFamily="50" charset="-128"/>
            </a:endParaRPr>
          </a:p>
          <a:p>
            <a:pPr algn="ctr"/>
            <a:r>
              <a:rPr lang="en-US" altLang="ja-JP" sz="3200" dirty="0">
                <a:latin typeface="游ゴシック" panose="020B0400000000000000" pitchFamily="50" charset="-128"/>
                <a:ea typeface="游ゴシック" panose="020B0400000000000000" pitchFamily="50" charset="-128"/>
              </a:rPr>
              <a:t>‐2020</a:t>
            </a:r>
            <a:r>
              <a:rPr lang="ja-JP" altLang="en-US" sz="3200" dirty="0">
                <a:latin typeface="游ゴシック" panose="020B0400000000000000" pitchFamily="50" charset="-128"/>
                <a:ea typeface="游ゴシック" panose="020B0400000000000000" pitchFamily="50" charset="-128"/>
              </a:rPr>
              <a:t>年度 集計結果</a:t>
            </a:r>
            <a:r>
              <a:rPr lang="en-US" altLang="ja-JP" sz="3200" dirty="0">
                <a:latin typeface="游ゴシック" panose="020B0400000000000000" pitchFamily="50" charset="-128"/>
                <a:ea typeface="游ゴシック" panose="020B0400000000000000" pitchFamily="50" charset="-128"/>
              </a:rPr>
              <a:t>‐</a:t>
            </a:r>
            <a:endParaRPr lang="en-GB" altLang="ja-JP" sz="3200" dirty="0">
              <a:latin typeface="游ゴシック" panose="020B0400000000000000" pitchFamily="50" charset="-128"/>
              <a:ea typeface="游ゴシック" panose="020B0400000000000000" pitchFamily="50" charset="-128"/>
            </a:endParaRPr>
          </a:p>
        </p:txBody>
      </p:sp>
      <p:cxnSp>
        <p:nvCxnSpPr>
          <p:cNvPr id="8" name="直線コネクタ 7">
            <a:extLst>
              <a:ext uri="{FF2B5EF4-FFF2-40B4-BE49-F238E27FC236}">
                <a16:creationId xmlns:a16="http://schemas.microsoft.com/office/drawing/2014/main" id="{9FE9DE5F-7558-495C-85F1-480519C39E39}"/>
              </a:ext>
            </a:extLst>
          </p:cNvPr>
          <p:cNvCxnSpPr/>
          <p:nvPr/>
        </p:nvCxnSpPr>
        <p:spPr>
          <a:xfrm flipV="1">
            <a:off x="767986" y="3278761"/>
            <a:ext cx="7684078" cy="9566"/>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7844589" y="768528"/>
            <a:ext cx="1212846" cy="369332"/>
          </a:xfrm>
          <a:prstGeom prst="rect">
            <a:avLst/>
          </a:prstGeom>
          <a:solidFill>
            <a:schemeClr val="bg1">
              <a:lumMod val="95000"/>
            </a:schemeClr>
          </a:solidFill>
          <a:ln>
            <a:solidFill>
              <a:schemeClr val="tx1"/>
            </a:solidFill>
          </a:ln>
        </p:spPr>
        <p:txBody>
          <a:bodyPr wrap="square" rtlCol="0">
            <a:spAutoFit/>
          </a:bodyPr>
          <a:lstStyle/>
          <a:p>
            <a:pPr algn="ctr"/>
            <a:r>
              <a:rPr kumimoji="1" lang="ja-JP" altLang="en-US" smtClean="0"/>
              <a:t>資料３</a:t>
            </a:r>
            <a:endParaRPr kumimoji="1" lang="ja-JP" altLang="en-US" dirty="0"/>
          </a:p>
        </p:txBody>
      </p:sp>
    </p:spTree>
    <p:extLst>
      <p:ext uri="{BB962C8B-B14F-4D97-AF65-F5344CB8AC3E}">
        <p14:creationId xmlns:p14="http://schemas.microsoft.com/office/powerpoint/2010/main" val="1479911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428095"/>
            <a:ext cx="7886700" cy="1325563"/>
          </a:xfrm>
        </p:spPr>
        <p:txBody>
          <a:bodyPr>
            <a:normAutofit/>
          </a:bodyPr>
          <a:lstStyle/>
          <a:p>
            <a:r>
              <a:rPr kumimoji="1" lang="ja-JP" altLang="en-US" sz="3600" dirty="0">
                <a:latin typeface="+mn-ea"/>
                <a:ea typeface="+mn-ea"/>
              </a:rPr>
              <a:t>治療や病気による苦痛に対して</a:t>
            </a:r>
            <a:r>
              <a:rPr kumimoji="1" lang="en-US" altLang="ja-JP" sz="3600" dirty="0">
                <a:latin typeface="+mn-ea"/>
                <a:ea typeface="+mn-ea"/>
              </a:rPr>
              <a:t/>
            </a:r>
            <a:br>
              <a:rPr kumimoji="1" lang="en-US" altLang="ja-JP" sz="3600" dirty="0">
                <a:latin typeface="+mn-ea"/>
                <a:ea typeface="+mn-ea"/>
              </a:rPr>
            </a:br>
            <a:r>
              <a:rPr kumimoji="1" lang="ja-JP" altLang="en-US" sz="3600" dirty="0">
                <a:latin typeface="+mn-ea"/>
                <a:ea typeface="+mn-ea"/>
              </a:rPr>
              <a:t>医療スタッフの対応</a:t>
            </a:r>
          </a:p>
        </p:txBody>
      </p:sp>
      <p:sp>
        <p:nvSpPr>
          <p:cNvPr id="4" name="スライド番号プレースホルダー 3"/>
          <p:cNvSpPr>
            <a:spLocks noGrp="1"/>
          </p:cNvSpPr>
          <p:nvPr>
            <p:ph type="sldNum" sz="quarter" idx="12"/>
          </p:nvPr>
        </p:nvSpPr>
        <p:spPr/>
        <p:txBody>
          <a:bodyPr/>
          <a:lstStyle/>
          <a:p>
            <a:fld id="{AEECD2D3-783A-48C0-9FBD-E6A74E15B3A7}" type="slidenum">
              <a:rPr kumimoji="1" lang="en-GB" smtClean="0"/>
              <a:t>10</a:t>
            </a:fld>
            <a:endParaRPr kumimoji="1" lang="en-GB"/>
          </a:p>
        </p:txBody>
      </p:sp>
      <p:cxnSp>
        <p:nvCxnSpPr>
          <p:cNvPr id="5" name="直線コネクタ 4">
            <a:extLst>
              <a:ext uri="{FF2B5EF4-FFF2-40B4-BE49-F238E27FC236}">
                <a16:creationId xmlns:a16="http://schemas.microsoft.com/office/drawing/2014/main" id="{60FADED3-59DE-4429-9C69-A4EDAA2D758F}"/>
              </a:ext>
            </a:extLst>
          </p:cNvPr>
          <p:cNvCxnSpPr/>
          <p:nvPr/>
        </p:nvCxnSpPr>
        <p:spPr>
          <a:xfrm flipV="1">
            <a:off x="628650" y="1548521"/>
            <a:ext cx="7684078" cy="9566"/>
          </a:xfrm>
          <a:prstGeom prst="line">
            <a:avLst/>
          </a:prstGeom>
          <a:ln w="57150">
            <a:solidFill>
              <a:srgbClr val="00CC99"/>
            </a:solidFill>
          </a:ln>
        </p:spPr>
        <p:style>
          <a:lnRef idx="1">
            <a:schemeClr val="accent1"/>
          </a:lnRef>
          <a:fillRef idx="0">
            <a:schemeClr val="accent1"/>
          </a:fillRef>
          <a:effectRef idx="0">
            <a:schemeClr val="accent1"/>
          </a:effectRef>
          <a:fontRef idx="minor">
            <a:schemeClr val="tx1"/>
          </a:fontRef>
        </p:style>
      </p:cxnSp>
      <p:graphicFrame>
        <p:nvGraphicFramePr>
          <p:cNvPr id="7" name="グラフ 6">
            <a:extLst>
              <a:ext uri="{FF2B5EF4-FFF2-40B4-BE49-F238E27FC236}">
                <a16:creationId xmlns:a16="http://schemas.microsoft.com/office/drawing/2014/main" id="{334ABFA4-2B03-44B0-84C7-22D7A2255E78}"/>
              </a:ext>
            </a:extLst>
          </p:cNvPr>
          <p:cNvGraphicFramePr>
            <a:graphicFrameLocks/>
          </p:cNvGraphicFramePr>
          <p:nvPr>
            <p:extLst>
              <p:ext uri="{D42A27DB-BD31-4B8C-83A1-F6EECF244321}">
                <p14:modId xmlns:p14="http://schemas.microsoft.com/office/powerpoint/2010/main" val="1705008228"/>
              </p:ext>
            </p:extLst>
          </p:nvPr>
        </p:nvGraphicFramePr>
        <p:xfrm>
          <a:off x="628650" y="1793090"/>
          <a:ext cx="3740728" cy="446824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a:extLst>
              <a:ext uri="{FF2B5EF4-FFF2-40B4-BE49-F238E27FC236}">
                <a16:creationId xmlns:a16="http://schemas.microsoft.com/office/drawing/2014/main" id="{4C9F446C-8913-4DAB-95B6-4EADEFCB658A}"/>
              </a:ext>
            </a:extLst>
          </p:cNvPr>
          <p:cNvGraphicFramePr>
            <a:graphicFrameLocks/>
          </p:cNvGraphicFramePr>
          <p:nvPr>
            <p:extLst>
              <p:ext uri="{D42A27DB-BD31-4B8C-83A1-F6EECF244321}">
                <p14:modId xmlns:p14="http://schemas.microsoft.com/office/powerpoint/2010/main" val="3808024635"/>
              </p:ext>
            </p:extLst>
          </p:nvPr>
        </p:nvGraphicFramePr>
        <p:xfrm>
          <a:off x="4572000" y="1802317"/>
          <a:ext cx="3740728" cy="4421432"/>
        </p:xfrm>
        <a:graphic>
          <a:graphicData uri="http://schemas.openxmlformats.org/drawingml/2006/chart">
            <c:chart xmlns:c="http://schemas.openxmlformats.org/drawingml/2006/chart" xmlns:r="http://schemas.openxmlformats.org/officeDocument/2006/relationships" r:id="rId4"/>
          </a:graphicData>
        </a:graphic>
      </p:graphicFrame>
      <p:pic>
        <p:nvPicPr>
          <p:cNvPr id="9" name="図 8">
            <a:extLst>
              <a:ext uri="{FF2B5EF4-FFF2-40B4-BE49-F238E27FC236}">
                <a16:creationId xmlns:a16="http://schemas.microsoft.com/office/drawing/2014/main" id="{F33DF421-CEEE-4F31-B17C-86B47D6226F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61864" y="191678"/>
            <a:ext cx="1367357" cy="680243"/>
          </a:xfrm>
          <a:prstGeom prst="rect">
            <a:avLst/>
          </a:prstGeom>
        </p:spPr>
      </p:pic>
    </p:spTree>
    <p:extLst>
      <p:ext uri="{BB962C8B-B14F-4D97-AF65-F5344CB8AC3E}">
        <p14:creationId xmlns:p14="http://schemas.microsoft.com/office/powerpoint/2010/main" val="3122053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a:latin typeface="+mn-ea"/>
                <a:ea typeface="+mn-ea"/>
              </a:rPr>
              <a:t>医療スタッフの連携不足</a:t>
            </a:r>
          </a:p>
        </p:txBody>
      </p:sp>
      <p:sp>
        <p:nvSpPr>
          <p:cNvPr id="4" name="スライド番号プレースホルダー 3"/>
          <p:cNvSpPr>
            <a:spLocks noGrp="1"/>
          </p:cNvSpPr>
          <p:nvPr>
            <p:ph type="sldNum" sz="quarter" idx="12"/>
          </p:nvPr>
        </p:nvSpPr>
        <p:spPr/>
        <p:txBody>
          <a:bodyPr/>
          <a:lstStyle/>
          <a:p>
            <a:fld id="{AEECD2D3-783A-48C0-9FBD-E6A74E15B3A7}" type="slidenum">
              <a:rPr kumimoji="1" lang="en-GB" smtClean="0"/>
              <a:t>11</a:t>
            </a:fld>
            <a:endParaRPr kumimoji="1" lang="en-GB"/>
          </a:p>
        </p:txBody>
      </p:sp>
      <p:cxnSp>
        <p:nvCxnSpPr>
          <p:cNvPr id="6" name="直線コネクタ 5">
            <a:extLst>
              <a:ext uri="{FF2B5EF4-FFF2-40B4-BE49-F238E27FC236}">
                <a16:creationId xmlns:a16="http://schemas.microsoft.com/office/drawing/2014/main" id="{685DEEE2-7F6A-417F-9863-A364EE3290A9}"/>
              </a:ext>
            </a:extLst>
          </p:cNvPr>
          <p:cNvCxnSpPr/>
          <p:nvPr/>
        </p:nvCxnSpPr>
        <p:spPr>
          <a:xfrm flipV="1">
            <a:off x="628650" y="1392879"/>
            <a:ext cx="7684078" cy="9566"/>
          </a:xfrm>
          <a:prstGeom prst="line">
            <a:avLst/>
          </a:prstGeom>
          <a:ln w="57150">
            <a:solidFill>
              <a:srgbClr val="00CC99"/>
            </a:solidFill>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7F5D2319-0654-40BC-A0A0-0F2336895639}"/>
              </a:ext>
            </a:extLst>
          </p:cNvPr>
          <p:cNvSpPr txBox="1"/>
          <p:nvPr/>
        </p:nvSpPr>
        <p:spPr>
          <a:xfrm>
            <a:off x="340468" y="1665939"/>
            <a:ext cx="1723549" cy="400110"/>
          </a:xfrm>
          <a:prstGeom prst="rect">
            <a:avLst/>
          </a:prstGeom>
          <a:noFill/>
        </p:spPr>
        <p:txBody>
          <a:bodyPr wrap="none" rtlCol="0">
            <a:spAutoFit/>
          </a:bodyPr>
          <a:lstStyle/>
          <a:p>
            <a:r>
              <a:rPr lang="ja-JP" altLang="en-US" sz="2000" dirty="0"/>
              <a:t>（複数回答）</a:t>
            </a:r>
            <a:endParaRPr kumimoji="1" lang="ja-JP" altLang="en-US" sz="2000" dirty="0"/>
          </a:p>
        </p:txBody>
      </p:sp>
      <p:graphicFrame>
        <p:nvGraphicFramePr>
          <p:cNvPr id="7" name="グラフ 6">
            <a:extLst>
              <a:ext uri="{FF2B5EF4-FFF2-40B4-BE49-F238E27FC236}">
                <a16:creationId xmlns:a16="http://schemas.microsoft.com/office/drawing/2014/main" id="{2F23B232-8393-4340-ADDD-54F95921B3DC}"/>
              </a:ext>
            </a:extLst>
          </p:cNvPr>
          <p:cNvGraphicFramePr>
            <a:graphicFrameLocks/>
          </p:cNvGraphicFramePr>
          <p:nvPr>
            <p:extLst>
              <p:ext uri="{D42A27DB-BD31-4B8C-83A1-F6EECF244321}">
                <p14:modId xmlns:p14="http://schemas.microsoft.com/office/powerpoint/2010/main" val="1977517908"/>
              </p:ext>
            </p:extLst>
          </p:nvPr>
        </p:nvGraphicFramePr>
        <p:xfrm>
          <a:off x="538588" y="2329542"/>
          <a:ext cx="3868042" cy="37385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グラフ 8">
            <a:extLst>
              <a:ext uri="{FF2B5EF4-FFF2-40B4-BE49-F238E27FC236}">
                <a16:creationId xmlns:a16="http://schemas.microsoft.com/office/drawing/2014/main" id="{ABAA2B95-6AE9-46C7-A2F0-1E9EAFBB2A97}"/>
              </a:ext>
            </a:extLst>
          </p:cNvPr>
          <p:cNvGraphicFramePr>
            <a:graphicFrameLocks/>
          </p:cNvGraphicFramePr>
          <p:nvPr>
            <p:extLst>
              <p:ext uri="{D42A27DB-BD31-4B8C-83A1-F6EECF244321}">
                <p14:modId xmlns:p14="http://schemas.microsoft.com/office/powerpoint/2010/main" val="4244057247"/>
              </p:ext>
            </p:extLst>
          </p:nvPr>
        </p:nvGraphicFramePr>
        <p:xfrm>
          <a:off x="4669277" y="2329543"/>
          <a:ext cx="3608109" cy="3738564"/>
        </p:xfrm>
        <a:graphic>
          <a:graphicData uri="http://schemas.openxmlformats.org/drawingml/2006/chart">
            <c:chart xmlns:c="http://schemas.openxmlformats.org/drawingml/2006/chart" xmlns:r="http://schemas.openxmlformats.org/officeDocument/2006/relationships" r:id="rId4"/>
          </a:graphicData>
        </a:graphic>
      </p:graphicFrame>
      <p:pic>
        <p:nvPicPr>
          <p:cNvPr id="10" name="図 9">
            <a:extLst>
              <a:ext uri="{FF2B5EF4-FFF2-40B4-BE49-F238E27FC236}">
                <a16:creationId xmlns:a16="http://schemas.microsoft.com/office/drawing/2014/main" id="{30527097-29A6-4988-9EDB-32882FFE64C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61864" y="191678"/>
            <a:ext cx="1367357" cy="680243"/>
          </a:xfrm>
          <a:prstGeom prst="rect">
            <a:avLst/>
          </a:prstGeom>
        </p:spPr>
      </p:pic>
    </p:spTree>
    <p:extLst>
      <p:ext uri="{BB962C8B-B14F-4D97-AF65-F5344CB8AC3E}">
        <p14:creationId xmlns:p14="http://schemas.microsoft.com/office/powerpoint/2010/main" val="1981572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8072898" cy="1325563"/>
          </a:xfrm>
        </p:spPr>
        <p:txBody>
          <a:bodyPr>
            <a:normAutofit/>
          </a:bodyPr>
          <a:lstStyle/>
          <a:p>
            <a:r>
              <a:rPr kumimoji="1" lang="ja-JP" altLang="en-US" sz="3600" dirty="0">
                <a:latin typeface="游ゴシック" panose="020B0400000000000000" pitchFamily="50" charset="-128"/>
                <a:ea typeface="游ゴシック" panose="020B0400000000000000" pitchFamily="50" charset="-128"/>
              </a:rPr>
              <a:t>面会中にきょうだいが待っていた場所</a:t>
            </a:r>
          </a:p>
        </p:txBody>
      </p:sp>
      <p:sp>
        <p:nvSpPr>
          <p:cNvPr id="4" name="スライド番号プレースホルダー 3"/>
          <p:cNvSpPr>
            <a:spLocks noGrp="1"/>
          </p:cNvSpPr>
          <p:nvPr>
            <p:ph type="sldNum" sz="quarter" idx="12"/>
          </p:nvPr>
        </p:nvSpPr>
        <p:spPr/>
        <p:txBody>
          <a:bodyPr/>
          <a:lstStyle/>
          <a:p>
            <a:fld id="{AEECD2D3-783A-48C0-9FBD-E6A74E15B3A7}" type="slidenum">
              <a:rPr kumimoji="1" lang="en-GB" smtClean="0"/>
              <a:t>12</a:t>
            </a:fld>
            <a:endParaRPr kumimoji="1" lang="en-GB"/>
          </a:p>
        </p:txBody>
      </p:sp>
      <p:cxnSp>
        <p:nvCxnSpPr>
          <p:cNvPr id="5" name="直線コネクタ 4">
            <a:extLst>
              <a:ext uri="{FF2B5EF4-FFF2-40B4-BE49-F238E27FC236}">
                <a16:creationId xmlns:a16="http://schemas.microsoft.com/office/drawing/2014/main" id="{CA88B318-17D9-4B54-A1E9-EC638A48D81C}"/>
              </a:ext>
            </a:extLst>
          </p:cNvPr>
          <p:cNvCxnSpPr/>
          <p:nvPr/>
        </p:nvCxnSpPr>
        <p:spPr>
          <a:xfrm flipV="1">
            <a:off x="729961" y="1386155"/>
            <a:ext cx="7684078" cy="9566"/>
          </a:xfrm>
          <a:prstGeom prst="line">
            <a:avLst/>
          </a:prstGeom>
          <a:ln w="57150">
            <a:solidFill>
              <a:srgbClr val="00CC99"/>
            </a:solidFill>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8BC281D3-FEEE-4B4D-A637-BB1176EC9CF6}"/>
              </a:ext>
            </a:extLst>
          </p:cNvPr>
          <p:cNvSpPr txBox="1"/>
          <p:nvPr/>
        </p:nvSpPr>
        <p:spPr>
          <a:xfrm>
            <a:off x="340468" y="1665939"/>
            <a:ext cx="1723549" cy="400110"/>
          </a:xfrm>
          <a:prstGeom prst="rect">
            <a:avLst/>
          </a:prstGeom>
          <a:noFill/>
        </p:spPr>
        <p:txBody>
          <a:bodyPr wrap="none" rtlCol="0">
            <a:spAutoFit/>
          </a:bodyPr>
          <a:lstStyle/>
          <a:p>
            <a:r>
              <a:rPr lang="ja-JP" altLang="en-US" sz="2000" dirty="0"/>
              <a:t>（複数回答）</a:t>
            </a:r>
            <a:endParaRPr kumimoji="1" lang="ja-JP" altLang="en-US" sz="2000" dirty="0"/>
          </a:p>
        </p:txBody>
      </p:sp>
      <p:graphicFrame>
        <p:nvGraphicFramePr>
          <p:cNvPr id="10" name="グラフ 9">
            <a:extLst>
              <a:ext uri="{FF2B5EF4-FFF2-40B4-BE49-F238E27FC236}">
                <a16:creationId xmlns:a16="http://schemas.microsoft.com/office/drawing/2014/main" id="{226ED900-207E-4158-BCE9-8D8E10C5727E}"/>
              </a:ext>
            </a:extLst>
          </p:cNvPr>
          <p:cNvGraphicFramePr>
            <a:graphicFrameLocks/>
          </p:cNvGraphicFramePr>
          <p:nvPr>
            <p:extLst>
              <p:ext uri="{D42A27DB-BD31-4B8C-83A1-F6EECF244321}">
                <p14:modId xmlns:p14="http://schemas.microsoft.com/office/powerpoint/2010/main" val="787244834"/>
              </p:ext>
            </p:extLst>
          </p:nvPr>
        </p:nvGraphicFramePr>
        <p:xfrm>
          <a:off x="457200" y="2066048"/>
          <a:ext cx="3949430" cy="44268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a:extLst>
              <a:ext uri="{FF2B5EF4-FFF2-40B4-BE49-F238E27FC236}">
                <a16:creationId xmlns:a16="http://schemas.microsoft.com/office/drawing/2014/main" id="{C09C2725-76FF-4887-AFC0-DB9E8FBA80BF}"/>
              </a:ext>
            </a:extLst>
          </p:cNvPr>
          <p:cNvGraphicFramePr>
            <a:graphicFrameLocks/>
          </p:cNvGraphicFramePr>
          <p:nvPr>
            <p:extLst>
              <p:ext uri="{D42A27DB-BD31-4B8C-83A1-F6EECF244321}">
                <p14:modId xmlns:p14="http://schemas.microsoft.com/office/powerpoint/2010/main" val="3449564469"/>
              </p:ext>
            </p:extLst>
          </p:nvPr>
        </p:nvGraphicFramePr>
        <p:xfrm>
          <a:off x="4556192" y="2066047"/>
          <a:ext cx="3959158" cy="4426825"/>
        </p:xfrm>
        <a:graphic>
          <a:graphicData uri="http://schemas.openxmlformats.org/drawingml/2006/chart">
            <c:chart xmlns:c="http://schemas.openxmlformats.org/drawingml/2006/chart" xmlns:r="http://schemas.openxmlformats.org/officeDocument/2006/relationships" r:id="rId4"/>
          </a:graphicData>
        </a:graphic>
      </p:graphicFrame>
      <p:pic>
        <p:nvPicPr>
          <p:cNvPr id="12" name="図 11">
            <a:extLst>
              <a:ext uri="{FF2B5EF4-FFF2-40B4-BE49-F238E27FC236}">
                <a16:creationId xmlns:a16="http://schemas.microsoft.com/office/drawing/2014/main" id="{124E0431-1522-448D-970C-C5CF7CA3BB7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61864" y="191678"/>
            <a:ext cx="1367357" cy="680243"/>
          </a:xfrm>
          <a:prstGeom prst="rect">
            <a:avLst/>
          </a:prstGeom>
        </p:spPr>
      </p:pic>
    </p:spTree>
    <p:extLst>
      <p:ext uri="{BB962C8B-B14F-4D97-AF65-F5344CB8AC3E}">
        <p14:creationId xmlns:p14="http://schemas.microsoft.com/office/powerpoint/2010/main" val="598497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27339" y="364417"/>
            <a:ext cx="7886700" cy="1325563"/>
          </a:xfrm>
        </p:spPr>
        <p:txBody>
          <a:bodyPr>
            <a:noAutofit/>
          </a:bodyPr>
          <a:lstStyle/>
          <a:p>
            <a:r>
              <a:rPr kumimoji="1" lang="ja-JP" altLang="en-US" sz="3600" dirty="0">
                <a:latin typeface="游ゴシック" panose="020B0400000000000000" pitchFamily="50" charset="-128"/>
                <a:ea typeface="游ゴシック" panose="020B0400000000000000" pitchFamily="50" charset="-128"/>
              </a:rPr>
              <a:t>治療と学業を両方続けられるような支援を学校関係者から得られたか</a:t>
            </a:r>
          </a:p>
        </p:txBody>
      </p:sp>
      <p:sp>
        <p:nvSpPr>
          <p:cNvPr id="4" name="スライド番号プレースホルダー 3"/>
          <p:cNvSpPr>
            <a:spLocks noGrp="1"/>
          </p:cNvSpPr>
          <p:nvPr>
            <p:ph type="sldNum" sz="quarter" idx="12"/>
          </p:nvPr>
        </p:nvSpPr>
        <p:spPr/>
        <p:txBody>
          <a:bodyPr/>
          <a:lstStyle/>
          <a:p>
            <a:fld id="{AEECD2D3-783A-48C0-9FBD-E6A74E15B3A7}" type="slidenum">
              <a:rPr kumimoji="1" lang="en-GB" smtClean="0"/>
              <a:t>13</a:t>
            </a:fld>
            <a:endParaRPr kumimoji="1" lang="en-GB"/>
          </a:p>
        </p:txBody>
      </p:sp>
      <p:cxnSp>
        <p:nvCxnSpPr>
          <p:cNvPr id="6" name="直線コネクタ 5">
            <a:extLst>
              <a:ext uri="{FF2B5EF4-FFF2-40B4-BE49-F238E27FC236}">
                <a16:creationId xmlns:a16="http://schemas.microsoft.com/office/drawing/2014/main" id="{A8F2603B-5F56-4485-AC04-0CF23AB020D3}"/>
              </a:ext>
            </a:extLst>
          </p:cNvPr>
          <p:cNvCxnSpPr/>
          <p:nvPr/>
        </p:nvCxnSpPr>
        <p:spPr>
          <a:xfrm flipV="1">
            <a:off x="628650" y="1609808"/>
            <a:ext cx="7684078" cy="9566"/>
          </a:xfrm>
          <a:prstGeom prst="line">
            <a:avLst/>
          </a:prstGeom>
          <a:ln w="57150">
            <a:solidFill>
              <a:srgbClr val="00CC99"/>
            </a:solidFill>
          </a:ln>
        </p:spPr>
        <p:style>
          <a:lnRef idx="1">
            <a:schemeClr val="accent1"/>
          </a:lnRef>
          <a:fillRef idx="0">
            <a:schemeClr val="accent1"/>
          </a:fillRef>
          <a:effectRef idx="0">
            <a:schemeClr val="accent1"/>
          </a:effectRef>
          <a:fontRef idx="minor">
            <a:schemeClr val="tx1"/>
          </a:fontRef>
        </p:style>
      </p:cxnSp>
      <p:graphicFrame>
        <p:nvGraphicFramePr>
          <p:cNvPr id="7" name="グラフ 6">
            <a:extLst>
              <a:ext uri="{FF2B5EF4-FFF2-40B4-BE49-F238E27FC236}">
                <a16:creationId xmlns:a16="http://schemas.microsoft.com/office/drawing/2014/main" id="{0345FB15-15A0-4E16-9125-8CFB041D4387}"/>
              </a:ext>
            </a:extLst>
          </p:cNvPr>
          <p:cNvGraphicFramePr>
            <a:graphicFrameLocks/>
          </p:cNvGraphicFramePr>
          <p:nvPr>
            <p:extLst>
              <p:ext uri="{D42A27DB-BD31-4B8C-83A1-F6EECF244321}">
                <p14:modId xmlns:p14="http://schemas.microsoft.com/office/powerpoint/2010/main" val="1595061799"/>
              </p:ext>
            </p:extLst>
          </p:nvPr>
        </p:nvGraphicFramePr>
        <p:xfrm>
          <a:off x="628650" y="1969851"/>
          <a:ext cx="7684078" cy="43865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76334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a:latin typeface="游ゴシック" panose="020B0400000000000000" pitchFamily="50" charset="-128"/>
                <a:ea typeface="游ゴシック" panose="020B0400000000000000" pitchFamily="50" charset="-128"/>
              </a:rPr>
              <a:t>現在本人らしい日常生活を送れて</a:t>
            </a:r>
            <a:r>
              <a:rPr kumimoji="1" lang="en-US" altLang="ja-JP" sz="3600" dirty="0">
                <a:latin typeface="游ゴシック" panose="020B0400000000000000" pitchFamily="50" charset="-128"/>
                <a:ea typeface="游ゴシック" panose="020B0400000000000000" pitchFamily="50" charset="-128"/>
              </a:rPr>
              <a:t/>
            </a:r>
            <a:br>
              <a:rPr kumimoji="1" lang="en-US" altLang="ja-JP" sz="3600" dirty="0">
                <a:latin typeface="游ゴシック" panose="020B0400000000000000" pitchFamily="50" charset="-128"/>
                <a:ea typeface="游ゴシック" panose="020B0400000000000000" pitchFamily="50" charset="-128"/>
              </a:rPr>
            </a:br>
            <a:r>
              <a:rPr kumimoji="1" lang="ja-JP" altLang="en-US" sz="3600" dirty="0">
                <a:latin typeface="游ゴシック" panose="020B0400000000000000" pitchFamily="50" charset="-128"/>
                <a:ea typeface="游ゴシック" panose="020B0400000000000000" pitchFamily="50" charset="-128"/>
              </a:rPr>
              <a:t>いると感じているか</a:t>
            </a:r>
          </a:p>
        </p:txBody>
      </p:sp>
      <p:sp>
        <p:nvSpPr>
          <p:cNvPr id="4" name="スライド番号プレースホルダー 3"/>
          <p:cNvSpPr>
            <a:spLocks noGrp="1"/>
          </p:cNvSpPr>
          <p:nvPr>
            <p:ph type="sldNum" sz="quarter" idx="12"/>
          </p:nvPr>
        </p:nvSpPr>
        <p:spPr/>
        <p:txBody>
          <a:bodyPr/>
          <a:lstStyle/>
          <a:p>
            <a:fld id="{AEECD2D3-783A-48C0-9FBD-E6A74E15B3A7}" type="slidenum">
              <a:rPr kumimoji="1" lang="en-GB" smtClean="0"/>
              <a:t>14</a:t>
            </a:fld>
            <a:endParaRPr kumimoji="1" lang="en-GB"/>
          </a:p>
        </p:txBody>
      </p:sp>
      <p:cxnSp>
        <p:nvCxnSpPr>
          <p:cNvPr id="9" name="直線コネクタ 8">
            <a:extLst>
              <a:ext uri="{FF2B5EF4-FFF2-40B4-BE49-F238E27FC236}">
                <a16:creationId xmlns:a16="http://schemas.microsoft.com/office/drawing/2014/main" id="{86E6414C-58DD-4A3F-A016-A09FADFC62A2}"/>
              </a:ext>
            </a:extLst>
          </p:cNvPr>
          <p:cNvCxnSpPr/>
          <p:nvPr/>
        </p:nvCxnSpPr>
        <p:spPr>
          <a:xfrm flipV="1">
            <a:off x="628650" y="1583250"/>
            <a:ext cx="7684078" cy="9566"/>
          </a:xfrm>
          <a:prstGeom prst="line">
            <a:avLst/>
          </a:prstGeom>
          <a:ln w="57150">
            <a:solidFill>
              <a:srgbClr val="00CC99"/>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BAD5E968-445A-41D3-A75E-4294D54DC1EE}"/>
              </a:ext>
            </a:extLst>
          </p:cNvPr>
          <p:cNvSpPr txBox="1"/>
          <p:nvPr/>
        </p:nvSpPr>
        <p:spPr>
          <a:xfrm>
            <a:off x="3997313" y="5710020"/>
            <a:ext cx="1495922" cy="646331"/>
          </a:xfrm>
          <a:prstGeom prst="rect">
            <a:avLst/>
          </a:prstGeom>
          <a:noFill/>
        </p:spPr>
        <p:txBody>
          <a:bodyPr wrap="none" rtlCol="0">
            <a:spAutoFit/>
          </a:bodyPr>
          <a:lstStyle/>
          <a:p>
            <a:pPr algn="ctr"/>
            <a:r>
              <a:rPr kumimoji="1" lang="en-US" altLang="ja-JP" dirty="0"/>
              <a:t>2019</a:t>
            </a:r>
            <a:r>
              <a:rPr kumimoji="1" lang="ja-JP" altLang="en-US" dirty="0"/>
              <a:t>年</a:t>
            </a:r>
            <a:r>
              <a:rPr kumimoji="1" lang="en-US" altLang="ja-JP" dirty="0"/>
              <a:t>(n=81)</a:t>
            </a:r>
          </a:p>
          <a:p>
            <a:pPr algn="ctr"/>
            <a:r>
              <a:rPr kumimoji="1" lang="ja-JP" altLang="en-US" dirty="0"/>
              <a:t>中央値</a:t>
            </a:r>
            <a:r>
              <a:rPr kumimoji="1" lang="en-US" altLang="ja-JP" dirty="0"/>
              <a:t>: 65</a:t>
            </a:r>
            <a:endParaRPr kumimoji="1" lang="ja-JP" altLang="en-US" dirty="0"/>
          </a:p>
        </p:txBody>
      </p:sp>
      <p:sp>
        <p:nvSpPr>
          <p:cNvPr id="17" name="テキスト ボックス 16">
            <a:extLst>
              <a:ext uri="{FF2B5EF4-FFF2-40B4-BE49-F238E27FC236}">
                <a16:creationId xmlns:a16="http://schemas.microsoft.com/office/drawing/2014/main" id="{FC245C5C-D000-4F1A-9E76-7B7C97789694}"/>
              </a:ext>
            </a:extLst>
          </p:cNvPr>
          <p:cNvSpPr txBox="1"/>
          <p:nvPr/>
        </p:nvSpPr>
        <p:spPr>
          <a:xfrm>
            <a:off x="7019428" y="5710019"/>
            <a:ext cx="1495922" cy="646331"/>
          </a:xfrm>
          <a:prstGeom prst="rect">
            <a:avLst/>
          </a:prstGeom>
          <a:noFill/>
        </p:spPr>
        <p:txBody>
          <a:bodyPr wrap="none" rtlCol="0">
            <a:spAutoFit/>
          </a:bodyPr>
          <a:lstStyle/>
          <a:p>
            <a:pPr algn="ctr"/>
            <a:r>
              <a:rPr kumimoji="1" lang="en-US" altLang="ja-JP" dirty="0"/>
              <a:t>2020</a:t>
            </a:r>
            <a:r>
              <a:rPr kumimoji="1" lang="ja-JP" altLang="en-US" dirty="0"/>
              <a:t>年</a:t>
            </a:r>
            <a:r>
              <a:rPr kumimoji="1" lang="en-US" altLang="ja-JP" dirty="0"/>
              <a:t>(n=49)</a:t>
            </a:r>
          </a:p>
          <a:p>
            <a:pPr algn="ctr"/>
            <a:r>
              <a:rPr kumimoji="1" lang="ja-JP" altLang="en-US" dirty="0"/>
              <a:t>中央値</a:t>
            </a:r>
            <a:r>
              <a:rPr kumimoji="1" lang="en-US" altLang="ja-JP" dirty="0"/>
              <a:t>: 50</a:t>
            </a:r>
            <a:endParaRPr kumimoji="1" lang="ja-JP" altLang="en-US" dirty="0"/>
          </a:p>
        </p:txBody>
      </p:sp>
      <p:pic>
        <p:nvPicPr>
          <p:cNvPr id="18" name="図 17">
            <a:extLst>
              <a:ext uri="{FF2B5EF4-FFF2-40B4-BE49-F238E27FC236}">
                <a16:creationId xmlns:a16="http://schemas.microsoft.com/office/drawing/2014/main" id="{C3090580-9A5E-495A-8E77-1F22C81187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61864" y="191678"/>
            <a:ext cx="1367357" cy="680243"/>
          </a:xfrm>
          <a:prstGeom prst="rect">
            <a:avLst/>
          </a:prstGeom>
        </p:spPr>
      </p:pic>
      <p:pic>
        <p:nvPicPr>
          <p:cNvPr id="6" name="図 5">
            <a:extLst>
              <a:ext uri="{FF2B5EF4-FFF2-40B4-BE49-F238E27FC236}">
                <a16:creationId xmlns:a16="http://schemas.microsoft.com/office/drawing/2014/main" id="{8101F43A-2F46-41A9-8F84-E48C6CE7C27F}"/>
              </a:ext>
            </a:extLst>
          </p:cNvPr>
          <p:cNvPicPr>
            <a:picLocks noChangeAspect="1"/>
          </p:cNvPicPr>
          <p:nvPr/>
        </p:nvPicPr>
        <p:blipFill>
          <a:blip r:embed="rId4"/>
          <a:stretch>
            <a:fillRect/>
          </a:stretch>
        </p:blipFill>
        <p:spPr>
          <a:xfrm>
            <a:off x="139314" y="1864136"/>
            <a:ext cx="2937753" cy="3619129"/>
          </a:xfrm>
          <a:prstGeom prst="rect">
            <a:avLst/>
          </a:prstGeom>
        </p:spPr>
      </p:pic>
      <p:sp>
        <p:nvSpPr>
          <p:cNvPr id="13" name="テキスト ボックス 12">
            <a:extLst>
              <a:ext uri="{FF2B5EF4-FFF2-40B4-BE49-F238E27FC236}">
                <a16:creationId xmlns:a16="http://schemas.microsoft.com/office/drawing/2014/main" id="{E2506B3F-391E-4DCB-BC9B-F765E3542058}"/>
              </a:ext>
            </a:extLst>
          </p:cNvPr>
          <p:cNvSpPr txBox="1"/>
          <p:nvPr/>
        </p:nvSpPr>
        <p:spPr>
          <a:xfrm>
            <a:off x="990333" y="5612147"/>
            <a:ext cx="1495922" cy="646331"/>
          </a:xfrm>
          <a:prstGeom prst="rect">
            <a:avLst/>
          </a:prstGeom>
          <a:noFill/>
        </p:spPr>
        <p:txBody>
          <a:bodyPr wrap="none" rtlCol="0">
            <a:spAutoFit/>
          </a:bodyPr>
          <a:lstStyle/>
          <a:p>
            <a:pPr algn="ctr"/>
            <a:r>
              <a:rPr kumimoji="1" lang="en-US" altLang="ja-JP" dirty="0"/>
              <a:t>2018</a:t>
            </a:r>
            <a:r>
              <a:rPr kumimoji="1" lang="ja-JP" altLang="en-US" dirty="0"/>
              <a:t>年</a:t>
            </a:r>
            <a:r>
              <a:rPr kumimoji="1" lang="en-US" altLang="ja-JP" dirty="0"/>
              <a:t>(n=64)</a:t>
            </a:r>
          </a:p>
          <a:p>
            <a:pPr algn="ctr"/>
            <a:r>
              <a:rPr kumimoji="1" lang="ja-JP" altLang="en-US" dirty="0"/>
              <a:t>中央値</a:t>
            </a:r>
            <a:r>
              <a:rPr kumimoji="1" lang="en-US" altLang="ja-JP" dirty="0"/>
              <a:t>: 50</a:t>
            </a:r>
            <a:endParaRPr kumimoji="1" lang="ja-JP" altLang="en-US" dirty="0"/>
          </a:p>
        </p:txBody>
      </p:sp>
      <p:pic>
        <p:nvPicPr>
          <p:cNvPr id="8" name="図 7">
            <a:extLst>
              <a:ext uri="{FF2B5EF4-FFF2-40B4-BE49-F238E27FC236}">
                <a16:creationId xmlns:a16="http://schemas.microsoft.com/office/drawing/2014/main" id="{0F9EFD4D-43AD-4AF8-9D94-E766C2373E1E}"/>
              </a:ext>
            </a:extLst>
          </p:cNvPr>
          <p:cNvPicPr>
            <a:picLocks noChangeAspect="1"/>
          </p:cNvPicPr>
          <p:nvPr/>
        </p:nvPicPr>
        <p:blipFill>
          <a:blip r:embed="rId5"/>
          <a:stretch>
            <a:fillRect/>
          </a:stretch>
        </p:blipFill>
        <p:spPr>
          <a:xfrm>
            <a:off x="3103123" y="1864137"/>
            <a:ext cx="2937753" cy="3663696"/>
          </a:xfrm>
          <a:prstGeom prst="rect">
            <a:avLst/>
          </a:prstGeom>
        </p:spPr>
      </p:pic>
      <p:pic>
        <p:nvPicPr>
          <p:cNvPr id="11" name="図 10">
            <a:extLst>
              <a:ext uri="{FF2B5EF4-FFF2-40B4-BE49-F238E27FC236}">
                <a16:creationId xmlns:a16="http://schemas.microsoft.com/office/drawing/2014/main" id="{CE66CE65-11DB-44FD-ADE5-3A0F002B5328}"/>
              </a:ext>
            </a:extLst>
          </p:cNvPr>
          <p:cNvPicPr>
            <a:picLocks noChangeAspect="1"/>
          </p:cNvPicPr>
          <p:nvPr/>
        </p:nvPicPr>
        <p:blipFill>
          <a:blip r:embed="rId6"/>
          <a:stretch>
            <a:fillRect/>
          </a:stretch>
        </p:blipFill>
        <p:spPr>
          <a:xfrm>
            <a:off x="6092987" y="1899515"/>
            <a:ext cx="2937753" cy="3663696"/>
          </a:xfrm>
          <a:prstGeom prst="rect">
            <a:avLst/>
          </a:prstGeom>
        </p:spPr>
      </p:pic>
    </p:spTree>
    <p:extLst>
      <p:ext uri="{BB962C8B-B14F-4D97-AF65-F5344CB8AC3E}">
        <p14:creationId xmlns:p14="http://schemas.microsoft.com/office/powerpoint/2010/main" val="2350353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889243"/>
          </a:xfrm>
        </p:spPr>
        <p:txBody>
          <a:bodyPr>
            <a:normAutofit/>
          </a:bodyPr>
          <a:lstStyle/>
          <a:p>
            <a:r>
              <a:rPr kumimoji="1" lang="ja-JP" altLang="en-US" sz="3600" dirty="0">
                <a:latin typeface="+mn-ea"/>
                <a:ea typeface="+mn-ea"/>
              </a:rPr>
              <a:t>治療・療養環境の改善すべき点</a:t>
            </a:r>
          </a:p>
        </p:txBody>
      </p:sp>
      <p:sp>
        <p:nvSpPr>
          <p:cNvPr id="4" name="スライド番号プレースホルダー 3"/>
          <p:cNvSpPr>
            <a:spLocks noGrp="1"/>
          </p:cNvSpPr>
          <p:nvPr>
            <p:ph type="sldNum" sz="quarter" idx="12"/>
          </p:nvPr>
        </p:nvSpPr>
        <p:spPr/>
        <p:txBody>
          <a:bodyPr/>
          <a:lstStyle/>
          <a:p>
            <a:fld id="{AEECD2D3-783A-48C0-9FBD-E6A74E15B3A7}" type="slidenum">
              <a:rPr kumimoji="1" lang="en-GB" smtClean="0"/>
              <a:t>15</a:t>
            </a:fld>
            <a:endParaRPr kumimoji="1" lang="en-GB"/>
          </a:p>
        </p:txBody>
      </p:sp>
      <p:sp>
        <p:nvSpPr>
          <p:cNvPr id="5" name="テキスト ボックス 4">
            <a:extLst>
              <a:ext uri="{FF2B5EF4-FFF2-40B4-BE49-F238E27FC236}">
                <a16:creationId xmlns:a16="http://schemas.microsoft.com/office/drawing/2014/main" id="{884532E6-017F-4CDA-BEC4-1A0E7BC1F26B}"/>
              </a:ext>
            </a:extLst>
          </p:cNvPr>
          <p:cNvSpPr txBox="1"/>
          <p:nvPr/>
        </p:nvSpPr>
        <p:spPr>
          <a:xfrm>
            <a:off x="408561" y="1300514"/>
            <a:ext cx="1723549" cy="400110"/>
          </a:xfrm>
          <a:prstGeom prst="rect">
            <a:avLst/>
          </a:prstGeom>
          <a:noFill/>
        </p:spPr>
        <p:txBody>
          <a:bodyPr wrap="none" rtlCol="0">
            <a:spAutoFit/>
          </a:bodyPr>
          <a:lstStyle/>
          <a:p>
            <a:r>
              <a:rPr lang="ja-JP" altLang="en-US" sz="2000" dirty="0"/>
              <a:t>（複数回答）</a:t>
            </a:r>
            <a:endParaRPr kumimoji="1" lang="ja-JP" altLang="en-US" sz="2000" dirty="0"/>
          </a:p>
        </p:txBody>
      </p:sp>
      <p:cxnSp>
        <p:nvCxnSpPr>
          <p:cNvPr id="6" name="直線コネクタ 5">
            <a:extLst>
              <a:ext uri="{FF2B5EF4-FFF2-40B4-BE49-F238E27FC236}">
                <a16:creationId xmlns:a16="http://schemas.microsoft.com/office/drawing/2014/main" id="{5F530984-28F9-4BFB-9837-E2CDFE2080AC}"/>
              </a:ext>
            </a:extLst>
          </p:cNvPr>
          <p:cNvCxnSpPr/>
          <p:nvPr/>
        </p:nvCxnSpPr>
        <p:spPr>
          <a:xfrm flipV="1">
            <a:off x="714172" y="1186138"/>
            <a:ext cx="7684078" cy="9566"/>
          </a:xfrm>
          <a:prstGeom prst="line">
            <a:avLst/>
          </a:prstGeom>
          <a:ln w="57150">
            <a:solidFill>
              <a:srgbClr val="00CC99"/>
            </a:solidFill>
          </a:ln>
        </p:spPr>
        <p:style>
          <a:lnRef idx="1">
            <a:schemeClr val="accent1"/>
          </a:lnRef>
          <a:fillRef idx="0">
            <a:schemeClr val="accent1"/>
          </a:fillRef>
          <a:effectRef idx="0">
            <a:schemeClr val="accent1"/>
          </a:effectRef>
          <a:fontRef idx="minor">
            <a:schemeClr val="tx1"/>
          </a:fontRef>
        </p:style>
      </p:cxnSp>
      <p:graphicFrame>
        <p:nvGraphicFramePr>
          <p:cNvPr id="7" name="グラフ 6">
            <a:extLst>
              <a:ext uri="{FF2B5EF4-FFF2-40B4-BE49-F238E27FC236}">
                <a16:creationId xmlns:a16="http://schemas.microsoft.com/office/drawing/2014/main" id="{B30CA039-CB96-4F0F-AF7A-E5842875D090}"/>
              </a:ext>
            </a:extLst>
          </p:cNvPr>
          <p:cNvGraphicFramePr>
            <a:graphicFrameLocks/>
          </p:cNvGraphicFramePr>
          <p:nvPr>
            <p:extLst>
              <p:ext uri="{D42A27DB-BD31-4B8C-83A1-F6EECF244321}">
                <p14:modId xmlns:p14="http://schemas.microsoft.com/office/powerpoint/2010/main" val="3557744695"/>
              </p:ext>
            </p:extLst>
          </p:nvPr>
        </p:nvGraphicFramePr>
        <p:xfrm>
          <a:off x="628650" y="1746768"/>
          <a:ext cx="3777980" cy="460958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グラフ 8">
            <a:extLst>
              <a:ext uri="{FF2B5EF4-FFF2-40B4-BE49-F238E27FC236}">
                <a16:creationId xmlns:a16="http://schemas.microsoft.com/office/drawing/2014/main" id="{F5662C7A-D788-4411-AA82-6F025C2F7077}"/>
              </a:ext>
            </a:extLst>
          </p:cNvPr>
          <p:cNvGraphicFramePr>
            <a:graphicFrameLocks/>
          </p:cNvGraphicFramePr>
          <p:nvPr>
            <p:extLst>
              <p:ext uri="{D42A27DB-BD31-4B8C-83A1-F6EECF244321}">
                <p14:modId xmlns:p14="http://schemas.microsoft.com/office/powerpoint/2010/main" val="668578878"/>
              </p:ext>
            </p:extLst>
          </p:nvPr>
        </p:nvGraphicFramePr>
        <p:xfrm>
          <a:off x="4556211" y="1746767"/>
          <a:ext cx="3777980" cy="4609583"/>
        </p:xfrm>
        <a:graphic>
          <a:graphicData uri="http://schemas.openxmlformats.org/drawingml/2006/chart">
            <c:chart xmlns:c="http://schemas.openxmlformats.org/drawingml/2006/chart" xmlns:r="http://schemas.openxmlformats.org/officeDocument/2006/relationships" r:id="rId4"/>
          </a:graphicData>
        </a:graphic>
      </p:graphicFrame>
      <p:sp>
        <p:nvSpPr>
          <p:cNvPr id="3" name="矢印: 下 2">
            <a:extLst>
              <a:ext uri="{FF2B5EF4-FFF2-40B4-BE49-F238E27FC236}">
                <a16:creationId xmlns:a16="http://schemas.microsoft.com/office/drawing/2014/main" id="{94043E47-6CEF-47E0-9FD0-D05FF3512E30}"/>
              </a:ext>
            </a:extLst>
          </p:cNvPr>
          <p:cNvSpPr/>
          <p:nvPr/>
        </p:nvSpPr>
        <p:spPr>
          <a:xfrm rot="10800000">
            <a:off x="7341610" y="5136203"/>
            <a:ext cx="290079" cy="219651"/>
          </a:xfrm>
          <a:prstGeom prst="downArrow">
            <a:avLst/>
          </a:prstGeom>
          <a:solidFill>
            <a:srgbClr val="FF0000"/>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矢印: 下 9">
            <a:extLst>
              <a:ext uri="{FF2B5EF4-FFF2-40B4-BE49-F238E27FC236}">
                <a16:creationId xmlns:a16="http://schemas.microsoft.com/office/drawing/2014/main" id="{E8110570-18B6-48F1-9DAC-76917F5A94D1}"/>
              </a:ext>
            </a:extLst>
          </p:cNvPr>
          <p:cNvSpPr/>
          <p:nvPr/>
        </p:nvSpPr>
        <p:spPr>
          <a:xfrm>
            <a:off x="7051530" y="5562036"/>
            <a:ext cx="290079" cy="219651"/>
          </a:xfrm>
          <a:prstGeom prst="downArrow">
            <a:avLst/>
          </a:prstGeom>
          <a:solidFill>
            <a:srgbClr val="FF0000"/>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矢印: 下 10">
            <a:extLst>
              <a:ext uri="{FF2B5EF4-FFF2-40B4-BE49-F238E27FC236}">
                <a16:creationId xmlns:a16="http://schemas.microsoft.com/office/drawing/2014/main" id="{5D19E9FD-D619-451E-93A8-091EEEA6A917}"/>
              </a:ext>
            </a:extLst>
          </p:cNvPr>
          <p:cNvSpPr/>
          <p:nvPr/>
        </p:nvSpPr>
        <p:spPr>
          <a:xfrm>
            <a:off x="6588325" y="5954075"/>
            <a:ext cx="290079" cy="219651"/>
          </a:xfrm>
          <a:prstGeom prst="downArrow">
            <a:avLst/>
          </a:prstGeom>
          <a:solidFill>
            <a:srgbClr val="FF0000"/>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a:extLst>
              <a:ext uri="{FF2B5EF4-FFF2-40B4-BE49-F238E27FC236}">
                <a16:creationId xmlns:a16="http://schemas.microsoft.com/office/drawing/2014/main" id="{6D0E56E9-C94A-4F5F-BDA8-70A43BC29E3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61864" y="191678"/>
            <a:ext cx="1367357" cy="680243"/>
          </a:xfrm>
          <a:prstGeom prst="rect">
            <a:avLst/>
          </a:prstGeom>
        </p:spPr>
      </p:pic>
    </p:spTree>
    <p:extLst>
      <p:ext uri="{BB962C8B-B14F-4D97-AF65-F5344CB8AC3E}">
        <p14:creationId xmlns:p14="http://schemas.microsoft.com/office/powerpoint/2010/main" val="3180943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DC91CF1E-A22C-415B-8CF4-B38DB7BCA7E7}"/>
              </a:ext>
            </a:extLst>
          </p:cNvPr>
          <p:cNvSpPr>
            <a:spLocks noGrp="1"/>
          </p:cNvSpPr>
          <p:nvPr>
            <p:ph type="sldNum" sz="quarter" idx="12"/>
          </p:nvPr>
        </p:nvSpPr>
        <p:spPr/>
        <p:txBody>
          <a:bodyPr/>
          <a:lstStyle/>
          <a:p>
            <a:fld id="{AEECD2D3-783A-48C0-9FBD-E6A74E15B3A7}" type="slidenum">
              <a:rPr kumimoji="1" lang="en-GB" smtClean="0"/>
              <a:t>16</a:t>
            </a:fld>
            <a:endParaRPr kumimoji="1" lang="en-GB"/>
          </a:p>
        </p:txBody>
      </p:sp>
      <p:sp>
        <p:nvSpPr>
          <p:cNvPr id="5" name="タイトル 1">
            <a:extLst>
              <a:ext uri="{FF2B5EF4-FFF2-40B4-BE49-F238E27FC236}">
                <a16:creationId xmlns:a16="http://schemas.microsoft.com/office/drawing/2014/main" id="{66CFC957-903B-4C83-83CF-649DB55F5EFF}"/>
              </a:ext>
            </a:extLst>
          </p:cNvPr>
          <p:cNvSpPr>
            <a:spLocks noGrp="1"/>
          </p:cNvSpPr>
          <p:nvPr>
            <p:ph type="title"/>
          </p:nvPr>
        </p:nvSpPr>
        <p:spPr>
          <a:xfrm>
            <a:off x="628650" y="365125"/>
            <a:ext cx="7886700" cy="1006475"/>
          </a:xfrm>
        </p:spPr>
        <p:txBody>
          <a:bodyPr>
            <a:normAutofit/>
          </a:bodyPr>
          <a:lstStyle/>
          <a:p>
            <a:r>
              <a:rPr kumimoji="1" lang="ja-JP" altLang="en-US" sz="3600" dirty="0">
                <a:latin typeface="+mn-ea"/>
                <a:ea typeface="+mn-ea"/>
              </a:rPr>
              <a:t>情報提供・行政で改善すべき点</a:t>
            </a:r>
          </a:p>
        </p:txBody>
      </p:sp>
      <p:cxnSp>
        <p:nvCxnSpPr>
          <p:cNvPr id="6" name="直線コネクタ 5">
            <a:extLst>
              <a:ext uri="{FF2B5EF4-FFF2-40B4-BE49-F238E27FC236}">
                <a16:creationId xmlns:a16="http://schemas.microsoft.com/office/drawing/2014/main" id="{95B56308-E527-4D3D-BFFD-6129B09BF5FF}"/>
              </a:ext>
            </a:extLst>
          </p:cNvPr>
          <p:cNvCxnSpPr/>
          <p:nvPr/>
        </p:nvCxnSpPr>
        <p:spPr>
          <a:xfrm flipV="1">
            <a:off x="714172" y="1186138"/>
            <a:ext cx="7684078" cy="9566"/>
          </a:xfrm>
          <a:prstGeom prst="line">
            <a:avLst/>
          </a:prstGeom>
          <a:ln w="57150">
            <a:solidFill>
              <a:srgbClr val="00CC99"/>
            </a:solidFill>
          </a:ln>
        </p:spPr>
        <p:style>
          <a:lnRef idx="1">
            <a:schemeClr val="accent1"/>
          </a:lnRef>
          <a:fillRef idx="0">
            <a:schemeClr val="accent1"/>
          </a:fillRef>
          <a:effectRef idx="0">
            <a:schemeClr val="accent1"/>
          </a:effectRef>
          <a:fontRef idx="minor">
            <a:schemeClr val="tx1"/>
          </a:fontRef>
        </p:style>
      </p:cxnSp>
      <p:graphicFrame>
        <p:nvGraphicFramePr>
          <p:cNvPr id="7" name="グラフ 6">
            <a:extLst>
              <a:ext uri="{FF2B5EF4-FFF2-40B4-BE49-F238E27FC236}">
                <a16:creationId xmlns:a16="http://schemas.microsoft.com/office/drawing/2014/main" id="{8648EAC8-D6F5-4BF5-AE89-D95E66756843}"/>
              </a:ext>
            </a:extLst>
          </p:cNvPr>
          <p:cNvGraphicFramePr>
            <a:graphicFrameLocks/>
          </p:cNvGraphicFramePr>
          <p:nvPr>
            <p:extLst>
              <p:ext uri="{D42A27DB-BD31-4B8C-83A1-F6EECF244321}">
                <p14:modId xmlns:p14="http://schemas.microsoft.com/office/powerpoint/2010/main" val="3416268026"/>
              </p:ext>
            </p:extLst>
          </p:nvPr>
        </p:nvGraphicFramePr>
        <p:xfrm>
          <a:off x="714172" y="1682548"/>
          <a:ext cx="3721641" cy="481032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a:extLst>
              <a:ext uri="{FF2B5EF4-FFF2-40B4-BE49-F238E27FC236}">
                <a16:creationId xmlns:a16="http://schemas.microsoft.com/office/drawing/2014/main" id="{B4F1D989-D09A-4DB1-8DC9-EDC8DF954AE7}"/>
              </a:ext>
            </a:extLst>
          </p:cNvPr>
          <p:cNvGraphicFramePr>
            <a:graphicFrameLocks/>
          </p:cNvGraphicFramePr>
          <p:nvPr>
            <p:extLst>
              <p:ext uri="{D42A27DB-BD31-4B8C-83A1-F6EECF244321}">
                <p14:modId xmlns:p14="http://schemas.microsoft.com/office/powerpoint/2010/main" val="1550978822"/>
              </p:ext>
            </p:extLst>
          </p:nvPr>
        </p:nvGraphicFramePr>
        <p:xfrm>
          <a:off x="4556211" y="1682547"/>
          <a:ext cx="3943350" cy="4810327"/>
        </p:xfrm>
        <a:graphic>
          <a:graphicData uri="http://schemas.openxmlformats.org/drawingml/2006/chart">
            <c:chart xmlns:c="http://schemas.openxmlformats.org/drawingml/2006/chart" xmlns:r="http://schemas.openxmlformats.org/officeDocument/2006/relationships" r:id="rId4"/>
          </a:graphicData>
        </a:graphic>
      </p:graphicFrame>
      <p:pic>
        <p:nvPicPr>
          <p:cNvPr id="13" name="図 12">
            <a:extLst>
              <a:ext uri="{FF2B5EF4-FFF2-40B4-BE49-F238E27FC236}">
                <a16:creationId xmlns:a16="http://schemas.microsoft.com/office/drawing/2014/main" id="{319ADB79-149F-4E73-BAFA-C41DF64972D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61864" y="191678"/>
            <a:ext cx="1367357" cy="680243"/>
          </a:xfrm>
          <a:prstGeom prst="rect">
            <a:avLst/>
          </a:prstGeom>
        </p:spPr>
      </p:pic>
      <p:sp>
        <p:nvSpPr>
          <p:cNvPr id="9" name="テキスト ボックス 8">
            <a:extLst>
              <a:ext uri="{FF2B5EF4-FFF2-40B4-BE49-F238E27FC236}">
                <a16:creationId xmlns:a16="http://schemas.microsoft.com/office/drawing/2014/main" id="{5E74627A-38FB-44A4-899A-A381DD711944}"/>
              </a:ext>
            </a:extLst>
          </p:cNvPr>
          <p:cNvSpPr txBox="1"/>
          <p:nvPr/>
        </p:nvSpPr>
        <p:spPr>
          <a:xfrm>
            <a:off x="408561" y="1300514"/>
            <a:ext cx="1723549" cy="400110"/>
          </a:xfrm>
          <a:prstGeom prst="rect">
            <a:avLst/>
          </a:prstGeom>
          <a:noFill/>
        </p:spPr>
        <p:txBody>
          <a:bodyPr wrap="none" rtlCol="0">
            <a:spAutoFit/>
          </a:bodyPr>
          <a:lstStyle/>
          <a:p>
            <a:r>
              <a:rPr lang="ja-JP" altLang="en-US" sz="2000" dirty="0"/>
              <a:t>（複数回答）</a:t>
            </a:r>
            <a:endParaRPr kumimoji="1" lang="ja-JP" altLang="en-US" sz="2000" dirty="0"/>
          </a:p>
        </p:txBody>
      </p:sp>
    </p:spTree>
    <p:extLst>
      <p:ext uri="{BB962C8B-B14F-4D97-AF65-F5344CB8AC3E}">
        <p14:creationId xmlns:p14="http://schemas.microsoft.com/office/powerpoint/2010/main" val="1615406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mn-ea"/>
                <a:ea typeface="+mn-ea"/>
              </a:rPr>
              <a:t>まとめ</a:t>
            </a:r>
          </a:p>
        </p:txBody>
      </p:sp>
      <p:sp>
        <p:nvSpPr>
          <p:cNvPr id="3" name="コンテンツ プレースホルダー 2"/>
          <p:cNvSpPr>
            <a:spLocks noGrp="1"/>
          </p:cNvSpPr>
          <p:nvPr>
            <p:ph idx="1"/>
          </p:nvPr>
        </p:nvSpPr>
        <p:spPr/>
        <p:txBody>
          <a:bodyPr>
            <a:normAutofit lnSpcReduction="10000"/>
          </a:bodyPr>
          <a:lstStyle/>
          <a:p>
            <a:pPr marL="0" indent="0">
              <a:buNone/>
            </a:pPr>
            <a:r>
              <a:rPr kumimoji="1" lang="ja-JP" altLang="en-US" sz="2400" b="1" dirty="0"/>
              <a:t>治療・ケア</a:t>
            </a:r>
            <a:endParaRPr kumimoji="1" lang="en-US" altLang="ja-JP" sz="2400" b="1" dirty="0"/>
          </a:p>
          <a:p>
            <a:r>
              <a:rPr kumimoji="1" lang="ja-JP" altLang="en-US" sz="2400" dirty="0"/>
              <a:t>晩期合併症や不妊への影響に関する説明がより提供されるようになった。</a:t>
            </a:r>
            <a:endParaRPr kumimoji="1" lang="en-US" altLang="ja-JP" sz="2400" dirty="0"/>
          </a:p>
          <a:p>
            <a:r>
              <a:rPr kumimoji="1" lang="ja-JP" altLang="en-US" sz="2400" dirty="0"/>
              <a:t>医師同士の連携不足が改善した。</a:t>
            </a:r>
            <a:endParaRPr kumimoji="1" lang="en-US" altLang="ja-JP" sz="2400" dirty="0"/>
          </a:p>
          <a:p>
            <a:pPr marL="0" indent="0">
              <a:buNone/>
            </a:pPr>
            <a:r>
              <a:rPr kumimoji="1" lang="ja-JP" altLang="en-US" sz="2400" b="1" dirty="0"/>
              <a:t>療養環境</a:t>
            </a:r>
            <a:endParaRPr kumimoji="1" lang="en-US" altLang="ja-JP" sz="2400" b="1" dirty="0"/>
          </a:p>
          <a:p>
            <a:r>
              <a:rPr kumimoji="1" lang="ja-JP" altLang="en-US" sz="2400" dirty="0"/>
              <a:t>きょうだいの面会が制限され、子どもだけで自宅待機するケースが増加した。</a:t>
            </a:r>
            <a:endParaRPr kumimoji="1" lang="en-US" altLang="ja-JP" sz="2400" dirty="0"/>
          </a:p>
          <a:p>
            <a:r>
              <a:rPr kumimoji="1" lang="ja-JP" altLang="en-US" sz="2400" dirty="0"/>
              <a:t>付添家族へのシャワーの要望が軽減した。</a:t>
            </a:r>
            <a:endParaRPr kumimoji="1" lang="en-US" altLang="ja-JP" sz="2400" dirty="0"/>
          </a:p>
          <a:p>
            <a:pPr marL="0" indent="0">
              <a:buNone/>
            </a:pPr>
            <a:r>
              <a:rPr kumimoji="1" lang="ja-JP" altLang="en-US" sz="2400" b="1" dirty="0"/>
              <a:t>行政</a:t>
            </a:r>
            <a:endParaRPr kumimoji="1" lang="en-US" altLang="ja-JP" sz="2400" b="1" dirty="0"/>
          </a:p>
          <a:p>
            <a:r>
              <a:rPr kumimoji="1" lang="ja-JP" altLang="en-US" sz="2400" dirty="0"/>
              <a:t>助成手続き、役所の窓口対応、助成の地域格差の改善を求める声が増加した。</a:t>
            </a:r>
            <a:endParaRPr kumimoji="1" lang="en-US" altLang="ja-JP" sz="2400" dirty="0"/>
          </a:p>
          <a:p>
            <a:endParaRPr kumimoji="1" lang="en-US" altLang="ja-JP" sz="2400" dirty="0"/>
          </a:p>
          <a:p>
            <a:pPr marL="0" indent="0">
              <a:buNone/>
            </a:pPr>
            <a:endParaRPr kumimoji="1" lang="en-US" altLang="ja-JP" sz="2400" dirty="0"/>
          </a:p>
          <a:p>
            <a:endParaRPr kumimoji="1" lang="en-US" altLang="ja-JP" sz="2400" dirty="0"/>
          </a:p>
          <a:p>
            <a:endParaRPr kumimoji="1" lang="en-US" altLang="ja-JP" sz="2400" dirty="0"/>
          </a:p>
        </p:txBody>
      </p:sp>
      <p:sp>
        <p:nvSpPr>
          <p:cNvPr id="4" name="スライド番号プレースホルダー 3"/>
          <p:cNvSpPr>
            <a:spLocks noGrp="1"/>
          </p:cNvSpPr>
          <p:nvPr>
            <p:ph type="sldNum" sz="quarter" idx="12"/>
          </p:nvPr>
        </p:nvSpPr>
        <p:spPr/>
        <p:txBody>
          <a:bodyPr/>
          <a:lstStyle/>
          <a:p>
            <a:fld id="{AEECD2D3-783A-48C0-9FBD-E6A74E15B3A7}" type="slidenum">
              <a:rPr kumimoji="1" lang="en-GB" smtClean="0"/>
              <a:t>17</a:t>
            </a:fld>
            <a:endParaRPr kumimoji="1" lang="en-GB"/>
          </a:p>
        </p:txBody>
      </p:sp>
      <p:cxnSp>
        <p:nvCxnSpPr>
          <p:cNvPr id="5" name="直線コネクタ 4">
            <a:extLst>
              <a:ext uri="{FF2B5EF4-FFF2-40B4-BE49-F238E27FC236}">
                <a16:creationId xmlns:a16="http://schemas.microsoft.com/office/drawing/2014/main" id="{FBCBCA8C-C025-42EF-8A75-C5BD068D990D}"/>
              </a:ext>
            </a:extLst>
          </p:cNvPr>
          <p:cNvCxnSpPr/>
          <p:nvPr/>
        </p:nvCxnSpPr>
        <p:spPr>
          <a:xfrm flipV="1">
            <a:off x="729961" y="1402607"/>
            <a:ext cx="7684078" cy="9566"/>
          </a:xfrm>
          <a:prstGeom prst="line">
            <a:avLst/>
          </a:prstGeom>
          <a:ln w="57150">
            <a:solidFill>
              <a:srgbClr val="00CC99"/>
            </a:solidFill>
          </a:ln>
        </p:spPr>
        <p:style>
          <a:lnRef idx="1">
            <a:schemeClr val="accent1"/>
          </a:lnRef>
          <a:fillRef idx="0">
            <a:schemeClr val="accent1"/>
          </a:fillRef>
          <a:effectRef idx="0">
            <a:schemeClr val="accent1"/>
          </a:effectRef>
          <a:fontRef idx="minor">
            <a:schemeClr val="tx1"/>
          </a:fontRef>
        </p:style>
      </p:cxnSp>
      <p:pic>
        <p:nvPicPr>
          <p:cNvPr id="6" name="図 5">
            <a:extLst>
              <a:ext uri="{FF2B5EF4-FFF2-40B4-BE49-F238E27FC236}">
                <a16:creationId xmlns:a16="http://schemas.microsoft.com/office/drawing/2014/main" id="{0E24A615-9181-4760-A16F-549733743A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61864" y="191678"/>
            <a:ext cx="1367357" cy="680243"/>
          </a:xfrm>
          <a:prstGeom prst="rect">
            <a:avLst/>
          </a:prstGeom>
        </p:spPr>
      </p:pic>
    </p:spTree>
    <p:extLst>
      <p:ext uri="{BB962C8B-B14F-4D97-AF65-F5344CB8AC3E}">
        <p14:creationId xmlns:p14="http://schemas.microsoft.com/office/powerpoint/2010/main" val="1236193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flipV="1">
            <a:off x="701386" y="1350818"/>
            <a:ext cx="7684078" cy="9566"/>
          </a:xfrm>
          <a:prstGeom prst="line">
            <a:avLst/>
          </a:prstGeom>
          <a:ln w="57150">
            <a:solidFill>
              <a:srgbClr val="00CC99"/>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618259" y="531800"/>
            <a:ext cx="7886700" cy="1057183"/>
          </a:xfrm>
        </p:spPr>
        <p:txBody>
          <a:bodyPr>
            <a:normAutofit/>
          </a:bodyPr>
          <a:lstStyle/>
          <a:p>
            <a:r>
              <a:rPr kumimoji="1" lang="ja-JP" altLang="en-US" sz="3600" dirty="0">
                <a:latin typeface="+mn-ea"/>
                <a:ea typeface="+mn-ea"/>
              </a:rPr>
              <a:t>目的とデザイン</a:t>
            </a:r>
          </a:p>
        </p:txBody>
      </p:sp>
      <p:sp>
        <p:nvSpPr>
          <p:cNvPr id="6" name="コンテンツ プレースホルダー 5"/>
          <p:cNvSpPr>
            <a:spLocks noGrp="1"/>
          </p:cNvSpPr>
          <p:nvPr>
            <p:ph idx="1"/>
          </p:nvPr>
        </p:nvSpPr>
        <p:spPr>
          <a:xfrm>
            <a:off x="701386" y="1836016"/>
            <a:ext cx="7886700" cy="4351338"/>
          </a:xfrm>
        </p:spPr>
        <p:txBody>
          <a:bodyPr>
            <a:normAutofit/>
          </a:bodyPr>
          <a:lstStyle/>
          <a:p>
            <a:pPr algn="just">
              <a:spcAft>
                <a:spcPts val="0"/>
              </a:spcAft>
              <a:buFontTx/>
              <a:buChar char="▪"/>
            </a:pPr>
            <a:r>
              <a:rPr kumimoji="1" lang="ja-JP" altLang="en-US" sz="1800" b="1" dirty="0"/>
              <a:t>目的：</a:t>
            </a:r>
            <a:r>
              <a:rPr kumimoji="1" lang="ja-JP" altLang="en-US" sz="1800" dirty="0"/>
              <a:t>大阪府の医療機関で治療中の小児がん患者家族のニーズを継続的に把握する。</a:t>
            </a:r>
            <a:endParaRPr lang="en-US" altLang="ja-JP" sz="1800" kern="0" dirty="0">
              <a:latin typeface="Yu Gothic" panose="020B0400000000000000" pitchFamily="50" charset="-128"/>
              <a:ea typeface="Yu Gothic" panose="020B0400000000000000" pitchFamily="50" charset="-128"/>
              <a:cs typeface="MS PGothic" panose="020B0600070205080204" pitchFamily="50" charset="-128"/>
            </a:endParaRPr>
          </a:p>
          <a:p>
            <a:pPr algn="just">
              <a:spcAft>
                <a:spcPts val="0"/>
              </a:spcAft>
              <a:buFontTx/>
              <a:buChar char="▪"/>
            </a:pPr>
            <a:r>
              <a:rPr lang="ja-JP" altLang="en-US" sz="1800" b="1" kern="0" dirty="0">
                <a:latin typeface="Yu Gothic" panose="020B0400000000000000" pitchFamily="50" charset="-128"/>
                <a:ea typeface="Yu Gothic" panose="020B0400000000000000" pitchFamily="50" charset="-128"/>
                <a:cs typeface="MS PGothic" panose="020B0600070205080204" pitchFamily="50" charset="-128"/>
              </a:rPr>
              <a:t>対象施設：</a:t>
            </a:r>
            <a:r>
              <a:rPr lang="ja-JP" altLang="ja-JP" sz="1800" kern="0" dirty="0">
                <a:latin typeface="Yu Gothic" panose="020B0400000000000000" pitchFamily="50" charset="-128"/>
                <a:ea typeface="Yu Gothic" panose="020B0400000000000000" pitchFamily="50" charset="-128"/>
                <a:cs typeface="MS PGothic" panose="020B0600070205080204" pitchFamily="50" charset="-128"/>
              </a:rPr>
              <a:t>大阪</a:t>
            </a:r>
            <a:r>
              <a:rPr lang="ja-JP" altLang="en-US" sz="1800" kern="0" dirty="0">
                <a:latin typeface="Yu Gothic" panose="020B0400000000000000" pitchFamily="50" charset="-128"/>
                <a:ea typeface="Yu Gothic" panose="020B0400000000000000" pitchFamily="50" charset="-128"/>
                <a:cs typeface="MS PGothic" panose="020B0600070205080204" pitchFamily="50" charset="-128"/>
              </a:rPr>
              <a:t>府</a:t>
            </a:r>
            <a:r>
              <a:rPr lang="ja-JP" altLang="ja-JP" sz="1800" kern="0" dirty="0">
                <a:latin typeface="Yu Gothic" panose="020B0400000000000000" pitchFamily="50" charset="-128"/>
                <a:ea typeface="Yu Gothic" panose="020B0400000000000000" pitchFamily="50" charset="-128"/>
                <a:cs typeface="MS PGothic" panose="020B0600070205080204" pitchFamily="50" charset="-128"/>
              </a:rPr>
              <a:t>小児がん連携施設連絡会（</a:t>
            </a:r>
            <a:r>
              <a:rPr lang="en-US" altLang="ja-JP" sz="1800" kern="0" dirty="0">
                <a:latin typeface="Yu Gothic" panose="020B0400000000000000" pitchFamily="50" charset="-128"/>
                <a:ea typeface="Yu Gothic" panose="020B0400000000000000" pitchFamily="50" charset="-128"/>
                <a:cs typeface="MS PGothic" panose="020B0600070205080204" pitchFamily="50" charset="-128"/>
              </a:rPr>
              <a:t>9</a:t>
            </a:r>
            <a:r>
              <a:rPr lang="ja-JP" altLang="ja-JP" sz="1800" kern="0" dirty="0">
                <a:latin typeface="Yu Gothic" panose="020B0400000000000000" pitchFamily="50" charset="-128"/>
                <a:ea typeface="Yu Gothic" panose="020B0400000000000000" pitchFamily="50" charset="-128"/>
                <a:cs typeface="MS PGothic" panose="020B0600070205080204" pitchFamily="50" charset="-128"/>
              </a:rPr>
              <a:t>施設）</a:t>
            </a:r>
            <a:endParaRPr lang="en-US" altLang="ja-JP" sz="1800" kern="0" dirty="0">
              <a:latin typeface="Yu Gothic" panose="020B0400000000000000" pitchFamily="50" charset="-128"/>
              <a:ea typeface="Yu Gothic" panose="020B0400000000000000" pitchFamily="50" charset="-128"/>
              <a:cs typeface="MS PGothic" panose="020B0600070205080204" pitchFamily="50" charset="-128"/>
            </a:endParaRPr>
          </a:p>
          <a:p>
            <a:pPr algn="just">
              <a:spcAft>
                <a:spcPts val="0"/>
              </a:spcAft>
              <a:buFontTx/>
              <a:buChar char="▪"/>
            </a:pPr>
            <a:r>
              <a:rPr lang="ja-JP" altLang="ja-JP" sz="1800" b="1" kern="0" dirty="0">
                <a:latin typeface="Yu Gothic" panose="020B0400000000000000" pitchFamily="50" charset="-128"/>
                <a:ea typeface="Yu Gothic" panose="020B0400000000000000" pitchFamily="50" charset="-128"/>
                <a:cs typeface="MS PGothic" panose="020B0600070205080204" pitchFamily="50" charset="-128"/>
              </a:rPr>
              <a:t>対象者</a:t>
            </a:r>
            <a:r>
              <a:rPr lang="ja-JP" altLang="en-US" sz="1800" b="1" kern="0" dirty="0">
                <a:latin typeface="Yu Gothic" panose="020B0400000000000000" pitchFamily="50" charset="-128"/>
                <a:ea typeface="Yu Gothic" panose="020B0400000000000000" pitchFamily="50" charset="-128"/>
                <a:cs typeface="MS PGothic" panose="020B0600070205080204" pitchFamily="50" charset="-128"/>
              </a:rPr>
              <a:t>：</a:t>
            </a:r>
            <a:r>
              <a:rPr lang="ja-JP" altLang="en-US" sz="1800" kern="0" dirty="0">
                <a:latin typeface="Yu Gothic" panose="020B0400000000000000" pitchFamily="50" charset="-128"/>
                <a:ea typeface="Yu Gothic" panose="020B0400000000000000" pitchFamily="50" charset="-128"/>
                <a:cs typeface="MS PGothic" panose="020B0600070205080204" pitchFamily="50" charset="-128"/>
              </a:rPr>
              <a:t>以下の条件を満たす患者の保護者</a:t>
            </a:r>
            <a:endParaRPr lang="en-US" altLang="ja-JP" sz="1800" kern="0" dirty="0">
              <a:latin typeface="Yu Gothic" panose="020B0400000000000000" pitchFamily="50" charset="-128"/>
              <a:ea typeface="Yu Gothic" panose="020B0400000000000000" pitchFamily="50" charset="-128"/>
              <a:cs typeface="Times New Roman" panose="02020603050405020304" pitchFamily="18" charset="0"/>
            </a:endParaRPr>
          </a:p>
          <a:p>
            <a:pPr lvl="1" algn="just">
              <a:buFontTx/>
              <a:buChar char="▪"/>
            </a:pPr>
            <a:r>
              <a:rPr lang="ja-JP" altLang="en-US" sz="1800" b="1" u="sng" kern="0" dirty="0">
                <a:latin typeface="Yu Gothic" panose="020B0400000000000000" pitchFamily="50" charset="-128"/>
                <a:ea typeface="Yu Gothic" panose="020B0400000000000000" pitchFamily="50" charset="-128"/>
                <a:cs typeface="Times New Roman" panose="02020603050405020304" pitchFamily="18" charset="0"/>
              </a:rPr>
              <a:t>今年度は</a:t>
            </a:r>
            <a:r>
              <a:rPr lang="en-US" altLang="ja-JP" sz="1800" b="1" u="sng" kern="0" dirty="0">
                <a:latin typeface="Yu Gothic" panose="020B0400000000000000" pitchFamily="50" charset="-128"/>
                <a:ea typeface="Yu Gothic" panose="020B0400000000000000" pitchFamily="50" charset="-128"/>
                <a:cs typeface="Times New Roman" panose="02020603050405020304" pitchFamily="18" charset="0"/>
              </a:rPr>
              <a:t>2020</a:t>
            </a:r>
            <a:r>
              <a:rPr lang="ja-JP" altLang="en-US" sz="1800" b="1" u="sng" kern="0" dirty="0">
                <a:latin typeface="Yu Gothic" panose="020B0400000000000000" pitchFamily="50" charset="-128"/>
                <a:ea typeface="Yu Gothic" panose="020B0400000000000000" pitchFamily="50" charset="-128"/>
                <a:cs typeface="Times New Roman" panose="02020603050405020304" pitchFamily="18" charset="0"/>
              </a:rPr>
              <a:t>年</a:t>
            </a:r>
            <a:r>
              <a:rPr lang="en-US" altLang="ja-JP" sz="1800" b="1" u="sng" kern="0" dirty="0">
                <a:latin typeface="Yu Gothic" panose="020B0400000000000000" pitchFamily="50" charset="-128"/>
                <a:ea typeface="Yu Gothic" panose="020B0400000000000000" pitchFamily="50" charset="-128"/>
                <a:cs typeface="Times New Roman" panose="02020603050405020304" pitchFamily="18" charset="0"/>
              </a:rPr>
              <a:t>1</a:t>
            </a:r>
            <a:r>
              <a:rPr lang="ja-JP" altLang="en-US" sz="1800" b="1" u="sng" kern="0" dirty="0">
                <a:latin typeface="Yu Gothic" panose="020B0400000000000000" pitchFamily="50" charset="-128"/>
                <a:ea typeface="Yu Gothic" panose="020B0400000000000000" pitchFamily="50" charset="-128"/>
                <a:cs typeface="Times New Roman" panose="02020603050405020304" pitchFamily="18" charset="0"/>
              </a:rPr>
              <a:t>月</a:t>
            </a:r>
            <a:r>
              <a:rPr lang="en-US" altLang="ja-JP" sz="1800" b="1" u="sng" kern="0" dirty="0">
                <a:latin typeface="Yu Gothic" panose="020B0400000000000000" pitchFamily="50" charset="-128"/>
                <a:ea typeface="Yu Gothic" panose="020B0400000000000000" pitchFamily="50" charset="-128"/>
                <a:cs typeface="Times New Roman" panose="02020603050405020304" pitchFamily="18" charset="0"/>
              </a:rPr>
              <a:t>1</a:t>
            </a:r>
            <a:r>
              <a:rPr lang="ja-JP" altLang="en-US" sz="1800" b="1" u="sng" kern="0" dirty="0">
                <a:latin typeface="Yu Gothic" panose="020B0400000000000000" pitchFamily="50" charset="-128"/>
                <a:ea typeface="Yu Gothic" panose="020B0400000000000000" pitchFamily="50" charset="-128"/>
                <a:cs typeface="Times New Roman" panose="02020603050405020304" pitchFamily="18" charset="0"/>
              </a:rPr>
              <a:t>日</a:t>
            </a:r>
            <a:r>
              <a:rPr lang="en-US" altLang="ja-JP" sz="1800" b="1" u="sng" kern="0" dirty="0">
                <a:latin typeface="Yu Gothic" panose="020B0400000000000000" pitchFamily="50" charset="-128"/>
                <a:ea typeface="Yu Gothic" panose="020B0400000000000000" pitchFamily="50" charset="-128"/>
                <a:cs typeface="Times New Roman" panose="02020603050405020304" pitchFamily="18" charset="0"/>
              </a:rPr>
              <a:t>~12</a:t>
            </a:r>
            <a:r>
              <a:rPr lang="ja-JP" altLang="en-US" sz="1800" b="1" u="sng" kern="0" dirty="0">
                <a:latin typeface="Yu Gothic" panose="020B0400000000000000" pitchFamily="50" charset="-128"/>
                <a:ea typeface="Yu Gothic" panose="020B0400000000000000" pitchFamily="50" charset="-128"/>
                <a:cs typeface="Times New Roman" panose="02020603050405020304" pitchFamily="18" charset="0"/>
              </a:rPr>
              <a:t>月</a:t>
            </a:r>
            <a:r>
              <a:rPr lang="en-US" altLang="ja-JP" sz="1800" b="1" u="sng" kern="0" dirty="0">
                <a:latin typeface="Yu Gothic" panose="020B0400000000000000" pitchFamily="50" charset="-128"/>
                <a:ea typeface="Yu Gothic" panose="020B0400000000000000" pitchFamily="50" charset="-128"/>
                <a:cs typeface="Times New Roman" panose="02020603050405020304" pitchFamily="18" charset="0"/>
              </a:rPr>
              <a:t>31</a:t>
            </a:r>
            <a:r>
              <a:rPr lang="ja-JP" altLang="en-US" sz="1800" b="1" u="sng" kern="0" dirty="0">
                <a:latin typeface="Yu Gothic" panose="020B0400000000000000" pitchFamily="50" charset="-128"/>
                <a:ea typeface="Yu Gothic" panose="020B0400000000000000" pitchFamily="50" charset="-128"/>
                <a:cs typeface="Times New Roman" panose="02020603050405020304" pitchFamily="18" charset="0"/>
              </a:rPr>
              <a:t>日</a:t>
            </a:r>
            <a:r>
              <a:rPr lang="ja-JP" altLang="en-US" sz="1800" kern="0" dirty="0">
                <a:latin typeface="Yu Gothic" panose="020B0400000000000000" pitchFamily="50" charset="-128"/>
                <a:ea typeface="Yu Gothic" panose="020B0400000000000000" pitchFamily="50" charset="-128"/>
                <a:cs typeface="Times New Roman" panose="02020603050405020304" pitchFamily="18" charset="0"/>
              </a:rPr>
              <a:t>にがんの診断受け、治療開始から</a:t>
            </a:r>
            <a:r>
              <a:rPr lang="en-US" altLang="ja-JP" sz="1800" kern="0" dirty="0">
                <a:latin typeface="Yu Gothic" panose="020B0400000000000000" pitchFamily="50" charset="-128"/>
                <a:ea typeface="Yu Gothic" panose="020B0400000000000000" pitchFamily="50" charset="-128"/>
                <a:cs typeface="Times New Roman" panose="02020603050405020304" pitchFamily="18" charset="0"/>
              </a:rPr>
              <a:t>2</a:t>
            </a:r>
            <a:r>
              <a:rPr lang="ja-JP" altLang="en-US" sz="1800" kern="0" dirty="0">
                <a:latin typeface="Yu Gothic" panose="020B0400000000000000" pitchFamily="50" charset="-128"/>
                <a:ea typeface="Yu Gothic" panose="020B0400000000000000" pitchFamily="50" charset="-128"/>
                <a:cs typeface="Times New Roman" panose="02020603050405020304" pitchFamily="18" charset="0"/>
              </a:rPr>
              <a:t>か月以上経過していて、調査時点で治療中かフォローアップ中。</a:t>
            </a:r>
            <a:endParaRPr lang="en-US" altLang="ja-JP" sz="1800" kern="0" dirty="0">
              <a:latin typeface="Yu Gothic" panose="020B0400000000000000" pitchFamily="50" charset="-128"/>
              <a:ea typeface="Yu Gothic" panose="020B0400000000000000" pitchFamily="50" charset="-128"/>
              <a:cs typeface="Times New Roman" panose="02020603050405020304" pitchFamily="18" charset="0"/>
            </a:endParaRPr>
          </a:p>
          <a:p>
            <a:pPr lvl="1" algn="just">
              <a:buFontTx/>
              <a:buChar char="▪"/>
            </a:pPr>
            <a:r>
              <a:rPr lang="ja-JP" altLang="ja-JP" sz="1800" dirty="0"/>
              <a:t>がんの初発の時点に</a:t>
            </a:r>
            <a:r>
              <a:rPr lang="en-US" altLang="ja-JP" sz="1800" b="1" u="sng" dirty="0"/>
              <a:t>20</a:t>
            </a:r>
            <a:r>
              <a:rPr lang="ja-JP" altLang="ja-JP" sz="1800" b="1" u="sng" dirty="0"/>
              <a:t>歳未満</a:t>
            </a:r>
            <a:r>
              <a:rPr lang="ja-JP" altLang="ja-JP" sz="1800" dirty="0"/>
              <a:t>。</a:t>
            </a:r>
            <a:endParaRPr lang="en-US" altLang="ja-JP" sz="1800" dirty="0"/>
          </a:p>
          <a:p>
            <a:pPr lvl="1" algn="just">
              <a:buFontTx/>
              <a:buChar char="▪"/>
            </a:pPr>
            <a:r>
              <a:rPr lang="ja-JP" altLang="en-US" sz="1800" kern="0" dirty="0">
                <a:latin typeface="Yu Gothic" panose="020B0400000000000000" pitchFamily="50" charset="-128"/>
                <a:ea typeface="Yu Gothic" panose="020B0400000000000000" pitchFamily="50" charset="-128"/>
                <a:cs typeface="Times New Roman" panose="02020603050405020304" pitchFamily="18" charset="0"/>
              </a:rPr>
              <a:t>日本国内に在住（大阪府外在住者を含む）。</a:t>
            </a:r>
            <a:endParaRPr lang="en-US" altLang="ja-JP" sz="1800" kern="0" dirty="0">
              <a:latin typeface="Yu Gothic" panose="020B0400000000000000" pitchFamily="50" charset="-128"/>
              <a:ea typeface="Yu Gothic" panose="020B0400000000000000" pitchFamily="50" charset="-128"/>
              <a:cs typeface="Times New Roman" panose="02020603050405020304" pitchFamily="18" charset="0"/>
            </a:endParaRPr>
          </a:p>
          <a:p>
            <a:pPr algn="just">
              <a:buFontTx/>
              <a:buChar char="▪"/>
            </a:pPr>
            <a:r>
              <a:rPr lang="ja-JP" altLang="en-US" sz="1800" b="1" kern="0" dirty="0">
                <a:latin typeface="Yu Gothic" panose="020B0400000000000000" pitchFamily="50" charset="-128"/>
                <a:ea typeface="Yu Gothic" panose="020B0400000000000000" pitchFamily="50" charset="-128"/>
                <a:cs typeface="Times New Roman" panose="02020603050405020304" pitchFamily="18" charset="0"/>
              </a:rPr>
              <a:t>今年度の調査期間：</a:t>
            </a:r>
            <a:r>
              <a:rPr lang="en-US" altLang="ja-JP" sz="1800" b="1" u="sng" kern="0" dirty="0">
                <a:latin typeface="Yu Gothic" panose="020B0400000000000000" pitchFamily="50" charset="-128"/>
                <a:ea typeface="Yu Gothic" panose="020B0400000000000000" pitchFamily="50" charset="-128"/>
                <a:cs typeface="Times New Roman" panose="02020603050405020304" pitchFamily="18" charset="0"/>
              </a:rPr>
              <a:t>2020</a:t>
            </a:r>
            <a:r>
              <a:rPr lang="ja-JP" altLang="en-US" sz="1800" b="1" u="sng" kern="0" dirty="0">
                <a:latin typeface="Yu Gothic" panose="020B0400000000000000" pitchFamily="50" charset="-128"/>
                <a:ea typeface="Yu Gothic" panose="020B0400000000000000" pitchFamily="50" charset="-128"/>
                <a:cs typeface="Times New Roman" panose="02020603050405020304" pitchFamily="18" charset="0"/>
              </a:rPr>
              <a:t>年</a:t>
            </a:r>
            <a:r>
              <a:rPr lang="en-US" altLang="ja-JP" sz="1800" b="1" u="sng" kern="0" dirty="0">
                <a:latin typeface="Yu Gothic" panose="020B0400000000000000" pitchFamily="50" charset="-128"/>
                <a:ea typeface="Yu Gothic" panose="020B0400000000000000" pitchFamily="50" charset="-128"/>
                <a:cs typeface="Times New Roman" panose="02020603050405020304" pitchFamily="18" charset="0"/>
              </a:rPr>
              <a:t>6</a:t>
            </a:r>
            <a:r>
              <a:rPr lang="ja-JP" altLang="en-US" sz="1800" b="1" u="sng" kern="0" dirty="0">
                <a:latin typeface="Yu Gothic" panose="020B0400000000000000" pitchFamily="50" charset="-128"/>
                <a:ea typeface="Yu Gothic" panose="020B0400000000000000" pitchFamily="50" charset="-128"/>
                <a:cs typeface="Times New Roman" panose="02020603050405020304" pitchFamily="18" charset="0"/>
              </a:rPr>
              <a:t>月</a:t>
            </a:r>
            <a:r>
              <a:rPr lang="en-US" altLang="ja-JP" sz="1800" b="1" u="sng" kern="0" dirty="0">
                <a:latin typeface="Yu Gothic" panose="020B0400000000000000" pitchFamily="50" charset="-128"/>
                <a:ea typeface="Yu Gothic" panose="020B0400000000000000" pitchFamily="50" charset="-128"/>
                <a:cs typeface="Times New Roman" panose="02020603050405020304" pitchFamily="18" charset="0"/>
              </a:rPr>
              <a:t>1</a:t>
            </a:r>
            <a:r>
              <a:rPr lang="ja-JP" altLang="en-US" sz="1800" b="1" u="sng" kern="0" dirty="0">
                <a:latin typeface="Yu Gothic" panose="020B0400000000000000" pitchFamily="50" charset="-128"/>
                <a:ea typeface="Yu Gothic" panose="020B0400000000000000" pitchFamily="50" charset="-128"/>
                <a:cs typeface="Times New Roman" panose="02020603050405020304" pitchFamily="18" charset="0"/>
              </a:rPr>
              <a:t>日</a:t>
            </a:r>
            <a:r>
              <a:rPr lang="en-US" altLang="ja-JP" sz="1800" b="1" u="sng" kern="0" dirty="0">
                <a:latin typeface="Yu Gothic" panose="020B0400000000000000" pitchFamily="50" charset="-128"/>
                <a:ea typeface="Yu Gothic" panose="020B0400000000000000" pitchFamily="50" charset="-128"/>
                <a:cs typeface="Times New Roman" panose="02020603050405020304" pitchFamily="18" charset="0"/>
              </a:rPr>
              <a:t>~2021</a:t>
            </a:r>
            <a:r>
              <a:rPr lang="ja-JP" altLang="en-US" sz="1800" b="1" u="sng" kern="0" dirty="0">
                <a:latin typeface="Yu Gothic" panose="020B0400000000000000" pitchFamily="50" charset="-128"/>
                <a:ea typeface="Yu Gothic" panose="020B0400000000000000" pitchFamily="50" charset="-128"/>
                <a:cs typeface="Times New Roman" panose="02020603050405020304" pitchFamily="18" charset="0"/>
              </a:rPr>
              <a:t>年</a:t>
            </a:r>
            <a:r>
              <a:rPr lang="en-US" altLang="ja-JP" sz="1800" b="1" u="sng" kern="0" dirty="0">
                <a:latin typeface="Yu Gothic" panose="020B0400000000000000" pitchFamily="50" charset="-128"/>
                <a:ea typeface="Yu Gothic" panose="020B0400000000000000" pitchFamily="50" charset="-128"/>
                <a:cs typeface="Times New Roman" panose="02020603050405020304" pitchFamily="18" charset="0"/>
              </a:rPr>
              <a:t>2</a:t>
            </a:r>
            <a:r>
              <a:rPr lang="ja-JP" altLang="en-US" sz="1800" b="1" u="sng" kern="0" dirty="0">
                <a:latin typeface="Yu Gothic" panose="020B0400000000000000" pitchFamily="50" charset="-128"/>
                <a:ea typeface="Yu Gothic" panose="020B0400000000000000" pitchFamily="50" charset="-128"/>
                <a:cs typeface="Times New Roman" panose="02020603050405020304" pitchFamily="18" charset="0"/>
              </a:rPr>
              <a:t>月</a:t>
            </a:r>
            <a:r>
              <a:rPr lang="en-US" altLang="ja-JP" sz="1800" b="1" u="sng" kern="0" dirty="0">
                <a:latin typeface="Yu Gothic" panose="020B0400000000000000" pitchFamily="50" charset="-128"/>
                <a:ea typeface="Yu Gothic" panose="020B0400000000000000" pitchFamily="50" charset="-128"/>
                <a:cs typeface="Times New Roman" panose="02020603050405020304" pitchFamily="18" charset="0"/>
              </a:rPr>
              <a:t>28</a:t>
            </a:r>
            <a:r>
              <a:rPr lang="ja-JP" altLang="en-US" sz="1800" b="1" u="sng" kern="0" dirty="0">
                <a:latin typeface="Yu Gothic" panose="020B0400000000000000" pitchFamily="50" charset="-128"/>
                <a:ea typeface="Yu Gothic" panose="020B0400000000000000" pitchFamily="50" charset="-128"/>
                <a:cs typeface="Times New Roman" panose="02020603050405020304" pitchFamily="18" charset="0"/>
              </a:rPr>
              <a:t>日</a:t>
            </a:r>
            <a:endParaRPr lang="en-US" altLang="ja-JP" sz="1800" b="1" u="sng" kern="0" dirty="0">
              <a:latin typeface="Yu Gothic" panose="020B0400000000000000" pitchFamily="50" charset="-128"/>
              <a:ea typeface="Yu Gothic" panose="020B0400000000000000" pitchFamily="50" charset="-128"/>
              <a:cs typeface="Times New Roman" panose="02020603050405020304" pitchFamily="18" charset="0"/>
            </a:endParaRPr>
          </a:p>
          <a:p>
            <a:pPr algn="just">
              <a:buFontTx/>
              <a:buChar char="▪"/>
            </a:pPr>
            <a:r>
              <a:rPr lang="ja-JP" altLang="en-US" sz="1800" b="1" kern="0" dirty="0">
                <a:latin typeface="Yu Gothic" panose="020B0400000000000000" pitchFamily="50" charset="-128"/>
                <a:ea typeface="Yu Gothic" panose="020B0400000000000000" pitchFamily="50" charset="-128"/>
                <a:cs typeface="Times New Roman" panose="02020603050405020304" pitchFamily="18" charset="0"/>
              </a:rPr>
              <a:t>調査項目：</a:t>
            </a:r>
            <a:r>
              <a:rPr lang="ja-JP" altLang="en-US" sz="1800" kern="0" dirty="0">
                <a:latin typeface="Yu Gothic" panose="020B0400000000000000" pitchFamily="50" charset="-128"/>
                <a:ea typeface="Yu Gothic" panose="020B0400000000000000" pitchFamily="50" charset="-128"/>
                <a:cs typeface="Times New Roman" panose="02020603050405020304" pitchFamily="18" charset="0"/>
              </a:rPr>
              <a:t>自記式の調査票による、小児がん患者の現状とニーズ（治療・療養環境・相談支援等）に関する</a:t>
            </a:r>
            <a:r>
              <a:rPr lang="en-US" altLang="ja-JP" sz="1800" b="1" kern="0" dirty="0">
                <a:latin typeface="Yu Gothic" panose="020B0400000000000000" pitchFamily="50" charset="-128"/>
                <a:ea typeface="Yu Gothic" panose="020B0400000000000000" pitchFamily="50" charset="-128"/>
                <a:cs typeface="Times New Roman" panose="02020603050405020304" pitchFamily="18" charset="0"/>
              </a:rPr>
              <a:t>43</a:t>
            </a:r>
            <a:r>
              <a:rPr lang="ja-JP" altLang="en-US" sz="1800" kern="0" dirty="0">
                <a:latin typeface="Yu Gothic" panose="020B0400000000000000" pitchFamily="50" charset="-128"/>
                <a:ea typeface="Yu Gothic" panose="020B0400000000000000" pitchFamily="50" charset="-128"/>
                <a:cs typeface="Times New Roman" panose="02020603050405020304" pitchFamily="18" charset="0"/>
              </a:rPr>
              <a:t>項目</a:t>
            </a:r>
            <a:endParaRPr lang="en-US" altLang="ja-JP" sz="1800" kern="0" dirty="0">
              <a:latin typeface="Yu Gothic" panose="020B0400000000000000" pitchFamily="50" charset="-128"/>
              <a:ea typeface="Yu Gothic" panose="020B0400000000000000" pitchFamily="50" charset="-128"/>
              <a:cs typeface="Times New Roman" panose="02020603050405020304" pitchFamily="18" charset="0"/>
            </a:endParaRPr>
          </a:p>
          <a:p>
            <a:pPr algn="just">
              <a:spcAft>
                <a:spcPts val="0"/>
              </a:spcAft>
              <a:buFontTx/>
              <a:buChar char="▪"/>
            </a:pPr>
            <a:endParaRPr lang="en-US" altLang="ja-JP" sz="1800" b="1" u="sng" kern="0" dirty="0">
              <a:latin typeface="Yu Gothic" panose="020B0400000000000000" pitchFamily="50" charset="-128"/>
              <a:ea typeface="Yu Gothic" panose="020B0400000000000000" pitchFamily="50" charset="-128"/>
              <a:cs typeface="Times New Roman" panose="02020603050405020304" pitchFamily="18" charset="0"/>
            </a:endParaRPr>
          </a:p>
          <a:p>
            <a:pPr marL="0" indent="0">
              <a:buNone/>
            </a:pPr>
            <a:endParaRPr kumimoji="1" lang="ja-JP" altLang="en-US" sz="3200" dirty="0"/>
          </a:p>
        </p:txBody>
      </p:sp>
      <p:sp>
        <p:nvSpPr>
          <p:cNvPr id="4" name="スライド番号プレースホルダー 3"/>
          <p:cNvSpPr>
            <a:spLocks noGrp="1"/>
          </p:cNvSpPr>
          <p:nvPr>
            <p:ph type="sldNum" sz="quarter" idx="12"/>
          </p:nvPr>
        </p:nvSpPr>
        <p:spPr/>
        <p:txBody>
          <a:bodyPr/>
          <a:lstStyle/>
          <a:p>
            <a:fld id="{AEECD2D3-783A-48C0-9FBD-E6A74E15B3A7}" type="slidenum">
              <a:rPr kumimoji="1" lang="en-GB" smtClean="0"/>
              <a:t>2</a:t>
            </a:fld>
            <a:endParaRPr kumimoji="1" lang="en-GB"/>
          </a:p>
        </p:txBody>
      </p:sp>
      <p:sp>
        <p:nvSpPr>
          <p:cNvPr id="7" name="テキスト ボックス 6">
            <a:extLst>
              <a:ext uri="{FF2B5EF4-FFF2-40B4-BE49-F238E27FC236}">
                <a16:creationId xmlns:a16="http://schemas.microsoft.com/office/drawing/2014/main" id="{2418E21C-FC9D-47B3-9ED2-C195DB3FB999}"/>
              </a:ext>
            </a:extLst>
          </p:cNvPr>
          <p:cNvSpPr txBox="1"/>
          <p:nvPr/>
        </p:nvSpPr>
        <p:spPr>
          <a:xfrm>
            <a:off x="797668" y="5625521"/>
            <a:ext cx="7644946" cy="707886"/>
          </a:xfrm>
          <a:prstGeom prst="rect">
            <a:avLst/>
          </a:prstGeom>
          <a:solidFill>
            <a:srgbClr val="CCECFF"/>
          </a:solidFill>
        </p:spPr>
        <p:txBody>
          <a:bodyPr wrap="square" rtlCol="0">
            <a:spAutoFit/>
          </a:bodyPr>
          <a:lstStyle/>
          <a:p>
            <a:r>
              <a:rPr kumimoji="1" lang="ja-JP" altLang="en-US" sz="2000" dirty="0"/>
              <a:t>病院への配布数：</a:t>
            </a:r>
            <a:r>
              <a:rPr kumimoji="1" lang="en-US" altLang="ja-JP" sz="2000" dirty="0"/>
              <a:t>128</a:t>
            </a:r>
          </a:p>
          <a:p>
            <a:r>
              <a:rPr kumimoji="1" lang="ja-JP" altLang="en-US" sz="2000" dirty="0"/>
              <a:t>実際の回答数　：  </a:t>
            </a:r>
            <a:r>
              <a:rPr kumimoji="1" lang="en-US" altLang="ja-JP" sz="2000" dirty="0"/>
              <a:t>51</a:t>
            </a:r>
            <a:r>
              <a:rPr kumimoji="1" lang="ja-JP" altLang="en-US" sz="2000" dirty="0"/>
              <a:t>（</a:t>
            </a:r>
            <a:r>
              <a:rPr kumimoji="1" lang="en-US" altLang="ja-JP" sz="2000" dirty="0"/>
              <a:t>2021</a:t>
            </a:r>
            <a:r>
              <a:rPr kumimoji="1" lang="ja-JP" altLang="en-US" sz="2000" dirty="0"/>
              <a:t>年</a:t>
            </a:r>
            <a:r>
              <a:rPr kumimoji="1" lang="en-US" altLang="ja-JP" sz="2000" dirty="0"/>
              <a:t>1</a:t>
            </a:r>
            <a:r>
              <a:rPr kumimoji="1" lang="ja-JP" altLang="en-US" sz="2000" dirty="0"/>
              <a:t>月</a:t>
            </a:r>
            <a:r>
              <a:rPr kumimoji="1" lang="en-US" altLang="ja-JP" sz="2000" dirty="0"/>
              <a:t>20</a:t>
            </a:r>
            <a:r>
              <a:rPr kumimoji="1" lang="ja-JP" altLang="en-US" sz="2000" dirty="0"/>
              <a:t>日現在）</a:t>
            </a:r>
            <a:endParaRPr kumimoji="1" lang="en-US" altLang="ja-JP" sz="2000" dirty="0"/>
          </a:p>
        </p:txBody>
      </p:sp>
      <p:pic>
        <p:nvPicPr>
          <p:cNvPr id="8" name="図 7">
            <a:extLst>
              <a:ext uri="{FF2B5EF4-FFF2-40B4-BE49-F238E27FC236}">
                <a16:creationId xmlns:a16="http://schemas.microsoft.com/office/drawing/2014/main" id="{F5FA546A-B8DD-4B91-B6C0-EADF556920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61864" y="191678"/>
            <a:ext cx="1367357" cy="680243"/>
          </a:xfrm>
          <a:prstGeom prst="rect">
            <a:avLst/>
          </a:prstGeom>
        </p:spPr>
      </p:pic>
    </p:spTree>
    <p:extLst>
      <p:ext uri="{BB962C8B-B14F-4D97-AF65-F5344CB8AC3E}">
        <p14:creationId xmlns:p14="http://schemas.microsoft.com/office/powerpoint/2010/main" val="2907043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416781772"/>
              </p:ext>
            </p:extLst>
          </p:nvPr>
        </p:nvGraphicFramePr>
        <p:xfrm>
          <a:off x="706581" y="1544741"/>
          <a:ext cx="7574973" cy="4926328"/>
        </p:xfrm>
        <a:graphic>
          <a:graphicData uri="http://schemas.openxmlformats.org/drawingml/2006/table">
            <a:tbl>
              <a:tblPr firstRow="1">
                <a:tableStyleId>{FABFCF23-3B69-468F-B69F-88F6DE6A72F2}</a:tableStyleId>
              </a:tblPr>
              <a:tblGrid>
                <a:gridCol w="4727864">
                  <a:extLst>
                    <a:ext uri="{9D8B030D-6E8A-4147-A177-3AD203B41FA5}">
                      <a16:colId xmlns:a16="http://schemas.microsoft.com/office/drawing/2014/main" val="20000"/>
                    </a:ext>
                  </a:extLst>
                </a:gridCol>
                <a:gridCol w="2036619">
                  <a:extLst>
                    <a:ext uri="{9D8B030D-6E8A-4147-A177-3AD203B41FA5}">
                      <a16:colId xmlns:a16="http://schemas.microsoft.com/office/drawing/2014/main" val="20001"/>
                    </a:ext>
                  </a:extLst>
                </a:gridCol>
                <a:gridCol w="810490">
                  <a:extLst>
                    <a:ext uri="{9D8B030D-6E8A-4147-A177-3AD203B41FA5}">
                      <a16:colId xmlns:a16="http://schemas.microsoft.com/office/drawing/2014/main" val="20002"/>
                    </a:ext>
                  </a:extLst>
                </a:gridCol>
              </a:tblGrid>
              <a:tr h="447848">
                <a:tc>
                  <a:txBody>
                    <a:bodyPr/>
                    <a:lstStyle/>
                    <a:p>
                      <a:r>
                        <a:rPr kumimoji="1" lang="ja-JP" altLang="en-US" sz="2000" dirty="0"/>
                        <a:t>項目</a:t>
                      </a:r>
                      <a:endParaRPr kumimoji="1" lang="ja-JP" altLang="en-US" sz="2000" b="0" dirty="0"/>
                    </a:p>
                  </a:txBody>
                  <a:tcPr/>
                </a:tc>
                <a:tc>
                  <a:txBody>
                    <a:bodyPr/>
                    <a:lstStyle/>
                    <a:p>
                      <a:r>
                        <a:rPr kumimoji="1" lang="ja-JP" altLang="en-US" sz="2000" b="1" dirty="0"/>
                        <a:t>問番号</a:t>
                      </a:r>
                    </a:p>
                  </a:txBody>
                  <a:tcPr/>
                </a:tc>
                <a:tc>
                  <a:txBody>
                    <a:bodyPr/>
                    <a:lstStyle/>
                    <a:p>
                      <a:r>
                        <a:rPr kumimoji="1" lang="ja-JP" altLang="en-US" sz="2000" b="1" dirty="0"/>
                        <a:t>数</a:t>
                      </a:r>
                    </a:p>
                  </a:txBody>
                  <a:tcPr/>
                </a:tc>
                <a:extLst>
                  <a:ext uri="{0D108BD9-81ED-4DB2-BD59-A6C34878D82A}">
                    <a16:rowId xmlns:a16="http://schemas.microsoft.com/office/drawing/2014/main" val="10000"/>
                  </a:ext>
                </a:extLst>
              </a:tr>
              <a:tr h="447848">
                <a:tc>
                  <a:txBody>
                    <a:bodyPr/>
                    <a:lstStyle/>
                    <a:p>
                      <a:r>
                        <a:rPr kumimoji="1" lang="ja-JP" altLang="en-US" sz="2000" dirty="0">
                          <a:solidFill>
                            <a:schemeClr val="tx1"/>
                          </a:solidFill>
                        </a:rPr>
                        <a:t>患者の背景（回答者：主治医）</a:t>
                      </a:r>
                      <a:endParaRPr kumimoji="1" lang="ja-JP" altLang="en-US" sz="2000" b="0" dirty="0">
                        <a:solidFill>
                          <a:schemeClr val="tx1"/>
                        </a:solidFill>
                      </a:endParaRPr>
                    </a:p>
                  </a:txBody>
                  <a:tcPr/>
                </a:tc>
                <a:tc>
                  <a:txBody>
                    <a:bodyPr/>
                    <a:lstStyle/>
                    <a:p>
                      <a:r>
                        <a:rPr kumimoji="1" lang="ja-JP" altLang="en-US" sz="2000" dirty="0"/>
                        <a:t>問</a:t>
                      </a:r>
                      <a:r>
                        <a:rPr kumimoji="1" lang="en-US" altLang="ja-JP" sz="2000" dirty="0"/>
                        <a:t>A</a:t>
                      </a:r>
                      <a:r>
                        <a:rPr kumimoji="1" lang="ja-JP" altLang="en-US" sz="2000" dirty="0"/>
                        <a:t>－</a:t>
                      </a:r>
                      <a:r>
                        <a:rPr kumimoji="1" lang="en-US" altLang="ja-JP" sz="2000" dirty="0"/>
                        <a:t>E</a:t>
                      </a:r>
                      <a:endParaRPr kumimoji="1" lang="ja-JP" altLang="en-US" sz="2000" b="0" dirty="0"/>
                    </a:p>
                  </a:txBody>
                  <a:tcPr/>
                </a:tc>
                <a:tc>
                  <a:txBody>
                    <a:bodyPr/>
                    <a:lstStyle/>
                    <a:p>
                      <a:r>
                        <a:rPr kumimoji="1" lang="en-US" altLang="ja-JP" sz="2000" b="0" dirty="0"/>
                        <a:t>(5)</a:t>
                      </a:r>
                      <a:endParaRPr kumimoji="1" lang="ja-JP" altLang="en-US" sz="2000" b="0" dirty="0"/>
                    </a:p>
                  </a:txBody>
                  <a:tcPr/>
                </a:tc>
                <a:extLst>
                  <a:ext uri="{0D108BD9-81ED-4DB2-BD59-A6C34878D82A}">
                    <a16:rowId xmlns:a16="http://schemas.microsoft.com/office/drawing/2014/main" val="10001"/>
                  </a:ext>
                </a:extLst>
              </a:tr>
              <a:tr h="447848">
                <a:tc>
                  <a:txBody>
                    <a:bodyPr/>
                    <a:lstStyle/>
                    <a:p>
                      <a:r>
                        <a:rPr kumimoji="1" lang="ja-JP" altLang="en-US" sz="2000" dirty="0">
                          <a:solidFill>
                            <a:schemeClr val="tx1"/>
                          </a:solidFill>
                        </a:rPr>
                        <a:t>記入者の背景</a:t>
                      </a:r>
                      <a:endParaRPr kumimoji="1" lang="ja-JP" altLang="en-US" sz="2000" b="0" dirty="0">
                        <a:solidFill>
                          <a:schemeClr val="tx1"/>
                        </a:solidFill>
                      </a:endParaRPr>
                    </a:p>
                  </a:txBody>
                  <a:tcPr/>
                </a:tc>
                <a:tc>
                  <a:txBody>
                    <a:bodyPr/>
                    <a:lstStyle/>
                    <a:p>
                      <a:r>
                        <a:rPr kumimoji="1" lang="ja-JP" altLang="en-US" sz="2000" dirty="0"/>
                        <a:t>問</a:t>
                      </a:r>
                      <a:r>
                        <a:rPr kumimoji="1" lang="en-US" altLang="ja-JP" sz="2000" dirty="0"/>
                        <a:t>1</a:t>
                      </a:r>
                      <a:r>
                        <a:rPr kumimoji="1" lang="ja-JP" altLang="en-US" sz="2000" dirty="0"/>
                        <a:t>－</a:t>
                      </a:r>
                      <a:r>
                        <a:rPr kumimoji="1" lang="en-US" altLang="ja-JP" sz="2000" dirty="0"/>
                        <a:t>2</a:t>
                      </a:r>
                      <a:endParaRPr kumimoji="1" lang="ja-JP" altLang="en-US" sz="20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dirty="0"/>
                        <a:t>(2)</a:t>
                      </a:r>
                      <a:endParaRPr kumimoji="1" lang="ja-JP" altLang="en-US" sz="2000" b="0" dirty="0"/>
                    </a:p>
                  </a:txBody>
                  <a:tcPr/>
                </a:tc>
                <a:extLst>
                  <a:ext uri="{0D108BD9-81ED-4DB2-BD59-A6C34878D82A}">
                    <a16:rowId xmlns:a16="http://schemas.microsoft.com/office/drawing/2014/main" val="10002"/>
                  </a:ext>
                </a:extLst>
              </a:tr>
              <a:tr h="447848">
                <a:tc>
                  <a:txBody>
                    <a:bodyPr/>
                    <a:lstStyle/>
                    <a:p>
                      <a:r>
                        <a:rPr lang="ja-JP" altLang="ja-JP" sz="2000" kern="1200" dirty="0">
                          <a:solidFill>
                            <a:schemeClr val="tx1"/>
                          </a:solidFill>
                          <a:effectLst/>
                        </a:rPr>
                        <a:t>診断</a:t>
                      </a:r>
                      <a:r>
                        <a:rPr lang="ja-JP" altLang="en-US" sz="2000" kern="1200" dirty="0">
                          <a:solidFill>
                            <a:schemeClr val="tx1"/>
                          </a:solidFill>
                          <a:effectLst/>
                        </a:rPr>
                        <a:t>経路、診断時の情報提供</a:t>
                      </a:r>
                      <a:endParaRPr kumimoji="1" lang="ja-JP" altLang="en-US" sz="2000" b="0" dirty="0">
                        <a:solidFill>
                          <a:schemeClr val="tx1"/>
                        </a:solidFill>
                      </a:endParaRPr>
                    </a:p>
                  </a:txBody>
                  <a:tcPr/>
                </a:tc>
                <a:tc>
                  <a:txBody>
                    <a:bodyPr/>
                    <a:lstStyle/>
                    <a:p>
                      <a:r>
                        <a:rPr kumimoji="1" lang="ja-JP" altLang="en-US" sz="2000" dirty="0"/>
                        <a:t>問</a:t>
                      </a:r>
                      <a:r>
                        <a:rPr kumimoji="1" lang="en-US" altLang="ja-JP" sz="2000" dirty="0"/>
                        <a:t>3</a:t>
                      </a:r>
                      <a:r>
                        <a:rPr kumimoji="1" lang="ja-JP" altLang="en-US" sz="2000" dirty="0"/>
                        <a:t>－</a:t>
                      </a:r>
                      <a:r>
                        <a:rPr kumimoji="1" lang="en-US" altLang="ja-JP" sz="2000" dirty="0"/>
                        <a:t>8,</a:t>
                      </a:r>
                      <a:r>
                        <a:rPr kumimoji="1" lang="en-US" altLang="ja-JP" sz="2000" baseline="0" dirty="0"/>
                        <a:t> </a:t>
                      </a:r>
                      <a:r>
                        <a:rPr kumimoji="1" lang="en-US" altLang="ja-JP" sz="2000" dirty="0"/>
                        <a:t>16,</a:t>
                      </a:r>
                      <a:r>
                        <a:rPr kumimoji="1" lang="en-US" altLang="ja-JP" sz="2000" baseline="0" dirty="0"/>
                        <a:t> </a:t>
                      </a:r>
                      <a:r>
                        <a:rPr kumimoji="1" lang="en-US" altLang="ja-JP" sz="2000" dirty="0"/>
                        <a:t>17</a:t>
                      </a:r>
                      <a:endParaRPr kumimoji="1" lang="ja-JP" altLang="en-US" sz="20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dirty="0"/>
                        <a:t>(8)</a:t>
                      </a:r>
                      <a:endParaRPr kumimoji="1" lang="ja-JP" altLang="en-US" sz="2000" b="0" dirty="0"/>
                    </a:p>
                  </a:txBody>
                  <a:tcPr/>
                </a:tc>
                <a:extLst>
                  <a:ext uri="{0D108BD9-81ED-4DB2-BD59-A6C34878D82A}">
                    <a16:rowId xmlns:a16="http://schemas.microsoft.com/office/drawing/2014/main" val="10003"/>
                  </a:ext>
                </a:extLst>
              </a:tr>
              <a:tr h="447848">
                <a:tc>
                  <a:txBody>
                    <a:bodyPr/>
                    <a:lstStyle/>
                    <a:p>
                      <a:r>
                        <a:rPr lang="ja-JP" altLang="ja-JP" sz="2000" kern="1200" dirty="0">
                          <a:solidFill>
                            <a:schemeClr val="tx1"/>
                          </a:solidFill>
                          <a:effectLst/>
                        </a:rPr>
                        <a:t>生殖機能温存</a:t>
                      </a:r>
                      <a:endParaRPr kumimoji="1" lang="ja-JP" altLang="en-US" sz="2000" b="0" dirty="0">
                        <a:solidFill>
                          <a:schemeClr val="tx1"/>
                        </a:solidFill>
                      </a:endParaRPr>
                    </a:p>
                  </a:txBody>
                  <a:tcPr/>
                </a:tc>
                <a:tc>
                  <a:txBody>
                    <a:bodyPr/>
                    <a:lstStyle/>
                    <a:p>
                      <a:r>
                        <a:rPr kumimoji="1" lang="ja-JP" altLang="en-US" sz="2000" dirty="0"/>
                        <a:t>問</a:t>
                      </a:r>
                      <a:r>
                        <a:rPr kumimoji="1" lang="en-US" altLang="ja-JP" sz="2000" dirty="0"/>
                        <a:t>9</a:t>
                      </a:r>
                      <a:r>
                        <a:rPr kumimoji="1" lang="ja-JP" altLang="en-US" sz="2000" dirty="0"/>
                        <a:t>－</a:t>
                      </a:r>
                      <a:r>
                        <a:rPr kumimoji="1" lang="en-US" altLang="ja-JP" sz="2000" dirty="0"/>
                        <a:t>15</a:t>
                      </a:r>
                      <a:endParaRPr kumimoji="1" lang="ja-JP" altLang="en-US" sz="20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dirty="0"/>
                        <a:t>(7)</a:t>
                      </a:r>
                      <a:endParaRPr kumimoji="1" lang="ja-JP" altLang="en-US" sz="2000" b="0" dirty="0"/>
                    </a:p>
                  </a:txBody>
                  <a:tcPr/>
                </a:tc>
                <a:extLst>
                  <a:ext uri="{0D108BD9-81ED-4DB2-BD59-A6C34878D82A}">
                    <a16:rowId xmlns:a16="http://schemas.microsoft.com/office/drawing/2014/main" val="10004"/>
                  </a:ext>
                </a:extLst>
              </a:tr>
              <a:tr h="447848">
                <a:tc>
                  <a:txBody>
                    <a:bodyPr/>
                    <a:lstStyle/>
                    <a:p>
                      <a:r>
                        <a:rPr lang="ja-JP" altLang="ja-JP" sz="2000" kern="1200" dirty="0">
                          <a:solidFill>
                            <a:schemeClr val="tx1"/>
                          </a:solidFill>
                          <a:effectLst/>
                        </a:rPr>
                        <a:t>治療</a:t>
                      </a:r>
                      <a:r>
                        <a:rPr lang="ja-JP" altLang="en-US" sz="2000" kern="1200" dirty="0">
                          <a:solidFill>
                            <a:schemeClr val="tx1"/>
                          </a:solidFill>
                          <a:effectLst/>
                        </a:rPr>
                        <a:t>中</a:t>
                      </a:r>
                      <a:r>
                        <a:rPr lang="ja-JP" altLang="ja-JP" sz="2000" kern="1200" dirty="0">
                          <a:solidFill>
                            <a:schemeClr val="tx1"/>
                          </a:solidFill>
                          <a:effectLst/>
                        </a:rPr>
                        <a:t>の</a:t>
                      </a:r>
                      <a:r>
                        <a:rPr lang="ja-JP" altLang="en-US" sz="2000" kern="1200" dirty="0">
                          <a:solidFill>
                            <a:schemeClr val="tx1"/>
                          </a:solidFill>
                          <a:effectLst/>
                        </a:rPr>
                        <a:t>苦痛の軽減</a:t>
                      </a:r>
                      <a:endParaRPr kumimoji="1" lang="ja-JP" altLang="en-US" sz="2000" b="0" dirty="0">
                        <a:solidFill>
                          <a:schemeClr val="tx1"/>
                        </a:solidFill>
                      </a:endParaRPr>
                    </a:p>
                  </a:txBody>
                  <a:tcPr/>
                </a:tc>
                <a:tc>
                  <a:txBody>
                    <a:bodyPr/>
                    <a:lstStyle/>
                    <a:p>
                      <a:r>
                        <a:rPr kumimoji="1" lang="ja-JP" altLang="en-US" sz="2000" dirty="0"/>
                        <a:t>問</a:t>
                      </a:r>
                      <a:r>
                        <a:rPr kumimoji="1" lang="en-US" altLang="ja-JP" sz="2000" dirty="0"/>
                        <a:t>18</a:t>
                      </a:r>
                      <a:r>
                        <a:rPr kumimoji="1" lang="ja-JP" altLang="en-US" sz="2000" dirty="0"/>
                        <a:t>－</a:t>
                      </a:r>
                      <a:r>
                        <a:rPr kumimoji="1" lang="en-US" altLang="ja-JP" sz="2000" dirty="0"/>
                        <a:t>24</a:t>
                      </a:r>
                      <a:endParaRPr kumimoji="1" lang="ja-JP" altLang="en-US" sz="20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dirty="0"/>
                        <a:t>(7)</a:t>
                      </a:r>
                      <a:endParaRPr kumimoji="1" lang="ja-JP" altLang="en-US" sz="2000" b="0" dirty="0"/>
                    </a:p>
                  </a:txBody>
                  <a:tcPr/>
                </a:tc>
                <a:extLst>
                  <a:ext uri="{0D108BD9-81ED-4DB2-BD59-A6C34878D82A}">
                    <a16:rowId xmlns:a16="http://schemas.microsoft.com/office/drawing/2014/main" val="10005"/>
                  </a:ext>
                </a:extLst>
              </a:tr>
              <a:tr h="447848">
                <a:tc>
                  <a:txBody>
                    <a:bodyPr/>
                    <a:lstStyle/>
                    <a:p>
                      <a:r>
                        <a:rPr kumimoji="1" lang="ja-JP" altLang="en-US" sz="2000" b="0" dirty="0">
                          <a:solidFill>
                            <a:schemeClr val="tx1"/>
                          </a:solidFill>
                        </a:rPr>
                        <a:t>相談支援・きょうだい支援</a:t>
                      </a:r>
                    </a:p>
                  </a:txBody>
                  <a:tcPr/>
                </a:tc>
                <a:tc>
                  <a:txBody>
                    <a:bodyPr/>
                    <a:lstStyle/>
                    <a:p>
                      <a:r>
                        <a:rPr kumimoji="1" lang="ja-JP" altLang="en-US" sz="2000" b="0" dirty="0"/>
                        <a:t>問</a:t>
                      </a:r>
                      <a:r>
                        <a:rPr kumimoji="1" lang="en-US" altLang="ja-JP" sz="2000" b="0" dirty="0"/>
                        <a:t>25</a:t>
                      </a:r>
                      <a:r>
                        <a:rPr kumimoji="1" lang="ja-JP" altLang="en-US" sz="2000" b="0" dirty="0"/>
                        <a:t>－</a:t>
                      </a:r>
                      <a:r>
                        <a:rPr kumimoji="1" lang="en-US" altLang="ja-JP" sz="2000" b="0" dirty="0"/>
                        <a:t>27</a:t>
                      </a:r>
                      <a:endParaRPr kumimoji="1" lang="ja-JP" altLang="en-US" sz="20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dirty="0"/>
                        <a:t>(3)</a:t>
                      </a:r>
                      <a:endParaRPr kumimoji="1" lang="ja-JP" altLang="en-US" sz="2000" b="0" dirty="0"/>
                    </a:p>
                  </a:txBody>
                  <a:tcPr/>
                </a:tc>
                <a:extLst>
                  <a:ext uri="{0D108BD9-81ED-4DB2-BD59-A6C34878D82A}">
                    <a16:rowId xmlns:a16="http://schemas.microsoft.com/office/drawing/2014/main" val="3476755224"/>
                  </a:ext>
                </a:extLst>
              </a:tr>
              <a:tr h="447848">
                <a:tc>
                  <a:txBody>
                    <a:bodyPr/>
                    <a:lstStyle/>
                    <a:p>
                      <a:r>
                        <a:rPr lang="ja-JP" altLang="ja-JP" sz="2000" kern="1200" dirty="0">
                          <a:solidFill>
                            <a:schemeClr val="tx1"/>
                          </a:solidFill>
                          <a:effectLst/>
                        </a:rPr>
                        <a:t>治療の経済的負担</a:t>
                      </a:r>
                      <a:endParaRPr kumimoji="1" lang="ja-JP" altLang="en-US" sz="2000" b="0" dirty="0">
                        <a:solidFill>
                          <a:schemeClr val="tx1"/>
                        </a:solidFill>
                      </a:endParaRPr>
                    </a:p>
                  </a:txBody>
                  <a:tcPr/>
                </a:tc>
                <a:tc>
                  <a:txBody>
                    <a:bodyPr/>
                    <a:lstStyle/>
                    <a:p>
                      <a:r>
                        <a:rPr kumimoji="1" lang="ja-JP" altLang="en-US" sz="2000" dirty="0"/>
                        <a:t>問</a:t>
                      </a:r>
                      <a:r>
                        <a:rPr kumimoji="1" lang="en-US" altLang="ja-JP" sz="2000" dirty="0"/>
                        <a:t>28</a:t>
                      </a:r>
                      <a:r>
                        <a:rPr kumimoji="1" lang="ja-JP" altLang="en-US" sz="2000" dirty="0"/>
                        <a:t>－</a:t>
                      </a:r>
                      <a:r>
                        <a:rPr kumimoji="1" lang="en-US" altLang="ja-JP" sz="2000" dirty="0"/>
                        <a:t>33</a:t>
                      </a:r>
                      <a:endParaRPr kumimoji="1" lang="ja-JP" altLang="en-US" sz="20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dirty="0"/>
                        <a:t>(6)</a:t>
                      </a:r>
                      <a:endParaRPr kumimoji="1" lang="ja-JP" altLang="en-US" sz="2000" b="0" dirty="0"/>
                    </a:p>
                  </a:txBody>
                  <a:tcPr/>
                </a:tc>
                <a:extLst>
                  <a:ext uri="{0D108BD9-81ED-4DB2-BD59-A6C34878D82A}">
                    <a16:rowId xmlns:a16="http://schemas.microsoft.com/office/drawing/2014/main" val="10006"/>
                  </a:ext>
                </a:extLst>
              </a:tr>
              <a:tr h="447848">
                <a:tc>
                  <a:txBody>
                    <a:bodyPr/>
                    <a:lstStyle/>
                    <a:p>
                      <a:r>
                        <a:rPr lang="ja-JP" altLang="ja-JP" sz="2000" kern="1200" dirty="0">
                          <a:solidFill>
                            <a:schemeClr val="tx1"/>
                          </a:solidFill>
                          <a:effectLst/>
                        </a:rPr>
                        <a:t>保育</a:t>
                      </a:r>
                      <a:r>
                        <a:rPr lang="ja-JP" altLang="en-US" sz="2000" kern="1200" dirty="0">
                          <a:solidFill>
                            <a:schemeClr val="tx1"/>
                          </a:solidFill>
                          <a:effectLst/>
                        </a:rPr>
                        <a:t>・教育</a:t>
                      </a:r>
                      <a:endParaRPr kumimoji="1" lang="ja-JP" altLang="en-US" sz="2000" b="0" dirty="0">
                        <a:solidFill>
                          <a:schemeClr val="tx1"/>
                        </a:solidFill>
                      </a:endParaRPr>
                    </a:p>
                  </a:txBody>
                  <a:tcPr/>
                </a:tc>
                <a:tc>
                  <a:txBody>
                    <a:bodyPr/>
                    <a:lstStyle/>
                    <a:p>
                      <a:r>
                        <a:rPr kumimoji="1" lang="ja-JP" altLang="en-US" sz="2000" dirty="0"/>
                        <a:t>問</a:t>
                      </a:r>
                      <a:r>
                        <a:rPr kumimoji="1" lang="en-US" altLang="ja-JP" sz="2000" dirty="0"/>
                        <a:t>34</a:t>
                      </a:r>
                      <a:r>
                        <a:rPr kumimoji="1" lang="ja-JP" altLang="en-US" sz="2000" dirty="0"/>
                        <a:t>－</a:t>
                      </a:r>
                      <a:r>
                        <a:rPr kumimoji="1" lang="en-US" altLang="ja-JP" sz="2000" dirty="0"/>
                        <a:t>38</a:t>
                      </a:r>
                      <a:endParaRPr kumimoji="1" lang="ja-JP" altLang="en-US" sz="20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dirty="0"/>
                        <a:t>(5)</a:t>
                      </a:r>
                      <a:endParaRPr kumimoji="1" lang="ja-JP" altLang="en-US" sz="2000" b="0" dirty="0"/>
                    </a:p>
                  </a:txBody>
                  <a:tcPr/>
                </a:tc>
                <a:extLst>
                  <a:ext uri="{0D108BD9-81ED-4DB2-BD59-A6C34878D82A}">
                    <a16:rowId xmlns:a16="http://schemas.microsoft.com/office/drawing/2014/main" val="10007"/>
                  </a:ext>
                </a:extLst>
              </a:tr>
              <a:tr h="447848">
                <a:tc>
                  <a:txBody>
                    <a:bodyPr/>
                    <a:lstStyle/>
                    <a:p>
                      <a:r>
                        <a:rPr kumimoji="1" lang="ja-JP" altLang="en-US" sz="2000" b="0" dirty="0">
                          <a:solidFill>
                            <a:schemeClr val="tx1"/>
                          </a:solidFill>
                        </a:rPr>
                        <a:t>サバイバーシップ</a:t>
                      </a:r>
                    </a:p>
                  </a:txBody>
                  <a:tcPr/>
                </a:tc>
                <a:tc>
                  <a:txBody>
                    <a:bodyPr/>
                    <a:lstStyle/>
                    <a:p>
                      <a:r>
                        <a:rPr kumimoji="1" lang="ja-JP" altLang="en-US" sz="2000" dirty="0"/>
                        <a:t>問</a:t>
                      </a:r>
                      <a:r>
                        <a:rPr kumimoji="1" lang="en-US" altLang="ja-JP" sz="2000" dirty="0"/>
                        <a:t>39</a:t>
                      </a:r>
                      <a:r>
                        <a:rPr kumimoji="1" lang="ja-JP" altLang="en-US" sz="2000" dirty="0"/>
                        <a:t>－</a:t>
                      </a:r>
                      <a:r>
                        <a:rPr kumimoji="1" lang="en-US" altLang="ja-JP" sz="2000" dirty="0"/>
                        <a:t>41</a:t>
                      </a:r>
                      <a:endParaRPr kumimoji="1" lang="ja-JP" altLang="en-US" sz="20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dirty="0"/>
                        <a:t>(3)</a:t>
                      </a:r>
                      <a:endParaRPr kumimoji="1" lang="ja-JP" altLang="en-US" sz="2000" b="0" dirty="0"/>
                    </a:p>
                  </a:txBody>
                  <a:tcPr/>
                </a:tc>
                <a:extLst>
                  <a:ext uri="{0D108BD9-81ED-4DB2-BD59-A6C34878D82A}">
                    <a16:rowId xmlns:a16="http://schemas.microsoft.com/office/drawing/2014/main" val="10008"/>
                  </a:ext>
                </a:extLst>
              </a:tr>
              <a:tr h="447848">
                <a:tc>
                  <a:txBody>
                    <a:bodyPr/>
                    <a:lstStyle/>
                    <a:p>
                      <a:r>
                        <a:rPr kumimoji="1" lang="ja-JP" altLang="en-US" sz="2000" dirty="0">
                          <a:solidFill>
                            <a:schemeClr val="tx1"/>
                          </a:solidFill>
                        </a:rPr>
                        <a:t>治療・療養環境全般</a:t>
                      </a:r>
                      <a:endParaRPr kumimoji="1" lang="ja-JP" altLang="en-US" sz="2000" b="0" dirty="0">
                        <a:solidFill>
                          <a:schemeClr val="tx1"/>
                        </a:solidFill>
                      </a:endParaRPr>
                    </a:p>
                  </a:txBody>
                  <a:tcPr/>
                </a:tc>
                <a:tc>
                  <a:txBody>
                    <a:bodyPr/>
                    <a:lstStyle/>
                    <a:p>
                      <a:r>
                        <a:rPr kumimoji="1" lang="ja-JP" altLang="en-US" sz="2000" dirty="0"/>
                        <a:t>問</a:t>
                      </a:r>
                      <a:r>
                        <a:rPr kumimoji="1" lang="en-US" altLang="ja-JP" sz="2000" dirty="0"/>
                        <a:t>42</a:t>
                      </a:r>
                      <a:r>
                        <a:rPr kumimoji="1" lang="ja-JP" altLang="en-US" sz="2000" dirty="0"/>
                        <a:t>－</a:t>
                      </a:r>
                      <a:r>
                        <a:rPr kumimoji="1" lang="en-US" altLang="ja-JP" sz="2000" dirty="0"/>
                        <a:t>43</a:t>
                      </a:r>
                      <a:endParaRPr kumimoji="1" lang="ja-JP" altLang="en-US" sz="20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dirty="0"/>
                        <a:t>(2)</a:t>
                      </a:r>
                      <a:endParaRPr kumimoji="1" lang="ja-JP" altLang="en-US" sz="2000" b="0" dirty="0"/>
                    </a:p>
                  </a:txBody>
                  <a:tcPr/>
                </a:tc>
                <a:extLst>
                  <a:ext uri="{0D108BD9-81ED-4DB2-BD59-A6C34878D82A}">
                    <a16:rowId xmlns:a16="http://schemas.microsoft.com/office/drawing/2014/main" val="10009"/>
                  </a:ext>
                </a:extLst>
              </a:tr>
            </a:tbl>
          </a:graphicData>
        </a:graphic>
      </p:graphicFrame>
      <p:sp>
        <p:nvSpPr>
          <p:cNvPr id="4" name="タイトル 3"/>
          <p:cNvSpPr>
            <a:spLocks noGrp="1"/>
          </p:cNvSpPr>
          <p:nvPr>
            <p:ph type="title"/>
          </p:nvPr>
        </p:nvSpPr>
        <p:spPr>
          <a:xfrm>
            <a:off x="628650" y="406690"/>
            <a:ext cx="7886700" cy="871125"/>
          </a:xfrm>
          <a:noFill/>
        </p:spPr>
        <p:txBody>
          <a:bodyPr>
            <a:normAutofit/>
          </a:bodyPr>
          <a:lstStyle/>
          <a:p>
            <a:r>
              <a:rPr kumimoji="1" lang="ja-JP" altLang="en-US" sz="3600" dirty="0">
                <a:latin typeface="+mn-ea"/>
                <a:ea typeface="+mn-ea"/>
              </a:rPr>
              <a:t>質問項目</a:t>
            </a:r>
            <a:endParaRPr kumimoji="1" lang="ja-JP" altLang="en-US" sz="2000" dirty="0">
              <a:latin typeface="+mn-ea"/>
              <a:ea typeface="+mn-ea"/>
            </a:endParaRPr>
          </a:p>
        </p:txBody>
      </p:sp>
      <p:cxnSp>
        <p:nvCxnSpPr>
          <p:cNvPr id="5" name="直線コネクタ 4"/>
          <p:cNvCxnSpPr/>
          <p:nvPr/>
        </p:nvCxnSpPr>
        <p:spPr>
          <a:xfrm>
            <a:off x="706581" y="1121951"/>
            <a:ext cx="7574973" cy="31440"/>
          </a:xfrm>
          <a:prstGeom prst="line">
            <a:avLst/>
          </a:prstGeom>
          <a:ln w="57150">
            <a:solidFill>
              <a:srgbClr val="00CC99"/>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p:txBody>
          <a:bodyPr/>
          <a:lstStyle/>
          <a:p>
            <a:fld id="{AEECD2D3-783A-48C0-9FBD-E6A74E15B3A7}" type="slidenum">
              <a:rPr kumimoji="1" lang="en-GB" smtClean="0"/>
              <a:t>3</a:t>
            </a:fld>
            <a:endParaRPr kumimoji="1" lang="en-GB"/>
          </a:p>
        </p:txBody>
      </p:sp>
      <p:pic>
        <p:nvPicPr>
          <p:cNvPr id="6" name="図 5">
            <a:extLst>
              <a:ext uri="{FF2B5EF4-FFF2-40B4-BE49-F238E27FC236}">
                <a16:creationId xmlns:a16="http://schemas.microsoft.com/office/drawing/2014/main" id="{EAFCE970-E53A-42B7-BCA7-1F7E3A8A4F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61864" y="191678"/>
            <a:ext cx="1367357" cy="680243"/>
          </a:xfrm>
          <a:prstGeom prst="rect">
            <a:avLst/>
          </a:prstGeom>
        </p:spPr>
      </p:pic>
    </p:spTree>
    <p:extLst>
      <p:ext uri="{BB962C8B-B14F-4D97-AF65-F5344CB8AC3E}">
        <p14:creationId xmlns:p14="http://schemas.microsoft.com/office/powerpoint/2010/main" val="337837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677093"/>
          </a:xfrm>
        </p:spPr>
        <p:txBody>
          <a:bodyPr>
            <a:normAutofit/>
          </a:bodyPr>
          <a:lstStyle/>
          <a:p>
            <a:r>
              <a:rPr kumimoji="1" lang="ja-JP" altLang="en-US" sz="4000" dirty="0">
                <a:latin typeface="+mn-ea"/>
                <a:ea typeface="+mn-ea"/>
              </a:rPr>
              <a:t>回答者と患者の基本情報</a:t>
            </a:r>
          </a:p>
        </p:txBody>
      </p:sp>
      <p:sp>
        <p:nvSpPr>
          <p:cNvPr id="4" name="スライド番号プレースホルダー 3"/>
          <p:cNvSpPr>
            <a:spLocks noGrp="1"/>
          </p:cNvSpPr>
          <p:nvPr>
            <p:ph type="sldNum" sz="quarter" idx="12"/>
          </p:nvPr>
        </p:nvSpPr>
        <p:spPr/>
        <p:txBody>
          <a:bodyPr/>
          <a:lstStyle/>
          <a:p>
            <a:fld id="{AEECD2D3-783A-48C0-9FBD-E6A74E15B3A7}" type="slidenum">
              <a:rPr kumimoji="1" lang="en-GB" smtClean="0"/>
              <a:t>4</a:t>
            </a:fld>
            <a:endParaRPr kumimoji="1" lang="en-GB"/>
          </a:p>
        </p:txBody>
      </p:sp>
      <p:cxnSp>
        <p:nvCxnSpPr>
          <p:cNvPr id="9" name="直線コネクタ 8">
            <a:extLst>
              <a:ext uri="{FF2B5EF4-FFF2-40B4-BE49-F238E27FC236}">
                <a16:creationId xmlns:a16="http://schemas.microsoft.com/office/drawing/2014/main" id="{E7B3412F-3E39-4B16-928C-FEA150B528E2}"/>
              </a:ext>
            </a:extLst>
          </p:cNvPr>
          <p:cNvCxnSpPr/>
          <p:nvPr/>
        </p:nvCxnSpPr>
        <p:spPr>
          <a:xfrm flipV="1">
            <a:off x="634011" y="1110777"/>
            <a:ext cx="7684078" cy="9566"/>
          </a:xfrm>
          <a:prstGeom prst="line">
            <a:avLst/>
          </a:prstGeom>
          <a:ln w="57150">
            <a:solidFill>
              <a:srgbClr val="00CC99"/>
            </a:solidFill>
          </a:ln>
        </p:spPr>
        <p:style>
          <a:lnRef idx="1">
            <a:schemeClr val="accent1"/>
          </a:lnRef>
          <a:fillRef idx="0">
            <a:schemeClr val="accent1"/>
          </a:fillRef>
          <a:effectRef idx="0">
            <a:schemeClr val="accent1"/>
          </a:effectRef>
          <a:fontRef idx="minor">
            <a:schemeClr val="tx1"/>
          </a:fontRef>
        </p:style>
      </p:cxnSp>
      <p:pic>
        <p:nvPicPr>
          <p:cNvPr id="8" name="図 7">
            <a:extLst>
              <a:ext uri="{FF2B5EF4-FFF2-40B4-BE49-F238E27FC236}">
                <a16:creationId xmlns:a16="http://schemas.microsoft.com/office/drawing/2014/main" id="{0CC263B2-CD53-45D6-9105-947E737368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61864" y="191678"/>
            <a:ext cx="1367357" cy="680243"/>
          </a:xfrm>
          <a:prstGeom prst="rect">
            <a:avLst/>
          </a:prstGeom>
        </p:spPr>
      </p:pic>
      <p:graphicFrame>
        <p:nvGraphicFramePr>
          <p:cNvPr id="10" name="グラフ 9">
            <a:extLst>
              <a:ext uri="{FF2B5EF4-FFF2-40B4-BE49-F238E27FC236}">
                <a16:creationId xmlns:a16="http://schemas.microsoft.com/office/drawing/2014/main" id="{3A4AA5E3-3DCC-4E47-9966-D1ECE4278FE6}"/>
              </a:ext>
            </a:extLst>
          </p:cNvPr>
          <p:cNvGraphicFramePr>
            <a:graphicFrameLocks/>
          </p:cNvGraphicFramePr>
          <p:nvPr>
            <p:extLst>
              <p:ext uri="{D42A27DB-BD31-4B8C-83A1-F6EECF244321}">
                <p14:modId xmlns:p14="http://schemas.microsoft.com/office/powerpoint/2010/main" val="1185950947"/>
              </p:ext>
            </p:extLst>
          </p:nvPr>
        </p:nvGraphicFramePr>
        <p:xfrm>
          <a:off x="3078446" y="1546687"/>
          <a:ext cx="2750040" cy="468921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グラフ 11">
            <a:extLst>
              <a:ext uri="{FF2B5EF4-FFF2-40B4-BE49-F238E27FC236}">
                <a16:creationId xmlns:a16="http://schemas.microsoft.com/office/drawing/2014/main" id="{D6C36D8E-C0DF-4D76-AB55-B3671C2B3C73}"/>
              </a:ext>
            </a:extLst>
          </p:cNvPr>
          <p:cNvGraphicFramePr>
            <a:graphicFrameLocks/>
          </p:cNvGraphicFramePr>
          <p:nvPr>
            <p:extLst>
              <p:ext uri="{D42A27DB-BD31-4B8C-83A1-F6EECF244321}">
                <p14:modId xmlns:p14="http://schemas.microsoft.com/office/powerpoint/2010/main" val="1701122553"/>
              </p:ext>
            </p:extLst>
          </p:nvPr>
        </p:nvGraphicFramePr>
        <p:xfrm>
          <a:off x="5904089" y="1546687"/>
          <a:ext cx="2851644" cy="470284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グラフ 12">
            <a:extLst>
              <a:ext uri="{FF2B5EF4-FFF2-40B4-BE49-F238E27FC236}">
                <a16:creationId xmlns:a16="http://schemas.microsoft.com/office/drawing/2014/main" id="{42B37B04-F429-4348-970F-11482A412BA5}"/>
              </a:ext>
            </a:extLst>
          </p:cNvPr>
          <p:cNvGraphicFramePr>
            <a:graphicFrameLocks/>
          </p:cNvGraphicFramePr>
          <p:nvPr>
            <p:extLst>
              <p:ext uri="{D42A27DB-BD31-4B8C-83A1-F6EECF244321}">
                <p14:modId xmlns:p14="http://schemas.microsoft.com/office/powerpoint/2010/main" val="3934913547"/>
              </p:ext>
            </p:extLst>
          </p:nvPr>
        </p:nvGraphicFramePr>
        <p:xfrm>
          <a:off x="388267" y="1546687"/>
          <a:ext cx="2614576" cy="4689216"/>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804149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3200" dirty="0">
                <a:latin typeface="+mn-ea"/>
                <a:ea typeface="+mn-ea"/>
              </a:rPr>
              <a:t>晩期合併症や長期フォローアップの</a:t>
            </a:r>
            <a:r>
              <a:rPr kumimoji="1" lang="en-US" altLang="ja-JP" sz="3200" dirty="0">
                <a:latin typeface="+mn-ea"/>
                <a:ea typeface="+mn-ea"/>
              </a:rPr>
              <a:t/>
            </a:r>
            <a:br>
              <a:rPr kumimoji="1" lang="en-US" altLang="ja-JP" sz="3200" dirty="0">
                <a:latin typeface="+mn-ea"/>
                <a:ea typeface="+mn-ea"/>
              </a:rPr>
            </a:br>
            <a:r>
              <a:rPr kumimoji="1" lang="ja-JP" altLang="en-US" sz="3200" dirty="0">
                <a:latin typeface="+mn-ea"/>
                <a:ea typeface="+mn-ea"/>
              </a:rPr>
              <a:t>必要性についての説明を受けたか</a:t>
            </a:r>
          </a:p>
        </p:txBody>
      </p:sp>
      <p:sp>
        <p:nvSpPr>
          <p:cNvPr id="4" name="スライド番号プレースホルダー 3"/>
          <p:cNvSpPr>
            <a:spLocks noGrp="1"/>
          </p:cNvSpPr>
          <p:nvPr>
            <p:ph type="sldNum" sz="quarter" idx="12"/>
          </p:nvPr>
        </p:nvSpPr>
        <p:spPr/>
        <p:txBody>
          <a:bodyPr/>
          <a:lstStyle/>
          <a:p>
            <a:fld id="{AEECD2D3-783A-48C0-9FBD-E6A74E15B3A7}" type="slidenum">
              <a:rPr kumimoji="1" lang="en-GB" smtClean="0"/>
              <a:t>5</a:t>
            </a:fld>
            <a:endParaRPr kumimoji="1" lang="en-GB"/>
          </a:p>
        </p:txBody>
      </p:sp>
      <p:cxnSp>
        <p:nvCxnSpPr>
          <p:cNvPr id="8" name="直線コネクタ 7">
            <a:extLst>
              <a:ext uri="{FF2B5EF4-FFF2-40B4-BE49-F238E27FC236}">
                <a16:creationId xmlns:a16="http://schemas.microsoft.com/office/drawing/2014/main" id="{CF1BB833-81EB-4CFF-8A62-C5B8C21EEC8A}"/>
              </a:ext>
            </a:extLst>
          </p:cNvPr>
          <p:cNvCxnSpPr/>
          <p:nvPr/>
        </p:nvCxnSpPr>
        <p:spPr>
          <a:xfrm flipV="1">
            <a:off x="628650" y="1636234"/>
            <a:ext cx="7684078" cy="9566"/>
          </a:xfrm>
          <a:prstGeom prst="line">
            <a:avLst/>
          </a:prstGeom>
          <a:ln w="57150">
            <a:solidFill>
              <a:srgbClr val="00CC99"/>
            </a:solidFill>
          </a:ln>
        </p:spPr>
        <p:style>
          <a:lnRef idx="1">
            <a:schemeClr val="accent1"/>
          </a:lnRef>
          <a:fillRef idx="0">
            <a:schemeClr val="accent1"/>
          </a:fillRef>
          <a:effectRef idx="0">
            <a:schemeClr val="accent1"/>
          </a:effectRef>
          <a:fontRef idx="minor">
            <a:schemeClr val="tx1"/>
          </a:fontRef>
        </p:style>
      </p:cxnSp>
      <p:pic>
        <p:nvPicPr>
          <p:cNvPr id="13" name="図 12">
            <a:extLst>
              <a:ext uri="{FF2B5EF4-FFF2-40B4-BE49-F238E27FC236}">
                <a16:creationId xmlns:a16="http://schemas.microsoft.com/office/drawing/2014/main" id="{34CB25AA-4ACB-4BFF-AE5C-2FC1EB75E3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61864" y="191678"/>
            <a:ext cx="1367357" cy="680243"/>
          </a:xfrm>
          <a:prstGeom prst="rect">
            <a:avLst/>
          </a:prstGeom>
        </p:spPr>
      </p:pic>
      <p:graphicFrame>
        <p:nvGraphicFramePr>
          <p:cNvPr id="11" name="グラフ 10">
            <a:extLst>
              <a:ext uri="{FF2B5EF4-FFF2-40B4-BE49-F238E27FC236}">
                <a16:creationId xmlns:a16="http://schemas.microsoft.com/office/drawing/2014/main" id="{B91D2ADF-0633-4D98-A670-85CC762B90B8}"/>
              </a:ext>
            </a:extLst>
          </p:cNvPr>
          <p:cNvGraphicFramePr>
            <a:graphicFrameLocks/>
          </p:cNvGraphicFramePr>
          <p:nvPr>
            <p:extLst>
              <p:ext uri="{D42A27DB-BD31-4B8C-83A1-F6EECF244321}">
                <p14:modId xmlns:p14="http://schemas.microsoft.com/office/powerpoint/2010/main" val="2388183883"/>
              </p:ext>
            </p:extLst>
          </p:nvPr>
        </p:nvGraphicFramePr>
        <p:xfrm>
          <a:off x="628651" y="1929884"/>
          <a:ext cx="7571766" cy="430554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685271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3200" dirty="0">
                <a:latin typeface="+mn-ea"/>
                <a:ea typeface="+mn-ea"/>
              </a:rPr>
              <a:t>初めて診断・治療の説明をうけた時、</a:t>
            </a:r>
            <a:r>
              <a:rPr kumimoji="1" lang="en-US" altLang="ja-JP" sz="3200" dirty="0">
                <a:latin typeface="+mn-ea"/>
                <a:ea typeface="+mn-ea"/>
              </a:rPr>
              <a:t/>
            </a:r>
            <a:br>
              <a:rPr kumimoji="1" lang="en-US" altLang="ja-JP" sz="3200" dirty="0">
                <a:latin typeface="+mn-ea"/>
                <a:ea typeface="+mn-ea"/>
              </a:rPr>
            </a:br>
            <a:r>
              <a:rPr kumimoji="1" lang="ja-JP" altLang="en-US" sz="3200" dirty="0">
                <a:latin typeface="+mn-ea"/>
                <a:ea typeface="+mn-ea"/>
              </a:rPr>
              <a:t>必要な情報・説明を十分得られたか</a:t>
            </a:r>
          </a:p>
        </p:txBody>
      </p:sp>
      <p:sp>
        <p:nvSpPr>
          <p:cNvPr id="4" name="スライド番号プレースホルダー 3"/>
          <p:cNvSpPr>
            <a:spLocks noGrp="1"/>
          </p:cNvSpPr>
          <p:nvPr>
            <p:ph type="sldNum" sz="quarter" idx="12"/>
          </p:nvPr>
        </p:nvSpPr>
        <p:spPr/>
        <p:txBody>
          <a:bodyPr/>
          <a:lstStyle/>
          <a:p>
            <a:fld id="{AEECD2D3-783A-48C0-9FBD-E6A74E15B3A7}" type="slidenum">
              <a:rPr kumimoji="1" lang="en-GB" smtClean="0"/>
              <a:t>6</a:t>
            </a:fld>
            <a:endParaRPr kumimoji="1" lang="en-GB"/>
          </a:p>
        </p:txBody>
      </p:sp>
      <p:cxnSp>
        <p:nvCxnSpPr>
          <p:cNvPr id="8" name="直線コネクタ 7">
            <a:extLst>
              <a:ext uri="{FF2B5EF4-FFF2-40B4-BE49-F238E27FC236}">
                <a16:creationId xmlns:a16="http://schemas.microsoft.com/office/drawing/2014/main" id="{8E259885-2F2E-43BE-95B8-F73D34A59834}"/>
              </a:ext>
            </a:extLst>
          </p:cNvPr>
          <p:cNvCxnSpPr/>
          <p:nvPr/>
        </p:nvCxnSpPr>
        <p:spPr>
          <a:xfrm flipV="1">
            <a:off x="690030" y="1597160"/>
            <a:ext cx="7684078" cy="9566"/>
          </a:xfrm>
          <a:prstGeom prst="line">
            <a:avLst/>
          </a:prstGeom>
          <a:ln w="57150">
            <a:solidFill>
              <a:srgbClr val="00CC99"/>
            </a:solidFill>
          </a:ln>
        </p:spPr>
        <p:style>
          <a:lnRef idx="1">
            <a:schemeClr val="accent1"/>
          </a:lnRef>
          <a:fillRef idx="0">
            <a:schemeClr val="accent1"/>
          </a:fillRef>
          <a:effectRef idx="0">
            <a:schemeClr val="accent1"/>
          </a:effectRef>
          <a:fontRef idx="minor">
            <a:schemeClr val="tx1"/>
          </a:fontRef>
        </p:style>
      </p:cxnSp>
      <p:graphicFrame>
        <p:nvGraphicFramePr>
          <p:cNvPr id="9" name="グラフ 8">
            <a:extLst>
              <a:ext uri="{FF2B5EF4-FFF2-40B4-BE49-F238E27FC236}">
                <a16:creationId xmlns:a16="http://schemas.microsoft.com/office/drawing/2014/main" id="{278D534A-2E3B-4040-934D-8146ABF97F30}"/>
              </a:ext>
            </a:extLst>
          </p:cNvPr>
          <p:cNvGraphicFramePr>
            <a:graphicFrameLocks/>
          </p:cNvGraphicFramePr>
          <p:nvPr>
            <p:extLst>
              <p:ext uri="{D42A27DB-BD31-4B8C-83A1-F6EECF244321}">
                <p14:modId xmlns:p14="http://schemas.microsoft.com/office/powerpoint/2010/main" val="3863273248"/>
              </p:ext>
            </p:extLst>
          </p:nvPr>
        </p:nvGraphicFramePr>
        <p:xfrm>
          <a:off x="628649" y="1824140"/>
          <a:ext cx="3855801" cy="445992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グラフ 9">
            <a:extLst>
              <a:ext uri="{FF2B5EF4-FFF2-40B4-BE49-F238E27FC236}">
                <a16:creationId xmlns:a16="http://schemas.microsoft.com/office/drawing/2014/main" id="{5D5D48EE-07A6-4AB9-AF64-E75303A9247F}"/>
              </a:ext>
            </a:extLst>
          </p:cNvPr>
          <p:cNvGraphicFramePr>
            <a:graphicFrameLocks/>
          </p:cNvGraphicFramePr>
          <p:nvPr>
            <p:extLst>
              <p:ext uri="{D42A27DB-BD31-4B8C-83A1-F6EECF244321}">
                <p14:modId xmlns:p14="http://schemas.microsoft.com/office/powerpoint/2010/main" val="3774076251"/>
              </p:ext>
            </p:extLst>
          </p:nvPr>
        </p:nvGraphicFramePr>
        <p:xfrm>
          <a:off x="4518310" y="1835820"/>
          <a:ext cx="3855798" cy="4448248"/>
        </p:xfrm>
        <a:graphic>
          <a:graphicData uri="http://schemas.openxmlformats.org/drawingml/2006/chart">
            <c:chart xmlns:c="http://schemas.openxmlformats.org/drawingml/2006/chart" xmlns:r="http://schemas.openxmlformats.org/officeDocument/2006/relationships" r:id="rId4"/>
          </a:graphicData>
        </a:graphic>
      </p:graphicFrame>
      <p:pic>
        <p:nvPicPr>
          <p:cNvPr id="12" name="図 11">
            <a:extLst>
              <a:ext uri="{FF2B5EF4-FFF2-40B4-BE49-F238E27FC236}">
                <a16:creationId xmlns:a16="http://schemas.microsoft.com/office/drawing/2014/main" id="{FE0CF0A7-7A6F-401E-8E4B-B51EBA1F73B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61864" y="191678"/>
            <a:ext cx="1367357" cy="680243"/>
          </a:xfrm>
          <a:prstGeom prst="rect">
            <a:avLst/>
          </a:prstGeom>
        </p:spPr>
      </p:pic>
    </p:spTree>
    <p:extLst>
      <p:ext uri="{BB962C8B-B14F-4D97-AF65-F5344CB8AC3E}">
        <p14:creationId xmlns:p14="http://schemas.microsoft.com/office/powerpoint/2010/main" val="2565370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3200" dirty="0">
                <a:latin typeface="+mn-ea"/>
                <a:ea typeface="+mn-ea"/>
              </a:rPr>
              <a:t>治療開始前に不妊への影響について</a:t>
            </a:r>
            <a:r>
              <a:rPr kumimoji="1" lang="en-US" altLang="ja-JP" sz="3200" dirty="0">
                <a:latin typeface="+mn-ea"/>
                <a:ea typeface="+mn-ea"/>
              </a:rPr>
              <a:t/>
            </a:r>
            <a:br>
              <a:rPr kumimoji="1" lang="en-US" altLang="ja-JP" sz="3200" dirty="0">
                <a:latin typeface="+mn-ea"/>
                <a:ea typeface="+mn-ea"/>
              </a:rPr>
            </a:br>
            <a:r>
              <a:rPr kumimoji="1" lang="ja-JP" altLang="en-US" sz="3200" dirty="0">
                <a:latin typeface="+mn-ea"/>
                <a:ea typeface="+mn-ea"/>
              </a:rPr>
              <a:t>説明をうけたか</a:t>
            </a:r>
          </a:p>
        </p:txBody>
      </p:sp>
      <p:sp>
        <p:nvSpPr>
          <p:cNvPr id="4" name="スライド番号プレースホルダー 3"/>
          <p:cNvSpPr>
            <a:spLocks noGrp="1"/>
          </p:cNvSpPr>
          <p:nvPr>
            <p:ph type="sldNum" sz="quarter" idx="12"/>
          </p:nvPr>
        </p:nvSpPr>
        <p:spPr/>
        <p:txBody>
          <a:bodyPr/>
          <a:lstStyle/>
          <a:p>
            <a:fld id="{AEECD2D3-783A-48C0-9FBD-E6A74E15B3A7}" type="slidenum">
              <a:rPr kumimoji="1" lang="en-GB" smtClean="0"/>
              <a:t>7</a:t>
            </a:fld>
            <a:endParaRPr kumimoji="1" lang="en-GB"/>
          </a:p>
        </p:txBody>
      </p:sp>
      <p:cxnSp>
        <p:nvCxnSpPr>
          <p:cNvPr id="12" name="直線コネクタ 11">
            <a:extLst>
              <a:ext uri="{FF2B5EF4-FFF2-40B4-BE49-F238E27FC236}">
                <a16:creationId xmlns:a16="http://schemas.microsoft.com/office/drawing/2014/main" id="{D27B20F1-1298-4E82-976C-3D06D4390C26}"/>
              </a:ext>
            </a:extLst>
          </p:cNvPr>
          <p:cNvCxnSpPr/>
          <p:nvPr/>
        </p:nvCxnSpPr>
        <p:spPr>
          <a:xfrm flipV="1">
            <a:off x="628650" y="1603591"/>
            <a:ext cx="7684078" cy="9566"/>
          </a:xfrm>
          <a:prstGeom prst="line">
            <a:avLst/>
          </a:prstGeom>
          <a:ln w="57150">
            <a:solidFill>
              <a:srgbClr val="00CC99"/>
            </a:solidFill>
          </a:ln>
        </p:spPr>
        <p:style>
          <a:lnRef idx="1">
            <a:schemeClr val="accent1"/>
          </a:lnRef>
          <a:fillRef idx="0">
            <a:schemeClr val="accent1"/>
          </a:fillRef>
          <a:effectRef idx="0">
            <a:schemeClr val="accent1"/>
          </a:effectRef>
          <a:fontRef idx="minor">
            <a:schemeClr val="tx1"/>
          </a:fontRef>
        </p:style>
      </p:cxnSp>
      <p:pic>
        <p:nvPicPr>
          <p:cNvPr id="16" name="図 15">
            <a:extLst>
              <a:ext uri="{FF2B5EF4-FFF2-40B4-BE49-F238E27FC236}">
                <a16:creationId xmlns:a16="http://schemas.microsoft.com/office/drawing/2014/main" id="{6928EDDE-5E03-4811-AF89-961F7DE1C8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61864" y="191678"/>
            <a:ext cx="1367357" cy="680243"/>
          </a:xfrm>
          <a:prstGeom prst="rect">
            <a:avLst/>
          </a:prstGeom>
        </p:spPr>
      </p:pic>
      <p:graphicFrame>
        <p:nvGraphicFramePr>
          <p:cNvPr id="8" name="グラフ 7">
            <a:extLst>
              <a:ext uri="{FF2B5EF4-FFF2-40B4-BE49-F238E27FC236}">
                <a16:creationId xmlns:a16="http://schemas.microsoft.com/office/drawing/2014/main" id="{CD0FAABD-11A1-4881-BC0B-40B9A1343601}"/>
              </a:ext>
            </a:extLst>
          </p:cNvPr>
          <p:cNvGraphicFramePr>
            <a:graphicFrameLocks/>
          </p:cNvGraphicFramePr>
          <p:nvPr>
            <p:extLst>
              <p:ext uri="{D42A27DB-BD31-4B8C-83A1-F6EECF244321}">
                <p14:modId xmlns:p14="http://schemas.microsoft.com/office/powerpoint/2010/main" val="2869050490"/>
              </p:ext>
            </p:extLst>
          </p:nvPr>
        </p:nvGraphicFramePr>
        <p:xfrm>
          <a:off x="807394" y="1864137"/>
          <a:ext cx="7505333" cy="441468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93736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a:latin typeface="+mn-ea"/>
                <a:ea typeface="+mn-ea"/>
              </a:rPr>
              <a:t>治療が始まる前に、生殖機能温存</a:t>
            </a:r>
            <a:r>
              <a:rPr kumimoji="1" lang="en-US" altLang="ja-JP" sz="3600" dirty="0">
                <a:latin typeface="+mn-ea"/>
                <a:ea typeface="+mn-ea"/>
              </a:rPr>
              <a:t/>
            </a:r>
            <a:br>
              <a:rPr kumimoji="1" lang="en-US" altLang="ja-JP" sz="3600" dirty="0">
                <a:latin typeface="+mn-ea"/>
                <a:ea typeface="+mn-ea"/>
              </a:rPr>
            </a:br>
            <a:r>
              <a:rPr kumimoji="1" lang="ja-JP" altLang="en-US" sz="3600" dirty="0">
                <a:latin typeface="+mn-ea"/>
                <a:ea typeface="+mn-ea"/>
              </a:rPr>
              <a:t>の治療をうけたか</a:t>
            </a:r>
          </a:p>
        </p:txBody>
      </p:sp>
      <p:sp>
        <p:nvSpPr>
          <p:cNvPr id="4" name="スライド番号プレースホルダー 3"/>
          <p:cNvSpPr>
            <a:spLocks noGrp="1"/>
          </p:cNvSpPr>
          <p:nvPr>
            <p:ph type="sldNum" sz="quarter" idx="12"/>
          </p:nvPr>
        </p:nvSpPr>
        <p:spPr/>
        <p:txBody>
          <a:bodyPr/>
          <a:lstStyle/>
          <a:p>
            <a:fld id="{AEECD2D3-783A-48C0-9FBD-E6A74E15B3A7}" type="slidenum">
              <a:rPr kumimoji="1" lang="en-GB" smtClean="0"/>
              <a:t>8</a:t>
            </a:fld>
            <a:endParaRPr kumimoji="1" lang="en-GB"/>
          </a:p>
        </p:txBody>
      </p:sp>
      <p:cxnSp>
        <p:nvCxnSpPr>
          <p:cNvPr id="10" name="直線コネクタ 9">
            <a:extLst>
              <a:ext uri="{FF2B5EF4-FFF2-40B4-BE49-F238E27FC236}">
                <a16:creationId xmlns:a16="http://schemas.microsoft.com/office/drawing/2014/main" id="{23EA44B9-B96A-407D-BBDC-A08FD455EA67}"/>
              </a:ext>
            </a:extLst>
          </p:cNvPr>
          <p:cNvCxnSpPr/>
          <p:nvPr/>
        </p:nvCxnSpPr>
        <p:spPr>
          <a:xfrm flipV="1">
            <a:off x="628650" y="1663064"/>
            <a:ext cx="7684078" cy="9566"/>
          </a:xfrm>
          <a:prstGeom prst="line">
            <a:avLst/>
          </a:prstGeom>
          <a:ln w="57150">
            <a:solidFill>
              <a:srgbClr val="00CC99"/>
            </a:solidFill>
          </a:ln>
        </p:spPr>
        <p:style>
          <a:lnRef idx="1">
            <a:schemeClr val="accent1"/>
          </a:lnRef>
          <a:fillRef idx="0">
            <a:schemeClr val="accent1"/>
          </a:fillRef>
          <a:effectRef idx="0">
            <a:schemeClr val="accent1"/>
          </a:effectRef>
          <a:fontRef idx="minor">
            <a:schemeClr val="tx1"/>
          </a:fontRef>
        </p:style>
      </p:cxnSp>
      <p:graphicFrame>
        <p:nvGraphicFramePr>
          <p:cNvPr id="11" name="グラフ 10">
            <a:extLst>
              <a:ext uri="{FF2B5EF4-FFF2-40B4-BE49-F238E27FC236}">
                <a16:creationId xmlns:a16="http://schemas.microsoft.com/office/drawing/2014/main" id="{2689B875-5BCF-4603-A609-77D2F9F96A10}"/>
              </a:ext>
            </a:extLst>
          </p:cNvPr>
          <p:cNvGraphicFramePr>
            <a:graphicFrameLocks/>
          </p:cNvGraphicFramePr>
          <p:nvPr>
            <p:extLst>
              <p:ext uri="{D42A27DB-BD31-4B8C-83A1-F6EECF244321}">
                <p14:modId xmlns:p14="http://schemas.microsoft.com/office/powerpoint/2010/main" val="3895589117"/>
              </p:ext>
            </p:extLst>
          </p:nvPr>
        </p:nvGraphicFramePr>
        <p:xfrm>
          <a:off x="628650" y="1896919"/>
          <a:ext cx="3943350" cy="445943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a:extLst>
              <a:ext uri="{FF2B5EF4-FFF2-40B4-BE49-F238E27FC236}">
                <a16:creationId xmlns:a16="http://schemas.microsoft.com/office/drawing/2014/main" id="{C4DB33B3-CF3C-4E7C-85D3-311BFAFCE520}"/>
              </a:ext>
            </a:extLst>
          </p:cNvPr>
          <p:cNvGraphicFramePr>
            <a:graphicFrameLocks/>
          </p:cNvGraphicFramePr>
          <p:nvPr>
            <p:extLst>
              <p:ext uri="{D42A27DB-BD31-4B8C-83A1-F6EECF244321}">
                <p14:modId xmlns:p14="http://schemas.microsoft.com/office/powerpoint/2010/main" val="2534412138"/>
              </p:ext>
            </p:extLst>
          </p:nvPr>
        </p:nvGraphicFramePr>
        <p:xfrm>
          <a:off x="4572000" y="1896918"/>
          <a:ext cx="3740728" cy="4459431"/>
        </p:xfrm>
        <a:graphic>
          <a:graphicData uri="http://schemas.openxmlformats.org/drawingml/2006/chart">
            <c:chart xmlns:c="http://schemas.openxmlformats.org/drawingml/2006/chart" xmlns:r="http://schemas.openxmlformats.org/officeDocument/2006/relationships" r:id="rId4"/>
          </a:graphicData>
        </a:graphic>
      </p:graphicFrame>
      <p:pic>
        <p:nvPicPr>
          <p:cNvPr id="13" name="図 12">
            <a:extLst>
              <a:ext uri="{FF2B5EF4-FFF2-40B4-BE49-F238E27FC236}">
                <a16:creationId xmlns:a16="http://schemas.microsoft.com/office/drawing/2014/main" id="{6B2796DF-B116-48CE-9AA2-E65287D273E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61864" y="191678"/>
            <a:ext cx="1367357" cy="680243"/>
          </a:xfrm>
          <a:prstGeom prst="rect">
            <a:avLst/>
          </a:prstGeom>
        </p:spPr>
      </p:pic>
    </p:spTree>
    <p:extLst>
      <p:ext uri="{BB962C8B-B14F-4D97-AF65-F5344CB8AC3E}">
        <p14:creationId xmlns:p14="http://schemas.microsoft.com/office/powerpoint/2010/main" val="602137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3600" dirty="0">
                <a:latin typeface="游ゴシック" panose="020B0400000000000000" pitchFamily="50" charset="-128"/>
                <a:ea typeface="游ゴシック" panose="020B0400000000000000" pitchFamily="50" charset="-128"/>
              </a:rPr>
              <a:t>診断から治療開始まで、</a:t>
            </a:r>
            <a:r>
              <a:rPr kumimoji="1" lang="en-US" altLang="ja-JP" sz="3600" dirty="0">
                <a:latin typeface="游ゴシック" panose="020B0400000000000000" pitchFamily="50" charset="-128"/>
                <a:ea typeface="游ゴシック" panose="020B0400000000000000" pitchFamily="50" charset="-128"/>
              </a:rPr>
              <a:t/>
            </a:r>
            <a:br>
              <a:rPr kumimoji="1" lang="en-US" altLang="ja-JP" sz="3600" dirty="0">
                <a:latin typeface="游ゴシック" panose="020B0400000000000000" pitchFamily="50" charset="-128"/>
                <a:ea typeface="游ゴシック" panose="020B0400000000000000" pitchFamily="50" charset="-128"/>
              </a:rPr>
            </a:br>
            <a:r>
              <a:rPr kumimoji="1" lang="ja-JP" altLang="en-US" sz="3600" dirty="0">
                <a:latin typeface="游ゴシック" panose="020B0400000000000000" pitchFamily="50" charset="-128"/>
                <a:ea typeface="游ゴシック" panose="020B0400000000000000" pitchFamily="50" charset="-128"/>
              </a:rPr>
              <a:t>納得のいく治療を選択できたか</a:t>
            </a:r>
          </a:p>
        </p:txBody>
      </p:sp>
      <p:sp>
        <p:nvSpPr>
          <p:cNvPr id="4" name="スライド番号プレースホルダー 3"/>
          <p:cNvSpPr>
            <a:spLocks noGrp="1"/>
          </p:cNvSpPr>
          <p:nvPr>
            <p:ph type="sldNum" sz="quarter" idx="12"/>
          </p:nvPr>
        </p:nvSpPr>
        <p:spPr/>
        <p:txBody>
          <a:bodyPr/>
          <a:lstStyle/>
          <a:p>
            <a:fld id="{AEECD2D3-783A-48C0-9FBD-E6A74E15B3A7}" type="slidenum">
              <a:rPr kumimoji="1" lang="en-GB" smtClean="0"/>
              <a:t>9</a:t>
            </a:fld>
            <a:endParaRPr kumimoji="1" lang="en-GB"/>
          </a:p>
        </p:txBody>
      </p:sp>
      <p:cxnSp>
        <p:nvCxnSpPr>
          <p:cNvPr id="12" name="直線コネクタ 11">
            <a:extLst>
              <a:ext uri="{FF2B5EF4-FFF2-40B4-BE49-F238E27FC236}">
                <a16:creationId xmlns:a16="http://schemas.microsoft.com/office/drawing/2014/main" id="{3BC6CC56-F4F2-4C7C-AD14-5E471081E268}"/>
              </a:ext>
            </a:extLst>
          </p:cNvPr>
          <p:cNvCxnSpPr/>
          <p:nvPr/>
        </p:nvCxnSpPr>
        <p:spPr>
          <a:xfrm flipV="1">
            <a:off x="628650" y="1681123"/>
            <a:ext cx="7684078" cy="9566"/>
          </a:xfrm>
          <a:prstGeom prst="line">
            <a:avLst/>
          </a:prstGeom>
          <a:ln w="57150">
            <a:solidFill>
              <a:srgbClr val="00CC99"/>
            </a:solidFill>
          </a:ln>
        </p:spPr>
        <p:style>
          <a:lnRef idx="1">
            <a:schemeClr val="accent1"/>
          </a:lnRef>
          <a:fillRef idx="0">
            <a:schemeClr val="accent1"/>
          </a:fillRef>
          <a:effectRef idx="0">
            <a:schemeClr val="accent1"/>
          </a:effectRef>
          <a:fontRef idx="minor">
            <a:schemeClr val="tx1"/>
          </a:fontRef>
        </p:style>
      </p:cxnSp>
      <p:pic>
        <p:nvPicPr>
          <p:cNvPr id="5" name="図 4">
            <a:extLst>
              <a:ext uri="{FF2B5EF4-FFF2-40B4-BE49-F238E27FC236}">
                <a16:creationId xmlns:a16="http://schemas.microsoft.com/office/drawing/2014/main" id="{DDE81B34-793F-4F2C-837A-4548DCA0CC14}"/>
              </a:ext>
            </a:extLst>
          </p:cNvPr>
          <p:cNvPicPr>
            <a:picLocks noChangeAspect="1"/>
          </p:cNvPicPr>
          <p:nvPr/>
        </p:nvPicPr>
        <p:blipFill>
          <a:blip r:embed="rId3"/>
          <a:stretch>
            <a:fillRect/>
          </a:stretch>
        </p:blipFill>
        <p:spPr>
          <a:xfrm>
            <a:off x="3166858" y="1911823"/>
            <a:ext cx="2900073" cy="3586688"/>
          </a:xfrm>
          <a:prstGeom prst="rect">
            <a:avLst/>
          </a:prstGeom>
        </p:spPr>
      </p:pic>
      <p:sp>
        <p:nvSpPr>
          <p:cNvPr id="14" name="テキスト ボックス 13">
            <a:extLst>
              <a:ext uri="{FF2B5EF4-FFF2-40B4-BE49-F238E27FC236}">
                <a16:creationId xmlns:a16="http://schemas.microsoft.com/office/drawing/2014/main" id="{ACE58AA1-9A30-47FB-B3DD-43E3F69BD848}"/>
              </a:ext>
            </a:extLst>
          </p:cNvPr>
          <p:cNvSpPr txBox="1"/>
          <p:nvPr/>
        </p:nvSpPr>
        <p:spPr>
          <a:xfrm>
            <a:off x="3669675" y="5575519"/>
            <a:ext cx="1495922" cy="646331"/>
          </a:xfrm>
          <a:prstGeom prst="rect">
            <a:avLst/>
          </a:prstGeom>
          <a:noFill/>
        </p:spPr>
        <p:txBody>
          <a:bodyPr wrap="none" rtlCol="0">
            <a:spAutoFit/>
          </a:bodyPr>
          <a:lstStyle/>
          <a:p>
            <a:r>
              <a:rPr kumimoji="1" lang="en-US" altLang="ja-JP" dirty="0"/>
              <a:t>2019</a:t>
            </a:r>
            <a:r>
              <a:rPr kumimoji="1" lang="ja-JP" altLang="en-US" dirty="0"/>
              <a:t>年</a:t>
            </a:r>
            <a:r>
              <a:rPr kumimoji="1" lang="en-US" altLang="ja-JP" dirty="0"/>
              <a:t>(n=77)</a:t>
            </a:r>
          </a:p>
          <a:p>
            <a:r>
              <a:rPr kumimoji="1" lang="ja-JP" altLang="en-US" dirty="0"/>
              <a:t>中央値</a:t>
            </a:r>
            <a:r>
              <a:rPr kumimoji="1" lang="en-US" altLang="ja-JP" dirty="0"/>
              <a:t>: 90</a:t>
            </a:r>
            <a:endParaRPr kumimoji="1" lang="ja-JP" altLang="en-US" dirty="0"/>
          </a:p>
        </p:txBody>
      </p:sp>
      <p:sp>
        <p:nvSpPr>
          <p:cNvPr id="15" name="テキスト ボックス 14">
            <a:extLst>
              <a:ext uri="{FF2B5EF4-FFF2-40B4-BE49-F238E27FC236}">
                <a16:creationId xmlns:a16="http://schemas.microsoft.com/office/drawing/2014/main" id="{557EB648-0406-4996-AE9D-07D1B757E26E}"/>
              </a:ext>
            </a:extLst>
          </p:cNvPr>
          <p:cNvSpPr txBox="1"/>
          <p:nvPr/>
        </p:nvSpPr>
        <p:spPr>
          <a:xfrm>
            <a:off x="6738689" y="5575521"/>
            <a:ext cx="1495922" cy="646331"/>
          </a:xfrm>
          <a:prstGeom prst="rect">
            <a:avLst/>
          </a:prstGeom>
          <a:noFill/>
        </p:spPr>
        <p:txBody>
          <a:bodyPr wrap="none" rtlCol="0">
            <a:spAutoFit/>
          </a:bodyPr>
          <a:lstStyle/>
          <a:p>
            <a:r>
              <a:rPr kumimoji="1" lang="en-US" altLang="ja-JP" dirty="0"/>
              <a:t>2020</a:t>
            </a:r>
            <a:r>
              <a:rPr kumimoji="1" lang="ja-JP" altLang="en-US" dirty="0"/>
              <a:t>年</a:t>
            </a:r>
            <a:r>
              <a:rPr kumimoji="1" lang="en-US" altLang="ja-JP" dirty="0"/>
              <a:t>(n=47)</a:t>
            </a:r>
          </a:p>
          <a:p>
            <a:r>
              <a:rPr kumimoji="1" lang="ja-JP" altLang="en-US" dirty="0"/>
              <a:t>中央値</a:t>
            </a:r>
            <a:r>
              <a:rPr kumimoji="1" lang="en-US" altLang="ja-JP" dirty="0"/>
              <a:t>: 90</a:t>
            </a:r>
            <a:endParaRPr kumimoji="1" lang="ja-JP" altLang="en-US" dirty="0"/>
          </a:p>
        </p:txBody>
      </p:sp>
      <p:pic>
        <p:nvPicPr>
          <p:cNvPr id="16" name="図 15">
            <a:extLst>
              <a:ext uri="{FF2B5EF4-FFF2-40B4-BE49-F238E27FC236}">
                <a16:creationId xmlns:a16="http://schemas.microsoft.com/office/drawing/2014/main" id="{991AEE90-9D2E-4A46-9D63-9F573832BC2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61864" y="191678"/>
            <a:ext cx="1367357" cy="680243"/>
          </a:xfrm>
          <a:prstGeom prst="rect">
            <a:avLst/>
          </a:prstGeom>
        </p:spPr>
      </p:pic>
      <p:sp>
        <p:nvSpPr>
          <p:cNvPr id="10" name="テキスト ボックス 9">
            <a:extLst>
              <a:ext uri="{FF2B5EF4-FFF2-40B4-BE49-F238E27FC236}">
                <a16:creationId xmlns:a16="http://schemas.microsoft.com/office/drawing/2014/main" id="{F247432C-3772-43FB-9759-D5DE258422AF}"/>
              </a:ext>
            </a:extLst>
          </p:cNvPr>
          <p:cNvSpPr txBox="1"/>
          <p:nvPr/>
        </p:nvSpPr>
        <p:spPr>
          <a:xfrm>
            <a:off x="927520" y="5577089"/>
            <a:ext cx="1495922" cy="646331"/>
          </a:xfrm>
          <a:prstGeom prst="rect">
            <a:avLst/>
          </a:prstGeom>
          <a:noFill/>
        </p:spPr>
        <p:txBody>
          <a:bodyPr wrap="none" rtlCol="0">
            <a:spAutoFit/>
          </a:bodyPr>
          <a:lstStyle/>
          <a:p>
            <a:r>
              <a:rPr kumimoji="1" lang="en-US" altLang="ja-JP" dirty="0"/>
              <a:t>2018</a:t>
            </a:r>
            <a:r>
              <a:rPr kumimoji="1" lang="ja-JP" altLang="en-US" dirty="0"/>
              <a:t>年</a:t>
            </a:r>
            <a:r>
              <a:rPr kumimoji="1" lang="en-US" altLang="ja-JP" dirty="0"/>
              <a:t>(n=61)</a:t>
            </a:r>
          </a:p>
          <a:p>
            <a:r>
              <a:rPr kumimoji="1" lang="ja-JP" altLang="en-US" dirty="0"/>
              <a:t>中央値</a:t>
            </a:r>
            <a:r>
              <a:rPr kumimoji="1" lang="en-US" altLang="ja-JP" dirty="0"/>
              <a:t>: 90</a:t>
            </a:r>
            <a:endParaRPr kumimoji="1" lang="ja-JP" altLang="en-US" dirty="0"/>
          </a:p>
        </p:txBody>
      </p:sp>
      <p:pic>
        <p:nvPicPr>
          <p:cNvPr id="6" name="図 5">
            <a:extLst>
              <a:ext uri="{FF2B5EF4-FFF2-40B4-BE49-F238E27FC236}">
                <a16:creationId xmlns:a16="http://schemas.microsoft.com/office/drawing/2014/main" id="{184CC211-9BAE-484A-97FB-6A95B48BD284}"/>
              </a:ext>
            </a:extLst>
          </p:cNvPr>
          <p:cNvPicPr>
            <a:picLocks noChangeAspect="1"/>
          </p:cNvPicPr>
          <p:nvPr/>
        </p:nvPicPr>
        <p:blipFill>
          <a:blip r:embed="rId5"/>
          <a:stretch>
            <a:fillRect/>
          </a:stretch>
        </p:blipFill>
        <p:spPr>
          <a:xfrm>
            <a:off x="6165475" y="1911823"/>
            <a:ext cx="2900074" cy="3663696"/>
          </a:xfrm>
          <a:prstGeom prst="rect">
            <a:avLst/>
          </a:prstGeom>
        </p:spPr>
      </p:pic>
      <p:pic>
        <p:nvPicPr>
          <p:cNvPr id="13" name="図 12">
            <a:extLst>
              <a:ext uri="{FF2B5EF4-FFF2-40B4-BE49-F238E27FC236}">
                <a16:creationId xmlns:a16="http://schemas.microsoft.com/office/drawing/2014/main" id="{86302FC4-6997-4530-BE91-924C32A3E2C3}"/>
              </a:ext>
            </a:extLst>
          </p:cNvPr>
          <p:cNvPicPr>
            <a:picLocks noChangeAspect="1"/>
          </p:cNvPicPr>
          <p:nvPr/>
        </p:nvPicPr>
        <p:blipFill>
          <a:blip r:embed="rId6"/>
          <a:stretch>
            <a:fillRect/>
          </a:stretch>
        </p:blipFill>
        <p:spPr>
          <a:xfrm>
            <a:off x="228999" y="1864137"/>
            <a:ext cx="2892964" cy="3663696"/>
          </a:xfrm>
          <a:prstGeom prst="rect">
            <a:avLst/>
          </a:prstGeom>
        </p:spPr>
      </p:pic>
    </p:spTree>
    <p:extLst>
      <p:ext uri="{BB962C8B-B14F-4D97-AF65-F5344CB8AC3E}">
        <p14:creationId xmlns:p14="http://schemas.microsoft.com/office/powerpoint/2010/main" val="206000334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2195</TotalTime>
  <Words>1827</Words>
  <Application>Microsoft Office PowerPoint</Application>
  <PresentationFormat>画面に合わせる (4:3)</PresentationFormat>
  <Paragraphs>178</Paragraphs>
  <Slides>17</Slides>
  <Notes>17</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17</vt:i4>
      </vt:variant>
    </vt:vector>
  </HeadingPairs>
  <TitlesOfParts>
    <vt:vector size="30" baseType="lpstr">
      <vt:lpstr>MS PGothic</vt:lpstr>
      <vt:lpstr>MS PGothic</vt:lpstr>
      <vt:lpstr>Yu Gothic</vt:lpstr>
      <vt:lpstr>Yu Gothic</vt:lpstr>
      <vt:lpstr>游ゴシック Light</vt:lpstr>
      <vt:lpstr>Arial</vt:lpstr>
      <vt:lpstr>Arial Black</vt:lpstr>
      <vt:lpstr>Calibri</vt:lpstr>
      <vt:lpstr>Calibri Light</vt:lpstr>
      <vt:lpstr>Times New Roman</vt:lpstr>
      <vt:lpstr>Wingdings</vt:lpstr>
      <vt:lpstr>Office テーマ</vt:lpstr>
      <vt:lpstr>レトロスペクト</vt:lpstr>
      <vt:lpstr>PowerPoint プレゼンテーション</vt:lpstr>
      <vt:lpstr>目的とデザイン</vt:lpstr>
      <vt:lpstr>質問項目</vt:lpstr>
      <vt:lpstr>回答者と患者の基本情報</vt:lpstr>
      <vt:lpstr>晩期合併症や長期フォローアップの 必要性についての説明を受けたか</vt:lpstr>
      <vt:lpstr>初めて診断・治療の説明をうけた時、 必要な情報・説明を十分得られたか</vt:lpstr>
      <vt:lpstr>治療開始前に不妊への影響について 説明をうけたか</vt:lpstr>
      <vt:lpstr>治療が始まる前に、生殖機能温存 の治療をうけたか</vt:lpstr>
      <vt:lpstr>診断から治療開始まで、 納得のいく治療を選択できたか</vt:lpstr>
      <vt:lpstr>治療や病気による苦痛に対して 医療スタッフの対応</vt:lpstr>
      <vt:lpstr>医療スタッフの連携不足</vt:lpstr>
      <vt:lpstr>面会中にきょうだいが待っていた場所</vt:lpstr>
      <vt:lpstr>治療と学業を両方続けられるような支援を学校関係者から得られたか</vt:lpstr>
      <vt:lpstr>現在本人らしい日常生活を送れて いると感じているか</vt:lpstr>
      <vt:lpstr>治療・療養環境の改善すべき点</vt:lpstr>
      <vt:lpstr>情報提供・行政で改善すべき点</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Nakata Kayo</dc:creator>
  <cp:lastModifiedBy>岩田　知子</cp:lastModifiedBy>
  <cp:revision>371</cp:revision>
  <cp:lastPrinted>2020-02-17T01:09:28Z</cp:lastPrinted>
  <dcterms:created xsi:type="dcterms:W3CDTF">2018-05-29T06:39:14Z</dcterms:created>
  <dcterms:modified xsi:type="dcterms:W3CDTF">2021-03-01T04:26:37Z</dcterms:modified>
</cp:coreProperties>
</file>