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3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2E9F004-BF23-44E8-9DBE-16B53AADE1A4}" type="datetimeFigureOut">
              <a:rPr kumimoji="1" lang="ja-JP" altLang="en-US" smtClean="0"/>
              <a:t>2021/3/1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51085A6-2E85-4CC4-8104-4F9259C83B0E}" type="slidenum">
              <a:rPr kumimoji="1" lang="ja-JP" altLang="en-US" smtClean="0"/>
              <a:t>‹#›</a:t>
            </a:fld>
            <a:endParaRPr kumimoji="1" lang="ja-JP" altLang="en-US"/>
          </a:p>
        </p:txBody>
      </p:sp>
    </p:spTree>
    <p:extLst>
      <p:ext uri="{BB962C8B-B14F-4D97-AF65-F5344CB8AC3E}">
        <p14:creationId xmlns:p14="http://schemas.microsoft.com/office/powerpoint/2010/main" val="93440371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7C5EAE6-1320-42CA-9AB0-BB43820EEBF0}" type="datetimeFigureOut">
              <a:rPr kumimoji="1" lang="ja-JP" altLang="en-US" smtClean="0"/>
              <a:t>2021/3/1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9782367-D5F4-4695-9198-F6F3D1346190}" type="slidenum">
              <a:rPr kumimoji="1" lang="ja-JP" altLang="en-US" smtClean="0"/>
              <a:t>‹#›</a:t>
            </a:fld>
            <a:endParaRPr kumimoji="1" lang="ja-JP" altLang="en-US"/>
          </a:p>
        </p:txBody>
      </p:sp>
    </p:spTree>
    <p:extLst>
      <p:ext uri="{BB962C8B-B14F-4D97-AF65-F5344CB8AC3E}">
        <p14:creationId xmlns:p14="http://schemas.microsoft.com/office/powerpoint/2010/main" val="23216546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5" name="ノート プレースホルダー 4"/>
          <p:cNvSpPr>
            <a:spLocks noGrp="1"/>
          </p:cNvSpPr>
          <p:nvPr>
            <p:ph type="body" sz="quarter" idx="11"/>
          </p:nvPr>
        </p:nvSpPr>
        <p:spPr/>
        <p:txBody>
          <a:bodyPr/>
          <a:lstStyle/>
          <a:p>
            <a:r>
              <a:rPr lang="ja-JP" altLang="en-US" dirty="0"/>
              <a:t>本事業は、今年度、新規事業として予定している事業です。</a:t>
            </a:r>
            <a:endParaRPr lang="en-US" altLang="ja-JP" dirty="0"/>
          </a:p>
          <a:p>
            <a:endParaRPr lang="en-US" altLang="ja-JP" dirty="0"/>
          </a:p>
          <a:p>
            <a:r>
              <a:rPr lang="ja-JP" altLang="en-US" dirty="0"/>
              <a:t>具体的には、小児・ＡＹＡ世代のがん患者の支援を目的として、</a:t>
            </a:r>
            <a:endParaRPr lang="en-US" altLang="ja-JP" dirty="0"/>
          </a:p>
          <a:p>
            <a:r>
              <a:rPr lang="ja-JP" altLang="en-US" dirty="0"/>
              <a:t>　ア　入院患者が利用するプレイルームに設置する備品などの購入</a:t>
            </a:r>
            <a:endParaRPr lang="en-US" altLang="ja-JP" dirty="0"/>
          </a:p>
          <a:p>
            <a:r>
              <a:rPr lang="ja-JP" altLang="en-US" dirty="0"/>
              <a:t>　イ　病院独自で、復学支援にかかるマニュアル等の作成</a:t>
            </a:r>
            <a:endParaRPr lang="en-US" altLang="ja-JP" dirty="0"/>
          </a:p>
          <a:p>
            <a:r>
              <a:rPr lang="ja-JP" altLang="en-US" dirty="0"/>
              <a:t>　ウ　入院中の児童等と学校をつなぐ機器の整備</a:t>
            </a:r>
            <a:endParaRPr lang="en-US" altLang="ja-JP" dirty="0"/>
          </a:p>
          <a:p>
            <a:r>
              <a:rPr lang="ja-JP" altLang="en-US" dirty="0"/>
              <a:t>を行う場合に、補助を行う予定としております。</a:t>
            </a:r>
            <a:endParaRPr lang="en-US" altLang="ja-JP" dirty="0"/>
          </a:p>
          <a:p>
            <a:endParaRPr lang="en-US" altLang="ja-JP" dirty="0"/>
          </a:p>
          <a:p>
            <a:r>
              <a:rPr lang="ja-JP" altLang="en-US" dirty="0"/>
              <a:t>なお、当初予算額は、極めて少額となるため、対象患者数や利用見込みなどにより、優先順位を決めて補助していくこととなりますので、予めご了承願います。</a:t>
            </a:r>
            <a:endParaRPr lang="en-US" altLang="ja-JP" dirty="0"/>
          </a:p>
          <a:p>
            <a:endParaRPr lang="en-US" altLang="ja-JP" dirty="0"/>
          </a:p>
          <a:p>
            <a:r>
              <a:rPr lang="ja-JP" altLang="en-US" dirty="0">
                <a:latin typeface="+mn-ea"/>
              </a:rPr>
              <a:t>また、こちらの事業についても現在事業計画書をご提出いただいているところです。</a:t>
            </a:r>
            <a:endParaRPr lang="en-US" altLang="ja-JP" dirty="0"/>
          </a:p>
        </p:txBody>
      </p:sp>
    </p:spTree>
    <p:extLst>
      <p:ext uri="{BB962C8B-B14F-4D97-AF65-F5344CB8AC3E}">
        <p14:creationId xmlns:p14="http://schemas.microsoft.com/office/powerpoint/2010/main" val="934107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2"/>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53AE7EC-481A-4DD4-8364-2D53A951FD4D}" type="datetime1">
              <a:rPr kumimoji="1" lang="ja-JP" altLang="en-US" smtClean="0"/>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294730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E9C70D3-B1DC-4838-AA6A-26E77B58F174}" type="datetime1">
              <a:rPr kumimoji="1" lang="ja-JP" altLang="en-US" smtClean="0"/>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275789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65"/>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65"/>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72CB46-F2E4-4DC8-A7F8-D98F6DB5D2B0}" type="datetime1">
              <a:rPr kumimoji="1" lang="ja-JP" altLang="en-US" smtClean="0"/>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417621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BAFAE5-15C6-4224-B894-C31D7AB4FCD2}" type="datetime1">
              <a:rPr kumimoji="1" lang="ja-JP" altLang="en-US" smtClean="0"/>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1913582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7"/>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2E628D-8819-474E-9119-DF5193635EDF}" type="datetime1">
              <a:rPr kumimoji="1" lang="ja-JP" altLang="en-US" smtClean="0"/>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10933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40A7952-CECF-4D48-A2D4-66276439E17B}" type="datetime1">
              <a:rPr kumimoji="1" lang="ja-JP" altLang="en-US" smtClean="0"/>
              <a:t>2021/3/1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4212920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1E95BA-740A-4835-9C5A-DDE4AFC40A26}" type="datetime1">
              <a:rPr kumimoji="1" lang="ja-JP" altLang="en-US" smtClean="0"/>
              <a:t>2021/3/1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132683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EA5E27-FB38-430D-B36E-A37E561604E9}" type="datetime1">
              <a:rPr kumimoji="1" lang="ja-JP" altLang="en-US" smtClean="0"/>
              <a:t>2021/3/1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2497583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2BAB3F-055F-4C9E-8391-7D1FF6ED1F60}" type="datetime1">
              <a:rPr kumimoji="1" lang="ja-JP" altLang="en-US" smtClean="0"/>
              <a:t>2021/3/1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3881725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7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EA6CEF-3705-4DB3-9FBB-20701D65F71C}" type="datetime1">
              <a:rPr kumimoji="1" lang="ja-JP" altLang="en-US" smtClean="0"/>
              <a:t>2021/3/1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257591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7ADC473-E6FF-481B-BC7C-E21C8005F5D0}" type="datetime1">
              <a:rPr kumimoji="1" lang="ja-JP" altLang="en-US" smtClean="0"/>
              <a:t>2021/3/1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409588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7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967C1-FA5E-426E-BDE2-E182937C19B2}" type="datetime1">
              <a:rPr kumimoji="1" lang="ja-JP" altLang="en-US" smtClean="0"/>
              <a:t>2021/3/1</a:t>
            </a:fld>
            <a:endParaRPr kumimoji="1" lang="ja-JP" altLang="en-US"/>
          </a:p>
        </p:txBody>
      </p:sp>
      <p:sp>
        <p:nvSpPr>
          <p:cNvPr id="5" name="フッター プレースホルダー 4"/>
          <p:cNvSpPr>
            <a:spLocks noGrp="1"/>
          </p:cNvSpPr>
          <p:nvPr>
            <p:ph type="ftr" sz="quarter" idx="3"/>
          </p:nvPr>
        </p:nvSpPr>
        <p:spPr>
          <a:xfrm>
            <a:off x="3384550" y="635637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7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75F60-2867-46AD-B1FE-AD10FFE105A7}" type="slidenum">
              <a:rPr kumimoji="1" lang="ja-JP" altLang="en-US" smtClean="0"/>
              <a:t>‹#›</a:t>
            </a:fld>
            <a:endParaRPr kumimoji="1" lang="ja-JP" altLang="en-US"/>
          </a:p>
        </p:txBody>
      </p:sp>
    </p:spTree>
    <p:extLst>
      <p:ext uri="{BB962C8B-B14F-4D97-AF65-F5344CB8AC3E}">
        <p14:creationId xmlns:p14="http://schemas.microsoft.com/office/powerpoint/2010/main" val="731681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descr="第３期大阪府がん対策推進計画の基本的な考え方" title="第３期大阪府がん対策推進計画の基本的な考え方"/>
          <p:cNvSpPr>
            <a:spLocks noChangeArrowheads="1"/>
          </p:cNvSpPr>
          <p:nvPr/>
        </p:nvSpPr>
        <p:spPr bwMode="auto">
          <a:xfrm>
            <a:off x="732696" y="188640"/>
            <a:ext cx="8440615" cy="506474"/>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0" bIns="0" anchor="ctr" anchorCtr="1"/>
          <a:lstStyle/>
          <a:p>
            <a:r>
              <a:rPr lang="ja-JP" altLang="en-US" sz="2215"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大阪府がん対策基金　小児・ＡＹＡ世代のがん患者支援事業</a:t>
            </a:r>
            <a:endParaRPr lang="ja-JP" altLang="en-US" sz="147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777189" y="812518"/>
            <a:ext cx="8445542" cy="174528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prstClr val="black"/>
                </a:solidFill>
                <a:latin typeface="Meiryo UI" panose="020B0604030504040204" pitchFamily="50" charset="-128"/>
                <a:ea typeface="Meiryo UI" panose="020B0604030504040204" pitchFamily="50" charset="-128"/>
              </a:rPr>
              <a:t>第３期大阪府がん対策推進計画　～患者支援の充実～</a:t>
            </a:r>
            <a:endParaRPr lang="en-US" altLang="ja-JP" b="1" dirty="0">
              <a:solidFill>
                <a:prstClr val="black"/>
              </a:solidFill>
              <a:latin typeface="Meiryo UI" panose="020B0604030504040204" pitchFamily="50" charset="-128"/>
              <a:ea typeface="Meiryo UI" panose="020B0604030504040204" pitchFamily="50" charset="-128"/>
            </a:endParaRPr>
          </a:p>
          <a:p>
            <a:endParaRPr lang="ja-JP" altLang="en-US" sz="400" dirty="0">
              <a:solidFill>
                <a:prstClr val="black"/>
              </a:solidFill>
              <a:latin typeface="Meiryo UI" panose="020B0604030504040204" pitchFamily="50" charset="-128"/>
              <a:ea typeface="Meiryo UI" panose="020B0604030504040204" pitchFamily="50" charset="-128"/>
            </a:endParaRPr>
          </a:p>
          <a:p>
            <a:pPr marL="174625" indent="188913"/>
            <a:r>
              <a:rPr lang="ja-JP" altLang="en-US" sz="1400" dirty="0">
                <a:solidFill>
                  <a:prstClr val="black"/>
                </a:solidFill>
                <a:latin typeface="Meiryo UI" panose="020B0604030504040204" pitchFamily="50" charset="-128"/>
                <a:ea typeface="Meiryo UI" panose="020B0604030504040204" pitchFamily="50" charset="-128"/>
              </a:rPr>
              <a:t>小児・ＡＹＡ世代のがん患者が治療を受けながら学習を継続できるよう、入院中の教育支援、退院後の</a:t>
            </a:r>
            <a:r>
              <a:rPr lang="en-US" altLang="ja-JP" sz="1400" dirty="0">
                <a:solidFill>
                  <a:prstClr val="black"/>
                </a:solidFill>
                <a:latin typeface="Meiryo UI" panose="020B0604030504040204" pitchFamily="50" charset="-128"/>
                <a:ea typeface="Meiryo UI" panose="020B0604030504040204" pitchFamily="50" charset="-128"/>
              </a:rPr>
              <a:t/>
            </a:r>
            <a:br>
              <a:rPr lang="en-US" altLang="ja-JP" sz="1400" dirty="0">
                <a:solidFill>
                  <a:prstClr val="black"/>
                </a:solidFill>
                <a:latin typeface="Meiryo UI" panose="020B0604030504040204" pitchFamily="50" charset="-128"/>
                <a:ea typeface="Meiryo UI" panose="020B0604030504040204" pitchFamily="50" charset="-128"/>
              </a:rPr>
            </a:br>
            <a:r>
              <a:rPr lang="ja-JP" altLang="en-US" sz="1400" dirty="0">
                <a:solidFill>
                  <a:prstClr val="black"/>
                </a:solidFill>
                <a:latin typeface="Meiryo UI" panose="020B0604030504040204" pitchFamily="50" charset="-128"/>
                <a:ea typeface="Meiryo UI" panose="020B0604030504040204" pitchFamily="50" charset="-128"/>
              </a:rPr>
              <a:t>学校・地域での受入れ体制等の実態把握に努め、必要な支援を検討します。</a:t>
            </a:r>
            <a:endParaRPr lang="en-US" altLang="ja-JP" sz="1400" dirty="0">
              <a:solidFill>
                <a:prstClr val="black"/>
              </a:solidFill>
              <a:latin typeface="Meiryo UI" panose="020B0604030504040204" pitchFamily="50" charset="-128"/>
              <a:ea typeface="Meiryo UI" panose="020B0604030504040204" pitchFamily="50" charset="-128"/>
            </a:endParaRPr>
          </a:p>
          <a:p>
            <a:pPr marL="174625" indent="188913"/>
            <a:endParaRPr lang="en-US" altLang="ja-JP" sz="1400" dirty="0">
              <a:solidFill>
                <a:prstClr val="black"/>
              </a:solidFill>
              <a:latin typeface="Meiryo UI" panose="020B0604030504040204" pitchFamily="50" charset="-128"/>
              <a:ea typeface="Meiryo UI" panose="020B0604030504040204" pitchFamily="50" charset="-128"/>
            </a:endParaRPr>
          </a:p>
          <a:p>
            <a:pPr marL="174625" indent="188913"/>
            <a:endParaRPr lang="en-US" altLang="ja-JP" sz="1400" dirty="0">
              <a:solidFill>
                <a:prstClr val="black"/>
              </a:solidFill>
              <a:latin typeface="Meiryo UI" panose="020B0604030504040204" pitchFamily="50" charset="-128"/>
              <a:ea typeface="Meiryo UI" panose="020B0604030504040204" pitchFamily="50" charset="-128"/>
            </a:endParaRPr>
          </a:p>
          <a:p>
            <a:pPr marL="174625" indent="188913"/>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2" name="正方形/長方形 1"/>
          <p:cNvSpPr/>
          <p:nvPr/>
        </p:nvSpPr>
        <p:spPr>
          <a:xfrm>
            <a:off x="777191" y="2696663"/>
            <a:ext cx="5759999" cy="317716"/>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prstClr val="white"/>
                </a:solidFill>
                <a:latin typeface="Meiryo UI" panose="020B0604030504040204" pitchFamily="50" charset="-128"/>
                <a:ea typeface="Meiryo UI" panose="020B0604030504040204" pitchFamily="50" charset="-128"/>
              </a:rPr>
              <a:t>補助メニュー</a:t>
            </a:r>
          </a:p>
        </p:txBody>
      </p:sp>
      <p:sp>
        <p:nvSpPr>
          <p:cNvPr id="3" name="角丸四角形 2"/>
          <p:cNvSpPr/>
          <p:nvPr/>
        </p:nvSpPr>
        <p:spPr>
          <a:xfrm>
            <a:off x="797225" y="5348200"/>
            <a:ext cx="5760000" cy="119426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u="sng" dirty="0">
                <a:solidFill>
                  <a:prstClr val="black"/>
                </a:solidFill>
                <a:latin typeface="Meiryo UI" panose="020B0604030504040204" pitchFamily="50" charset="-128"/>
                <a:ea typeface="Meiryo UI" panose="020B0604030504040204" pitchFamily="50" charset="-128"/>
              </a:rPr>
              <a:t>㋒ 遠隔コミュニケーション環境整備</a:t>
            </a:r>
            <a:r>
              <a:rPr lang="ja-JP" altLang="en-US" sz="1600" b="1" u="sng" dirty="0" smtClean="0">
                <a:solidFill>
                  <a:prstClr val="black"/>
                </a:solidFill>
                <a:latin typeface="Meiryo UI" panose="020B0604030504040204" pitchFamily="50" charset="-128"/>
                <a:ea typeface="Meiryo UI" panose="020B0604030504040204" pitchFamily="50" charset="-128"/>
              </a:rPr>
              <a:t>事業</a:t>
            </a:r>
            <a:endParaRPr lang="en-US" altLang="ja-JP" sz="1600" b="1" u="sng" dirty="0" smtClean="0">
              <a:solidFill>
                <a:prstClr val="black"/>
              </a:solidFill>
              <a:latin typeface="Meiryo UI" panose="020B0604030504040204" pitchFamily="50" charset="-128"/>
              <a:ea typeface="Meiryo UI" panose="020B0604030504040204" pitchFamily="50" charset="-128"/>
            </a:endParaRPr>
          </a:p>
          <a:p>
            <a:r>
              <a:rPr lang="ja-JP" altLang="en-US" sz="1200" b="1" u="sng" dirty="0" smtClean="0">
                <a:solidFill>
                  <a:prstClr val="black"/>
                </a:solidFill>
                <a:latin typeface="Meiryo UI" panose="020B0604030504040204" pitchFamily="50" charset="-128"/>
                <a:ea typeface="Meiryo UI" panose="020B0604030504040204" pitchFamily="50" charset="-128"/>
              </a:rPr>
              <a:t>（</a:t>
            </a:r>
            <a:r>
              <a:rPr lang="ja-JP" altLang="en-US" sz="1200" b="1" u="sng" dirty="0">
                <a:solidFill>
                  <a:prstClr val="black"/>
                </a:solidFill>
                <a:latin typeface="Meiryo UI" panose="020B0604030504040204" pitchFamily="50" charset="-128"/>
                <a:ea typeface="Meiryo UI" panose="020B0604030504040204" pitchFamily="50" charset="-128"/>
              </a:rPr>
              <a:t>大阪母子医療センター、堺市総合医療センター、大阪市立総合医療センター</a:t>
            </a:r>
            <a:r>
              <a:rPr lang="ja-JP" altLang="en-US" sz="1600" b="1" u="sng" dirty="0">
                <a:solidFill>
                  <a:prstClr val="black"/>
                </a:solidFill>
                <a:latin typeface="Meiryo UI" panose="020B0604030504040204" pitchFamily="50" charset="-128"/>
                <a:ea typeface="Meiryo UI" panose="020B0604030504040204" pitchFamily="50" charset="-128"/>
              </a:rPr>
              <a:t>）</a:t>
            </a:r>
          </a:p>
          <a:p>
            <a:pPr marL="177800" indent="-84138"/>
            <a:r>
              <a:rPr lang="ja-JP" altLang="en-US" sz="1400" dirty="0" smtClean="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がん治療のため入院中又は退院後復学していない児童生徒を対象に、他の児童生徒等外部との</a:t>
            </a:r>
            <a:r>
              <a:rPr lang="ja-JP" altLang="en-US" sz="1400" b="1" u="sng" dirty="0">
                <a:solidFill>
                  <a:prstClr val="black"/>
                </a:solidFill>
                <a:latin typeface="Meiryo UI" panose="020B0604030504040204" pitchFamily="50" charset="-128"/>
                <a:ea typeface="Meiryo UI" panose="020B0604030504040204" pitchFamily="50" charset="-128"/>
              </a:rPr>
              <a:t>コミュニケーションを図るための機器整備</a:t>
            </a:r>
            <a:r>
              <a:rPr lang="ja-JP" altLang="en-US" sz="1400" dirty="0">
                <a:solidFill>
                  <a:prstClr val="black"/>
                </a:solidFill>
                <a:latin typeface="Meiryo UI" panose="020B0604030504040204" pitchFamily="50" charset="-128"/>
                <a:ea typeface="Meiryo UI" panose="020B0604030504040204" pitchFamily="50" charset="-128"/>
              </a:rPr>
              <a:t>等に要する経費</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8" name="角丸四角形 7"/>
          <p:cNvSpPr/>
          <p:nvPr/>
        </p:nvSpPr>
        <p:spPr>
          <a:xfrm>
            <a:off x="784025" y="4186425"/>
            <a:ext cx="5760000" cy="103528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u="sng" dirty="0">
                <a:solidFill>
                  <a:prstClr val="black"/>
                </a:solidFill>
                <a:latin typeface="Meiryo UI" panose="020B0604030504040204" pitchFamily="50" charset="-128"/>
                <a:ea typeface="Meiryo UI" panose="020B0604030504040204" pitchFamily="50" charset="-128"/>
              </a:rPr>
              <a:t>㋑ 復園・復学支援事業</a:t>
            </a:r>
            <a:r>
              <a:rPr lang="ja-JP" altLang="en-US" sz="1200" b="1" u="sng" dirty="0" smtClean="0">
                <a:solidFill>
                  <a:prstClr val="black"/>
                </a:solidFill>
                <a:latin typeface="Meiryo UI" panose="020B0604030504040204" pitchFamily="50" charset="-128"/>
                <a:ea typeface="Meiryo UI" panose="020B0604030504040204" pitchFamily="50" charset="-128"/>
              </a:rPr>
              <a:t>（大阪国際がんセンター）</a:t>
            </a:r>
            <a:endParaRPr lang="en-US" altLang="ja-JP" sz="1200" b="1" u="sng" dirty="0">
              <a:solidFill>
                <a:prstClr val="black"/>
              </a:solidFill>
              <a:latin typeface="Meiryo UI" panose="020B0604030504040204" pitchFamily="50" charset="-128"/>
              <a:ea typeface="Meiryo UI" panose="020B0604030504040204" pitchFamily="50" charset="-128"/>
            </a:endParaRPr>
          </a:p>
          <a:p>
            <a:pPr marL="355600" indent="-261938"/>
            <a:r>
              <a:rPr lang="ja-JP" altLang="en-US" sz="1400" dirty="0">
                <a:solidFill>
                  <a:prstClr val="black"/>
                </a:solidFill>
                <a:latin typeface="Meiryo UI" panose="020B0604030504040204" pitchFamily="50" charset="-128"/>
                <a:ea typeface="Meiryo UI" panose="020B0604030504040204" pitchFamily="50" charset="-128"/>
              </a:rPr>
              <a:t>・病院独自の</a:t>
            </a:r>
            <a:r>
              <a:rPr lang="ja-JP" altLang="en-US" sz="1400" b="1" u="sng" dirty="0">
                <a:solidFill>
                  <a:prstClr val="black"/>
                </a:solidFill>
                <a:latin typeface="Meiryo UI" panose="020B0604030504040204" pitchFamily="50" charset="-128"/>
                <a:ea typeface="Meiryo UI" panose="020B0604030504040204" pitchFamily="50" charset="-128"/>
              </a:rPr>
              <a:t>復学支援にかかる院内マニュアル</a:t>
            </a:r>
            <a:r>
              <a:rPr lang="ja-JP" altLang="en-US" sz="1400" dirty="0">
                <a:solidFill>
                  <a:prstClr val="black"/>
                </a:solidFill>
                <a:latin typeface="Meiryo UI" panose="020B0604030504040204" pitchFamily="50" charset="-128"/>
                <a:ea typeface="Meiryo UI" panose="020B0604030504040204" pitchFamily="50" charset="-128"/>
              </a:rPr>
              <a:t>等の作成に要する</a:t>
            </a:r>
            <a:r>
              <a:rPr lang="ja-JP" altLang="en-US" sz="1400" dirty="0" smtClean="0">
                <a:solidFill>
                  <a:prstClr val="black"/>
                </a:solidFill>
                <a:latin typeface="Meiryo UI" panose="020B0604030504040204" pitchFamily="50" charset="-128"/>
                <a:ea typeface="Meiryo UI" panose="020B0604030504040204" pitchFamily="50" charset="-128"/>
              </a:rPr>
              <a:t>経費</a:t>
            </a:r>
            <a:endParaRPr lang="en-US" altLang="ja-JP" sz="1400" smtClean="0">
              <a:solidFill>
                <a:prstClr val="black"/>
              </a:solidFill>
              <a:latin typeface="Meiryo UI" panose="020B0604030504040204" pitchFamily="50" charset="-128"/>
              <a:ea typeface="Meiryo UI" panose="020B0604030504040204" pitchFamily="50" charset="-128"/>
            </a:endParaRPr>
          </a:p>
          <a:p>
            <a:pPr marL="355600" indent="-261938"/>
            <a:r>
              <a:rPr lang="ja-JP" altLang="en-US" sz="1400" smtClean="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印刷費や会議経費等）</a:t>
            </a: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9" name="角丸四角形 8"/>
          <p:cNvSpPr/>
          <p:nvPr/>
        </p:nvSpPr>
        <p:spPr>
          <a:xfrm>
            <a:off x="784026" y="3059969"/>
            <a:ext cx="5760000" cy="103528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u="sng" dirty="0">
                <a:solidFill>
                  <a:prstClr val="black"/>
                </a:solidFill>
                <a:latin typeface="Meiryo UI" panose="020B0604030504040204" pitchFamily="50" charset="-128"/>
                <a:ea typeface="Meiryo UI" panose="020B0604030504040204" pitchFamily="50" charset="-128"/>
              </a:rPr>
              <a:t>㋐ 学習活動等支援</a:t>
            </a:r>
            <a:r>
              <a:rPr lang="ja-JP" altLang="en-US" sz="1600" b="1" u="sng" dirty="0" smtClean="0">
                <a:solidFill>
                  <a:prstClr val="black"/>
                </a:solidFill>
                <a:latin typeface="Meiryo UI" panose="020B0604030504040204" pitchFamily="50" charset="-128"/>
                <a:ea typeface="Meiryo UI" panose="020B0604030504040204" pitchFamily="50" charset="-128"/>
              </a:rPr>
              <a:t>事業</a:t>
            </a:r>
            <a:endParaRPr lang="en-US" altLang="ja-JP" sz="1600" b="1" u="sng" dirty="0" smtClean="0">
              <a:solidFill>
                <a:prstClr val="black"/>
              </a:solidFill>
              <a:latin typeface="Meiryo UI" panose="020B0604030504040204" pitchFamily="50" charset="-128"/>
              <a:ea typeface="Meiryo UI" panose="020B0604030504040204" pitchFamily="50" charset="-128"/>
            </a:endParaRPr>
          </a:p>
          <a:p>
            <a:r>
              <a:rPr lang="ja-JP" altLang="en-US" sz="1600" b="1" u="sng" dirty="0" smtClean="0">
                <a:solidFill>
                  <a:prstClr val="black"/>
                </a:solidFill>
                <a:latin typeface="Meiryo UI" panose="020B0604030504040204" pitchFamily="50" charset="-128"/>
                <a:ea typeface="Meiryo UI" panose="020B0604030504040204" pitchFamily="50" charset="-128"/>
              </a:rPr>
              <a:t>（</a:t>
            </a:r>
            <a:r>
              <a:rPr lang="ja-JP" altLang="en-US" sz="1200" b="1" u="sng" dirty="0" smtClean="0">
                <a:solidFill>
                  <a:prstClr val="black"/>
                </a:solidFill>
                <a:latin typeface="Meiryo UI" panose="020B0604030504040204" pitchFamily="50" charset="-128"/>
                <a:ea typeface="Meiryo UI" panose="020B0604030504040204" pitchFamily="50" charset="-128"/>
              </a:rPr>
              <a:t>大阪市立大学医学部附属病院、大阪医科大学附属病院、大阪赤十字病院）</a:t>
            </a:r>
            <a:endParaRPr lang="en-US" altLang="ja-JP" sz="1200" b="1" u="sng" dirty="0">
              <a:solidFill>
                <a:prstClr val="black"/>
              </a:solidFill>
              <a:latin typeface="Meiryo UI" panose="020B0604030504040204" pitchFamily="50" charset="-128"/>
              <a:ea typeface="Meiryo UI" panose="020B0604030504040204" pitchFamily="50" charset="-128"/>
            </a:endParaRPr>
          </a:p>
          <a:p>
            <a:pPr marL="269875" indent="-176213"/>
            <a:r>
              <a:rPr lang="ja-JP" altLang="en-US" sz="1400" dirty="0">
                <a:solidFill>
                  <a:prstClr val="black"/>
                </a:solidFill>
                <a:latin typeface="Meiryo UI" panose="020B0604030504040204" pitchFamily="50" charset="-128"/>
                <a:ea typeface="Meiryo UI" panose="020B0604030504040204" pitchFamily="50" charset="-128"/>
              </a:rPr>
              <a:t>・入院中の自主学習等を目的として購入する</a:t>
            </a:r>
            <a:r>
              <a:rPr lang="ja-JP" altLang="en-US" sz="1400" b="1" u="sng" dirty="0">
                <a:solidFill>
                  <a:prstClr val="black"/>
                </a:solidFill>
                <a:latin typeface="Meiryo UI" panose="020B0604030504040204" pitchFamily="50" charset="-128"/>
                <a:ea typeface="Meiryo UI" panose="020B0604030504040204" pitchFamily="50" charset="-128"/>
              </a:rPr>
              <a:t>備品、図書等の購入</a:t>
            </a:r>
            <a:r>
              <a:rPr lang="ja-JP" altLang="en-US" sz="1400" dirty="0">
                <a:solidFill>
                  <a:prstClr val="black"/>
                </a:solidFill>
                <a:latin typeface="Meiryo UI" panose="020B0604030504040204" pitchFamily="50" charset="-128"/>
                <a:ea typeface="Meiryo UI" panose="020B0604030504040204" pitchFamily="50" charset="-128"/>
              </a:rPr>
              <a:t>費</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271783" y="1753102"/>
            <a:ext cx="7456354" cy="738664"/>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400" b="1" dirty="0">
                <a:solidFill>
                  <a:prstClr val="black"/>
                </a:solidFill>
                <a:latin typeface="ＭＳ Ｐゴシック" panose="020B0600070205080204" pitchFamily="50" charset="-128"/>
                <a:ea typeface="ＭＳ Ｐゴシック" panose="020B0600070205080204" pitchFamily="50" charset="-128"/>
              </a:rPr>
              <a:t>Ｒ２年度当初予算額　１５０万円</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r>
              <a:rPr lang="ja-JP" altLang="en-US" sz="1400" b="1" dirty="0">
                <a:solidFill>
                  <a:prstClr val="black"/>
                </a:solidFill>
                <a:latin typeface="ＭＳ Ｐゴシック" panose="020B0600070205080204" pitchFamily="50" charset="-128"/>
                <a:ea typeface="ＭＳ Ｐゴシック" panose="020B0600070205080204" pitchFamily="50" charset="-128"/>
              </a:rPr>
              <a:t>　　◆ 補助率：１０／１０</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r>
              <a:rPr lang="ja-JP" altLang="en-US" sz="1400" b="1" dirty="0">
                <a:solidFill>
                  <a:prstClr val="black"/>
                </a:solidFill>
                <a:latin typeface="ＭＳ Ｐゴシック" panose="020B0600070205080204" pitchFamily="50" charset="-128"/>
                <a:ea typeface="ＭＳ Ｐゴシック" panose="020B0600070205080204" pitchFamily="50" charset="-128"/>
              </a:rPr>
              <a:t>　　◆ 補助上限額　　㋐　１０万円　　㋑　１０万円　　㋒　３０万円</a:t>
            </a:r>
          </a:p>
        </p:txBody>
      </p:sp>
      <p:sp>
        <p:nvSpPr>
          <p:cNvPr id="4" name="正方形/長方形 3">
            <a:extLst>
              <a:ext uri="{FF2B5EF4-FFF2-40B4-BE49-F238E27FC236}">
                <a16:creationId xmlns:a16="http://schemas.microsoft.com/office/drawing/2014/main" id="{BB07D0B0-5F77-48F1-B529-DB41DAC76C7E}"/>
              </a:ext>
            </a:extLst>
          </p:cNvPr>
          <p:cNvSpPr/>
          <p:nvPr/>
        </p:nvSpPr>
        <p:spPr>
          <a:xfrm>
            <a:off x="6681192" y="3059969"/>
            <a:ext cx="2808312" cy="100941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93663" indent="-93663"/>
            <a:r>
              <a:rPr lang="ja-JP" altLang="en-US" sz="1400" dirty="0">
                <a:solidFill>
                  <a:prstClr val="black"/>
                </a:solidFill>
                <a:latin typeface="Meiryo UI" panose="020B0604030504040204" pitchFamily="50" charset="-128"/>
                <a:ea typeface="Meiryo UI" panose="020B0604030504040204" pitchFamily="50" charset="-128"/>
              </a:rPr>
              <a:t>・図鑑、教材、辞典、参考書・問題集</a:t>
            </a:r>
            <a:endParaRPr lang="en-US" altLang="ja-JP" sz="1400" dirty="0">
              <a:solidFill>
                <a:prstClr val="black"/>
              </a:solidFill>
              <a:latin typeface="Meiryo UI" panose="020B0604030504040204" pitchFamily="50" charset="-128"/>
              <a:ea typeface="Meiryo UI" panose="020B0604030504040204" pitchFamily="50" charset="-128"/>
            </a:endParaRPr>
          </a:p>
          <a:p>
            <a:pPr marL="93663" indent="-93663"/>
            <a:r>
              <a:rPr lang="ja-JP" altLang="en-US" sz="1400" dirty="0">
                <a:solidFill>
                  <a:prstClr val="black"/>
                </a:solidFill>
                <a:latin typeface="Meiryo UI" panose="020B0604030504040204" pitchFamily="50" charset="-128"/>
                <a:ea typeface="Meiryo UI" panose="020B0604030504040204" pitchFamily="50" charset="-128"/>
              </a:rPr>
              <a:t>・プロジェクター（デジタル教材用）</a:t>
            </a:r>
          </a:p>
        </p:txBody>
      </p:sp>
      <p:sp>
        <p:nvSpPr>
          <p:cNvPr id="16" name="正方形/長方形 15">
            <a:extLst>
              <a:ext uri="{FF2B5EF4-FFF2-40B4-BE49-F238E27FC236}">
                <a16:creationId xmlns:a16="http://schemas.microsoft.com/office/drawing/2014/main" id="{FCE7FD1A-7864-403B-A3CD-007E1E3BC715}"/>
              </a:ext>
            </a:extLst>
          </p:cNvPr>
          <p:cNvSpPr/>
          <p:nvPr/>
        </p:nvSpPr>
        <p:spPr>
          <a:xfrm>
            <a:off x="6681192" y="5423334"/>
            <a:ext cx="2808312" cy="1044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sz="1400" dirty="0">
                <a:solidFill>
                  <a:prstClr val="black"/>
                </a:solidFill>
                <a:latin typeface="Meiryo UI" panose="020B0604030504040204" pitchFamily="50" charset="-128"/>
                <a:ea typeface="Meiryo UI" panose="020B0604030504040204" pitchFamily="50" charset="-128"/>
              </a:rPr>
              <a:t>・ノートＰＣ、</a:t>
            </a:r>
            <a:r>
              <a:rPr lang="en-US" altLang="ja-JP" sz="1400" dirty="0">
                <a:solidFill>
                  <a:prstClr val="black"/>
                </a:solidFill>
                <a:latin typeface="Meiryo UI" panose="020B0604030504040204" pitchFamily="50" charset="-128"/>
                <a:ea typeface="Meiryo UI" panose="020B0604030504040204" pitchFamily="50" charset="-128"/>
              </a:rPr>
              <a:t>iPad</a:t>
            </a:r>
            <a:r>
              <a:rPr lang="ja-JP" altLang="en-US" sz="1400" dirty="0">
                <a:solidFill>
                  <a:prstClr val="black"/>
                </a:solidFill>
                <a:latin typeface="Meiryo UI" panose="020B0604030504040204" pitchFamily="50" charset="-128"/>
                <a:ea typeface="Meiryo UI" panose="020B0604030504040204" pitchFamily="50" charset="-128"/>
              </a:rPr>
              <a:t>、テレプレゼンスロボット</a:t>
            </a:r>
            <a:endParaRPr lang="en-US" altLang="ja-JP" sz="1400" dirty="0">
              <a:solidFill>
                <a:prstClr val="black"/>
              </a:solidFill>
              <a:latin typeface="Meiryo UI" panose="020B0604030504040204" pitchFamily="50" charset="-128"/>
              <a:ea typeface="Meiryo UI" panose="020B0604030504040204" pitchFamily="50" charset="-128"/>
            </a:endParaRPr>
          </a:p>
          <a:p>
            <a:pPr marL="93663" indent="-93663"/>
            <a:r>
              <a:rPr lang="ja-JP" altLang="en-US" sz="1400" dirty="0">
                <a:solidFill>
                  <a:prstClr val="black"/>
                </a:solidFill>
                <a:latin typeface="Meiryo UI" panose="020B0604030504040204" pitchFamily="50" charset="-128"/>
                <a:ea typeface="Meiryo UI" panose="020B0604030504040204" pitchFamily="50" charset="-128"/>
              </a:rPr>
              <a:t>・プリンター</a:t>
            </a:r>
            <a:endParaRPr lang="en-US" altLang="ja-JP" sz="1400" dirty="0">
              <a:solidFill>
                <a:prstClr val="black"/>
              </a:solidFill>
              <a:latin typeface="Meiryo UI" panose="020B0604030504040204" pitchFamily="50" charset="-128"/>
              <a:ea typeface="Meiryo UI" panose="020B0604030504040204" pitchFamily="50" charset="-128"/>
            </a:endParaRPr>
          </a:p>
          <a:p>
            <a:pPr marL="93663" indent="-93663"/>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163AB2C7-42B5-4A90-BAC5-36C700855282}"/>
              </a:ext>
            </a:extLst>
          </p:cNvPr>
          <p:cNvSpPr/>
          <p:nvPr/>
        </p:nvSpPr>
        <p:spPr>
          <a:xfrm>
            <a:off x="6692146" y="4184175"/>
            <a:ext cx="2797358" cy="100941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sz="1400" dirty="0">
                <a:solidFill>
                  <a:prstClr val="black"/>
                </a:solidFill>
                <a:latin typeface="Meiryo UI" panose="020B0604030504040204" pitchFamily="50" charset="-128"/>
                <a:ea typeface="Meiryo UI" panose="020B0604030504040204" pitchFamily="50" charset="-128"/>
              </a:rPr>
              <a:t>・リーフレット・パンフレットの作成</a:t>
            </a:r>
          </a:p>
        </p:txBody>
      </p:sp>
      <p:pic>
        <p:nvPicPr>
          <p:cNvPr id="23" name="図 22"/>
          <p:cNvPicPr>
            <a:picLocks noChangeAspect="1"/>
          </p:cNvPicPr>
          <p:nvPr/>
        </p:nvPicPr>
        <p:blipFill>
          <a:blip r:embed="rId3"/>
          <a:stretch>
            <a:fillRect/>
          </a:stretch>
        </p:blipFill>
        <p:spPr>
          <a:xfrm>
            <a:off x="8073163" y="5813162"/>
            <a:ext cx="654974" cy="1044838"/>
          </a:xfrm>
          <a:prstGeom prst="rect">
            <a:avLst/>
          </a:prstGeom>
        </p:spPr>
      </p:pic>
      <p:sp>
        <p:nvSpPr>
          <p:cNvPr id="10" name="正方形/長方形 9">
            <a:extLst>
              <a:ext uri="{FF2B5EF4-FFF2-40B4-BE49-F238E27FC236}">
                <a16:creationId xmlns:a16="http://schemas.microsoft.com/office/drawing/2014/main" id="{9EA57927-866D-4D6F-B39E-828530C44331}"/>
              </a:ext>
            </a:extLst>
          </p:cNvPr>
          <p:cNvSpPr/>
          <p:nvPr/>
        </p:nvSpPr>
        <p:spPr>
          <a:xfrm>
            <a:off x="6675108" y="2684294"/>
            <a:ext cx="2808312" cy="3096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white"/>
                </a:solidFill>
                <a:latin typeface="Meiryo UI" panose="020B0604030504040204" pitchFamily="50" charset="-128"/>
                <a:ea typeface="Meiryo UI" panose="020B0604030504040204" pitchFamily="50" charset="-128"/>
              </a:rPr>
              <a:t>申請例</a:t>
            </a:r>
          </a:p>
        </p:txBody>
      </p:sp>
      <p:sp>
        <p:nvSpPr>
          <p:cNvPr id="11" name="テキスト ボックス 10"/>
          <p:cNvSpPr txBox="1"/>
          <p:nvPr/>
        </p:nvSpPr>
        <p:spPr>
          <a:xfrm>
            <a:off x="8899301" y="113104"/>
            <a:ext cx="850006" cy="338554"/>
          </a:xfrm>
          <a:prstGeom prst="rect">
            <a:avLst/>
          </a:prstGeom>
          <a:solidFill>
            <a:schemeClr val="accent1">
              <a:lumMod val="20000"/>
              <a:lumOff val="80000"/>
            </a:schemeClr>
          </a:solidFill>
          <a:ln>
            <a:solidFill>
              <a:schemeClr val="tx1"/>
            </a:solidFill>
          </a:ln>
        </p:spPr>
        <p:txBody>
          <a:bodyPr wrap="square" rtlCol="0">
            <a:spAutoFit/>
          </a:bodyPr>
          <a:lstStyle/>
          <a:p>
            <a:pPr algn="ctr"/>
            <a:r>
              <a:rPr kumimoji="1" lang="ja-JP" altLang="en-US" sz="1600" b="1" dirty="0" smtClean="0">
                <a:latin typeface="Arial" charset="0"/>
              </a:rPr>
              <a:t>資料２</a:t>
            </a:r>
            <a:endParaRPr kumimoji="1" lang="ja-JP" altLang="en-US" sz="1600" b="1" dirty="0">
              <a:latin typeface="Arial" charset="0"/>
            </a:endParaRPr>
          </a:p>
        </p:txBody>
      </p:sp>
    </p:spTree>
    <p:extLst>
      <p:ext uri="{BB962C8B-B14F-4D97-AF65-F5344CB8AC3E}">
        <p14:creationId xmlns:p14="http://schemas.microsoft.com/office/powerpoint/2010/main" val="196896918"/>
      </p:ext>
    </p:extLst>
  </p:cSld>
  <p:clrMapOvr>
    <a:masterClrMapping/>
  </p:clrMapOvr>
  <mc:AlternateContent xmlns:mc="http://schemas.openxmlformats.org/markup-compatibility/2006" xmlns:p14="http://schemas.microsoft.com/office/powerpoint/2010/main">
    <mc:Choice Requires="p14">
      <p:transition spd="slow" p14:dur="2000" advTm="43627"/>
    </mc:Choice>
    <mc:Fallback xmlns="">
      <p:transition spd="slow" advTm="43627"/>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lumMod val="20000"/>
            <a:lumOff val="80000"/>
          </a:schemeClr>
        </a:solidFill>
        <a:ln>
          <a:solidFill>
            <a:schemeClr val="tx1"/>
          </a:solidFill>
        </a:ln>
      </a:spPr>
      <a:bodyPr>
        <a:spAutoFit/>
      </a:bodyPr>
      <a:lstStyle>
        <a:defPPr>
          <a:defRPr sz="1000" b="1" dirty="0">
            <a:latin typeface="Arial" charset="0"/>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430</Words>
  <Application>Microsoft Office PowerPoint</Application>
  <PresentationFormat>A4 210 x 297 mm</PresentationFormat>
  <Paragraphs>36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知子</dc:creator>
  <cp:lastModifiedBy>岩田　知子</cp:lastModifiedBy>
  <cp:revision>7</cp:revision>
  <cp:lastPrinted>2021-02-06T06:27:58Z</cp:lastPrinted>
  <dcterms:created xsi:type="dcterms:W3CDTF">2021-02-01T09:03:13Z</dcterms:created>
  <dcterms:modified xsi:type="dcterms:W3CDTF">2021-03-01T04:25:09Z</dcterms:modified>
</cp:coreProperties>
</file>