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324" r:id="rId2"/>
    <p:sldId id="325" r:id="rId3"/>
    <p:sldId id="326" r:id="rId4"/>
    <p:sldId id="327"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19</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2007</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23</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2011</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80.6%</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80.4%</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79.4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
        <p:nvSpPr>
          <p:cNvPr id="2" name="テキスト ボックス 1"/>
          <p:cNvSpPr txBox="1"/>
          <p:nvPr/>
        </p:nvSpPr>
        <p:spPr>
          <a:xfrm>
            <a:off x="8407021" y="195411"/>
            <a:ext cx="133748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資料１－１</a:t>
            </a:r>
            <a:endParaRPr kumimoji="1" lang="ja-JP" altLang="en-US" dirty="0"/>
          </a:p>
        </p:txBody>
      </p:sp>
    </p:spTree>
    <p:extLst>
      <p:ext uri="{BB962C8B-B14F-4D97-AF65-F5344CB8AC3E}">
        <p14:creationId xmlns:p14="http://schemas.microsoft.com/office/powerpoint/2010/main" val="932240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nvGraphicFramePr>
        <p:xfrm>
          <a:off x="476518" y="282674"/>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061397" y="6428290"/>
            <a:ext cx="4598563"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＜小児･</a:t>
            </a:r>
            <a:r>
              <a:rPr kumimoji="1" lang="en-US" altLang="ja-JP"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AYA</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世代のがん対策部会＞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2963205201"/>
              </p:ext>
            </p:extLst>
          </p:nvPr>
        </p:nvGraphicFramePr>
        <p:xfrm>
          <a:off x="481787" y="1174881"/>
          <a:ext cx="8958427" cy="495031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20507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b="1" dirty="0">
                          <a:solidFill>
                            <a:schemeClr val="tx1"/>
                          </a:solidFill>
                        </a:rPr>
                        <a:t>《</a:t>
                      </a:r>
                      <a:r>
                        <a:rPr kumimoji="1" lang="ja-JP" altLang="en-US" sz="1300" b="1" u="sng" dirty="0">
                          <a:solidFill>
                            <a:schemeClr val="tx1"/>
                          </a:solidFill>
                        </a:rPr>
                        <a:t>小児･</a:t>
                      </a:r>
                      <a:r>
                        <a:rPr kumimoji="1" lang="en-US" altLang="ja-JP" sz="1300" b="1" u="sng" dirty="0">
                          <a:solidFill>
                            <a:schemeClr val="tx1"/>
                          </a:solidFill>
                        </a:rPr>
                        <a:t>AYA</a:t>
                      </a:r>
                      <a:r>
                        <a:rPr kumimoji="1" lang="ja-JP" altLang="en-US" sz="1300" b="1" u="sng" dirty="0">
                          <a:solidFill>
                            <a:schemeClr val="tx1"/>
                          </a:solidFill>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■国・府の</a:t>
                      </a:r>
                      <a:r>
                        <a:rPr kumimoji="1" lang="ja-JP" altLang="en-US" sz="1300" b="0" dirty="0">
                          <a:solidFill>
                            <a:schemeClr val="tx1"/>
                          </a:solidFill>
                        </a:rPr>
                        <a:t>小児がん拠点</a:t>
                      </a:r>
                      <a:r>
                        <a:rPr kumimoji="1" lang="ja-JP" altLang="en-US" sz="1300" b="0" dirty="0" smtClean="0">
                          <a:solidFill>
                            <a:schemeClr val="tx1"/>
                          </a:solidFill>
                        </a:rPr>
                        <a:t>病院や</a:t>
                      </a:r>
                      <a:r>
                        <a:rPr kumimoji="1" lang="ja-JP" altLang="en-US" sz="1300" b="0" dirty="0">
                          <a:solidFill>
                            <a:schemeClr val="tx1"/>
                          </a:solidFill>
                        </a:rPr>
                        <a:t>成人のがん拠点病院との連携・協力体制の強化に</a:t>
                      </a:r>
                      <a:r>
                        <a:rPr kumimoji="1" lang="ja-JP" altLang="en-US" sz="1300" b="0" dirty="0" smtClean="0">
                          <a:solidFill>
                            <a:schemeClr val="tx1"/>
                          </a:solidFill>
                        </a:rPr>
                        <a:t>努めた。</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a:t>
                      </a:r>
                      <a:r>
                        <a:rPr kumimoji="1" lang="en-US" altLang="ja-JP" sz="1300" b="0" dirty="0">
                          <a:solidFill>
                            <a:schemeClr val="tx1"/>
                          </a:solidFill>
                        </a:rPr>
                        <a:t>H30</a:t>
                      </a:r>
                      <a:r>
                        <a:rPr kumimoji="1" lang="ja-JP" altLang="en-US" sz="1300" b="0" dirty="0" smtClean="0">
                          <a:solidFill>
                            <a:schemeClr val="tx1"/>
                          </a:solidFill>
                        </a:rPr>
                        <a:t>年度から実施している「</a:t>
                      </a:r>
                      <a:r>
                        <a:rPr kumimoji="1" lang="ja-JP" altLang="en-US" sz="1300" b="0" dirty="0">
                          <a:solidFill>
                            <a:schemeClr val="tx1"/>
                          </a:solidFill>
                        </a:rPr>
                        <a:t>小児がん患者家族調査」を継続して実施。</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小児･ＡＹＡ世代への支援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■小児・ＡＹＡ世代の就労支援について、相談支援体制の</a:t>
                      </a:r>
                      <a:r>
                        <a:rPr kumimoji="1" lang="ja-JP" altLang="en-US" sz="1300" b="0" dirty="0">
                          <a:solidFill>
                            <a:schemeClr val="tx1"/>
                          </a:solidFill>
                        </a:rPr>
                        <a:t>充実を図る</a:t>
                      </a:r>
                      <a:r>
                        <a:rPr kumimoji="1" lang="ja-JP" altLang="en-US" sz="1300" b="0" dirty="0" smtClean="0">
                          <a:solidFill>
                            <a:schemeClr val="tx1"/>
                          </a:solidFill>
                        </a:rPr>
                        <a:t>ため、相談員</a:t>
                      </a:r>
                      <a:r>
                        <a:rPr kumimoji="1" lang="ja-JP" altLang="en-US" sz="1300" b="0" dirty="0">
                          <a:solidFill>
                            <a:schemeClr val="tx1"/>
                          </a:solidFill>
                        </a:rPr>
                        <a:t>への研修を実施するとともに</a:t>
                      </a:r>
                      <a:r>
                        <a:rPr kumimoji="1" lang="ja-JP" altLang="en-US" sz="1300" b="0" dirty="0" smtClean="0">
                          <a:solidFill>
                            <a:schemeClr val="tx1"/>
                          </a:solidFill>
                        </a:rPr>
                        <a:t>、労働</a:t>
                      </a:r>
                      <a:r>
                        <a:rPr kumimoji="1" lang="ja-JP" altLang="en-US" sz="1300" b="0" dirty="0">
                          <a:solidFill>
                            <a:schemeClr val="tx1"/>
                          </a:solidFill>
                        </a:rPr>
                        <a:t>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■府教育庁において府立高校に在籍する長期入院中の生徒への学業支援を実施。また、入院中の小児・</a:t>
                      </a:r>
                      <a:r>
                        <a:rPr kumimoji="1" lang="en-US" altLang="ja-JP" sz="1300" b="0" dirty="0" smtClean="0">
                          <a:solidFill>
                            <a:schemeClr val="tx1"/>
                          </a:solidFill>
                        </a:rPr>
                        <a:t>AYA</a:t>
                      </a:r>
                      <a:r>
                        <a:rPr kumimoji="1" lang="ja-JP" altLang="en-US" sz="1300" b="0" dirty="0" smtClean="0">
                          <a:solidFill>
                            <a:schemeClr val="tx1"/>
                          </a:solidFill>
                        </a:rPr>
                        <a:t>世代のがん患者への学習活動支援や通信機器の活用による外部とのｺﾐｭﾆｹｰｼｮﾝを図るための環境整備費等に対し助成（</a:t>
                      </a:r>
                      <a:r>
                        <a:rPr kumimoji="1" lang="en-US" altLang="ja-JP" sz="1300" b="0" dirty="0" smtClean="0">
                          <a:solidFill>
                            <a:schemeClr val="tx1"/>
                          </a:solidFill>
                        </a:rPr>
                        <a:t>7</a:t>
                      </a:r>
                      <a:r>
                        <a:rPr kumimoji="1" lang="ja-JP" altLang="en-US" sz="1300" b="0" dirty="0" smtClean="0">
                          <a:solidFill>
                            <a:schemeClr val="tx1"/>
                          </a:solidFill>
                        </a:rPr>
                        <a:t>病院）。</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世代への支援に関する市町村や関係機関向けセミナーを開催。</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新たな課題（生殖機能の温存等）への対応</a:t>
                      </a:r>
                      <a:r>
                        <a:rPr kumimoji="1" lang="en-US" altLang="ja-JP" sz="130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sng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■がん・生殖医療ネットワークと連携して作成した、患者向けの生殖機能の温存に関する冊子を活用し、がん拠点病院で情報提供。</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009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■「小児がん患者家族調査」の結果を受けて、患者家族のニーズに対応する施策実施が必要。</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■第３期計画の個別取組みは、全体的には概ね順調に実施できているものの、一部未着手となっているものが</a:t>
                      </a:r>
                      <a:r>
                        <a:rPr kumimoji="1" lang="ja-JP" altLang="en-US" sz="1300" b="0" dirty="0" smtClean="0">
                          <a:solidFill>
                            <a:schemeClr val="tx1"/>
                          </a:solidFill>
                          <a:latin typeface="+mn-ea"/>
                          <a:ea typeface="+mn-ea"/>
                        </a:rPr>
                        <a:t>あるため関係機関と連携し対応策の検討が必要。</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小児・</a:t>
                      </a:r>
                      <a:r>
                        <a:rPr kumimoji="1" lang="en-US" altLang="ja-JP" sz="1300" b="0" dirty="0">
                          <a:solidFill>
                            <a:schemeClr val="tx1"/>
                          </a:solidFill>
                          <a:latin typeface="+mn-ea"/>
                          <a:ea typeface="+mn-ea"/>
                        </a:rPr>
                        <a:t>AYA</a:t>
                      </a:r>
                      <a:r>
                        <a:rPr kumimoji="1" lang="ja-JP" altLang="en-US" sz="1300" b="0" dirty="0">
                          <a:solidFill>
                            <a:schemeClr val="tx1"/>
                          </a:solidFill>
                          <a:latin typeface="+mn-ea"/>
                          <a:ea typeface="+mn-ea"/>
                        </a:rPr>
                        <a:t>世代に対応可能な在宅緩和ケアマップ・リストの</a:t>
                      </a:r>
                      <a:r>
                        <a:rPr kumimoji="1" lang="ja-JP" altLang="en-US" sz="1300" b="0" dirty="0" smtClean="0">
                          <a:solidFill>
                            <a:schemeClr val="tx1"/>
                          </a:solidFill>
                          <a:latin typeface="+mn-ea"/>
                          <a:ea typeface="+mn-ea"/>
                        </a:rPr>
                        <a:t>作成検討。</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■小児・</a:t>
                      </a:r>
                      <a:r>
                        <a:rPr kumimoji="1" lang="en-US" altLang="ja-JP"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世代のがん患者の妊孕性温存治療助成事業の実施（</a:t>
                      </a:r>
                      <a:r>
                        <a:rPr kumimoji="1" lang="en-US" altLang="ja-JP"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2</a:t>
                      </a: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月府議会に予算案提案中）。</a:t>
                      </a:r>
                      <a:endParaRPr kumimoji="1" lang="ja-JP" altLang="en-US"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solidFill>
                            <a:schemeClr val="tx1"/>
                          </a:solidFill>
                        </a:rPr>
                        <a:t>重粒子</a:t>
                      </a:r>
                      <a:r>
                        <a:rPr kumimoji="1" lang="ja-JP" altLang="en-US" sz="1300" dirty="0">
                          <a:solidFill>
                            <a:schemeClr val="tx1"/>
                          </a:solidFill>
                        </a:rPr>
                        <a:t>線がん治療患者支援事業（</a:t>
                      </a:r>
                      <a:r>
                        <a:rPr kumimoji="1" lang="en-US" altLang="ja-JP" sz="1300" dirty="0">
                          <a:solidFill>
                            <a:schemeClr val="tx1"/>
                          </a:solidFill>
                        </a:rPr>
                        <a:t>3,140</a:t>
                      </a:r>
                      <a:r>
                        <a:rPr kumimoji="1" lang="ja-JP" altLang="en-US" sz="1300" dirty="0">
                          <a:solidFill>
                            <a:schemeClr val="tx1"/>
                          </a:solidFill>
                        </a:rPr>
                        <a:t>千円</a:t>
                      </a:r>
                      <a:r>
                        <a:rPr kumimoji="1" lang="ja-JP" altLang="en-US" sz="1300" dirty="0" smtClean="0">
                          <a:solidFill>
                            <a:schemeClr val="tx1"/>
                          </a:solidFill>
                        </a:rPr>
                        <a:t>）、</a:t>
                      </a:r>
                      <a:r>
                        <a:rPr lang="ja-JP" altLang="en-US" sz="1400" dirty="0" smtClean="0">
                          <a:solidFill>
                            <a:schemeClr val="tx1"/>
                          </a:solidFill>
                          <a:effectLst/>
                        </a:rPr>
                        <a:t>小児・ＡＹＡ世代のがん患者支援事業（</a:t>
                      </a:r>
                      <a:r>
                        <a:rPr lang="en-US" altLang="ja-JP" sz="1400" dirty="0" smtClean="0">
                          <a:solidFill>
                            <a:schemeClr val="tx1"/>
                          </a:solidFill>
                          <a:effectLst/>
                        </a:rPr>
                        <a:t>1,500</a:t>
                      </a:r>
                      <a:r>
                        <a:rPr lang="ja-JP" altLang="en-US" sz="1400" dirty="0" smtClean="0">
                          <a:solidFill>
                            <a:schemeClr val="tx1"/>
                          </a:solidFill>
                          <a:effectLst/>
                        </a:rPr>
                        <a:t>千円）等　</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90326" y="109983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114384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年度：５件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61</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5,681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令和２年（</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38</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56</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令和２</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2020</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7309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a:t>
            </a:r>
          </a:p>
        </p:txBody>
      </p:sp>
      <p:graphicFrame>
        <p:nvGraphicFramePr>
          <p:cNvPr id="9" name="表 8"/>
          <p:cNvGraphicFramePr>
            <a:graphicFrameLocks noGrp="1"/>
          </p:cNvGraphicFramePr>
          <p:nvPr>
            <p:extLst>
              <p:ext uri="{D42A27DB-BD31-4B8C-83A1-F6EECF244321}">
                <p14:modId xmlns:p14="http://schemas.microsoft.com/office/powerpoint/2010/main" val="273599630"/>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020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■令和２年度寄附額</a:t>
                      </a:r>
                      <a:r>
                        <a:rPr kumimoji="1" lang="en-US" altLang="ja-JP" sz="1300" b="0" dirty="0">
                          <a:solidFill>
                            <a:schemeClr val="tx1"/>
                          </a:solidFill>
                        </a:rPr>
                        <a:t>6,441</a:t>
                      </a:r>
                      <a:r>
                        <a:rPr kumimoji="1" lang="ja-JP" altLang="en-US" sz="1300" b="0" dirty="0">
                          <a:solidFill>
                            <a:schemeClr val="tx1"/>
                          </a:solidFill>
                        </a:rPr>
                        <a:t>千円（</a:t>
                      </a:r>
                      <a:r>
                        <a:rPr kumimoji="1" lang="en-US" altLang="ja-JP" sz="1300" b="0" dirty="0">
                          <a:solidFill>
                            <a:schemeClr val="tx1"/>
                          </a:solidFill>
                        </a:rPr>
                        <a:t>R2.12</a:t>
                      </a:r>
                      <a:r>
                        <a:rPr kumimoji="1" lang="ja-JP" altLang="en-US" sz="1300" b="0" dirty="0">
                          <a:solidFill>
                            <a:schemeClr val="tx1"/>
                          </a:solidFill>
                        </a:rPr>
                        <a:t>末時点）寄附総額</a:t>
                      </a:r>
                      <a:r>
                        <a:rPr kumimoji="1" lang="en-US" altLang="ja-JP" sz="1300" b="0" dirty="0" smtClean="0">
                          <a:solidFill>
                            <a:schemeClr val="tx1"/>
                          </a:solidFill>
                        </a:rPr>
                        <a:t>58,955</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R2.12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■がん診療連携協議会や関係団体等と連携して啓発等を実施するとともに、がん検診受診推進員の養成に努めるなどにより社会全体の気運醸成を図る。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2,502</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4173010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5649</TotalTime>
  <Words>1377</Words>
  <Application>Microsoft Office PowerPoint</Application>
  <PresentationFormat>A4 210 x 297 mm</PresentationFormat>
  <Paragraphs>138</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HG丸ｺﾞｼｯｸM-PRO</vt: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渡部　翔子</cp:lastModifiedBy>
  <cp:revision>480</cp:revision>
  <cp:lastPrinted>2021-03-01T05:09:52Z</cp:lastPrinted>
  <dcterms:created xsi:type="dcterms:W3CDTF">2019-06-16T09:06:21Z</dcterms:created>
  <dcterms:modified xsi:type="dcterms:W3CDTF">2021-03-03T05:44:26Z</dcterms:modified>
</cp:coreProperties>
</file>