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1" d="100"/>
          <a:sy n="81" d="100"/>
        </p:scale>
        <p:origin x="-105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99A44D2-569D-48BF-8DE6-579DDC87E070}" type="datetimeFigureOut">
              <a:rPr kumimoji="1" lang="ja-JP" altLang="en-US" smtClean="0"/>
              <a:t>2017/2/6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5244185-2EA8-4A4A-A54C-3C094462503F}" type="slidenum">
              <a:rPr kumimoji="1" lang="ja-JP" altLang="en-US" smtClean="0"/>
              <a:t>‹#›</a:t>
            </a:fld>
            <a:endParaRPr kumimoji="1" lang="ja-JP" altLang="en-US"/>
          </a:p>
        </p:txBody>
      </p:sp>
    </p:spTree>
    <p:extLst>
      <p:ext uri="{BB962C8B-B14F-4D97-AF65-F5344CB8AC3E}">
        <p14:creationId xmlns:p14="http://schemas.microsoft.com/office/powerpoint/2010/main" val="2405458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99A44D2-569D-48BF-8DE6-579DDC87E070}" type="datetimeFigureOut">
              <a:rPr kumimoji="1" lang="ja-JP" altLang="en-US" smtClean="0"/>
              <a:t>2017/2/6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5244185-2EA8-4A4A-A54C-3C094462503F}" type="slidenum">
              <a:rPr kumimoji="1" lang="ja-JP" altLang="en-US" smtClean="0"/>
              <a:t>‹#›</a:t>
            </a:fld>
            <a:endParaRPr kumimoji="1" lang="ja-JP" altLang="en-US"/>
          </a:p>
        </p:txBody>
      </p:sp>
    </p:spTree>
    <p:extLst>
      <p:ext uri="{BB962C8B-B14F-4D97-AF65-F5344CB8AC3E}">
        <p14:creationId xmlns:p14="http://schemas.microsoft.com/office/powerpoint/2010/main" val="2977296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99A44D2-569D-48BF-8DE6-579DDC87E070}" type="datetimeFigureOut">
              <a:rPr kumimoji="1" lang="ja-JP" altLang="en-US" smtClean="0"/>
              <a:t>2017/2/6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5244185-2EA8-4A4A-A54C-3C094462503F}" type="slidenum">
              <a:rPr kumimoji="1" lang="ja-JP" altLang="en-US" smtClean="0"/>
              <a:t>‹#›</a:t>
            </a:fld>
            <a:endParaRPr kumimoji="1" lang="ja-JP" altLang="en-US"/>
          </a:p>
        </p:txBody>
      </p:sp>
    </p:spTree>
    <p:extLst>
      <p:ext uri="{BB962C8B-B14F-4D97-AF65-F5344CB8AC3E}">
        <p14:creationId xmlns:p14="http://schemas.microsoft.com/office/powerpoint/2010/main" val="2190476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99A44D2-569D-48BF-8DE6-579DDC87E070}" type="datetimeFigureOut">
              <a:rPr kumimoji="1" lang="ja-JP" altLang="en-US" smtClean="0"/>
              <a:t>2017/2/6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5244185-2EA8-4A4A-A54C-3C094462503F}" type="slidenum">
              <a:rPr kumimoji="1" lang="ja-JP" altLang="en-US" smtClean="0"/>
              <a:t>‹#›</a:t>
            </a:fld>
            <a:endParaRPr kumimoji="1" lang="ja-JP" altLang="en-US"/>
          </a:p>
        </p:txBody>
      </p:sp>
    </p:spTree>
    <p:extLst>
      <p:ext uri="{BB962C8B-B14F-4D97-AF65-F5344CB8AC3E}">
        <p14:creationId xmlns:p14="http://schemas.microsoft.com/office/powerpoint/2010/main" val="2642764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99A44D2-569D-48BF-8DE6-579DDC87E070}" type="datetimeFigureOut">
              <a:rPr kumimoji="1" lang="ja-JP" altLang="en-US" smtClean="0"/>
              <a:t>2017/2/6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5244185-2EA8-4A4A-A54C-3C094462503F}" type="slidenum">
              <a:rPr kumimoji="1" lang="ja-JP" altLang="en-US" smtClean="0"/>
              <a:t>‹#›</a:t>
            </a:fld>
            <a:endParaRPr kumimoji="1" lang="ja-JP" altLang="en-US"/>
          </a:p>
        </p:txBody>
      </p:sp>
    </p:spTree>
    <p:extLst>
      <p:ext uri="{BB962C8B-B14F-4D97-AF65-F5344CB8AC3E}">
        <p14:creationId xmlns:p14="http://schemas.microsoft.com/office/powerpoint/2010/main" val="1709073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99A44D2-569D-48BF-8DE6-579DDC87E070}" type="datetimeFigureOut">
              <a:rPr kumimoji="1" lang="ja-JP" altLang="en-US" smtClean="0"/>
              <a:t>2017/2/6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5244185-2EA8-4A4A-A54C-3C094462503F}" type="slidenum">
              <a:rPr kumimoji="1" lang="ja-JP" altLang="en-US" smtClean="0"/>
              <a:t>‹#›</a:t>
            </a:fld>
            <a:endParaRPr kumimoji="1" lang="ja-JP" altLang="en-US"/>
          </a:p>
        </p:txBody>
      </p:sp>
    </p:spTree>
    <p:extLst>
      <p:ext uri="{BB962C8B-B14F-4D97-AF65-F5344CB8AC3E}">
        <p14:creationId xmlns:p14="http://schemas.microsoft.com/office/powerpoint/2010/main" val="3704086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99A44D2-569D-48BF-8DE6-579DDC87E070}" type="datetimeFigureOut">
              <a:rPr kumimoji="1" lang="ja-JP" altLang="en-US" smtClean="0"/>
              <a:t>2017/2/6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5244185-2EA8-4A4A-A54C-3C094462503F}" type="slidenum">
              <a:rPr kumimoji="1" lang="ja-JP" altLang="en-US" smtClean="0"/>
              <a:t>‹#›</a:t>
            </a:fld>
            <a:endParaRPr kumimoji="1" lang="ja-JP" altLang="en-US"/>
          </a:p>
        </p:txBody>
      </p:sp>
    </p:spTree>
    <p:extLst>
      <p:ext uri="{BB962C8B-B14F-4D97-AF65-F5344CB8AC3E}">
        <p14:creationId xmlns:p14="http://schemas.microsoft.com/office/powerpoint/2010/main" val="3896393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99A44D2-569D-48BF-8DE6-579DDC87E070}" type="datetimeFigureOut">
              <a:rPr kumimoji="1" lang="ja-JP" altLang="en-US" smtClean="0"/>
              <a:t>2017/2/6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5244185-2EA8-4A4A-A54C-3C094462503F}" type="slidenum">
              <a:rPr kumimoji="1" lang="ja-JP" altLang="en-US" smtClean="0"/>
              <a:t>‹#›</a:t>
            </a:fld>
            <a:endParaRPr kumimoji="1" lang="ja-JP" altLang="en-US"/>
          </a:p>
        </p:txBody>
      </p:sp>
    </p:spTree>
    <p:extLst>
      <p:ext uri="{BB962C8B-B14F-4D97-AF65-F5344CB8AC3E}">
        <p14:creationId xmlns:p14="http://schemas.microsoft.com/office/powerpoint/2010/main" val="1389048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99A44D2-569D-48BF-8DE6-579DDC87E070}" type="datetimeFigureOut">
              <a:rPr kumimoji="1" lang="ja-JP" altLang="en-US" smtClean="0"/>
              <a:t>2017/2/6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5244185-2EA8-4A4A-A54C-3C094462503F}" type="slidenum">
              <a:rPr kumimoji="1" lang="ja-JP" altLang="en-US" smtClean="0"/>
              <a:t>‹#›</a:t>
            </a:fld>
            <a:endParaRPr kumimoji="1" lang="ja-JP" altLang="en-US"/>
          </a:p>
        </p:txBody>
      </p:sp>
    </p:spTree>
    <p:extLst>
      <p:ext uri="{BB962C8B-B14F-4D97-AF65-F5344CB8AC3E}">
        <p14:creationId xmlns:p14="http://schemas.microsoft.com/office/powerpoint/2010/main" val="735453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99A44D2-569D-48BF-8DE6-579DDC87E070}" type="datetimeFigureOut">
              <a:rPr kumimoji="1" lang="ja-JP" altLang="en-US" smtClean="0"/>
              <a:t>2017/2/6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5244185-2EA8-4A4A-A54C-3C094462503F}" type="slidenum">
              <a:rPr kumimoji="1" lang="ja-JP" altLang="en-US" smtClean="0"/>
              <a:t>‹#›</a:t>
            </a:fld>
            <a:endParaRPr kumimoji="1" lang="ja-JP" altLang="en-US"/>
          </a:p>
        </p:txBody>
      </p:sp>
    </p:spTree>
    <p:extLst>
      <p:ext uri="{BB962C8B-B14F-4D97-AF65-F5344CB8AC3E}">
        <p14:creationId xmlns:p14="http://schemas.microsoft.com/office/powerpoint/2010/main" val="3616997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99A44D2-569D-48BF-8DE6-579DDC87E070}" type="datetimeFigureOut">
              <a:rPr kumimoji="1" lang="ja-JP" altLang="en-US" smtClean="0"/>
              <a:t>2017/2/6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5244185-2EA8-4A4A-A54C-3C094462503F}" type="slidenum">
              <a:rPr kumimoji="1" lang="ja-JP" altLang="en-US" smtClean="0"/>
              <a:t>‹#›</a:t>
            </a:fld>
            <a:endParaRPr kumimoji="1" lang="ja-JP" altLang="en-US"/>
          </a:p>
        </p:txBody>
      </p:sp>
    </p:spTree>
    <p:extLst>
      <p:ext uri="{BB962C8B-B14F-4D97-AF65-F5344CB8AC3E}">
        <p14:creationId xmlns:p14="http://schemas.microsoft.com/office/powerpoint/2010/main" val="1906772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9A44D2-569D-48BF-8DE6-579DDC87E070}" type="datetimeFigureOut">
              <a:rPr kumimoji="1" lang="ja-JP" altLang="en-US" smtClean="0"/>
              <a:t>2017/2/6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244185-2EA8-4A4A-A54C-3C094462503F}" type="slidenum">
              <a:rPr kumimoji="1" lang="ja-JP" altLang="en-US" smtClean="0"/>
              <a:t>‹#›</a:t>
            </a:fld>
            <a:endParaRPr kumimoji="1" lang="ja-JP" altLang="en-US"/>
          </a:p>
        </p:txBody>
      </p:sp>
    </p:spTree>
    <p:extLst>
      <p:ext uri="{BB962C8B-B14F-4D97-AF65-F5344CB8AC3E}">
        <p14:creationId xmlns:p14="http://schemas.microsoft.com/office/powerpoint/2010/main" val="668998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81094" y="640795"/>
            <a:ext cx="8712968" cy="936104"/>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dirty="0" smtClean="0"/>
              <a:t>がん対策基本法の一部を改正する法律 概要</a:t>
            </a:r>
          </a:p>
        </p:txBody>
      </p:sp>
      <p:sp>
        <p:nvSpPr>
          <p:cNvPr id="5" name="正方形/長方形 4"/>
          <p:cNvSpPr/>
          <p:nvPr/>
        </p:nvSpPr>
        <p:spPr>
          <a:xfrm>
            <a:off x="281384" y="1805754"/>
            <a:ext cx="3094940" cy="369332"/>
          </a:xfrm>
          <a:prstGeom prst="rect">
            <a:avLst/>
          </a:prstGeom>
          <a:solidFill>
            <a:schemeClr val="accent1">
              <a:lumMod val="50000"/>
            </a:schemeClr>
          </a:solidFill>
          <a:ln w="31750" cmpd="sng">
            <a:solidFill>
              <a:schemeClr val="accent1">
                <a:lumMod val="50000"/>
              </a:schemeClr>
            </a:solidFill>
          </a:ln>
        </p:spPr>
        <p:txBody>
          <a:bodyPr wrap="square">
            <a:spAutoFit/>
          </a:bodyPr>
          <a:lstStyle/>
          <a:p>
            <a:r>
              <a:rPr lang="ja-JP" altLang="en-US" b="1" dirty="0" smtClean="0">
                <a:solidFill>
                  <a:schemeClr val="bg1"/>
                </a:solidFill>
              </a:rPr>
              <a:t>１．目的規定の改正（第１条）</a:t>
            </a:r>
            <a:endParaRPr lang="ja-JP" altLang="en-US" b="1" dirty="0">
              <a:solidFill>
                <a:schemeClr val="bg1"/>
              </a:solidFill>
            </a:endParaRPr>
          </a:p>
        </p:txBody>
      </p:sp>
      <p:sp>
        <p:nvSpPr>
          <p:cNvPr id="6" name="正方形/長方形 5"/>
          <p:cNvSpPr/>
          <p:nvPr/>
        </p:nvSpPr>
        <p:spPr>
          <a:xfrm>
            <a:off x="281094" y="2204864"/>
            <a:ext cx="8712968" cy="615553"/>
          </a:xfrm>
          <a:prstGeom prst="rect">
            <a:avLst/>
          </a:prstGeom>
          <a:ln w="19050">
            <a:solidFill>
              <a:schemeClr val="accent1">
                <a:lumMod val="50000"/>
              </a:schemeClr>
            </a:solidFill>
          </a:ln>
        </p:spPr>
        <p:txBody>
          <a:bodyPr wrap="square">
            <a:spAutoFit/>
          </a:bodyPr>
          <a:lstStyle/>
          <a:p>
            <a:r>
              <a:rPr lang="ja-JP" altLang="en-US" dirty="0" smtClean="0"/>
              <a:t>　</a:t>
            </a:r>
            <a:r>
              <a:rPr lang="ja-JP" altLang="en-US" sz="1600" dirty="0" smtClean="0"/>
              <a:t>目的規定に「がん対策において、がん患者（がん患者であった者を含む。）がその状況に応じて必要な支援を総合的に受けられるようにすることが課題となっていること」を追加</a:t>
            </a:r>
            <a:endParaRPr lang="ja-JP" altLang="en-US" sz="1600" dirty="0"/>
          </a:p>
        </p:txBody>
      </p:sp>
      <p:sp>
        <p:nvSpPr>
          <p:cNvPr id="7" name="正方形/長方形 6"/>
          <p:cNvSpPr/>
          <p:nvPr/>
        </p:nvSpPr>
        <p:spPr>
          <a:xfrm>
            <a:off x="251520" y="3347700"/>
            <a:ext cx="2961067" cy="369332"/>
          </a:xfrm>
          <a:prstGeom prst="rect">
            <a:avLst/>
          </a:prstGeom>
          <a:solidFill>
            <a:schemeClr val="accent1">
              <a:lumMod val="50000"/>
            </a:schemeClr>
          </a:solidFill>
        </p:spPr>
        <p:txBody>
          <a:bodyPr wrap="none">
            <a:spAutoFit/>
          </a:bodyPr>
          <a:lstStyle/>
          <a:p>
            <a:r>
              <a:rPr lang="ja-JP" altLang="en-US" b="1" dirty="0" smtClean="0">
                <a:solidFill>
                  <a:schemeClr val="bg1"/>
                </a:solidFill>
              </a:rPr>
              <a:t>２．基本理念の追加（第２条）</a:t>
            </a:r>
            <a:endParaRPr lang="ja-JP" altLang="en-US" b="1" dirty="0">
              <a:solidFill>
                <a:schemeClr val="bg1"/>
              </a:solidFill>
            </a:endParaRPr>
          </a:p>
        </p:txBody>
      </p:sp>
      <p:sp>
        <p:nvSpPr>
          <p:cNvPr id="8" name="正方形/長方形 7"/>
          <p:cNvSpPr/>
          <p:nvPr/>
        </p:nvSpPr>
        <p:spPr>
          <a:xfrm>
            <a:off x="251520" y="3717032"/>
            <a:ext cx="8670534" cy="2554545"/>
          </a:xfrm>
          <a:prstGeom prst="rect">
            <a:avLst/>
          </a:prstGeom>
          <a:ln w="19050">
            <a:solidFill>
              <a:schemeClr val="accent1">
                <a:lumMod val="50000"/>
              </a:schemeClr>
            </a:solidFill>
          </a:ln>
        </p:spPr>
        <p:txBody>
          <a:bodyPr wrap="square">
            <a:spAutoFit/>
          </a:bodyPr>
          <a:lstStyle/>
          <a:p>
            <a:r>
              <a:rPr lang="ja-JP" altLang="en-US" sz="1600" dirty="0" smtClean="0"/>
              <a:t>① がん患者が尊厳を保持しつつ安心して暮らすことのできる社会の構築を目指し、がん患者が、その置かれている状況に応じ、適切ながん医療のみならず、福祉的支援、教育的支援その他の必要な支援を受けることができるようにするとともに、がん患者に関する国民の理解が深められ、がん患者が円滑な社会生活を営むことができる社会環境の整備が図られること</a:t>
            </a:r>
          </a:p>
          <a:p>
            <a:r>
              <a:rPr lang="ja-JP" altLang="en-US" sz="1600" dirty="0" smtClean="0"/>
              <a:t>② それぞれのがんの特性に配慮したものとなるようにすること</a:t>
            </a:r>
          </a:p>
          <a:p>
            <a:r>
              <a:rPr lang="ja-JP" altLang="en-US" sz="1600" dirty="0" smtClean="0"/>
              <a:t>③ 保健、福祉、雇用、教育その他の関連施策との有機的な連携に配慮しつつ、総合的に実施されること</a:t>
            </a:r>
          </a:p>
          <a:p>
            <a:r>
              <a:rPr lang="ja-JP" altLang="en-US" sz="1600" dirty="0" smtClean="0"/>
              <a:t>④ 国、地方公共団体、医療保険者、医師、事業主、学校、がん対策に係る活動を行う民間の団体その他の関係者の相互の密接な連携の下に実施されること</a:t>
            </a:r>
          </a:p>
          <a:p>
            <a:r>
              <a:rPr lang="ja-JP" altLang="en-US" sz="1600" dirty="0" smtClean="0"/>
              <a:t>⑤ がん患者の個人情報の保護について適正な配慮がなされるようにすること</a:t>
            </a:r>
            <a:endParaRPr lang="ja-JP" altLang="en-US" sz="1600" dirty="0"/>
          </a:p>
        </p:txBody>
      </p:sp>
      <p:sp>
        <p:nvSpPr>
          <p:cNvPr id="2" name="テキスト ボックス 1"/>
          <p:cNvSpPr txBox="1"/>
          <p:nvPr/>
        </p:nvSpPr>
        <p:spPr>
          <a:xfrm>
            <a:off x="7092280" y="181327"/>
            <a:ext cx="1584176" cy="369332"/>
          </a:xfrm>
          <a:prstGeom prst="rect">
            <a:avLst/>
          </a:prstGeom>
          <a:noFill/>
        </p:spPr>
        <p:txBody>
          <a:bodyPr wrap="square" rtlCol="0">
            <a:spAutoFit/>
          </a:bodyPr>
          <a:lstStyle/>
          <a:p>
            <a:r>
              <a:rPr kumimoji="1" lang="ja-JP" altLang="en-US" dirty="0" smtClean="0"/>
              <a:t>参考資料　１</a:t>
            </a:r>
            <a:endParaRPr kumimoji="1" lang="ja-JP" altLang="en-US" dirty="0"/>
          </a:p>
        </p:txBody>
      </p:sp>
    </p:spTree>
    <p:extLst>
      <p:ext uri="{BB962C8B-B14F-4D97-AF65-F5344CB8AC3E}">
        <p14:creationId xmlns:p14="http://schemas.microsoft.com/office/powerpoint/2010/main" val="2864833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79512" y="260648"/>
            <a:ext cx="6048672" cy="369332"/>
          </a:xfrm>
          <a:prstGeom prst="rect">
            <a:avLst/>
          </a:prstGeom>
          <a:solidFill>
            <a:schemeClr val="accent1">
              <a:lumMod val="50000"/>
            </a:schemeClr>
          </a:solidFill>
          <a:ln>
            <a:solidFill>
              <a:schemeClr val="accent1">
                <a:lumMod val="50000"/>
              </a:schemeClr>
            </a:solidFill>
          </a:ln>
        </p:spPr>
        <p:txBody>
          <a:bodyPr wrap="square">
            <a:spAutoFit/>
          </a:bodyPr>
          <a:lstStyle/>
          <a:p>
            <a:r>
              <a:rPr lang="ja-JP" altLang="en-US" b="1" dirty="0" smtClean="0">
                <a:solidFill>
                  <a:schemeClr val="bg1"/>
                </a:solidFill>
              </a:rPr>
              <a:t>３．医療保険者の責務・国民の責務の改正（第５条、第６条）</a:t>
            </a:r>
            <a:endParaRPr lang="ja-JP" altLang="en-US" b="1" dirty="0">
              <a:solidFill>
                <a:schemeClr val="bg1"/>
              </a:solidFill>
            </a:endParaRPr>
          </a:p>
        </p:txBody>
      </p:sp>
      <p:sp>
        <p:nvSpPr>
          <p:cNvPr id="5" name="正方形/長方形 4"/>
          <p:cNvSpPr/>
          <p:nvPr/>
        </p:nvSpPr>
        <p:spPr>
          <a:xfrm>
            <a:off x="179512" y="629980"/>
            <a:ext cx="8856984" cy="1077218"/>
          </a:xfrm>
          <a:prstGeom prst="rect">
            <a:avLst/>
          </a:prstGeom>
          <a:noFill/>
          <a:ln>
            <a:solidFill>
              <a:schemeClr val="accent1">
                <a:lumMod val="50000"/>
              </a:schemeClr>
            </a:solidFill>
          </a:ln>
        </p:spPr>
        <p:txBody>
          <a:bodyPr wrap="square">
            <a:spAutoFit/>
          </a:bodyPr>
          <a:lstStyle/>
          <a:p>
            <a:r>
              <a:rPr lang="ja-JP" altLang="en-US" sz="1600" dirty="0" smtClean="0"/>
              <a:t>①医療保険者は、がん検診の結果に基づく必要な対応に関する普及啓発等の施策に協力するよう努力</a:t>
            </a:r>
          </a:p>
          <a:p>
            <a:r>
              <a:rPr lang="ja-JP" altLang="en-US" sz="1600" dirty="0" smtClean="0"/>
              <a:t>②国民は、がんの原因となるおそれのある感染症に関する正しい知識を持ち、がん患者に関する理解を深めるよう努力</a:t>
            </a:r>
            <a:endParaRPr lang="ja-JP" altLang="en-US" sz="1600" dirty="0"/>
          </a:p>
        </p:txBody>
      </p:sp>
      <p:sp>
        <p:nvSpPr>
          <p:cNvPr id="6" name="正方形/長方形 5"/>
          <p:cNvSpPr/>
          <p:nvPr/>
        </p:nvSpPr>
        <p:spPr>
          <a:xfrm>
            <a:off x="179512" y="2060848"/>
            <a:ext cx="3422732" cy="369332"/>
          </a:xfrm>
          <a:prstGeom prst="rect">
            <a:avLst/>
          </a:prstGeom>
          <a:solidFill>
            <a:schemeClr val="accent1">
              <a:lumMod val="50000"/>
            </a:schemeClr>
          </a:solidFill>
          <a:ln>
            <a:solidFill>
              <a:schemeClr val="accent1">
                <a:lumMod val="50000"/>
              </a:schemeClr>
            </a:solidFill>
          </a:ln>
        </p:spPr>
        <p:txBody>
          <a:bodyPr wrap="none">
            <a:spAutoFit/>
          </a:bodyPr>
          <a:lstStyle/>
          <a:p>
            <a:r>
              <a:rPr lang="ja-JP" altLang="en-US" b="1" dirty="0" smtClean="0">
                <a:solidFill>
                  <a:schemeClr val="bg1"/>
                </a:solidFill>
              </a:rPr>
              <a:t>４．事業主の責務の新設（第８条）</a:t>
            </a:r>
            <a:endParaRPr lang="ja-JP" altLang="en-US" b="1" dirty="0">
              <a:solidFill>
                <a:schemeClr val="bg1"/>
              </a:solidFill>
            </a:endParaRPr>
          </a:p>
        </p:txBody>
      </p:sp>
      <p:sp>
        <p:nvSpPr>
          <p:cNvPr id="7" name="正方形/長方形 6"/>
          <p:cNvSpPr/>
          <p:nvPr/>
        </p:nvSpPr>
        <p:spPr>
          <a:xfrm>
            <a:off x="179512" y="2420888"/>
            <a:ext cx="8834754" cy="338554"/>
          </a:xfrm>
          <a:prstGeom prst="rect">
            <a:avLst/>
          </a:prstGeom>
          <a:ln w="19050">
            <a:solidFill>
              <a:schemeClr val="accent1">
                <a:lumMod val="50000"/>
              </a:schemeClr>
            </a:solidFill>
          </a:ln>
        </p:spPr>
        <p:txBody>
          <a:bodyPr wrap="square">
            <a:spAutoFit/>
          </a:bodyPr>
          <a:lstStyle/>
          <a:p>
            <a:r>
              <a:rPr lang="ja-JP" altLang="en-US" sz="1600" dirty="0" smtClean="0"/>
              <a:t>がん患者の雇用の継続等に配慮するとともに、がん対策に協力するよう努力</a:t>
            </a:r>
            <a:endParaRPr lang="ja-JP" altLang="en-US" sz="1600" dirty="0"/>
          </a:p>
        </p:txBody>
      </p:sp>
      <p:sp>
        <p:nvSpPr>
          <p:cNvPr id="8" name="正方形/長方形 7"/>
          <p:cNvSpPr/>
          <p:nvPr/>
        </p:nvSpPr>
        <p:spPr>
          <a:xfrm>
            <a:off x="201742" y="3105835"/>
            <a:ext cx="6656258" cy="369332"/>
          </a:xfrm>
          <a:prstGeom prst="rect">
            <a:avLst/>
          </a:prstGeom>
          <a:solidFill>
            <a:schemeClr val="accent1">
              <a:lumMod val="50000"/>
            </a:schemeClr>
          </a:solidFill>
          <a:ln>
            <a:solidFill>
              <a:schemeClr val="accent1">
                <a:lumMod val="50000"/>
              </a:schemeClr>
            </a:solidFill>
          </a:ln>
        </p:spPr>
        <p:txBody>
          <a:bodyPr wrap="square">
            <a:spAutoFit/>
          </a:bodyPr>
          <a:lstStyle/>
          <a:p>
            <a:r>
              <a:rPr lang="ja-JP" altLang="en-US" b="1" dirty="0" smtClean="0">
                <a:solidFill>
                  <a:schemeClr val="bg1"/>
                </a:solidFill>
              </a:rPr>
              <a:t>５．がん対策基本計画等の見直し期間の改正</a:t>
            </a:r>
            <a:r>
              <a:rPr lang="en-US" altLang="ja-JP" b="1" dirty="0" smtClean="0">
                <a:solidFill>
                  <a:schemeClr val="bg1"/>
                </a:solidFill>
              </a:rPr>
              <a:t>(</a:t>
            </a:r>
            <a:r>
              <a:rPr lang="ja-JP" altLang="en-US" b="1" dirty="0" smtClean="0">
                <a:solidFill>
                  <a:schemeClr val="bg1"/>
                </a:solidFill>
              </a:rPr>
              <a:t>第</a:t>
            </a:r>
            <a:r>
              <a:rPr lang="en-US" altLang="ja-JP" b="1" dirty="0" smtClean="0">
                <a:solidFill>
                  <a:schemeClr val="bg1"/>
                </a:solidFill>
              </a:rPr>
              <a:t>10</a:t>
            </a:r>
            <a:r>
              <a:rPr lang="ja-JP" altLang="en-US" b="1" dirty="0" smtClean="0">
                <a:solidFill>
                  <a:schemeClr val="bg1"/>
                </a:solidFill>
              </a:rPr>
              <a:t>条、第</a:t>
            </a:r>
            <a:r>
              <a:rPr lang="en-US" altLang="ja-JP" b="1" dirty="0" smtClean="0">
                <a:solidFill>
                  <a:schemeClr val="bg1"/>
                </a:solidFill>
              </a:rPr>
              <a:t>12</a:t>
            </a:r>
            <a:r>
              <a:rPr lang="ja-JP" altLang="en-US" b="1" dirty="0" smtClean="0">
                <a:solidFill>
                  <a:schemeClr val="bg1"/>
                </a:solidFill>
              </a:rPr>
              <a:t>条</a:t>
            </a:r>
            <a:r>
              <a:rPr lang="en-US" altLang="ja-JP" b="1" dirty="0" smtClean="0">
                <a:solidFill>
                  <a:schemeClr val="bg1"/>
                </a:solidFill>
              </a:rPr>
              <a:t>)</a:t>
            </a:r>
            <a:endParaRPr lang="ja-JP" altLang="en-US" b="1" dirty="0">
              <a:solidFill>
                <a:schemeClr val="bg1"/>
              </a:solidFill>
            </a:endParaRPr>
          </a:p>
        </p:txBody>
      </p:sp>
      <p:sp>
        <p:nvSpPr>
          <p:cNvPr id="9" name="正方形/長方形 8"/>
          <p:cNvSpPr/>
          <p:nvPr/>
        </p:nvSpPr>
        <p:spPr>
          <a:xfrm>
            <a:off x="214806" y="3491373"/>
            <a:ext cx="8799460" cy="584775"/>
          </a:xfrm>
          <a:prstGeom prst="rect">
            <a:avLst/>
          </a:prstGeom>
          <a:ln w="19050">
            <a:solidFill>
              <a:schemeClr val="accent1">
                <a:lumMod val="50000"/>
              </a:schemeClr>
            </a:solidFill>
          </a:ln>
        </p:spPr>
        <p:txBody>
          <a:bodyPr wrap="square">
            <a:spAutoFit/>
          </a:bodyPr>
          <a:lstStyle/>
          <a:p>
            <a:r>
              <a:rPr lang="ja-JP" altLang="en-US" sz="1600" dirty="0" smtClean="0"/>
              <a:t>がん対策推進基本計画・都道府県がん対策推進計画の見直し期間を「少なくとも６年ごと」（現行は５年）に改正</a:t>
            </a:r>
            <a:endParaRPr lang="ja-JP" altLang="en-US" sz="1600" dirty="0"/>
          </a:p>
        </p:txBody>
      </p:sp>
      <p:sp>
        <p:nvSpPr>
          <p:cNvPr id="10" name="正方形/長方形 9"/>
          <p:cNvSpPr/>
          <p:nvPr/>
        </p:nvSpPr>
        <p:spPr>
          <a:xfrm>
            <a:off x="179512" y="4280402"/>
            <a:ext cx="2342308" cy="369332"/>
          </a:xfrm>
          <a:prstGeom prst="rect">
            <a:avLst/>
          </a:prstGeom>
          <a:solidFill>
            <a:schemeClr val="accent1">
              <a:lumMod val="50000"/>
            </a:schemeClr>
          </a:solidFill>
          <a:ln>
            <a:solidFill>
              <a:schemeClr val="accent1">
                <a:lumMod val="50000"/>
              </a:schemeClr>
            </a:solidFill>
          </a:ln>
        </p:spPr>
        <p:txBody>
          <a:bodyPr wrap="none">
            <a:spAutoFit/>
          </a:bodyPr>
          <a:lstStyle/>
          <a:p>
            <a:r>
              <a:rPr lang="ja-JP" altLang="en-US" b="1" dirty="0" smtClean="0">
                <a:solidFill>
                  <a:schemeClr val="bg1"/>
                </a:solidFill>
              </a:rPr>
              <a:t>６．基本的施策の拡充</a:t>
            </a:r>
            <a:endParaRPr lang="ja-JP" altLang="en-US" b="1" dirty="0">
              <a:solidFill>
                <a:schemeClr val="bg1"/>
              </a:solidFill>
            </a:endParaRPr>
          </a:p>
        </p:txBody>
      </p:sp>
      <p:sp>
        <p:nvSpPr>
          <p:cNvPr id="11" name="正方形/長方形 10"/>
          <p:cNvSpPr/>
          <p:nvPr/>
        </p:nvSpPr>
        <p:spPr>
          <a:xfrm>
            <a:off x="191271" y="4658289"/>
            <a:ext cx="8781102" cy="2062103"/>
          </a:xfrm>
          <a:prstGeom prst="rect">
            <a:avLst/>
          </a:prstGeom>
          <a:ln w="19050">
            <a:solidFill>
              <a:schemeClr val="accent1">
                <a:lumMod val="50000"/>
              </a:schemeClr>
            </a:solidFill>
          </a:ln>
        </p:spPr>
        <p:txBody>
          <a:bodyPr wrap="square">
            <a:spAutoFit/>
          </a:bodyPr>
          <a:lstStyle/>
          <a:p>
            <a:r>
              <a:rPr lang="en-US" altLang="ja-JP" sz="1600" dirty="0" smtClean="0"/>
              <a:t>(</a:t>
            </a:r>
            <a:r>
              <a:rPr lang="ja-JP" altLang="en-US" sz="1600" dirty="0" smtClean="0"/>
              <a:t>１</a:t>
            </a:r>
            <a:r>
              <a:rPr lang="en-US" altLang="ja-JP" sz="1600" dirty="0" smtClean="0"/>
              <a:t>)</a:t>
            </a:r>
            <a:r>
              <a:rPr lang="ja-JP" altLang="en-US" sz="1600" dirty="0" smtClean="0"/>
              <a:t>がんの原因となるおそれのある感染症並びに性別、年齢等に係る特定のがん及びその予防等に関する啓発等</a:t>
            </a:r>
          </a:p>
          <a:p>
            <a:r>
              <a:rPr lang="en-US" altLang="ja-JP" sz="1600" dirty="0" smtClean="0"/>
              <a:t>(</a:t>
            </a:r>
            <a:r>
              <a:rPr lang="ja-JP" altLang="en-US" sz="1600" dirty="0" smtClean="0"/>
              <a:t>第</a:t>
            </a:r>
            <a:r>
              <a:rPr lang="en-US" altLang="ja-JP" sz="1600" dirty="0" smtClean="0"/>
              <a:t>13</a:t>
            </a:r>
            <a:r>
              <a:rPr lang="ja-JP" altLang="en-US" sz="1600" dirty="0" smtClean="0"/>
              <a:t>条</a:t>
            </a:r>
            <a:r>
              <a:rPr lang="en-US" altLang="ja-JP" sz="1600" dirty="0" smtClean="0"/>
              <a:t>)</a:t>
            </a:r>
          </a:p>
          <a:p>
            <a:r>
              <a:rPr lang="en-US" altLang="ja-JP" sz="1600" dirty="0" smtClean="0"/>
              <a:t>(</a:t>
            </a:r>
            <a:r>
              <a:rPr lang="ja-JP" altLang="en-US" sz="1600" dirty="0" smtClean="0"/>
              <a:t>２</a:t>
            </a:r>
            <a:r>
              <a:rPr lang="en-US" altLang="ja-JP" sz="1600" dirty="0" smtClean="0"/>
              <a:t>)</a:t>
            </a:r>
            <a:r>
              <a:rPr lang="ja-JP" altLang="en-US" sz="1600" dirty="0" smtClean="0"/>
              <a:t>がんの早期発見の推進</a:t>
            </a:r>
            <a:r>
              <a:rPr lang="en-US" altLang="ja-JP" sz="1600" dirty="0" smtClean="0"/>
              <a:t>(</a:t>
            </a:r>
            <a:r>
              <a:rPr lang="ja-JP" altLang="en-US" sz="1600" dirty="0" smtClean="0"/>
              <a:t>第</a:t>
            </a:r>
            <a:r>
              <a:rPr lang="en-US" altLang="ja-JP" sz="1600" dirty="0" smtClean="0"/>
              <a:t>14</a:t>
            </a:r>
            <a:r>
              <a:rPr lang="ja-JP" altLang="en-US" sz="1600" dirty="0" smtClean="0"/>
              <a:t>条</a:t>
            </a:r>
            <a:r>
              <a:rPr lang="en-US" altLang="ja-JP" sz="1600" dirty="0" smtClean="0"/>
              <a:t>)</a:t>
            </a:r>
          </a:p>
          <a:p>
            <a:r>
              <a:rPr lang="en-US" altLang="ja-JP" sz="1600" dirty="0" smtClean="0"/>
              <a:t>① </a:t>
            </a:r>
            <a:r>
              <a:rPr lang="ja-JP" altLang="en-US" sz="1600" dirty="0" smtClean="0"/>
              <a:t>がん検診によってがんに罹患している疑いがあり、又は罹患していると判定された者が必要かつ適切な診療を</a:t>
            </a:r>
          </a:p>
          <a:p>
            <a:r>
              <a:rPr lang="ja-JP" altLang="en-US" sz="1600" dirty="0" smtClean="0"/>
              <a:t>受けることを促進するため、必要な環境の整備その他の必要な施策を明記</a:t>
            </a:r>
          </a:p>
          <a:p>
            <a:r>
              <a:rPr lang="ja-JP" altLang="en-US" sz="1600" dirty="0" smtClean="0"/>
              <a:t>② がん検診の実態の把握のために必要な措置を講ずるよう努力</a:t>
            </a:r>
            <a:endParaRPr lang="ja-JP" altLang="en-US" sz="1600" dirty="0"/>
          </a:p>
        </p:txBody>
      </p:sp>
    </p:spTree>
    <p:extLst>
      <p:ext uri="{BB962C8B-B14F-4D97-AF65-F5344CB8AC3E}">
        <p14:creationId xmlns:p14="http://schemas.microsoft.com/office/powerpoint/2010/main" val="1610711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07504" y="260648"/>
            <a:ext cx="8856984" cy="4524315"/>
          </a:xfrm>
          <a:prstGeom prst="rect">
            <a:avLst/>
          </a:prstGeom>
          <a:noFill/>
          <a:ln w="19050">
            <a:solidFill>
              <a:schemeClr val="accent1">
                <a:lumMod val="50000"/>
              </a:schemeClr>
            </a:solidFill>
          </a:ln>
        </p:spPr>
        <p:txBody>
          <a:bodyPr wrap="square">
            <a:spAutoFit/>
          </a:bodyPr>
          <a:lstStyle/>
          <a:p>
            <a:r>
              <a:rPr lang="en-US" altLang="ja-JP" sz="1600" dirty="0" smtClean="0"/>
              <a:t>(</a:t>
            </a:r>
            <a:r>
              <a:rPr lang="ja-JP" altLang="en-US" sz="1600" dirty="0" smtClean="0"/>
              <a:t>３</a:t>
            </a:r>
            <a:r>
              <a:rPr lang="en-US" altLang="ja-JP" sz="1600" dirty="0" smtClean="0"/>
              <a:t>)</a:t>
            </a:r>
            <a:r>
              <a:rPr lang="ja-JP" altLang="en-US" sz="1600" dirty="0" smtClean="0"/>
              <a:t>緩和ケアのうち医療として提供されるものに携わる専門性を有する医療従事者の育成</a:t>
            </a:r>
            <a:r>
              <a:rPr lang="en-US" altLang="ja-JP" sz="1600" dirty="0" smtClean="0"/>
              <a:t>(</a:t>
            </a:r>
            <a:r>
              <a:rPr lang="ja-JP" altLang="en-US" sz="1600" dirty="0" smtClean="0"/>
              <a:t>第</a:t>
            </a:r>
            <a:r>
              <a:rPr lang="en-US" altLang="ja-JP" sz="1600" dirty="0" smtClean="0"/>
              <a:t>15</a:t>
            </a:r>
            <a:r>
              <a:rPr lang="ja-JP" altLang="en-US" sz="1600" dirty="0" smtClean="0"/>
              <a:t>条</a:t>
            </a:r>
            <a:r>
              <a:rPr lang="en-US" altLang="ja-JP" sz="1600" dirty="0" smtClean="0"/>
              <a:t>)</a:t>
            </a:r>
          </a:p>
          <a:p>
            <a:r>
              <a:rPr lang="en-US" altLang="ja-JP" sz="1600" dirty="0" smtClean="0"/>
              <a:t>(</a:t>
            </a:r>
            <a:r>
              <a:rPr lang="ja-JP" altLang="en-US" sz="1600" dirty="0" smtClean="0"/>
              <a:t>４</a:t>
            </a:r>
            <a:r>
              <a:rPr lang="en-US" altLang="ja-JP" sz="1600" dirty="0" smtClean="0"/>
              <a:t>)</a:t>
            </a:r>
            <a:r>
              <a:rPr lang="ja-JP" altLang="en-US" sz="1600" dirty="0" smtClean="0"/>
              <a:t>がん患者の療養生活の質の維持向上に係る規定の改正</a:t>
            </a:r>
            <a:r>
              <a:rPr lang="en-US" altLang="ja-JP" sz="1600" dirty="0" smtClean="0"/>
              <a:t>(</a:t>
            </a:r>
            <a:r>
              <a:rPr lang="ja-JP" altLang="en-US" sz="1600" dirty="0" smtClean="0"/>
              <a:t>第</a:t>
            </a:r>
            <a:r>
              <a:rPr lang="en-US" altLang="ja-JP" sz="1600" dirty="0" smtClean="0"/>
              <a:t>17</a:t>
            </a:r>
            <a:r>
              <a:rPr lang="ja-JP" altLang="en-US" sz="1600" dirty="0" smtClean="0"/>
              <a:t>条</a:t>
            </a:r>
            <a:r>
              <a:rPr lang="en-US" altLang="ja-JP" sz="1600" dirty="0" smtClean="0"/>
              <a:t>)</a:t>
            </a:r>
          </a:p>
          <a:p>
            <a:r>
              <a:rPr lang="en-US" altLang="ja-JP" sz="1600" dirty="0" smtClean="0"/>
              <a:t>① </a:t>
            </a:r>
            <a:r>
              <a:rPr lang="ja-JP" altLang="en-US" sz="1600" dirty="0" smtClean="0"/>
              <a:t>がん患者の状況に応じて緩和ケアが診断時から適切に提供されるようにすること</a:t>
            </a:r>
          </a:p>
          <a:p>
            <a:r>
              <a:rPr lang="ja-JP" altLang="en-US" sz="1600" dirty="0" smtClean="0"/>
              <a:t>② がん患者の状況に応じた良質なリハビリテーションの提供が確保されるようにすること</a:t>
            </a:r>
          </a:p>
          <a:p>
            <a:r>
              <a:rPr lang="ja-JP" altLang="en-US" sz="1600" dirty="0" smtClean="0"/>
              <a:t>③ がん患者の家族の生活の質の維持向上のために必要な施策を明記</a:t>
            </a:r>
          </a:p>
          <a:p>
            <a:r>
              <a:rPr lang="en-US" altLang="ja-JP" sz="1600" dirty="0" smtClean="0"/>
              <a:t>(</a:t>
            </a:r>
            <a:r>
              <a:rPr lang="ja-JP" altLang="en-US" sz="1600" dirty="0" smtClean="0"/>
              <a:t>５</a:t>
            </a:r>
            <a:r>
              <a:rPr lang="en-US" altLang="ja-JP" sz="1600" dirty="0" smtClean="0"/>
              <a:t>)</a:t>
            </a:r>
            <a:r>
              <a:rPr lang="ja-JP" altLang="en-US" sz="1600" dirty="0" smtClean="0"/>
              <a:t>がん登録等の取組の推進</a:t>
            </a:r>
            <a:r>
              <a:rPr lang="en-US" altLang="ja-JP" sz="1600" dirty="0" smtClean="0"/>
              <a:t>(</a:t>
            </a:r>
            <a:r>
              <a:rPr lang="ja-JP" altLang="en-US" sz="1600" dirty="0" smtClean="0"/>
              <a:t>第</a:t>
            </a:r>
            <a:r>
              <a:rPr lang="en-US" altLang="ja-JP" sz="1600" dirty="0" smtClean="0"/>
              <a:t>18</a:t>
            </a:r>
            <a:r>
              <a:rPr lang="ja-JP" altLang="en-US" sz="1600" dirty="0" smtClean="0"/>
              <a:t>条</a:t>
            </a:r>
            <a:r>
              <a:rPr lang="en-US" altLang="ja-JP" sz="1600" dirty="0" smtClean="0"/>
              <a:t>)</a:t>
            </a:r>
          </a:p>
          <a:p>
            <a:r>
              <a:rPr lang="en-US" altLang="ja-JP" sz="1600" dirty="0" smtClean="0"/>
              <a:t>(</a:t>
            </a:r>
            <a:r>
              <a:rPr lang="ja-JP" altLang="en-US" sz="1600" dirty="0" smtClean="0"/>
              <a:t>６</a:t>
            </a:r>
            <a:r>
              <a:rPr lang="en-US" altLang="ja-JP" sz="1600" dirty="0" smtClean="0"/>
              <a:t>)</a:t>
            </a:r>
            <a:r>
              <a:rPr lang="ja-JP" altLang="en-US" sz="1600" dirty="0" smtClean="0"/>
              <a:t>研究の推進等に係る規定の改正</a:t>
            </a:r>
            <a:r>
              <a:rPr lang="en-US" altLang="ja-JP" sz="1600" dirty="0" smtClean="0"/>
              <a:t>(</a:t>
            </a:r>
            <a:r>
              <a:rPr lang="ja-JP" altLang="en-US" sz="1600" dirty="0" smtClean="0"/>
              <a:t>第</a:t>
            </a:r>
            <a:r>
              <a:rPr lang="en-US" altLang="ja-JP" sz="1600" dirty="0" smtClean="0"/>
              <a:t>19</a:t>
            </a:r>
            <a:r>
              <a:rPr lang="ja-JP" altLang="en-US" sz="1600" dirty="0" smtClean="0"/>
              <a:t>条</a:t>
            </a:r>
            <a:r>
              <a:rPr lang="en-US" altLang="ja-JP" sz="1600" dirty="0" smtClean="0"/>
              <a:t>)</a:t>
            </a:r>
          </a:p>
          <a:p>
            <a:r>
              <a:rPr lang="en-US" altLang="ja-JP" sz="1600" dirty="0" smtClean="0"/>
              <a:t>① </a:t>
            </a:r>
            <a:r>
              <a:rPr lang="ja-JP" altLang="en-US" sz="1600" dirty="0" smtClean="0"/>
              <a:t>がんの治療に伴う副作用、合併症及び後遺症の予防及び軽減に関する方法の開発その他のがん患者の療養</a:t>
            </a:r>
          </a:p>
          <a:p>
            <a:r>
              <a:rPr lang="ja-JP" altLang="en-US" sz="1600" dirty="0" smtClean="0"/>
              <a:t>生活の質の維持向上に資する事項を追加</a:t>
            </a:r>
          </a:p>
          <a:p>
            <a:r>
              <a:rPr lang="ja-JP" altLang="en-US" sz="1600" dirty="0" smtClean="0"/>
              <a:t>② 罹患している者の少ないがん及び治癒が特に困難であるがんに係る研究の促進についての必要な配慮を追加</a:t>
            </a:r>
          </a:p>
          <a:p>
            <a:r>
              <a:rPr lang="ja-JP" altLang="en-US" sz="1600" dirty="0" smtClean="0"/>
              <a:t>③ がん医療に係る有効な治療方法の開発に係る臨床研究等が円滑に行われる環境の整備に必要な施策を明記</a:t>
            </a:r>
          </a:p>
          <a:p>
            <a:r>
              <a:rPr lang="en-US" altLang="ja-JP" sz="1600" dirty="0" smtClean="0"/>
              <a:t>(</a:t>
            </a:r>
            <a:r>
              <a:rPr lang="ja-JP" altLang="en-US" sz="1600" dirty="0" smtClean="0"/>
              <a:t>７</a:t>
            </a:r>
            <a:r>
              <a:rPr lang="en-US" altLang="ja-JP" sz="1600" dirty="0" smtClean="0"/>
              <a:t>)</a:t>
            </a:r>
            <a:r>
              <a:rPr lang="ja-JP" altLang="en-US" sz="1600" dirty="0" smtClean="0"/>
              <a:t>がん患者の雇用の継続等</a:t>
            </a:r>
            <a:r>
              <a:rPr lang="en-US" altLang="ja-JP" sz="1600" dirty="0" smtClean="0"/>
              <a:t>(</a:t>
            </a:r>
            <a:r>
              <a:rPr lang="ja-JP" altLang="en-US" sz="1600" dirty="0" smtClean="0"/>
              <a:t>第</a:t>
            </a:r>
            <a:r>
              <a:rPr lang="en-US" altLang="ja-JP" sz="1600" dirty="0" smtClean="0"/>
              <a:t>20</a:t>
            </a:r>
            <a:r>
              <a:rPr lang="ja-JP" altLang="en-US" sz="1600" dirty="0" smtClean="0"/>
              <a:t>条</a:t>
            </a:r>
            <a:r>
              <a:rPr lang="en-US" altLang="ja-JP" sz="1600" dirty="0" smtClean="0"/>
              <a:t>)</a:t>
            </a:r>
          </a:p>
          <a:p>
            <a:r>
              <a:rPr lang="en-US" altLang="ja-JP" sz="1600" dirty="0" smtClean="0"/>
              <a:t>(</a:t>
            </a:r>
            <a:r>
              <a:rPr lang="ja-JP" altLang="en-US" sz="1600" dirty="0" smtClean="0"/>
              <a:t>８</a:t>
            </a:r>
            <a:r>
              <a:rPr lang="en-US" altLang="ja-JP" sz="1600" dirty="0" smtClean="0"/>
              <a:t>)</a:t>
            </a:r>
            <a:r>
              <a:rPr lang="ja-JP" altLang="en-US" sz="1600" dirty="0" smtClean="0"/>
              <a:t>がん患者における学習と治療との両立</a:t>
            </a:r>
            <a:r>
              <a:rPr lang="en-US" altLang="ja-JP" sz="1600" dirty="0" smtClean="0"/>
              <a:t>(</a:t>
            </a:r>
            <a:r>
              <a:rPr lang="ja-JP" altLang="en-US" sz="1600" dirty="0" smtClean="0"/>
              <a:t>第</a:t>
            </a:r>
            <a:r>
              <a:rPr lang="en-US" altLang="ja-JP" sz="1600" dirty="0" smtClean="0"/>
              <a:t>21</a:t>
            </a:r>
            <a:r>
              <a:rPr lang="ja-JP" altLang="en-US" sz="1600" dirty="0" smtClean="0"/>
              <a:t>条</a:t>
            </a:r>
            <a:r>
              <a:rPr lang="en-US" altLang="ja-JP" sz="1600" dirty="0" smtClean="0"/>
              <a:t>)</a:t>
            </a:r>
          </a:p>
          <a:p>
            <a:r>
              <a:rPr lang="en-US" altLang="ja-JP" sz="1600" dirty="0" smtClean="0"/>
              <a:t>(</a:t>
            </a:r>
            <a:r>
              <a:rPr lang="ja-JP" altLang="en-US" sz="1600" dirty="0" smtClean="0"/>
              <a:t>９</a:t>
            </a:r>
            <a:r>
              <a:rPr lang="en-US" altLang="ja-JP" sz="1600" dirty="0" smtClean="0"/>
              <a:t>)</a:t>
            </a:r>
            <a:r>
              <a:rPr lang="ja-JP" altLang="en-US" sz="1600" dirty="0" smtClean="0"/>
              <a:t>民間団体の活動に対する支援</a:t>
            </a:r>
            <a:r>
              <a:rPr lang="en-US" altLang="ja-JP" sz="1600" dirty="0" smtClean="0"/>
              <a:t>(</a:t>
            </a:r>
            <a:r>
              <a:rPr lang="ja-JP" altLang="en-US" sz="1600" dirty="0" smtClean="0"/>
              <a:t>第</a:t>
            </a:r>
            <a:r>
              <a:rPr lang="en-US" altLang="ja-JP" sz="1600" dirty="0" smtClean="0"/>
              <a:t>22</a:t>
            </a:r>
            <a:r>
              <a:rPr lang="ja-JP" altLang="en-US" sz="1600" dirty="0" smtClean="0"/>
              <a:t>条</a:t>
            </a:r>
            <a:r>
              <a:rPr lang="en-US" altLang="ja-JP" sz="1600" dirty="0" smtClean="0"/>
              <a:t>)</a:t>
            </a:r>
          </a:p>
          <a:p>
            <a:r>
              <a:rPr lang="en-US" altLang="ja-JP" sz="1600" dirty="0" smtClean="0"/>
              <a:t>(10)</a:t>
            </a:r>
            <a:r>
              <a:rPr lang="ja-JP" altLang="en-US" sz="1600" dirty="0" smtClean="0"/>
              <a:t>がんに関する教育の推進</a:t>
            </a:r>
            <a:r>
              <a:rPr lang="en-US" altLang="ja-JP" sz="1600" dirty="0" smtClean="0"/>
              <a:t>(</a:t>
            </a:r>
            <a:r>
              <a:rPr lang="ja-JP" altLang="en-US" sz="1600" dirty="0" smtClean="0"/>
              <a:t>第</a:t>
            </a:r>
            <a:r>
              <a:rPr lang="en-US" altLang="ja-JP" sz="1600" dirty="0" smtClean="0"/>
              <a:t>23</a:t>
            </a:r>
            <a:r>
              <a:rPr lang="ja-JP" altLang="en-US" sz="1600" dirty="0" smtClean="0"/>
              <a:t>条</a:t>
            </a:r>
            <a:r>
              <a:rPr lang="en-US" altLang="ja-JP" sz="1600" dirty="0" smtClean="0"/>
              <a:t>)</a:t>
            </a:r>
            <a:endParaRPr lang="ja-JP" altLang="en-US" sz="1600" dirty="0"/>
          </a:p>
        </p:txBody>
      </p:sp>
      <p:sp>
        <p:nvSpPr>
          <p:cNvPr id="5" name="正方形/長方形 4"/>
          <p:cNvSpPr/>
          <p:nvPr/>
        </p:nvSpPr>
        <p:spPr>
          <a:xfrm>
            <a:off x="107504" y="5085184"/>
            <a:ext cx="2111475" cy="369332"/>
          </a:xfrm>
          <a:prstGeom prst="rect">
            <a:avLst/>
          </a:prstGeom>
          <a:solidFill>
            <a:schemeClr val="accent1">
              <a:lumMod val="50000"/>
            </a:schemeClr>
          </a:solidFill>
          <a:ln>
            <a:solidFill>
              <a:schemeClr val="accent1">
                <a:lumMod val="50000"/>
              </a:schemeClr>
            </a:solidFill>
          </a:ln>
        </p:spPr>
        <p:txBody>
          <a:bodyPr wrap="none">
            <a:spAutoFit/>
          </a:bodyPr>
          <a:lstStyle/>
          <a:p>
            <a:r>
              <a:rPr lang="zh-TW" altLang="en-US" b="1" dirty="0" smtClean="0">
                <a:solidFill>
                  <a:schemeClr val="bg1"/>
                </a:solidFill>
                <a:latin typeface="ＭＳ Ｐゴシック" panose="020B0600070205080204" pitchFamily="50" charset="-128"/>
                <a:ea typeface="ＭＳ Ｐゴシック" panose="020B0600070205080204" pitchFamily="50" charset="-128"/>
              </a:rPr>
              <a:t>７．施行期日（附則）</a:t>
            </a:r>
            <a:endParaRPr lang="ja-JP" altLang="en-US" b="1" dirty="0">
              <a:solidFill>
                <a:schemeClr val="bg1"/>
              </a:solidFill>
              <a:latin typeface="ＭＳ Ｐゴシック" panose="020B0600070205080204" pitchFamily="50" charset="-128"/>
              <a:ea typeface="ＭＳ Ｐゴシック" panose="020B0600070205080204" pitchFamily="50" charset="-128"/>
            </a:endParaRPr>
          </a:p>
        </p:txBody>
      </p:sp>
      <p:sp>
        <p:nvSpPr>
          <p:cNvPr id="6" name="正方形/長方形 5"/>
          <p:cNvSpPr/>
          <p:nvPr/>
        </p:nvSpPr>
        <p:spPr>
          <a:xfrm>
            <a:off x="107504" y="5495922"/>
            <a:ext cx="4680520" cy="338554"/>
          </a:xfrm>
          <a:prstGeom prst="rect">
            <a:avLst/>
          </a:prstGeom>
        </p:spPr>
        <p:txBody>
          <a:bodyPr wrap="square">
            <a:spAutoFit/>
          </a:bodyPr>
          <a:lstStyle/>
          <a:p>
            <a:r>
              <a:rPr lang="ja-JP" altLang="en-US" sz="1600" dirty="0" smtClean="0"/>
              <a:t>公布の日（ </a:t>
            </a:r>
            <a:r>
              <a:rPr lang="ja-JP" altLang="en-US" sz="1600" dirty="0"/>
              <a:t>平成２８年１２月１６日 </a:t>
            </a:r>
            <a:r>
              <a:rPr lang="ja-JP" altLang="en-US" sz="1600" dirty="0" smtClean="0"/>
              <a:t>）</a:t>
            </a:r>
            <a:endParaRPr lang="ja-JP" altLang="en-US" sz="1600" dirty="0"/>
          </a:p>
        </p:txBody>
      </p:sp>
    </p:spTree>
    <p:extLst>
      <p:ext uri="{BB962C8B-B14F-4D97-AF65-F5344CB8AC3E}">
        <p14:creationId xmlns:p14="http://schemas.microsoft.com/office/powerpoint/2010/main" val="38313724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TotalTime>
  <Words>802</Words>
  <Application>Microsoft Office PowerPoint</Application>
  <PresentationFormat>画面に合わせる (4:3)</PresentationFormat>
  <Paragraphs>41</Paragraphs>
  <Slides>3</Slides>
  <Notes>0</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HOSTNAME</cp:lastModifiedBy>
  <cp:revision>9</cp:revision>
  <cp:lastPrinted>2017-02-03T03:33:21Z</cp:lastPrinted>
  <dcterms:created xsi:type="dcterms:W3CDTF">2017-01-04T02:45:33Z</dcterms:created>
  <dcterms:modified xsi:type="dcterms:W3CDTF">2017-02-06T08:57:15Z</dcterms:modified>
</cp:coreProperties>
</file>