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handoutMasterIdLst>
    <p:handoutMasterId r:id="rId11"/>
  </p:handoutMasterIdLst>
  <p:sldIdLst>
    <p:sldId id="506" r:id="rId2"/>
    <p:sldId id="505" r:id="rId3"/>
    <p:sldId id="329" r:id="rId4"/>
    <p:sldId id="343" r:id="rId5"/>
    <p:sldId id="338" r:id="rId6"/>
    <p:sldId id="339" r:id="rId7"/>
    <p:sldId id="340" r:id="rId8"/>
    <p:sldId id="328"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成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94" d="100"/>
          <a:sy n="94" d="100"/>
        </p:scale>
        <p:origin x="826" y="67"/>
      </p:cViewPr>
      <p:guideLst/>
    </p:cSldViewPr>
  </p:slideViewPr>
  <p:notesTextViewPr>
    <p:cViewPr>
      <p:scale>
        <a:sx n="1" d="1"/>
        <a:sy n="1" d="1"/>
      </p:scale>
      <p:origin x="0" y="0"/>
    </p:cViewPr>
  </p:notesTextViewPr>
  <p:sorterViewPr>
    <p:cViewPr>
      <p:scale>
        <a:sx n="100" d="100"/>
        <a:sy n="100" d="100"/>
      </p:scale>
      <p:origin x="0" y="-517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2025/3/10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2025/3/10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defTabSz="984140" rtl="0">
              <a:defRPr/>
            </a:pPr>
            <a:fld id="{CBB393B3-4669-40DF-99F0-A9064760E014}" type="slidenum">
              <a:rPr kumimoji="1" lang="ja-JP" altLang="en-US" kern="1200">
                <a:solidFill>
                  <a:prstClr val="black"/>
                </a:solidFill>
                <a:latin typeface="Calibri"/>
                <a:ea typeface="ＭＳ Ｐゴシック" panose="020B0600070205080204" pitchFamily="50" charset="-128"/>
                <a:cs typeface="+mn-cs"/>
              </a:rPr>
              <a:pPr defTabSz="984140" rtl="0">
                <a:defRPr/>
              </a:pPr>
              <a:t>2</a:t>
            </a:fld>
            <a:endParaRPr kumimoji="1" lang="ja-JP" altLang="en-US" kern="1200">
              <a:solidFill>
                <a:prstClr val="black"/>
              </a:solidFill>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4788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9D52CF0-AE93-452B-A6FB-0ECBE60B9F87}" type="slidenum">
              <a:rPr kumimoji="1" lang="ja-JP" altLang="en-US" smtClean="0"/>
              <a:t>4</a:t>
            </a:fld>
            <a:endParaRPr kumimoji="1" lang="ja-JP" altLang="en-US"/>
          </a:p>
        </p:txBody>
      </p:sp>
    </p:spTree>
    <p:extLst>
      <p:ext uri="{BB962C8B-B14F-4D97-AF65-F5344CB8AC3E}">
        <p14:creationId xmlns:p14="http://schemas.microsoft.com/office/powerpoint/2010/main" val="3801856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2025/3/10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2025/3/10</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2025/3/10</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2025/3/10</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2025/3/10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2025/3/10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AEAB07-30A5-492B-AFC6-5A2B737F707B}"/>
              </a:ext>
            </a:extLst>
          </p:cNvPr>
          <p:cNvSpPr txBox="1"/>
          <p:nvPr/>
        </p:nvSpPr>
        <p:spPr>
          <a:xfrm>
            <a:off x="1053193" y="2179865"/>
            <a:ext cx="8066314" cy="1323439"/>
          </a:xfrm>
          <a:prstGeom prst="rect">
            <a:avLst/>
          </a:prstGeom>
          <a:noFill/>
        </p:spPr>
        <p:txBody>
          <a:bodyPr wrap="square" rtlCol="0">
            <a:spAutoFit/>
          </a:bodyPr>
          <a:lstStyle/>
          <a:p>
            <a:pPr algn="ctr"/>
            <a:r>
              <a:rPr kumimoji="1" lang="ja-JP" altLang="en-US" sz="4000" dirty="0">
                <a:latin typeface="Meiryo UI" panose="020B0604030504040204" pitchFamily="50" charset="-128"/>
                <a:ea typeface="Meiryo UI" panose="020B0604030504040204" pitchFamily="50" charset="-128"/>
              </a:rPr>
              <a:t>第４期大阪府がん対策推進計画</a:t>
            </a:r>
            <a:endParaRPr kumimoji="1" lang="en-US" altLang="ja-JP" sz="4000" dirty="0">
              <a:latin typeface="Meiryo UI" panose="020B0604030504040204" pitchFamily="50" charset="-128"/>
              <a:ea typeface="Meiryo UI" panose="020B0604030504040204" pitchFamily="50" charset="-128"/>
            </a:endParaRPr>
          </a:p>
          <a:p>
            <a:pPr algn="ctr"/>
            <a:r>
              <a:rPr kumimoji="1" lang="ja-JP" altLang="en-US" sz="4000" dirty="0">
                <a:latin typeface="Meiryo UI" panose="020B0604030504040204" pitchFamily="50" charset="-128"/>
                <a:ea typeface="Meiryo UI" panose="020B0604030504040204" pitchFamily="50" charset="-128"/>
              </a:rPr>
              <a:t>ＰＤＣＡ</a:t>
            </a:r>
            <a:r>
              <a:rPr kumimoji="1" lang="ja-JP" altLang="en-US" sz="4000">
                <a:latin typeface="Meiryo UI" panose="020B0604030504040204" pitchFamily="50" charset="-128"/>
                <a:ea typeface="Meiryo UI" panose="020B0604030504040204" pitchFamily="50" charset="-128"/>
              </a:rPr>
              <a:t>進捗管理に</a:t>
            </a:r>
            <a:r>
              <a:rPr kumimoji="1" lang="ja-JP" altLang="en-US" sz="4000" dirty="0">
                <a:latin typeface="Meiryo UI" panose="020B0604030504040204" pitchFamily="50" charset="-128"/>
                <a:ea typeface="Meiryo UI" panose="020B0604030504040204" pitchFamily="50" charset="-128"/>
              </a:rPr>
              <a:t>ついて</a:t>
            </a:r>
          </a:p>
        </p:txBody>
      </p:sp>
      <p:sp>
        <p:nvSpPr>
          <p:cNvPr id="4" name="テキスト ボックス 3">
            <a:extLst>
              <a:ext uri="{FF2B5EF4-FFF2-40B4-BE49-F238E27FC236}">
                <a16:creationId xmlns:a16="http://schemas.microsoft.com/office/drawing/2014/main" id="{BE2802AC-CEF8-46D6-9E00-28CF24E27E6A}"/>
              </a:ext>
            </a:extLst>
          </p:cNvPr>
          <p:cNvSpPr txBox="1"/>
          <p:nvPr/>
        </p:nvSpPr>
        <p:spPr>
          <a:xfrm>
            <a:off x="8351614" y="263143"/>
            <a:ext cx="1220761" cy="3385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p>
        </p:txBody>
      </p:sp>
      <p:sp>
        <p:nvSpPr>
          <p:cNvPr id="5" name="スライド番号プレースホルダー 1">
            <a:extLst>
              <a:ext uri="{FF2B5EF4-FFF2-40B4-BE49-F238E27FC236}">
                <a16:creationId xmlns:a16="http://schemas.microsoft.com/office/drawing/2014/main" id="{CC62C6CD-BBBF-4BCD-8F34-2EA0CB892DF1}"/>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600" b="1" dirty="0">
                <a:solidFill>
                  <a:prstClr val="black">
                    <a:tint val="75000"/>
                  </a:prstClr>
                </a:solidFill>
                <a:latin typeface="游ゴシック" panose="020B0400000000000000" pitchFamily="50" charset="-128"/>
                <a:ea typeface="游ゴシック" panose="020B0400000000000000" pitchFamily="50" charset="-128"/>
              </a:rPr>
              <a:t>１</a:t>
            </a: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5D0C435A-EC70-4152-A766-6A592DFE1AE5}"/>
              </a:ext>
            </a:extLst>
          </p:cNvPr>
          <p:cNvSpPr txBox="1"/>
          <p:nvPr/>
        </p:nvSpPr>
        <p:spPr>
          <a:xfrm>
            <a:off x="2125995" y="4074459"/>
            <a:ext cx="6479162" cy="1238013"/>
          </a:xfrm>
          <a:prstGeom prst="rect">
            <a:avLst/>
          </a:prstGeom>
          <a:noFill/>
          <a:ln>
            <a:noFill/>
          </a:ln>
        </p:spPr>
        <p:txBody>
          <a:bodyPr wrap="square" lIns="144000" tIns="144000" rtlCol="0">
            <a:spAutoFit/>
          </a:bodyPr>
          <a:lstStyle/>
          <a:p>
            <a:pPr algn="ctr"/>
            <a:r>
              <a:rPr lang="ja-JP" altLang="en-US" sz="2500" dirty="0">
                <a:latin typeface="Meiryo UI" panose="020B0604030504040204" pitchFamily="50" charset="-128"/>
                <a:ea typeface="Meiryo UI" panose="020B0604030504040204" pitchFamily="50" charset="-128"/>
              </a:rPr>
              <a:t>令和６年度大阪府がん対策推進委員会</a:t>
            </a:r>
            <a:endParaRPr lang="en-US" altLang="ja-JP" sz="2500" dirty="0">
              <a:latin typeface="Meiryo UI" panose="020B0604030504040204" pitchFamily="50" charset="-128"/>
              <a:ea typeface="Meiryo UI" panose="020B0604030504040204" pitchFamily="50" charset="-128"/>
            </a:endParaRPr>
          </a:p>
          <a:p>
            <a:pPr algn="ctr"/>
            <a:r>
              <a:rPr lang="ja-JP" altLang="en-US" sz="2500" dirty="0">
                <a:latin typeface="Meiryo UI" panose="020B0604030504040204" pitchFamily="50" charset="-128"/>
                <a:ea typeface="Meiryo UI" panose="020B0604030504040204" pitchFamily="50" charset="-128"/>
              </a:rPr>
              <a:t>第２回小児・</a:t>
            </a:r>
            <a:r>
              <a:rPr lang="en-US" altLang="ja-JP" sz="2500" dirty="0">
                <a:latin typeface="Meiryo UI" panose="020B0604030504040204" pitchFamily="50" charset="-128"/>
                <a:ea typeface="Meiryo UI" panose="020B0604030504040204" pitchFamily="50" charset="-128"/>
              </a:rPr>
              <a:t>AYA</a:t>
            </a:r>
            <a:r>
              <a:rPr lang="ja-JP" altLang="en-US" sz="2500" dirty="0">
                <a:latin typeface="Meiryo UI" panose="020B0604030504040204" pitchFamily="50" charset="-128"/>
                <a:ea typeface="Meiryo UI" panose="020B0604030504040204" pitchFamily="50" charset="-128"/>
              </a:rPr>
              <a:t>世代のがん対策部会</a:t>
            </a:r>
            <a:endParaRPr lang="en-US" altLang="ja-JP" sz="250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211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75489" y="3242929"/>
            <a:ext cx="9500153" cy="2282619"/>
          </a:xfrm>
          <a:prstGeom prst="roundRect">
            <a:avLst>
              <a:gd name="adj" fmla="val 96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sz="2056">
              <a:solidFill>
                <a:prstClr val="white"/>
              </a:solidFill>
              <a:latin typeface="Calibri"/>
              <a:ea typeface="Meiryo UI"/>
            </a:endParaRPr>
          </a:p>
        </p:txBody>
      </p:sp>
      <p:sp>
        <p:nvSpPr>
          <p:cNvPr id="24" name="角丸四角形 23"/>
          <p:cNvSpPr/>
          <p:nvPr/>
        </p:nvSpPr>
        <p:spPr>
          <a:xfrm>
            <a:off x="142331" y="1080337"/>
            <a:ext cx="9500153" cy="19719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50219"/>
            <a:endParaRPr kumimoji="1" lang="ja-JP" altLang="en-US">
              <a:solidFill>
                <a:prstClr val="white"/>
              </a:solidFill>
              <a:latin typeface="Calibri"/>
              <a:ea typeface="Meiryo UI"/>
            </a:endParaRPr>
          </a:p>
        </p:txBody>
      </p:sp>
      <p:sp>
        <p:nvSpPr>
          <p:cNvPr id="6" name="テキスト ボックス 2"/>
          <p:cNvSpPr txBox="1">
            <a:spLocks noChangeArrowheads="1"/>
          </p:cNvSpPr>
          <p:nvPr/>
        </p:nvSpPr>
        <p:spPr bwMode="auto">
          <a:xfrm>
            <a:off x="282013" y="394050"/>
            <a:ext cx="9500153" cy="397815"/>
          </a:xfrm>
          <a:prstGeom prst="rect">
            <a:avLst/>
          </a:prstGeom>
          <a:solidFill>
            <a:schemeClr val="accent1"/>
          </a:solidFill>
          <a:ln>
            <a:solidFill>
              <a:schemeClr val="accent1"/>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ctr" defTabSz="1050219">
              <a:spcBef>
                <a:spcPts val="1762"/>
              </a:spcBef>
            </a:pPr>
            <a:r>
              <a:rPr kumimoji="1" lang="ja-JP"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がんになっても適切な医療を受けられ、安心して暮らせる社会の構築</a:t>
            </a:r>
            <a:endParaRPr kumimoji="1" lang="ja-JP" altLang="ja-JP" sz="14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p:txBody>
      </p:sp>
      <p:sp>
        <p:nvSpPr>
          <p:cNvPr id="7" name="下矢印 6"/>
          <p:cNvSpPr/>
          <p:nvPr/>
        </p:nvSpPr>
        <p:spPr>
          <a:xfrm rot="10800000">
            <a:off x="2070484" y="748746"/>
            <a:ext cx="5511964" cy="2753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a:solidFill>
                <a:prstClr val="black"/>
              </a:solidFill>
              <a:latin typeface="Calibri"/>
              <a:ea typeface="Meiryo UI"/>
            </a:endParaRPr>
          </a:p>
        </p:txBody>
      </p:sp>
      <p:sp>
        <p:nvSpPr>
          <p:cNvPr id="8" name="正方形/長方形 7"/>
          <p:cNvSpPr/>
          <p:nvPr/>
        </p:nvSpPr>
        <p:spPr>
          <a:xfrm>
            <a:off x="175489" y="1100069"/>
            <a:ext cx="1389251"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＜全体目標＞</a:t>
            </a:r>
            <a:endParaRPr kumimoji="1" lang="ja-JP" altLang="en-US" sz="1200" dirty="0">
              <a:solidFill>
                <a:srgbClr val="000000"/>
              </a:solidFill>
              <a:latin typeface="HG丸ｺﾞｼｯｸM-PRO"/>
              <a:ea typeface="Meiryo UI"/>
              <a:cs typeface="HG丸ｺﾞｼｯｸM-PRO"/>
            </a:endParaRPr>
          </a:p>
        </p:txBody>
      </p:sp>
      <p:sp>
        <p:nvSpPr>
          <p:cNvPr id="13" name="テキスト ボックス 2"/>
          <p:cNvSpPr txBox="1">
            <a:spLocks noChangeArrowheads="1"/>
          </p:cNvSpPr>
          <p:nvPr/>
        </p:nvSpPr>
        <p:spPr bwMode="auto">
          <a:xfrm>
            <a:off x="2816143" y="1166654"/>
            <a:ext cx="3715594" cy="35358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がん死亡率の減少</a:t>
            </a:r>
            <a:endParaRPr kumimoji="1" lang="ja-JP" altLang="en-US" sz="1100" dirty="0">
              <a:solidFill>
                <a:srgbClr val="000000"/>
              </a:solidFill>
              <a:latin typeface="HG丸ｺﾞｼｯｸM-PRO"/>
              <a:ea typeface="Meiryo UI"/>
              <a:cs typeface="HG丸ｺﾞｼｯｸM-PRO"/>
            </a:endParaRPr>
          </a:p>
        </p:txBody>
      </p:sp>
      <p:sp>
        <p:nvSpPr>
          <p:cNvPr id="14" name="テキスト ボックス 2"/>
          <p:cNvSpPr txBox="1">
            <a:spLocks noChangeArrowheads="1"/>
          </p:cNvSpPr>
          <p:nvPr/>
        </p:nvSpPr>
        <p:spPr bwMode="auto">
          <a:xfrm>
            <a:off x="766028" y="157466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がんり患率の減少</a:t>
            </a:r>
            <a:endParaRPr kumimoji="1" lang="ja-JP" altLang="en-US" sz="1100" dirty="0">
              <a:solidFill>
                <a:srgbClr val="000000"/>
              </a:solidFill>
              <a:latin typeface="HG丸ｺﾞｼｯｸM-PRO"/>
              <a:ea typeface="Meiryo UI"/>
              <a:cs typeface="HG丸ｺﾞｼｯｸM-PRO"/>
            </a:endParaRPr>
          </a:p>
        </p:txBody>
      </p:sp>
      <p:sp>
        <p:nvSpPr>
          <p:cNvPr id="15" name="テキスト ボックス 2"/>
          <p:cNvSpPr txBox="1">
            <a:spLocks noChangeArrowheads="1"/>
          </p:cNvSpPr>
          <p:nvPr/>
        </p:nvSpPr>
        <p:spPr bwMode="auto">
          <a:xfrm>
            <a:off x="6362745" y="1596648"/>
            <a:ext cx="3123484" cy="3372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ctr"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がん患者・家族の生活の質の維持</a:t>
            </a:r>
            <a:endParaRPr kumimoji="1" lang="ja-JP" altLang="en-US" sz="1100" dirty="0">
              <a:solidFill>
                <a:srgbClr val="000000"/>
              </a:solidFill>
              <a:latin typeface="HG丸ｺﾞｼｯｸM-PRO"/>
              <a:ea typeface="Meiryo UI"/>
              <a:cs typeface="HG丸ｺﾞｼｯｸM-PRO"/>
            </a:endParaRPr>
          </a:p>
        </p:txBody>
      </p:sp>
      <p:sp>
        <p:nvSpPr>
          <p:cNvPr id="16" name="下矢印 15"/>
          <p:cNvSpPr/>
          <p:nvPr/>
        </p:nvSpPr>
        <p:spPr>
          <a:xfrm rot="10800000">
            <a:off x="1961831" y="3108725"/>
            <a:ext cx="5911849" cy="378061"/>
          </a:xfrm>
          <a:prstGeom prst="downArrow">
            <a:avLst/>
          </a:prstGeom>
          <a:ln/>
        </p:spPr>
        <p:style>
          <a:lnRef idx="2">
            <a:schemeClr val="dk1"/>
          </a:lnRef>
          <a:fillRef idx="1">
            <a:schemeClr val="lt1"/>
          </a:fillRef>
          <a:effectRef idx="0">
            <a:schemeClr val="dk1"/>
          </a:effectRef>
          <a:fontRef idx="minor">
            <a:schemeClr val="dk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black"/>
              </a:solidFill>
              <a:latin typeface="Calibri"/>
              <a:ea typeface="Meiryo UI"/>
            </a:endParaRPr>
          </a:p>
        </p:txBody>
      </p:sp>
      <p:sp>
        <p:nvSpPr>
          <p:cNvPr id="17" name="正方形/長方形 16"/>
          <p:cNvSpPr/>
          <p:nvPr/>
        </p:nvSpPr>
        <p:spPr>
          <a:xfrm>
            <a:off x="282013" y="3288025"/>
            <a:ext cx="2183924"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400" b="1" dirty="0">
                <a:solidFill>
                  <a:srgbClr val="000000"/>
                </a:solidFill>
                <a:latin typeface="HG丸ｺﾞｼｯｸM-PRO"/>
                <a:ea typeface="Meiryo UI"/>
                <a:cs typeface="HG丸ｺﾞｼｯｸM-PRO"/>
              </a:rPr>
              <a:t>＜基本的な取組み＞</a:t>
            </a:r>
            <a:endParaRPr kumimoji="1" lang="ja-JP" altLang="en-US" sz="1400" dirty="0">
              <a:solidFill>
                <a:srgbClr val="000000"/>
              </a:solidFill>
              <a:latin typeface="HG丸ｺﾞｼｯｸM-PRO"/>
              <a:ea typeface="Meiryo UI"/>
              <a:cs typeface="HG丸ｺﾞｼｯｸM-PRO"/>
            </a:endParaRPr>
          </a:p>
        </p:txBody>
      </p:sp>
      <p:sp>
        <p:nvSpPr>
          <p:cNvPr id="18" name="テキスト ボックス 2"/>
          <p:cNvSpPr txBox="1">
            <a:spLocks noChangeArrowheads="1"/>
          </p:cNvSpPr>
          <p:nvPr/>
        </p:nvSpPr>
        <p:spPr bwMode="auto">
          <a:xfrm>
            <a:off x="250690" y="3649782"/>
            <a:ext cx="2565453" cy="1329938"/>
          </a:xfrm>
          <a:prstGeom prst="rect">
            <a:avLst/>
          </a:prstGeom>
          <a:solidFill>
            <a:schemeClr val="accent5">
              <a:lumMod val="20000"/>
              <a:lumOff val="80000"/>
            </a:schemeClr>
          </a:solidFill>
          <a:ln>
            <a:solidFill>
              <a:schemeClr val="accent5">
                <a:lumMod val="40000"/>
                <a:lumOff val="60000"/>
              </a:schemeClr>
            </a:solidFill>
            <a:headEnd/>
            <a:tailEnd/>
          </a:ln>
        </p:spPr>
        <p:style>
          <a:lnRef idx="2">
            <a:schemeClr val="accent1"/>
          </a:lnRef>
          <a:fillRef idx="1">
            <a:schemeClr val="lt1"/>
          </a:fillRef>
          <a:effectRef idx="0">
            <a:schemeClr val="accent1"/>
          </a:effectRef>
          <a:fontRef idx="minor">
            <a:schemeClr val="dk1"/>
          </a:fontRef>
        </p:style>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(1)</a:t>
            </a:r>
            <a:r>
              <a:rPr kumimoji="1" lang="ja-JP" altLang="en-US" sz="1100" b="1" dirty="0">
                <a:solidFill>
                  <a:srgbClr val="000000"/>
                </a:solidFill>
                <a:latin typeface="HG丸ｺﾞｼｯｸM-PRO"/>
                <a:ea typeface="Meiryo UI"/>
                <a:cs typeface="HG丸ｺﾞｼｯｸM-PRO"/>
              </a:rPr>
              <a:t>がんの予防・早期発見</a:t>
            </a:r>
            <a:endParaRPr kumimoji="1" lang="ja-JP" altLang="en-US" sz="1100" dirty="0">
              <a:solidFill>
                <a:srgbClr val="000000"/>
              </a:solidFill>
              <a:latin typeface="HG丸ｺﾞｼｯｸM-PRO"/>
              <a:ea typeface="Meiryo UI"/>
              <a:cs typeface="HG丸ｺﾞｼｯｸM-PRO"/>
            </a:endParaRPr>
          </a:p>
          <a:p>
            <a:pPr algn="just" defTabSz="1050219">
              <a:lnSpc>
                <a:spcPts val="1468"/>
              </a:lnSpc>
            </a:pPr>
            <a:r>
              <a:rPr kumimoji="1" lang="ja-JP" altLang="en-US" sz="1100" dirty="0">
                <a:solidFill>
                  <a:srgbClr val="000000"/>
                </a:solidFill>
                <a:latin typeface="HG丸ｺﾞｼｯｸM-PRO"/>
                <a:ea typeface="Meiryo UI"/>
                <a:cs typeface="HG丸ｺﾞｼｯｸM-PRO"/>
              </a:rPr>
              <a:t>○がんの予防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（たばこ対策等）</a:t>
            </a:r>
          </a:p>
          <a:p>
            <a:pPr algn="just" defTabSz="1050219">
              <a:lnSpc>
                <a:spcPts val="1468"/>
              </a:lnSpc>
            </a:pPr>
            <a:r>
              <a:rPr kumimoji="1" lang="ja-JP" altLang="en-US" sz="1100" dirty="0">
                <a:solidFill>
                  <a:srgbClr val="000000"/>
                </a:solidFill>
                <a:latin typeface="HG丸ｺﾞｼｯｸM-PRO"/>
                <a:ea typeface="Meiryo UI"/>
                <a:cs typeface="HG丸ｺﾞｼｯｸM-PRO"/>
              </a:rPr>
              <a:t>○肝炎肝がん対策の推進</a:t>
            </a:r>
          </a:p>
          <a:p>
            <a:pPr algn="just" defTabSz="1050219">
              <a:lnSpc>
                <a:spcPts val="1468"/>
              </a:lnSpc>
            </a:pPr>
            <a:r>
              <a:rPr kumimoji="1" lang="ja-JP" altLang="en-US" sz="1100" dirty="0">
                <a:solidFill>
                  <a:srgbClr val="000000"/>
                </a:solidFill>
                <a:latin typeface="HG丸ｺﾞｼｯｸM-PRO"/>
                <a:ea typeface="Meiryo UI"/>
                <a:cs typeface="HG丸ｺﾞｼｯｸM-PRO"/>
              </a:rPr>
              <a:t>○がん検診によるがんの早期発見</a:t>
            </a:r>
          </a:p>
          <a:p>
            <a:pPr algn="just" defTabSz="1050219">
              <a:lnSpc>
                <a:spcPts val="1468"/>
              </a:lnSpc>
            </a:pPr>
            <a:endParaRPr kumimoji="1" lang="ja-JP" altLang="en-US" sz="1100" dirty="0">
              <a:solidFill>
                <a:srgbClr val="000000"/>
              </a:solidFill>
              <a:latin typeface="HG丸ｺﾞｼｯｸM-PRO"/>
              <a:ea typeface="Meiryo UI"/>
              <a:cs typeface="HG丸ｺﾞｼｯｸM-PRO"/>
            </a:endParaRPr>
          </a:p>
        </p:txBody>
      </p:sp>
      <p:sp>
        <p:nvSpPr>
          <p:cNvPr id="19" name="テキスト ボックス 2"/>
          <p:cNvSpPr txBox="1">
            <a:spLocks noChangeArrowheads="1"/>
          </p:cNvSpPr>
          <p:nvPr/>
        </p:nvSpPr>
        <p:spPr bwMode="auto">
          <a:xfrm>
            <a:off x="3049846" y="3640463"/>
            <a:ext cx="3312899" cy="1339257"/>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(2)</a:t>
            </a:r>
            <a:r>
              <a:rPr kumimoji="1" lang="ja-JP" altLang="en-US" sz="1100" b="1" dirty="0">
                <a:solidFill>
                  <a:srgbClr val="000000"/>
                </a:solidFill>
                <a:latin typeface="HG丸ｺﾞｼｯｸM-PRO"/>
                <a:ea typeface="Meiryo UI"/>
                <a:cs typeface="HG丸ｺﾞｼｯｸM-PRO"/>
              </a:rPr>
              <a:t>がん医療の充実</a:t>
            </a:r>
            <a:endParaRPr kumimoji="1" lang="ja-JP" altLang="en-US" sz="1100" dirty="0">
              <a:solidFill>
                <a:srgbClr val="000000"/>
              </a:solidFill>
              <a:latin typeface="HG丸ｺﾞｼｯｸM-PRO"/>
              <a:ea typeface="Meiryo UI"/>
              <a:cs typeface="HG丸ｺﾞｼｯｸM-PRO"/>
            </a:endParaRPr>
          </a:p>
          <a:p>
            <a:pPr algn="just" defTabSz="1050219">
              <a:lnSpc>
                <a:spcPts val="1566"/>
              </a:lnSpc>
            </a:pPr>
            <a:r>
              <a:rPr kumimoji="1" lang="ja-JP" altLang="en-US" sz="1100" dirty="0">
                <a:solidFill>
                  <a:srgbClr val="000000"/>
                </a:solidFill>
                <a:latin typeface="HG丸ｺﾞｼｯｸM-PRO"/>
                <a:ea typeface="Meiryo UI"/>
                <a:cs typeface="HG丸ｺﾞｼｯｸM-PRO"/>
              </a:rPr>
              <a:t>○医療提供体制の充実</a:t>
            </a:r>
          </a:p>
          <a:p>
            <a:pPr algn="just" defTabSz="1050219">
              <a:lnSpc>
                <a:spcPts val="1566"/>
              </a:lnSpc>
            </a:pPr>
            <a:r>
              <a:rPr kumimoji="1" lang="ja-JP" altLang="en-US" sz="1100" dirty="0">
                <a:solidFill>
                  <a:srgbClr val="000000"/>
                </a:solidFill>
                <a:latin typeface="HG丸ｺﾞｼｯｸM-PRO"/>
                <a:ea typeface="Meiryo UI"/>
                <a:cs typeface="HG丸ｺﾞｼｯｸM-PRO"/>
              </a:rPr>
              <a:t>○小児・ＡＹＡ世代のがん・高齢者のがん・希少がん等 </a:t>
            </a:r>
            <a:endParaRPr kumimoji="1" lang="en-US" altLang="ja-JP" sz="1100" dirty="0">
              <a:solidFill>
                <a:srgbClr val="000000"/>
              </a:solidFill>
              <a:latin typeface="HG丸ｺﾞｼｯｸM-PRO"/>
              <a:ea typeface="Meiryo UI"/>
              <a:cs typeface="HG丸ｺﾞｼｯｸM-PRO"/>
            </a:endParaRPr>
          </a:p>
          <a:p>
            <a:pPr algn="just" defTabSz="1050219">
              <a:lnSpc>
                <a:spcPts val="1566"/>
              </a:lnSpc>
            </a:pPr>
            <a:r>
              <a:rPr kumimoji="1" lang="en-US" altLang="ja-JP" sz="1100" dirty="0">
                <a:solidFill>
                  <a:srgbClr val="000000"/>
                </a:solidFill>
                <a:latin typeface="HG丸ｺﾞｼｯｸM-PRO"/>
                <a:ea typeface="Meiryo UI"/>
                <a:cs typeface="HG丸ｺﾞｼｯｸM-PRO"/>
              </a:rPr>
              <a:t>    </a:t>
            </a:r>
            <a:r>
              <a:rPr kumimoji="1" lang="ja-JP" altLang="en-US" sz="1100" dirty="0">
                <a:solidFill>
                  <a:srgbClr val="000000"/>
                </a:solidFill>
                <a:latin typeface="HG丸ｺﾞｼｯｸM-PRO"/>
                <a:ea typeface="Meiryo UI"/>
                <a:cs typeface="HG丸ｺﾞｼｯｸM-PRO"/>
              </a:rPr>
              <a:t>の対策</a:t>
            </a:r>
          </a:p>
          <a:p>
            <a:pPr algn="just" defTabSz="1050219">
              <a:lnSpc>
                <a:spcPts val="1566"/>
              </a:lnSpc>
            </a:pPr>
            <a:r>
              <a:rPr kumimoji="1" lang="ja-JP" altLang="en-US" sz="1100" dirty="0">
                <a:solidFill>
                  <a:srgbClr val="000000"/>
                </a:solidFill>
                <a:latin typeface="HG丸ｺﾞｼｯｸM-PRO"/>
                <a:ea typeface="Meiryo UI"/>
                <a:cs typeface="HG丸ｺﾞｼｯｸM-PRO"/>
              </a:rPr>
              <a:t>○高度・専門的な医療の活用</a:t>
            </a:r>
          </a:p>
          <a:p>
            <a:pPr algn="just" defTabSz="1050219">
              <a:lnSpc>
                <a:spcPts val="1566"/>
              </a:lnSpc>
            </a:pPr>
            <a:r>
              <a:rPr kumimoji="1" lang="ja-JP" altLang="en-US" sz="1100" dirty="0">
                <a:solidFill>
                  <a:srgbClr val="000000"/>
                </a:solidFill>
                <a:latin typeface="HG丸ｺﾞｼｯｸM-PRO"/>
                <a:ea typeface="Meiryo UI"/>
                <a:cs typeface="HG丸ｺﾞｼｯｸM-PRO"/>
              </a:rPr>
              <a:t>○緩和ケアの推進</a:t>
            </a:r>
          </a:p>
          <a:p>
            <a:pPr algn="just" defTabSz="1050219">
              <a:lnSpc>
                <a:spcPts val="1566"/>
              </a:lnSpc>
            </a:pPr>
            <a:endParaRPr kumimoji="1" lang="ja-JP" altLang="en-US" sz="1100" dirty="0">
              <a:solidFill>
                <a:srgbClr val="000000"/>
              </a:solidFill>
              <a:latin typeface="HG丸ｺﾞｼｯｸM-PRO"/>
              <a:ea typeface="Meiryo UI"/>
              <a:cs typeface="HG丸ｺﾞｼｯｸM-PRO"/>
            </a:endParaRPr>
          </a:p>
        </p:txBody>
      </p:sp>
      <p:sp>
        <p:nvSpPr>
          <p:cNvPr id="20" name="テキスト ボックス 2"/>
          <p:cNvSpPr txBox="1">
            <a:spLocks noChangeArrowheads="1"/>
          </p:cNvSpPr>
          <p:nvPr/>
        </p:nvSpPr>
        <p:spPr bwMode="auto">
          <a:xfrm>
            <a:off x="6531738" y="3640461"/>
            <a:ext cx="3038139" cy="1339258"/>
          </a:xfrm>
          <a:prstGeom prst="rect">
            <a:avLst/>
          </a:prstGeom>
          <a:solidFill>
            <a:schemeClr val="accent5">
              <a:lumMod val="20000"/>
              <a:lumOff val="80000"/>
            </a:schemeClr>
          </a:solidFill>
          <a:ln w="9525">
            <a:solidFill>
              <a:schemeClr val="accent5">
                <a:lumMod val="40000"/>
                <a:lumOff val="60000"/>
              </a:schemeClr>
            </a:solidFill>
            <a:miter lim="800000"/>
            <a:headEnd/>
            <a:tailEnd/>
          </a:ln>
        </p:spPr>
        <p:txBody>
          <a:bodyPr rot="0" vert="horz" wrap="square" lIns="89509" tIns="44754" rIns="89509" bIns="44754" anchor="t" anchorCtr="0">
            <a:noAutofit/>
          </a:bodyPr>
          <a:lstStyle/>
          <a:p>
            <a:pPr algn="just" defTabSz="1050219">
              <a:lnSpc>
                <a:spcPts val="1958"/>
              </a:lnSpc>
            </a:pPr>
            <a:r>
              <a:rPr kumimoji="1" lang="en-US" sz="1100" b="1" dirty="0">
                <a:solidFill>
                  <a:srgbClr val="000000"/>
                </a:solidFill>
                <a:latin typeface="HG丸ｺﾞｼｯｸM-PRO"/>
                <a:ea typeface="Meiryo UI"/>
                <a:cs typeface="HG丸ｺﾞｼｯｸM-PRO"/>
              </a:rPr>
              <a:t>(3)</a:t>
            </a:r>
            <a:r>
              <a:rPr kumimoji="1" lang="ja-JP" altLang="en-US" sz="1100" b="1" dirty="0">
                <a:solidFill>
                  <a:srgbClr val="000000"/>
                </a:solidFill>
                <a:latin typeface="HG丸ｺﾞｼｯｸM-PRO"/>
                <a:ea typeface="Meiryo UI"/>
                <a:cs typeface="HG丸ｺﾞｼｯｸM-PRO"/>
              </a:rPr>
              <a:t>患者支援の充実</a:t>
            </a:r>
            <a:endParaRPr kumimoji="1" lang="ja-JP" altLang="en-US" sz="1100" dirty="0">
              <a:solidFill>
                <a:srgbClr val="000000"/>
              </a:solidFill>
              <a:latin typeface="HG丸ｺﾞｼｯｸM-PRO"/>
              <a:ea typeface="Meiryo UI"/>
              <a:cs typeface="HG丸ｺﾞｼｯｸM-PRO"/>
            </a:endParaRP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○がん患者の相談支援</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○がん患者への情報提供</a:t>
            </a:r>
          </a:p>
          <a:p>
            <a:pPr marL="109401" indent="-109401" algn="just" defTabSz="1050219">
              <a:lnSpc>
                <a:spcPts val="1566"/>
              </a:lnSpc>
            </a:pPr>
            <a:r>
              <a:rPr kumimoji="1" lang="ja-JP" altLang="en-US" sz="1100" dirty="0">
                <a:solidFill>
                  <a:srgbClr val="000000"/>
                </a:solidFill>
                <a:latin typeface="HG丸ｺﾞｼｯｸM-PRO"/>
                <a:ea typeface="Meiryo UI"/>
                <a:cs typeface="HG丸ｺﾞｼｯｸM-PRO"/>
              </a:rPr>
              <a:t>○がん患者等の社会的な課題への対応</a:t>
            </a:r>
          </a:p>
        </p:txBody>
      </p:sp>
      <p:sp>
        <p:nvSpPr>
          <p:cNvPr id="26" name="台形 25">
            <a:extLst>
              <a:ext uri="{FF2B5EF4-FFF2-40B4-BE49-F238E27FC236}">
                <a16:creationId xmlns:a16="http://schemas.microsoft.com/office/drawing/2014/main" id="{F408A35C-B828-44DA-9A9D-10A2D78C407E}"/>
              </a:ext>
            </a:extLst>
          </p:cNvPr>
          <p:cNvSpPr/>
          <p:nvPr/>
        </p:nvSpPr>
        <p:spPr>
          <a:xfrm>
            <a:off x="794255" y="5558387"/>
            <a:ext cx="8247002" cy="830318"/>
          </a:xfrm>
          <a:prstGeom prst="trapezoi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9509" tIns="44754" rIns="89509" bIns="44754" numCol="1" spcCol="0" rtlCol="0" fromWordArt="0" anchor="ctr" anchorCtr="0" forceAA="0" compatLnSpc="1">
            <a:prstTxWarp prst="textNoShape">
              <a:avLst/>
            </a:prstTxWarp>
            <a:noAutofit/>
          </a:bodyPr>
          <a:lstStyle/>
          <a:p>
            <a:pPr defTabSz="1050219"/>
            <a:endParaRPr kumimoji="1" lang="ja-JP" altLang="en-US" sz="2056">
              <a:solidFill>
                <a:prstClr val="white"/>
              </a:solidFill>
              <a:latin typeface="Calibri"/>
              <a:ea typeface="Meiryo UI"/>
            </a:endParaRPr>
          </a:p>
        </p:txBody>
      </p:sp>
      <p:sp>
        <p:nvSpPr>
          <p:cNvPr id="27" name="テキスト ボックス 2">
            <a:extLst>
              <a:ext uri="{FF2B5EF4-FFF2-40B4-BE49-F238E27FC236}">
                <a16:creationId xmlns:a16="http://schemas.microsoft.com/office/drawing/2014/main" id="{A8016BBA-ED19-4E5F-9940-C98FB5281F42}"/>
              </a:ext>
            </a:extLst>
          </p:cNvPr>
          <p:cNvSpPr txBox="1">
            <a:spLocks noChangeArrowheads="1"/>
          </p:cNvSpPr>
          <p:nvPr/>
        </p:nvSpPr>
        <p:spPr bwMode="auto">
          <a:xfrm>
            <a:off x="1420587" y="5570652"/>
            <a:ext cx="6253842" cy="830318"/>
          </a:xfrm>
          <a:prstGeom prst="rect">
            <a:avLst/>
          </a:prstGeom>
          <a:noFill/>
          <a:ln w="9525">
            <a:noFill/>
            <a:miter lim="800000"/>
            <a:headEnd/>
            <a:tailEnd/>
          </a:ln>
        </p:spPr>
        <p:txBody>
          <a:bodyPr rot="0" vert="horz" wrap="square" lIns="89509" tIns="44754" rIns="89509" bIns="44754" anchor="t" anchorCtr="0">
            <a:noAutofit/>
          </a:bodyPr>
          <a:lstStyle/>
          <a:p>
            <a:pPr indent="131157" algn="just" defTabSz="1050219">
              <a:lnSpc>
                <a:spcPts val="1566"/>
              </a:lnSpc>
            </a:pPr>
            <a:r>
              <a:rPr kumimoji="1" lang="en-US" sz="1100" b="1" dirty="0">
                <a:solidFill>
                  <a:srgbClr val="000000"/>
                </a:solidFill>
                <a:latin typeface="HG丸ｺﾞｼｯｸM-PRO" panose="020F0600000000000000" pitchFamily="50" charset="-128"/>
                <a:ea typeface="ＭＳ Ｐゴシック" panose="020B0600070205080204"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５</a:t>
            </a:r>
            <a:r>
              <a:rPr kumimoji="1" 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がん対策を社会全体で進める環境づくり</a:t>
            </a:r>
            <a:endParaRPr kumimoji="1" lang="ja-JP" altLang="en-US" sz="14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○社会全体での機運づくり○大阪府がん対策基</a:t>
            </a:r>
            <a:r>
              <a:rPr kumimoji="1" lang="ja-JP" altLang="en-US" sz="1100"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金　</a:t>
            </a:r>
            <a:endParaRPr kumimoji="1" lang="ja-JP" altLang="en-US" sz="16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372958" algn="just" defTabSz="1050219">
              <a:lnSpc>
                <a:spcPts val="1566"/>
              </a:lnSpc>
            </a:pP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○がん患者会等との連携促進○がん教育、がんに関する知識の普及啓発</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
            <a:extLst>
              <a:ext uri="{FF2B5EF4-FFF2-40B4-BE49-F238E27FC236}">
                <a16:creationId xmlns:a16="http://schemas.microsoft.com/office/drawing/2014/main" id="{8C21076A-04C4-47CC-909D-8FCF928D5599}"/>
              </a:ext>
            </a:extLst>
          </p:cNvPr>
          <p:cNvSpPr txBox="1">
            <a:spLocks noChangeArrowheads="1"/>
          </p:cNvSpPr>
          <p:nvPr/>
        </p:nvSpPr>
        <p:spPr bwMode="auto">
          <a:xfrm>
            <a:off x="390019" y="5076268"/>
            <a:ext cx="8975909" cy="323185"/>
          </a:xfrm>
          <a:prstGeom prst="rect">
            <a:avLst/>
          </a:prstGeom>
          <a:solidFill>
            <a:srgbClr val="FFFFFF"/>
          </a:solidFill>
          <a:ln w="9525">
            <a:noFill/>
            <a:miter lim="800000"/>
            <a:headEnd/>
            <a:tailEnd/>
          </a:ln>
        </p:spPr>
        <p:txBody>
          <a:bodyPr rot="0" vert="horz" wrap="square" lIns="89509" tIns="44754" rIns="89509" bIns="44754" anchor="t" anchorCtr="0">
            <a:noAutofit/>
          </a:bodyPr>
          <a:lstStyle/>
          <a:p>
            <a:pPr algn="ctr" defTabSz="1050219"/>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４</a:t>
            </a:r>
            <a:r>
              <a:rPr kumimoji="1" lang="en-US" sz="1100" b="1" dirty="0">
                <a:solidFill>
                  <a:srgbClr val="000000"/>
                </a:solidFill>
                <a:latin typeface="HG丸ｺﾞｼｯｸM-PRO" panose="020F0600000000000000" pitchFamily="50" charset="-128"/>
                <a:ea typeface="ＭＳ 明朝" panose="02020609040205080304" pitchFamily="17" charset="-128"/>
                <a:cs typeface="HG丸ｺﾞｼｯｸM-PRO" panose="020F0600000000000000" pitchFamily="50" charset="-128"/>
              </a:rPr>
              <a:t>)</a:t>
            </a:r>
            <a:r>
              <a:rPr kumimoji="1" lang="ja-JP" altLang="en-US" sz="11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データの基盤整備・活用　</a:t>
            </a:r>
            <a:r>
              <a:rPr kumimoji="1" lang="ja-JP" altLang="en-US" sz="800" b="1"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　 </a:t>
            </a:r>
            <a:r>
              <a:rPr kumimoji="1" lang="ja-JP" altLang="en-US" sz="1100" dirty="0">
                <a:solidFill>
                  <a:srgbClr val="000000"/>
                </a:solidFill>
                <a:latin typeface="ＭＳ Ｐゴシック" panose="020B0600070205080204" pitchFamily="50" charset="-128"/>
                <a:ea typeface="HG丸ｺﾞｼｯｸM-PRO" panose="020F0600000000000000" pitchFamily="50" charset="-128"/>
                <a:cs typeface="HG丸ｺﾞｼｯｸM-PRO" panose="020F0600000000000000" pitchFamily="50" charset="-128"/>
              </a:rPr>
              <a:t>○がん登録の精度向上　　○がん登録等のデータ利活用</a:t>
            </a:r>
            <a:endParaRPr kumimoji="1" lang="ja-JP" altLang="en-US" sz="105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9" name="テキスト ボックス 2">
            <a:extLst>
              <a:ext uri="{FF2B5EF4-FFF2-40B4-BE49-F238E27FC236}">
                <a16:creationId xmlns:a16="http://schemas.microsoft.com/office/drawing/2014/main" id="{4EAADE0E-5A1C-4B2E-98FB-83AC233AB616}"/>
              </a:ext>
            </a:extLst>
          </p:cNvPr>
          <p:cNvSpPr txBox="1">
            <a:spLocks noChangeArrowheads="1"/>
          </p:cNvSpPr>
          <p:nvPr/>
        </p:nvSpPr>
        <p:spPr bwMode="auto">
          <a:xfrm>
            <a:off x="3543256" y="1583122"/>
            <a:ext cx="2486510" cy="31552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rot="0" vert="horz" wrap="square" lIns="89509" tIns="44754" rIns="89509" bIns="44754" anchor="t" anchorCtr="0">
            <a:noAutofit/>
          </a:bodyPr>
          <a:lstStyle/>
          <a:p>
            <a:pPr algn="ctr" defTabSz="1050219">
              <a:lnSpc>
                <a:spcPts val="1468"/>
              </a:lnSpc>
            </a:pPr>
            <a:r>
              <a:rPr kumimoji="1" lang="ja-JP" altLang="en-US" sz="1100" b="1" dirty="0">
                <a:solidFill>
                  <a:srgbClr val="000000"/>
                </a:solidFill>
                <a:latin typeface="HG丸ｺﾞｼｯｸM-PRO"/>
                <a:ea typeface="Meiryo UI"/>
                <a:cs typeface="HG丸ｺﾞｼｯｸM-PRO"/>
              </a:rPr>
              <a:t>がん生存率の向上</a:t>
            </a:r>
            <a:endParaRPr kumimoji="1" lang="ja-JP" altLang="en-US" sz="1100" dirty="0">
              <a:solidFill>
                <a:srgbClr val="000000"/>
              </a:solidFill>
              <a:latin typeface="HG丸ｺﾞｼｯｸM-PRO"/>
              <a:ea typeface="Meiryo UI"/>
              <a:cs typeface="HG丸ｺﾞｼｯｸM-PRO"/>
            </a:endParaRPr>
          </a:p>
        </p:txBody>
      </p:sp>
      <p:sp>
        <p:nvSpPr>
          <p:cNvPr id="30" name="タイトル 1">
            <a:extLst>
              <a:ext uri="{FF2B5EF4-FFF2-40B4-BE49-F238E27FC236}">
                <a16:creationId xmlns:a16="http://schemas.microsoft.com/office/drawing/2014/main" id="{817AF19F-1AE1-48A4-A683-B10085A399D1}"/>
              </a:ext>
            </a:extLst>
          </p:cNvPr>
          <p:cNvSpPr txBox="1">
            <a:spLocks/>
          </p:cNvSpPr>
          <p:nvPr/>
        </p:nvSpPr>
        <p:spPr>
          <a:xfrm>
            <a:off x="973924" y="160655"/>
            <a:ext cx="7808101" cy="246221"/>
          </a:xfrm>
          <a:prstGeom prst="rect">
            <a:avLst/>
          </a:prstGeom>
        </p:spPr>
        <p:txBody>
          <a:bodyPr wrap="square" lIns="0" tIns="0" rIns="0" bIns="0">
            <a:spAutoFit/>
          </a:bodyPr>
          <a:lstStyle>
            <a:lvl1pPr>
              <a:defRPr sz="3200" b="1" i="0">
                <a:solidFill>
                  <a:schemeClr val="tx1"/>
                </a:solidFill>
                <a:latin typeface="Meiryo"/>
                <a:ea typeface="+mj-ea"/>
                <a:cs typeface="Meiryo"/>
              </a:defRPr>
            </a:lvl1pPr>
          </a:lstStyle>
          <a:p>
            <a:pPr algn="ctr"/>
            <a:r>
              <a:rPr kumimoji="1" lang="ja-JP" altLang="en-US" sz="1600" dirty="0">
                <a:latin typeface="メイリオ" panose="020B0604030504040204" pitchFamily="50" charset="-128"/>
                <a:ea typeface="メイリオ" panose="020B0604030504040204" pitchFamily="50" charset="-128"/>
              </a:rPr>
              <a:t>大阪府の取り組み（第４期大阪府がん対策推進計画）</a:t>
            </a:r>
          </a:p>
        </p:txBody>
      </p:sp>
      <p:sp>
        <p:nvSpPr>
          <p:cNvPr id="2" name="テキスト ボックス 1">
            <a:extLst>
              <a:ext uri="{FF2B5EF4-FFF2-40B4-BE49-F238E27FC236}">
                <a16:creationId xmlns:a16="http://schemas.microsoft.com/office/drawing/2014/main" id="{6EB19D64-F04A-4C34-9C9A-1707044955B0}"/>
              </a:ext>
            </a:extLst>
          </p:cNvPr>
          <p:cNvSpPr txBox="1"/>
          <p:nvPr/>
        </p:nvSpPr>
        <p:spPr>
          <a:xfrm>
            <a:off x="432707" y="6490607"/>
            <a:ext cx="8787518" cy="276999"/>
          </a:xfrm>
          <a:prstGeom prst="rect">
            <a:avLst/>
          </a:prstGeom>
          <a:noFill/>
        </p:spPr>
        <p:txBody>
          <a:bodyPr vert="horz" wrap="square" rtlCol="0">
            <a:spAutoFit/>
          </a:bodyPr>
          <a:lstStyle/>
          <a:p>
            <a:pPr algn="ctr"/>
            <a:r>
              <a:rPr kumimoji="1" lang="ja-JP" altLang="en-US" sz="1200" b="1" dirty="0">
                <a:latin typeface="Meiryo UI" panose="020B0604030504040204" pitchFamily="50" charset="-128"/>
                <a:ea typeface="Meiryo UI" panose="020B0604030504040204" pitchFamily="50" charset="-128"/>
              </a:rPr>
              <a:t>令和</a:t>
            </a:r>
            <a:r>
              <a:rPr kumimoji="1" lang="en-US" altLang="ja-JP" sz="1200" b="1" dirty="0">
                <a:latin typeface="Meiryo UI" panose="020B0604030504040204" pitchFamily="50" charset="-128"/>
                <a:ea typeface="Meiryo UI" panose="020B0604030504040204" pitchFamily="50" charset="-128"/>
              </a:rPr>
              <a:t>6</a:t>
            </a:r>
            <a:r>
              <a:rPr kumimoji="1" lang="ja-JP" altLang="en-US" sz="1200" b="1" dirty="0">
                <a:latin typeface="Meiryo UI" panose="020B0604030504040204" pitchFamily="50" charset="-128"/>
                <a:ea typeface="Meiryo UI" panose="020B0604030504040204" pitchFamily="50" charset="-128"/>
              </a:rPr>
              <a:t>年度における基本的な取組みは、概ね予定どおり実施している</a:t>
            </a:r>
          </a:p>
        </p:txBody>
      </p:sp>
      <p:sp>
        <p:nvSpPr>
          <p:cNvPr id="23" name="スライド番号プレースホルダー 1">
            <a:extLst>
              <a:ext uri="{FF2B5EF4-FFF2-40B4-BE49-F238E27FC236}">
                <a16:creationId xmlns:a16="http://schemas.microsoft.com/office/drawing/2014/main" id="{2982D0B6-80CC-4EF6-83D1-08DA9BD7ED9D}"/>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en-US" altLang="ja-JP"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2</a:t>
            </a: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sp>
        <p:nvSpPr>
          <p:cNvPr id="5" name="正方形/長方形 4"/>
          <p:cNvSpPr/>
          <p:nvPr/>
        </p:nvSpPr>
        <p:spPr>
          <a:xfrm>
            <a:off x="250690" y="406437"/>
            <a:ext cx="1354007" cy="343117"/>
          </a:xfrm>
          <a:prstGeom prst="rect">
            <a:avLst/>
          </a:prstGeom>
          <a:noFill/>
          <a:ln w="25400" cap="flat" cmpd="sng" algn="ctr">
            <a:noFill/>
            <a:prstDash val="solid"/>
          </a:ln>
          <a:effectLst/>
        </p:spPr>
        <p:txBody>
          <a:bodyPr rot="0" spcFirstLastPara="0" vert="horz" wrap="square" lIns="89509" tIns="44754" rIns="89509" bIns="44754" numCol="1" spcCol="0" rtlCol="0" fromWordArt="0" anchor="ctr" anchorCtr="0" forceAA="0" compatLnSpc="1">
            <a:prstTxWarp prst="textNoShape">
              <a:avLst/>
            </a:prstTxWarp>
            <a:noAutofit/>
          </a:bodyPr>
          <a:lstStyle/>
          <a:p>
            <a:pPr algn="ctr" defTabSz="1050219"/>
            <a:r>
              <a:rPr kumimoji="1" lang="ja-JP" altLang="en-US" sz="1200" b="1" dirty="0">
                <a:solidFill>
                  <a:srgbClr val="000000"/>
                </a:solidFill>
                <a:latin typeface="HG丸ｺﾞｼｯｸM-PRO"/>
                <a:ea typeface="Meiryo UI"/>
                <a:cs typeface="HG丸ｺﾞｼｯｸM-PRO"/>
              </a:rPr>
              <a:t>＜基本理念＞</a:t>
            </a:r>
            <a:endParaRPr kumimoji="1" lang="ja-JP" altLang="en-US" sz="1200" dirty="0">
              <a:solidFill>
                <a:srgbClr val="000000"/>
              </a:solidFill>
              <a:latin typeface="HG丸ｺﾞｼｯｸM-PRO"/>
              <a:ea typeface="Meiryo UI"/>
              <a:cs typeface="HG丸ｺﾞｼｯｸM-PRO"/>
            </a:endParaRPr>
          </a:p>
        </p:txBody>
      </p:sp>
      <p:graphicFrame>
        <p:nvGraphicFramePr>
          <p:cNvPr id="32" name="表 31">
            <a:extLst>
              <a:ext uri="{FF2B5EF4-FFF2-40B4-BE49-F238E27FC236}">
                <a16:creationId xmlns:a16="http://schemas.microsoft.com/office/drawing/2014/main" id="{DEE9ADA8-6193-4A44-A635-7DF088CED9C1}"/>
              </a:ext>
            </a:extLst>
          </p:cNvPr>
          <p:cNvGraphicFramePr>
            <a:graphicFrameLocks noGrp="1"/>
          </p:cNvGraphicFramePr>
          <p:nvPr>
            <p:extLst>
              <p:ext uri="{D42A27DB-BD31-4B8C-83A1-F6EECF244321}">
                <p14:modId xmlns:p14="http://schemas.microsoft.com/office/powerpoint/2010/main" val="972289749"/>
              </p:ext>
            </p:extLst>
          </p:nvPr>
        </p:nvGraphicFramePr>
        <p:xfrm>
          <a:off x="282013" y="2002972"/>
          <a:ext cx="9235538" cy="907057"/>
        </p:xfrm>
        <a:graphic>
          <a:graphicData uri="http://schemas.openxmlformats.org/drawingml/2006/table">
            <a:tbl>
              <a:tblPr firstRow="1" firstCol="1" bandRow="1"/>
              <a:tblGrid>
                <a:gridCol w="308528">
                  <a:extLst>
                    <a:ext uri="{9D8B030D-6E8A-4147-A177-3AD203B41FA5}">
                      <a16:colId xmlns:a16="http://schemas.microsoft.com/office/drawing/2014/main" val="2528693173"/>
                    </a:ext>
                  </a:extLst>
                </a:gridCol>
                <a:gridCol w="3386108">
                  <a:extLst>
                    <a:ext uri="{9D8B030D-6E8A-4147-A177-3AD203B41FA5}">
                      <a16:colId xmlns:a16="http://schemas.microsoft.com/office/drawing/2014/main" val="3611256714"/>
                    </a:ext>
                  </a:extLst>
                </a:gridCol>
                <a:gridCol w="2252701">
                  <a:extLst>
                    <a:ext uri="{9D8B030D-6E8A-4147-A177-3AD203B41FA5}">
                      <a16:colId xmlns:a16="http://schemas.microsoft.com/office/drawing/2014/main" val="1625580375"/>
                    </a:ext>
                  </a:extLst>
                </a:gridCol>
                <a:gridCol w="2220686">
                  <a:extLst>
                    <a:ext uri="{9D8B030D-6E8A-4147-A177-3AD203B41FA5}">
                      <a16:colId xmlns:a16="http://schemas.microsoft.com/office/drawing/2014/main" val="368113662"/>
                    </a:ext>
                  </a:extLst>
                </a:gridCol>
                <a:gridCol w="1067515">
                  <a:extLst>
                    <a:ext uri="{9D8B030D-6E8A-4147-A177-3AD203B41FA5}">
                      <a16:colId xmlns:a16="http://schemas.microsoft.com/office/drawing/2014/main" val="1447783951"/>
                    </a:ext>
                  </a:extLst>
                </a:gridCol>
              </a:tblGrid>
              <a:tr h="164110">
                <a:tc>
                  <a:txBody>
                    <a:bodyPr/>
                    <a:lstStyle/>
                    <a:p>
                      <a:pPr algn="l"/>
                      <a:endParaRPr lang="ja-JP" sz="1000">
                        <a:effectLst/>
                        <a:latin typeface="Times New Roman" panose="02020603050405020304" pitchFamily="18" charset="0"/>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ja-JP" sz="10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【全体目標】</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策定時の値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HG丸ｺﾞｼｯｸM-PRO"/>
                        </a:rPr>
                        <a:t>現状値</a:t>
                      </a:r>
                      <a:endParaRPr lang="ja-JP" altLang="ja-JP" sz="1000" b="1" dirty="0">
                        <a:solidFill>
                          <a:srgbClr val="000000"/>
                        </a:solidFill>
                        <a:effectLst/>
                        <a:latin typeface="ＭＳ ゴシック" panose="020B0609070205080204" pitchFamily="49" charset="-128"/>
                        <a:ea typeface="ＭＳ ゴシック" panose="020B0609070205080204" pitchFamily="49"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ctr">
                        <a:lnSpc>
                          <a:spcPts val="1600"/>
                        </a:lnSpc>
                      </a:pPr>
                      <a:r>
                        <a:rPr 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2029</a:t>
                      </a:r>
                      <a:r>
                        <a:rPr lang="ja-JP"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年度目標</a:t>
                      </a:r>
                      <a:r>
                        <a:rPr lang="ja-JP" altLang="en-US" sz="1000" b="1" dirty="0">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値</a:t>
                      </a:r>
                      <a:endParaRPr lang="ja-JP" sz="10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2904705"/>
                  </a:ext>
                </a:extLst>
              </a:tr>
              <a:tr h="386215">
                <a:tc>
                  <a:txBody>
                    <a:bodyPr/>
                    <a:lstStyle/>
                    <a:p>
                      <a:pPr algn="ctr">
                        <a:lnSpc>
                          <a:spcPts val="1600"/>
                        </a:lnSpc>
                      </a:pPr>
                      <a:r>
                        <a:rPr lang="en-US" sz="1000" b="1" dirty="0">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1</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大阪府のがん年齢調整死亡率（</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【人口動態統計を用いて大阪国際がんセンター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132.2</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万対＞【令和３（</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2021</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127.5</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2023</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60052135"/>
                  </a:ext>
                </a:extLst>
              </a:tr>
              <a:tr h="347042">
                <a:tc>
                  <a:txBody>
                    <a:bodyPr/>
                    <a:lstStyle/>
                    <a:p>
                      <a:pPr algn="ctr">
                        <a:lnSpc>
                          <a:spcPts val="1600"/>
                        </a:lnSpc>
                      </a:pPr>
                      <a:r>
                        <a:rPr lang="en-US" sz="1000" b="1">
                          <a:solidFill>
                            <a:srgbClr val="000000"/>
                          </a:solidFill>
                          <a:effectLst/>
                          <a:latin typeface="ＭＳ ゴシック" panose="020B0609070205080204" pitchFamily="49" charset="-128"/>
                          <a:ea typeface="HG丸ｺﾞｼｯｸM-PRO" panose="020F0600000000000000" pitchFamily="50" charset="-128"/>
                          <a:cs typeface="ＭＳ Ｐゴシック" panose="020B0600070205080204" pitchFamily="50" charset="-128"/>
                        </a:rPr>
                        <a:t>2</a:t>
                      </a:r>
                      <a:endParaRPr lang="ja-JP" sz="120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lnSpc>
                          <a:spcPts val="1300"/>
                        </a:lnSpc>
                      </a:pP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大阪府のがん年齢調整り患率</a:t>
                      </a:r>
                      <a:r>
                        <a:rPr lang="ja-JP" alt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75</a:t>
                      </a:r>
                      <a:r>
                        <a:rPr 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歳未満、進行がん</a:t>
                      </a:r>
                      <a:r>
                        <a:rPr lang="en-US" altLang="ja-JP" sz="105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l">
                        <a:lnSpc>
                          <a:spcPts val="1300"/>
                        </a:lnSpc>
                      </a:pPr>
                      <a:r>
                        <a:rPr lang="ja-JP" sz="7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【大阪府がん登録データを用いて大阪国際がんセンター がん対策センター作成】</a:t>
                      </a:r>
                      <a:endParaRPr lang="ja-JP" sz="10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268.4</a:t>
                      </a: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a:t>
                      </a:r>
                      <a:br>
                        <a:rPr lang="en-US" sz="8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b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万対＞【令和元（</a:t>
                      </a:r>
                      <a:r>
                        <a:rPr lang="en-US"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2019</a:t>
                      </a:r>
                      <a:r>
                        <a:rPr 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endParaRPr lang="ja-JP" sz="8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400"/>
                        </a:lnSpc>
                      </a:pP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251.9</a:t>
                      </a:r>
                      <a:r>
                        <a:rPr lang="ja-JP" altLang="en-US"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人</a:t>
                      </a:r>
                      <a:endPar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algn="ctr">
                        <a:lnSpc>
                          <a:spcPts val="1400"/>
                        </a:lnSpc>
                      </a:pP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＜人口</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万対＞【令和</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en-US"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2020</a:t>
                      </a:r>
                      <a:r>
                        <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）年</a:t>
                      </a:r>
                      <a:r>
                        <a:rPr lang="en-US" altLang="ja-JP" sz="90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altLang="ja-JP" sz="9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600"/>
                        </a:lnSpc>
                      </a:pPr>
                      <a:r>
                        <a:rPr lang="ja-JP" sz="105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減少</a:t>
                      </a:r>
                      <a:endParaRPr lang="ja-JP" sz="12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7556663"/>
                  </a:ext>
                </a:extLst>
              </a:tr>
            </a:tbl>
          </a:graphicData>
        </a:graphic>
      </p:graphicFrame>
    </p:spTree>
    <p:extLst>
      <p:ext uri="{BB962C8B-B14F-4D97-AF65-F5344CB8AC3E}">
        <p14:creationId xmlns:p14="http://schemas.microsoft.com/office/powerpoint/2010/main" val="168484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ext uri="{D42A27DB-BD31-4B8C-83A1-F6EECF244321}">
                <p14:modId xmlns:p14="http://schemas.microsoft.com/office/powerpoint/2010/main" val="2389891542"/>
              </p:ext>
            </p:extLst>
          </p:nvPr>
        </p:nvGraphicFramePr>
        <p:xfrm>
          <a:off x="494812" y="1982819"/>
          <a:ext cx="8523667" cy="4279736"/>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3381472">
                  <a:extLst>
                    <a:ext uri="{9D8B030D-6E8A-4147-A177-3AD203B41FA5}">
                      <a16:colId xmlns:a16="http://schemas.microsoft.com/office/drawing/2014/main" val="20001"/>
                    </a:ext>
                  </a:extLst>
                </a:gridCol>
                <a:gridCol w="2506435">
                  <a:extLst>
                    <a:ext uri="{9D8B030D-6E8A-4147-A177-3AD203B41FA5}">
                      <a16:colId xmlns:a16="http://schemas.microsoft.com/office/drawing/2014/main" val="20002"/>
                    </a:ext>
                  </a:extLst>
                </a:gridCol>
                <a:gridCol w="2313789">
                  <a:extLst>
                    <a:ext uri="{9D8B030D-6E8A-4147-A177-3AD203B41FA5}">
                      <a16:colId xmlns:a16="http://schemas.microsoft.com/office/drawing/2014/main" val="3517677816"/>
                    </a:ext>
                  </a:extLst>
                </a:gridCol>
              </a:tblGrid>
              <a:tr h="44197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solidFill>
                            <a:schemeClr val="bg1"/>
                          </a:solidFill>
                          <a:effectLst/>
                          <a:latin typeface="+mn-ea"/>
                          <a:ea typeface="+mn-ea"/>
                          <a:cs typeface="HG丸ｺﾞｼｯｸM-PRO"/>
                        </a:rPr>
                        <a:t>現状値</a:t>
                      </a: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09490">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effectLst/>
                          <a:latin typeface="+mn-ea"/>
                          <a:ea typeface="+mn-ea"/>
                        </a:rPr>
                        <a:t>80.9</a:t>
                      </a:r>
                      <a:r>
                        <a:rPr lang="ja-JP" altLang="en-US" sz="1400" b="1" dirty="0">
                          <a:effectLst/>
                          <a:latin typeface="+mn-ea"/>
                          <a:ea typeface="+mn-ea"/>
                        </a:rPr>
                        <a:t>％</a:t>
                      </a:r>
                      <a:endParaRPr lang="en-US" altLang="ja-JP" sz="1400" b="1" dirty="0">
                        <a:effectLst/>
                        <a:latin typeface="+mn-ea"/>
                        <a:ea typeface="+mn-ea"/>
                      </a:endParaRPr>
                    </a:p>
                    <a:p>
                      <a:pPr algn="ctr">
                        <a:lnSpc>
                          <a:spcPts val="1500"/>
                        </a:lnSpc>
                        <a:spcAft>
                          <a:spcPts val="0"/>
                        </a:spcAft>
                      </a:pPr>
                      <a:r>
                        <a:rPr lang="ja-JP" altLang="ja-JP" sz="1400" b="1" dirty="0">
                          <a:effectLst/>
                          <a:latin typeface="+mn-ea"/>
                          <a:ea typeface="+mn-ea"/>
                        </a:rPr>
                        <a:t>【平成</a:t>
                      </a:r>
                      <a:r>
                        <a:rPr lang="en-US" altLang="ja-JP" sz="1400" b="1" dirty="0">
                          <a:effectLst/>
                          <a:latin typeface="+mn-ea"/>
                          <a:ea typeface="+mn-ea"/>
                        </a:rPr>
                        <a:t>22</a:t>
                      </a:r>
                      <a:r>
                        <a:rPr lang="ja-JP" altLang="ja-JP" sz="1400" b="1" dirty="0">
                          <a:effectLst/>
                          <a:latin typeface="+mn-ea"/>
                          <a:ea typeface="+mn-ea"/>
                        </a:rPr>
                        <a:t>（</a:t>
                      </a:r>
                      <a:r>
                        <a:rPr lang="en-US" altLang="ja-JP" sz="1400" b="1" dirty="0">
                          <a:effectLst/>
                          <a:latin typeface="+mn-ea"/>
                          <a:ea typeface="+mn-ea"/>
                        </a:rPr>
                        <a:t>2010</a:t>
                      </a:r>
                      <a:r>
                        <a:rPr lang="ja-JP" altLang="ja-JP" sz="1400" b="1" dirty="0">
                          <a:effectLst/>
                          <a:latin typeface="+mn-ea"/>
                          <a:ea typeface="+mn-ea"/>
                        </a:rPr>
                        <a:t>）年～</a:t>
                      </a:r>
                      <a:endParaRPr lang="ja-JP" altLang="en-US" sz="1400" b="1" dirty="0">
                        <a:effectLst/>
                        <a:latin typeface="+mn-ea"/>
                        <a:ea typeface="+mn-ea"/>
                      </a:endParaRPr>
                    </a:p>
                    <a:p>
                      <a:pPr algn="ctr">
                        <a:lnSpc>
                          <a:spcPts val="1500"/>
                        </a:lnSpc>
                        <a:spcAft>
                          <a:spcPts val="0"/>
                        </a:spcAft>
                      </a:pPr>
                      <a:r>
                        <a:rPr lang="en-US" altLang="ja-JP" sz="1400" b="1" baseline="0" dirty="0">
                          <a:effectLst/>
                          <a:latin typeface="+mn-ea"/>
                          <a:ea typeface="+mn-ea"/>
                        </a:rPr>
                        <a:t>   </a:t>
                      </a:r>
                      <a:r>
                        <a:rPr lang="ja-JP" altLang="ja-JP" sz="1400" b="1" dirty="0">
                          <a:effectLst/>
                          <a:latin typeface="+mn-ea"/>
                          <a:ea typeface="+mn-ea"/>
                        </a:rPr>
                        <a:t>平成</a:t>
                      </a:r>
                      <a:r>
                        <a:rPr lang="en-US" altLang="ja-JP" sz="1400" b="1" dirty="0">
                          <a:effectLst/>
                          <a:latin typeface="+mn-ea"/>
                          <a:ea typeface="+mn-ea"/>
                        </a:rPr>
                        <a:t>26</a:t>
                      </a:r>
                      <a:r>
                        <a:rPr lang="ja-JP" altLang="ja-JP" sz="1400" b="1" dirty="0">
                          <a:effectLst/>
                          <a:latin typeface="+mn-ea"/>
                          <a:ea typeface="+mn-ea"/>
                        </a:rPr>
                        <a:t>（</a:t>
                      </a:r>
                      <a:r>
                        <a:rPr lang="en-US" altLang="ja-JP" sz="1400" b="1" dirty="0">
                          <a:effectLst/>
                          <a:latin typeface="+mn-ea"/>
                          <a:ea typeface="+mn-ea"/>
                        </a:rPr>
                        <a:t>2014</a:t>
                      </a:r>
                      <a:r>
                        <a:rPr lang="ja-JP" altLang="ja-JP" sz="1400" b="1" dirty="0">
                          <a:effectLst/>
                          <a:latin typeface="+mn-ea"/>
                          <a:ea typeface="+mn-ea"/>
                        </a:rPr>
                        <a:t>）年】</a:t>
                      </a:r>
                      <a:endParaRPr lang="ja-JP" altLang="ja-JP" sz="16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effectLst/>
                          <a:latin typeface="+mn-ea"/>
                          <a:ea typeface="+mn-ea"/>
                        </a:rPr>
                        <a:t>2028</a:t>
                      </a:r>
                      <a:r>
                        <a:rPr lang="ja-JP" altLang="en-US" sz="1400" b="1" dirty="0">
                          <a:effectLst/>
                          <a:latin typeface="+mn-ea"/>
                          <a:ea typeface="+mn-ea"/>
                        </a:rPr>
                        <a:t>年度に算出</a:t>
                      </a:r>
                      <a:endParaRPr lang="en-US" alt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6517">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rgbClr val="000000"/>
                          </a:solidFill>
                          <a:effectLst/>
                          <a:latin typeface="+mn-ea"/>
                          <a:ea typeface="+mn-ea"/>
                          <a:cs typeface="HG丸ｺﾞｼｯｸM-PRO"/>
                        </a:rPr>
                        <a:t>82.9</a:t>
                      </a:r>
                      <a:r>
                        <a:rPr lang="ja-JP" altLang="en-US" sz="1400" b="1" dirty="0">
                          <a:solidFill>
                            <a:srgbClr val="000000"/>
                          </a:solidFill>
                          <a:effectLst/>
                          <a:latin typeface="+mn-ea"/>
                          <a:ea typeface="+mn-ea"/>
                          <a:cs typeface="HG丸ｺﾞｼｯｸM-PRO"/>
                        </a:rPr>
                        <a:t>％</a:t>
                      </a:r>
                      <a:endParaRPr lang="en-US" altLang="ja-JP" sz="1400" b="1" dirty="0">
                        <a:solidFill>
                          <a:srgbClr val="000000"/>
                        </a:solidFill>
                        <a:effectLst/>
                        <a:latin typeface="+mn-ea"/>
                        <a:ea typeface="+mn-ea"/>
                        <a:cs typeface="HG丸ｺﾞｼｯｸM-PRO"/>
                      </a:endParaRPr>
                    </a:p>
                    <a:p>
                      <a:pPr algn="ctr">
                        <a:lnSpc>
                          <a:spcPts val="1500"/>
                        </a:lnSpc>
                        <a:spcAft>
                          <a:spcPts val="0"/>
                        </a:spcAft>
                      </a:pPr>
                      <a:r>
                        <a:rPr lang="ja-JP" altLang="ja-JP" sz="1400" b="1" dirty="0">
                          <a:effectLst/>
                          <a:latin typeface="+mn-ea"/>
                          <a:ea typeface="+mn-ea"/>
                        </a:rPr>
                        <a:t>【平成</a:t>
                      </a:r>
                      <a:r>
                        <a:rPr lang="en-US" altLang="ja-JP" sz="1400" b="1" dirty="0">
                          <a:effectLst/>
                          <a:latin typeface="+mn-ea"/>
                          <a:ea typeface="+mn-ea"/>
                        </a:rPr>
                        <a:t>22</a:t>
                      </a:r>
                      <a:r>
                        <a:rPr lang="ja-JP" altLang="ja-JP" sz="1400" b="1" dirty="0">
                          <a:effectLst/>
                          <a:latin typeface="+mn-ea"/>
                          <a:ea typeface="+mn-ea"/>
                        </a:rPr>
                        <a:t>（</a:t>
                      </a:r>
                      <a:r>
                        <a:rPr lang="en-US" altLang="ja-JP" sz="1400" b="1" dirty="0">
                          <a:effectLst/>
                          <a:latin typeface="+mn-ea"/>
                          <a:ea typeface="+mn-ea"/>
                        </a:rPr>
                        <a:t>2010</a:t>
                      </a:r>
                      <a:r>
                        <a:rPr lang="ja-JP" altLang="ja-JP" sz="1400" b="1" dirty="0">
                          <a:effectLst/>
                          <a:latin typeface="+mn-ea"/>
                          <a:ea typeface="+mn-ea"/>
                        </a:rPr>
                        <a:t>）年～</a:t>
                      </a:r>
                      <a:endParaRPr lang="ja-JP" altLang="en-US" sz="1400" b="1" dirty="0">
                        <a:effectLst/>
                        <a:latin typeface="+mn-ea"/>
                        <a:ea typeface="+mn-ea"/>
                      </a:endParaRPr>
                    </a:p>
                    <a:p>
                      <a:pPr algn="ctr">
                        <a:lnSpc>
                          <a:spcPts val="1500"/>
                        </a:lnSpc>
                        <a:spcAft>
                          <a:spcPts val="0"/>
                        </a:spcAft>
                      </a:pPr>
                      <a:r>
                        <a:rPr lang="en-US" altLang="ja-JP" sz="1400" b="1" baseline="0" dirty="0">
                          <a:effectLst/>
                          <a:latin typeface="+mn-ea"/>
                          <a:ea typeface="+mn-ea"/>
                        </a:rPr>
                        <a:t>   </a:t>
                      </a:r>
                      <a:r>
                        <a:rPr lang="ja-JP" altLang="ja-JP" sz="1400" b="1" dirty="0">
                          <a:effectLst/>
                          <a:latin typeface="+mn-ea"/>
                          <a:ea typeface="+mn-ea"/>
                        </a:rPr>
                        <a:t>平成</a:t>
                      </a:r>
                      <a:r>
                        <a:rPr lang="en-US" altLang="ja-JP" sz="1400" b="1" dirty="0">
                          <a:effectLst/>
                          <a:latin typeface="+mn-ea"/>
                          <a:ea typeface="+mn-ea"/>
                        </a:rPr>
                        <a:t>26</a:t>
                      </a:r>
                      <a:r>
                        <a:rPr lang="ja-JP" altLang="ja-JP" sz="1400" b="1" dirty="0">
                          <a:effectLst/>
                          <a:latin typeface="+mn-ea"/>
                          <a:ea typeface="+mn-ea"/>
                        </a:rPr>
                        <a:t>（</a:t>
                      </a:r>
                      <a:r>
                        <a:rPr lang="en-US" altLang="ja-JP" sz="1400" b="1" dirty="0">
                          <a:effectLst/>
                          <a:latin typeface="+mn-ea"/>
                          <a:ea typeface="+mn-ea"/>
                        </a:rPr>
                        <a:t>2014</a:t>
                      </a:r>
                      <a:r>
                        <a:rPr lang="ja-JP" altLang="ja-JP" sz="1400" b="1" dirty="0">
                          <a:effectLst/>
                          <a:latin typeface="+mn-ea"/>
                          <a:ea typeface="+mn-ea"/>
                        </a:rPr>
                        <a:t>）年】</a:t>
                      </a:r>
                      <a:endParaRPr lang="ja-JP" altLang="ja-JP" sz="16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rgbClr val="000000"/>
                          </a:solidFill>
                          <a:effectLst/>
                          <a:latin typeface="+mn-ea"/>
                          <a:ea typeface="+mn-ea"/>
                          <a:cs typeface="HG丸ｺﾞｼｯｸM-PRO"/>
                        </a:rPr>
                        <a:t>2028</a:t>
                      </a:r>
                      <a:r>
                        <a:rPr lang="ja-JP" altLang="en-US" sz="1400" b="1" dirty="0">
                          <a:solidFill>
                            <a:srgbClr val="000000"/>
                          </a:solidFill>
                          <a:effectLst/>
                          <a:latin typeface="+mn-ea"/>
                          <a:ea typeface="+mn-ea"/>
                          <a:cs typeface="HG丸ｺﾞｼｯｸM-PRO"/>
                        </a:rPr>
                        <a:t>年度に算出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69471">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rgbClr val="000000"/>
                          </a:solidFill>
                          <a:effectLst/>
                          <a:latin typeface="+mn-ea"/>
                          <a:ea typeface="+mn-ea"/>
                          <a:cs typeface="HG丸ｺﾞｼｯｸM-PRO"/>
                        </a:rPr>
                        <a:t>82.5</a:t>
                      </a:r>
                      <a:r>
                        <a:rPr lang="ja-JP" altLang="en-US" sz="1400" b="1" dirty="0">
                          <a:solidFill>
                            <a:srgbClr val="000000"/>
                          </a:solidFill>
                          <a:effectLst/>
                          <a:latin typeface="+mn-ea"/>
                          <a:ea typeface="+mn-ea"/>
                          <a:cs typeface="HG丸ｺﾞｼｯｸM-PRO"/>
                        </a:rPr>
                        <a:t>％</a:t>
                      </a:r>
                      <a:endParaRPr lang="en-US" altLang="ja-JP" sz="1400" b="1" dirty="0">
                        <a:solidFill>
                          <a:srgbClr val="000000"/>
                        </a:solidFill>
                        <a:effectLst/>
                        <a:latin typeface="+mn-ea"/>
                        <a:ea typeface="+mn-ea"/>
                        <a:cs typeface="HG丸ｺﾞｼｯｸM-PRO"/>
                      </a:endParaRPr>
                    </a:p>
                    <a:p>
                      <a:pPr algn="ctr">
                        <a:lnSpc>
                          <a:spcPts val="1500"/>
                        </a:lnSpc>
                        <a:spcAft>
                          <a:spcPts val="0"/>
                        </a:spcAft>
                      </a:pPr>
                      <a:r>
                        <a:rPr lang="ja-JP" altLang="ja-JP" sz="1400" b="1" dirty="0">
                          <a:effectLst/>
                          <a:latin typeface="+mn-ea"/>
                          <a:ea typeface="+mn-ea"/>
                        </a:rPr>
                        <a:t>【平成</a:t>
                      </a:r>
                      <a:r>
                        <a:rPr lang="en-US" altLang="ja-JP" sz="1400" b="1" dirty="0">
                          <a:effectLst/>
                          <a:latin typeface="+mn-ea"/>
                          <a:ea typeface="+mn-ea"/>
                        </a:rPr>
                        <a:t>22</a:t>
                      </a:r>
                      <a:r>
                        <a:rPr lang="ja-JP" altLang="ja-JP" sz="1400" b="1" dirty="0">
                          <a:effectLst/>
                          <a:latin typeface="+mn-ea"/>
                          <a:ea typeface="+mn-ea"/>
                        </a:rPr>
                        <a:t>（</a:t>
                      </a:r>
                      <a:r>
                        <a:rPr lang="en-US" altLang="ja-JP" sz="1400" b="1" dirty="0">
                          <a:effectLst/>
                          <a:latin typeface="+mn-ea"/>
                          <a:ea typeface="+mn-ea"/>
                        </a:rPr>
                        <a:t>2010</a:t>
                      </a:r>
                      <a:r>
                        <a:rPr lang="ja-JP" altLang="ja-JP" sz="1400" b="1" dirty="0">
                          <a:effectLst/>
                          <a:latin typeface="+mn-ea"/>
                          <a:ea typeface="+mn-ea"/>
                        </a:rPr>
                        <a:t>）年～</a:t>
                      </a:r>
                      <a:endParaRPr lang="ja-JP" altLang="en-US" sz="1400" b="1" dirty="0">
                        <a:effectLst/>
                        <a:latin typeface="+mn-ea"/>
                        <a:ea typeface="+mn-ea"/>
                      </a:endParaRPr>
                    </a:p>
                    <a:p>
                      <a:pPr algn="ctr">
                        <a:lnSpc>
                          <a:spcPts val="1500"/>
                        </a:lnSpc>
                        <a:spcAft>
                          <a:spcPts val="0"/>
                        </a:spcAft>
                      </a:pPr>
                      <a:r>
                        <a:rPr lang="en-US" altLang="ja-JP" sz="1400" b="1" baseline="0" dirty="0">
                          <a:effectLst/>
                          <a:latin typeface="+mn-ea"/>
                          <a:ea typeface="+mn-ea"/>
                        </a:rPr>
                        <a:t>   </a:t>
                      </a:r>
                      <a:r>
                        <a:rPr lang="ja-JP" altLang="ja-JP" sz="1400" b="1" dirty="0">
                          <a:effectLst/>
                          <a:latin typeface="+mn-ea"/>
                          <a:ea typeface="+mn-ea"/>
                        </a:rPr>
                        <a:t>平成</a:t>
                      </a:r>
                      <a:r>
                        <a:rPr lang="en-US" altLang="ja-JP" sz="1400" b="1" dirty="0">
                          <a:effectLst/>
                          <a:latin typeface="+mn-ea"/>
                          <a:ea typeface="+mn-ea"/>
                        </a:rPr>
                        <a:t>26</a:t>
                      </a:r>
                      <a:r>
                        <a:rPr lang="ja-JP" altLang="ja-JP" sz="1400" b="1" dirty="0">
                          <a:effectLst/>
                          <a:latin typeface="+mn-ea"/>
                          <a:ea typeface="+mn-ea"/>
                        </a:rPr>
                        <a:t>（</a:t>
                      </a:r>
                      <a:r>
                        <a:rPr lang="en-US" altLang="ja-JP" sz="1400" b="1" dirty="0">
                          <a:effectLst/>
                          <a:latin typeface="+mn-ea"/>
                          <a:ea typeface="+mn-ea"/>
                        </a:rPr>
                        <a:t>2014</a:t>
                      </a:r>
                      <a:r>
                        <a:rPr lang="ja-JP" altLang="ja-JP" sz="1400" b="1" dirty="0">
                          <a:effectLst/>
                          <a:latin typeface="+mn-ea"/>
                          <a:ea typeface="+mn-ea"/>
                        </a:rPr>
                        <a:t>）年】</a:t>
                      </a:r>
                      <a:endParaRPr lang="ja-JP" altLang="ja-JP" sz="16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rgbClr val="000000"/>
                          </a:solidFill>
                          <a:effectLst/>
                          <a:latin typeface="+mn-ea"/>
                          <a:ea typeface="+mn-ea"/>
                          <a:cs typeface="HG丸ｺﾞｼｯｸM-PRO"/>
                        </a:rPr>
                        <a:t>2028</a:t>
                      </a:r>
                      <a:r>
                        <a:rPr lang="ja-JP" altLang="en-US" sz="1400" b="1" dirty="0">
                          <a:solidFill>
                            <a:srgbClr val="000000"/>
                          </a:solidFill>
                          <a:effectLst/>
                          <a:latin typeface="+mn-ea"/>
                          <a:ea typeface="+mn-ea"/>
                          <a:cs typeface="HG丸ｺﾞｼｯｸM-PRO"/>
                        </a:rPr>
                        <a:t>年度</a:t>
                      </a:r>
                      <a:r>
                        <a:rPr lang="ja-JP" altLang="en-US" sz="1400" b="1">
                          <a:solidFill>
                            <a:srgbClr val="000000"/>
                          </a:solidFill>
                          <a:effectLst/>
                          <a:latin typeface="+mn-ea"/>
                          <a:ea typeface="+mn-ea"/>
                          <a:cs typeface="HG丸ｺﾞｼｯｸM-PRO"/>
                        </a:rPr>
                        <a:t>に算出</a:t>
                      </a:r>
                      <a:endParaRPr lang="ja-JP" altLang="en-US"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53143">
                <a:tc>
                  <a:txBody>
                    <a:bodyPr/>
                    <a:lstStyle/>
                    <a:p>
                      <a:pPr algn="ctr"/>
                      <a:r>
                        <a:rPr kumimoji="1" lang="en-US" altLang="ja-JP" sz="1400" dirty="0"/>
                        <a:t>4</a:t>
                      </a:r>
                      <a:r>
                        <a:rPr kumimoji="1" lang="ja-JP" altLang="en-US" dirty="0"/>
                        <a:t> </a:t>
                      </a:r>
                      <a:endParaRPr kumimoji="1" lang="en-US" altLang="ja-JP" dirty="0"/>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ja-JP" altLang="en-US" sz="1400" b="1" dirty="0">
                          <a:solidFill>
                            <a:srgbClr val="000000"/>
                          </a:solidFill>
                          <a:effectLst/>
                          <a:latin typeface="+mn-ea"/>
                          <a:ea typeface="+mn-ea"/>
                          <a:cs typeface="HG丸ｺﾞｼｯｸM-PRO"/>
                        </a:rPr>
                        <a:t>長期フォローアップについて説明を受けた人の割合</a:t>
                      </a: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小児がんニーズ調査</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a:solidFill>
                            <a:srgbClr val="000000"/>
                          </a:solidFill>
                          <a:effectLst/>
                          <a:latin typeface="+mn-ea"/>
                          <a:ea typeface="+mn-ea"/>
                          <a:cs typeface="HG丸ｺﾞｼｯｸM-PRO"/>
                        </a:rPr>
                        <a:t>81.1</a:t>
                      </a:r>
                      <a:r>
                        <a:rPr lang="ja-JP" altLang="en-US" sz="1400" b="1" dirty="0">
                          <a:solidFill>
                            <a:srgbClr val="000000"/>
                          </a:solidFill>
                          <a:effectLst/>
                          <a:latin typeface="+mn-ea"/>
                          <a:ea typeface="+mn-ea"/>
                          <a:cs typeface="HG丸ｺﾞｼｯｸM-PRO"/>
                        </a:rPr>
                        <a:t>％</a:t>
                      </a:r>
                      <a:endParaRPr lang="en-US" altLang="ja-JP" sz="1400" b="1" dirty="0">
                        <a:solidFill>
                          <a:srgbClr val="000000"/>
                        </a:solidFill>
                        <a:effectLst/>
                        <a:latin typeface="+mn-ea"/>
                        <a:ea typeface="+mn-ea"/>
                        <a:cs typeface="HG丸ｺﾞｼｯｸM-PRO"/>
                      </a:endParaRPr>
                    </a:p>
                    <a:p>
                      <a:pPr lvl="0" algn="ctr">
                        <a:lnSpc>
                          <a:spcPts val="1500"/>
                        </a:lnSpc>
                        <a:spcAft>
                          <a:spcPts val="0"/>
                        </a:spcAft>
                        <a:buNone/>
                      </a:pPr>
                      <a:r>
                        <a:rPr lang="ja-JP" altLang="ja-JP" sz="1400" b="1" i="0" u="none" strike="noStrike" noProof="0" dirty="0">
                          <a:solidFill>
                            <a:schemeClr val="dk1"/>
                          </a:solidFill>
                          <a:effectLst/>
                          <a:latin typeface="游ゴシック"/>
                          <a:ea typeface="游ゴシック"/>
                        </a:rPr>
                        <a:t>【令和</a:t>
                      </a:r>
                      <a:r>
                        <a:rPr lang="en-US" altLang="ja-JP" sz="1400" b="1" i="0" u="none" strike="noStrike" noProof="0" dirty="0">
                          <a:solidFill>
                            <a:schemeClr val="dk1"/>
                          </a:solidFill>
                          <a:effectLst/>
                          <a:latin typeface="游ゴシック"/>
                        </a:rPr>
                        <a:t>4</a:t>
                      </a:r>
                      <a:r>
                        <a:rPr lang="ja-JP" altLang="ja-JP" sz="1400" b="1" i="0" u="none" strike="noStrike" noProof="0" dirty="0">
                          <a:solidFill>
                            <a:schemeClr val="dk1"/>
                          </a:solidFill>
                          <a:effectLst/>
                          <a:latin typeface="游ゴシック"/>
                          <a:ea typeface="游ゴシック"/>
                        </a:rPr>
                        <a:t>（</a:t>
                      </a:r>
                      <a:r>
                        <a:rPr lang="en-US" altLang="ja-JP" sz="1400" b="1" i="0" u="none" strike="noStrike" noProof="0" dirty="0">
                          <a:solidFill>
                            <a:schemeClr val="dk1"/>
                          </a:solidFill>
                          <a:effectLst/>
                          <a:latin typeface="游ゴシック"/>
                        </a:rPr>
                        <a:t>2022</a:t>
                      </a:r>
                      <a:r>
                        <a:rPr lang="ja-JP" altLang="ja-JP" sz="1400" b="1" i="0" u="none" strike="noStrike" noProof="0" dirty="0">
                          <a:solidFill>
                            <a:schemeClr val="dk1"/>
                          </a:solidFill>
                          <a:effectLst/>
                          <a:latin typeface="游ゴシック"/>
                          <a:ea typeface="游ゴシック"/>
                        </a:rPr>
                        <a:t>）年度】</a:t>
                      </a:r>
                      <a:endParaRPr lang="ja-JP" altLang="ja-JP" sz="1400" dirty="0"/>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ts val="1500"/>
                        </a:lnSpc>
                        <a:spcAft>
                          <a:spcPts val="0"/>
                        </a:spcAft>
                        <a:buNone/>
                      </a:pPr>
                      <a:r>
                        <a:rPr lang="ja-JP" altLang="en-US" sz="1400" b="1" dirty="0">
                          <a:effectLst/>
                          <a:latin typeface="+mn-ea"/>
                          <a:ea typeface="+mn-ea"/>
                        </a:rPr>
                        <a:t>91.3％</a:t>
                      </a:r>
                      <a:endParaRPr lang="en-US" altLang="ja-JP" sz="1400" b="1" dirty="0">
                        <a:effectLst/>
                        <a:latin typeface="+mn-ea"/>
                        <a:ea typeface="+mn-ea"/>
                      </a:endParaRPr>
                    </a:p>
                    <a:p>
                      <a:pPr algn="ctr">
                        <a:lnSpc>
                          <a:spcPts val="1500"/>
                        </a:lnSpc>
                        <a:spcAft>
                          <a:spcPts val="0"/>
                        </a:spcAft>
                      </a:pPr>
                      <a:r>
                        <a:rPr lang="en-US" altLang="ja-JP" sz="1400" b="1" i="0" u="none" strike="noStrike" noProof="0" dirty="0">
                          <a:solidFill>
                            <a:schemeClr val="dk1"/>
                          </a:solidFill>
                          <a:effectLst/>
                          <a:latin typeface="游ゴシック"/>
                          <a:ea typeface="游ゴシック"/>
                        </a:rPr>
                        <a:t>【</a:t>
                      </a:r>
                      <a:r>
                        <a:rPr lang="ja-JP" altLang="en-US" sz="1400" b="1" i="0" u="none" strike="noStrike" noProof="0" dirty="0">
                          <a:solidFill>
                            <a:schemeClr val="dk1"/>
                          </a:solidFill>
                          <a:effectLst/>
                          <a:latin typeface="游ゴシック"/>
                          <a:ea typeface="游ゴシック"/>
                        </a:rPr>
                        <a:t>令和5（</a:t>
                      </a:r>
                      <a:r>
                        <a:rPr lang="en-US" altLang="ja-JP" sz="1400" b="1" i="0" u="none" strike="noStrike" noProof="0" dirty="0">
                          <a:solidFill>
                            <a:schemeClr val="dk1"/>
                          </a:solidFill>
                          <a:effectLst/>
                          <a:latin typeface="游ゴシック"/>
                        </a:rPr>
                        <a:t>2023</a:t>
                      </a:r>
                      <a:r>
                        <a:rPr lang="ja-JP" altLang="en-US" sz="1400" b="1" i="0" u="none" strike="noStrike" noProof="0" dirty="0">
                          <a:solidFill>
                            <a:schemeClr val="dk1"/>
                          </a:solidFill>
                          <a:effectLst/>
                          <a:latin typeface="游ゴシック"/>
                          <a:ea typeface="游ゴシック"/>
                        </a:rPr>
                        <a:t>）年度</a:t>
                      </a:r>
                      <a:r>
                        <a:rPr lang="en-US" altLang="ja-JP" sz="1400" b="1" i="0" u="none" strike="noStrike" noProof="0" dirty="0">
                          <a:solidFill>
                            <a:schemeClr val="dk1"/>
                          </a:solidFill>
                          <a:effectLst/>
                          <a:latin typeface="游ゴシック"/>
                          <a:ea typeface="游ゴシック"/>
                        </a:rPr>
                        <a:t>】</a:t>
                      </a:r>
                      <a:endParaRPr lang="en-US"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7322293"/>
                  </a:ext>
                </a:extLst>
              </a:tr>
              <a:tr h="505529">
                <a:tc>
                  <a:txBody>
                    <a:bodyPr/>
                    <a:lstStyle/>
                    <a:p>
                      <a:pPr algn="ctr"/>
                      <a:r>
                        <a:rPr kumimoji="1" lang="en-US" altLang="ja-JP" sz="1400" dirty="0"/>
                        <a:t>5</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fontAlgn="auto"/>
                      <a:r>
                        <a:rPr kumimoji="1" lang="ja-JP" altLang="ja-JP" sz="1400" b="1" kern="1200" dirty="0">
                          <a:solidFill>
                            <a:schemeClr val="dk1"/>
                          </a:solidFill>
                          <a:effectLst/>
                          <a:latin typeface="+mn-lt"/>
                          <a:ea typeface="+mn-ea"/>
                          <a:cs typeface="+mn-cs"/>
                        </a:rPr>
                        <a:t>指定医療機関における妊よう性温存治療の実施件数【大阪府調べ】</a:t>
                      </a:r>
                      <a:endParaRPr lang="en-US"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kern="1200" dirty="0">
                          <a:solidFill>
                            <a:schemeClr val="dk1"/>
                          </a:solidFill>
                          <a:effectLst/>
                          <a:latin typeface="+mn-ea"/>
                          <a:ea typeface="+mn-ea"/>
                          <a:cs typeface="+mn-cs"/>
                        </a:rPr>
                        <a:t>262</a:t>
                      </a:r>
                      <a:r>
                        <a:rPr kumimoji="1" lang="ja-JP" altLang="ja-JP" sz="1400" b="1" kern="1200" dirty="0">
                          <a:solidFill>
                            <a:schemeClr val="dk1"/>
                          </a:solidFill>
                          <a:effectLst/>
                          <a:latin typeface="+mn-ea"/>
                          <a:ea typeface="+mn-ea"/>
                          <a:cs typeface="+mn-cs"/>
                        </a:rPr>
                        <a:t>件</a:t>
                      </a:r>
                    </a:p>
                    <a:p>
                      <a:pPr algn="ctr"/>
                      <a:r>
                        <a:rPr kumimoji="1" lang="ja-JP" altLang="ja-JP" sz="1400" b="1" kern="1200" dirty="0">
                          <a:solidFill>
                            <a:schemeClr val="dk1"/>
                          </a:solidFill>
                          <a:effectLst/>
                          <a:latin typeface="+mn-ea"/>
                          <a:ea typeface="+mn-ea"/>
                          <a:cs typeface="+mn-cs"/>
                        </a:rPr>
                        <a:t>【令和</a:t>
                      </a:r>
                      <a:r>
                        <a:rPr kumimoji="1" lang="en-US" altLang="ja-JP" sz="1400" b="1" kern="1200" dirty="0">
                          <a:solidFill>
                            <a:schemeClr val="dk1"/>
                          </a:solidFill>
                          <a:effectLst/>
                          <a:latin typeface="+mn-ea"/>
                          <a:ea typeface="+mn-ea"/>
                          <a:cs typeface="+mn-cs"/>
                        </a:rPr>
                        <a:t>4</a:t>
                      </a:r>
                      <a:r>
                        <a:rPr kumimoji="1" lang="ja-JP" altLang="ja-JP" sz="1400" b="1" kern="1200" dirty="0">
                          <a:solidFill>
                            <a:schemeClr val="dk1"/>
                          </a:solidFill>
                          <a:effectLst/>
                          <a:latin typeface="+mn-ea"/>
                          <a:ea typeface="+mn-ea"/>
                          <a:cs typeface="+mn-cs"/>
                        </a:rPr>
                        <a:t>（</a:t>
                      </a:r>
                      <a:r>
                        <a:rPr kumimoji="1" lang="en-US" altLang="ja-JP" sz="1400" b="1" kern="1200" dirty="0">
                          <a:solidFill>
                            <a:schemeClr val="dk1"/>
                          </a:solidFill>
                          <a:effectLst/>
                          <a:latin typeface="+mn-ea"/>
                          <a:ea typeface="+mn-ea"/>
                          <a:cs typeface="+mn-cs"/>
                        </a:rPr>
                        <a:t>2022</a:t>
                      </a:r>
                      <a:r>
                        <a:rPr kumimoji="1" lang="ja-JP" altLang="ja-JP" sz="1400" b="1" kern="1200" dirty="0">
                          <a:solidFill>
                            <a:schemeClr val="dk1"/>
                          </a:solidFill>
                          <a:effectLst/>
                          <a:latin typeface="+mn-ea"/>
                          <a:ea typeface="+mn-ea"/>
                          <a:cs typeface="+mn-cs"/>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kern="1200" dirty="0">
                          <a:solidFill>
                            <a:schemeClr val="dk1"/>
                          </a:solidFill>
                          <a:effectLst/>
                          <a:latin typeface="+mn-ea"/>
                          <a:ea typeface="+mn-ea"/>
                          <a:cs typeface="+mn-cs"/>
                        </a:rPr>
                        <a:t>251</a:t>
                      </a:r>
                      <a:r>
                        <a:rPr kumimoji="1" lang="ja-JP" altLang="ja-JP" sz="1400" b="1" kern="1200" dirty="0">
                          <a:solidFill>
                            <a:schemeClr val="dk1"/>
                          </a:solidFill>
                          <a:effectLst/>
                          <a:latin typeface="+mn-ea"/>
                          <a:ea typeface="+mn-ea"/>
                          <a:cs typeface="+mn-cs"/>
                        </a:rPr>
                        <a:t>件</a:t>
                      </a:r>
                    </a:p>
                    <a:p>
                      <a:pPr algn="ctr"/>
                      <a:r>
                        <a:rPr kumimoji="1" lang="ja-JP" altLang="ja-JP" sz="1400" b="1" kern="1200" dirty="0">
                          <a:solidFill>
                            <a:schemeClr val="dk1"/>
                          </a:solidFill>
                          <a:effectLst/>
                          <a:latin typeface="+mn-ea"/>
                          <a:ea typeface="+mn-ea"/>
                          <a:cs typeface="+mn-cs"/>
                        </a:rPr>
                        <a:t>【令和</a:t>
                      </a:r>
                      <a:r>
                        <a:rPr kumimoji="1" lang="en-US" altLang="ja-JP" sz="1400" b="1" kern="1200" dirty="0">
                          <a:solidFill>
                            <a:schemeClr val="dk1"/>
                          </a:solidFill>
                          <a:effectLst/>
                          <a:latin typeface="+mn-ea"/>
                          <a:ea typeface="+mn-ea"/>
                          <a:cs typeface="+mn-cs"/>
                        </a:rPr>
                        <a:t> 5</a:t>
                      </a:r>
                      <a:r>
                        <a:rPr kumimoji="1" lang="ja-JP" altLang="ja-JP" sz="1400" b="1" kern="1200" dirty="0">
                          <a:solidFill>
                            <a:schemeClr val="dk1"/>
                          </a:solidFill>
                          <a:effectLst/>
                          <a:latin typeface="+mn-ea"/>
                          <a:ea typeface="+mn-ea"/>
                          <a:cs typeface="+mn-cs"/>
                        </a:rPr>
                        <a:t>（</a:t>
                      </a:r>
                      <a:r>
                        <a:rPr kumimoji="1" lang="en-US" altLang="ja-JP" sz="1400" b="1" kern="1200" dirty="0">
                          <a:solidFill>
                            <a:schemeClr val="dk1"/>
                          </a:solidFill>
                          <a:effectLst/>
                          <a:latin typeface="+mn-ea"/>
                          <a:ea typeface="+mn-ea"/>
                          <a:cs typeface="+mn-cs"/>
                        </a:rPr>
                        <a:t>2023</a:t>
                      </a:r>
                      <a:r>
                        <a:rPr kumimoji="1" lang="ja-JP" altLang="ja-JP" sz="1400" b="1" kern="1200" dirty="0">
                          <a:solidFill>
                            <a:schemeClr val="dk1"/>
                          </a:solidFill>
                          <a:effectLst/>
                          <a:latin typeface="+mn-ea"/>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5254893"/>
                  </a:ext>
                </a:extLst>
              </a:tr>
              <a:tr h="573612">
                <a:tc>
                  <a:txBody>
                    <a:bodyPr/>
                    <a:lstStyle/>
                    <a:p>
                      <a:pPr algn="ctr"/>
                      <a:r>
                        <a:rPr kumimoji="1" lang="en-US" altLang="ja-JP" sz="1400" dirty="0"/>
                        <a:t>6</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r>
                        <a:rPr kumimoji="1" lang="ja-JP" altLang="ja-JP" sz="1400" b="1" kern="1200" dirty="0">
                          <a:solidFill>
                            <a:schemeClr val="dk1"/>
                          </a:solidFill>
                          <a:effectLst/>
                          <a:latin typeface="+mn-lt"/>
                          <a:ea typeface="+mn-ea"/>
                          <a:cs typeface="+mn-cs"/>
                        </a:rPr>
                        <a:t>指定医療機関における妊よう性温存治療のカウンセリング件数【大阪府調べ】</a:t>
                      </a:r>
                      <a:endParaRPr kumimoji="1" lang="ja-JP" altLang="en-US" sz="1400" b="1" dirty="0"/>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mn-ea"/>
                          <a:ea typeface="+mn-ea"/>
                        </a:rPr>
                        <a:t>278</a:t>
                      </a:r>
                      <a:r>
                        <a:rPr kumimoji="1" lang="ja-JP" altLang="en-US" sz="1400" b="1" dirty="0">
                          <a:latin typeface="+mn-ea"/>
                          <a:ea typeface="+mn-ea"/>
                        </a:rPr>
                        <a:t>件</a:t>
                      </a:r>
                    </a:p>
                    <a:p>
                      <a:pPr algn="ctr"/>
                      <a:r>
                        <a:rPr kumimoji="1" lang="en-US" altLang="ja-JP" sz="1400" b="1" dirty="0">
                          <a:latin typeface="+mn-ea"/>
                          <a:ea typeface="+mn-ea"/>
                        </a:rPr>
                        <a:t>【</a:t>
                      </a:r>
                      <a:r>
                        <a:rPr kumimoji="1" lang="ja-JP" altLang="en-US" sz="1400" b="1" dirty="0">
                          <a:latin typeface="+mn-ea"/>
                          <a:ea typeface="+mn-ea"/>
                        </a:rPr>
                        <a:t>令和</a:t>
                      </a:r>
                      <a:r>
                        <a:rPr kumimoji="1" lang="en-US" altLang="ja-JP" sz="1400" b="1" dirty="0">
                          <a:latin typeface="+mn-ea"/>
                          <a:ea typeface="+mn-ea"/>
                        </a:rPr>
                        <a:t>4</a:t>
                      </a:r>
                      <a:r>
                        <a:rPr kumimoji="1" lang="ja-JP" altLang="en-US" sz="1400" b="1" dirty="0">
                          <a:latin typeface="+mn-ea"/>
                          <a:ea typeface="+mn-ea"/>
                        </a:rPr>
                        <a:t>（</a:t>
                      </a:r>
                      <a:r>
                        <a:rPr kumimoji="1" lang="en-US" altLang="ja-JP" sz="1400" b="1" dirty="0">
                          <a:latin typeface="+mn-ea"/>
                          <a:ea typeface="+mn-ea"/>
                        </a:rPr>
                        <a:t>2022</a:t>
                      </a:r>
                      <a:r>
                        <a:rPr kumimoji="1" lang="ja-JP" altLang="en-US" sz="1400" b="1" dirty="0">
                          <a:latin typeface="+mn-ea"/>
                          <a:ea typeface="+mn-ea"/>
                        </a:rPr>
                        <a:t>）年度</a:t>
                      </a:r>
                      <a:r>
                        <a:rPr kumimoji="1" lang="en-US" altLang="ja-JP" sz="1400" b="1" dirty="0">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kern="1200" dirty="0">
                          <a:solidFill>
                            <a:schemeClr val="dk1"/>
                          </a:solidFill>
                          <a:effectLst/>
                          <a:latin typeface="+mn-ea"/>
                          <a:ea typeface="+mn-ea"/>
                          <a:cs typeface="+mn-cs"/>
                        </a:rPr>
                        <a:t> 185</a:t>
                      </a:r>
                      <a:r>
                        <a:rPr kumimoji="1" lang="ja-JP" altLang="ja-JP" sz="1400" b="1" kern="1200" dirty="0">
                          <a:solidFill>
                            <a:schemeClr val="dk1"/>
                          </a:solidFill>
                          <a:effectLst/>
                          <a:latin typeface="+mn-ea"/>
                          <a:ea typeface="+mn-ea"/>
                          <a:cs typeface="+mn-cs"/>
                        </a:rPr>
                        <a:t>件</a:t>
                      </a:r>
                    </a:p>
                    <a:p>
                      <a:pPr algn="ctr"/>
                      <a:r>
                        <a:rPr kumimoji="1" lang="ja-JP" altLang="ja-JP" sz="1400" b="1" kern="1200" dirty="0">
                          <a:solidFill>
                            <a:schemeClr val="dk1"/>
                          </a:solidFill>
                          <a:effectLst/>
                          <a:latin typeface="+mn-ea"/>
                          <a:ea typeface="+mn-ea"/>
                          <a:cs typeface="+mn-cs"/>
                        </a:rPr>
                        <a:t>【令和</a:t>
                      </a:r>
                      <a:r>
                        <a:rPr kumimoji="1" lang="en-US" altLang="ja-JP" sz="1400" b="1" kern="1200" dirty="0">
                          <a:solidFill>
                            <a:schemeClr val="dk1"/>
                          </a:solidFill>
                          <a:effectLst/>
                          <a:latin typeface="+mn-ea"/>
                          <a:ea typeface="+mn-ea"/>
                          <a:cs typeface="+mn-cs"/>
                        </a:rPr>
                        <a:t> 5</a:t>
                      </a:r>
                      <a:r>
                        <a:rPr kumimoji="1" lang="ja-JP" altLang="ja-JP" sz="1400" b="1" kern="1200" dirty="0">
                          <a:solidFill>
                            <a:schemeClr val="dk1"/>
                          </a:solidFill>
                          <a:effectLst/>
                          <a:latin typeface="+mn-ea"/>
                          <a:ea typeface="+mn-ea"/>
                          <a:cs typeface="+mn-cs"/>
                        </a:rPr>
                        <a:t>（</a:t>
                      </a:r>
                      <a:r>
                        <a:rPr kumimoji="1" lang="en-US" altLang="ja-JP" sz="1400" b="1" kern="1200" dirty="0">
                          <a:solidFill>
                            <a:schemeClr val="dk1"/>
                          </a:solidFill>
                          <a:effectLst/>
                          <a:latin typeface="+mn-ea"/>
                          <a:ea typeface="+mn-ea"/>
                          <a:cs typeface="+mn-cs"/>
                        </a:rPr>
                        <a:t>2023</a:t>
                      </a:r>
                      <a:r>
                        <a:rPr kumimoji="1" lang="ja-JP" altLang="ja-JP" sz="1400" b="1" kern="1200" dirty="0">
                          <a:solidFill>
                            <a:schemeClr val="dk1"/>
                          </a:solidFill>
                          <a:effectLst/>
                          <a:latin typeface="+mn-ea"/>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597007"/>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eiryo UI" panose="020B0604030504040204" pitchFamily="50" charset="-128"/>
                <a:ea typeface="Meiryo UI" panose="020B0604030504040204" pitchFamily="50" charset="-128"/>
              </a:rPr>
              <a:t>２</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ja-JP" altLang="en-US" sz="2800" b="1" dirty="0">
                <a:solidFill>
                  <a:prstClr val="black"/>
                </a:solidFill>
                <a:latin typeface="Meiryo UI" panose="020B0604030504040204" pitchFamily="50" charset="-128"/>
                <a:ea typeface="Meiryo UI" panose="020B0604030504040204" pitchFamily="50" charset="-128"/>
              </a:rPr>
              <a:t>３</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7487"/>
            <a:ext cx="7512447" cy="597599"/>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･高齢者のがん･希少がんの対策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72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a:t>
            </a:r>
            <a:r>
              <a:rPr kumimoji="1" lang="ja-JP" altLang="en-US" sz="1600" b="1" dirty="0">
                <a:ln w="0"/>
                <a:solidFill>
                  <a:prstClr val="white"/>
                </a:solidFill>
                <a:effectLst>
                  <a:outerShdw blurRad="38100" dist="19050" dir="2700000" algn="tl" rotWithShape="0">
                    <a:prstClr val="black">
                      <a:alpha val="40000"/>
                    </a:prstClr>
                  </a:outerShdw>
                </a:effectLst>
                <a:latin typeface="Calibri" panose="020F0502020204030204"/>
                <a:ea typeface="游ゴシック" panose="020B0400000000000000" pitchFamily="50" charset="-128"/>
              </a:rPr>
              <a:t>がん患者等の社会的な課題への対策</a:t>
            </a: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76-</a:t>
            </a:r>
            <a:r>
              <a:rPr kumimoji="1" lang="en-US" altLang="ja-JP" sz="1600" b="1" dirty="0">
                <a:solidFill>
                  <a:prstClr val="white"/>
                </a:solidFill>
                <a:latin typeface="游ゴシック" panose="020B0400000000000000" pitchFamily="50" charset="-128"/>
                <a:ea typeface="游ゴシック" panose="020B0400000000000000" pitchFamily="50" charset="-128"/>
              </a:rPr>
              <a:t>78</a:t>
            </a:r>
            <a:endPar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13" name="正方形/長方形 12"/>
          <p:cNvSpPr/>
          <p:nvPr/>
        </p:nvSpPr>
        <p:spPr>
          <a:xfrm>
            <a:off x="691165" y="1646256"/>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≪第４期大阪府がん対策推進計画におけるモニタリング指標≫</a:t>
            </a:r>
          </a:p>
        </p:txBody>
      </p:sp>
      <p:sp>
        <p:nvSpPr>
          <p:cNvPr id="9" name="スライド番号プレースホルダー 1">
            <a:extLst>
              <a:ext uri="{FF2B5EF4-FFF2-40B4-BE49-F238E27FC236}">
                <a16:creationId xmlns:a16="http://schemas.microsoft.com/office/drawing/2014/main" id="{90986DB9-989B-44CC-AC89-E22847901AA9}"/>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３</a:t>
            </a:r>
          </a:p>
        </p:txBody>
      </p:sp>
    </p:spTree>
    <p:extLst>
      <p:ext uri="{BB962C8B-B14F-4D97-AF65-F5344CB8AC3E}">
        <p14:creationId xmlns:p14="http://schemas.microsoft.com/office/powerpoint/2010/main" val="182346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65133" y="315685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3718923284"/>
              </p:ext>
            </p:extLst>
          </p:nvPr>
        </p:nvGraphicFramePr>
        <p:xfrm>
          <a:off x="368913" y="212957"/>
          <a:ext cx="9031737" cy="997649"/>
        </p:xfrm>
        <a:graphic>
          <a:graphicData uri="http://schemas.openxmlformats.org/drawingml/2006/table">
            <a:tbl>
              <a:tblPr firstRow="1" bandRow="1">
                <a:tableStyleId>{5C22544A-7EE6-4342-B048-85BDC9FD1C3A}</a:tableStyleId>
              </a:tblPr>
              <a:tblGrid>
                <a:gridCol w="1329905">
                  <a:extLst>
                    <a:ext uri="{9D8B030D-6E8A-4147-A177-3AD203B41FA5}">
                      <a16:colId xmlns:a16="http://schemas.microsoft.com/office/drawing/2014/main" val="3795206225"/>
                    </a:ext>
                  </a:extLst>
                </a:gridCol>
                <a:gridCol w="7701832">
                  <a:extLst>
                    <a:ext uri="{9D8B030D-6E8A-4147-A177-3AD203B41FA5}">
                      <a16:colId xmlns:a16="http://schemas.microsoft.com/office/drawing/2014/main" val="1328953327"/>
                    </a:ext>
                  </a:extLst>
                </a:gridCol>
              </a:tblGrid>
              <a:tr h="6965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ja-JP" altLang="en-US" sz="1400" b="1" u="none" dirty="0">
                          <a:solidFill>
                            <a:schemeClr val="tx1"/>
                          </a:solidFill>
                          <a:latin typeface="+mn-ea"/>
                          <a:ea typeface="+mn-ea"/>
                        </a:rPr>
                        <a:t>・</a:t>
                      </a:r>
                      <a:r>
                        <a:rPr kumimoji="1" lang="en-US" altLang="ja-JP" sz="1400" b="1" dirty="0">
                          <a:solidFill>
                            <a:schemeClr val="tx1"/>
                          </a:solidFill>
                          <a:latin typeface="+mn-ea"/>
                          <a:ea typeface="+mn-ea"/>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◆妊よう性では、がん・生殖医療に関する情報・相談支援の提供体制が求められている。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53656406"/>
              </p:ext>
            </p:extLst>
          </p:nvPr>
        </p:nvGraphicFramePr>
        <p:xfrm>
          <a:off x="368913" y="1399138"/>
          <a:ext cx="9079204" cy="5279406"/>
        </p:xfrm>
        <a:graphic>
          <a:graphicData uri="http://schemas.openxmlformats.org/drawingml/2006/table">
            <a:tbl>
              <a:tblPr firstRow="1" bandRow="1">
                <a:tableStyleId>{5C22544A-7EE6-4342-B048-85BDC9FD1C3A}</a:tableStyleId>
              </a:tblPr>
              <a:tblGrid>
                <a:gridCol w="1347106">
                  <a:extLst>
                    <a:ext uri="{9D8B030D-6E8A-4147-A177-3AD203B41FA5}">
                      <a16:colId xmlns:a16="http://schemas.microsoft.com/office/drawing/2014/main" val="528851062"/>
                    </a:ext>
                  </a:extLst>
                </a:gridCol>
                <a:gridCol w="7732098">
                  <a:extLst>
                    <a:ext uri="{9D8B030D-6E8A-4147-A177-3AD203B41FA5}">
                      <a16:colId xmlns:a16="http://schemas.microsoft.com/office/drawing/2014/main" val="89849022"/>
                    </a:ext>
                  </a:extLst>
                </a:gridCol>
              </a:tblGrid>
              <a:tr h="2829575">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b="1" dirty="0">
                          <a:solidFill>
                            <a:schemeClr val="tx1"/>
                          </a:solidFill>
                        </a:rPr>
                        <a:t>《</a:t>
                      </a:r>
                      <a:r>
                        <a:rPr kumimoji="1" lang="ja-JP" altLang="en-US" sz="1300" b="1" u="sng" dirty="0">
                          <a:solidFill>
                            <a:schemeClr val="tx1"/>
                          </a:solidFill>
                          <a:latin typeface="+mn-ea"/>
                          <a:ea typeface="+mn-ea"/>
                        </a:rPr>
                        <a:t>小児・</a:t>
                      </a:r>
                      <a:r>
                        <a:rPr kumimoji="1" lang="en-US" altLang="ja-JP" sz="1300" b="1" u="sng" dirty="0">
                          <a:solidFill>
                            <a:schemeClr val="tx1"/>
                          </a:solidFill>
                          <a:latin typeface="+mn-ea"/>
                          <a:ea typeface="+mn-ea"/>
                        </a:rPr>
                        <a:t>AYA</a:t>
                      </a:r>
                      <a:r>
                        <a:rPr kumimoji="1" lang="ja-JP" altLang="en-US" sz="1300" b="1" u="sng" dirty="0">
                          <a:solidFill>
                            <a:schemeClr val="tx1"/>
                          </a:solidFill>
                          <a:latin typeface="+mn-ea"/>
                          <a:ea typeface="+mn-ea"/>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■小児がん治療経験者長期フォローアップ支援事業の実施。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a:t>
                      </a:r>
                      <a:r>
                        <a:rPr kumimoji="1" lang="en-US" altLang="ja-JP" sz="1300" b="0" dirty="0">
                          <a:solidFill>
                            <a:schemeClr val="tx1"/>
                          </a:solidFill>
                        </a:rPr>
                        <a:t>【</a:t>
                      </a:r>
                      <a:r>
                        <a:rPr kumimoji="1" lang="ja-JP" altLang="en-US" sz="1300" b="0" dirty="0">
                          <a:solidFill>
                            <a:schemeClr val="tx1"/>
                          </a:solidFill>
                        </a:rPr>
                        <a:t>照会元医療機関：９医療機関（小児がん拠点病院・小児がん連携病院）、</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検査実施件数　：４件（</a:t>
                      </a:r>
                      <a:r>
                        <a:rPr kumimoji="1" lang="en-US" altLang="ja-JP" sz="1300" b="0" dirty="0">
                          <a:solidFill>
                            <a:schemeClr val="tx1"/>
                          </a:solidFill>
                        </a:rPr>
                        <a:t>R6.12</a:t>
                      </a:r>
                      <a:r>
                        <a:rPr kumimoji="1" lang="ja-JP" altLang="en-US" sz="1300" b="0" dirty="0">
                          <a:solidFill>
                            <a:schemeClr val="tx1"/>
                          </a:solidFill>
                        </a:rPr>
                        <a:t>末時点）　　　　　　　　　　　　　　　　</a:t>
                      </a:r>
                      <a:r>
                        <a:rPr kumimoji="1" lang="en-US" altLang="ja-JP" sz="1300" b="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strike="noStrike" dirty="0">
                          <a:solidFill>
                            <a:schemeClr val="tx1"/>
                          </a:solidFill>
                        </a:rPr>
                        <a:t>■</a:t>
                      </a:r>
                      <a:r>
                        <a:rPr kumimoji="1" lang="ja-JP" altLang="en-US" sz="1300" b="0" i="0" u="none" strike="noStrike" kern="1200" cap="none" spc="0" normalizeH="0" baseline="0" noProof="0" dirty="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strike="no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小児・</a:t>
                      </a:r>
                      <a:r>
                        <a:rPr kumimoji="1" lang="en-US" altLang="ja-JP" sz="1300" u="sng" dirty="0">
                          <a:solidFill>
                            <a:schemeClr val="tx1"/>
                          </a:solidFill>
                          <a:latin typeface="+mn-ea"/>
                          <a:ea typeface="+mn-ea"/>
                        </a:rPr>
                        <a:t>AYA</a:t>
                      </a:r>
                      <a:r>
                        <a:rPr kumimoji="1" lang="ja-JP" altLang="en-US" sz="1300" u="sng" dirty="0">
                          <a:solidFill>
                            <a:schemeClr val="tx1"/>
                          </a:solidFill>
                        </a:rPr>
                        <a:t>世代における療養環境への支援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■小児がん</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世代のがん経験者の就労支援について、労働関係機関と連携した出張相談等を実施。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■府教育庁において府立高校に在籍する長期入院中の生徒への学業支援を実施。また、がん対策基金を活用し、入院中の小児</a:t>
                      </a:r>
                      <a:r>
                        <a:rPr kumimoji="1" lang="ja-JP" altLang="en-US" sz="1300" u="none" dirty="0">
                          <a:solidFill>
                            <a:schemeClr val="tx1"/>
                          </a:solidFill>
                        </a:rPr>
                        <a:t>・</a:t>
                      </a:r>
                      <a:r>
                        <a:rPr kumimoji="1" lang="en-US" altLang="ja-JP" sz="1300" b="0" dirty="0">
                          <a:solidFill>
                            <a:schemeClr val="tx1"/>
                          </a:solidFill>
                          <a:latin typeface="+mn-ea"/>
                          <a:ea typeface="+mn-ea"/>
                        </a:rPr>
                        <a:t>AYA</a:t>
                      </a:r>
                      <a:r>
                        <a:rPr kumimoji="1" lang="ja-JP" altLang="en-US" sz="1300" b="0" dirty="0">
                          <a:solidFill>
                            <a:schemeClr val="tx1"/>
                          </a:solidFill>
                        </a:rPr>
                        <a:t>世代のがん患者への学習活動支援や通信機器の活用による外部とのコミュニケーションを図るための環境整備費等に対し助成（３病院）。</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妊よう性温存治療実施体制の充実</a:t>
                      </a:r>
                      <a:r>
                        <a:rPr kumimoji="1" lang="en-US" altLang="ja-JP" sz="1300" dirty="0">
                          <a:solidFill>
                            <a:schemeClr val="tx1"/>
                          </a:solidFill>
                        </a:rPr>
                        <a:t>》</a:t>
                      </a:r>
                      <a:endParaRPr kumimoji="1" lang="en-US" altLang="ja-JP" sz="13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a:t>
                      </a:r>
                      <a:r>
                        <a:rPr kumimoji="1" lang="ja-JP" altLang="en-US" sz="1300" b="0" strike="noStrike" dirty="0">
                          <a:solidFill>
                            <a:schemeClr val="tx1"/>
                          </a:solidFill>
                        </a:rPr>
                        <a:t>将来子どもを産み育てることを望む小児、思春期及び若年のがん患者等に対して、妊よう性温存</a:t>
                      </a:r>
                      <a:endParaRPr kumimoji="1" lang="en-US" altLang="ja-JP" sz="1300" b="0" strike="no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strike="noStrike" dirty="0">
                          <a:solidFill>
                            <a:schemeClr val="tx1"/>
                          </a:solidFill>
                        </a:rPr>
                        <a:t>　治療及び温存後生殖補助医療に要する費用の一部を助成。</a:t>
                      </a:r>
                      <a:endParaRPr kumimoji="1" lang="en-US" altLang="ja-JP" sz="1300" b="0" strike="noStrik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・妊よう性温存治療費助成　 </a:t>
                      </a:r>
                      <a:r>
                        <a:rPr kumimoji="1" lang="ja-JP" altLang="en-US" sz="1300" b="0" baseline="0" dirty="0">
                          <a:solidFill>
                            <a:schemeClr val="tx1"/>
                          </a:solidFill>
                        </a:rPr>
                        <a:t>   </a:t>
                      </a:r>
                      <a:r>
                        <a:rPr kumimoji="1" lang="ja-JP" altLang="en-US" sz="1300" b="0" dirty="0">
                          <a:solidFill>
                            <a:schemeClr val="tx1"/>
                          </a:solidFill>
                        </a:rPr>
                        <a:t>令和６年度　</a:t>
                      </a:r>
                      <a:r>
                        <a:rPr kumimoji="1" lang="en-US" altLang="ja-JP" sz="1300" b="0" dirty="0">
                          <a:solidFill>
                            <a:schemeClr val="tx1"/>
                          </a:solidFill>
                        </a:rPr>
                        <a:t>27</a:t>
                      </a:r>
                      <a:r>
                        <a:rPr kumimoji="1" lang="ja-JP" altLang="en-US" sz="1300" b="0" dirty="0">
                          <a:solidFill>
                            <a:schemeClr val="tx1"/>
                          </a:solidFill>
                        </a:rPr>
                        <a:t>件　</a:t>
                      </a:r>
                      <a:r>
                        <a:rPr kumimoji="1" lang="en-US" altLang="ja-JP" sz="1300" b="0" dirty="0">
                          <a:solidFill>
                            <a:schemeClr val="tx1"/>
                          </a:solidFill>
                        </a:rPr>
                        <a:t>【R6.11</a:t>
                      </a:r>
                      <a:r>
                        <a:rPr kumimoji="1" lang="ja-JP" altLang="en-US" sz="1300" b="0" dirty="0">
                          <a:solidFill>
                            <a:schemeClr val="tx1"/>
                          </a:solidFill>
                        </a:rPr>
                        <a:t>末時点</a:t>
                      </a:r>
                      <a:r>
                        <a:rPr kumimoji="1" lang="en-US" altLang="ja-JP" sz="1300" b="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　・温存後生殖補助医療費助成　令和６年度　</a:t>
                      </a:r>
                      <a:r>
                        <a:rPr kumimoji="1" lang="en-US" altLang="ja-JP" sz="1300" b="0" dirty="0">
                          <a:solidFill>
                            <a:schemeClr val="tx1"/>
                          </a:solidFill>
                        </a:rPr>
                        <a:t>14</a:t>
                      </a:r>
                      <a:r>
                        <a:rPr kumimoji="1" lang="ja-JP" altLang="en-US" sz="1300" b="0" dirty="0">
                          <a:solidFill>
                            <a:schemeClr val="tx1"/>
                          </a:solidFill>
                        </a:rPr>
                        <a:t>件　</a:t>
                      </a:r>
                      <a:r>
                        <a:rPr kumimoji="1" lang="en-US" altLang="ja-JP" sz="1300" b="0" dirty="0">
                          <a:solidFill>
                            <a:schemeClr val="tx1"/>
                          </a:solidFill>
                        </a:rPr>
                        <a:t>【R6.11</a:t>
                      </a:r>
                      <a:r>
                        <a:rPr kumimoji="1" lang="ja-JP" altLang="en-US" sz="1300" b="0" dirty="0">
                          <a:solidFill>
                            <a:schemeClr val="tx1"/>
                          </a:solidFill>
                        </a:rPr>
                        <a:t>末時点</a:t>
                      </a:r>
                      <a:r>
                        <a:rPr kumimoji="1" lang="en-US" altLang="ja-JP" sz="13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527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300" b="0" strike="noStrike" dirty="0">
                          <a:solidFill>
                            <a:schemeClr val="tx1"/>
                          </a:solidFill>
                          <a:latin typeface="+mn-ea"/>
                          <a:ea typeface="+mn-ea"/>
                        </a:rPr>
                        <a:t>■小児がん治療経験者長期フォローアップ支援事業の対象者への更なる周知啓発。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4636213"/>
                  </a:ext>
                </a:extLst>
              </a:tr>
              <a:tr h="865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300" b="0" dirty="0">
                          <a:solidFill>
                            <a:schemeClr val="tx1"/>
                          </a:solidFill>
                          <a:latin typeface="+mn-ea"/>
                          <a:ea typeface="+mn-ea"/>
                        </a:rPr>
                        <a:t>■啓発資材の作成及び関係機関と連携した対象者への周知啓発の実施。</a:t>
                      </a:r>
                      <a:endParaRPr kumimoji="1" lang="en-US" altLang="ja-JP" sz="1300" b="0"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5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200" dirty="0">
                          <a:solidFill>
                            <a:schemeClr val="tx1"/>
                          </a:solidFill>
                        </a:rPr>
                        <a:t>小児がん治療経験者長期フォローアップ支援事業（</a:t>
                      </a:r>
                      <a:r>
                        <a:rPr kumimoji="1" lang="en-US" altLang="ja-JP" sz="1200" dirty="0">
                          <a:solidFill>
                            <a:schemeClr val="tx1"/>
                          </a:solidFill>
                        </a:rPr>
                        <a:t>5,919</a:t>
                      </a:r>
                      <a:r>
                        <a:rPr kumimoji="1" lang="ja-JP" altLang="en-US" sz="1200" dirty="0">
                          <a:solidFill>
                            <a:schemeClr val="tx1"/>
                          </a:solidFill>
                        </a:rPr>
                        <a:t>千円）</a:t>
                      </a:r>
                      <a:endParaRPr kumimoji="1" lang="en-US" altLang="ja-JP" sz="1200" dirty="0">
                        <a:solidFill>
                          <a:schemeClr val="tx1"/>
                        </a:solidFill>
                      </a:endParaRPr>
                    </a:p>
                    <a:p>
                      <a:pPr>
                        <a:lnSpc>
                          <a:spcPct val="100000"/>
                        </a:lnSpc>
                      </a:pPr>
                      <a:r>
                        <a:rPr kumimoji="1" lang="ja-JP" altLang="en-US" sz="1200" dirty="0">
                          <a:solidFill>
                            <a:schemeClr val="tx1"/>
                          </a:solidFill>
                        </a:rPr>
                        <a:t>重粒子線がん治療患者支援事業（</a:t>
                      </a:r>
                      <a:r>
                        <a:rPr kumimoji="1" lang="en-US" altLang="ja-JP" sz="1200" dirty="0">
                          <a:solidFill>
                            <a:schemeClr val="tx1"/>
                          </a:solidFill>
                        </a:rPr>
                        <a:t>3,632</a:t>
                      </a:r>
                      <a:r>
                        <a:rPr kumimoji="1" lang="ja-JP" altLang="en-US" sz="1200" dirty="0">
                          <a:solidFill>
                            <a:schemeClr val="tx1"/>
                          </a:solidFill>
                        </a:rPr>
                        <a:t>千円）</a:t>
                      </a:r>
                      <a:r>
                        <a:rPr kumimoji="1" lang="en-US" altLang="ja-JP" sz="1200" dirty="0">
                          <a:solidFill>
                            <a:schemeClr val="tx1"/>
                          </a:solidFill>
                        </a:rPr>
                        <a:t>【</a:t>
                      </a:r>
                      <a:r>
                        <a:rPr kumimoji="1" lang="ja-JP" altLang="en-US" sz="1200" dirty="0">
                          <a:solidFill>
                            <a:schemeClr val="tx1"/>
                          </a:solidFill>
                        </a:rPr>
                        <a:t>再掲</a:t>
                      </a:r>
                      <a:r>
                        <a:rPr kumimoji="1" lang="en-US" altLang="ja-JP" sz="1200" dirty="0">
                          <a:solidFill>
                            <a:schemeClr val="tx1"/>
                          </a:solidFill>
                        </a:rPr>
                        <a:t>】</a:t>
                      </a:r>
                    </a:p>
                    <a:p>
                      <a:pPr>
                        <a:lnSpc>
                          <a:spcPct val="100000"/>
                        </a:lnSpc>
                      </a:pPr>
                      <a:r>
                        <a:rPr lang="ja-JP" altLang="en-US" sz="1200" dirty="0">
                          <a:solidFill>
                            <a:schemeClr val="tx1"/>
                          </a:solidFill>
                          <a:effectLst/>
                        </a:rPr>
                        <a:t>小児</a:t>
                      </a:r>
                      <a:r>
                        <a:rPr kumimoji="1" lang="ja-JP" altLang="en-US" sz="1200" u="none" dirty="0">
                          <a:solidFill>
                            <a:schemeClr val="tx1"/>
                          </a:solidFill>
                        </a:rPr>
                        <a:t>・</a:t>
                      </a:r>
                      <a:r>
                        <a:rPr lang="en-US" altLang="ja-JP" sz="1200" dirty="0">
                          <a:solidFill>
                            <a:schemeClr val="tx1"/>
                          </a:solidFill>
                          <a:effectLst/>
                          <a:latin typeface="+mn-ea"/>
                          <a:ea typeface="+mn-ea"/>
                        </a:rPr>
                        <a:t>AYA</a:t>
                      </a:r>
                      <a:r>
                        <a:rPr lang="ja-JP" altLang="en-US" sz="1200" dirty="0">
                          <a:solidFill>
                            <a:schemeClr val="tx1"/>
                          </a:solidFill>
                          <a:effectLst/>
                        </a:rPr>
                        <a:t>世代のがん患者支援事業（</a:t>
                      </a:r>
                      <a:r>
                        <a:rPr lang="en-US" altLang="ja-JP" sz="1200" dirty="0">
                          <a:solidFill>
                            <a:schemeClr val="tx1"/>
                          </a:solidFill>
                          <a:effectLst/>
                        </a:rPr>
                        <a:t>1,500</a:t>
                      </a:r>
                      <a:r>
                        <a:rPr lang="ja-JP" altLang="en-US" sz="1200" dirty="0">
                          <a:solidFill>
                            <a:schemeClr val="tx1"/>
                          </a:solidFill>
                          <a:effectLst/>
                        </a:rPr>
                        <a:t>千円）</a:t>
                      </a:r>
                      <a:endParaRPr lang="en-US" altLang="ja-JP" sz="1200" dirty="0">
                        <a:solidFill>
                          <a:schemeClr val="tx1"/>
                        </a:solidFill>
                        <a:effectLst/>
                      </a:endParaRPr>
                    </a:p>
                    <a:p>
                      <a:pPr>
                        <a:lnSpc>
                          <a:spcPct val="100000"/>
                        </a:lnSpc>
                      </a:pPr>
                      <a:r>
                        <a:rPr lang="ja-JP" altLang="en-US" sz="1200" dirty="0">
                          <a:solidFill>
                            <a:schemeClr val="tx1"/>
                          </a:solidFill>
                          <a:effectLst/>
                        </a:rPr>
                        <a:t>大阪府がん患者等妊孕性温存治療費等助成事業（</a:t>
                      </a:r>
                      <a:r>
                        <a:rPr lang="en-US" altLang="ja-JP" sz="1200" dirty="0">
                          <a:solidFill>
                            <a:schemeClr val="tx1"/>
                          </a:solidFill>
                          <a:effectLst/>
                        </a:rPr>
                        <a:t>46,939</a:t>
                      </a:r>
                      <a:r>
                        <a:rPr lang="ja-JP" altLang="en-US" sz="1200" dirty="0">
                          <a:solidFill>
                            <a:schemeClr val="tx1"/>
                          </a:solidFill>
                          <a:effectLst/>
                        </a:rPr>
                        <a:t>千円）等</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sp>
        <p:nvSpPr>
          <p:cNvPr id="8" name="スライド番号プレースホルダー 1">
            <a:extLst>
              <a:ext uri="{FF2B5EF4-FFF2-40B4-BE49-F238E27FC236}">
                <a16:creationId xmlns:a16="http://schemas.microsoft.com/office/drawing/2014/main" id="{80956436-067B-4DEC-A97C-D3F68B437AF7}"/>
              </a:ext>
            </a:extLst>
          </p:cNvPr>
          <p:cNvSpPr txBox="1">
            <a:spLocks/>
          </p:cNvSpPr>
          <p:nvPr/>
        </p:nvSpPr>
        <p:spPr>
          <a:xfrm>
            <a:off x="7031519"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４</a:t>
            </a:r>
          </a:p>
        </p:txBody>
      </p:sp>
    </p:spTree>
    <p:extLst>
      <p:ext uri="{BB962C8B-B14F-4D97-AF65-F5344CB8AC3E}">
        <p14:creationId xmlns:p14="http://schemas.microsoft.com/office/powerpoint/2010/main" val="3951131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3782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nvGraphicFramePr>
        <p:xfrm>
          <a:off x="639535" y="2337833"/>
          <a:ext cx="8773886" cy="1172787"/>
        </p:xfrm>
        <a:graphic>
          <a:graphicData uri="http://schemas.openxmlformats.org/drawingml/2006/table">
            <a:tbl>
              <a:tblPr firstRow="1" firstCol="1" bandRow="1">
                <a:tableStyleId>{5C22544A-7EE6-4342-B048-85BDC9FD1C3A}</a:tableStyleId>
              </a:tblPr>
              <a:tblGrid>
                <a:gridCol w="209941">
                  <a:extLst>
                    <a:ext uri="{9D8B030D-6E8A-4147-A177-3AD203B41FA5}">
                      <a16:colId xmlns:a16="http://schemas.microsoft.com/office/drawing/2014/main" val="20000"/>
                    </a:ext>
                  </a:extLst>
                </a:gridCol>
                <a:gridCol w="2257791">
                  <a:extLst>
                    <a:ext uri="{9D8B030D-6E8A-4147-A177-3AD203B41FA5}">
                      <a16:colId xmlns:a16="http://schemas.microsoft.com/office/drawing/2014/main" val="20001"/>
                    </a:ext>
                  </a:extLst>
                </a:gridCol>
                <a:gridCol w="2345266">
                  <a:extLst>
                    <a:ext uri="{9D8B030D-6E8A-4147-A177-3AD203B41FA5}">
                      <a16:colId xmlns:a16="http://schemas.microsoft.com/office/drawing/2014/main" val="20002"/>
                    </a:ext>
                  </a:extLst>
                </a:gridCol>
                <a:gridCol w="2038771">
                  <a:extLst>
                    <a:ext uri="{9D8B030D-6E8A-4147-A177-3AD203B41FA5}">
                      <a16:colId xmlns:a16="http://schemas.microsoft.com/office/drawing/2014/main" val="517268068"/>
                    </a:ext>
                  </a:extLst>
                </a:gridCol>
                <a:gridCol w="1922117">
                  <a:extLst>
                    <a:ext uri="{9D8B030D-6E8A-4147-A177-3AD203B41FA5}">
                      <a16:colId xmlns:a16="http://schemas.microsoft.com/office/drawing/2014/main" val="20003"/>
                    </a:ext>
                  </a:extLst>
                </a:gridCol>
              </a:tblGrid>
              <a:tr h="43923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solidFill>
                            <a:schemeClr val="bg1"/>
                          </a:solidFill>
                          <a:effectLst/>
                          <a:latin typeface="+mn-ea"/>
                          <a:ea typeface="+mn-ea"/>
                          <a:cs typeface="HG丸ｺﾞｼｯｸM-PRO"/>
                        </a:rPr>
                        <a:t>現状値</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a:t>
                      </a:r>
                      <a:r>
                        <a:rPr lang="en-US" altLang="ja-JP" sz="1400" b="1" dirty="0">
                          <a:effectLst/>
                          <a:latin typeface="+mn-ea"/>
                          <a:ea typeface="+mn-ea"/>
                        </a:rPr>
                        <a:t>9</a:t>
                      </a:r>
                      <a:r>
                        <a:rPr lang="ja-JP" sz="1400" b="1" dirty="0">
                          <a:effectLst/>
                          <a:latin typeface="+mn-ea"/>
                          <a:ea typeface="+mn-ea"/>
                        </a:rPr>
                        <a:t>年度目標</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90</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cs typeface="HG丸ｺﾞｼｯｸM-PRO"/>
                        </a:rPr>
                        <a:t>令和８年度に実施する</a:t>
                      </a:r>
                    </a:p>
                    <a:p>
                      <a:pPr algn="ctr" fontAlgn="auto">
                        <a:lnSpc>
                          <a:spcPts val="1600"/>
                        </a:lnSpc>
                        <a:spcAft>
                          <a:spcPts val="0"/>
                        </a:spcAft>
                      </a:pPr>
                      <a:r>
                        <a:rPr lang="ja-JP" altLang="en-US" sz="1400" b="1" dirty="0">
                          <a:solidFill>
                            <a:schemeClr val="tx1"/>
                          </a:solidFill>
                          <a:effectLst/>
                          <a:latin typeface="+mn-ea"/>
                          <a:ea typeface="+mn-ea"/>
                          <a:cs typeface="HG丸ｺﾞｼｯｸM-PRO"/>
                        </a:rPr>
                        <a:t>患者ニーズ調査結果を</a:t>
                      </a:r>
                    </a:p>
                    <a:p>
                      <a:pPr algn="ctr" fontAlgn="auto">
                        <a:lnSpc>
                          <a:spcPts val="1600"/>
                        </a:lnSpc>
                        <a:spcAft>
                          <a:spcPts val="0"/>
                        </a:spcAft>
                      </a:pPr>
                      <a:r>
                        <a:rPr lang="ja-JP" altLang="en-US" sz="1400" b="1" dirty="0">
                          <a:solidFill>
                            <a:schemeClr val="tx1"/>
                          </a:solidFill>
                          <a:effectLst/>
                          <a:latin typeface="+mn-ea"/>
                          <a:ea typeface="+mn-ea"/>
                          <a:cs typeface="HG丸ｺﾞｼｯｸM-PRO"/>
                        </a:rPr>
                        <a:t>受け算出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nvGraphicFramePr>
        <p:xfrm>
          <a:off x="639535" y="3730680"/>
          <a:ext cx="8778784" cy="2493141"/>
        </p:xfrm>
        <a:graphic>
          <a:graphicData uri="http://schemas.openxmlformats.org/drawingml/2006/table">
            <a:tbl>
              <a:tblPr firstRow="1" firstCol="1" bandRow="1">
                <a:tableStyleId>{5C22544A-7EE6-4342-B048-85BDC9FD1C3A}</a:tableStyleId>
              </a:tblPr>
              <a:tblGrid>
                <a:gridCol w="283029">
                  <a:extLst>
                    <a:ext uri="{9D8B030D-6E8A-4147-A177-3AD203B41FA5}">
                      <a16:colId xmlns:a16="http://schemas.microsoft.com/office/drawing/2014/main" val="20000"/>
                    </a:ext>
                  </a:extLst>
                </a:gridCol>
                <a:gridCol w="3184072">
                  <a:extLst>
                    <a:ext uri="{9D8B030D-6E8A-4147-A177-3AD203B41FA5}">
                      <a16:colId xmlns:a16="http://schemas.microsoft.com/office/drawing/2014/main" val="20001"/>
                    </a:ext>
                  </a:extLst>
                </a:gridCol>
                <a:gridCol w="2702378">
                  <a:extLst>
                    <a:ext uri="{9D8B030D-6E8A-4147-A177-3AD203B41FA5}">
                      <a16:colId xmlns:a16="http://schemas.microsoft.com/office/drawing/2014/main" val="20002"/>
                    </a:ext>
                  </a:extLst>
                </a:gridCol>
                <a:gridCol w="2609305">
                  <a:extLst>
                    <a:ext uri="{9D8B030D-6E8A-4147-A177-3AD203B41FA5}">
                      <a16:colId xmlns:a16="http://schemas.microsoft.com/office/drawing/2014/main" val="2554044009"/>
                    </a:ext>
                  </a:extLst>
                </a:gridCol>
              </a:tblGrid>
              <a:tr h="465763">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計画策定時の値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201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pPr>
                      <a:r>
                        <a:rPr lang="en-US" sz="1400" b="1" dirty="0">
                          <a:solidFill>
                            <a:srgbClr val="000000"/>
                          </a:solidFill>
                          <a:effectLst/>
                          <a:latin typeface="+mn-ea"/>
                          <a:ea typeface="+mn-ea"/>
                          <a:cs typeface="HG丸ｺﾞｼｯｸM-PRO" panose="020F0600000000000000" pitchFamily="50" charset="-128"/>
                        </a:rPr>
                        <a:t>100,641</a:t>
                      </a:r>
                      <a:r>
                        <a:rPr lang="ja-JP" sz="1400" b="1" dirty="0">
                          <a:solidFill>
                            <a:srgbClr val="000000"/>
                          </a:solidFill>
                          <a:effectLst/>
                          <a:latin typeface="+mn-ea"/>
                          <a:ea typeface="+mn-ea"/>
                          <a:cs typeface="HG丸ｺﾞｼｯｸM-PRO" panose="020F0600000000000000" pitchFamily="50" charset="-128"/>
                        </a:rPr>
                        <a:t>件／</a:t>
                      </a:r>
                      <a:r>
                        <a:rPr lang="en-US" sz="1400" b="1" dirty="0">
                          <a:solidFill>
                            <a:srgbClr val="000000"/>
                          </a:solidFill>
                          <a:effectLst/>
                          <a:latin typeface="+mn-ea"/>
                          <a:ea typeface="+mn-ea"/>
                          <a:cs typeface="HG丸ｺﾞｼｯｸM-PRO" panose="020F0600000000000000" pitchFamily="50" charset="-128"/>
                        </a:rPr>
                        <a:t>67</a:t>
                      </a:r>
                      <a:r>
                        <a:rPr lang="ja-JP" sz="1400" b="1" dirty="0">
                          <a:solidFill>
                            <a:srgbClr val="000000"/>
                          </a:solidFill>
                          <a:effectLst/>
                          <a:latin typeface="+mn-ea"/>
                          <a:ea typeface="+mn-ea"/>
                          <a:cs typeface="HG丸ｺﾞｼｯｸM-PRO" panose="020F0600000000000000" pitchFamily="50" charset="-128"/>
                        </a:rPr>
                        <a:t>病院</a:t>
                      </a:r>
                    </a:p>
                    <a:p>
                      <a:pPr algn="ctr" fontAlgn="auto">
                        <a:lnSpc>
                          <a:spcPts val="1600"/>
                        </a:lnSpc>
                      </a:pPr>
                      <a:r>
                        <a:rPr lang="ja-JP" sz="1400" b="1" dirty="0">
                          <a:solidFill>
                            <a:srgbClr val="000000"/>
                          </a:solidFill>
                          <a:effectLst/>
                          <a:latin typeface="+mn-ea"/>
                          <a:ea typeface="+mn-ea"/>
                          <a:cs typeface="ＭＳ Ｐゴシック" panose="020B0600070205080204" pitchFamily="50" charset="-128"/>
                        </a:rPr>
                        <a:t>【令和３（</a:t>
                      </a:r>
                      <a:r>
                        <a:rPr lang="en-US" sz="1400" b="1" dirty="0">
                          <a:solidFill>
                            <a:srgbClr val="000000"/>
                          </a:solidFill>
                          <a:effectLst/>
                          <a:latin typeface="+mn-ea"/>
                          <a:ea typeface="+mn-ea"/>
                          <a:cs typeface="ＭＳ Ｐゴシック" panose="020B0600070205080204" pitchFamily="50" charset="-128"/>
                        </a:rPr>
                        <a:t>2021</a:t>
                      </a:r>
                      <a:r>
                        <a:rPr lang="ja-JP" sz="1400" b="1" dirty="0">
                          <a:solidFill>
                            <a:srgbClr val="000000"/>
                          </a:solidFill>
                          <a:effectLst/>
                          <a:latin typeface="+mn-ea"/>
                          <a:ea typeface="+mn-ea"/>
                          <a:cs typeface="ＭＳ Ｐゴシック" panose="020B0600070205080204" pitchFamily="50" charset="-128"/>
                        </a:rPr>
                        <a:t>）年】</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108,806</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 </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 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13263">
                <a:tc>
                  <a:txBody>
                    <a:bodyPr/>
                    <a:lstStyle/>
                    <a:p>
                      <a:r>
                        <a:rPr kumimoji="1" lang="en-US" altLang="ja-JP" dirty="0"/>
                        <a:t>2</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400" b="1" dirty="0">
                          <a:solidFill>
                            <a:srgbClr val="000000"/>
                          </a:solidFill>
                          <a:effectLst/>
                          <a:latin typeface="+mn-ea"/>
                          <a:ea typeface="+mn-ea"/>
                          <a:cs typeface="HG丸ｺﾞｼｯｸM-PRO"/>
                        </a:rPr>
                        <a:t>がん診療拠点病院におけるがん相談支援センターへの社会福祉士の配置割合</a:t>
                      </a:r>
                    </a:p>
                    <a:p>
                      <a:pPr algn="l" fontAlgn="auto">
                        <a:lnSpc>
                          <a:spcPts val="1600"/>
                        </a:lnSpc>
                        <a:spcAft>
                          <a:spcPts val="0"/>
                        </a:spcAft>
                      </a:pPr>
                      <a:r>
                        <a:rPr lang="en-US" altLang="ja-JP" sz="1400" b="1" dirty="0">
                          <a:solidFill>
                            <a:srgbClr val="000000"/>
                          </a:solidFill>
                          <a:effectLst/>
                          <a:latin typeface="+mn-ea"/>
                          <a:ea typeface="+mn-ea"/>
                          <a:cs typeface="HG丸ｺﾞｼｯｸM-PRO"/>
                        </a:rPr>
                        <a:t>【</a:t>
                      </a:r>
                      <a:r>
                        <a:rPr lang="ja-JP" altLang="en-US" sz="1400" b="1" dirty="0">
                          <a:solidFill>
                            <a:srgbClr val="000000"/>
                          </a:solidFill>
                          <a:effectLst/>
                          <a:latin typeface="+mn-ea"/>
                          <a:ea typeface="+mn-ea"/>
                          <a:cs typeface="HG丸ｺﾞｼｯｸM-PRO"/>
                        </a:rPr>
                        <a:t>がん診療拠点病院現況報告</a:t>
                      </a:r>
                      <a:r>
                        <a:rPr lang="en-US" altLang="ja-JP" sz="1400" b="1" dirty="0">
                          <a:solidFill>
                            <a:srgbClr val="000000"/>
                          </a:solidFill>
                          <a:effectLst/>
                          <a:latin typeface="+mn-ea"/>
                          <a:ea typeface="+mn-ea"/>
                          <a:cs typeface="HG丸ｺﾞｼｯｸM-PRO"/>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r>
                        <a:rPr kumimoji="1" lang="en-US" altLang="ja-JP" sz="1400" b="1" kern="1200" dirty="0">
                          <a:solidFill>
                            <a:schemeClr val="dk1"/>
                          </a:solidFill>
                          <a:effectLst/>
                          <a:latin typeface="+mn-lt"/>
                          <a:ea typeface="+mn-ea"/>
                          <a:cs typeface="+mn-cs"/>
                        </a:rPr>
                        <a:t>65</a:t>
                      </a:r>
                      <a:r>
                        <a:rPr kumimoji="1" lang="ja-JP" altLang="ja-JP" sz="1400" b="1" kern="1200" dirty="0">
                          <a:solidFill>
                            <a:schemeClr val="dk1"/>
                          </a:solidFill>
                          <a:effectLst/>
                          <a:latin typeface="+mn-lt"/>
                          <a:ea typeface="+mn-ea"/>
                          <a:cs typeface="+mn-cs"/>
                        </a:rPr>
                        <a:t>病院／</a:t>
                      </a:r>
                      <a:r>
                        <a:rPr kumimoji="1" lang="en-US" altLang="ja-JP" sz="1400" b="1" kern="1200" dirty="0">
                          <a:solidFill>
                            <a:schemeClr val="dk1"/>
                          </a:solidFill>
                          <a:effectLst/>
                          <a:latin typeface="+mn-lt"/>
                          <a:ea typeface="+mn-ea"/>
                          <a:cs typeface="+mn-cs"/>
                        </a:rPr>
                        <a:t>67</a:t>
                      </a:r>
                      <a:r>
                        <a:rPr kumimoji="1" lang="ja-JP" altLang="ja-JP" sz="1400" b="1" kern="1200" dirty="0">
                          <a:solidFill>
                            <a:schemeClr val="dk1"/>
                          </a:solidFill>
                          <a:effectLst/>
                          <a:latin typeface="+mn-lt"/>
                          <a:ea typeface="+mn-ea"/>
                          <a:cs typeface="+mn-cs"/>
                        </a:rPr>
                        <a:t>病院</a:t>
                      </a:r>
                    </a:p>
                    <a:p>
                      <a:pPr algn="ct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4</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2022</a:t>
                      </a:r>
                      <a:r>
                        <a:rPr kumimoji="1" lang="ja-JP" altLang="ja-JP" sz="1400" b="1" kern="1200" dirty="0">
                          <a:solidFill>
                            <a:schemeClr val="dk1"/>
                          </a:solidFill>
                          <a:effectLst/>
                          <a:latin typeface="+mn-lt"/>
                          <a:ea typeface="+mn-ea"/>
                          <a:cs typeface="+mn-cs"/>
                        </a:rPr>
                        <a:t>）年</a:t>
                      </a:r>
                      <a:r>
                        <a:rPr kumimoji="1" lang="en-US" altLang="ja-JP" sz="1400" b="1" kern="1200" dirty="0">
                          <a:solidFill>
                            <a:schemeClr val="dk1"/>
                          </a:solidFill>
                          <a:effectLst/>
                          <a:latin typeface="+mn-lt"/>
                          <a:ea typeface="+mn-ea"/>
                          <a:cs typeface="+mn-cs"/>
                        </a:rPr>
                        <a:t>     </a:t>
                      </a:r>
                    </a:p>
                    <a:p>
                      <a:pPr algn="ctr"/>
                      <a:r>
                        <a:rPr kumimoji="1" lang="en-US" altLang="ja-JP" sz="1400" b="1" kern="1200" dirty="0">
                          <a:solidFill>
                            <a:schemeClr val="dk1"/>
                          </a:solidFill>
                          <a:effectLst/>
                          <a:latin typeface="+mn-lt"/>
                          <a:ea typeface="+mn-ea"/>
                          <a:cs typeface="+mn-cs"/>
                        </a:rPr>
                        <a:t>                           </a:t>
                      </a:r>
                      <a:r>
                        <a:rPr kumimoji="1" lang="ja-JP" altLang="ja-JP" sz="1400" b="1" kern="1200" dirty="0">
                          <a:solidFill>
                            <a:schemeClr val="dk1"/>
                          </a:solidFill>
                          <a:effectLst/>
                          <a:latin typeface="+mn-lt"/>
                          <a:ea typeface="+mn-ea"/>
                          <a:cs typeface="+mn-cs"/>
                        </a:rPr>
                        <a:t>９月１日現在】</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r>
                        <a:rPr kumimoji="1" lang="en-US" altLang="ja-JP" sz="1400" b="1" kern="1200" dirty="0">
                          <a:solidFill>
                            <a:schemeClr val="dk1"/>
                          </a:solidFill>
                          <a:effectLst/>
                          <a:latin typeface="+mn-lt"/>
                          <a:ea typeface="+mn-ea"/>
                          <a:cs typeface="+mn-cs"/>
                        </a:rPr>
                        <a:t>    64</a:t>
                      </a:r>
                      <a:r>
                        <a:rPr kumimoji="1" lang="ja-JP" altLang="ja-JP" sz="1400" b="1" kern="1200" dirty="0">
                          <a:solidFill>
                            <a:schemeClr val="dk1"/>
                          </a:solidFill>
                          <a:effectLst/>
                          <a:latin typeface="+mn-lt"/>
                          <a:ea typeface="+mn-ea"/>
                          <a:cs typeface="+mn-cs"/>
                        </a:rPr>
                        <a:t>病院／</a:t>
                      </a:r>
                      <a:r>
                        <a:rPr kumimoji="1" lang="en-US" altLang="ja-JP" sz="1400" b="1" kern="1200" dirty="0">
                          <a:solidFill>
                            <a:schemeClr val="dk1"/>
                          </a:solidFill>
                          <a:effectLst/>
                          <a:latin typeface="+mn-lt"/>
                          <a:ea typeface="+mn-ea"/>
                          <a:cs typeface="+mn-cs"/>
                        </a:rPr>
                        <a:t>66 </a:t>
                      </a:r>
                      <a:r>
                        <a:rPr kumimoji="1" lang="ja-JP" altLang="ja-JP" sz="1400" b="1" kern="1200" dirty="0">
                          <a:solidFill>
                            <a:schemeClr val="dk1"/>
                          </a:solidFill>
                          <a:effectLst/>
                          <a:latin typeface="+mn-lt"/>
                          <a:ea typeface="+mn-ea"/>
                          <a:cs typeface="+mn-cs"/>
                        </a:rPr>
                        <a:t>病院</a:t>
                      </a:r>
                    </a:p>
                    <a:p>
                      <a:pPr algn="ct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 6</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2023</a:t>
                      </a:r>
                      <a:r>
                        <a:rPr kumimoji="1" lang="ja-JP" altLang="ja-JP" sz="1400" b="1" kern="1200" dirty="0">
                          <a:solidFill>
                            <a:schemeClr val="dk1"/>
                          </a:solidFill>
                          <a:effectLst/>
                          <a:latin typeface="+mn-lt"/>
                          <a:ea typeface="+mn-ea"/>
                          <a:cs typeface="+mn-cs"/>
                        </a:rPr>
                        <a:t>）年</a:t>
                      </a:r>
                      <a:r>
                        <a:rPr kumimoji="1" lang="en-US" altLang="ja-JP" sz="1400" b="1" kern="1200" dirty="0">
                          <a:solidFill>
                            <a:schemeClr val="dk1"/>
                          </a:solidFill>
                          <a:effectLst/>
                          <a:latin typeface="+mn-lt"/>
                          <a:ea typeface="+mn-ea"/>
                          <a:cs typeface="+mn-cs"/>
                        </a:rPr>
                        <a:t>     </a:t>
                      </a:r>
                    </a:p>
                    <a:p>
                      <a:pPr algn="ctr"/>
                      <a:r>
                        <a:rPr kumimoji="1" lang="en-US" altLang="ja-JP" sz="1400" b="1" kern="1200" dirty="0">
                          <a:solidFill>
                            <a:schemeClr val="dk1"/>
                          </a:solidFill>
                          <a:effectLst/>
                          <a:latin typeface="+mn-lt"/>
                          <a:ea typeface="+mn-ea"/>
                          <a:cs typeface="+mn-cs"/>
                        </a:rPr>
                        <a:t>                           </a:t>
                      </a:r>
                      <a:r>
                        <a:rPr kumimoji="1" lang="ja-JP" altLang="ja-JP" sz="1400" b="1" kern="1200" dirty="0">
                          <a:solidFill>
                            <a:schemeClr val="dk1"/>
                          </a:solidFill>
                          <a:effectLst/>
                          <a:latin typeface="+mn-lt"/>
                          <a:ea typeface="+mn-ea"/>
                          <a:cs typeface="+mn-cs"/>
                        </a:rPr>
                        <a:t>９月１日現在】</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9041218"/>
                  </a:ext>
                </a:extLst>
              </a:tr>
              <a:tr h="593952">
                <a:tc>
                  <a:txBody>
                    <a:bodyPr/>
                    <a:lstStyle/>
                    <a:p>
                      <a:r>
                        <a:rPr kumimoji="1" lang="en-US" altLang="ja-JP" dirty="0"/>
                        <a:t>3</a:t>
                      </a:r>
                      <a:endParaRPr kumimoji="1" lang="ja-JP" altLang="en-US" dirty="0"/>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fontAlgn="auto"/>
                      <a:r>
                        <a:rPr kumimoji="1" lang="ja-JP" altLang="ja-JP" sz="1400" b="1" kern="1200" dirty="0">
                          <a:solidFill>
                            <a:schemeClr val="dk1"/>
                          </a:solidFill>
                          <a:effectLst/>
                          <a:latin typeface="+mn-lt"/>
                          <a:ea typeface="+mn-ea"/>
                          <a:cs typeface="+mn-cs"/>
                        </a:rPr>
                        <a:t>「大阪がん情報」へのアクセス件数</a:t>
                      </a:r>
                    </a:p>
                    <a:p>
                      <a:r>
                        <a:rPr kumimoji="1" lang="ja-JP" altLang="ja-JP" sz="1400" b="1" kern="1200" dirty="0">
                          <a:solidFill>
                            <a:schemeClr val="dk1"/>
                          </a:solidFill>
                          <a:effectLst/>
                          <a:latin typeface="+mn-lt"/>
                          <a:ea typeface="+mn-ea"/>
                          <a:cs typeface="+mn-cs"/>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kumimoji="1" lang="en-US" altLang="ja-JP" sz="1400" b="1" kern="1200" dirty="0">
                          <a:solidFill>
                            <a:schemeClr val="dk1"/>
                          </a:solidFill>
                          <a:effectLst/>
                          <a:latin typeface="+mn-lt"/>
                          <a:ea typeface="+mn-ea"/>
                          <a:cs typeface="+mn-cs"/>
                        </a:rPr>
                        <a:t>27,929</a:t>
                      </a:r>
                      <a:r>
                        <a:rPr kumimoji="1" lang="ja-JP" altLang="ja-JP" sz="1400" b="1" kern="1200" dirty="0">
                          <a:solidFill>
                            <a:schemeClr val="dk1"/>
                          </a:solidFill>
                          <a:effectLst/>
                          <a:latin typeface="+mn-lt"/>
                          <a:ea typeface="+mn-ea"/>
                          <a:cs typeface="+mn-cs"/>
                        </a:rPr>
                        <a:t>件</a:t>
                      </a:r>
                      <a:endParaRPr kumimoji="1" lang="en-US" altLang="ja-JP" sz="1400" b="1" kern="1200" dirty="0">
                        <a:solidFill>
                          <a:schemeClr val="dk1"/>
                        </a:solidFill>
                        <a:effectLst/>
                        <a:latin typeface="+mn-lt"/>
                        <a:ea typeface="+mn-ea"/>
                        <a:cs typeface="+mn-cs"/>
                      </a:endParaRPr>
                    </a:p>
                    <a:p>
                      <a:pPr algn="ctr" fontAlgn="auto">
                        <a:lnSpc>
                          <a:spcPts val="1600"/>
                        </a:lnSpc>
                        <a:spcAft>
                          <a:spcPts val="0"/>
                        </a:spcAft>
                      </a:pPr>
                      <a:r>
                        <a:rPr kumimoji="1" lang="ja-JP" altLang="ja-JP" sz="1400" b="1" kern="1200" dirty="0">
                          <a:solidFill>
                            <a:schemeClr val="dk1"/>
                          </a:solidFill>
                          <a:effectLst/>
                          <a:latin typeface="+mn-lt"/>
                          <a:ea typeface="+mn-ea"/>
                          <a:cs typeface="+mn-cs"/>
                        </a:rPr>
                        <a:t>【令和４（</a:t>
                      </a:r>
                      <a:r>
                        <a:rPr kumimoji="1" lang="en-US" altLang="ja-JP" sz="1400" b="1" kern="1200" dirty="0">
                          <a:solidFill>
                            <a:schemeClr val="dk1"/>
                          </a:solidFill>
                          <a:effectLst/>
                          <a:latin typeface="+mn-lt"/>
                          <a:ea typeface="+mn-ea"/>
                          <a:cs typeface="+mn-cs"/>
                        </a:rPr>
                        <a:t>2022</a:t>
                      </a:r>
                      <a:r>
                        <a:rPr kumimoji="1" lang="ja-JP" altLang="ja-JP" sz="1400" b="1" kern="1200" dirty="0">
                          <a:solidFill>
                            <a:schemeClr val="dk1"/>
                          </a:solidFill>
                          <a:effectLst/>
                          <a:latin typeface="+mn-lt"/>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kumimoji="1" lang="en-US" altLang="ja-JP" sz="1400" b="1" kern="1200" dirty="0">
                          <a:solidFill>
                            <a:schemeClr val="dk1"/>
                          </a:solidFill>
                          <a:effectLst/>
                          <a:latin typeface="+mn-lt"/>
                          <a:ea typeface="+mn-ea"/>
                          <a:cs typeface="+mn-cs"/>
                        </a:rPr>
                        <a:t>43,932</a:t>
                      </a:r>
                      <a:r>
                        <a:rPr kumimoji="1" lang="ja-JP" altLang="ja-JP" sz="1400" b="1" kern="1200" dirty="0">
                          <a:solidFill>
                            <a:schemeClr val="dk1"/>
                          </a:solidFill>
                          <a:effectLst/>
                          <a:latin typeface="+mn-lt"/>
                          <a:ea typeface="+mn-ea"/>
                          <a:cs typeface="+mn-cs"/>
                        </a:rPr>
                        <a:t>件</a:t>
                      </a:r>
                      <a:endParaRPr kumimoji="1" lang="en-US" altLang="ja-JP" sz="1400" b="1" kern="1200" dirty="0">
                        <a:solidFill>
                          <a:schemeClr val="dk1"/>
                        </a:solidFill>
                        <a:effectLst/>
                        <a:latin typeface="+mn-lt"/>
                        <a:ea typeface="+mn-ea"/>
                        <a:cs typeface="+mn-cs"/>
                      </a:endParaRPr>
                    </a:p>
                    <a:p>
                      <a:pPr algn="ctr" fontAlgn="auto">
                        <a:lnSpc>
                          <a:spcPts val="1600"/>
                        </a:lnSpc>
                        <a:spcAft>
                          <a:spcPts val="0"/>
                        </a:spcAft>
                      </a:pPr>
                      <a:r>
                        <a:rPr kumimoji="1" lang="ja-JP" altLang="ja-JP" sz="1400" b="1" kern="1200" dirty="0">
                          <a:solidFill>
                            <a:schemeClr val="dk1"/>
                          </a:solidFill>
                          <a:effectLst/>
                          <a:latin typeface="+mn-lt"/>
                          <a:ea typeface="+mn-ea"/>
                          <a:cs typeface="+mn-cs"/>
                        </a:rPr>
                        <a:t>【令和</a:t>
                      </a:r>
                      <a:r>
                        <a:rPr kumimoji="1" lang="en-US" altLang="ja-JP" sz="1400" b="1" kern="1200" dirty="0">
                          <a:solidFill>
                            <a:schemeClr val="dk1"/>
                          </a:solidFill>
                          <a:effectLst/>
                          <a:latin typeface="+mn-lt"/>
                          <a:ea typeface="+mn-ea"/>
                          <a:cs typeface="+mn-cs"/>
                        </a:rPr>
                        <a:t> </a:t>
                      </a:r>
                      <a:r>
                        <a:rPr kumimoji="1" lang="ja-JP" altLang="en-US" sz="1400" b="1" kern="1200" dirty="0">
                          <a:solidFill>
                            <a:schemeClr val="dk1"/>
                          </a:solidFill>
                          <a:effectLst/>
                          <a:latin typeface="+mn-lt"/>
                          <a:ea typeface="+mn-ea"/>
                          <a:cs typeface="+mn-cs"/>
                        </a:rPr>
                        <a:t>５</a:t>
                      </a:r>
                      <a:r>
                        <a:rPr kumimoji="1" lang="ja-JP" altLang="ja-JP" sz="1400" b="1" kern="1200" dirty="0">
                          <a:solidFill>
                            <a:schemeClr val="dk1"/>
                          </a:solidFill>
                          <a:effectLst/>
                          <a:latin typeface="+mn-lt"/>
                          <a:ea typeface="+mn-ea"/>
                          <a:cs typeface="+mn-cs"/>
                        </a:rPr>
                        <a:t>（</a:t>
                      </a:r>
                      <a:r>
                        <a:rPr kumimoji="1" lang="en-US" altLang="ja-JP" sz="1400" b="1" kern="1200" dirty="0">
                          <a:solidFill>
                            <a:schemeClr val="dk1"/>
                          </a:solidFill>
                          <a:effectLst/>
                          <a:latin typeface="+mn-lt"/>
                          <a:ea typeface="+mn-ea"/>
                          <a:cs typeface="+mn-cs"/>
                        </a:rPr>
                        <a:t>2023</a:t>
                      </a:r>
                      <a:r>
                        <a:rPr kumimoji="1" lang="ja-JP" altLang="ja-JP" sz="1400" b="1" kern="1200" dirty="0">
                          <a:solidFill>
                            <a:schemeClr val="dk1"/>
                          </a:solidFill>
                          <a:effectLst/>
                          <a:latin typeface="+mn-lt"/>
                          <a:ea typeface="+mn-ea"/>
                          <a:cs typeface="+mn-cs"/>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581482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75</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rPr>
              <a:t>76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（３）がん患者等の社会的な課題への対策 　 </a:t>
            </a:r>
            <a:r>
              <a:rPr kumimoji="1" lang="ja-JP" altLang="en-US" b="1" dirty="0">
                <a:solidFill>
                  <a:schemeClr val="bg1"/>
                </a:solidFill>
              </a:rPr>
              <a:t>計画Ｐ</a:t>
            </a:r>
            <a:r>
              <a:rPr kumimoji="1" lang="en-US" altLang="ja-JP" b="1" dirty="0">
                <a:solidFill>
                  <a:schemeClr val="bg1"/>
                </a:solidFill>
              </a:rPr>
              <a:t>76</a:t>
            </a:r>
            <a:r>
              <a:rPr kumimoji="1" lang="ja-JP" altLang="en-US" b="1" dirty="0">
                <a:solidFill>
                  <a:schemeClr val="bg1"/>
                </a:solidFill>
              </a:rPr>
              <a:t>ｰ</a:t>
            </a:r>
            <a:r>
              <a:rPr kumimoji="1" lang="en-US" altLang="ja-JP" b="1" dirty="0">
                <a:solidFill>
                  <a:schemeClr val="bg1"/>
                </a:solidFill>
              </a:rPr>
              <a:t>78</a:t>
            </a:r>
          </a:p>
        </p:txBody>
      </p:sp>
      <p:sp>
        <p:nvSpPr>
          <p:cNvPr id="12" name="正方形/長方形 11"/>
          <p:cNvSpPr/>
          <p:nvPr/>
        </p:nvSpPr>
        <p:spPr>
          <a:xfrm>
            <a:off x="575944" y="1963648"/>
            <a:ext cx="8130963" cy="369332"/>
          </a:xfrm>
          <a:prstGeom prst="rect">
            <a:avLst/>
          </a:prstGeom>
        </p:spPr>
        <p:txBody>
          <a:bodyPr wrap="square">
            <a:spAutoFit/>
          </a:bodyPr>
          <a:lstStyle/>
          <a:p>
            <a:r>
              <a:rPr lang="ja-JP" altLang="en-US" b="1" dirty="0"/>
              <a:t>≪第４期大阪府がん対策推進計画における個別目標及びモニタリング指標≫</a:t>
            </a:r>
          </a:p>
        </p:txBody>
      </p:sp>
      <p:sp>
        <p:nvSpPr>
          <p:cNvPr id="10" name="スライド番号プレースホルダー 1">
            <a:extLst>
              <a:ext uri="{FF2B5EF4-FFF2-40B4-BE49-F238E27FC236}">
                <a16:creationId xmlns:a16="http://schemas.microsoft.com/office/drawing/2014/main" id="{54732519-E46E-4138-8C11-C95D8A7B25E5}"/>
              </a:ext>
            </a:extLst>
          </p:cNvPr>
          <p:cNvSpPr txBox="1">
            <a:spLocks/>
          </p:cNvSpPr>
          <p:nvPr/>
        </p:nvSpPr>
        <p:spPr>
          <a:xfrm>
            <a:off x="9384422" y="6492875"/>
            <a:ext cx="57012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600" b="1" dirty="0">
                <a:latin typeface="+mn-ea"/>
              </a:rPr>
              <a:t>５</a:t>
            </a:r>
          </a:p>
        </p:txBody>
      </p:sp>
    </p:spTree>
    <p:extLst>
      <p:ext uri="{BB962C8B-B14F-4D97-AF65-F5344CB8AC3E}">
        <p14:creationId xmlns:p14="http://schemas.microsoft.com/office/powerpoint/2010/main" val="1084499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239157" y="24286"/>
          <a:ext cx="9362043" cy="1378268"/>
        </p:xfrm>
        <a:graphic>
          <a:graphicData uri="http://schemas.openxmlformats.org/drawingml/2006/table">
            <a:tbl>
              <a:tblPr firstRow="1" bandRow="1">
                <a:tableStyleId>{5C22544A-7EE6-4342-B048-85BDC9FD1C3A}</a:tableStyleId>
              </a:tblPr>
              <a:tblGrid>
                <a:gridCol w="1263072">
                  <a:extLst>
                    <a:ext uri="{9D8B030D-6E8A-4147-A177-3AD203B41FA5}">
                      <a16:colId xmlns:a16="http://schemas.microsoft.com/office/drawing/2014/main" val="3795206225"/>
                    </a:ext>
                  </a:extLst>
                </a:gridCol>
                <a:gridCol w="8098971">
                  <a:extLst>
                    <a:ext uri="{9D8B030D-6E8A-4147-A177-3AD203B41FA5}">
                      <a16:colId xmlns:a16="http://schemas.microsoft.com/office/drawing/2014/main" val="1328953327"/>
                    </a:ext>
                  </a:extLst>
                </a:gridCol>
              </a:tblGrid>
              <a:tr h="8456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　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en-US" altLang="ja-JP" sz="1300" b="1" dirty="0">
                        <a:solidFill>
                          <a:schemeClr val="tx1"/>
                        </a:solidFill>
                      </a:endParaRPr>
                    </a:p>
                    <a:p>
                      <a:pPr>
                        <a:lnSpc>
                          <a:spcPts val="1650"/>
                        </a:lnSpc>
                      </a:pPr>
                      <a:r>
                        <a:rPr kumimoji="1" lang="ja-JP" altLang="en-US" sz="1300" b="1" dirty="0">
                          <a:solidFill>
                            <a:schemeClr val="tx1"/>
                          </a:solidFill>
                        </a:rPr>
                        <a:t>◆アピアランスケアでは、医療現場におけるサポートの重要性が認識されている。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nvGraphicFramePr>
        <p:xfrm>
          <a:off x="239156" y="1440324"/>
          <a:ext cx="9362043" cy="5236746"/>
        </p:xfrm>
        <a:graphic>
          <a:graphicData uri="http://schemas.openxmlformats.org/drawingml/2006/table">
            <a:tbl>
              <a:tblPr firstRow="1" bandRow="1">
                <a:tableStyleId>{5C22544A-7EE6-4342-B048-85BDC9FD1C3A}</a:tableStyleId>
              </a:tblPr>
              <a:tblGrid>
                <a:gridCol w="1271237">
                  <a:extLst>
                    <a:ext uri="{9D8B030D-6E8A-4147-A177-3AD203B41FA5}">
                      <a16:colId xmlns:a16="http://schemas.microsoft.com/office/drawing/2014/main" val="528851062"/>
                    </a:ext>
                  </a:extLst>
                </a:gridCol>
                <a:gridCol w="8090806">
                  <a:extLst>
                    <a:ext uri="{9D8B030D-6E8A-4147-A177-3AD203B41FA5}">
                      <a16:colId xmlns:a16="http://schemas.microsoft.com/office/drawing/2014/main" val="89849022"/>
                    </a:ext>
                  </a:extLst>
                </a:gridCol>
              </a:tblGrid>
              <a:tr h="2503026">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a:solidFill>
                            <a:schemeClr val="tx1"/>
                          </a:solidFill>
                        </a:rPr>
                        <a:t>《</a:t>
                      </a:r>
                      <a:r>
                        <a:rPr kumimoji="1" lang="ja-JP" altLang="en-US" sz="1300" u="sng" dirty="0">
                          <a:solidFill>
                            <a:schemeClr val="tx1"/>
                          </a:solidFill>
                        </a:rPr>
                        <a:t>がん患者の相談支援、情報提供</a:t>
                      </a:r>
                      <a:r>
                        <a:rPr kumimoji="1" lang="en-US" altLang="ja-JP" sz="130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rPr>
                        <a:t>■がん相談支援センター相談支援員向けの研修会（テーマ：就労支援）を実施。</a:t>
                      </a:r>
                      <a:r>
                        <a:rPr kumimoji="1" lang="en-US" altLang="ja-JP" sz="1200" b="0" dirty="0">
                          <a:solidFill>
                            <a:schemeClr val="tx1"/>
                          </a:solidFill>
                        </a:rPr>
                        <a:t>【</a:t>
                      </a:r>
                      <a:r>
                        <a:rPr kumimoji="1" lang="ja-JP" altLang="en-US" sz="1200" b="0" dirty="0">
                          <a:solidFill>
                            <a:schemeClr val="tx1"/>
                          </a:solidFill>
                        </a:rPr>
                        <a:t>参加者</a:t>
                      </a:r>
                      <a:r>
                        <a:rPr kumimoji="1" lang="en-US" altLang="ja-JP" sz="1200" b="0" dirty="0">
                          <a:solidFill>
                            <a:schemeClr val="tx1"/>
                          </a:solidFill>
                        </a:rPr>
                        <a:t>52</a:t>
                      </a:r>
                      <a:r>
                        <a:rPr kumimoji="1" lang="ja-JP" altLang="en-US" sz="1200" b="0" dirty="0">
                          <a:solidFill>
                            <a:schemeClr val="tx1"/>
                          </a:solidFill>
                        </a:rPr>
                        <a:t>人（</a:t>
                      </a:r>
                      <a:r>
                        <a:rPr kumimoji="1" lang="en-US" altLang="ja-JP" sz="1200" b="0" dirty="0">
                          <a:solidFill>
                            <a:schemeClr val="tx1"/>
                          </a:solidFill>
                        </a:rPr>
                        <a:t>R7.1.17</a:t>
                      </a:r>
                      <a:r>
                        <a:rPr kumimoji="1" lang="ja-JP" altLang="en-US" sz="1200" b="0" dirty="0">
                          <a:solidFill>
                            <a:schemeClr val="tx1"/>
                          </a:solidFill>
                        </a:rPr>
                        <a:t>実施）</a:t>
                      </a:r>
                      <a:r>
                        <a:rPr kumimoji="1" lang="en-US" altLang="ja-JP" sz="1200" b="0" dirty="0">
                          <a:solidFill>
                            <a:schemeClr val="tx1"/>
                          </a:solidFill>
                        </a:rPr>
                        <a:t>】</a:t>
                      </a:r>
                      <a:endParaRPr kumimoji="1" lang="en-US" altLang="ja-JP" sz="1200" b="0" strike="noStrike" dirty="0">
                        <a:solidFill>
                          <a:schemeClr val="tx1"/>
                        </a:solidFill>
                      </a:endParaRPr>
                    </a:p>
                    <a:p>
                      <a:pPr>
                        <a:lnSpc>
                          <a:spcPts val="1600"/>
                        </a:lnSpc>
                      </a:pPr>
                      <a:r>
                        <a:rPr kumimoji="1" lang="ja-JP" altLang="en-US" sz="1200" b="0" strike="noStrike" dirty="0">
                          <a:solidFill>
                            <a:schemeClr val="tx1"/>
                          </a:solidFill>
                        </a:rPr>
                        <a:t>■がん診療施設の設備整備に係る補助金において、がん相談支援センターの環境整備に要する費用を補助。</a:t>
                      </a:r>
                      <a:r>
                        <a:rPr kumimoji="1" lang="en-US" altLang="ja-JP" sz="1200" b="0" dirty="0">
                          <a:solidFill>
                            <a:schemeClr val="tx1"/>
                          </a:solidFill>
                        </a:rPr>
                        <a:t>(1</a:t>
                      </a:r>
                      <a:r>
                        <a:rPr kumimoji="1" lang="ja-JP" altLang="en-US" sz="1200" b="0" dirty="0">
                          <a:solidFill>
                            <a:schemeClr val="tx1"/>
                          </a:solidFill>
                        </a:rPr>
                        <a:t>病院</a:t>
                      </a:r>
                      <a:r>
                        <a:rPr kumimoji="1" lang="en-US" altLang="ja-JP" sz="1200" b="0" dirty="0">
                          <a:solidFill>
                            <a:schemeClr val="tx1"/>
                          </a:solidFill>
                        </a:rPr>
                        <a:t>)</a:t>
                      </a:r>
                    </a:p>
                    <a:p>
                      <a:pPr>
                        <a:lnSpc>
                          <a:spcPts val="1600"/>
                        </a:lnSpc>
                      </a:pPr>
                      <a:r>
                        <a:rPr kumimoji="1" lang="ja-JP" altLang="en-US" sz="1200" b="0" strike="noStrike" dirty="0">
                          <a:solidFill>
                            <a:schemeClr val="tx1"/>
                          </a:solidFill>
                        </a:rPr>
                        <a:t>■大阪府がん患者サポートセンターの開設。（令和６年７月</a:t>
                      </a:r>
                      <a:r>
                        <a:rPr kumimoji="1" lang="en-US" altLang="ja-JP" sz="1200" b="0" strike="noStrike" dirty="0">
                          <a:solidFill>
                            <a:schemeClr val="tx1"/>
                          </a:solidFill>
                        </a:rPr>
                        <a:t>16</a:t>
                      </a:r>
                      <a:r>
                        <a:rPr kumimoji="1" lang="ja-JP" altLang="en-US" sz="1200" b="0" strike="noStrike" dirty="0">
                          <a:solidFill>
                            <a:schemeClr val="tx1"/>
                          </a:solidFill>
                        </a:rPr>
                        <a:t>日）　　</a:t>
                      </a:r>
                      <a:endParaRPr kumimoji="1" lang="en-US" altLang="ja-JP" sz="1200" b="0" strike="noStrike"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dirty="0">
                          <a:solidFill>
                            <a:schemeClr val="tx1"/>
                          </a:solidFill>
                        </a:rPr>
                        <a:t>　　　　　　　　　　　　　　　</a:t>
                      </a:r>
                      <a:r>
                        <a:rPr kumimoji="1" lang="en-US" altLang="ja-JP" sz="1200" b="0" dirty="0">
                          <a:solidFill>
                            <a:schemeClr val="tx1"/>
                          </a:solidFill>
                        </a:rPr>
                        <a:t>【</a:t>
                      </a:r>
                      <a:r>
                        <a:rPr kumimoji="1" lang="ja-JP" altLang="en-US" sz="1200" b="0" dirty="0">
                          <a:solidFill>
                            <a:schemeClr val="tx1"/>
                          </a:solidFill>
                        </a:rPr>
                        <a:t>相談件数</a:t>
                      </a:r>
                      <a:r>
                        <a:rPr kumimoji="1" lang="en-US" altLang="ja-JP" sz="1200" b="0" dirty="0">
                          <a:solidFill>
                            <a:schemeClr val="tx1"/>
                          </a:solidFill>
                        </a:rPr>
                        <a:t>31</a:t>
                      </a:r>
                      <a:r>
                        <a:rPr kumimoji="1" lang="ja-JP" altLang="en-US" sz="1200" b="0" dirty="0">
                          <a:solidFill>
                            <a:schemeClr val="tx1"/>
                          </a:solidFill>
                        </a:rPr>
                        <a:t>件（</a:t>
                      </a:r>
                      <a:r>
                        <a:rPr kumimoji="1" lang="en-US" altLang="ja-JP" sz="1200" b="0" dirty="0">
                          <a:solidFill>
                            <a:schemeClr val="tx1"/>
                          </a:solidFill>
                        </a:rPr>
                        <a:t>R7.1</a:t>
                      </a:r>
                      <a:r>
                        <a:rPr kumimoji="1" lang="ja-JP" altLang="en-US" sz="1200" b="0" dirty="0">
                          <a:solidFill>
                            <a:schemeClr val="tx1"/>
                          </a:solidFill>
                        </a:rPr>
                        <a:t>末時点）</a:t>
                      </a:r>
                      <a:r>
                        <a:rPr kumimoji="1" lang="en-US" altLang="ja-JP" sz="1200" b="0" dirty="0">
                          <a:solidFill>
                            <a:schemeClr val="tx1"/>
                          </a:solidFill>
                        </a:rPr>
                        <a:t>】</a:t>
                      </a:r>
                      <a:endParaRPr kumimoji="1" lang="en-US" altLang="ja-JP" sz="1200" b="0" strike="noStrike" baseline="0" dirty="0">
                        <a:solidFill>
                          <a:schemeClr val="tx1"/>
                        </a:solidFill>
                      </a:endParaRPr>
                    </a:p>
                    <a:p>
                      <a:pPr>
                        <a:lnSpc>
                          <a:spcPts val="1600"/>
                        </a:lnSpc>
                      </a:pPr>
                      <a:endParaRPr kumimoji="1" lang="en-US" altLang="ja-JP" sz="1200" b="0" strike="noStrike" dirty="0">
                        <a:solidFill>
                          <a:schemeClr val="tx1"/>
                        </a:solidFill>
                      </a:endParaRPr>
                    </a:p>
                    <a:p>
                      <a:pPr>
                        <a:lnSpc>
                          <a:spcPts val="1600"/>
                        </a:lnSpc>
                      </a:pPr>
                      <a:r>
                        <a:rPr kumimoji="1" lang="en-US" altLang="ja-JP" sz="1300" dirty="0">
                          <a:solidFill>
                            <a:schemeClr val="tx1"/>
                          </a:solidFill>
                        </a:rPr>
                        <a:t>《</a:t>
                      </a:r>
                      <a:r>
                        <a:rPr kumimoji="1" lang="ja-JP" altLang="en-US" sz="1300" u="sng" dirty="0">
                          <a:solidFill>
                            <a:schemeClr val="tx1"/>
                          </a:solidFill>
                        </a:rPr>
                        <a:t>全ての働く世代のがん患者の就労支援の推進</a:t>
                      </a:r>
                      <a:r>
                        <a:rPr kumimoji="1" lang="en-US" altLang="ja-JP" sz="1300" dirty="0">
                          <a:solidFill>
                            <a:schemeClr val="tx1"/>
                          </a:solidFill>
                        </a:rPr>
                        <a:t>》</a:t>
                      </a:r>
                    </a:p>
                    <a:p>
                      <a:pPr>
                        <a:lnSpc>
                          <a:spcPts val="1600"/>
                        </a:lnSpc>
                      </a:pPr>
                      <a:r>
                        <a:rPr kumimoji="1" lang="ja-JP" altLang="en-US" sz="1200" b="0" strike="noStrike" dirty="0">
                          <a:solidFill>
                            <a:schemeClr val="tx1"/>
                          </a:solidFill>
                        </a:rPr>
                        <a:t>■</a:t>
                      </a:r>
                      <a:r>
                        <a:rPr kumimoji="1" lang="ja-JP" altLang="en-US" sz="1200" b="0" strike="noStrike" spc="0" baseline="0" dirty="0">
                          <a:solidFill>
                            <a:schemeClr val="tx1"/>
                          </a:solidFill>
                        </a:rPr>
                        <a:t>大阪国際がんセンター、大阪労働局、大阪産業保健総合支援センターと連携し、府内がん拠点病院の医療従事者を対象とした就労・両立支援に関する動画を作成。</a:t>
                      </a:r>
                      <a:endParaRPr kumimoji="1" lang="en-US" altLang="ja-JP" sz="1200" b="0" strike="sngStrike" spc="0" dirty="0">
                        <a:solidFill>
                          <a:schemeClr val="tx1"/>
                        </a:solidFill>
                      </a:endParaRPr>
                    </a:p>
                    <a:p>
                      <a:pPr marL="179388" indent="-179388">
                        <a:lnSpc>
                          <a:spcPts val="1600"/>
                        </a:lnSpc>
                      </a:pPr>
                      <a:r>
                        <a:rPr kumimoji="1" lang="en-US" altLang="ja-JP" sz="1300" dirty="0">
                          <a:solidFill>
                            <a:schemeClr val="tx1"/>
                          </a:solidFill>
                        </a:rPr>
                        <a:t>《</a:t>
                      </a:r>
                      <a:r>
                        <a:rPr kumimoji="1" lang="ja-JP" altLang="en-US" sz="1300" u="sng" dirty="0">
                          <a:solidFill>
                            <a:schemeClr val="tx1"/>
                          </a:solidFill>
                        </a:rPr>
                        <a:t>アピアランスケアの充実</a:t>
                      </a:r>
                      <a:r>
                        <a:rPr kumimoji="1" lang="en-US" altLang="ja-JP" sz="1300" dirty="0">
                          <a:solidFill>
                            <a:schemeClr val="tx1"/>
                          </a:solidFill>
                        </a:rPr>
                        <a:t>》</a:t>
                      </a:r>
                    </a:p>
                    <a:p>
                      <a:pPr marL="179388" indent="-179388"/>
                      <a:r>
                        <a:rPr kumimoji="1" lang="en-US" altLang="ja-JP" sz="1200" b="0" dirty="0">
                          <a:solidFill>
                            <a:schemeClr val="tx1"/>
                          </a:solidFill>
                        </a:rPr>
                        <a:t>■</a:t>
                      </a:r>
                      <a:r>
                        <a:rPr kumimoji="1" lang="ja-JP" altLang="en-US" sz="1200" b="0" dirty="0">
                          <a:solidFill>
                            <a:schemeClr val="tx1"/>
                          </a:solidFill>
                        </a:rPr>
                        <a:t>民間の理美容サービス機関と連携し、アピアランスケア等の普及啓発を目的としたイベントを開催。</a:t>
                      </a:r>
                      <a:r>
                        <a:rPr kumimoji="1" lang="ja-JP" altLang="en-US" sz="1400" b="0" dirty="0">
                          <a:solidFill>
                            <a:schemeClr val="tx1"/>
                          </a:solidFill>
                        </a:rPr>
                        <a:t>　　　　　　　　　　　　　　　　　　　　　　　　　　　　　</a:t>
                      </a:r>
                      <a:endParaRPr kumimoji="1" lang="en-US" altLang="ja-JP" sz="1400" dirty="0">
                        <a:solidFill>
                          <a:schemeClr val="tx1"/>
                        </a:solidFill>
                      </a:endParaRPr>
                    </a:p>
                    <a:p>
                      <a:pPr marL="179388" indent="-179388">
                        <a:lnSpc>
                          <a:spcPts val="1600"/>
                        </a:lnSpc>
                      </a:pPr>
                      <a:r>
                        <a:rPr kumimoji="1" lang="en-US" altLang="ja-JP" sz="1300" dirty="0">
                          <a:solidFill>
                            <a:schemeClr val="tx1"/>
                          </a:solidFill>
                        </a:rPr>
                        <a:t>《</a:t>
                      </a:r>
                      <a:r>
                        <a:rPr kumimoji="1" lang="ja-JP" altLang="en-US" sz="1300" u="sng" dirty="0">
                          <a:solidFill>
                            <a:schemeClr val="tx1"/>
                          </a:solidFill>
                        </a:rPr>
                        <a:t>がんのリハビリテーション提供体制の整備</a:t>
                      </a:r>
                      <a:r>
                        <a:rPr kumimoji="1" lang="en-US" altLang="ja-JP" sz="1300" dirty="0">
                          <a:solidFill>
                            <a:schemeClr val="tx1"/>
                          </a:solidFill>
                        </a:rPr>
                        <a:t>》</a:t>
                      </a:r>
                    </a:p>
                    <a:p>
                      <a:pPr marL="179388" indent="-179388"/>
                      <a:r>
                        <a:rPr kumimoji="1" lang="en-US" altLang="ja-JP" sz="1200" b="0" dirty="0">
                          <a:solidFill>
                            <a:schemeClr val="tx1"/>
                          </a:solidFill>
                        </a:rPr>
                        <a:t>■</a:t>
                      </a:r>
                      <a:r>
                        <a:rPr kumimoji="1" lang="ja-JP" altLang="en-US" sz="1200" b="0" dirty="0">
                          <a:solidFill>
                            <a:schemeClr val="tx1"/>
                          </a:solidFill>
                        </a:rPr>
                        <a:t>国指定がん診療連携拠点病院を対象としたがんリハビリテーション実態調査を実施。</a:t>
                      </a:r>
                      <a:endParaRPr kumimoji="1" lang="en-US" altLang="ja-JP" sz="1200" b="0" spc="-30" baseline="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9062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■多様なニーズに対応できる相談体制充実、相談支援センターの利用促進、がんに関する情報発信の強化。</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■治療と仕事の両立支援に関する積極的な普及啓発。</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■アピアランスケアの支援体制の強化。</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■効果的・継続的ながんリハビリテーション提供体制の整備。</a:t>
                      </a:r>
                      <a:endParaRPr kumimoji="1" lang="ja-JP" altLang="en-US" sz="1100" b="0" strike="no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7679694"/>
                  </a:ext>
                </a:extLst>
              </a:tr>
              <a:tr h="1061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200" b="0" dirty="0">
                          <a:solidFill>
                            <a:schemeClr val="tx1"/>
                          </a:solidFill>
                          <a:latin typeface="+mn-ea"/>
                          <a:ea typeface="+mn-ea"/>
                        </a:rPr>
                        <a:t>■患者等のニーズを踏まえた相談員向け研修会を実施、がん相談支援センターの機能強化。</a:t>
                      </a:r>
                      <a:endParaRPr kumimoji="1" lang="en-US" altLang="ja-JP" sz="1200" b="0" dirty="0">
                        <a:solidFill>
                          <a:schemeClr val="tx1"/>
                        </a:solidFill>
                        <a:latin typeface="+mn-ea"/>
                        <a:ea typeface="+mn-ea"/>
                      </a:endParaRPr>
                    </a:p>
                    <a:p>
                      <a:pPr>
                        <a:lnSpc>
                          <a:spcPts val="1600"/>
                        </a:lnSpc>
                      </a:pPr>
                      <a:r>
                        <a:rPr kumimoji="1" lang="ja-JP" altLang="en-US" sz="1200" b="0" dirty="0">
                          <a:solidFill>
                            <a:schemeClr val="tx1"/>
                          </a:solidFill>
                          <a:latin typeface="+mn-ea"/>
                          <a:ea typeface="+mn-ea"/>
                        </a:rPr>
                        <a:t>■関係機関との連携し就労支援に関する啓発を実施。</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■府内アピアランスケアの支援拠点の一つとして、大阪府がん患者サポートセンターにおいても、ウィッグの展示</a:t>
                      </a:r>
                      <a:endParaRPr kumimoji="1" lang="en-US" altLang="ja-JP" sz="1200" b="0" strike="noStrike"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　やアピアランスケアに関するセミナーの等を実施</a:t>
                      </a:r>
                      <a:endParaRPr kumimoji="1" lang="en-US" altLang="ja-JP" sz="1200" b="0" strike="noStrike"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a:solidFill>
                            <a:schemeClr val="tx1"/>
                          </a:solidFill>
                          <a:latin typeface="+mn-ea"/>
                          <a:ea typeface="+mn-ea"/>
                        </a:rPr>
                        <a:t>■関係機関と連携したがんリハビリテーションの周知・啓発。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83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a:solidFill>
                            <a:schemeClr val="tx1"/>
                          </a:solidFill>
                        </a:rPr>
                        <a:t>がん診療連携拠点病院機能強化事業（</a:t>
                      </a:r>
                      <a:r>
                        <a:rPr kumimoji="1" lang="en-US" altLang="ja-JP" sz="1200" dirty="0">
                          <a:solidFill>
                            <a:schemeClr val="tx1"/>
                          </a:solidFill>
                        </a:rPr>
                        <a:t>133,316</a:t>
                      </a:r>
                      <a:r>
                        <a:rPr kumimoji="1" lang="ja-JP" altLang="en-US" sz="1200" dirty="0">
                          <a:solidFill>
                            <a:schemeClr val="tx1"/>
                          </a:solidFill>
                        </a:rPr>
                        <a:t>千円）、地域統括相談支援センターモデル事業（</a:t>
                      </a:r>
                      <a:r>
                        <a:rPr kumimoji="1" lang="en-US" altLang="ja-JP" sz="1200" dirty="0">
                          <a:solidFill>
                            <a:schemeClr val="tx1"/>
                          </a:solidFill>
                        </a:rPr>
                        <a:t>12,825</a:t>
                      </a:r>
                      <a:r>
                        <a:rPr kumimoji="1" lang="ja-JP" altLang="en-US" sz="1200" dirty="0">
                          <a:solidFill>
                            <a:schemeClr val="tx1"/>
                          </a:solidFill>
                        </a:rPr>
                        <a:t>千円）、</a:t>
                      </a:r>
                      <a:endParaRPr kumimoji="1" lang="en-US" altLang="ja-JP" sz="1200" strike="sngStrike" dirty="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100" dirty="0">
                          <a:solidFill>
                            <a:schemeClr val="tx1"/>
                          </a:solidFill>
                        </a:rPr>
                        <a:t>がん医療提供体制等充実強化事業（</a:t>
                      </a:r>
                      <a:r>
                        <a:rPr kumimoji="1" lang="en-US" altLang="ja-JP" sz="1100" dirty="0">
                          <a:solidFill>
                            <a:schemeClr val="tx1"/>
                          </a:solidFill>
                        </a:rPr>
                        <a:t>45,452</a:t>
                      </a:r>
                      <a:r>
                        <a:rPr kumimoji="1" lang="ja-JP" altLang="en-US" sz="1100" dirty="0">
                          <a:solidFill>
                            <a:schemeClr val="tx1"/>
                          </a:solidFill>
                        </a:rPr>
                        <a:t>千円）等</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15" name="スライド番号プレースホルダー 1">
            <a:extLst>
              <a:ext uri="{FF2B5EF4-FFF2-40B4-BE49-F238E27FC236}">
                <a16:creationId xmlns:a16="http://schemas.microsoft.com/office/drawing/2014/main" id="{086DB049-C24F-40A7-A39F-66DFD505E182}"/>
              </a:ext>
            </a:extLst>
          </p:cNvPr>
          <p:cNvSpPr>
            <a:spLocks noGrp="1"/>
          </p:cNvSpPr>
          <p:nvPr>
            <p:ph type="sldNum" sz="quarter" idx="12"/>
          </p:nvPr>
        </p:nvSpPr>
        <p:spPr>
          <a:xfrm>
            <a:off x="9381783" y="6479631"/>
            <a:ext cx="570120" cy="365125"/>
          </a:xfrm>
        </p:spPr>
        <p:txBody>
          <a:bodyPr/>
          <a:lstStyle/>
          <a:p>
            <a:r>
              <a:rPr kumimoji="1" lang="ja-JP" altLang="en-US" sz="1600" b="1" dirty="0">
                <a:latin typeface="+mn-ea"/>
              </a:rPr>
              <a:t>６</a:t>
            </a:r>
          </a:p>
        </p:txBody>
      </p:sp>
      <p:pic>
        <p:nvPicPr>
          <p:cNvPr id="3" name="図 2">
            <a:extLst>
              <a:ext uri="{FF2B5EF4-FFF2-40B4-BE49-F238E27FC236}">
                <a16:creationId xmlns:a16="http://schemas.microsoft.com/office/drawing/2014/main" id="{2793E488-9E86-4E43-8BB5-C3A7BAA2DC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7407" y="2104116"/>
            <a:ext cx="2088702" cy="696234"/>
          </a:xfrm>
          <a:prstGeom prst="rect">
            <a:avLst/>
          </a:prstGeom>
        </p:spPr>
      </p:pic>
    </p:spTree>
    <p:extLst>
      <p:ext uri="{BB962C8B-B14F-4D97-AF65-F5344CB8AC3E}">
        <p14:creationId xmlns:p14="http://schemas.microsoft.com/office/powerpoint/2010/main" val="368751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429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3260092011"/>
              </p:ext>
            </p:extLst>
          </p:nvPr>
        </p:nvGraphicFramePr>
        <p:xfrm>
          <a:off x="564486" y="2403718"/>
          <a:ext cx="8833514" cy="3106240"/>
        </p:xfrm>
        <a:graphic>
          <a:graphicData uri="http://schemas.openxmlformats.org/drawingml/2006/table">
            <a:tbl>
              <a:tblPr firstRow="1" firstCol="1" bandRow="1">
                <a:tableStyleId>{5C22544A-7EE6-4342-B048-85BDC9FD1C3A}</a:tableStyleId>
              </a:tblPr>
              <a:tblGrid>
                <a:gridCol w="280264">
                  <a:extLst>
                    <a:ext uri="{9D8B030D-6E8A-4147-A177-3AD203B41FA5}">
                      <a16:colId xmlns:a16="http://schemas.microsoft.com/office/drawing/2014/main" val="20000"/>
                    </a:ext>
                  </a:extLst>
                </a:gridCol>
                <a:gridCol w="2853671">
                  <a:extLst>
                    <a:ext uri="{9D8B030D-6E8A-4147-A177-3AD203B41FA5}">
                      <a16:colId xmlns:a16="http://schemas.microsoft.com/office/drawing/2014/main" val="20001"/>
                    </a:ext>
                  </a:extLst>
                </a:gridCol>
                <a:gridCol w="2845785">
                  <a:extLst>
                    <a:ext uri="{9D8B030D-6E8A-4147-A177-3AD203B41FA5}">
                      <a16:colId xmlns:a16="http://schemas.microsoft.com/office/drawing/2014/main" val="20002"/>
                    </a:ext>
                  </a:extLst>
                </a:gridCol>
                <a:gridCol w="2853794">
                  <a:extLst>
                    <a:ext uri="{9D8B030D-6E8A-4147-A177-3AD203B41FA5}">
                      <a16:colId xmlns:a16="http://schemas.microsoft.com/office/drawing/2014/main" val="1545869113"/>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a:t>
                      </a:r>
                      <a:r>
                        <a:rPr lang="ja-JP" altLang="en-US" sz="1400" b="1" dirty="0">
                          <a:effectLst/>
                          <a:latin typeface="+mn-ea"/>
                          <a:ea typeface="+mn-ea"/>
                        </a:rPr>
                        <a:t>値</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現状</a:t>
                      </a:r>
                      <a:r>
                        <a:rPr lang="ja-JP" altLang="en-US" sz="1400" b="1" dirty="0">
                          <a:effectLst/>
                          <a:latin typeface="+mn-ea"/>
                          <a:ea typeface="+mn-ea"/>
                        </a:rPr>
                        <a:t>値</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97808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 </a:t>
                      </a:r>
                      <a:r>
                        <a:rPr lang="en-US" altLang="ja-JP" sz="1400" b="1" dirty="0">
                          <a:solidFill>
                            <a:schemeClr val="tx1"/>
                          </a:solidFill>
                          <a:effectLst/>
                          <a:latin typeface="+mn-ea"/>
                          <a:ea typeface="+mn-ea"/>
                        </a:rPr>
                        <a:t>67</a:t>
                      </a:r>
                      <a:r>
                        <a:rPr lang="ja-JP" altLang="en-US" sz="1400" b="1" dirty="0">
                          <a:solidFill>
                            <a:schemeClr val="tx1"/>
                          </a:solidFill>
                          <a:effectLst/>
                          <a:latin typeface="+mn-ea"/>
                          <a:ea typeface="+mn-ea"/>
                        </a:rPr>
                        <a:t>件</a:t>
                      </a:r>
                    </a:p>
                    <a:p>
                      <a:pPr algn="ctr" fontAlgn="auto">
                        <a:lnSpc>
                          <a:spcPts val="1600"/>
                        </a:lnSpc>
                        <a:spcAft>
                          <a:spcPts val="0"/>
                        </a:spcAft>
                      </a:pPr>
                      <a:r>
                        <a:rPr lang="en-US" altLang="ja-JP" sz="1400" b="1" dirty="0">
                          <a:solidFill>
                            <a:schemeClr val="tx1"/>
                          </a:solidFill>
                          <a:effectLst/>
                          <a:latin typeface="+mn-ea"/>
                          <a:ea typeface="+mn-ea"/>
                        </a:rPr>
                        <a:t>【H30</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R4       </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 </a:t>
                      </a:r>
                      <a:r>
                        <a:rPr lang="en-US" altLang="ja-JP" sz="1400" b="1" dirty="0">
                          <a:solidFill>
                            <a:schemeClr val="tx1"/>
                          </a:solidFill>
                          <a:effectLst/>
                          <a:latin typeface="+mn-ea"/>
                          <a:ea typeface="+mn-ea"/>
                        </a:rPr>
                        <a:t> 75</a:t>
                      </a:r>
                      <a:r>
                        <a:rPr lang="ja-JP" altLang="en-US" sz="1400" b="1" dirty="0">
                          <a:solidFill>
                            <a:schemeClr val="tx1"/>
                          </a:solidFill>
                          <a:effectLst/>
                          <a:latin typeface="+mn-ea"/>
                          <a:ea typeface="+mn-ea"/>
                        </a:rPr>
                        <a:t>件</a:t>
                      </a:r>
                    </a:p>
                    <a:p>
                      <a:pPr algn="ctr" fontAlgn="auto">
                        <a:lnSpc>
                          <a:spcPts val="1600"/>
                        </a:lnSpc>
                        <a:spcAft>
                          <a:spcPts val="0"/>
                        </a:spcAft>
                      </a:pPr>
                      <a:r>
                        <a:rPr lang="en-US" altLang="ja-JP" sz="1400" b="1" dirty="0">
                          <a:solidFill>
                            <a:schemeClr val="tx1"/>
                          </a:solidFill>
                          <a:effectLst/>
                          <a:latin typeface="+mn-ea"/>
                          <a:ea typeface="+mn-ea"/>
                        </a:rPr>
                        <a:t>【H30</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R</a:t>
                      </a:r>
                      <a:r>
                        <a:rPr lang="ja-JP" altLang="en-US" sz="1400" b="1" dirty="0">
                          <a:solidFill>
                            <a:schemeClr val="tx1"/>
                          </a:solidFill>
                          <a:effectLst/>
                          <a:latin typeface="+mn-ea"/>
                          <a:ea typeface="+mn-ea"/>
                        </a:rPr>
                        <a:t>６</a:t>
                      </a:r>
                      <a:r>
                        <a:rPr lang="en-US" altLang="ja-JP" sz="1400" b="1" dirty="0">
                          <a:solidFill>
                            <a:schemeClr val="tx1"/>
                          </a:solidFill>
                          <a:effectLst/>
                          <a:latin typeface="+mn-ea"/>
                          <a:ea typeface="+mn-ea"/>
                        </a:rPr>
                        <a:t> </a:t>
                      </a:r>
                    </a:p>
                    <a:p>
                      <a:pPr algn="ctr" fontAlgn="auto">
                        <a:lnSpc>
                          <a:spcPts val="1600"/>
                        </a:lnSpc>
                        <a:spcAft>
                          <a:spcPts val="0"/>
                        </a:spcAft>
                      </a:pP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2024</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9,241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令和５年（</a:t>
                      </a:r>
                      <a:r>
                        <a:rPr lang="en-US" altLang="ja-JP" sz="1400" b="1" dirty="0">
                          <a:solidFill>
                            <a:schemeClr val="tx1"/>
                          </a:solidFill>
                          <a:effectLst/>
                          <a:latin typeface="+mn-ea"/>
                          <a:ea typeface="+mn-ea"/>
                          <a:cs typeface="HG丸ｺﾞｼｯｸM-PRO"/>
                        </a:rPr>
                        <a:t>2023</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  12,673</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令和６年（</a:t>
                      </a:r>
                      <a:r>
                        <a:rPr lang="en-US" altLang="ja-JP" sz="1400" b="1" dirty="0">
                          <a:solidFill>
                            <a:schemeClr val="tx1"/>
                          </a:solidFill>
                          <a:effectLst/>
                          <a:latin typeface="+mn-ea"/>
                          <a:ea typeface="+mn-ea"/>
                          <a:cs typeface="HG丸ｺﾞｼｯｸM-PRO"/>
                        </a:rPr>
                        <a:t>2024</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36</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en-US" sz="1400" b="1" dirty="0">
                          <a:solidFill>
                            <a:schemeClr val="tx1"/>
                          </a:solidFill>
                          <a:effectLst/>
                          <a:latin typeface="+mn-ea"/>
                          <a:ea typeface="+mn-ea"/>
                        </a:rPr>
                        <a:t>）年</a:t>
                      </a:r>
                      <a:r>
                        <a:rPr lang="en-US" altLang="ja-JP" sz="1400" b="1" strike="noStrike"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55</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4</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2022</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37</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5</a:t>
                      </a:r>
                      <a:r>
                        <a:rPr lang="ja-JP" altLang="en-US"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en-US" sz="1400" b="1" dirty="0">
                          <a:solidFill>
                            <a:schemeClr val="tx1"/>
                          </a:solidFill>
                          <a:effectLst/>
                          <a:latin typeface="+mn-ea"/>
                          <a:ea typeface="+mn-ea"/>
                        </a:rPr>
                        <a:t>）年</a:t>
                      </a:r>
                      <a:r>
                        <a:rPr lang="ja-JP" altLang="en-US" sz="1400" b="1" strike="noStrike" dirty="0">
                          <a:solidFill>
                            <a:schemeClr val="tx1"/>
                          </a:solidFill>
                          <a:effectLst/>
                          <a:latin typeface="+mn-ea"/>
                          <a:ea typeface="+mn-ea"/>
                        </a:rPr>
                        <a:t>７</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en-US" altLang="ja-JP" sz="1400" b="1" dirty="0">
                          <a:solidFill>
                            <a:schemeClr val="tx1"/>
                          </a:solidFill>
                          <a:effectLst/>
                          <a:latin typeface="+mn-ea"/>
                          <a:ea typeface="+mn-ea"/>
                          <a:cs typeface="HG丸ｺﾞｼｯｸM-PRO"/>
                        </a:rPr>
                        <a:t>60</a:t>
                      </a:r>
                      <a:r>
                        <a:rPr lang="ja-JP" altLang="en-US" sz="1400" b="1" dirty="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2023</a:t>
                      </a:r>
                      <a:r>
                        <a:rPr lang="ja-JP" altLang="en-US" sz="1400" b="1" dirty="0">
                          <a:solidFill>
                            <a:schemeClr val="tx1"/>
                          </a:solidFill>
                          <a:effectLst/>
                          <a:latin typeface="+mn-ea"/>
                          <a:ea typeface="+mn-ea"/>
                        </a:rPr>
                        <a:t>）</a:t>
                      </a:r>
                      <a:r>
                        <a:rPr lang="ja-JP" altLang="ja-JP" sz="1400" b="1" dirty="0">
                          <a:solidFill>
                            <a:schemeClr val="tx1"/>
                          </a:solidFill>
                          <a:effectLst/>
                          <a:latin typeface="+mn-ea"/>
                          <a:ea typeface="+mn-ea"/>
                        </a:rPr>
                        <a:t>年</a:t>
                      </a:r>
                      <a:r>
                        <a:rPr lang="ja-JP" altLang="en-US" sz="1400" b="1" dirty="0">
                          <a:solidFill>
                            <a:schemeClr val="tx1"/>
                          </a:solidFill>
                          <a:effectLst/>
                          <a:latin typeface="+mn-ea"/>
                          <a:ea typeface="+mn-ea"/>
                        </a:rPr>
                        <a:t>７</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8526" y="840655"/>
            <a:ext cx="7086631" cy="1118255"/>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81</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81</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82</a:t>
            </a:r>
          </a:p>
          <a:p>
            <a:pPr>
              <a:lnSpc>
                <a:spcPts val="2000"/>
              </a:lnSpc>
            </a:pPr>
            <a:r>
              <a:rPr kumimoji="1" lang="ja-JP" altLang="en-US" b="1" dirty="0">
                <a:solidFill>
                  <a:schemeClr val="bg1"/>
                </a:solidFill>
              </a:rPr>
              <a:t>（４）がん教育、がんに関する知識の普及啓発　計画Ｐ</a:t>
            </a:r>
            <a:r>
              <a:rPr kumimoji="1" lang="en-US" altLang="ja-JP" b="1" dirty="0">
                <a:solidFill>
                  <a:schemeClr val="bg1"/>
                </a:solidFill>
              </a:rPr>
              <a:t>82</a:t>
            </a:r>
          </a:p>
        </p:txBody>
      </p:sp>
      <p:sp>
        <p:nvSpPr>
          <p:cNvPr id="12" name="正方形/長方形 11"/>
          <p:cNvSpPr/>
          <p:nvPr/>
        </p:nvSpPr>
        <p:spPr>
          <a:xfrm>
            <a:off x="543286" y="2022220"/>
            <a:ext cx="8130963" cy="369332"/>
          </a:xfrm>
          <a:prstGeom prst="rect">
            <a:avLst/>
          </a:prstGeom>
        </p:spPr>
        <p:txBody>
          <a:bodyPr wrap="square">
            <a:spAutoFit/>
          </a:bodyPr>
          <a:lstStyle/>
          <a:p>
            <a:r>
              <a:rPr lang="ja-JP" altLang="en-US" b="1" dirty="0"/>
              <a:t>≪第４期大阪府がん対策推進計画におけるモニタリング指標≫</a:t>
            </a:r>
          </a:p>
        </p:txBody>
      </p:sp>
      <p:sp>
        <p:nvSpPr>
          <p:cNvPr id="10" name="スライド番号プレースホルダー 1">
            <a:extLst>
              <a:ext uri="{FF2B5EF4-FFF2-40B4-BE49-F238E27FC236}">
                <a16:creationId xmlns:a16="http://schemas.microsoft.com/office/drawing/2014/main" id="{33C89A14-0257-463C-98B8-870C3ADD076B}"/>
              </a:ext>
            </a:extLst>
          </p:cNvPr>
          <p:cNvSpPr txBox="1">
            <a:spLocks/>
          </p:cNvSpPr>
          <p:nvPr/>
        </p:nvSpPr>
        <p:spPr>
          <a:xfrm>
            <a:off x="7186635"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７</a:t>
            </a:r>
          </a:p>
        </p:txBody>
      </p:sp>
    </p:spTree>
    <p:extLst>
      <p:ext uri="{BB962C8B-B14F-4D97-AF65-F5344CB8AC3E}">
        <p14:creationId xmlns:p14="http://schemas.microsoft.com/office/powerpoint/2010/main" val="261167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2992652295"/>
              </p:ext>
            </p:extLst>
          </p:nvPr>
        </p:nvGraphicFramePr>
        <p:xfrm>
          <a:off x="389145" y="157601"/>
          <a:ext cx="9051070" cy="1045274"/>
        </p:xfrm>
        <a:graphic>
          <a:graphicData uri="http://schemas.openxmlformats.org/drawingml/2006/table">
            <a:tbl>
              <a:tblPr firstRow="1" bandRow="1">
                <a:tableStyleId>{5C22544A-7EE6-4342-B048-85BDC9FD1C3A}</a:tableStyleId>
              </a:tblPr>
              <a:tblGrid>
                <a:gridCol w="1227384">
                  <a:extLst>
                    <a:ext uri="{9D8B030D-6E8A-4147-A177-3AD203B41FA5}">
                      <a16:colId xmlns:a16="http://schemas.microsoft.com/office/drawing/2014/main" val="3795206225"/>
                    </a:ext>
                  </a:extLst>
                </a:gridCol>
                <a:gridCol w="7823686">
                  <a:extLst>
                    <a:ext uri="{9D8B030D-6E8A-4147-A177-3AD203B41FA5}">
                      <a16:colId xmlns:a16="http://schemas.microsoft.com/office/drawing/2014/main" val="1328953327"/>
                    </a:ext>
                  </a:extLst>
                </a:gridCol>
              </a:tblGrid>
              <a:tr h="940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389374223"/>
              </p:ext>
            </p:extLst>
          </p:nvPr>
        </p:nvGraphicFramePr>
        <p:xfrm>
          <a:off x="359229" y="1290185"/>
          <a:ext cx="9051070" cy="5254462"/>
        </p:xfrm>
        <a:graphic>
          <a:graphicData uri="http://schemas.openxmlformats.org/drawingml/2006/table">
            <a:tbl>
              <a:tblPr firstRow="1" bandRow="1">
                <a:tableStyleId>{5C22544A-7EE6-4342-B048-85BDC9FD1C3A}</a:tableStyleId>
              </a:tblPr>
              <a:tblGrid>
                <a:gridCol w="1298121">
                  <a:extLst>
                    <a:ext uri="{9D8B030D-6E8A-4147-A177-3AD203B41FA5}">
                      <a16:colId xmlns:a16="http://schemas.microsoft.com/office/drawing/2014/main" val="528851062"/>
                    </a:ext>
                  </a:extLst>
                </a:gridCol>
                <a:gridCol w="7752949">
                  <a:extLst>
                    <a:ext uri="{9D8B030D-6E8A-4147-A177-3AD203B41FA5}">
                      <a16:colId xmlns:a16="http://schemas.microsoft.com/office/drawing/2014/main" val="89849022"/>
                    </a:ext>
                  </a:extLst>
                </a:gridCol>
              </a:tblGrid>
              <a:tr h="3012044">
                <a:tc>
                  <a:txBody>
                    <a:bodyPr/>
                    <a:lstStyle/>
                    <a:p>
                      <a:r>
                        <a:rPr kumimoji="1" lang="ja-JP" altLang="en-US" sz="1400" dirty="0"/>
                        <a:t>本年度の取組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200" b="0" dirty="0">
                          <a:solidFill>
                            <a:schemeClr val="tx1"/>
                          </a:solidFill>
                        </a:rPr>
                        <a:t>■がん診療連携協議会や医療関係団体、企業等と連携したオンラインセミナー等による府民への啓発を実施。</a:t>
                      </a:r>
                      <a:endParaRPr kumimoji="1" lang="en-US" altLang="ja-JP" sz="1200" b="0" dirty="0">
                        <a:solidFill>
                          <a:schemeClr val="tx1"/>
                        </a:solidFill>
                      </a:endParaRPr>
                    </a:p>
                    <a:p>
                      <a:pPr marL="174625" indent="-174625"/>
                      <a:r>
                        <a:rPr kumimoji="1" lang="ja-JP" altLang="en-US" sz="1200" b="0" dirty="0">
                          <a:solidFill>
                            <a:schemeClr val="tx1"/>
                          </a:solidFill>
                        </a:rPr>
                        <a:t>■連携企業におけるがん検診受診推進員の養成及び推進員による啓発を実施。</a:t>
                      </a:r>
                      <a:endParaRPr kumimoji="1" lang="en-US" altLang="ja-JP" sz="12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a:t>
                      </a:r>
                      <a:r>
                        <a:rPr kumimoji="1" lang="zh-TW" altLang="en-US" sz="1200" b="0" dirty="0">
                          <a:solidFill>
                            <a:schemeClr val="tx1"/>
                          </a:solidFill>
                          <a:latin typeface="游ゴシック" panose="020B0400000000000000" pitchFamily="50" charset="-128"/>
                          <a:ea typeface="游ゴシック" panose="020B0400000000000000" pitchFamily="50" charset="-128"/>
                        </a:rPr>
                        <a:t>令和</a:t>
                      </a:r>
                      <a:r>
                        <a:rPr kumimoji="1" lang="ja-JP" altLang="en-US" sz="1200" b="0" dirty="0">
                          <a:solidFill>
                            <a:schemeClr val="tx1"/>
                          </a:solidFill>
                          <a:latin typeface="游ゴシック" panose="020B0400000000000000" pitchFamily="50" charset="-128"/>
                          <a:ea typeface="+mn-ea"/>
                        </a:rPr>
                        <a:t>６</a:t>
                      </a:r>
                      <a:r>
                        <a:rPr kumimoji="1" lang="zh-TW" altLang="en-US" sz="1200" b="0" dirty="0">
                          <a:solidFill>
                            <a:schemeClr val="tx1"/>
                          </a:solidFill>
                          <a:latin typeface="游ゴシック" panose="020B0400000000000000" pitchFamily="50" charset="-128"/>
                          <a:ea typeface="游ゴシック" panose="020B0400000000000000" pitchFamily="50" charset="-128"/>
                        </a:rPr>
                        <a:t>年度寄附額</a:t>
                      </a:r>
                      <a:r>
                        <a:rPr kumimoji="1" lang="en-US" altLang="ja-JP" sz="1200" b="0" dirty="0">
                          <a:solidFill>
                            <a:schemeClr val="tx1"/>
                          </a:solidFill>
                          <a:latin typeface="游ゴシック" panose="020B0400000000000000" pitchFamily="50" charset="-128"/>
                          <a:ea typeface="+mn-ea"/>
                        </a:rPr>
                        <a:t>5,645</a:t>
                      </a:r>
                      <a:r>
                        <a:rPr kumimoji="1" lang="zh-TW" altLang="en-US" sz="1200" b="0" dirty="0">
                          <a:solidFill>
                            <a:schemeClr val="tx1"/>
                          </a:solidFill>
                          <a:latin typeface="游ゴシック" panose="020B0400000000000000" pitchFamily="50" charset="-128"/>
                          <a:ea typeface="游ゴシック" panose="020B0400000000000000" pitchFamily="50" charset="-128"/>
                        </a:rPr>
                        <a:t>千円（</a:t>
                      </a:r>
                      <a:r>
                        <a:rPr kumimoji="1" lang="en-US" altLang="zh-TW" sz="1200" b="0" dirty="0">
                          <a:solidFill>
                            <a:schemeClr val="tx1"/>
                          </a:solidFill>
                          <a:latin typeface="游ゴシック" panose="020B0400000000000000" pitchFamily="50" charset="-128"/>
                          <a:ea typeface="游ゴシック" panose="020B0400000000000000" pitchFamily="50" charset="-128"/>
                        </a:rPr>
                        <a:t>R</a:t>
                      </a:r>
                      <a:r>
                        <a:rPr kumimoji="1" lang="en-US" altLang="ja-JP" sz="1200" b="0" dirty="0">
                          <a:solidFill>
                            <a:schemeClr val="tx1"/>
                          </a:solidFill>
                          <a:latin typeface="游ゴシック" panose="020B0400000000000000" pitchFamily="50" charset="-128"/>
                          <a:ea typeface="+mn-ea"/>
                        </a:rPr>
                        <a:t>6</a:t>
                      </a:r>
                      <a:r>
                        <a:rPr kumimoji="1" lang="en-US" altLang="zh-TW" sz="1200" b="0" dirty="0">
                          <a:solidFill>
                            <a:schemeClr val="tx1"/>
                          </a:solidFill>
                          <a:latin typeface="游ゴシック" panose="020B0400000000000000" pitchFamily="50" charset="-128"/>
                          <a:ea typeface="游ゴシック" panose="020B0400000000000000" pitchFamily="50" charset="-128"/>
                        </a:rPr>
                        <a:t>.</a:t>
                      </a:r>
                      <a:r>
                        <a:rPr kumimoji="1" lang="en-US" altLang="ja-JP" sz="1200" b="0" dirty="0">
                          <a:solidFill>
                            <a:schemeClr val="tx1"/>
                          </a:solidFill>
                          <a:latin typeface="游ゴシック" panose="020B0400000000000000" pitchFamily="50" charset="-128"/>
                          <a:ea typeface="+mn-ea"/>
                        </a:rPr>
                        <a:t>12</a:t>
                      </a:r>
                      <a:r>
                        <a:rPr kumimoji="1" lang="zh-TW" altLang="en-US" sz="1200" b="0" dirty="0">
                          <a:solidFill>
                            <a:schemeClr val="tx1"/>
                          </a:solidFill>
                          <a:latin typeface="游ゴシック" panose="020B0400000000000000" pitchFamily="50" charset="-128"/>
                          <a:ea typeface="游ゴシック" panose="020B0400000000000000" pitchFamily="50" charset="-128"/>
                        </a:rPr>
                        <a:t>時点）寄附総額</a:t>
                      </a:r>
                      <a:r>
                        <a:rPr kumimoji="1" lang="en-US" altLang="ja-JP" sz="1200" b="0" dirty="0">
                          <a:solidFill>
                            <a:schemeClr val="tx1"/>
                          </a:solidFill>
                          <a:latin typeface="游ゴシック" panose="020B0400000000000000" pitchFamily="50" charset="-128"/>
                          <a:ea typeface="+mn-ea"/>
                        </a:rPr>
                        <a:t>100,980</a:t>
                      </a:r>
                      <a:r>
                        <a:rPr kumimoji="1" lang="zh-TW" altLang="en-US" sz="1200" b="0" dirty="0">
                          <a:solidFill>
                            <a:schemeClr val="tx1"/>
                          </a:solidFill>
                          <a:latin typeface="游ゴシック" panose="020B0400000000000000" pitchFamily="50" charset="-128"/>
                          <a:ea typeface="游ゴシック" panose="020B0400000000000000" pitchFamily="50" charset="-128"/>
                        </a:rPr>
                        <a:t>千円（</a:t>
                      </a:r>
                      <a:r>
                        <a:rPr kumimoji="1" lang="en-US" altLang="zh-TW" sz="1200" b="0" dirty="0">
                          <a:solidFill>
                            <a:schemeClr val="tx1"/>
                          </a:solidFill>
                          <a:latin typeface="游ゴシック" panose="020B0400000000000000" pitchFamily="50" charset="-128"/>
                          <a:ea typeface="游ゴシック" panose="020B0400000000000000" pitchFamily="50" charset="-128"/>
                        </a:rPr>
                        <a:t>H24</a:t>
                      </a:r>
                      <a:r>
                        <a:rPr kumimoji="1" lang="zh-TW" altLang="en-US" sz="1200" b="0" dirty="0">
                          <a:solidFill>
                            <a:schemeClr val="tx1"/>
                          </a:solidFill>
                          <a:latin typeface="游ゴシック" panose="020B0400000000000000" pitchFamily="50" charset="-128"/>
                          <a:ea typeface="游ゴシック" panose="020B0400000000000000" pitchFamily="50" charset="-128"/>
                        </a:rPr>
                        <a:t>～</a:t>
                      </a:r>
                      <a:r>
                        <a:rPr kumimoji="1" lang="en-US" altLang="zh-TW" sz="1200" b="0" dirty="0">
                          <a:solidFill>
                            <a:schemeClr val="tx1"/>
                          </a:solidFill>
                          <a:latin typeface="游ゴシック" panose="020B0400000000000000" pitchFamily="50" charset="-128"/>
                          <a:ea typeface="游ゴシック" panose="020B0400000000000000" pitchFamily="50" charset="-128"/>
                        </a:rPr>
                        <a:t>R</a:t>
                      </a:r>
                      <a:r>
                        <a:rPr kumimoji="1" lang="en-US" altLang="ja-JP" sz="1200" b="0" dirty="0">
                          <a:solidFill>
                            <a:schemeClr val="tx1"/>
                          </a:solidFill>
                          <a:latin typeface="游ゴシック" panose="020B0400000000000000" pitchFamily="50" charset="-128"/>
                          <a:ea typeface="+mn-ea"/>
                        </a:rPr>
                        <a:t>6</a:t>
                      </a:r>
                      <a:r>
                        <a:rPr kumimoji="1" lang="en-US" altLang="zh-TW" sz="1200" b="0" dirty="0">
                          <a:solidFill>
                            <a:schemeClr val="tx1"/>
                          </a:solidFill>
                          <a:latin typeface="游ゴシック" panose="020B0400000000000000" pitchFamily="50" charset="-128"/>
                          <a:ea typeface="游ゴシック" panose="020B0400000000000000" pitchFamily="50" charset="-128"/>
                        </a:rPr>
                        <a:t>.</a:t>
                      </a:r>
                      <a:r>
                        <a:rPr kumimoji="1" lang="en-US" altLang="ja-JP" sz="1200" b="0" dirty="0">
                          <a:solidFill>
                            <a:schemeClr val="tx1"/>
                          </a:solidFill>
                          <a:latin typeface="游ゴシック" panose="020B0400000000000000" pitchFamily="50" charset="-128"/>
                          <a:ea typeface="+mn-ea"/>
                        </a:rPr>
                        <a:t>12</a:t>
                      </a:r>
                      <a:r>
                        <a:rPr kumimoji="1" lang="zh-TW" altLang="en-US" sz="1200" b="0" dirty="0">
                          <a:solidFill>
                            <a:schemeClr val="tx1"/>
                          </a:solidFill>
                          <a:latin typeface="游ゴシック" panose="020B0400000000000000" pitchFamily="50" charset="-128"/>
                          <a:ea typeface="游ゴシック" panose="020B0400000000000000" pitchFamily="50" charset="-128"/>
                        </a:rPr>
                        <a:t>）</a:t>
                      </a:r>
                      <a:endParaRPr kumimoji="1" lang="en-US" altLang="zh-TW" sz="1200" b="0" dirty="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200" b="0" dirty="0">
                          <a:solidFill>
                            <a:schemeClr val="tx1"/>
                          </a:solidFill>
                        </a:rPr>
                        <a:t>■寄附金を活用し、がん検診の普及啓発資材の作成、小児・</a:t>
                      </a:r>
                      <a:r>
                        <a:rPr kumimoji="1" lang="en-US" altLang="ja-JP" sz="1200" b="0" dirty="0">
                          <a:solidFill>
                            <a:schemeClr val="tx1"/>
                          </a:solidFill>
                        </a:rPr>
                        <a:t>AYA</a:t>
                      </a:r>
                      <a:r>
                        <a:rPr kumimoji="1" lang="ja-JP" altLang="en-US" sz="1200" b="0" dirty="0">
                          <a:solidFill>
                            <a:schemeClr val="tx1"/>
                          </a:solidFill>
                        </a:rPr>
                        <a:t>世代のがん患者支援事業</a:t>
                      </a:r>
                      <a:r>
                        <a:rPr kumimoji="1" lang="ja-JP" altLang="en-US" sz="1200" b="0" strike="noStrike" dirty="0">
                          <a:solidFill>
                            <a:schemeClr val="tx1"/>
                          </a:solidFill>
                        </a:rPr>
                        <a:t>や企画提案型公募事業等</a:t>
                      </a:r>
                      <a:r>
                        <a:rPr kumimoji="1" lang="ja-JP" altLang="en-US" sz="1200" b="0" dirty="0">
                          <a:solidFill>
                            <a:schemeClr val="tx1"/>
                          </a:solidFill>
                        </a:rPr>
                        <a:t>を実施。</a:t>
                      </a:r>
                      <a:endParaRPr kumimoji="1" lang="en-US" altLang="ja-JP" sz="1200" b="0" dirty="0">
                        <a:solidFill>
                          <a:schemeClr val="tx1"/>
                        </a:solidFill>
                      </a:endParaRPr>
                    </a:p>
                    <a:p>
                      <a:r>
                        <a:rPr kumimoji="1" lang="en-US" altLang="ja-JP" sz="1300" dirty="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200" b="0" dirty="0">
                          <a:solidFill>
                            <a:schemeClr val="tx1"/>
                          </a:solidFill>
                        </a:rPr>
                        <a:t>■患者会や患者サロンの情報について、地域の療養情報冊子及び別冊、ホームページを改訂し、府内の拠点</a:t>
                      </a:r>
                      <a:endParaRPr kumimoji="1" lang="en-US" altLang="ja-JP" sz="1200" b="0" dirty="0">
                        <a:solidFill>
                          <a:schemeClr val="tx1"/>
                        </a:solidFill>
                      </a:endParaRPr>
                    </a:p>
                    <a:p>
                      <a:r>
                        <a:rPr kumimoji="1" lang="ja-JP" altLang="en-US" sz="1200" b="0" dirty="0">
                          <a:solidFill>
                            <a:schemeClr val="tx1"/>
                          </a:solidFill>
                        </a:rPr>
                        <a:t>　病院等へ配布。</a:t>
                      </a:r>
                      <a:endParaRPr kumimoji="1" lang="en-US" altLang="ja-JP" sz="1200" b="0" dirty="0">
                        <a:solidFill>
                          <a:schemeClr val="tx1"/>
                        </a:solidFill>
                      </a:endParaRPr>
                    </a:p>
                    <a:p>
                      <a:r>
                        <a:rPr kumimoji="1" lang="ja-JP" altLang="en-US" sz="1200" b="0" dirty="0">
                          <a:solidFill>
                            <a:schemeClr val="tx1"/>
                          </a:solidFill>
                        </a:rPr>
                        <a:t>■大阪府がんピア・サポーター養成研修を実施するとともに、大阪府がん診療拠点病院等のがんサロン等へ</a:t>
                      </a:r>
                      <a:endParaRPr kumimoji="1" lang="en-US" altLang="ja-JP" sz="1200" b="0" dirty="0">
                        <a:solidFill>
                          <a:schemeClr val="tx1"/>
                        </a:solidFill>
                      </a:endParaRPr>
                    </a:p>
                    <a:p>
                      <a:r>
                        <a:rPr kumimoji="1" lang="ja-JP" altLang="en-US" sz="1200" b="0" dirty="0">
                          <a:solidFill>
                            <a:schemeClr val="tx1"/>
                          </a:solidFill>
                        </a:rPr>
                        <a:t>　派遣するしくみを構築。</a:t>
                      </a:r>
                      <a:endParaRPr kumimoji="1" lang="en-US" altLang="ja-JP" sz="1200" b="0" dirty="0">
                        <a:solidFill>
                          <a:schemeClr val="tx1"/>
                        </a:solidFill>
                      </a:endParaRPr>
                    </a:p>
                    <a:p>
                      <a:r>
                        <a:rPr kumimoji="1" lang="ja-JP" altLang="en-US" sz="1200" b="0" dirty="0">
                          <a:solidFill>
                            <a:schemeClr val="tx1"/>
                          </a:solidFill>
                        </a:rPr>
                        <a:t>　　　　　　　</a:t>
                      </a:r>
                      <a:r>
                        <a:rPr kumimoji="1" lang="en-US" altLang="ja-JP" sz="1200" b="0" dirty="0">
                          <a:solidFill>
                            <a:schemeClr val="tx1"/>
                          </a:solidFill>
                        </a:rPr>
                        <a:t>【</a:t>
                      </a:r>
                      <a:r>
                        <a:rPr kumimoji="1" lang="ja-JP" altLang="en-US" sz="1200" b="0" dirty="0">
                          <a:solidFill>
                            <a:schemeClr val="tx1"/>
                          </a:solidFill>
                        </a:rPr>
                        <a:t>大阪府がんピア・サポーター養成研修　第１回：</a:t>
                      </a:r>
                      <a:r>
                        <a:rPr kumimoji="1" lang="en-US" altLang="ja-JP" sz="1200" b="0" dirty="0">
                          <a:solidFill>
                            <a:schemeClr val="tx1"/>
                          </a:solidFill>
                        </a:rPr>
                        <a:t>R6.11.16,17</a:t>
                      </a:r>
                      <a:r>
                        <a:rPr kumimoji="1" lang="ja-JP" altLang="en-US" sz="1200" b="0" dirty="0">
                          <a:solidFill>
                            <a:schemeClr val="tx1"/>
                          </a:solidFill>
                        </a:rPr>
                        <a:t>、第２回</a:t>
                      </a:r>
                      <a:r>
                        <a:rPr kumimoji="1" lang="en-US" altLang="ja-JP" sz="1200" b="0" dirty="0">
                          <a:solidFill>
                            <a:schemeClr val="tx1"/>
                          </a:solidFill>
                        </a:rPr>
                        <a:t>:R7.2.15,16</a:t>
                      </a:r>
                      <a:r>
                        <a:rPr kumimoji="1" lang="ja-JP" altLang="en-US" sz="1200" b="0" dirty="0">
                          <a:solidFill>
                            <a:schemeClr val="tx1"/>
                          </a:solidFill>
                        </a:rPr>
                        <a:t>実施</a:t>
                      </a:r>
                      <a:r>
                        <a:rPr kumimoji="1" lang="en-US" altLang="ja-JP" sz="1200" b="0" dirty="0">
                          <a:solidFill>
                            <a:schemeClr val="tx1"/>
                          </a:solidFill>
                        </a:rPr>
                        <a:t>】</a:t>
                      </a:r>
                    </a:p>
                    <a:p>
                      <a:r>
                        <a:rPr kumimoji="1" lang="en-US" altLang="ja-JP" sz="1300" dirty="0">
                          <a:solidFill>
                            <a:schemeClr val="tx1"/>
                          </a:solidFill>
                        </a:rPr>
                        <a:t>《</a:t>
                      </a:r>
                      <a:r>
                        <a:rPr kumimoji="1" lang="ja-JP" altLang="en-US" sz="1300" u="sng" dirty="0">
                          <a:solidFill>
                            <a:schemeClr val="tx1"/>
                          </a:solidFill>
                        </a:rPr>
                        <a:t>がん教育、がんに関する知識の普及啓発</a:t>
                      </a:r>
                      <a:r>
                        <a:rPr kumimoji="1" lang="en-US" altLang="ja-JP" sz="1300" dirty="0">
                          <a:solidFill>
                            <a:schemeClr val="tx1"/>
                          </a:solidFill>
                        </a:rPr>
                        <a:t>》</a:t>
                      </a:r>
                    </a:p>
                    <a:p>
                      <a:r>
                        <a:rPr kumimoji="1" lang="ja-JP" altLang="en-US" sz="1200" b="0" dirty="0">
                          <a:solidFill>
                            <a:schemeClr val="tx1"/>
                          </a:solidFill>
                        </a:rPr>
                        <a:t>■中学校、高校におけるがん教育の外部講師活用を進めるため、府教育庁と連携して講師リストを作成し、</a:t>
                      </a:r>
                      <a:endParaRPr kumimoji="1" lang="en-US" altLang="ja-JP" sz="1200" b="0" dirty="0">
                        <a:solidFill>
                          <a:schemeClr val="tx1"/>
                        </a:solidFill>
                      </a:endParaRPr>
                    </a:p>
                    <a:p>
                      <a:r>
                        <a:rPr kumimoji="1" lang="ja-JP" altLang="en-US" sz="1200" b="0" dirty="0">
                          <a:solidFill>
                            <a:schemeClr val="tx1"/>
                          </a:solidFill>
                        </a:rPr>
                        <a:t>　市町村教育委員会や府立高校へ配布するとともに、依頼に基づき外部講師を派遣。また、教員向けの研修会　</a:t>
                      </a:r>
                      <a:endParaRPr kumimoji="1" lang="en-US" altLang="ja-JP" sz="1200" b="0" dirty="0">
                        <a:solidFill>
                          <a:schemeClr val="tx1"/>
                        </a:solidFill>
                      </a:endParaRPr>
                    </a:p>
                    <a:p>
                      <a:r>
                        <a:rPr kumimoji="1" lang="ja-JP" altLang="en-US" sz="1200" b="0" dirty="0">
                          <a:solidFill>
                            <a:schemeClr val="tx1"/>
                          </a:solidFill>
                        </a:rPr>
                        <a:t>　を教育庁と連携して実施。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4694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課題等</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b="0" strike="noStrike" dirty="0">
                          <a:solidFill>
                            <a:schemeClr val="tx1"/>
                          </a:solidFill>
                          <a:latin typeface="+mn-ea"/>
                          <a:ea typeface="+mn-ea"/>
                        </a:rPr>
                        <a:t>■社会全体でがん対策を進めていく更なる機運醸成</a:t>
                      </a:r>
                    </a:p>
                    <a:p>
                      <a:r>
                        <a:rPr kumimoji="1" lang="ja-JP" altLang="en-US" sz="1200" b="0" strike="noStrike" dirty="0">
                          <a:solidFill>
                            <a:schemeClr val="tx1"/>
                          </a:solidFill>
                          <a:latin typeface="+mn-ea"/>
                          <a:ea typeface="+mn-ea"/>
                        </a:rPr>
                        <a:t>■大阪府がんピア・サポーターを活用したがん患者・家族を支援するための体制構築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0107673"/>
                  </a:ext>
                </a:extLst>
              </a:tr>
              <a:tr h="9960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次年度の主な取組み</a:t>
                      </a:r>
                      <a:endParaRPr kumimoji="1" lang="en-US" altLang="ja-JP"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■がん対策基金の寄附の拡大に努めるとともに、寄附等を活用して患者団体等の活動を支援。</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■大阪がん患者団体協議会及び関係者との継続的な意見交換を行い、がん対策の推進に努める。</a:t>
                      </a:r>
                      <a:endParaRPr kumimoji="1" lang="en-US" altLang="ja-JP" sz="1200" b="0" dirty="0">
                        <a:solidFill>
                          <a:schemeClr val="tx1"/>
                        </a:solidFill>
                        <a:latin typeface="+mn-ea"/>
                        <a:ea typeface="+mn-ea"/>
                      </a:endParaRPr>
                    </a:p>
                    <a:p>
                      <a:r>
                        <a:rPr kumimoji="1" lang="ja-JP" altLang="en-US" sz="1200" b="0" strike="noStrike" dirty="0">
                          <a:solidFill>
                            <a:schemeClr val="tx1"/>
                          </a:solidFill>
                          <a:latin typeface="+mn-ea"/>
                          <a:ea typeface="+mn-ea"/>
                        </a:rPr>
                        <a:t>■大阪府がんピア・サポーターを大阪府がん診療拠点病院等で行われるがんサロン等に派遣。</a:t>
                      </a:r>
                      <a:endParaRPr kumimoji="1" lang="en-US" altLang="ja-JP" sz="1200" b="0" strike="no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7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最終予算</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（案</a:t>
                      </a:r>
                      <a:r>
                        <a:rPr kumimoji="1" lang="en-US" altLang="ja-JP"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a:t>
                      </a:r>
                      <a:r>
                        <a:rPr kumimoji="1" lang="ja-JP" altLang="en-US" sz="1100" b="1" i="0" u="none" strike="noStrike" kern="1200" cap="none" spc="0" normalizeH="0" baseline="0" noProof="0" dirty="0">
                          <a:ln>
                            <a:noFill/>
                          </a:ln>
                          <a:solidFill>
                            <a:prstClr val="white"/>
                          </a:solidFill>
                          <a:effectLst/>
                          <a:uLnTx/>
                          <a:uFillTx/>
                          <a:latin typeface="游ゴシック" panose="020B0400000000000000" pitchFamily="50" charset="-128"/>
                          <a:ea typeface="+mn-ea"/>
                          <a:cs typeface="+mn-cs"/>
                        </a:rPr>
                        <a:t>（主要事業）</a:t>
                      </a:r>
                      <a:endParaRPr kumimoji="1" lang="ja-JP" altLang="en-US" sz="1400" b="1" i="0" u="none" strike="noStrike" kern="1200" cap="none" spc="0" normalizeH="0" baseline="0" noProof="0" dirty="0">
                        <a:ln>
                          <a:noFill/>
                        </a:ln>
                        <a:solidFill>
                          <a:prstClr val="white"/>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千円）、地域統括相談支援センターモデル事業（</a:t>
                      </a:r>
                      <a:r>
                        <a:rPr kumimoji="1" lang="en-US" altLang="ja-JP" sz="1300" dirty="0">
                          <a:solidFill>
                            <a:schemeClr val="tx1"/>
                          </a:solidFill>
                        </a:rPr>
                        <a:t>12,825</a:t>
                      </a:r>
                      <a:r>
                        <a:rPr kumimoji="1" lang="ja-JP" altLang="en-US" sz="1300" dirty="0">
                          <a:solidFill>
                            <a:schemeClr val="tx1"/>
                          </a:solidFill>
                        </a:rPr>
                        <a:t>千円）</a:t>
                      </a:r>
                      <a:r>
                        <a:rPr kumimoji="1" lang="en-US" altLang="ja-JP" sz="1300" dirty="0">
                          <a:solidFill>
                            <a:schemeClr val="tx1"/>
                          </a:solidFill>
                        </a:rPr>
                        <a:t>【</a:t>
                      </a:r>
                      <a:r>
                        <a:rPr kumimoji="1" lang="ja-JP" altLang="en-US" sz="1300" dirty="0">
                          <a:solidFill>
                            <a:schemeClr val="tx1"/>
                          </a:solidFill>
                        </a:rPr>
                        <a:t>再掲</a:t>
                      </a:r>
                      <a:r>
                        <a:rPr kumimoji="1" lang="en-US" altLang="ja-JP" sz="1300" dirty="0">
                          <a:solidFill>
                            <a:schemeClr val="tx1"/>
                          </a:solidFill>
                        </a:rPr>
                        <a:t>】</a:t>
                      </a:r>
                      <a:r>
                        <a:rPr kumimoji="1" lang="ja-JP" altLang="en-US" sz="1300" dirty="0">
                          <a:solidFill>
                            <a:schemeClr val="tx1"/>
                          </a:solidFill>
                        </a:rPr>
                        <a:t>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sp>
        <p:nvSpPr>
          <p:cNvPr id="6" name="スライド番号プレースホルダー 1">
            <a:extLst>
              <a:ext uri="{FF2B5EF4-FFF2-40B4-BE49-F238E27FC236}">
                <a16:creationId xmlns:a16="http://schemas.microsoft.com/office/drawing/2014/main" id="{BDC1078A-F42F-4FA2-AEB0-236801403127}"/>
              </a:ext>
            </a:extLst>
          </p:cNvPr>
          <p:cNvSpPr txBox="1">
            <a:spLocks/>
          </p:cNvSpPr>
          <p:nvPr/>
        </p:nvSpPr>
        <p:spPr>
          <a:xfrm>
            <a:off x="7145815" y="649060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８</a:t>
            </a:r>
          </a:p>
        </p:txBody>
      </p:sp>
    </p:spTree>
    <p:extLst>
      <p:ext uri="{BB962C8B-B14F-4D97-AF65-F5344CB8AC3E}">
        <p14:creationId xmlns:p14="http://schemas.microsoft.com/office/powerpoint/2010/main" val="1550982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2807</Words>
  <Application>Microsoft Office PowerPoint</Application>
  <PresentationFormat>A4 210 x 297 mm</PresentationFormat>
  <Paragraphs>291</Paragraphs>
  <Slides>8</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HG丸ｺﾞｼｯｸM-PRO</vt:lpstr>
      <vt:lpstr>Meiryo UI</vt:lpstr>
      <vt:lpstr>ＭＳ Ｐゴシック</vt:lpstr>
      <vt:lpstr>ＭＳ ゴシック</vt:lpstr>
      <vt:lpstr>メイリオ</vt:lpstr>
      <vt:lpstr>游ゴシック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2025-03-10T07:51:32Z</dcterms:created>
  <dcterms:modified xsi:type="dcterms:W3CDTF">2025-03-10T07:51:35Z</dcterms:modified>
</cp:coreProperties>
</file>