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1" r:id="rId2"/>
  </p:sldMasterIdLst>
  <p:notesMasterIdLst>
    <p:notesMasterId r:id="rId9"/>
  </p:notesMasterIdLst>
  <p:sldIdLst>
    <p:sldId id="272" r:id="rId3"/>
    <p:sldId id="260" r:id="rId4"/>
    <p:sldId id="697" r:id="rId5"/>
    <p:sldId id="698" r:id="rId6"/>
    <p:sldId id="690" r:id="rId7"/>
    <p:sldId id="696" r:id="rId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CC00"/>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6241" autoAdjust="0"/>
  </p:normalViewPr>
  <p:slideViewPr>
    <p:cSldViewPr snapToGrid="0">
      <p:cViewPr varScale="1">
        <p:scale>
          <a:sx n="113" d="100"/>
          <a:sy n="113" d="100"/>
        </p:scale>
        <p:origin x="115" y="82"/>
      </p:cViewPr>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B7A085B-C8C5-428F-8CA5-50731126733C}" type="datetimeFigureOut">
              <a:rPr kumimoji="1" lang="ja-JP" altLang="en-US" smtClean="0"/>
              <a:t>2024/10/7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E6641AF-5D6E-42F7-8531-21FDD8CCB41A}" type="slidenum">
              <a:rPr kumimoji="1" lang="ja-JP" altLang="en-US" smtClean="0"/>
              <a:t>‹#›</a:t>
            </a:fld>
            <a:endParaRPr kumimoji="1" lang="ja-JP" altLang="en-US"/>
          </a:p>
        </p:txBody>
      </p:sp>
    </p:spTree>
    <p:extLst>
      <p:ext uri="{BB962C8B-B14F-4D97-AF65-F5344CB8AC3E}">
        <p14:creationId xmlns:p14="http://schemas.microsoft.com/office/powerpoint/2010/main" val="41671038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E6641AF-5D6E-42F7-8531-21FDD8CCB41A}" type="slidenum">
              <a:rPr kumimoji="1" lang="ja-JP" altLang="en-US" smtClean="0"/>
              <a:t>2</a:t>
            </a:fld>
            <a:endParaRPr kumimoji="1" lang="ja-JP" altLang="en-US"/>
          </a:p>
        </p:txBody>
      </p:sp>
    </p:spTree>
    <p:extLst>
      <p:ext uri="{BB962C8B-B14F-4D97-AF65-F5344CB8AC3E}">
        <p14:creationId xmlns:p14="http://schemas.microsoft.com/office/powerpoint/2010/main" val="284803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E6641AF-5D6E-42F7-8531-21FDD8CCB41A}" type="slidenum">
              <a:rPr kumimoji="1" lang="ja-JP" altLang="en-US" smtClean="0"/>
              <a:t>3</a:t>
            </a:fld>
            <a:endParaRPr kumimoji="1" lang="ja-JP" altLang="en-US"/>
          </a:p>
        </p:txBody>
      </p:sp>
    </p:spTree>
    <p:extLst>
      <p:ext uri="{BB962C8B-B14F-4D97-AF65-F5344CB8AC3E}">
        <p14:creationId xmlns:p14="http://schemas.microsoft.com/office/powerpoint/2010/main" val="148877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E6641AF-5D6E-42F7-8531-21FDD8CCB41A}" type="slidenum">
              <a:rPr kumimoji="1" lang="ja-JP" altLang="en-US" smtClean="0"/>
              <a:t>4</a:t>
            </a:fld>
            <a:endParaRPr kumimoji="1" lang="ja-JP" altLang="en-US"/>
          </a:p>
        </p:txBody>
      </p:sp>
    </p:spTree>
    <p:extLst>
      <p:ext uri="{BB962C8B-B14F-4D97-AF65-F5344CB8AC3E}">
        <p14:creationId xmlns:p14="http://schemas.microsoft.com/office/powerpoint/2010/main" val="99960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1E6641AF-5D6E-42F7-8531-21FDD8CCB41A}" type="slidenum">
              <a:rPr kumimoji="1" lang="ja-JP" altLang="en-US" smtClean="0"/>
              <a:t>5</a:t>
            </a:fld>
            <a:endParaRPr kumimoji="1" lang="ja-JP" altLang="en-US"/>
          </a:p>
        </p:txBody>
      </p:sp>
    </p:spTree>
    <p:extLst>
      <p:ext uri="{BB962C8B-B14F-4D97-AF65-F5344CB8AC3E}">
        <p14:creationId xmlns:p14="http://schemas.microsoft.com/office/powerpoint/2010/main" val="4214294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1E6641AF-5D6E-42F7-8531-21FDD8CCB41A}" type="slidenum">
              <a:rPr kumimoji="1" lang="ja-JP" altLang="en-US" smtClean="0"/>
              <a:t>6</a:t>
            </a:fld>
            <a:endParaRPr kumimoji="1" lang="ja-JP" altLang="en-US"/>
          </a:p>
        </p:txBody>
      </p:sp>
    </p:spTree>
    <p:extLst>
      <p:ext uri="{BB962C8B-B14F-4D97-AF65-F5344CB8AC3E}">
        <p14:creationId xmlns:p14="http://schemas.microsoft.com/office/powerpoint/2010/main" val="129702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77940"/>
            <a:ext cx="2278380" cy="276999"/>
          </a:xfrm>
        </p:spPr>
        <p:txBody>
          <a:bodyPr/>
          <a:lstStyle/>
          <a:p>
            <a:fld id="{A4A9D5C3-5AD1-4B12-A867-37CF79256695}" type="datetimeFigureOut">
              <a:rPr kumimoji="1" lang="ja-JP" altLang="en-US" smtClean="0"/>
              <a:t>2024/10/7</a:t>
            </a:fld>
            <a:endParaRPr kumimoji="1" lang="ja-JP" altLang="en-US"/>
          </a:p>
        </p:txBody>
      </p:sp>
      <p:sp>
        <p:nvSpPr>
          <p:cNvPr id="3" name="Footer Placeholder 2"/>
          <p:cNvSpPr>
            <a:spLocks noGrp="1"/>
          </p:cNvSpPr>
          <p:nvPr>
            <p:ph type="ftr" sz="quarter" idx="11"/>
          </p:nvPr>
        </p:nvSpPr>
        <p:spPr>
          <a:xfrm>
            <a:off x="3368040" y="6377940"/>
            <a:ext cx="3169920" cy="276999"/>
          </a:xfrm>
        </p:spPr>
        <p:txBody>
          <a:bodyPr/>
          <a:lstStyle/>
          <a:p>
            <a:endParaRPr kumimoji="1" lang="ja-JP" altLang="en-US"/>
          </a:p>
        </p:txBody>
      </p:sp>
      <p:sp>
        <p:nvSpPr>
          <p:cNvPr id="4" name="Slide Number Placeholder 3"/>
          <p:cNvSpPr>
            <a:spLocks noGrp="1"/>
          </p:cNvSpPr>
          <p:nvPr>
            <p:ph type="sldNum" sz="quarter" idx="12"/>
          </p:nvPr>
        </p:nvSpPr>
        <p:spPr>
          <a:xfrm>
            <a:off x="9560941" y="6596430"/>
            <a:ext cx="320675" cy="276999"/>
          </a:xfrm>
        </p:spPr>
        <p:txBody>
          <a:bodyPr/>
          <a:lstStyle/>
          <a:p>
            <a:fld id="{45640B90-E843-46A8-9D41-E686FF51C36B}" type="slidenum">
              <a:rPr kumimoji="1" lang="ja-JP" altLang="en-US" smtClean="0"/>
              <a:t>‹#›</a:t>
            </a:fld>
            <a:endParaRPr kumimoji="1" lang="ja-JP" altLang="en-US"/>
          </a:p>
        </p:txBody>
      </p:sp>
    </p:spTree>
    <p:extLst>
      <p:ext uri="{BB962C8B-B14F-4D97-AF65-F5344CB8AC3E}">
        <p14:creationId xmlns:p14="http://schemas.microsoft.com/office/powerpoint/2010/main" val="222851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2DFAE8A-B5E2-4FDC-BD85-C646114E704F}" type="datetime1">
              <a:rPr kumimoji="1" lang="ja-JP" altLang="en-US" smtClean="0"/>
              <a:t>2024/10/7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672374-2C65-4225-B1BC-5F795CF92C82}" type="slidenum">
              <a:rPr kumimoji="1" lang="ja-JP" altLang="en-US" smtClean="0"/>
              <a:t>‹#›</a:t>
            </a:fld>
            <a:endParaRPr kumimoji="1" lang="ja-JP" altLang="en-US"/>
          </a:p>
        </p:txBody>
      </p:sp>
    </p:spTree>
    <p:extLst>
      <p:ext uri="{BB962C8B-B14F-4D97-AF65-F5344CB8AC3E}">
        <p14:creationId xmlns:p14="http://schemas.microsoft.com/office/powerpoint/2010/main" val="27196805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4618" y="45465"/>
            <a:ext cx="8036763" cy="600710"/>
          </a:xfrm>
          <a:prstGeom prst="rect">
            <a:avLst/>
          </a:prstGeom>
        </p:spPr>
        <p:txBody>
          <a:bodyPr wrap="square" lIns="0" tIns="0" rIns="0" bIns="0">
            <a:spAutoFit/>
          </a:bodyPr>
          <a:lstStyle>
            <a:lvl1pPr>
              <a:defRPr sz="2400" b="1" i="0">
                <a:solidFill>
                  <a:schemeClr val="bg1"/>
                </a:solidFill>
                <a:latin typeface="MS PGothic"/>
                <a:cs typeface="MS PGothic"/>
              </a:defRPr>
            </a:lvl1pPr>
          </a:lstStyle>
          <a:p>
            <a:endParaRPr/>
          </a:p>
        </p:txBody>
      </p:sp>
      <p:sp>
        <p:nvSpPr>
          <p:cNvPr id="3" name="Holder 3"/>
          <p:cNvSpPr>
            <a:spLocks noGrp="1"/>
          </p:cNvSpPr>
          <p:nvPr>
            <p:ph type="body" idx="1"/>
          </p:nvPr>
        </p:nvSpPr>
        <p:spPr>
          <a:xfrm>
            <a:off x="5306695" y="2802889"/>
            <a:ext cx="4339590" cy="17633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68040" y="6377940"/>
            <a:ext cx="316992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10/7/2024</a:t>
            </a:fld>
            <a:endParaRPr lang="en-US"/>
          </a:p>
        </p:txBody>
      </p:sp>
      <p:sp>
        <p:nvSpPr>
          <p:cNvPr id="6" name="Holder 6"/>
          <p:cNvSpPr>
            <a:spLocks noGrp="1"/>
          </p:cNvSpPr>
          <p:nvPr>
            <p:ph type="sldNum" sz="quarter" idx="7"/>
          </p:nvPr>
        </p:nvSpPr>
        <p:spPr>
          <a:xfrm>
            <a:off x="9560941" y="6596430"/>
            <a:ext cx="320675" cy="254000"/>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extLst>
      <p:ext uri="{BB962C8B-B14F-4D97-AF65-F5344CB8AC3E}">
        <p14:creationId xmlns:p14="http://schemas.microsoft.com/office/powerpoint/2010/main" val="2186350704"/>
      </p:ext>
    </p:extLst>
  </p:cSld>
  <p:clrMap bg1="lt1" tx1="dk1" bg2="lt2" tx2="dk2" accent1="accent1" accent2="accent2" accent3="accent3" accent4="accent4" accent5="accent5" accent6="accent6" hlink="hlink" folHlink="folHlink"/>
  <p:sldLayoutIdLst>
    <p:sldLayoutId id="2147483650"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F5449-9B1E-4E04-96B0-DCB398CCDAD4}" type="datetime1">
              <a:rPr kumimoji="1" lang="ja-JP" altLang="en-US" smtClean="0"/>
              <a:t>2024/10/7</a:t>
            </a:fld>
            <a:endParaRPr kumimoji="1" lang="ja-JP" altLang="en-US"/>
          </a:p>
        </p:txBody>
      </p:sp>
      <p:sp>
        <p:nvSpPr>
          <p:cNvPr id="5" name="フッター プレースホルダー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72374-2C65-4225-B1BC-5F795CF92C82}" type="slidenum">
              <a:rPr kumimoji="1" lang="ja-JP" altLang="en-US" smtClean="0"/>
              <a:t>‹#›</a:t>
            </a:fld>
            <a:endParaRPr kumimoji="1" lang="ja-JP" altLang="en-US"/>
          </a:p>
        </p:txBody>
      </p:sp>
    </p:spTree>
    <p:extLst>
      <p:ext uri="{BB962C8B-B14F-4D97-AF65-F5344CB8AC3E}">
        <p14:creationId xmlns:p14="http://schemas.microsoft.com/office/powerpoint/2010/main" val="3233118364"/>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668524" y="2679056"/>
            <a:ext cx="8375723" cy="1109985"/>
          </a:xfrm>
          <a:prstGeom prst="rect">
            <a:avLst/>
          </a:prstGeom>
        </p:spPr>
        <p:txBody>
          <a:bodyPr>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spc="50" dirty="0">
                <a:ln w="11430"/>
                <a:solidFill>
                  <a:schemeClr val="accent2">
                    <a:lumMod val="75000"/>
                  </a:schemeClr>
                </a:solidFill>
                <a:effectLst>
                  <a:outerShdw blurRad="76200" dist="50800" dir="5400000" algn="tl" rotWithShape="0">
                    <a:srgbClr val="000000">
                      <a:alpha val="65000"/>
                    </a:srgbClr>
                  </a:outerShdw>
                </a:effectLst>
                <a:latin typeface="+mj-ea"/>
              </a:rPr>
              <a:t>令和６年度　大阪府地域統括相談支援センターモデル事業について</a:t>
            </a:r>
          </a:p>
        </p:txBody>
      </p:sp>
      <p:sp>
        <p:nvSpPr>
          <p:cNvPr id="4" name="テキスト ボックス 3"/>
          <p:cNvSpPr txBox="1"/>
          <p:nvPr/>
        </p:nvSpPr>
        <p:spPr>
          <a:xfrm>
            <a:off x="879866" y="4941168"/>
            <a:ext cx="8074260" cy="930236"/>
          </a:xfrm>
          <a:prstGeom prst="rect">
            <a:avLst/>
          </a:prstGeom>
          <a:noFill/>
          <a:ln>
            <a:noFill/>
          </a:ln>
        </p:spPr>
        <p:txBody>
          <a:bodyPr wrap="square" lIns="144000" tIns="144000" rtlCol="0">
            <a:spAutoFit/>
          </a:bodyPr>
          <a:lstStyle/>
          <a:p>
            <a:pPr algn="ctr"/>
            <a:r>
              <a:rPr lang="ja-JP" altLang="en-US" sz="2400" b="1" dirty="0">
                <a:solidFill>
                  <a:prstClr val="black"/>
                </a:solidFill>
                <a:latin typeface="+mn-ea"/>
              </a:rPr>
              <a:t>令和６年度大阪府がん対策推進委員会</a:t>
            </a:r>
            <a:endParaRPr lang="en-US" altLang="ja-JP" sz="2400" b="1" dirty="0">
              <a:solidFill>
                <a:prstClr val="black"/>
              </a:solidFill>
              <a:latin typeface="+mn-ea"/>
            </a:endParaRPr>
          </a:p>
          <a:p>
            <a:pPr algn="ctr"/>
            <a:r>
              <a:rPr lang="ja-JP" altLang="en-US" sz="2400" b="1" dirty="0">
                <a:solidFill>
                  <a:prstClr val="black"/>
                </a:solidFill>
                <a:latin typeface="+mn-ea"/>
              </a:rPr>
              <a:t>第１回小児・</a:t>
            </a:r>
            <a:r>
              <a:rPr lang="en-US" altLang="ja-JP" sz="2400" b="1" dirty="0">
                <a:solidFill>
                  <a:prstClr val="black"/>
                </a:solidFill>
                <a:latin typeface="+mn-ea"/>
              </a:rPr>
              <a:t>AYA</a:t>
            </a:r>
            <a:r>
              <a:rPr lang="ja-JP" altLang="en-US" sz="2400" b="1" dirty="0">
                <a:solidFill>
                  <a:prstClr val="black"/>
                </a:solidFill>
                <a:latin typeface="+mn-ea"/>
              </a:rPr>
              <a:t>世代のがん対策部会</a:t>
            </a:r>
            <a:endParaRPr lang="en-US" altLang="ja-JP" sz="2000" dirty="0">
              <a:solidFill>
                <a:prstClr val="black"/>
              </a:solidFill>
              <a:latin typeface="+mn-ea"/>
            </a:endParaRPr>
          </a:p>
        </p:txBody>
      </p:sp>
      <p:sp>
        <p:nvSpPr>
          <p:cNvPr id="5" name="テキスト ボックス 3">
            <a:extLst>
              <a:ext uri="{FF2B5EF4-FFF2-40B4-BE49-F238E27FC236}">
                <a16:creationId xmlns:a16="http://schemas.microsoft.com/office/drawing/2014/main" id="{25D5AE40-3A96-418C-8398-1A566B4A9C90}"/>
              </a:ext>
            </a:extLst>
          </p:cNvPr>
          <p:cNvSpPr txBox="1"/>
          <p:nvPr/>
        </p:nvSpPr>
        <p:spPr>
          <a:xfrm>
            <a:off x="7473280" y="404664"/>
            <a:ext cx="1224136" cy="369332"/>
          </a:xfrm>
          <a:prstGeom prst="rect">
            <a:avLst/>
          </a:prstGeom>
          <a:solidFill>
            <a:schemeClr val="tx2"/>
          </a:solidFill>
          <a:ln>
            <a:solidFill>
              <a:schemeClr val="bg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solidFill>
                  <a:prstClr val="white"/>
                </a:solidFill>
                <a:latin typeface="+mj-ea"/>
                <a:ea typeface="+mj-ea"/>
              </a:rPr>
              <a:t>資料３</a:t>
            </a:r>
          </a:p>
        </p:txBody>
      </p:sp>
    </p:spTree>
    <p:extLst>
      <p:ext uri="{BB962C8B-B14F-4D97-AF65-F5344CB8AC3E}">
        <p14:creationId xmlns:p14="http://schemas.microsoft.com/office/powerpoint/2010/main" val="2710679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楕円 12">
            <a:extLst>
              <a:ext uri="{FF2B5EF4-FFF2-40B4-BE49-F238E27FC236}">
                <a16:creationId xmlns:a16="http://schemas.microsoft.com/office/drawing/2014/main" id="{0DD016EA-38DA-453B-B8C6-3BBB12C0F5C5}"/>
              </a:ext>
            </a:extLst>
          </p:cNvPr>
          <p:cNvSpPr/>
          <p:nvPr/>
        </p:nvSpPr>
        <p:spPr>
          <a:xfrm>
            <a:off x="219292" y="4097867"/>
            <a:ext cx="9230361" cy="2537518"/>
          </a:xfrm>
          <a:prstGeom prst="ellipse">
            <a:avLst/>
          </a:prstGeom>
          <a:solidFill>
            <a:schemeClr val="tx2">
              <a:lumMod val="20000"/>
              <a:lumOff val="80000"/>
            </a:schemeClr>
          </a:solid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AADB7452-2544-4C69-8EAB-B4FA9C5A901D}"/>
              </a:ext>
            </a:extLst>
          </p:cNvPr>
          <p:cNvSpPr/>
          <p:nvPr/>
        </p:nvSpPr>
        <p:spPr>
          <a:xfrm>
            <a:off x="0" y="3349153"/>
            <a:ext cx="9906000" cy="4030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926" tIns="45463" rIns="90926" bIns="45463" numCol="1" spcCol="0" rtlCol="0" fromWordArt="0" anchor="ctr" anchorCtr="0" forceAA="0" compatLnSpc="1">
            <a:prstTxWarp prst="textNoShape">
              <a:avLst/>
            </a:prstTxWarp>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大阪府における地域統括相談支援センター運用のイメージ</a:t>
            </a:r>
          </a:p>
        </p:txBody>
      </p:sp>
      <p:sp>
        <p:nvSpPr>
          <p:cNvPr id="7" name="テキスト ボックス 6">
            <a:extLst>
              <a:ext uri="{FF2B5EF4-FFF2-40B4-BE49-F238E27FC236}">
                <a16:creationId xmlns:a16="http://schemas.microsoft.com/office/drawing/2014/main" id="{A1CB59F5-EEA4-4D5A-92A6-4D8C9705F666}"/>
              </a:ext>
            </a:extLst>
          </p:cNvPr>
          <p:cNvSpPr txBox="1"/>
          <p:nvPr/>
        </p:nvSpPr>
        <p:spPr>
          <a:xfrm>
            <a:off x="456347" y="5398155"/>
            <a:ext cx="1212956" cy="461665"/>
          </a:xfrm>
          <a:prstGeom prst="rect">
            <a:avLst/>
          </a:prstGeom>
          <a:solidFill>
            <a:schemeClr val="tx2"/>
          </a:solidFill>
          <a:ln>
            <a:solidFill>
              <a:schemeClr val="tx1"/>
            </a:solidFill>
          </a:ln>
        </p:spPr>
        <p:txBody>
          <a:bodyPr wrap="square" rtlCol="0">
            <a:sp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がん拠点病院</a:t>
            </a:r>
            <a:br>
              <a:rPr kumimoji="1" lang="en-US" altLang="ja-JP" sz="1200" b="1" dirty="0">
                <a:solidFill>
                  <a:schemeClr val="bg1"/>
                </a:solidFill>
                <a:latin typeface="Meiryo UI" panose="020B0604030504040204" pitchFamily="50" charset="-128"/>
                <a:ea typeface="Meiryo UI" panose="020B0604030504040204" pitchFamily="50" charset="-128"/>
              </a:rPr>
            </a:br>
            <a:r>
              <a:rPr kumimoji="1" lang="ja-JP" altLang="en-US" sz="1200" b="1" dirty="0">
                <a:solidFill>
                  <a:schemeClr val="bg1"/>
                </a:solidFill>
                <a:latin typeface="Meiryo UI" panose="020B0604030504040204" pitchFamily="50" charset="-128"/>
                <a:ea typeface="Meiryo UI" panose="020B0604030504040204" pitchFamily="50" charset="-128"/>
              </a:rPr>
              <a:t>（患者サロン）</a:t>
            </a:r>
          </a:p>
        </p:txBody>
      </p:sp>
      <p:sp>
        <p:nvSpPr>
          <p:cNvPr id="8" name="テキスト ボックス 7">
            <a:extLst>
              <a:ext uri="{FF2B5EF4-FFF2-40B4-BE49-F238E27FC236}">
                <a16:creationId xmlns:a16="http://schemas.microsoft.com/office/drawing/2014/main" id="{5480555F-A584-4933-9385-27E73D666511}"/>
              </a:ext>
            </a:extLst>
          </p:cNvPr>
          <p:cNvSpPr txBox="1"/>
          <p:nvPr/>
        </p:nvSpPr>
        <p:spPr>
          <a:xfrm>
            <a:off x="3294482" y="6019596"/>
            <a:ext cx="3034986" cy="523220"/>
          </a:xfrm>
          <a:prstGeom prst="rect">
            <a:avLst/>
          </a:prstGeom>
          <a:noFill/>
          <a:ln>
            <a:noFill/>
          </a:ln>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rPr>
              <a:t>地域統括相談支援センター</a:t>
            </a:r>
            <a:br>
              <a:rPr lang="en-US" altLang="ja-JP" sz="1400" b="1" dirty="0">
                <a:latin typeface="Meiryo UI" panose="020B0604030504040204" pitchFamily="50" charset="-128"/>
                <a:ea typeface="Meiryo UI" panose="020B0604030504040204" pitchFamily="50" charset="-128"/>
              </a:rPr>
            </a:br>
            <a:r>
              <a:rPr lang="ja-JP" altLang="en-US" sz="1400" b="1" dirty="0">
                <a:latin typeface="Meiryo UI" panose="020B0604030504040204" pitchFamily="50" charset="-128"/>
                <a:ea typeface="Meiryo UI" panose="020B0604030504040204" pitchFamily="50" charset="-128"/>
              </a:rPr>
              <a:t>（大阪府がん患者サポートセンター）</a:t>
            </a:r>
            <a:endParaRPr kumimoji="1" lang="en-US" altLang="ja-JP" sz="14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F34998D-BC19-4CEE-8319-D9CF5359E4C6}"/>
              </a:ext>
            </a:extLst>
          </p:cNvPr>
          <p:cNvSpPr txBox="1"/>
          <p:nvPr/>
        </p:nvSpPr>
        <p:spPr>
          <a:xfrm>
            <a:off x="7279572" y="4643138"/>
            <a:ext cx="810705" cy="307777"/>
          </a:xfrm>
          <a:prstGeom prst="rect">
            <a:avLst/>
          </a:prstGeom>
          <a:solidFill>
            <a:schemeClr val="tx2"/>
          </a:solidFill>
          <a:ln>
            <a:solidFill>
              <a:schemeClr val="tx1"/>
            </a:solidFill>
          </a:ln>
        </p:spPr>
        <p:txBody>
          <a:bodyPr wrap="square" rtlCol="0">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大阪府</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flipH="1">
            <a:off x="9600358" y="6476921"/>
            <a:ext cx="296420" cy="646331"/>
          </a:xfrm>
          <a:prstGeom prst="rect">
            <a:avLst/>
          </a:prstGeom>
          <a:noFill/>
        </p:spPr>
        <p:txBody>
          <a:bodyPr wrap="square" rtlCol="0">
            <a:spAutoFit/>
          </a:bodyPr>
          <a:lstStyle/>
          <a:p>
            <a:r>
              <a:rPr lang="en-US" altLang="ja-JP" dirty="0"/>
              <a:t>1</a:t>
            </a:r>
            <a:endParaRPr kumimoji="1" lang="en-US" altLang="ja-JP" dirty="0"/>
          </a:p>
          <a:p>
            <a:endParaRPr kumimoji="1" lang="ja-JP" altLang="en-US" dirty="0"/>
          </a:p>
        </p:txBody>
      </p:sp>
      <p:sp>
        <p:nvSpPr>
          <p:cNvPr id="16" name="AutoShape 2" descr="相談窓口のイラス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8" name="Picture 4" descr="相談窓口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786" y="5486920"/>
            <a:ext cx="839030" cy="83903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645BD96F-A2C7-4ED0-A66A-DEF2EAC77B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9243" y="4697259"/>
            <a:ext cx="1238352" cy="1242005"/>
          </a:xfrm>
          <a:prstGeom prst="rect">
            <a:avLst/>
          </a:prstGeom>
        </p:spPr>
      </p:pic>
      <p:pic>
        <p:nvPicPr>
          <p:cNvPr id="35" name="Picture 2" descr="https://1.bp.blogspot.com/-LSCklp2fqOI/Vkcaeten8KI/AAAAAAAA0cM/r_CPwIofBVQ/s800/dai_byouin2.png">
            <a:extLst>
              <a:ext uri="{FF2B5EF4-FFF2-40B4-BE49-F238E27FC236}">
                <a16:creationId xmlns:a16="http://schemas.microsoft.com/office/drawing/2014/main" id="{27E6C22C-DF74-45A5-BDF0-A895E8270E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1076" y="5500059"/>
            <a:ext cx="736366" cy="771619"/>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84A5685E-6B8A-4722-AA86-124C52D5EC9D}"/>
              </a:ext>
            </a:extLst>
          </p:cNvPr>
          <p:cNvSpPr txBox="1"/>
          <p:nvPr/>
        </p:nvSpPr>
        <p:spPr>
          <a:xfrm>
            <a:off x="8108460" y="5388497"/>
            <a:ext cx="986852" cy="307777"/>
          </a:xfrm>
          <a:prstGeom prst="rect">
            <a:avLst/>
          </a:prstGeom>
          <a:solidFill>
            <a:schemeClr val="tx2"/>
          </a:solidFill>
          <a:ln>
            <a:solidFill>
              <a:schemeClr val="tx1"/>
            </a:solidFill>
          </a:ln>
        </p:spPr>
        <p:txBody>
          <a:bodyPr wrap="square" rtlCol="0">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患者・家族</a:t>
            </a:r>
          </a:p>
        </p:txBody>
      </p:sp>
      <p:sp>
        <p:nvSpPr>
          <p:cNvPr id="47" name="テキスト ボックス 46">
            <a:extLst>
              <a:ext uri="{FF2B5EF4-FFF2-40B4-BE49-F238E27FC236}">
                <a16:creationId xmlns:a16="http://schemas.microsoft.com/office/drawing/2014/main" id="{E87B199F-CB7F-403C-A093-78105A2F9DC2}"/>
              </a:ext>
            </a:extLst>
          </p:cNvPr>
          <p:cNvSpPr txBox="1"/>
          <p:nvPr/>
        </p:nvSpPr>
        <p:spPr>
          <a:xfrm>
            <a:off x="977678" y="4648888"/>
            <a:ext cx="1187270" cy="276999"/>
          </a:xfrm>
          <a:prstGeom prst="rect">
            <a:avLst/>
          </a:prstGeom>
          <a:solidFill>
            <a:schemeClr val="tx2"/>
          </a:solidFill>
          <a:ln>
            <a:solidFill>
              <a:schemeClr val="tx1"/>
            </a:solidFill>
          </a:ln>
        </p:spPr>
        <p:txBody>
          <a:bodyPr wrap="square" rtlCol="0">
            <a:sp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ピア・サポーター</a:t>
            </a:r>
          </a:p>
        </p:txBody>
      </p:sp>
      <p:pic>
        <p:nvPicPr>
          <p:cNvPr id="49" name="Picture 8" descr="https://4.bp.blogspot.com/-WiJWZvJLt7w/W6DT4SSyhkI/AAAAAAABPAE/RLBkUc0l5fAceePBNO5Et9kCnV5GJE54QCLcBGAs/s800/talk8_red_woman.png">
            <a:extLst>
              <a:ext uri="{FF2B5EF4-FFF2-40B4-BE49-F238E27FC236}">
                <a16:creationId xmlns:a16="http://schemas.microsoft.com/office/drawing/2014/main" id="{DE919085-F22F-4369-A8FC-C533653858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3178" y="4513219"/>
            <a:ext cx="547173" cy="680525"/>
          </a:xfrm>
          <a:prstGeom prst="rect">
            <a:avLst/>
          </a:prstGeom>
          <a:noFill/>
          <a:extLst>
            <a:ext uri="{909E8E84-426E-40DD-AFC4-6F175D3DCCD1}">
              <a14:hiddenFill xmlns:a14="http://schemas.microsoft.com/office/drawing/2010/main">
                <a:solidFill>
                  <a:srgbClr val="FFFFFF"/>
                </a:solidFill>
              </a14:hiddenFill>
            </a:ext>
          </a:extLst>
        </p:spPr>
      </p:pic>
      <p:sp>
        <p:nvSpPr>
          <p:cNvPr id="50" name="テキスト ボックス 49">
            <a:extLst>
              <a:ext uri="{FF2B5EF4-FFF2-40B4-BE49-F238E27FC236}">
                <a16:creationId xmlns:a16="http://schemas.microsoft.com/office/drawing/2014/main" id="{E97EC9CF-FBED-4CC3-87B1-B068BEA91324}"/>
              </a:ext>
            </a:extLst>
          </p:cNvPr>
          <p:cNvSpPr txBox="1"/>
          <p:nvPr/>
        </p:nvSpPr>
        <p:spPr>
          <a:xfrm rot="20620809">
            <a:off x="2827447" y="5310088"/>
            <a:ext cx="816852" cy="276999"/>
          </a:xfrm>
          <a:prstGeom prst="rect">
            <a:avLst/>
          </a:prstGeom>
          <a:noFill/>
        </p:spPr>
        <p:txBody>
          <a:bodyPr wrap="square" rtlCol="0">
            <a:spAutoFit/>
          </a:bodyPr>
          <a:lstStyle/>
          <a:p>
            <a:r>
              <a:rPr lang="ja-JP" altLang="en-US" sz="1200" dirty="0"/>
              <a:t>派遣要請</a:t>
            </a:r>
            <a:endParaRPr kumimoji="1" lang="ja-JP" altLang="en-US" sz="1200" dirty="0"/>
          </a:p>
        </p:txBody>
      </p:sp>
      <p:sp>
        <p:nvSpPr>
          <p:cNvPr id="51" name="テキスト ボックス 50">
            <a:extLst>
              <a:ext uri="{FF2B5EF4-FFF2-40B4-BE49-F238E27FC236}">
                <a16:creationId xmlns:a16="http://schemas.microsoft.com/office/drawing/2014/main" id="{4066F589-ABAA-4FAF-B094-917FFAA7AC81}"/>
              </a:ext>
            </a:extLst>
          </p:cNvPr>
          <p:cNvSpPr txBox="1"/>
          <p:nvPr/>
        </p:nvSpPr>
        <p:spPr>
          <a:xfrm rot="20615527">
            <a:off x="3123335" y="5994327"/>
            <a:ext cx="597648" cy="276999"/>
          </a:xfrm>
          <a:prstGeom prst="rect">
            <a:avLst/>
          </a:prstGeom>
          <a:noFill/>
        </p:spPr>
        <p:txBody>
          <a:bodyPr wrap="square" rtlCol="0">
            <a:spAutoFit/>
          </a:bodyPr>
          <a:lstStyle/>
          <a:p>
            <a:pPr algn="ctr"/>
            <a:r>
              <a:rPr lang="ja-JP" altLang="en-US" sz="1200" dirty="0"/>
              <a:t>派遣</a:t>
            </a:r>
            <a:endParaRPr kumimoji="1" lang="ja-JP" altLang="en-US" sz="1200" dirty="0"/>
          </a:p>
        </p:txBody>
      </p:sp>
      <p:sp>
        <p:nvSpPr>
          <p:cNvPr id="56" name="テキスト ボックス 55">
            <a:extLst>
              <a:ext uri="{FF2B5EF4-FFF2-40B4-BE49-F238E27FC236}">
                <a16:creationId xmlns:a16="http://schemas.microsoft.com/office/drawing/2014/main" id="{227692D3-CE8D-4829-96BE-94BFD884F882}"/>
              </a:ext>
            </a:extLst>
          </p:cNvPr>
          <p:cNvSpPr txBox="1"/>
          <p:nvPr/>
        </p:nvSpPr>
        <p:spPr>
          <a:xfrm rot="20819853">
            <a:off x="5904072" y="4551889"/>
            <a:ext cx="754274" cy="276999"/>
          </a:xfrm>
          <a:prstGeom prst="rect">
            <a:avLst/>
          </a:prstGeom>
          <a:noFill/>
        </p:spPr>
        <p:txBody>
          <a:bodyPr wrap="square" rtlCol="0">
            <a:spAutoFit/>
          </a:bodyPr>
          <a:lstStyle/>
          <a:p>
            <a:pPr algn="ctr"/>
            <a:r>
              <a:rPr lang="ja-JP" altLang="en-US" sz="1200" dirty="0"/>
              <a:t>委託</a:t>
            </a:r>
            <a:endParaRPr kumimoji="1" lang="ja-JP" altLang="en-US" sz="1400" dirty="0"/>
          </a:p>
        </p:txBody>
      </p:sp>
      <p:sp>
        <p:nvSpPr>
          <p:cNvPr id="57" name="テキスト ボックス 56">
            <a:extLst>
              <a:ext uri="{FF2B5EF4-FFF2-40B4-BE49-F238E27FC236}">
                <a16:creationId xmlns:a16="http://schemas.microsoft.com/office/drawing/2014/main" id="{B3175F91-BF3C-4E05-AC5E-A031C3060C28}"/>
              </a:ext>
            </a:extLst>
          </p:cNvPr>
          <p:cNvSpPr txBox="1"/>
          <p:nvPr/>
        </p:nvSpPr>
        <p:spPr>
          <a:xfrm>
            <a:off x="108216" y="4035888"/>
            <a:ext cx="1020969" cy="307777"/>
          </a:xfrm>
          <a:prstGeom prst="rect">
            <a:avLst/>
          </a:prstGeom>
          <a:noFill/>
        </p:spPr>
        <p:txBody>
          <a:bodyPr wrap="square" rtlCol="0">
            <a:spAutoFit/>
          </a:bodyPr>
          <a:lstStyle/>
          <a:p>
            <a:r>
              <a:rPr lang="ja-JP" altLang="en-US" sz="1400" dirty="0"/>
              <a:t>（イメージ）</a:t>
            </a:r>
            <a:endParaRPr kumimoji="1" lang="ja-JP" altLang="en-US" sz="1400" dirty="0"/>
          </a:p>
        </p:txBody>
      </p:sp>
      <p:cxnSp>
        <p:nvCxnSpPr>
          <p:cNvPr id="59" name="曲線コネクタ 4">
            <a:extLst>
              <a:ext uri="{FF2B5EF4-FFF2-40B4-BE49-F238E27FC236}">
                <a16:creationId xmlns:a16="http://schemas.microsoft.com/office/drawing/2014/main" id="{64242EC7-7791-496E-9316-F6F65FC43479}"/>
              </a:ext>
            </a:extLst>
          </p:cNvPr>
          <p:cNvCxnSpPr>
            <a:cxnSpLocks/>
          </p:cNvCxnSpPr>
          <p:nvPr/>
        </p:nvCxnSpPr>
        <p:spPr>
          <a:xfrm rot="10800000" flipV="1">
            <a:off x="2108939" y="4853481"/>
            <a:ext cx="333919" cy="646577"/>
          </a:xfrm>
          <a:prstGeom prst="curvedConnector2">
            <a:avLst/>
          </a:prstGeom>
          <a:ln w="28575">
            <a:solidFill>
              <a:schemeClr val="tx1"/>
            </a:solidFill>
            <a:prstDash val="dash"/>
            <a:tailEnd type="triangle"/>
          </a:ln>
        </p:spPr>
        <p:style>
          <a:lnRef idx="1">
            <a:schemeClr val="dk1"/>
          </a:lnRef>
          <a:fillRef idx="0">
            <a:schemeClr val="dk1"/>
          </a:fillRef>
          <a:effectRef idx="0">
            <a:schemeClr val="dk1"/>
          </a:effectRef>
          <a:fontRef idx="minor">
            <a:schemeClr val="tx1"/>
          </a:fontRef>
        </p:style>
      </p:cxnSp>
      <p:sp>
        <p:nvSpPr>
          <p:cNvPr id="1025" name="テキスト ボックス 1024">
            <a:extLst>
              <a:ext uri="{FF2B5EF4-FFF2-40B4-BE49-F238E27FC236}">
                <a16:creationId xmlns:a16="http://schemas.microsoft.com/office/drawing/2014/main" id="{7D215280-31FF-4223-AA50-44105A591515}"/>
              </a:ext>
            </a:extLst>
          </p:cNvPr>
          <p:cNvSpPr txBox="1"/>
          <p:nvPr/>
        </p:nvSpPr>
        <p:spPr>
          <a:xfrm>
            <a:off x="6713582" y="6457395"/>
            <a:ext cx="3034986" cy="461665"/>
          </a:xfrm>
          <a:prstGeom prst="rect">
            <a:avLst/>
          </a:prstGeom>
          <a:noFill/>
        </p:spPr>
        <p:txBody>
          <a:bodyPr wrap="square" rtlCol="0">
            <a:spAutoFit/>
          </a:bodyPr>
          <a:lstStyle/>
          <a:p>
            <a:r>
              <a:rPr kumimoji="1" lang="en-US" altLang="ja-JP" sz="1200" dirty="0"/>
              <a:t>※ </a:t>
            </a:r>
            <a:r>
              <a:rPr kumimoji="1" lang="ja-JP" altLang="en-US" sz="1200" dirty="0"/>
              <a:t>がん相談に関する研修を受講した看護職、　　</a:t>
            </a:r>
            <a:endParaRPr kumimoji="1" lang="en-US" altLang="ja-JP" sz="1200" dirty="0"/>
          </a:p>
          <a:p>
            <a:r>
              <a:rPr lang="ja-JP" altLang="en-US" sz="1200" dirty="0"/>
              <a:t>　　</a:t>
            </a:r>
            <a:r>
              <a:rPr kumimoji="1" lang="ja-JP" altLang="en-US" sz="1200" dirty="0"/>
              <a:t>ピア・サポーター等が対応</a:t>
            </a:r>
          </a:p>
        </p:txBody>
      </p:sp>
      <p:sp>
        <p:nvSpPr>
          <p:cNvPr id="67" name="ストライプ矢印 41">
            <a:extLst>
              <a:ext uri="{FF2B5EF4-FFF2-40B4-BE49-F238E27FC236}">
                <a16:creationId xmlns:a16="http://schemas.microsoft.com/office/drawing/2014/main" id="{3EC90654-AF42-4FF1-89F6-72259FE1512A}"/>
              </a:ext>
            </a:extLst>
          </p:cNvPr>
          <p:cNvSpPr/>
          <p:nvPr/>
        </p:nvSpPr>
        <p:spPr>
          <a:xfrm rot="11433053">
            <a:off x="2983976" y="4839112"/>
            <a:ext cx="1033602" cy="259100"/>
          </a:xfrm>
          <a:prstGeom prst="stripedRightArrow">
            <a:avLst>
              <a:gd name="adj1" fmla="val 50000"/>
              <a:gd name="adj2" fmla="val 55608"/>
            </a:avLst>
          </a:prstGeom>
          <a:solidFill>
            <a:srgbClr val="FFCC66"/>
          </a:solidFill>
          <a:ln>
            <a:solidFill>
              <a:srgbClr val="FFCC00"/>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463"/>
          </a:p>
        </p:txBody>
      </p:sp>
      <p:sp>
        <p:nvSpPr>
          <p:cNvPr id="70" name="ストライプ矢印 41">
            <a:extLst>
              <a:ext uri="{FF2B5EF4-FFF2-40B4-BE49-F238E27FC236}">
                <a16:creationId xmlns:a16="http://schemas.microsoft.com/office/drawing/2014/main" id="{BA4DAC89-9D87-4848-B379-04D04B435B07}"/>
              </a:ext>
            </a:extLst>
          </p:cNvPr>
          <p:cNvSpPr/>
          <p:nvPr/>
        </p:nvSpPr>
        <p:spPr>
          <a:xfrm rot="20674004">
            <a:off x="2679527" y="5534833"/>
            <a:ext cx="1372834" cy="225836"/>
          </a:xfrm>
          <a:prstGeom prst="stripedRightArrow">
            <a:avLst/>
          </a:prstGeom>
          <a:solidFill>
            <a:srgbClr val="FFCC66"/>
          </a:solidFill>
          <a:ln>
            <a:solidFill>
              <a:srgbClr val="FFCC00"/>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463"/>
          </a:p>
        </p:txBody>
      </p:sp>
      <p:sp>
        <p:nvSpPr>
          <p:cNvPr id="71" name="ストライプ矢印 41">
            <a:extLst>
              <a:ext uri="{FF2B5EF4-FFF2-40B4-BE49-F238E27FC236}">
                <a16:creationId xmlns:a16="http://schemas.microsoft.com/office/drawing/2014/main" id="{309DF498-0ED6-4B20-B8A3-47F344FB9CF4}"/>
              </a:ext>
            </a:extLst>
          </p:cNvPr>
          <p:cNvSpPr/>
          <p:nvPr/>
        </p:nvSpPr>
        <p:spPr>
          <a:xfrm rot="10043747">
            <a:off x="5759375" y="4777307"/>
            <a:ext cx="1208417" cy="284525"/>
          </a:xfrm>
          <a:prstGeom prst="stripedRightArrow">
            <a:avLst/>
          </a:prstGeom>
          <a:solidFill>
            <a:srgbClr val="FFCC66"/>
          </a:solidFill>
          <a:ln>
            <a:solidFill>
              <a:srgbClr val="FFCC00"/>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463"/>
          </a:p>
        </p:txBody>
      </p:sp>
      <p:sp>
        <p:nvSpPr>
          <p:cNvPr id="73" name="テキスト ボックス 72">
            <a:extLst>
              <a:ext uri="{FF2B5EF4-FFF2-40B4-BE49-F238E27FC236}">
                <a16:creationId xmlns:a16="http://schemas.microsoft.com/office/drawing/2014/main" id="{C7822A7E-A471-473C-85F4-9AA978685071}"/>
              </a:ext>
            </a:extLst>
          </p:cNvPr>
          <p:cNvSpPr txBox="1"/>
          <p:nvPr/>
        </p:nvSpPr>
        <p:spPr>
          <a:xfrm>
            <a:off x="1393201" y="5048432"/>
            <a:ext cx="760362" cy="276999"/>
          </a:xfrm>
          <a:prstGeom prst="rect">
            <a:avLst/>
          </a:prstGeom>
          <a:noFill/>
        </p:spPr>
        <p:txBody>
          <a:bodyPr wrap="square" rtlCol="0">
            <a:spAutoFit/>
          </a:bodyPr>
          <a:lstStyle/>
          <a:p>
            <a:pPr algn="ctr"/>
            <a:r>
              <a:rPr lang="ja-JP" altLang="en-US" sz="1200" dirty="0"/>
              <a:t>（派遣）</a:t>
            </a:r>
            <a:endParaRPr kumimoji="1" lang="ja-JP" altLang="en-US" sz="1200" dirty="0"/>
          </a:p>
        </p:txBody>
      </p:sp>
      <p:sp>
        <p:nvSpPr>
          <p:cNvPr id="83" name="ストライプ矢印 41">
            <a:extLst>
              <a:ext uri="{FF2B5EF4-FFF2-40B4-BE49-F238E27FC236}">
                <a16:creationId xmlns:a16="http://schemas.microsoft.com/office/drawing/2014/main" id="{AB6CD041-F602-42AF-83A2-FD5F468327AF}"/>
              </a:ext>
            </a:extLst>
          </p:cNvPr>
          <p:cNvSpPr/>
          <p:nvPr/>
        </p:nvSpPr>
        <p:spPr>
          <a:xfrm rot="9855747">
            <a:off x="2700191" y="5791286"/>
            <a:ext cx="1372727" cy="225836"/>
          </a:xfrm>
          <a:prstGeom prst="stripedRightArrow">
            <a:avLst/>
          </a:prstGeom>
          <a:solidFill>
            <a:srgbClr val="FFCC66"/>
          </a:solidFill>
          <a:ln>
            <a:solidFill>
              <a:srgbClr val="FFCC00"/>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463"/>
          </a:p>
        </p:txBody>
      </p:sp>
      <p:sp>
        <p:nvSpPr>
          <p:cNvPr id="42" name="テキスト ボックス 41">
            <a:extLst>
              <a:ext uri="{FF2B5EF4-FFF2-40B4-BE49-F238E27FC236}">
                <a16:creationId xmlns:a16="http://schemas.microsoft.com/office/drawing/2014/main" id="{4607A464-6652-4EC0-AD58-62C14113E2E3}"/>
              </a:ext>
            </a:extLst>
          </p:cNvPr>
          <p:cNvSpPr txBox="1"/>
          <p:nvPr/>
        </p:nvSpPr>
        <p:spPr>
          <a:xfrm rot="609385">
            <a:off x="3292635" y="4581403"/>
            <a:ext cx="597648" cy="276999"/>
          </a:xfrm>
          <a:prstGeom prst="rect">
            <a:avLst/>
          </a:prstGeom>
          <a:noFill/>
        </p:spPr>
        <p:txBody>
          <a:bodyPr wrap="square" rtlCol="0">
            <a:spAutoFit/>
          </a:bodyPr>
          <a:lstStyle/>
          <a:p>
            <a:pPr algn="ctr"/>
            <a:r>
              <a:rPr kumimoji="1" lang="ja-JP" altLang="en-US" sz="1200" dirty="0"/>
              <a:t>養成</a:t>
            </a:r>
          </a:p>
        </p:txBody>
      </p:sp>
      <p:sp>
        <p:nvSpPr>
          <p:cNvPr id="44" name="ストライプ矢印 41">
            <a:extLst>
              <a:ext uri="{FF2B5EF4-FFF2-40B4-BE49-F238E27FC236}">
                <a16:creationId xmlns:a16="http://schemas.microsoft.com/office/drawing/2014/main" id="{487717B4-77EC-4287-AE26-F400C6D12FBC}"/>
              </a:ext>
            </a:extLst>
          </p:cNvPr>
          <p:cNvSpPr/>
          <p:nvPr/>
        </p:nvSpPr>
        <p:spPr>
          <a:xfrm rot="826940">
            <a:off x="5726736" y="5590392"/>
            <a:ext cx="1299421" cy="225836"/>
          </a:xfrm>
          <a:prstGeom prst="stripedRightArrow">
            <a:avLst/>
          </a:prstGeom>
          <a:solidFill>
            <a:srgbClr val="FFCC66"/>
          </a:solidFill>
          <a:ln>
            <a:solidFill>
              <a:srgbClr val="FFCC00"/>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463"/>
          </a:p>
        </p:txBody>
      </p:sp>
      <p:sp>
        <p:nvSpPr>
          <p:cNvPr id="45" name="ストライプ矢印 41">
            <a:extLst>
              <a:ext uri="{FF2B5EF4-FFF2-40B4-BE49-F238E27FC236}">
                <a16:creationId xmlns:a16="http://schemas.microsoft.com/office/drawing/2014/main" id="{C8F917D5-ED01-458E-90BA-7C7B01066A2C}"/>
              </a:ext>
            </a:extLst>
          </p:cNvPr>
          <p:cNvSpPr/>
          <p:nvPr/>
        </p:nvSpPr>
        <p:spPr>
          <a:xfrm rot="11601146">
            <a:off x="5680861" y="5828378"/>
            <a:ext cx="1299421" cy="225836"/>
          </a:xfrm>
          <a:prstGeom prst="stripedRightArrow">
            <a:avLst/>
          </a:prstGeom>
          <a:solidFill>
            <a:srgbClr val="FFCC66"/>
          </a:solidFill>
          <a:ln>
            <a:solidFill>
              <a:srgbClr val="FFCC00"/>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463"/>
          </a:p>
        </p:txBody>
      </p:sp>
      <p:sp>
        <p:nvSpPr>
          <p:cNvPr id="53" name="テキスト ボックス 52">
            <a:extLst>
              <a:ext uri="{FF2B5EF4-FFF2-40B4-BE49-F238E27FC236}">
                <a16:creationId xmlns:a16="http://schemas.microsoft.com/office/drawing/2014/main" id="{0203D2D5-2AB4-48DA-A773-A27EF6D7D26F}"/>
              </a:ext>
            </a:extLst>
          </p:cNvPr>
          <p:cNvSpPr txBox="1"/>
          <p:nvPr/>
        </p:nvSpPr>
        <p:spPr>
          <a:xfrm rot="816003">
            <a:off x="5862250" y="6010682"/>
            <a:ext cx="912466" cy="276999"/>
          </a:xfrm>
          <a:prstGeom prst="rect">
            <a:avLst/>
          </a:prstGeom>
          <a:noFill/>
        </p:spPr>
        <p:txBody>
          <a:bodyPr wrap="square" rtlCol="0">
            <a:spAutoFit/>
          </a:bodyPr>
          <a:lstStyle/>
          <a:p>
            <a:r>
              <a:rPr kumimoji="1" lang="ja-JP" altLang="en-US" sz="1200" dirty="0"/>
              <a:t>相談・参加</a:t>
            </a:r>
          </a:p>
        </p:txBody>
      </p:sp>
      <p:sp>
        <p:nvSpPr>
          <p:cNvPr id="39" name="テキスト ボックス 38">
            <a:extLst>
              <a:ext uri="{FF2B5EF4-FFF2-40B4-BE49-F238E27FC236}">
                <a16:creationId xmlns:a16="http://schemas.microsoft.com/office/drawing/2014/main" id="{551B113F-B492-4883-AF79-490914950313}"/>
              </a:ext>
            </a:extLst>
          </p:cNvPr>
          <p:cNvSpPr txBox="1"/>
          <p:nvPr/>
        </p:nvSpPr>
        <p:spPr>
          <a:xfrm rot="737236">
            <a:off x="5841655" y="5357330"/>
            <a:ext cx="1196010" cy="276999"/>
          </a:xfrm>
          <a:prstGeom prst="rect">
            <a:avLst/>
          </a:prstGeom>
          <a:noFill/>
        </p:spPr>
        <p:txBody>
          <a:bodyPr wrap="square" rtlCol="0">
            <a:spAutoFit/>
          </a:bodyPr>
          <a:lstStyle/>
          <a:p>
            <a:r>
              <a:rPr kumimoji="1" lang="ja-JP" altLang="en-US" sz="1200" dirty="0"/>
              <a:t>支援・情報提供</a:t>
            </a:r>
          </a:p>
        </p:txBody>
      </p:sp>
      <p:sp>
        <p:nvSpPr>
          <p:cNvPr id="37" name="正方形/長方形 36">
            <a:extLst>
              <a:ext uri="{FF2B5EF4-FFF2-40B4-BE49-F238E27FC236}">
                <a16:creationId xmlns:a16="http://schemas.microsoft.com/office/drawing/2014/main" id="{FF1A5438-7CE8-4C75-B77C-4BFF38204A0C}"/>
              </a:ext>
            </a:extLst>
          </p:cNvPr>
          <p:cNvSpPr/>
          <p:nvPr/>
        </p:nvSpPr>
        <p:spPr>
          <a:xfrm>
            <a:off x="60839" y="82592"/>
            <a:ext cx="9705124" cy="46166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地域統括相談支援センターモデル事業について（</a:t>
            </a:r>
            <a:r>
              <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R6</a:t>
            </a: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新規事業）</a:t>
            </a:r>
          </a:p>
        </p:txBody>
      </p:sp>
      <p:sp>
        <p:nvSpPr>
          <p:cNvPr id="46" name="テキスト ボックス 45">
            <a:extLst>
              <a:ext uri="{FF2B5EF4-FFF2-40B4-BE49-F238E27FC236}">
                <a16:creationId xmlns:a16="http://schemas.microsoft.com/office/drawing/2014/main" id="{138B9B0C-BB77-4EF1-A558-739E0EEC01DB}"/>
              </a:ext>
            </a:extLst>
          </p:cNvPr>
          <p:cNvSpPr txBox="1"/>
          <p:nvPr/>
        </p:nvSpPr>
        <p:spPr>
          <a:xfrm>
            <a:off x="219292" y="937507"/>
            <a:ext cx="9381066" cy="2123658"/>
          </a:xfrm>
          <a:prstGeom prst="rect">
            <a:avLst/>
          </a:prstGeom>
          <a:noFill/>
          <a:ln>
            <a:solidFill>
              <a:schemeClr val="tx2"/>
            </a:solidFill>
          </a:ln>
        </p:spPr>
        <p:txBody>
          <a:bodyPr wrap="square">
            <a:spAutoFit/>
          </a:bodyPr>
          <a:lstStyle/>
          <a:p>
            <a:r>
              <a:rPr lang="ja-JP" altLang="en-US" dirty="0"/>
              <a:t>　</a:t>
            </a:r>
            <a:endParaRPr lang="en-US" altLang="ja-JP" dirty="0"/>
          </a:p>
          <a:p>
            <a:r>
              <a:rPr lang="ja-JP" altLang="en-US" dirty="0"/>
              <a:t>　</a:t>
            </a:r>
            <a:r>
              <a:rPr lang="ja-JP" altLang="en-US" sz="1600" dirty="0"/>
              <a:t>地域統括相談支援センターは、都道府県のがん対策の拡充を図るため、都道府県がん対策推進事業の拡充</a:t>
            </a:r>
            <a:r>
              <a:rPr lang="en-US" altLang="ja-JP" sz="1600" dirty="0"/>
              <a:t>(</a:t>
            </a:r>
            <a:r>
              <a:rPr lang="ja-JP" altLang="en-US" sz="1600" dirty="0"/>
              <a:t>がん総合相談事業</a:t>
            </a:r>
            <a:r>
              <a:rPr lang="en-US" altLang="ja-JP" sz="1600" dirty="0"/>
              <a:t>)</a:t>
            </a:r>
            <a:r>
              <a:rPr lang="ja-JP" altLang="en-US" sz="1600" dirty="0"/>
              <a:t>の一環として、平成</a:t>
            </a:r>
            <a:r>
              <a:rPr lang="en-US" altLang="ja-JP" sz="1600" dirty="0"/>
              <a:t>23(2011)</a:t>
            </a:r>
            <a:r>
              <a:rPr lang="ja-JP" altLang="en-US" sz="1600" dirty="0"/>
              <a:t>年度から補助事業として設置が始まったものです。患者や家族等から寄せられる様々な相談に対して、医療面、心理面、生活介護面の様々な分野に関する相談をワンストップで提供するとともに、対応する相談員研修の実施や、がんサロンの実施、また医療面ではがん診療連携拠点病院と連携を取ることを目的としています。</a:t>
            </a:r>
            <a:endParaRPr lang="en-US" altLang="ja-JP" sz="1600" dirty="0"/>
          </a:p>
          <a:p>
            <a:endParaRPr lang="en-US" altLang="ja-JP" sz="1600" dirty="0"/>
          </a:p>
          <a:p>
            <a:pPr algn="r"/>
            <a:r>
              <a:rPr lang="ja-JP" altLang="en-US" sz="1600" dirty="0"/>
              <a:t>　</a:t>
            </a:r>
            <a:r>
              <a:rPr lang="en-US" altLang="ja-JP" sz="1600" dirty="0"/>
              <a:t>(</a:t>
            </a:r>
            <a:r>
              <a:rPr lang="ja-JP" altLang="en-US" sz="1600" dirty="0"/>
              <a:t>参考：</a:t>
            </a:r>
            <a:r>
              <a:rPr lang="en-US" altLang="ja-JP" sz="1600" dirty="0"/>
              <a:t>H26</a:t>
            </a:r>
            <a:r>
              <a:rPr lang="ja-JP" altLang="en-US" sz="1600" dirty="0"/>
              <a:t>年度、</a:t>
            </a:r>
            <a:r>
              <a:rPr lang="en-US" altLang="ja-JP" sz="1600" dirty="0"/>
              <a:t>H27</a:t>
            </a:r>
            <a:r>
              <a:rPr lang="ja-JP" altLang="en-US" sz="1600" dirty="0"/>
              <a:t>年度「がんと診断された時からの相談支援事業」に関する報告書</a:t>
            </a:r>
            <a:r>
              <a:rPr lang="en-US" altLang="ja-JP" sz="1600" dirty="0"/>
              <a:t>)</a:t>
            </a:r>
            <a:endParaRPr lang="ja-JP" altLang="en-US" dirty="0"/>
          </a:p>
        </p:txBody>
      </p:sp>
      <p:sp>
        <p:nvSpPr>
          <p:cNvPr id="10" name="四角形: 角を丸くする 9">
            <a:extLst>
              <a:ext uri="{FF2B5EF4-FFF2-40B4-BE49-F238E27FC236}">
                <a16:creationId xmlns:a16="http://schemas.microsoft.com/office/drawing/2014/main" id="{656F9AE2-2731-498F-A356-6C7CEFA2AC25}"/>
              </a:ext>
            </a:extLst>
          </p:cNvPr>
          <p:cNvSpPr/>
          <p:nvPr/>
        </p:nvSpPr>
        <p:spPr>
          <a:xfrm>
            <a:off x="365970" y="762002"/>
            <a:ext cx="3493696" cy="3560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地域統括相談支援センターとは</a:t>
            </a:r>
          </a:p>
        </p:txBody>
      </p:sp>
    </p:spTree>
    <p:extLst>
      <p:ext uri="{BB962C8B-B14F-4D97-AF65-F5344CB8AC3E}">
        <p14:creationId xmlns:p14="http://schemas.microsoft.com/office/powerpoint/2010/main" val="246564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FF3F513-58A8-421F-AE29-091710DE3327}"/>
              </a:ext>
            </a:extLst>
          </p:cNvPr>
          <p:cNvSpPr/>
          <p:nvPr/>
        </p:nvSpPr>
        <p:spPr>
          <a:xfrm>
            <a:off x="60839" y="82592"/>
            <a:ext cx="9705124" cy="46166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地域統括相談支援センターモデル事業について（</a:t>
            </a:r>
            <a:r>
              <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R6</a:t>
            </a: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新規事業）</a:t>
            </a:r>
          </a:p>
        </p:txBody>
      </p:sp>
      <p:pic>
        <p:nvPicPr>
          <p:cNvPr id="10" name="図 9">
            <a:extLst>
              <a:ext uri="{FF2B5EF4-FFF2-40B4-BE49-F238E27FC236}">
                <a16:creationId xmlns:a16="http://schemas.microsoft.com/office/drawing/2014/main" id="{AD82D0C5-10ED-4FC9-BAFE-6B0818CE94BA}"/>
              </a:ext>
            </a:extLst>
          </p:cNvPr>
          <p:cNvPicPr>
            <a:picLocks noChangeAspect="1"/>
          </p:cNvPicPr>
          <p:nvPr/>
        </p:nvPicPr>
        <p:blipFill rotWithShape="1">
          <a:blip r:embed="rId3"/>
          <a:srcRect t="28830" r="4000" b="3108"/>
          <a:stretch/>
        </p:blipFill>
        <p:spPr>
          <a:xfrm>
            <a:off x="4953000" y="3360420"/>
            <a:ext cx="4379305" cy="1940509"/>
          </a:xfrm>
          <a:prstGeom prst="rect">
            <a:avLst/>
          </a:prstGeom>
        </p:spPr>
      </p:pic>
      <p:pic>
        <p:nvPicPr>
          <p:cNvPr id="12" name="図 11">
            <a:extLst>
              <a:ext uri="{FF2B5EF4-FFF2-40B4-BE49-F238E27FC236}">
                <a16:creationId xmlns:a16="http://schemas.microsoft.com/office/drawing/2014/main" id="{210F7EF2-5C9A-4DF5-A2DE-F8F925738383}"/>
              </a:ext>
            </a:extLst>
          </p:cNvPr>
          <p:cNvPicPr>
            <a:picLocks noChangeAspect="1"/>
          </p:cNvPicPr>
          <p:nvPr/>
        </p:nvPicPr>
        <p:blipFill rotWithShape="1">
          <a:blip r:embed="rId4"/>
          <a:srcRect t="34000" r="3683" b="18195"/>
          <a:stretch/>
        </p:blipFill>
        <p:spPr>
          <a:xfrm>
            <a:off x="4952999" y="5300929"/>
            <a:ext cx="4379306" cy="1358489"/>
          </a:xfrm>
          <a:prstGeom prst="rect">
            <a:avLst/>
          </a:prstGeom>
        </p:spPr>
      </p:pic>
      <p:sp>
        <p:nvSpPr>
          <p:cNvPr id="13" name="正方形/長方形 12">
            <a:extLst>
              <a:ext uri="{FF2B5EF4-FFF2-40B4-BE49-F238E27FC236}">
                <a16:creationId xmlns:a16="http://schemas.microsoft.com/office/drawing/2014/main" id="{177D77C3-C5F3-4224-970E-830710D80EB0}"/>
              </a:ext>
            </a:extLst>
          </p:cNvPr>
          <p:cNvSpPr/>
          <p:nvPr/>
        </p:nvSpPr>
        <p:spPr>
          <a:xfrm>
            <a:off x="416679" y="657692"/>
            <a:ext cx="1467540" cy="387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●チラシ</a:t>
            </a:r>
          </a:p>
        </p:txBody>
      </p:sp>
      <p:sp>
        <p:nvSpPr>
          <p:cNvPr id="14" name="正方形/長方形 13">
            <a:extLst>
              <a:ext uri="{FF2B5EF4-FFF2-40B4-BE49-F238E27FC236}">
                <a16:creationId xmlns:a16="http://schemas.microsoft.com/office/drawing/2014/main" id="{A7CBD98C-A272-4F5C-8DA3-5350EC37C70D}"/>
              </a:ext>
            </a:extLst>
          </p:cNvPr>
          <p:cNvSpPr/>
          <p:nvPr/>
        </p:nvSpPr>
        <p:spPr>
          <a:xfrm>
            <a:off x="4913401" y="648991"/>
            <a:ext cx="1541431" cy="387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●事業</a:t>
            </a:r>
            <a:r>
              <a:rPr kumimoji="1" lang="en-US" altLang="ja-JP" sz="2000" dirty="0">
                <a:solidFill>
                  <a:schemeClr val="tx1"/>
                </a:solidFill>
              </a:rPr>
              <a:t>HP</a:t>
            </a:r>
            <a:endParaRPr kumimoji="1" lang="ja-JP" altLang="en-US" sz="2000" dirty="0">
              <a:solidFill>
                <a:schemeClr val="tx1"/>
              </a:solidFill>
            </a:endParaRPr>
          </a:p>
        </p:txBody>
      </p:sp>
      <p:pic>
        <p:nvPicPr>
          <p:cNvPr id="5" name="図 4">
            <a:extLst>
              <a:ext uri="{FF2B5EF4-FFF2-40B4-BE49-F238E27FC236}">
                <a16:creationId xmlns:a16="http://schemas.microsoft.com/office/drawing/2014/main" id="{4DD6A0A0-ADF4-4E27-986F-F489EE603A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999" y="1045544"/>
            <a:ext cx="3959190" cy="5602255"/>
          </a:xfrm>
          <a:prstGeom prst="rect">
            <a:avLst/>
          </a:prstGeom>
          <a:ln>
            <a:solidFill>
              <a:schemeClr val="tx1"/>
            </a:solidFill>
          </a:ln>
        </p:spPr>
      </p:pic>
      <p:pic>
        <p:nvPicPr>
          <p:cNvPr id="8" name="図 7">
            <a:extLst>
              <a:ext uri="{FF2B5EF4-FFF2-40B4-BE49-F238E27FC236}">
                <a16:creationId xmlns:a16="http://schemas.microsoft.com/office/drawing/2014/main" id="{D4535D36-72BC-48C7-8000-9DC9F40A3EBA}"/>
              </a:ext>
            </a:extLst>
          </p:cNvPr>
          <p:cNvPicPr>
            <a:picLocks noChangeAspect="1"/>
          </p:cNvPicPr>
          <p:nvPr/>
        </p:nvPicPr>
        <p:blipFill rotWithShape="1">
          <a:blip r:embed="rId6"/>
          <a:srcRect t="11363" r="4467" b="6773"/>
          <a:stretch/>
        </p:blipFill>
        <p:spPr>
          <a:xfrm>
            <a:off x="4952999" y="1036843"/>
            <a:ext cx="4379304" cy="2305502"/>
          </a:xfrm>
          <a:prstGeom prst="rect">
            <a:avLst/>
          </a:prstGeom>
        </p:spPr>
      </p:pic>
    </p:spTree>
    <p:extLst>
      <p:ext uri="{BB962C8B-B14F-4D97-AF65-F5344CB8AC3E}">
        <p14:creationId xmlns:p14="http://schemas.microsoft.com/office/powerpoint/2010/main" val="71865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877439F-573D-48D2-82B3-6B11A7FF5882}"/>
              </a:ext>
            </a:extLst>
          </p:cNvPr>
          <p:cNvSpPr/>
          <p:nvPr/>
        </p:nvSpPr>
        <p:spPr>
          <a:xfrm>
            <a:off x="60839" y="82592"/>
            <a:ext cx="9705124" cy="46166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がんサロン及びピア・サポーター活用状況調査</a:t>
            </a:r>
          </a:p>
        </p:txBody>
      </p:sp>
      <p:sp>
        <p:nvSpPr>
          <p:cNvPr id="5" name="テキスト ボックス 4">
            <a:extLst>
              <a:ext uri="{FF2B5EF4-FFF2-40B4-BE49-F238E27FC236}">
                <a16:creationId xmlns:a16="http://schemas.microsoft.com/office/drawing/2014/main" id="{03951BD3-341E-4089-8197-8BF2065411FB}"/>
              </a:ext>
            </a:extLst>
          </p:cNvPr>
          <p:cNvSpPr txBox="1"/>
          <p:nvPr/>
        </p:nvSpPr>
        <p:spPr>
          <a:xfrm>
            <a:off x="610639" y="704658"/>
            <a:ext cx="8684722" cy="400110"/>
          </a:xfrm>
          <a:prstGeom prst="rect">
            <a:avLst/>
          </a:prstGeom>
          <a:noFill/>
        </p:spPr>
        <p:txBody>
          <a:bodyPr wrap="square" rtlCol="0">
            <a:spAutoFit/>
          </a:bodyPr>
          <a:lstStyle/>
          <a:p>
            <a:r>
              <a:rPr kumimoji="1" lang="en-US" altLang="ja-JP" sz="2000" dirty="0"/>
              <a:t>【</a:t>
            </a:r>
            <a:r>
              <a:rPr kumimoji="1" lang="ja-JP" altLang="en-US" sz="2000" dirty="0"/>
              <a:t>大阪府内がん診療拠点病院</a:t>
            </a:r>
            <a:r>
              <a:rPr kumimoji="1" lang="en-US" altLang="ja-JP" sz="2000" dirty="0"/>
              <a:t>】</a:t>
            </a:r>
            <a:r>
              <a:rPr kumimoji="1" lang="ja-JP" altLang="en-US" sz="2000" dirty="0"/>
              <a:t>　がんサロン及びピア・サポーター活用状況調査</a:t>
            </a:r>
          </a:p>
        </p:txBody>
      </p:sp>
      <p:sp>
        <p:nvSpPr>
          <p:cNvPr id="6" name="テキスト ボックス 5">
            <a:extLst>
              <a:ext uri="{FF2B5EF4-FFF2-40B4-BE49-F238E27FC236}">
                <a16:creationId xmlns:a16="http://schemas.microsoft.com/office/drawing/2014/main" id="{AD47FC42-53A1-475A-9238-7C994EB317B4}"/>
              </a:ext>
            </a:extLst>
          </p:cNvPr>
          <p:cNvSpPr txBox="1"/>
          <p:nvPr/>
        </p:nvSpPr>
        <p:spPr>
          <a:xfrm>
            <a:off x="380307" y="1466477"/>
            <a:ext cx="9145386" cy="1245213"/>
          </a:xfrm>
          <a:prstGeom prst="rect">
            <a:avLst/>
          </a:prstGeom>
          <a:noFill/>
        </p:spPr>
        <p:txBody>
          <a:bodyPr wrap="square" rtlCol="0">
            <a:spAutoFit/>
          </a:bodyPr>
          <a:lstStyle/>
          <a:p>
            <a:pPr>
              <a:lnSpc>
                <a:spcPts val="2500"/>
              </a:lnSpc>
            </a:pPr>
            <a:r>
              <a:rPr lang="ja-JP" altLang="en-US" sz="2000" b="1" dirty="0">
                <a:uFill>
                  <a:solidFill>
                    <a:srgbClr val="66FFFF"/>
                  </a:solidFill>
                </a:uFill>
              </a:rPr>
              <a:t> 　　</a:t>
            </a:r>
            <a:r>
              <a:rPr kumimoji="1" lang="ja-JP" altLang="en-US" sz="2000" b="1" dirty="0">
                <a:uFill>
                  <a:solidFill>
                    <a:srgbClr val="66FFFF"/>
                  </a:solidFill>
                </a:uFill>
              </a:rPr>
              <a:t>調査目的</a:t>
            </a:r>
            <a:r>
              <a:rPr lang="ja-JP" altLang="en-US" sz="2000" b="1" dirty="0">
                <a:uFill>
                  <a:solidFill>
                    <a:srgbClr val="66FFFF"/>
                  </a:solidFill>
                </a:uFill>
              </a:rPr>
              <a:t>　</a:t>
            </a:r>
            <a:r>
              <a:rPr kumimoji="1" lang="ja-JP" altLang="en-US" sz="2000" b="1" dirty="0">
                <a:uFill>
                  <a:solidFill>
                    <a:srgbClr val="66FFFF"/>
                  </a:solidFill>
                </a:uFill>
              </a:rPr>
              <a:t>　</a:t>
            </a:r>
            <a:endParaRPr kumimoji="1" lang="en-US" altLang="ja-JP" sz="2000" b="1" dirty="0">
              <a:uFill>
                <a:solidFill>
                  <a:srgbClr val="66FFFF"/>
                </a:solidFill>
              </a:uFill>
            </a:endParaRPr>
          </a:p>
          <a:p>
            <a:pPr>
              <a:lnSpc>
                <a:spcPts val="2200"/>
              </a:lnSpc>
            </a:pPr>
            <a:r>
              <a:rPr kumimoji="1" lang="ja-JP" altLang="en-US" sz="2000" b="1" dirty="0">
                <a:uFill>
                  <a:solidFill>
                    <a:srgbClr val="66FFFF"/>
                  </a:solidFill>
                </a:uFill>
              </a:rPr>
              <a:t>　</a:t>
            </a:r>
            <a:br>
              <a:rPr lang="en-US" altLang="ja-JP" u="heavy" dirty="0">
                <a:uFill>
                  <a:solidFill>
                    <a:srgbClr val="66FFFF"/>
                  </a:solidFill>
                </a:uFill>
              </a:rPr>
            </a:br>
            <a:r>
              <a:rPr lang="ja-JP" altLang="en-US" dirty="0">
                <a:uFill>
                  <a:solidFill>
                    <a:srgbClr val="66FFFF"/>
                  </a:solidFill>
                </a:uFill>
              </a:rPr>
              <a:t>　　　</a:t>
            </a:r>
            <a:r>
              <a:rPr kumimoji="1" lang="ja-JP" altLang="en-US" dirty="0">
                <a:uFill>
                  <a:solidFill>
                    <a:srgbClr val="66FFFF"/>
                  </a:solidFill>
                </a:uFill>
              </a:rPr>
              <a:t>ピア・サポーター派遣事業を実施するにあたり、大阪府内がん診療拠点病院のがんサロ</a:t>
            </a:r>
            <a:endParaRPr kumimoji="1" lang="en-US" altLang="ja-JP" dirty="0">
              <a:uFill>
                <a:solidFill>
                  <a:srgbClr val="66FFFF"/>
                </a:solidFill>
              </a:uFill>
            </a:endParaRPr>
          </a:p>
          <a:p>
            <a:pPr>
              <a:lnSpc>
                <a:spcPts val="2200"/>
              </a:lnSpc>
            </a:pPr>
            <a:r>
              <a:rPr lang="ja-JP" altLang="en-US" dirty="0">
                <a:uFill>
                  <a:solidFill>
                    <a:srgbClr val="66FFFF"/>
                  </a:solidFill>
                </a:uFill>
              </a:rPr>
              <a:t>　　</a:t>
            </a:r>
            <a:r>
              <a:rPr kumimoji="1" lang="ja-JP" altLang="en-US" dirty="0">
                <a:uFill>
                  <a:solidFill>
                    <a:srgbClr val="66FFFF"/>
                  </a:solidFill>
                </a:uFill>
              </a:rPr>
              <a:t>ンの運営状況やピア・サポーターの活用状況、希望等を把握する</a:t>
            </a:r>
            <a:endParaRPr kumimoji="1" lang="ja-JP" altLang="en-US" u="heavy" dirty="0">
              <a:uFill>
                <a:solidFill>
                  <a:srgbClr val="66FFFF"/>
                </a:solidFill>
              </a:uFill>
            </a:endParaRPr>
          </a:p>
        </p:txBody>
      </p:sp>
      <p:sp>
        <p:nvSpPr>
          <p:cNvPr id="7" name="テキスト ボックス 6">
            <a:extLst>
              <a:ext uri="{FF2B5EF4-FFF2-40B4-BE49-F238E27FC236}">
                <a16:creationId xmlns:a16="http://schemas.microsoft.com/office/drawing/2014/main" id="{0D62AAB7-941F-401F-8E90-186C7B302431}"/>
              </a:ext>
            </a:extLst>
          </p:cNvPr>
          <p:cNvSpPr txBox="1"/>
          <p:nvPr/>
        </p:nvSpPr>
        <p:spPr>
          <a:xfrm>
            <a:off x="444485" y="3028890"/>
            <a:ext cx="8244840" cy="400110"/>
          </a:xfrm>
          <a:prstGeom prst="rect">
            <a:avLst/>
          </a:prstGeom>
          <a:noFill/>
        </p:spPr>
        <p:txBody>
          <a:bodyPr wrap="square" rtlCol="0">
            <a:spAutoFit/>
          </a:bodyPr>
          <a:lstStyle/>
          <a:p>
            <a:r>
              <a:rPr lang="ja-JP" altLang="en-US" sz="2000" b="1" dirty="0">
                <a:uFill>
                  <a:solidFill>
                    <a:srgbClr val="66FFFF"/>
                  </a:solidFill>
                </a:uFill>
              </a:rPr>
              <a:t>　　 実施開始</a:t>
            </a:r>
            <a:r>
              <a:rPr kumimoji="1" lang="ja-JP" altLang="en-US" sz="2000" b="1" dirty="0">
                <a:uFill>
                  <a:solidFill>
                    <a:srgbClr val="66FFFF"/>
                  </a:solidFill>
                </a:uFill>
              </a:rPr>
              <a:t>　　</a:t>
            </a:r>
            <a:r>
              <a:rPr kumimoji="1" lang="ja-JP" altLang="en-US" sz="1800" dirty="0"/>
              <a:t>令和</a:t>
            </a:r>
            <a:r>
              <a:rPr kumimoji="1" lang="en-US" altLang="ja-JP" sz="1800" dirty="0"/>
              <a:t>6</a:t>
            </a:r>
            <a:r>
              <a:rPr kumimoji="1" lang="ja-JP" altLang="en-US" sz="1800" dirty="0"/>
              <a:t>年</a:t>
            </a:r>
            <a:r>
              <a:rPr kumimoji="1" lang="en-US" altLang="ja-JP" sz="1800" dirty="0"/>
              <a:t>5</a:t>
            </a:r>
            <a:r>
              <a:rPr kumimoji="1" lang="ja-JP" altLang="en-US" sz="1800" dirty="0"/>
              <a:t>月</a:t>
            </a:r>
            <a:r>
              <a:rPr kumimoji="1" lang="en-US" altLang="ja-JP" sz="1800" dirty="0"/>
              <a:t>30</a:t>
            </a:r>
            <a:r>
              <a:rPr kumimoji="1" lang="ja-JP" altLang="en-US" sz="1800" dirty="0"/>
              <a:t>日～</a:t>
            </a:r>
            <a:endParaRPr kumimoji="1" lang="ja-JP" altLang="en-US" u="heavy" dirty="0">
              <a:uFill>
                <a:solidFill>
                  <a:srgbClr val="66FFFF"/>
                </a:solidFill>
              </a:uFill>
            </a:endParaRPr>
          </a:p>
        </p:txBody>
      </p:sp>
      <p:sp>
        <p:nvSpPr>
          <p:cNvPr id="8" name="テキスト ボックス 7">
            <a:extLst>
              <a:ext uri="{FF2B5EF4-FFF2-40B4-BE49-F238E27FC236}">
                <a16:creationId xmlns:a16="http://schemas.microsoft.com/office/drawing/2014/main" id="{08510546-7548-430B-B520-8F1EAFB2CE01}"/>
              </a:ext>
            </a:extLst>
          </p:cNvPr>
          <p:cNvSpPr txBox="1"/>
          <p:nvPr/>
        </p:nvSpPr>
        <p:spPr>
          <a:xfrm>
            <a:off x="451311" y="3887497"/>
            <a:ext cx="9010204" cy="2937984"/>
          </a:xfrm>
          <a:prstGeom prst="rect">
            <a:avLst/>
          </a:prstGeom>
          <a:noFill/>
        </p:spPr>
        <p:txBody>
          <a:bodyPr wrap="square" rtlCol="0">
            <a:spAutoFit/>
          </a:bodyPr>
          <a:lstStyle/>
          <a:p>
            <a:pPr>
              <a:lnSpc>
                <a:spcPts val="2700"/>
              </a:lnSpc>
            </a:pPr>
            <a:r>
              <a:rPr lang="ja-JP" altLang="en-US" sz="2000" b="1" dirty="0">
                <a:uFill>
                  <a:solidFill>
                    <a:srgbClr val="66FFFF"/>
                  </a:solidFill>
                </a:uFill>
              </a:rPr>
              <a:t>　　 結果概要 </a:t>
            </a:r>
            <a:r>
              <a:rPr lang="ja-JP" altLang="en-US" b="1" dirty="0">
                <a:uFill>
                  <a:solidFill>
                    <a:srgbClr val="66FFFF"/>
                  </a:solidFill>
                </a:uFill>
              </a:rPr>
              <a:t>（令和６年７月２２日回答時点）　</a:t>
            </a:r>
            <a:endParaRPr lang="en-US" altLang="ja-JP" b="1" dirty="0">
              <a:uFill>
                <a:solidFill>
                  <a:srgbClr val="66FFFF"/>
                </a:solidFill>
              </a:uFill>
            </a:endParaRPr>
          </a:p>
          <a:p>
            <a:pPr>
              <a:lnSpc>
                <a:spcPts val="2300"/>
              </a:lnSpc>
            </a:pPr>
            <a:br>
              <a:rPr lang="en-US" altLang="ja-JP" u="heavy" dirty="0">
                <a:uFill>
                  <a:solidFill>
                    <a:srgbClr val="66FFFF"/>
                  </a:solidFill>
                </a:uFill>
              </a:rPr>
            </a:br>
            <a:r>
              <a:rPr lang="ja-JP" altLang="en-US" dirty="0">
                <a:uFill>
                  <a:solidFill>
                    <a:srgbClr val="66FFFF"/>
                  </a:solidFill>
                </a:uFill>
              </a:rPr>
              <a:t>　　　</a:t>
            </a:r>
            <a:r>
              <a:rPr lang="ja-JP" altLang="en-US" b="1" dirty="0">
                <a:uFill>
                  <a:solidFill>
                    <a:srgbClr val="66FFFF"/>
                  </a:solidFill>
                </a:uFill>
              </a:rPr>
              <a:t>・現在のピア・サポーター活用状況</a:t>
            </a:r>
            <a:endParaRPr lang="en-US" altLang="ja-JP" b="1" dirty="0">
              <a:uFill>
                <a:solidFill>
                  <a:srgbClr val="66FFFF"/>
                </a:solidFill>
              </a:uFill>
            </a:endParaRPr>
          </a:p>
          <a:p>
            <a:pPr>
              <a:lnSpc>
                <a:spcPts val="2500"/>
              </a:lnSpc>
            </a:pPr>
            <a:r>
              <a:rPr lang="ja-JP" altLang="en-US" dirty="0">
                <a:uFill>
                  <a:solidFill>
                    <a:srgbClr val="66FFFF"/>
                  </a:solidFill>
                </a:uFill>
              </a:rPr>
              <a:t>　　　　　８割以上（</a:t>
            </a:r>
            <a:r>
              <a:rPr lang="en-US" altLang="ja-JP" dirty="0">
                <a:uFill>
                  <a:solidFill>
                    <a:srgbClr val="66FFFF"/>
                  </a:solidFill>
                </a:uFill>
              </a:rPr>
              <a:t>51/59</a:t>
            </a:r>
            <a:r>
              <a:rPr lang="ja-JP" altLang="en-US" dirty="0">
                <a:uFill>
                  <a:solidFill>
                    <a:srgbClr val="66FFFF"/>
                  </a:solidFill>
                </a:uFill>
              </a:rPr>
              <a:t>病院）の拠点病院において、現在は活動していない</a:t>
            </a:r>
            <a:endParaRPr lang="en-US" altLang="ja-JP" dirty="0">
              <a:uFill>
                <a:solidFill>
                  <a:srgbClr val="66FFFF"/>
                </a:solidFill>
              </a:uFill>
            </a:endParaRPr>
          </a:p>
          <a:p>
            <a:pPr>
              <a:lnSpc>
                <a:spcPts val="2500"/>
              </a:lnSpc>
            </a:pPr>
            <a:r>
              <a:rPr lang="ja-JP" altLang="en-US" dirty="0">
                <a:uFill>
                  <a:solidFill>
                    <a:srgbClr val="66FFFF"/>
                  </a:solidFill>
                </a:uFill>
              </a:rPr>
              <a:t>　　　</a:t>
            </a:r>
            <a:endParaRPr lang="en-US" altLang="ja-JP" dirty="0">
              <a:uFill>
                <a:solidFill>
                  <a:srgbClr val="66FFFF"/>
                </a:solidFill>
              </a:uFill>
            </a:endParaRPr>
          </a:p>
          <a:p>
            <a:pPr>
              <a:lnSpc>
                <a:spcPts val="2500"/>
              </a:lnSpc>
            </a:pPr>
            <a:r>
              <a:rPr lang="ja-JP" altLang="en-US" dirty="0">
                <a:uFill>
                  <a:solidFill>
                    <a:srgbClr val="66FFFF"/>
                  </a:solidFill>
                </a:uFill>
              </a:rPr>
              <a:t>　　　</a:t>
            </a:r>
            <a:r>
              <a:rPr lang="ja-JP" altLang="en-US" b="1" dirty="0">
                <a:uFill>
                  <a:solidFill>
                    <a:srgbClr val="66FFFF"/>
                  </a:solidFill>
                </a:uFill>
              </a:rPr>
              <a:t>・府ピア・サポーターの派遣希望</a:t>
            </a:r>
            <a:endParaRPr lang="en-US" altLang="ja-JP" b="1" dirty="0">
              <a:uFill>
                <a:solidFill>
                  <a:srgbClr val="66FFFF"/>
                </a:solidFill>
              </a:uFill>
            </a:endParaRPr>
          </a:p>
          <a:p>
            <a:pPr>
              <a:lnSpc>
                <a:spcPts val="2500"/>
              </a:lnSpc>
            </a:pPr>
            <a:r>
              <a:rPr lang="ja-JP" altLang="en-US" b="1" dirty="0">
                <a:uFill>
                  <a:solidFill>
                    <a:srgbClr val="66FFFF"/>
                  </a:solidFill>
                </a:uFill>
              </a:rPr>
              <a:t>　　　　（患者サロン）　　</a:t>
            </a:r>
            <a:r>
              <a:rPr lang="ja-JP" altLang="en-US" dirty="0">
                <a:uFill>
                  <a:solidFill>
                    <a:srgbClr val="66FFFF"/>
                  </a:solidFill>
                </a:uFill>
              </a:rPr>
              <a:t>約６割（</a:t>
            </a:r>
            <a:r>
              <a:rPr lang="en-US" altLang="ja-JP" dirty="0">
                <a:uFill>
                  <a:solidFill>
                    <a:srgbClr val="66FFFF"/>
                  </a:solidFill>
                </a:uFill>
              </a:rPr>
              <a:t>26/59</a:t>
            </a:r>
            <a:r>
              <a:rPr lang="ja-JP" altLang="en-US" dirty="0">
                <a:uFill>
                  <a:solidFill>
                    <a:srgbClr val="66FFFF"/>
                  </a:solidFill>
                </a:uFill>
              </a:rPr>
              <a:t>病院）の拠点病院において、派遣を希望</a:t>
            </a:r>
            <a:endParaRPr lang="en-US" altLang="ja-JP" b="1" dirty="0">
              <a:uFill>
                <a:solidFill>
                  <a:srgbClr val="66FFFF"/>
                </a:solidFill>
              </a:uFill>
            </a:endParaRPr>
          </a:p>
          <a:p>
            <a:pPr>
              <a:lnSpc>
                <a:spcPts val="2500"/>
              </a:lnSpc>
            </a:pPr>
            <a:r>
              <a:rPr lang="ja-JP" altLang="en-US" b="1" dirty="0">
                <a:uFill>
                  <a:solidFill>
                    <a:srgbClr val="66FFFF"/>
                  </a:solidFill>
                </a:uFill>
              </a:rPr>
              <a:t>　　　　（患者サロン以外）</a:t>
            </a:r>
            <a:r>
              <a:rPr lang="ja-JP" altLang="en-US" dirty="0">
                <a:uFill>
                  <a:solidFill>
                    <a:srgbClr val="66FFFF"/>
                  </a:solidFill>
                </a:uFill>
              </a:rPr>
              <a:t>　院内で開かれる研修会等への派遣</a:t>
            </a:r>
            <a:endParaRPr lang="en-US" altLang="ja-JP" b="1" dirty="0">
              <a:uFill>
                <a:solidFill>
                  <a:srgbClr val="66FFFF"/>
                </a:solidFill>
              </a:uFill>
            </a:endParaRPr>
          </a:p>
          <a:p>
            <a:pPr>
              <a:lnSpc>
                <a:spcPts val="2600"/>
              </a:lnSpc>
            </a:pPr>
            <a:r>
              <a:rPr kumimoji="1" lang="ja-JP" altLang="en-US" u="heavy" dirty="0">
                <a:uFill>
                  <a:solidFill>
                    <a:srgbClr val="66FFFF"/>
                  </a:solidFill>
                </a:uFill>
              </a:rPr>
              <a:t>　　　　</a:t>
            </a:r>
          </a:p>
        </p:txBody>
      </p:sp>
      <p:cxnSp>
        <p:nvCxnSpPr>
          <p:cNvPr id="10" name="直線コネクタ 9">
            <a:extLst>
              <a:ext uri="{FF2B5EF4-FFF2-40B4-BE49-F238E27FC236}">
                <a16:creationId xmlns:a16="http://schemas.microsoft.com/office/drawing/2014/main" id="{9DAE4E21-76F4-48A3-A912-B6417ADD3733}"/>
              </a:ext>
            </a:extLst>
          </p:cNvPr>
          <p:cNvCxnSpPr/>
          <p:nvPr/>
        </p:nvCxnSpPr>
        <p:spPr>
          <a:xfrm>
            <a:off x="0" y="1221971"/>
            <a:ext cx="9906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グラフィックス 11" descr="バッジ: チェックマーク 1 単色塗りつぶし">
            <a:extLst>
              <a:ext uri="{FF2B5EF4-FFF2-40B4-BE49-F238E27FC236}">
                <a16:creationId xmlns:a16="http://schemas.microsoft.com/office/drawing/2014/main" id="{05BF1F6F-91A8-451E-839E-FF68E94D2B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485" y="1502480"/>
            <a:ext cx="332308" cy="332308"/>
          </a:xfrm>
          <a:prstGeom prst="rect">
            <a:avLst/>
          </a:prstGeom>
        </p:spPr>
      </p:pic>
      <p:pic>
        <p:nvPicPr>
          <p:cNvPr id="13" name="グラフィックス 12" descr="バッジ: チェックマーク 1 単色塗りつぶし">
            <a:extLst>
              <a:ext uri="{FF2B5EF4-FFF2-40B4-BE49-F238E27FC236}">
                <a16:creationId xmlns:a16="http://schemas.microsoft.com/office/drawing/2014/main" id="{B1255B76-9C24-4802-B4BE-6872401F34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485" y="3062791"/>
            <a:ext cx="332308" cy="332308"/>
          </a:xfrm>
          <a:prstGeom prst="rect">
            <a:avLst/>
          </a:prstGeom>
        </p:spPr>
      </p:pic>
      <p:pic>
        <p:nvPicPr>
          <p:cNvPr id="14" name="グラフィックス 13" descr="バッジ: チェックマーク 1 単色塗りつぶし">
            <a:extLst>
              <a:ext uri="{FF2B5EF4-FFF2-40B4-BE49-F238E27FC236}">
                <a16:creationId xmlns:a16="http://schemas.microsoft.com/office/drawing/2014/main" id="{65CC7A93-A678-4B7E-A997-CA43083214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1311" y="3947825"/>
            <a:ext cx="332308" cy="332308"/>
          </a:xfrm>
          <a:prstGeom prst="rect">
            <a:avLst/>
          </a:prstGeom>
        </p:spPr>
      </p:pic>
      <p:cxnSp>
        <p:nvCxnSpPr>
          <p:cNvPr id="15" name="直線コネクタ 14">
            <a:extLst>
              <a:ext uri="{FF2B5EF4-FFF2-40B4-BE49-F238E27FC236}">
                <a16:creationId xmlns:a16="http://schemas.microsoft.com/office/drawing/2014/main" id="{A611B54E-10F2-4501-9870-3C0F98CD9B5D}"/>
              </a:ext>
            </a:extLst>
          </p:cNvPr>
          <p:cNvCxnSpPr>
            <a:cxnSpLocks/>
          </p:cNvCxnSpPr>
          <p:nvPr/>
        </p:nvCxnSpPr>
        <p:spPr>
          <a:xfrm>
            <a:off x="731692" y="1888201"/>
            <a:ext cx="8653377" cy="0"/>
          </a:xfrm>
          <a:prstGeom prst="line">
            <a:avLst/>
          </a:prstGeom>
          <a:ln w="5715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39D031A-4BC0-4CAD-91E3-414AAFDC7B8C}"/>
              </a:ext>
            </a:extLst>
          </p:cNvPr>
          <p:cNvCxnSpPr>
            <a:cxnSpLocks/>
          </p:cNvCxnSpPr>
          <p:nvPr/>
        </p:nvCxnSpPr>
        <p:spPr>
          <a:xfrm>
            <a:off x="776793" y="4343227"/>
            <a:ext cx="8653377" cy="0"/>
          </a:xfrm>
          <a:prstGeom prst="line">
            <a:avLst/>
          </a:prstGeom>
          <a:ln w="57150">
            <a:solidFill>
              <a:srgbClr val="00C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85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DEF1B52-6AAC-48B6-98F7-446CFF65482C}"/>
              </a:ext>
            </a:extLst>
          </p:cNvPr>
          <p:cNvSpPr/>
          <p:nvPr/>
        </p:nvSpPr>
        <p:spPr>
          <a:xfrm>
            <a:off x="72412" y="89483"/>
            <a:ext cx="9705124" cy="46166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ピア・サポーター派遣についての例　（イメージ）　</a:t>
            </a:r>
          </a:p>
        </p:txBody>
      </p:sp>
      <p:sp>
        <p:nvSpPr>
          <p:cNvPr id="3" name="正方形/長方形 2">
            <a:extLst>
              <a:ext uri="{FF2B5EF4-FFF2-40B4-BE49-F238E27FC236}">
                <a16:creationId xmlns:a16="http://schemas.microsoft.com/office/drawing/2014/main" id="{8633863D-4DE4-406A-A179-19429324BBB6}"/>
              </a:ext>
            </a:extLst>
          </p:cNvPr>
          <p:cNvSpPr/>
          <p:nvPr/>
        </p:nvSpPr>
        <p:spPr>
          <a:xfrm>
            <a:off x="425026" y="1147700"/>
            <a:ext cx="9055946" cy="531029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D5C83B42-958E-4972-AD09-BDCE71AC5489}"/>
              </a:ext>
            </a:extLst>
          </p:cNvPr>
          <p:cNvSpPr/>
          <p:nvPr/>
        </p:nvSpPr>
        <p:spPr>
          <a:xfrm>
            <a:off x="1252630" y="5717694"/>
            <a:ext cx="1388533" cy="521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大阪府</a:t>
            </a:r>
            <a:endParaRPr kumimoji="1" lang="ja-JP" altLang="en-US" dirty="0">
              <a:solidFill>
                <a:schemeClr val="tx1"/>
              </a:solidFill>
            </a:endParaRPr>
          </a:p>
        </p:txBody>
      </p:sp>
      <p:cxnSp>
        <p:nvCxnSpPr>
          <p:cNvPr id="10" name="直線矢印コネクタ 9">
            <a:extLst>
              <a:ext uri="{FF2B5EF4-FFF2-40B4-BE49-F238E27FC236}">
                <a16:creationId xmlns:a16="http://schemas.microsoft.com/office/drawing/2014/main" id="{E1777222-BF7C-43AD-8096-1FD11C321FD0}"/>
              </a:ext>
            </a:extLst>
          </p:cNvPr>
          <p:cNvCxnSpPr>
            <a:cxnSpLocks/>
          </p:cNvCxnSpPr>
          <p:nvPr/>
        </p:nvCxnSpPr>
        <p:spPr>
          <a:xfrm flipV="1">
            <a:off x="1617893" y="4998720"/>
            <a:ext cx="0" cy="614980"/>
          </a:xfrm>
          <a:prstGeom prst="straightConnector1">
            <a:avLst/>
          </a:prstGeom>
          <a:ln w="412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040CEEC1-2355-4276-9016-A8555F3E2D53}"/>
              </a:ext>
            </a:extLst>
          </p:cNvPr>
          <p:cNvSpPr/>
          <p:nvPr/>
        </p:nvSpPr>
        <p:spPr>
          <a:xfrm>
            <a:off x="974674" y="4244968"/>
            <a:ext cx="2053240" cy="581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大阪府がん患者</a:t>
            </a:r>
            <a:br>
              <a:rPr lang="en-US" altLang="ja-JP" dirty="0">
                <a:solidFill>
                  <a:schemeClr val="tx1"/>
                </a:solidFill>
              </a:rPr>
            </a:br>
            <a:r>
              <a:rPr lang="ja-JP" altLang="en-US" dirty="0">
                <a:solidFill>
                  <a:schemeClr val="tx1"/>
                </a:solidFill>
              </a:rPr>
              <a:t>サポートセンター</a:t>
            </a:r>
            <a:endParaRPr kumimoji="1" lang="ja-JP" altLang="en-US" dirty="0">
              <a:solidFill>
                <a:schemeClr val="tx1"/>
              </a:solidFill>
            </a:endParaRPr>
          </a:p>
        </p:txBody>
      </p:sp>
      <p:cxnSp>
        <p:nvCxnSpPr>
          <p:cNvPr id="12" name="直線矢印コネクタ 11">
            <a:extLst>
              <a:ext uri="{FF2B5EF4-FFF2-40B4-BE49-F238E27FC236}">
                <a16:creationId xmlns:a16="http://schemas.microsoft.com/office/drawing/2014/main" id="{CB8CC413-C966-43D0-B2D0-BB02EE6DF3B6}"/>
              </a:ext>
            </a:extLst>
          </p:cNvPr>
          <p:cNvCxnSpPr>
            <a:cxnSpLocks/>
          </p:cNvCxnSpPr>
          <p:nvPr/>
        </p:nvCxnSpPr>
        <p:spPr>
          <a:xfrm>
            <a:off x="2312786" y="5024689"/>
            <a:ext cx="0" cy="589010"/>
          </a:xfrm>
          <a:prstGeom prst="straightConnector1">
            <a:avLst/>
          </a:prstGeom>
          <a:ln w="412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874935C6-E676-49CB-B1BE-499BB384BAF5}"/>
              </a:ext>
            </a:extLst>
          </p:cNvPr>
          <p:cNvSpPr/>
          <p:nvPr/>
        </p:nvSpPr>
        <p:spPr>
          <a:xfrm>
            <a:off x="3898354" y="1516383"/>
            <a:ext cx="2053240" cy="581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病院</a:t>
            </a:r>
          </a:p>
        </p:txBody>
      </p:sp>
      <p:sp>
        <p:nvSpPr>
          <p:cNvPr id="14" name="正方形/長方形 13">
            <a:extLst>
              <a:ext uri="{FF2B5EF4-FFF2-40B4-BE49-F238E27FC236}">
                <a16:creationId xmlns:a16="http://schemas.microsoft.com/office/drawing/2014/main" id="{B3A3E49B-970C-4826-9249-E53179D2A40D}"/>
              </a:ext>
            </a:extLst>
          </p:cNvPr>
          <p:cNvSpPr/>
          <p:nvPr/>
        </p:nvSpPr>
        <p:spPr>
          <a:xfrm>
            <a:off x="6931681" y="4282248"/>
            <a:ext cx="2053240" cy="581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各</a:t>
            </a:r>
            <a:r>
              <a:rPr kumimoji="1" lang="ja-JP" altLang="en-US" dirty="0">
                <a:solidFill>
                  <a:schemeClr val="tx1"/>
                </a:solidFill>
              </a:rPr>
              <a:t>ピアサポーター</a:t>
            </a:r>
          </a:p>
        </p:txBody>
      </p:sp>
      <p:cxnSp>
        <p:nvCxnSpPr>
          <p:cNvPr id="15" name="直線矢印コネクタ 14">
            <a:extLst>
              <a:ext uri="{FF2B5EF4-FFF2-40B4-BE49-F238E27FC236}">
                <a16:creationId xmlns:a16="http://schemas.microsoft.com/office/drawing/2014/main" id="{712052FC-6E5C-4768-A445-E59B6B92A7BC}"/>
              </a:ext>
            </a:extLst>
          </p:cNvPr>
          <p:cNvCxnSpPr>
            <a:cxnSpLocks/>
          </p:cNvCxnSpPr>
          <p:nvPr/>
        </p:nvCxnSpPr>
        <p:spPr>
          <a:xfrm flipV="1">
            <a:off x="1760775" y="2211710"/>
            <a:ext cx="1838579" cy="1593314"/>
          </a:xfrm>
          <a:prstGeom prst="straightConnector1">
            <a:avLst/>
          </a:prstGeom>
          <a:ln w="412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BAA5DBEA-1612-4879-9D5D-EDDDD792FF46}"/>
              </a:ext>
            </a:extLst>
          </p:cNvPr>
          <p:cNvCxnSpPr>
            <a:cxnSpLocks/>
          </p:cNvCxnSpPr>
          <p:nvPr/>
        </p:nvCxnSpPr>
        <p:spPr>
          <a:xfrm flipH="1">
            <a:off x="2137376" y="2344570"/>
            <a:ext cx="1867913" cy="1626028"/>
          </a:xfrm>
          <a:prstGeom prst="straightConnector1">
            <a:avLst/>
          </a:prstGeom>
          <a:ln w="412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9493478E-8B23-4CBE-876F-AED70FD518FA}"/>
              </a:ext>
            </a:extLst>
          </p:cNvPr>
          <p:cNvCxnSpPr>
            <a:cxnSpLocks/>
          </p:cNvCxnSpPr>
          <p:nvPr/>
        </p:nvCxnSpPr>
        <p:spPr>
          <a:xfrm flipH="1" flipV="1">
            <a:off x="6110169" y="2250731"/>
            <a:ext cx="1749976" cy="1737165"/>
          </a:xfrm>
          <a:prstGeom prst="straightConnector1">
            <a:avLst/>
          </a:prstGeom>
          <a:ln w="412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B22BBFEB-8FB2-48CF-B25B-AB8246A742BB}"/>
              </a:ext>
            </a:extLst>
          </p:cNvPr>
          <p:cNvCxnSpPr>
            <a:cxnSpLocks/>
          </p:cNvCxnSpPr>
          <p:nvPr/>
        </p:nvCxnSpPr>
        <p:spPr>
          <a:xfrm flipV="1">
            <a:off x="3447681" y="4539251"/>
            <a:ext cx="3065037" cy="5130"/>
          </a:xfrm>
          <a:prstGeom prst="straightConnector1">
            <a:avLst/>
          </a:prstGeom>
          <a:ln w="412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4C6D13B3-67B6-4157-A6CA-B1BC19698DBD}"/>
              </a:ext>
            </a:extLst>
          </p:cNvPr>
          <p:cNvSpPr/>
          <p:nvPr/>
        </p:nvSpPr>
        <p:spPr>
          <a:xfrm rot="19098921">
            <a:off x="2491350" y="3265813"/>
            <a:ext cx="1883659" cy="375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①派遣依頼</a:t>
            </a:r>
            <a:endParaRPr kumimoji="1" lang="en-US" altLang="ja-JP" sz="1600" dirty="0">
              <a:solidFill>
                <a:schemeClr val="tx1"/>
              </a:solidFill>
            </a:endParaRPr>
          </a:p>
          <a:p>
            <a:pPr algn="ctr"/>
            <a:r>
              <a:rPr kumimoji="1" lang="ja-JP" altLang="en-US" sz="1600" dirty="0">
                <a:solidFill>
                  <a:schemeClr val="tx1"/>
                </a:solidFill>
              </a:rPr>
              <a:t>⑥活動報告書提出</a:t>
            </a:r>
          </a:p>
        </p:txBody>
      </p:sp>
      <p:sp>
        <p:nvSpPr>
          <p:cNvPr id="29" name="正方形/長方形 28">
            <a:extLst>
              <a:ext uri="{FF2B5EF4-FFF2-40B4-BE49-F238E27FC236}">
                <a16:creationId xmlns:a16="http://schemas.microsoft.com/office/drawing/2014/main" id="{145D11EE-37C6-455B-BB37-B38584BAC33B}"/>
              </a:ext>
            </a:extLst>
          </p:cNvPr>
          <p:cNvSpPr/>
          <p:nvPr/>
        </p:nvSpPr>
        <p:spPr>
          <a:xfrm rot="19110549">
            <a:off x="1465078" y="2612800"/>
            <a:ext cx="1744564" cy="375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③</a:t>
            </a:r>
            <a:r>
              <a:rPr kumimoji="1" lang="ja-JP" altLang="en-US" sz="1600" dirty="0">
                <a:solidFill>
                  <a:schemeClr val="tx1"/>
                </a:solidFill>
              </a:rPr>
              <a:t> 派遣</a:t>
            </a:r>
            <a:r>
              <a:rPr lang="ja-JP" altLang="en-US" sz="1600" dirty="0">
                <a:solidFill>
                  <a:schemeClr val="tx1"/>
                </a:solidFill>
              </a:rPr>
              <a:t>の調整</a:t>
            </a:r>
            <a:endParaRPr kumimoji="1" lang="ja-JP" altLang="en-US" sz="1600" dirty="0">
              <a:solidFill>
                <a:schemeClr val="tx1"/>
              </a:solidFill>
            </a:endParaRPr>
          </a:p>
        </p:txBody>
      </p:sp>
      <p:sp>
        <p:nvSpPr>
          <p:cNvPr id="31" name="正方形/長方形 30">
            <a:extLst>
              <a:ext uri="{FF2B5EF4-FFF2-40B4-BE49-F238E27FC236}">
                <a16:creationId xmlns:a16="http://schemas.microsoft.com/office/drawing/2014/main" id="{4EE87C23-0CDF-4B59-B613-C34D7C1D2BD5}"/>
              </a:ext>
            </a:extLst>
          </p:cNvPr>
          <p:cNvSpPr/>
          <p:nvPr/>
        </p:nvSpPr>
        <p:spPr>
          <a:xfrm rot="2678528">
            <a:off x="6462900" y="2646493"/>
            <a:ext cx="2144827" cy="60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④ </a:t>
            </a:r>
            <a:r>
              <a:rPr lang="ja-JP" altLang="en-US" sz="1600" dirty="0">
                <a:solidFill>
                  <a:schemeClr val="tx1"/>
                </a:solidFill>
              </a:rPr>
              <a:t>ピアサポート活動</a:t>
            </a:r>
            <a:endParaRPr kumimoji="1" lang="ja-JP" altLang="en-US" sz="1600" dirty="0">
              <a:solidFill>
                <a:schemeClr val="tx1"/>
              </a:solidFill>
            </a:endParaRPr>
          </a:p>
          <a:p>
            <a:pPr algn="ctr"/>
            <a:r>
              <a:rPr kumimoji="1" lang="ja-JP" altLang="en-US" sz="1600" dirty="0">
                <a:solidFill>
                  <a:schemeClr val="tx1"/>
                </a:solidFill>
              </a:rPr>
              <a:t>⑤ 活動報告書提出</a:t>
            </a:r>
          </a:p>
        </p:txBody>
      </p:sp>
      <p:sp>
        <p:nvSpPr>
          <p:cNvPr id="21" name="正方形/長方形 20">
            <a:extLst>
              <a:ext uri="{FF2B5EF4-FFF2-40B4-BE49-F238E27FC236}">
                <a16:creationId xmlns:a16="http://schemas.microsoft.com/office/drawing/2014/main" id="{3BD4CDA8-79AB-4F70-AC5B-A0F6D886B065}"/>
              </a:ext>
            </a:extLst>
          </p:cNvPr>
          <p:cNvSpPr/>
          <p:nvPr/>
        </p:nvSpPr>
        <p:spPr>
          <a:xfrm>
            <a:off x="533227" y="5150784"/>
            <a:ext cx="1083940" cy="375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事業委託</a:t>
            </a:r>
            <a:endParaRPr kumimoji="1" lang="ja-JP" altLang="en-US" sz="1600" dirty="0">
              <a:solidFill>
                <a:schemeClr val="tx1"/>
              </a:solidFill>
            </a:endParaRPr>
          </a:p>
        </p:txBody>
      </p:sp>
      <p:sp>
        <p:nvSpPr>
          <p:cNvPr id="23" name="正方形/長方形 22">
            <a:extLst>
              <a:ext uri="{FF2B5EF4-FFF2-40B4-BE49-F238E27FC236}">
                <a16:creationId xmlns:a16="http://schemas.microsoft.com/office/drawing/2014/main" id="{FA3315BE-80B1-4C90-867A-FB55EEC40EC6}"/>
              </a:ext>
            </a:extLst>
          </p:cNvPr>
          <p:cNvSpPr/>
          <p:nvPr/>
        </p:nvSpPr>
        <p:spPr>
          <a:xfrm>
            <a:off x="2363325" y="5123205"/>
            <a:ext cx="1083940" cy="375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事業報告</a:t>
            </a:r>
            <a:endParaRPr kumimoji="1" lang="ja-JP" altLang="en-US" sz="1600" dirty="0">
              <a:solidFill>
                <a:schemeClr val="tx1"/>
              </a:solidFill>
            </a:endParaRPr>
          </a:p>
        </p:txBody>
      </p:sp>
      <p:sp>
        <p:nvSpPr>
          <p:cNvPr id="24" name="正方形/長方形 23">
            <a:extLst>
              <a:ext uri="{FF2B5EF4-FFF2-40B4-BE49-F238E27FC236}">
                <a16:creationId xmlns:a16="http://schemas.microsoft.com/office/drawing/2014/main" id="{63EF1E4E-F7FF-4F58-AEC7-C7327B6A412F}"/>
              </a:ext>
            </a:extLst>
          </p:cNvPr>
          <p:cNvSpPr/>
          <p:nvPr/>
        </p:nvSpPr>
        <p:spPr>
          <a:xfrm>
            <a:off x="4094162" y="4675435"/>
            <a:ext cx="1717673" cy="375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② 派遣の調整</a:t>
            </a:r>
          </a:p>
        </p:txBody>
      </p:sp>
      <p:sp>
        <p:nvSpPr>
          <p:cNvPr id="5" name="正方形/長方形 4">
            <a:extLst>
              <a:ext uri="{FF2B5EF4-FFF2-40B4-BE49-F238E27FC236}">
                <a16:creationId xmlns:a16="http://schemas.microsoft.com/office/drawing/2014/main" id="{B093C2F4-1C0F-4257-9503-3BF1D612F4B6}"/>
              </a:ext>
            </a:extLst>
          </p:cNvPr>
          <p:cNvSpPr/>
          <p:nvPr/>
        </p:nvSpPr>
        <p:spPr>
          <a:xfrm>
            <a:off x="781174" y="927887"/>
            <a:ext cx="1356202" cy="4616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フロー</a:t>
            </a:r>
          </a:p>
        </p:txBody>
      </p:sp>
    </p:spTree>
    <p:extLst>
      <p:ext uri="{BB962C8B-B14F-4D97-AF65-F5344CB8AC3E}">
        <p14:creationId xmlns:p14="http://schemas.microsoft.com/office/powerpoint/2010/main" val="196184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2BB62DC-8847-48DD-A408-8521A6D7E164}"/>
              </a:ext>
            </a:extLst>
          </p:cNvPr>
          <p:cNvSpPr/>
          <p:nvPr/>
        </p:nvSpPr>
        <p:spPr>
          <a:xfrm>
            <a:off x="72412" y="89483"/>
            <a:ext cx="9705124" cy="46166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今後のスケジュールについて</a:t>
            </a:r>
          </a:p>
        </p:txBody>
      </p:sp>
      <p:sp>
        <p:nvSpPr>
          <p:cNvPr id="3" name="正方形/長方形 2">
            <a:extLst>
              <a:ext uri="{FF2B5EF4-FFF2-40B4-BE49-F238E27FC236}">
                <a16:creationId xmlns:a16="http://schemas.microsoft.com/office/drawing/2014/main" id="{09BB9D07-DF52-4EC9-93A3-2AF9F1F5DE7B}"/>
              </a:ext>
            </a:extLst>
          </p:cNvPr>
          <p:cNvSpPr/>
          <p:nvPr/>
        </p:nvSpPr>
        <p:spPr>
          <a:xfrm>
            <a:off x="302455" y="1012653"/>
            <a:ext cx="9298745" cy="5599161"/>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lnSpc>
                <a:spcPts val="2100"/>
              </a:lnSpc>
            </a:pPr>
            <a:endParaRPr kumimoji="1" lang="en-US" altLang="ja-JP" sz="2400" dirty="0">
              <a:solidFill>
                <a:schemeClr val="tx1"/>
              </a:solidFill>
            </a:endParaRPr>
          </a:p>
          <a:p>
            <a:pPr lvl="1">
              <a:lnSpc>
                <a:spcPts val="5000"/>
              </a:lnSpc>
            </a:pPr>
            <a:r>
              <a:rPr kumimoji="1" lang="ja-JP" altLang="en-US" sz="2400" spc="-130" dirty="0">
                <a:solidFill>
                  <a:schemeClr val="tx1"/>
                </a:solidFill>
              </a:rPr>
              <a:t>７月　　　：　大阪府がん患者サポートセンター　相談支援開始</a:t>
            </a:r>
            <a:br>
              <a:rPr lang="en-US" altLang="ja-JP" sz="2400" spc="-130" dirty="0">
                <a:solidFill>
                  <a:schemeClr val="tx1"/>
                </a:solidFill>
              </a:rPr>
            </a:br>
            <a:r>
              <a:rPr lang="ja-JP" altLang="en-US" sz="2400" spc="-130" dirty="0">
                <a:solidFill>
                  <a:schemeClr val="tx1"/>
                </a:solidFill>
              </a:rPr>
              <a:t>　　　　　　　</a:t>
            </a:r>
            <a:r>
              <a:rPr kumimoji="1" lang="ja-JP" altLang="en-US" sz="2400" spc="-130" dirty="0">
                <a:solidFill>
                  <a:schemeClr val="tx1"/>
                </a:solidFill>
              </a:rPr>
              <a:t>サポートセンターチラシ配布</a:t>
            </a:r>
            <a:endParaRPr lang="en-US" altLang="ja-JP" sz="2400" spc="-130" dirty="0">
              <a:solidFill>
                <a:schemeClr val="tx1"/>
              </a:solidFill>
            </a:endParaRPr>
          </a:p>
          <a:p>
            <a:pPr>
              <a:lnSpc>
                <a:spcPts val="5000"/>
              </a:lnSpc>
            </a:pPr>
            <a:r>
              <a:rPr kumimoji="1" lang="ja-JP" altLang="en-US" sz="2400" spc="-130" dirty="0">
                <a:solidFill>
                  <a:schemeClr val="tx1"/>
                </a:solidFill>
              </a:rPr>
              <a:t>９～１０月頃 ：　サポートセンターリーフレット配布</a:t>
            </a:r>
            <a:endParaRPr lang="en-US" altLang="ja-JP" sz="2400" spc="-130" dirty="0">
              <a:solidFill>
                <a:schemeClr val="tx1"/>
              </a:solidFill>
            </a:endParaRPr>
          </a:p>
          <a:p>
            <a:pPr lvl="1">
              <a:lnSpc>
                <a:spcPts val="5000"/>
              </a:lnSpc>
            </a:pPr>
            <a:r>
              <a:rPr kumimoji="1" lang="ja-JP" altLang="en-US" sz="2400" spc="-130" dirty="0">
                <a:solidFill>
                  <a:schemeClr val="tx1"/>
                </a:solidFill>
              </a:rPr>
              <a:t>　　　　　　　 拠点病院向け　ピア・サポーター事業説明会</a:t>
            </a:r>
            <a:endParaRPr kumimoji="1" lang="en-US" altLang="ja-JP" sz="2400" spc="-130" dirty="0">
              <a:solidFill>
                <a:schemeClr val="tx1"/>
              </a:solidFill>
            </a:endParaRPr>
          </a:p>
          <a:p>
            <a:pPr lvl="1">
              <a:lnSpc>
                <a:spcPts val="5000"/>
              </a:lnSpc>
            </a:pPr>
            <a:r>
              <a:rPr lang="ja-JP" altLang="en-US" sz="2400" spc="-130" dirty="0">
                <a:solidFill>
                  <a:schemeClr val="tx1"/>
                </a:solidFill>
              </a:rPr>
              <a:t>　　　　　　　 セミナー・サロン活動等開始</a:t>
            </a:r>
            <a:endParaRPr kumimoji="1" lang="en-US" altLang="ja-JP" sz="2400" spc="-130" dirty="0">
              <a:solidFill>
                <a:schemeClr val="tx1"/>
              </a:solidFill>
            </a:endParaRPr>
          </a:p>
          <a:p>
            <a:pPr lvl="1">
              <a:lnSpc>
                <a:spcPts val="5000"/>
              </a:lnSpc>
            </a:pPr>
            <a:r>
              <a:rPr lang="ja-JP" altLang="en-US" sz="2400" spc="-130" dirty="0">
                <a:solidFill>
                  <a:schemeClr val="tx1"/>
                </a:solidFill>
              </a:rPr>
              <a:t>１１月頃  ：　第１回大阪府ピア・サポーター養成研修</a:t>
            </a:r>
            <a:endParaRPr lang="en-US" altLang="ja-JP" sz="2400" spc="-130" dirty="0">
              <a:solidFill>
                <a:schemeClr val="tx1"/>
              </a:solidFill>
            </a:endParaRPr>
          </a:p>
          <a:p>
            <a:pPr lvl="1">
              <a:lnSpc>
                <a:spcPts val="5000"/>
              </a:lnSpc>
            </a:pPr>
            <a:r>
              <a:rPr kumimoji="1" lang="ja-JP" altLang="en-US" sz="2400" spc="-130" dirty="0">
                <a:solidFill>
                  <a:schemeClr val="tx1"/>
                </a:solidFill>
              </a:rPr>
              <a:t>１月頃　  ：　ピア・サポーター派遣事業開始</a:t>
            </a:r>
          </a:p>
        </p:txBody>
      </p:sp>
      <p:sp>
        <p:nvSpPr>
          <p:cNvPr id="4" name="四角形: 角を丸くする 3">
            <a:extLst>
              <a:ext uri="{FF2B5EF4-FFF2-40B4-BE49-F238E27FC236}">
                <a16:creationId xmlns:a16="http://schemas.microsoft.com/office/drawing/2014/main" id="{D07F7AA4-FC0B-4D85-8F1D-CD14831CF25C}"/>
              </a:ext>
            </a:extLst>
          </p:cNvPr>
          <p:cNvSpPr/>
          <p:nvPr/>
        </p:nvSpPr>
        <p:spPr>
          <a:xfrm>
            <a:off x="515776" y="684184"/>
            <a:ext cx="4721313" cy="5537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今後の主なスケジュール（予定）</a:t>
            </a:r>
          </a:p>
        </p:txBody>
      </p:sp>
      <p:pic>
        <p:nvPicPr>
          <p:cNvPr id="6" name="図 5">
            <a:extLst>
              <a:ext uri="{FF2B5EF4-FFF2-40B4-BE49-F238E27FC236}">
                <a16:creationId xmlns:a16="http://schemas.microsoft.com/office/drawing/2014/main" id="{EB6D1FAC-A826-41C9-B382-AF5B4B10D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7236" y="4881489"/>
            <a:ext cx="2182949" cy="1637212"/>
          </a:xfrm>
          <a:prstGeom prst="rect">
            <a:avLst/>
          </a:prstGeom>
        </p:spPr>
      </p:pic>
    </p:spTree>
    <p:extLst>
      <p:ext uri="{BB962C8B-B14F-4D97-AF65-F5344CB8AC3E}">
        <p14:creationId xmlns:p14="http://schemas.microsoft.com/office/powerpoint/2010/main" val="1653280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616</Words>
  <Application>Microsoft Office PowerPoint</Application>
  <PresentationFormat>A4 210 x 297 mm</PresentationFormat>
  <Paragraphs>72</Paragraphs>
  <Slides>6</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6</vt:i4>
      </vt:variant>
    </vt:vector>
  </HeadingPairs>
  <TitlesOfParts>
    <vt:vector size="14" baseType="lpstr">
      <vt:lpstr>Meiryo UI</vt:lpstr>
      <vt:lpstr>MS PGothic</vt:lpstr>
      <vt:lpstr>MS PGothic</vt:lpstr>
      <vt:lpstr>游ゴシック</vt:lpstr>
      <vt:lpstr>Arial</vt:lpstr>
      <vt:lpstr>Calibri</vt:lpstr>
      <vt:lpstr>Office Theme</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2024-10-07T04:33:23Z</dcterms:created>
  <dcterms:modified xsi:type="dcterms:W3CDTF">2024-10-07T04:33:29Z</dcterms:modified>
</cp:coreProperties>
</file>