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72" r:id="rId2"/>
    <p:sldId id="256" r:id="rId3"/>
    <p:sldId id="330" r:id="rId4"/>
    <p:sldId id="334" r:id="rId5"/>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varScale="1">
        <p:scale>
          <a:sx n="113" d="100"/>
          <a:sy n="113" d="100"/>
        </p:scale>
        <p:origin x="586"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E86A1E11-8D04-4F7C-85A6-FB026F208510}" type="datetimeFigureOut">
              <a:rPr kumimoji="1" lang="ja-JP" altLang="en-US" smtClean="0"/>
              <a:t>2024/10/7</a:t>
            </a:fld>
            <a:endParaRPr kumimoji="1" lang="ja-JP" altLang="en-US"/>
          </a:p>
        </p:txBody>
      </p:sp>
      <p:sp>
        <p:nvSpPr>
          <p:cNvPr id="4" name="スライド イメージ プレースホルダー 3"/>
          <p:cNvSpPr>
            <a:spLocks noGrp="1" noRot="1" noChangeAspect="1"/>
          </p:cNvSpPr>
          <p:nvPr>
            <p:ph type="sldImg" idx="2"/>
          </p:nvPr>
        </p:nvSpPr>
        <p:spPr>
          <a:xfrm>
            <a:off x="3438525" y="850900"/>
            <a:ext cx="306228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7073B332-B2A5-42BA-8DD3-E31A86BC7BC4}" type="slidenum">
              <a:rPr kumimoji="1" lang="ja-JP" altLang="en-US" smtClean="0"/>
              <a:t>‹#›</a:t>
            </a:fld>
            <a:endParaRPr kumimoji="1" lang="ja-JP" altLang="en-US"/>
          </a:p>
        </p:txBody>
      </p:sp>
    </p:spTree>
    <p:extLst>
      <p:ext uri="{BB962C8B-B14F-4D97-AF65-F5344CB8AC3E}">
        <p14:creationId xmlns:p14="http://schemas.microsoft.com/office/powerpoint/2010/main" val="31869431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3</a:t>
            </a:fld>
            <a:endParaRPr kumimoji="1" lang="ja-JP" altLang="en-US"/>
          </a:p>
        </p:txBody>
      </p:sp>
    </p:spTree>
    <p:extLst>
      <p:ext uri="{BB962C8B-B14F-4D97-AF65-F5344CB8AC3E}">
        <p14:creationId xmlns:p14="http://schemas.microsoft.com/office/powerpoint/2010/main" val="214515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B512BB-3819-4792-AFD1-3D2210C92243}" type="datetime1">
              <a:rPr kumimoji="1" lang="ja-JP" altLang="en-US" smtClean="0"/>
              <a:t>2024/10/7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FAE8A-B5E2-4FDC-BD85-C646114E704F}" type="datetime1">
              <a:rPr kumimoji="1" lang="ja-JP" altLang="en-US" smtClean="0"/>
              <a:t>2024/10/7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1807886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8F5449-9B1E-4E04-96B0-DCB398CCDAD4}" type="datetime1">
              <a:rPr kumimoji="1" lang="ja-JP" altLang="en-US" smtClean="0"/>
              <a:t>2024/10/7</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25283821"/>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87524" y="2679055"/>
            <a:ext cx="8568952" cy="749945"/>
          </a:xfrm>
          <a:prstGeom prst="rect">
            <a:avLst/>
          </a:prstGeom>
        </p:spPr>
        <p:txBody>
          <a:bodyPr>
            <a:normAutofit fontScale="700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spc="50" dirty="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大阪府小児・</a:t>
            </a:r>
            <a:r>
              <a:rPr lang="en-US" altLang="ja-JP" sz="3600" b="1" spc="50" dirty="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AYA</a:t>
            </a:r>
            <a:r>
              <a:rPr lang="ja-JP" altLang="en-US" sz="3600" b="1" spc="50" dirty="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世代のがん患者支援事業補助金の</a:t>
            </a:r>
            <a:endParaRPr lang="en-US" altLang="ja-JP" sz="3600" b="1" spc="50" dirty="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endParaRPr>
          </a:p>
          <a:p>
            <a:r>
              <a:rPr lang="ja-JP" altLang="en-US" sz="3600" b="1" spc="50" dirty="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メニュー見直しについて</a:t>
            </a:r>
          </a:p>
        </p:txBody>
      </p:sp>
      <p:sp>
        <p:nvSpPr>
          <p:cNvPr id="4" name="テキスト ボックス 3"/>
          <p:cNvSpPr txBox="1"/>
          <p:nvPr/>
        </p:nvSpPr>
        <p:spPr>
          <a:xfrm>
            <a:off x="498866" y="4941168"/>
            <a:ext cx="8074260" cy="930236"/>
          </a:xfrm>
          <a:prstGeom prst="rect">
            <a:avLst/>
          </a:prstGeom>
          <a:noFill/>
          <a:ln>
            <a:noFill/>
          </a:ln>
        </p:spPr>
        <p:txBody>
          <a:bodyPr wrap="square" lIns="144000" tIns="144000" rtlCol="0">
            <a:spAutoFit/>
          </a:bodyPr>
          <a:lstStyle/>
          <a:p>
            <a:pPr algn="ctr"/>
            <a:r>
              <a:rPr lang="ja-JP" altLang="en-US" sz="2400" b="1" dirty="0">
                <a:latin typeface="Meiryo UI" panose="020B0604030504040204" pitchFamily="50" charset="-128"/>
                <a:ea typeface="Meiryo UI" panose="020B0604030504040204" pitchFamily="50" charset="-128"/>
              </a:rPr>
              <a:t>令和６年度大阪府がん対策推進委員会</a:t>
            </a:r>
            <a:endParaRPr lang="en-US" altLang="ja-JP" sz="2400" b="1" dirty="0">
              <a:latin typeface="Meiryo UI" panose="020B0604030504040204" pitchFamily="50" charset="-128"/>
              <a:ea typeface="Meiryo UI" panose="020B0604030504040204" pitchFamily="50" charset="-128"/>
            </a:endParaRPr>
          </a:p>
          <a:p>
            <a:pPr algn="ctr"/>
            <a:r>
              <a:rPr lang="ja-JP" altLang="en-US" sz="2400" b="1" dirty="0">
                <a:latin typeface="Meiryo UI" panose="020B0604030504040204" pitchFamily="50" charset="-128"/>
                <a:ea typeface="Meiryo UI" panose="020B0604030504040204" pitchFamily="50" charset="-128"/>
              </a:rPr>
              <a:t>第１回小児・</a:t>
            </a:r>
            <a:r>
              <a:rPr lang="en-US" altLang="ja-JP" sz="2400" b="1" dirty="0">
                <a:latin typeface="Meiryo UI" panose="020B0604030504040204" pitchFamily="50" charset="-128"/>
                <a:ea typeface="Meiryo UI" panose="020B0604030504040204" pitchFamily="50" charset="-128"/>
              </a:rPr>
              <a:t>AYA</a:t>
            </a:r>
            <a:r>
              <a:rPr lang="ja-JP" altLang="en-US" sz="2400" b="1" dirty="0">
                <a:latin typeface="Meiryo UI" panose="020B0604030504040204" pitchFamily="50" charset="-128"/>
                <a:ea typeface="Meiryo UI" panose="020B0604030504040204" pitchFamily="50" charset="-128"/>
              </a:rPr>
              <a:t>世代のがん対策部会</a:t>
            </a:r>
            <a:endParaRPr lang="en-US" altLang="ja-JP" sz="2000" dirty="0">
              <a:latin typeface="Meiryo UI" panose="020B0604030504040204" pitchFamily="50" charset="-128"/>
              <a:ea typeface="Meiryo UI" panose="020B0604030504040204" pitchFamily="50" charset="-128"/>
            </a:endParaRPr>
          </a:p>
        </p:txBody>
      </p:sp>
      <p:sp>
        <p:nvSpPr>
          <p:cNvPr id="5" name="テキスト ボックス 3">
            <a:extLst>
              <a:ext uri="{FF2B5EF4-FFF2-40B4-BE49-F238E27FC236}">
                <a16:creationId xmlns:a16="http://schemas.microsoft.com/office/drawing/2014/main" id="{25D5AE40-3A96-418C-8398-1A566B4A9C90}"/>
              </a:ext>
            </a:extLst>
          </p:cNvPr>
          <p:cNvSpPr txBox="1"/>
          <p:nvPr/>
        </p:nvSpPr>
        <p:spPr>
          <a:xfrm>
            <a:off x="7092280" y="404664"/>
            <a:ext cx="1224136" cy="369332"/>
          </a:xfrm>
          <a:prstGeom prst="rect">
            <a:avLst/>
          </a:prstGeom>
          <a:solidFill>
            <a:schemeClr val="tx2"/>
          </a:solidFill>
          <a:ln>
            <a:solidFill>
              <a:schemeClr val="bg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a:solidFill>
                  <a:schemeClr val="bg1"/>
                </a:solidFill>
              </a:rPr>
              <a:t>資料２</a:t>
            </a:r>
            <a:endParaRPr kumimoji="1" lang="ja-JP" altLang="en-US" dirty="0">
              <a:solidFill>
                <a:schemeClr val="bg1"/>
              </a:solidFill>
            </a:endParaRPr>
          </a:p>
        </p:txBody>
      </p:sp>
    </p:spTree>
    <p:extLst>
      <p:ext uri="{BB962C8B-B14F-4D97-AF65-F5344CB8AC3E}">
        <p14:creationId xmlns:p14="http://schemas.microsoft.com/office/powerpoint/2010/main" val="271067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987626AA-60AA-473D-95FC-50723BB4A21B}"/>
              </a:ext>
            </a:extLst>
          </p:cNvPr>
          <p:cNvSpPr txBox="1"/>
          <p:nvPr/>
        </p:nvSpPr>
        <p:spPr>
          <a:xfrm>
            <a:off x="239351" y="833149"/>
            <a:ext cx="8389238" cy="1224438"/>
          </a:xfrm>
          <a:prstGeom prst="rect">
            <a:avLst/>
          </a:prstGeom>
          <a:noFill/>
          <a:ln>
            <a:solidFill>
              <a:schemeClr val="accent1">
                <a:shade val="50000"/>
              </a:schemeClr>
            </a:solidFill>
          </a:ln>
        </p:spPr>
        <p:txBody>
          <a:bodyPr wrap="square" rtlCol="0">
            <a:spAutoFit/>
          </a:bodyPr>
          <a:lstStyle/>
          <a:p>
            <a:pPr>
              <a:lnSpc>
                <a:spcPts val="1846"/>
              </a:lnSpc>
            </a:pPr>
            <a:endParaRPr lang="en-US" altLang="ja-JP" sz="1292" dirty="0">
              <a:latin typeface="Meiryo UI" panose="020B0604030504040204" pitchFamily="50" charset="-128"/>
              <a:ea typeface="Meiryo UI" panose="020B0604030504040204" pitchFamily="50" charset="-128"/>
            </a:endParaRPr>
          </a:p>
          <a:p>
            <a:pPr>
              <a:lnSpc>
                <a:spcPts val="1846"/>
              </a:lnSpc>
            </a:pPr>
            <a:r>
              <a:rPr lang="ja-JP" altLang="en-US" sz="1400" dirty="0">
                <a:latin typeface="Meiryo UI" panose="020B0604030504040204" pitchFamily="50" charset="-128"/>
                <a:ea typeface="Meiryo UI" panose="020B0604030504040204" pitchFamily="50" charset="-128"/>
              </a:rPr>
              <a:t>●第３期大阪府がん対策推進計画の「患者支援の充実」に係る項目として、「小児・</a:t>
            </a:r>
            <a:r>
              <a:rPr lang="en-US" altLang="ja-JP" sz="1400" dirty="0">
                <a:latin typeface="Meiryo UI" panose="020B0604030504040204" pitchFamily="50" charset="-128"/>
                <a:ea typeface="Meiryo UI" panose="020B0604030504040204" pitchFamily="50" charset="-128"/>
              </a:rPr>
              <a:t>AYA</a:t>
            </a:r>
            <a:r>
              <a:rPr lang="ja-JP" altLang="en-US" sz="1400" dirty="0">
                <a:latin typeface="Meiryo UI" panose="020B0604030504040204" pitchFamily="50" charset="-128"/>
                <a:ea typeface="Meiryo UI" panose="020B0604030504040204" pitchFamily="50" charset="-128"/>
              </a:rPr>
              <a:t>世代」への支援を位置づけ、 </a:t>
            </a:r>
            <a:endParaRPr lang="en-US" altLang="ja-JP" sz="1400" dirty="0">
              <a:latin typeface="Meiryo UI" panose="020B0604030504040204" pitchFamily="50" charset="-128"/>
              <a:ea typeface="Meiryo UI" panose="020B0604030504040204" pitchFamily="50" charset="-128"/>
            </a:endParaRPr>
          </a:p>
          <a:p>
            <a:pPr>
              <a:lnSpc>
                <a:spcPts val="1846"/>
              </a:lnSpc>
            </a:pPr>
            <a:r>
              <a:rPr lang="ja-JP" altLang="en-US" sz="1400" dirty="0">
                <a:latin typeface="Meiryo UI" panose="020B0604030504040204" pitchFamily="50" charset="-128"/>
                <a:ea typeface="Meiryo UI" panose="020B0604030504040204" pitchFamily="50" charset="-128"/>
              </a:rPr>
              <a:t>　 小児・</a:t>
            </a:r>
            <a:r>
              <a:rPr lang="en-US" altLang="ja-JP" sz="1400" dirty="0">
                <a:latin typeface="Meiryo UI" panose="020B0604030504040204" pitchFamily="50" charset="-128"/>
                <a:ea typeface="Meiryo UI" panose="020B0604030504040204" pitchFamily="50" charset="-128"/>
              </a:rPr>
              <a:t>AYA</a:t>
            </a:r>
            <a:r>
              <a:rPr lang="ja-JP" altLang="en-US" sz="1400" dirty="0">
                <a:latin typeface="Meiryo UI" panose="020B0604030504040204" pitchFamily="50" charset="-128"/>
                <a:ea typeface="Meiryo UI" panose="020B0604030504040204" pitchFamily="50" charset="-128"/>
              </a:rPr>
              <a:t>世代のがん患者が治療を受けながら学習を継続できるよう、入院中の教育支援、退院後の学校・地域</a:t>
            </a:r>
            <a:endParaRPr lang="en-US" altLang="ja-JP" sz="1400" dirty="0">
              <a:latin typeface="Meiryo UI" panose="020B0604030504040204" pitchFamily="50" charset="-128"/>
              <a:ea typeface="Meiryo UI" panose="020B0604030504040204" pitchFamily="50" charset="-128"/>
            </a:endParaRPr>
          </a:p>
          <a:p>
            <a:pPr>
              <a:lnSpc>
                <a:spcPts val="1846"/>
              </a:lnSpc>
            </a:pPr>
            <a:r>
              <a:rPr lang="ja-JP" altLang="en-US" sz="1400" dirty="0">
                <a:latin typeface="Meiryo UI" panose="020B0604030504040204" pitchFamily="50" charset="-128"/>
                <a:ea typeface="Meiryo UI" panose="020B0604030504040204" pitchFamily="50" charset="-128"/>
              </a:rPr>
              <a:t>　 での受入れ体制等の実態把握に努め、必要な支援を検討することを定めたところ。</a:t>
            </a:r>
          </a:p>
          <a:p>
            <a:pPr>
              <a:lnSpc>
                <a:spcPts val="1846"/>
              </a:lnSpc>
            </a:pPr>
            <a:r>
              <a:rPr lang="ja-JP" altLang="en-US" sz="1400" dirty="0">
                <a:latin typeface="Meiryo UI" panose="020B0604030504040204" pitchFamily="50" charset="-128"/>
                <a:ea typeface="Meiryo UI" panose="020B0604030504040204" pitchFamily="50" charset="-128"/>
              </a:rPr>
              <a:t>●上記を踏まえ、令和２年度より補助金制度を創設したところ、これまでの実績は以下のとおりとなった。</a:t>
            </a:r>
            <a:endParaRPr lang="en-US" altLang="ja-JP" sz="1400" dirty="0">
              <a:latin typeface="Meiryo UI" panose="020B0604030504040204" pitchFamily="50" charset="-128"/>
              <a:ea typeface="Meiryo UI" panose="020B0604030504040204" pitchFamily="50" charset="-128"/>
            </a:endParaRPr>
          </a:p>
        </p:txBody>
      </p:sp>
      <p:sp>
        <p:nvSpPr>
          <p:cNvPr id="8" name="角丸四角形 17">
            <a:extLst>
              <a:ext uri="{FF2B5EF4-FFF2-40B4-BE49-F238E27FC236}">
                <a16:creationId xmlns:a16="http://schemas.microsoft.com/office/drawing/2014/main" id="{22C32B45-80D3-49CB-B61A-18C71211924A}"/>
              </a:ext>
            </a:extLst>
          </p:cNvPr>
          <p:cNvSpPr/>
          <p:nvPr/>
        </p:nvSpPr>
        <p:spPr>
          <a:xfrm>
            <a:off x="234454" y="663318"/>
            <a:ext cx="1601547" cy="33230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77" b="1" dirty="0">
                <a:latin typeface="Meiryo UI" panose="020B0604030504040204" pitchFamily="50" charset="-128"/>
                <a:ea typeface="Meiryo UI" panose="020B0604030504040204" pitchFamily="50" charset="-128"/>
              </a:rPr>
              <a:t>現状</a:t>
            </a:r>
          </a:p>
        </p:txBody>
      </p:sp>
      <p:sp>
        <p:nvSpPr>
          <p:cNvPr id="14" name="スライド番号プレースホルダー 1">
            <a:extLst>
              <a:ext uri="{FF2B5EF4-FFF2-40B4-BE49-F238E27FC236}">
                <a16:creationId xmlns:a16="http://schemas.microsoft.com/office/drawing/2014/main" id="{598847AB-5BF4-4A69-ADF7-BFCEC144FD64}"/>
              </a:ext>
            </a:extLst>
          </p:cNvPr>
          <p:cNvSpPr>
            <a:spLocks noGrp="1"/>
          </p:cNvSpPr>
          <p:nvPr>
            <p:ph type="sldNum" sz="quarter" idx="12"/>
          </p:nvPr>
        </p:nvSpPr>
        <p:spPr>
          <a:xfrm>
            <a:off x="6985489" y="6257193"/>
            <a:ext cx="2057400" cy="337038"/>
          </a:xfrm>
        </p:spPr>
        <p:txBody>
          <a:bodyPr/>
          <a:lstStyle/>
          <a:p>
            <a:r>
              <a:rPr kumimoji="1" lang="ja-JP" altLang="en-US" dirty="0"/>
              <a:t>１</a:t>
            </a:r>
          </a:p>
        </p:txBody>
      </p:sp>
      <p:sp>
        <p:nvSpPr>
          <p:cNvPr id="15" name="テキスト ボックス 1">
            <a:extLst>
              <a:ext uri="{FF2B5EF4-FFF2-40B4-BE49-F238E27FC236}">
                <a16:creationId xmlns:a16="http://schemas.microsoft.com/office/drawing/2014/main" id="{48589E0F-576C-4AA2-8851-7787E8C55E7E}"/>
              </a:ext>
            </a:extLst>
          </p:cNvPr>
          <p:cNvSpPr txBox="1"/>
          <p:nvPr/>
        </p:nvSpPr>
        <p:spPr>
          <a:xfrm>
            <a:off x="418" y="0"/>
            <a:ext cx="9143581"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lvl="0">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大阪府小児・ＡＹＡ世代のがん患者支援事業補助金のメニュー見直しについて　</a:t>
            </a:r>
          </a:p>
        </p:txBody>
      </p:sp>
      <p:sp>
        <p:nvSpPr>
          <p:cNvPr id="16" name="テキスト ボックス 15">
            <a:extLst>
              <a:ext uri="{FF2B5EF4-FFF2-40B4-BE49-F238E27FC236}">
                <a16:creationId xmlns:a16="http://schemas.microsoft.com/office/drawing/2014/main" id="{0E106AD9-1067-4572-A02C-9FD67D57661B}"/>
              </a:ext>
            </a:extLst>
          </p:cNvPr>
          <p:cNvSpPr txBox="1"/>
          <p:nvPr/>
        </p:nvSpPr>
        <p:spPr>
          <a:xfrm>
            <a:off x="234454" y="3303806"/>
            <a:ext cx="6984776"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大阪府小児・ＡＹＡ世代のがん患者支援事業補助金　交付決定件数</a:t>
            </a:r>
          </a:p>
        </p:txBody>
      </p:sp>
      <p:graphicFrame>
        <p:nvGraphicFramePr>
          <p:cNvPr id="17" name="表 16">
            <a:extLst>
              <a:ext uri="{FF2B5EF4-FFF2-40B4-BE49-F238E27FC236}">
                <a16:creationId xmlns:a16="http://schemas.microsoft.com/office/drawing/2014/main" id="{10750672-CACB-445B-AAB8-E24AB43D71AB}"/>
              </a:ext>
            </a:extLst>
          </p:cNvPr>
          <p:cNvGraphicFramePr>
            <a:graphicFrameLocks noGrp="1"/>
          </p:cNvGraphicFramePr>
          <p:nvPr>
            <p:extLst>
              <p:ext uri="{D42A27DB-BD31-4B8C-83A1-F6EECF244321}">
                <p14:modId xmlns:p14="http://schemas.microsoft.com/office/powerpoint/2010/main" val="1012841599"/>
              </p:ext>
            </p:extLst>
          </p:nvPr>
        </p:nvGraphicFramePr>
        <p:xfrm>
          <a:off x="245894" y="3690886"/>
          <a:ext cx="8442003" cy="2229316"/>
        </p:xfrm>
        <a:graphic>
          <a:graphicData uri="http://schemas.openxmlformats.org/drawingml/2006/table">
            <a:tbl>
              <a:tblPr firstRow="1" bandRow="1">
                <a:tableStyleId>{5C22544A-7EE6-4342-B048-85BDC9FD1C3A}</a:tableStyleId>
              </a:tblPr>
              <a:tblGrid>
                <a:gridCol w="2996257">
                  <a:extLst>
                    <a:ext uri="{9D8B030D-6E8A-4147-A177-3AD203B41FA5}">
                      <a16:colId xmlns:a16="http://schemas.microsoft.com/office/drawing/2014/main" val="1683640544"/>
                    </a:ext>
                  </a:extLst>
                </a:gridCol>
                <a:gridCol w="1065336">
                  <a:extLst>
                    <a:ext uri="{9D8B030D-6E8A-4147-A177-3AD203B41FA5}">
                      <a16:colId xmlns:a16="http://schemas.microsoft.com/office/drawing/2014/main" val="675460027"/>
                    </a:ext>
                  </a:extLst>
                </a:gridCol>
                <a:gridCol w="1065336">
                  <a:extLst>
                    <a:ext uri="{9D8B030D-6E8A-4147-A177-3AD203B41FA5}">
                      <a16:colId xmlns:a16="http://schemas.microsoft.com/office/drawing/2014/main" val="21030430"/>
                    </a:ext>
                  </a:extLst>
                </a:gridCol>
                <a:gridCol w="1131920">
                  <a:extLst>
                    <a:ext uri="{9D8B030D-6E8A-4147-A177-3AD203B41FA5}">
                      <a16:colId xmlns:a16="http://schemas.microsoft.com/office/drawing/2014/main" val="2113771917"/>
                    </a:ext>
                  </a:extLst>
                </a:gridCol>
                <a:gridCol w="1091577">
                  <a:extLst>
                    <a:ext uri="{9D8B030D-6E8A-4147-A177-3AD203B41FA5}">
                      <a16:colId xmlns:a16="http://schemas.microsoft.com/office/drawing/2014/main" val="1119865124"/>
                    </a:ext>
                  </a:extLst>
                </a:gridCol>
                <a:gridCol w="1091577">
                  <a:extLst>
                    <a:ext uri="{9D8B030D-6E8A-4147-A177-3AD203B41FA5}">
                      <a16:colId xmlns:a16="http://schemas.microsoft.com/office/drawing/2014/main" val="3904514008"/>
                    </a:ext>
                  </a:extLst>
                </a:gridCol>
              </a:tblGrid>
              <a:tr h="530797">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補助事業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indent="0" algn="ctr">
                        <a:buNone/>
                      </a:pPr>
                      <a:r>
                        <a:rPr kumimoji="1" lang="ja-JP" altLang="en-US" sz="1400" b="1" dirty="0">
                          <a:solidFill>
                            <a:schemeClr val="bg1"/>
                          </a:solidFill>
                        </a:rPr>
                        <a:t>令和２年度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令和３年度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令和４年度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令和５年度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延べ件数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951526787"/>
                  </a:ext>
                </a:extLst>
              </a:tr>
              <a:tr h="570167">
                <a:tc>
                  <a:txBody>
                    <a:bodyPr/>
                    <a:lstStyle/>
                    <a:p>
                      <a:pPr algn="ctr"/>
                      <a:r>
                        <a:rPr kumimoji="1" lang="ja-JP" altLang="en-US" sz="1400" dirty="0">
                          <a:latin typeface="Meiryo UI" panose="020B0604030504040204" pitchFamily="50" charset="-128"/>
                          <a:ea typeface="Meiryo UI" panose="020B0604030504040204" pitchFamily="50" charset="-128"/>
                        </a:rPr>
                        <a:t>遠隔コミュニケーション環境整備事業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３件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a:latin typeface="Meiryo UI" panose="020B0604030504040204" pitchFamily="50" charset="-128"/>
                          <a:ea typeface="Meiryo UI" panose="020B0604030504040204" pitchFamily="50" charset="-128"/>
                        </a:rPr>
                        <a:t>３件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a:latin typeface="Meiryo UI" panose="020B0604030504040204" pitchFamily="50" charset="-128"/>
                          <a:ea typeface="Meiryo UI" panose="020B0604030504040204" pitchFamily="50" charset="-128"/>
                        </a:rPr>
                        <a:t>３件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a:latin typeface="Meiryo UI" panose="020B0604030504040204" pitchFamily="50" charset="-128"/>
                          <a:ea typeface="Meiryo UI" panose="020B0604030504040204" pitchFamily="50" charset="-128"/>
                        </a:rPr>
                        <a:t>４件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dirty="0">
                          <a:latin typeface="Meiryo UI" panose="020B0604030504040204" pitchFamily="50" charset="-128"/>
                          <a:ea typeface="Meiryo UI" panose="020B0604030504040204" pitchFamily="50" charset="-128"/>
                        </a:rPr>
                        <a:t>13</a:t>
                      </a:r>
                      <a:r>
                        <a:rPr kumimoji="1" lang="ja-JP" altLang="en-US" sz="1400" dirty="0">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72312178"/>
                  </a:ext>
                </a:extLst>
              </a:tr>
              <a:tr h="570167">
                <a:tc>
                  <a:txBody>
                    <a:bodyPr/>
                    <a:lstStyle/>
                    <a:p>
                      <a:pPr algn="ctr"/>
                      <a:r>
                        <a:rPr kumimoji="1" lang="ja-JP" altLang="en-US" sz="1400" dirty="0">
                          <a:latin typeface="Meiryo UI" panose="020B0604030504040204" pitchFamily="50" charset="-128"/>
                          <a:ea typeface="Meiryo UI" panose="020B0604030504040204" pitchFamily="50" charset="-128"/>
                        </a:rPr>
                        <a:t>復園・復学支援事業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１件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１件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０件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０件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84053881"/>
                  </a:ext>
                </a:extLst>
              </a:tr>
              <a:tr h="558185">
                <a:tc>
                  <a:txBody>
                    <a:bodyPr/>
                    <a:lstStyle/>
                    <a:p>
                      <a:pPr algn="ctr"/>
                      <a:r>
                        <a:rPr kumimoji="1" lang="zh-TW" altLang="en-US" sz="1400" dirty="0">
                          <a:latin typeface="Meiryo UI" panose="020B0604030504040204" pitchFamily="50" charset="-128"/>
                          <a:ea typeface="Meiryo UI" panose="020B0604030504040204" pitchFamily="50" charset="-128"/>
                        </a:rPr>
                        <a:t>学習活動等支援事業</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３件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２件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４件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３件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24303267"/>
                  </a:ext>
                </a:extLst>
              </a:tr>
            </a:tbl>
          </a:graphicData>
        </a:graphic>
      </p:graphicFrame>
      <p:sp>
        <p:nvSpPr>
          <p:cNvPr id="2" name="二等辺三角形 1">
            <a:extLst>
              <a:ext uri="{FF2B5EF4-FFF2-40B4-BE49-F238E27FC236}">
                <a16:creationId xmlns:a16="http://schemas.microsoft.com/office/drawing/2014/main" id="{7E0D348B-0B9E-4C7A-9283-53B7FCD3459E}"/>
              </a:ext>
            </a:extLst>
          </p:cNvPr>
          <p:cNvSpPr/>
          <p:nvPr/>
        </p:nvSpPr>
        <p:spPr>
          <a:xfrm rot="10800000">
            <a:off x="2792795" y="2477991"/>
            <a:ext cx="3558410" cy="401057"/>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80906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1">
            <a:extLst>
              <a:ext uri="{FF2B5EF4-FFF2-40B4-BE49-F238E27FC236}">
                <a16:creationId xmlns:a16="http://schemas.microsoft.com/office/drawing/2014/main" id="{A13C2983-92F2-4770-B18D-FE7C9B6CCF4C}"/>
              </a:ext>
            </a:extLst>
          </p:cNvPr>
          <p:cNvSpPr txBox="1"/>
          <p:nvPr/>
        </p:nvSpPr>
        <p:spPr>
          <a:xfrm>
            <a:off x="418" y="0"/>
            <a:ext cx="9143581" cy="360000"/>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lvl="0">
              <a:defRPr/>
            </a:pPr>
            <a:r>
              <a:rPr kumimoji="1" lang="ja-JP" altLang="en-US"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大阪府小児・ＡＹＡ世代のがん患者支援事業補助金</a:t>
            </a:r>
            <a:r>
              <a:rPr lang="ja-JP" altLang="en-US" b="1" dirty="0">
                <a:solidFill>
                  <a:prstClr val="white"/>
                </a:solidFill>
                <a:latin typeface="Meiryo UI" panose="020B0604030504040204" pitchFamily="50" charset="-128"/>
                <a:ea typeface="Meiryo UI" panose="020B0604030504040204" pitchFamily="50" charset="-128"/>
                <a:cs typeface="Arial" panose="020B0604020202020204" pitchFamily="34" charset="0"/>
              </a:rPr>
              <a:t>の</a:t>
            </a:r>
            <a:r>
              <a:rPr kumimoji="1" lang="ja-JP" altLang="en-US"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メニュー見直しについて（参考）　</a:t>
            </a:r>
          </a:p>
        </p:txBody>
      </p:sp>
      <p:graphicFrame>
        <p:nvGraphicFramePr>
          <p:cNvPr id="10" name="表 9">
            <a:extLst>
              <a:ext uri="{FF2B5EF4-FFF2-40B4-BE49-F238E27FC236}">
                <a16:creationId xmlns:a16="http://schemas.microsoft.com/office/drawing/2014/main" id="{3F2DBF57-C3FE-41D7-A476-B218CB5E44CD}"/>
              </a:ext>
            </a:extLst>
          </p:cNvPr>
          <p:cNvGraphicFramePr>
            <a:graphicFrameLocks noGrp="1"/>
          </p:cNvGraphicFramePr>
          <p:nvPr>
            <p:extLst>
              <p:ext uri="{D42A27DB-BD31-4B8C-83A1-F6EECF244321}">
                <p14:modId xmlns:p14="http://schemas.microsoft.com/office/powerpoint/2010/main" val="1156439832"/>
              </p:ext>
            </p:extLst>
          </p:nvPr>
        </p:nvGraphicFramePr>
        <p:xfrm>
          <a:off x="179512" y="498902"/>
          <a:ext cx="3024336" cy="587326"/>
        </p:xfrm>
        <a:graphic>
          <a:graphicData uri="http://schemas.openxmlformats.org/drawingml/2006/table">
            <a:tbl>
              <a:tblPr firstRow="1" bandRow="1">
                <a:tableStyleId>{5C22544A-7EE6-4342-B048-85BDC9FD1C3A}</a:tableStyleId>
              </a:tblPr>
              <a:tblGrid>
                <a:gridCol w="3024336">
                  <a:extLst>
                    <a:ext uri="{9D8B030D-6E8A-4147-A177-3AD203B41FA5}">
                      <a16:colId xmlns:a16="http://schemas.microsoft.com/office/drawing/2014/main" val="1185930963"/>
                    </a:ext>
                  </a:extLst>
                </a:gridCol>
              </a:tblGrid>
              <a:tr h="557527">
                <a:tc>
                  <a:txBody>
                    <a:bodyPr/>
                    <a:lstStyle/>
                    <a:p>
                      <a:pPr algn="l"/>
                      <a:r>
                        <a:rPr kumimoji="1" lang="ja-JP" altLang="en-US" sz="1100" dirty="0">
                          <a:solidFill>
                            <a:schemeClr val="tx1"/>
                          </a:solidFill>
                        </a:rPr>
                        <a:t>●：遠隔コミュニケーション環境整備事業</a:t>
                      </a:r>
                    </a:p>
                    <a:p>
                      <a:pPr algn="l"/>
                      <a:r>
                        <a:rPr kumimoji="1" lang="ja-JP" altLang="en-US" sz="1100" dirty="0">
                          <a:solidFill>
                            <a:schemeClr val="tx1"/>
                          </a:solidFill>
                        </a:rPr>
                        <a:t>▲：復園・復学支援事業</a:t>
                      </a:r>
                      <a:endParaRPr kumimoji="1" lang="en-US" altLang="ja-JP" sz="1100" dirty="0">
                        <a:solidFill>
                          <a:schemeClr val="tx1"/>
                        </a:solidFill>
                      </a:endParaRPr>
                    </a:p>
                    <a:p>
                      <a:pPr algn="l"/>
                      <a:r>
                        <a:rPr kumimoji="1" lang="ja-JP" altLang="en-US" sz="1100" dirty="0">
                          <a:solidFill>
                            <a:schemeClr val="tx1"/>
                          </a:solidFill>
                        </a:rPr>
                        <a:t>■：</a:t>
                      </a:r>
                      <a:r>
                        <a:rPr kumimoji="1" lang="zh-TW" altLang="en-US" sz="1100" dirty="0">
                          <a:solidFill>
                            <a:schemeClr val="tx1"/>
                          </a:solidFill>
                          <a:latin typeface="ＭＳ Ｐゴシック" panose="020B0600070205080204" pitchFamily="50" charset="-128"/>
                          <a:ea typeface="ＭＳ Ｐゴシック" panose="020B0600070205080204" pitchFamily="50" charset="-128"/>
                        </a:rPr>
                        <a:t>学習活動等支援事業</a:t>
                      </a:r>
                    </a:p>
                  </a:txBody>
                  <a:tcPr marL="84406" marR="84406" marT="42203" marB="42203" anchor="ctr">
                    <a:solidFill>
                      <a:schemeClr val="accent4">
                        <a:lumMod val="20000"/>
                        <a:lumOff val="80000"/>
                      </a:schemeClr>
                    </a:solidFill>
                  </a:tcPr>
                </a:tc>
                <a:extLst>
                  <a:ext uri="{0D108BD9-81ED-4DB2-BD59-A6C34878D82A}">
                    <a16:rowId xmlns:a16="http://schemas.microsoft.com/office/drawing/2014/main" val="3936297519"/>
                  </a:ext>
                </a:extLst>
              </a:tr>
            </a:tbl>
          </a:graphicData>
        </a:graphic>
      </p:graphicFrame>
      <p:graphicFrame>
        <p:nvGraphicFramePr>
          <p:cNvPr id="13" name="表 12">
            <a:extLst>
              <a:ext uri="{FF2B5EF4-FFF2-40B4-BE49-F238E27FC236}">
                <a16:creationId xmlns:a16="http://schemas.microsoft.com/office/drawing/2014/main" id="{DAE7BF9D-9A3B-4A59-99EC-042F0D5DB628}"/>
              </a:ext>
            </a:extLst>
          </p:cNvPr>
          <p:cNvGraphicFramePr>
            <a:graphicFrameLocks noGrp="1"/>
          </p:cNvGraphicFramePr>
          <p:nvPr>
            <p:extLst>
              <p:ext uri="{D42A27DB-BD31-4B8C-83A1-F6EECF244321}">
                <p14:modId xmlns:p14="http://schemas.microsoft.com/office/powerpoint/2010/main" val="1051877602"/>
              </p:ext>
            </p:extLst>
          </p:nvPr>
        </p:nvGraphicFramePr>
        <p:xfrm>
          <a:off x="177984" y="1340768"/>
          <a:ext cx="8724274" cy="4608510"/>
        </p:xfrm>
        <a:graphic>
          <a:graphicData uri="http://schemas.openxmlformats.org/drawingml/2006/table">
            <a:tbl>
              <a:tblPr firstRow="1" bandRow="1">
                <a:tableStyleId>{5C22544A-7EE6-4342-B048-85BDC9FD1C3A}</a:tableStyleId>
              </a:tblPr>
              <a:tblGrid>
                <a:gridCol w="2798251">
                  <a:extLst>
                    <a:ext uri="{9D8B030D-6E8A-4147-A177-3AD203B41FA5}">
                      <a16:colId xmlns:a16="http://schemas.microsoft.com/office/drawing/2014/main" val="1548661971"/>
                    </a:ext>
                  </a:extLst>
                </a:gridCol>
                <a:gridCol w="2334931">
                  <a:extLst>
                    <a:ext uri="{9D8B030D-6E8A-4147-A177-3AD203B41FA5}">
                      <a16:colId xmlns:a16="http://schemas.microsoft.com/office/drawing/2014/main" val="4145853141"/>
                    </a:ext>
                  </a:extLst>
                </a:gridCol>
                <a:gridCol w="897773">
                  <a:extLst>
                    <a:ext uri="{9D8B030D-6E8A-4147-A177-3AD203B41FA5}">
                      <a16:colId xmlns:a16="http://schemas.microsoft.com/office/drawing/2014/main" val="2439222508"/>
                    </a:ext>
                  </a:extLst>
                </a:gridCol>
                <a:gridCol w="897773">
                  <a:extLst>
                    <a:ext uri="{9D8B030D-6E8A-4147-A177-3AD203B41FA5}">
                      <a16:colId xmlns:a16="http://schemas.microsoft.com/office/drawing/2014/main" val="4161354244"/>
                    </a:ext>
                  </a:extLst>
                </a:gridCol>
                <a:gridCol w="897773">
                  <a:extLst>
                    <a:ext uri="{9D8B030D-6E8A-4147-A177-3AD203B41FA5}">
                      <a16:colId xmlns:a16="http://schemas.microsoft.com/office/drawing/2014/main" val="3565821256"/>
                    </a:ext>
                  </a:extLst>
                </a:gridCol>
                <a:gridCol w="897773">
                  <a:extLst>
                    <a:ext uri="{9D8B030D-6E8A-4147-A177-3AD203B41FA5}">
                      <a16:colId xmlns:a16="http://schemas.microsoft.com/office/drawing/2014/main" val="4105250311"/>
                    </a:ext>
                  </a:extLst>
                </a:gridCol>
              </a:tblGrid>
              <a:tr h="460851">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小児がんに係る指定</a:t>
                      </a:r>
                      <a:r>
                        <a:rPr kumimoji="1" lang="zh-TW" altLang="en-US" sz="1400" b="1" dirty="0">
                          <a:solidFill>
                            <a:schemeClr val="bg1"/>
                          </a:solidFill>
                          <a:latin typeface="Meiryo UI" panose="020B0604030504040204" pitchFamily="50" charset="-128"/>
                          <a:ea typeface="Meiryo UI" panose="020B0604030504040204" pitchFamily="50" charset="-128"/>
                        </a:rPr>
                        <a:t>種別</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事業者名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Meiryo UI" panose="020B0604030504040204" pitchFamily="50" charset="-128"/>
                          <a:ea typeface="Meiryo UI" panose="020B0604030504040204" pitchFamily="50" charset="-128"/>
                        </a:rPr>
                        <a:t>令和２年度</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Meiryo UI" panose="020B0604030504040204" pitchFamily="50" charset="-128"/>
                          <a:ea typeface="Meiryo UI" panose="020B0604030504040204" pitchFamily="50" charset="-128"/>
                        </a:rPr>
                        <a:t>令和３年度</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Meiryo UI" panose="020B0604030504040204" pitchFamily="50" charset="-128"/>
                          <a:ea typeface="Meiryo UI" panose="020B0604030504040204" pitchFamily="50" charset="-128"/>
                        </a:rPr>
                        <a:t>令和４年度</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Meiryo UI" panose="020B0604030504040204" pitchFamily="50" charset="-128"/>
                          <a:ea typeface="Meiryo UI" panose="020B0604030504040204" pitchFamily="50" charset="-128"/>
                        </a:rPr>
                        <a:t>令和５年度</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690650909"/>
                  </a:ext>
                </a:extLst>
              </a:tr>
              <a:tr h="460851">
                <a:tc>
                  <a:txBody>
                    <a:bodyPr/>
                    <a:lstStyle/>
                    <a:p>
                      <a:pPr algn="ctr"/>
                      <a:r>
                        <a:rPr kumimoji="1" lang="ja-JP" altLang="en-US" sz="1200" b="1" dirty="0">
                          <a:latin typeface="Meiryo UI" panose="020B0604030504040204" pitchFamily="50" charset="-128"/>
                          <a:ea typeface="Meiryo UI" panose="020B0604030504040204" pitchFamily="50" charset="-128"/>
                        </a:rPr>
                        <a:t>小児がん拠点病院（国指定）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Meiryo UI" panose="020B0604030504040204" pitchFamily="50" charset="-128"/>
                          <a:ea typeface="Meiryo UI" panose="020B0604030504040204" pitchFamily="50" charset="-128"/>
                        </a:rPr>
                        <a:t>大阪市立総合医療センター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856470"/>
                  </a:ext>
                </a:extLst>
              </a:tr>
              <a:tr h="460851">
                <a:tc>
                  <a:txBody>
                    <a:bodyPr/>
                    <a:lstStyle/>
                    <a:p>
                      <a:pPr algn="ctr"/>
                      <a:r>
                        <a:rPr kumimoji="1" lang="ja-JP" altLang="en-US" sz="1200" b="1" dirty="0">
                          <a:latin typeface="Meiryo UI" panose="020B0604030504040204" pitchFamily="50" charset="-128"/>
                          <a:ea typeface="Meiryo UI" panose="020B0604030504040204" pitchFamily="50" charset="-128"/>
                        </a:rPr>
                        <a:t>大阪府小児がん拠点病院（府指定）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Meiryo UI" panose="020B0604030504040204" pitchFamily="50" charset="-128"/>
                          <a:ea typeface="Meiryo UI" panose="020B0604030504040204" pitchFamily="50" charset="-128"/>
                        </a:rPr>
                        <a:t>大阪母子医療センター</a:t>
                      </a: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a:latin typeface="Meiryo UI" panose="020B0604030504040204" pitchFamily="50" charset="-128"/>
                          <a:ea typeface="Meiryo UI" panose="020B0604030504040204" pitchFamily="50" charset="-128"/>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70123161"/>
                  </a:ext>
                </a:extLst>
              </a:tr>
              <a:tr h="460851">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Meiryo UI" panose="020B0604030504040204" pitchFamily="50" charset="-128"/>
                          <a:ea typeface="Meiryo UI" panose="020B0604030504040204" pitchFamily="50" charset="-128"/>
                        </a:rPr>
                        <a:t>小児がん連携病院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　</a:t>
                      </a:r>
                      <a:r>
                        <a:rPr kumimoji="1" lang="zh-CN" altLang="en-US" sz="1200" b="1" dirty="0">
                          <a:latin typeface="Meiryo UI" panose="020B0604030504040204" pitchFamily="50" charset="-128"/>
                          <a:ea typeface="Meiryo UI" panose="020B0604030504040204" pitchFamily="50" charset="-128"/>
                        </a:rPr>
                        <a:t>大阪公立大学医学部附属病院</a:t>
                      </a:r>
                      <a:endParaRPr kumimoji="1" lang="en-US" altLang="zh-CN"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4137013"/>
                  </a:ext>
                </a:extLst>
              </a:tr>
              <a:tr h="460851">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Meiryo UI" panose="020B0604030504040204" pitchFamily="50" charset="-128"/>
                          <a:ea typeface="Meiryo UI" panose="020B0604030504040204" pitchFamily="50" charset="-128"/>
                        </a:rPr>
                        <a:t>大阪赤十字病院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7427539"/>
                  </a:ext>
                </a:extLst>
              </a:tr>
              <a:tr h="460851">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zh-CN" altLang="en-US" sz="1200" b="1" dirty="0">
                          <a:latin typeface="Meiryo UI" panose="020B0604030504040204" pitchFamily="50" charset="-128"/>
                          <a:ea typeface="Meiryo UI" panose="020B0604030504040204" pitchFamily="50" charset="-128"/>
                        </a:rPr>
                        <a:t>関西医科大学附属病院</a:t>
                      </a:r>
                      <a:endParaRPr kumimoji="1" lang="ja-JP" altLang="en-US"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28795939"/>
                  </a:ext>
                </a:extLst>
              </a:tr>
              <a:tr h="460851">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Meiryo UI" panose="020B0604030504040204" pitchFamily="50" charset="-128"/>
                          <a:ea typeface="Meiryo UI" panose="020B0604030504040204" pitchFamily="50" charset="-128"/>
                        </a:rPr>
                        <a:t>北野病院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36527747"/>
                  </a:ext>
                </a:extLst>
              </a:tr>
              <a:tr h="460851">
                <a:tc rowSpan="3">
                  <a:txBody>
                    <a:bodyPr/>
                    <a:lstStyle/>
                    <a:p>
                      <a:pPr algn="ctr"/>
                      <a:r>
                        <a:rPr kumimoji="1" lang="ja-JP" altLang="en-US" sz="1400" b="1" dirty="0">
                          <a:latin typeface="Meiryo UI" panose="020B0604030504040204" pitchFamily="50" charset="-128"/>
                          <a:ea typeface="Meiryo UI" panose="020B0604030504040204" pitchFamily="50" charset="-128"/>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zh-CN" altLang="en-US" sz="1200" b="1" dirty="0">
                          <a:latin typeface="Meiryo UI" panose="020B0604030504040204" pitchFamily="50" charset="-128"/>
                          <a:ea typeface="Meiryo UI" panose="020B0604030504040204" pitchFamily="50" charset="-128"/>
                        </a:rPr>
                        <a:t>大阪医科</a:t>
                      </a:r>
                      <a:r>
                        <a:rPr kumimoji="1" lang="ja-JP" altLang="en-US" sz="1200" b="1" dirty="0">
                          <a:latin typeface="Meiryo UI" panose="020B0604030504040204" pitchFamily="50" charset="-128"/>
                          <a:ea typeface="Meiryo UI" panose="020B0604030504040204" pitchFamily="50" charset="-128"/>
                        </a:rPr>
                        <a:t>薬科</a:t>
                      </a:r>
                      <a:r>
                        <a:rPr kumimoji="1" lang="zh-CN" altLang="en-US" sz="1200" b="1" dirty="0">
                          <a:latin typeface="Meiryo UI" panose="020B0604030504040204" pitchFamily="50" charset="-128"/>
                          <a:ea typeface="Meiryo UI" panose="020B0604030504040204" pitchFamily="50" charset="-128"/>
                        </a:rPr>
                        <a:t>大学病院</a:t>
                      </a:r>
                      <a:endParaRPr kumimoji="1" lang="ja-JP" altLang="en-US"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8146099"/>
                  </a:ext>
                </a:extLst>
              </a:tr>
              <a:tr h="460851">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1" dirty="0">
                          <a:latin typeface="Meiryo UI" panose="020B0604030504040204" pitchFamily="50" charset="-128"/>
                          <a:ea typeface="Meiryo UI" panose="020B0604030504040204" pitchFamily="50" charset="-128"/>
                        </a:rPr>
                        <a:t>大阪国際がんセンター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16511516"/>
                  </a:ext>
                </a:extLst>
              </a:tr>
              <a:tr h="460851">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堺市立総合医療センター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85489701"/>
                  </a:ext>
                </a:extLst>
              </a:tr>
            </a:tbl>
          </a:graphicData>
        </a:graphic>
      </p:graphicFrame>
      <p:sp>
        <p:nvSpPr>
          <p:cNvPr id="15" name="スライド番号プレースホルダー 1">
            <a:extLst>
              <a:ext uri="{FF2B5EF4-FFF2-40B4-BE49-F238E27FC236}">
                <a16:creationId xmlns:a16="http://schemas.microsoft.com/office/drawing/2014/main" id="{1E35FD4E-B932-457C-BD46-2AB684B9CD7C}"/>
              </a:ext>
            </a:extLst>
          </p:cNvPr>
          <p:cNvSpPr>
            <a:spLocks noGrp="1"/>
          </p:cNvSpPr>
          <p:nvPr>
            <p:ph type="sldNum" sz="quarter" idx="12"/>
          </p:nvPr>
        </p:nvSpPr>
        <p:spPr>
          <a:xfrm>
            <a:off x="6876256" y="6381328"/>
            <a:ext cx="2057400" cy="337038"/>
          </a:xfrm>
        </p:spPr>
        <p:txBody>
          <a:bodyPr/>
          <a:lstStyle/>
          <a:p>
            <a:r>
              <a:rPr kumimoji="1" lang="ja-JP" altLang="en-US" dirty="0"/>
              <a:t>２</a:t>
            </a:r>
          </a:p>
        </p:txBody>
      </p:sp>
    </p:spTree>
    <p:extLst>
      <p:ext uri="{BB962C8B-B14F-4D97-AF65-F5344CB8AC3E}">
        <p14:creationId xmlns:p14="http://schemas.microsoft.com/office/powerpoint/2010/main" val="2474655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B9F1AABF-A491-48D1-A4A4-DD78DF78A7B6}"/>
              </a:ext>
            </a:extLst>
          </p:cNvPr>
          <p:cNvSpPr txBox="1"/>
          <p:nvPr/>
        </p:nvSpPr>
        <p:spPr>
          <a:xfrm>
            <a:off x="179512" y="655221"/>
            <a:ext cx="8535036" cy="762773"/>
          </a:xfrm>
          <a:prstGeom prst="rect">
            <a:avLst/>
          </a:prstGeom>
          <a:noFill/>
          <a:ln>
            <a:solidFill>
              <a:schemeClr val="accent1">
                <a:shade val="50000"/>
              </a:schemeClr>
            </a:solidFill>
          </a:ln>
        </p:spPr>
        <p:txBody>
          <a:bodyPr wrap="square" rtlCol="0">
            <a:spAutoFit/>
          </a:bodyPr>
          <a:lstStyle/>
          <a:p>
            <a:pPr>
              <a:lnSpc>
                <a:spcPts val="1846"/>
              </a:lnSpc>
            </a:pPr>
            <a:r>
              <a:rPr lang="ja-JP" altLang="en-US" sz="1400" dirty="0">
                <a:latin typeface="Meiryo UI" panose="020B0604030504040204" pitchFamily="50" charset="-128"/>
                <a:ea typeface="Meiryo UI" panose="020B0604030504040204" pitchFamily="50" charset="-128"/>
              </a:rPr>
              <a:t>●本事業の目的は「がん治療のために入院中または退院後自宅療養等で、復園・復学していない</a:t>
            </a:r>
            <a:r>
              <a:rPr lang="ja-JP" altLang="en-US" sz="1400" u="sng" dirty="0">
                <a:latin typeface="Meiryo UI" panose="020B0604030504040204" pitchFamily="50" charset="-128"/>
                <a:ea typeface="Meiryo UI" panose="020B0604030504040204" pitchFamily="50" charset="-128"/>
              </a:rPr>
              <a:t>児童等のがん患者支</a:t>
            </a:r>
            <a:endParaRPr lang="en-US" altLang="ja-JP" sz="1400" u="sng" dirty="0">
              <a:latin typeface="Meiryo UI" panose="020B0604030504040204" pitchFamily="50" charset="-128"/>
              <a:ea typeface="Meiryo UI" panose="020B0604030504040204" pitchFamily="50" charset="-128"/>
            </a:endParaRPr>
          </a:p>
          <a:p>
            <a:pPr>
              <a:lnSpc>
                <a:spcPts val="1846"/>
              </a:lnSpc>
            </a:pPr>
            <a:r>
              <a:rPr lang="ja-JP" altLang="en-US" sz="1400" dirty="0">
                <a:latin typeface="Meiryo UI" panose="020B0604030504040204" pitchFamily="50" charset="-128"/>
                <a:ea typeface="Meiryo UI" panose="020B0604030504040204" pitchFamily="50" charset="-128"/>
              </a:rPr>
              <a:t>　</a:t>
            </a:r>
            <a:r>
              <a:rPr lang="ja-JP" altLang="en-US" sz="1400" u="sng" dirty="0">
                <a:latin typeface="Meiryo UI" panose="020B0604030504040204" pitchFamily="50" charset="-128"/>
                <a:ea typeface="Meiryo UI" panose="020B0604030504040204" pitchFamily="50" charset="-128"/>
              </a:rPr>
              <a:t>援の充実</a:t>
            </a:r>
            <a:r>
              <a:rPr lang="ja-JP" altLang="en-US" sz="1400" dirty="0">
                <a:latin typeface="Meiryo UI" panose="020B0604030504040204" pitchFamily="50" charset="-128"/>
                <a:ea typeface="Meiryo UI" panose="020B0604030504040204" pitchFamily="50" charset="-128"/>
              </a:rPr>
              <a:t>」であるが、現行の補助メニューは</a:t>
            </a:r>
            <a:r>
              <a:rPr lang="ja-JP" altLang="en-US" sz="1400" u="sng" dirty="0">
                <a:latin typeface="Meiryo UI" panose="020B0604030504040204" pitchFamily="50" charset="-128"/>
                <a:ea typeface="Meiryo UI" panose="020B0604030504040204" pitchFamily="50" charset="-128"/>
              </a:rPr>
              <a:t>学習の継続を主</a:t>
            </a:r>
            <a:r>
              <a:rPr lang="ja-JP" altLang="en-US" sz="1400" dirty="0">
                <a:latin typeface="Meiryo UI" panose="020B0604030504040204" pitchFamily="50" charset="-128"/>
                <a:ea typeface="Meiryo UI" panose="020B0604030504040204" pitchFamily="50" charset="-128"/>
              </a:rPr>
              <a:t>としていることから、苦痛症状を緩和するために大切とされて　</a:t>
            </a:r>
            <a:endParaRPr lang="en-US" altLang="ja-JP" sz="1400" dirty="0">
              <a:latin typeface="Meiryo UI" panose="020B0604030504040204" pitchFamily="50" charset="-128"/>
              <a:ea typeface="Meiryo UI" panose="020B0604030504040204" pitchFamily="50" charset="-128"/>
            </a:endParaRPr>
          </a:p>
          <a:p>
            <a:pPr>
              <a:lnSpc>
                <a:spcPts val="1846"/>
              </a:lnSpc>
            </a:pPr>
            <a:r>
              <a:rPr lang="ja-JP" altLang="en-US" sz="1400">
                <a:latin typeface="Meiryo UI" panose="020B0604030504040204" pitchFamily="50" charset="-128"/>
                <a:ea typeface="Meiryo UI" panose="020B0604030504040204" pitchFamily="50" charset="-128"/>
              </a:rPr>
              <a:t>　いる</a:t>
            </a:r>
            <a:r>
              <a:rPr lang="ja-JP" altLang="en-US" sz="1400" u="sng" dirty="0">
                <a:latin typeface="Meiryo UI" panose="020B0604030504040204" pitchFamily="50" charset="-128"/>
                <a:ea typeface="Meiryo UI" panose="020B0604030504040204" pitchFamily="50" charset="-128"/>
              </a:rPr>
              <a:t>創造的な活動</a:t>
            </a:r>
            <a:r>
              <a:rPr lang="ja-JP" altLang="en-US" sz="1400" dirty="0">
                <a:latin typeface="Meiryo UI" panose="020B0604030504040204" pitchFamily="50" charset="-128"/>
                <a:ea typeface="Meiryo UI" panose="020B0604030504040204" pitchFamily="50" charset="-128"/>
              </a:rPr>
              <a:t>に対しては</a:t>
            </a:r>
            <a:r>
              <a:rPr lang="ja-JP" altLang="en-US" sz="1400" u="sng" dirty="0">
                <a:latin typeface="Meiryo UI" panose="020B0604030504040204" pitchFamily="50" charset="-128"/>
                <a:ea typeface="Meiryo UI" panose="020B0604030504040204" pitchFamily="50" charset="-128"/>
              </a:rPr>
              <a:t>限定的な支援しか行うことができない</a:t>
            </a:r>
            <a:r>
              <a:rPr lang="ja-JP" altLang="en-US" sz="1400" dirty="0">
                <a:latin typeface="Meiryo UI" panose="020B0604030504040204" pitchFamily="50" charset="-128"/>
                <a:ea typeface="Meiryo UI" panose="020B0604030504040204" pitchFamily="50" charset="-128"/>
              </a:rPr>
              <a:t>状況となっている。</a:t>
            </a:r>
            <a:endParaRPr lang="en-US" altLang="ja-JP" sz="1400" dirty="0">
              <a:latin typeface="Meiryo UI" panose="020B0604030504040204" pitchFamily="50" charset="-128"/>
              <a:ea typeface="Meiryo UI" panose="020B0604030504040204" pitchFamily="50" charset="-128"/>
            </a:endParaRPr>
          </a:p>
        </p:txBody>
      </p:sp>
      <p:sp>
        <p:nvSpPr>
          <p:cNvPr id="9" name="角丸四角形 17">
            <a:extLst>
              <a:ext uri="{FF2B5EF4-FFF2-40B4-BE49-F238E27FC236}">
                <a16:creationId xmlns:a16="http://schemas.microsoft.com/office/drawing/2014/main" id="{FF7D109D-B83F-4A38-86D3-16FB912BF23C}"/>
              </a:ext>
            </a:extLst>
          </p:cNvPr>
          <p:cNvSpPr/>
          <p:nvPr/>
        </p:nvSpPr>
        <p:spPr>
          <a:xfrm>
            <a:off x="179512" y="450015"/>
            <a:ext cx="1741997" cy="24715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77" b="1" dirty="0">
                <a:latin typeface="Meiryo UI" panose="020B0604030504040204" pitchFamily="50" charset="-128"/>
                <a:ea typeface="Meiryo UI" panose="020B0604030504040204" pitchFamily="50" charset="-128"/>
              </a:rPr>
              <a:t>課題</a:t>
            </a:r>
          </a:p>
        </p:txBody>
      </p:sp>
      <p:sp>
        <p:nvSpPr>
          <p:cNvPr id="11" name="二等辺三角形 10">
            <a:extLst>
              <a:ext uri="{FF2B5EF4-FFF2-40B4-BE49-F238E27FC236}">
                <a16:creationId xmlns:a16="http://schemas.microsoft.com/office/drawing/2014/main" id="{61FA55D5-467C-4ABF-AF05-7402E2D0249E}"/>
              </a:ext>
            </a:extLst>
          </p:cNvPr>
          <p:cNvSpPr/>
          <p:nvPr/>
        </p:nvSpPr>
        <p:spPr>
          <a:xfrm flipV="1">
            <a:off x="3012634" y="1484784"/>
            <a:ext cx="2693658" cy="112766"/>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dirty="0"/>
          </a:p>
        </p:txBody>
      </p:sp>
      <p:sp>
        <p:nvSpPr>
          <p:cNvPr id="13" name="テキスト ボックス 12">
            <a:extLst>
              <a:ext uri="{FF2B5EF4-FFF2-40B4-BE49-F238E27FC236}">
                <a16:creationId xmlns:a16="http://schemas.microsoft.com/office/drawing/2014/main" id="{551F9F3A-F0AE-46AD-9FCE-AAD862C47A3A}"/>
              </a:ext>
            </a:extLst>
          </p:cNvPr>
          <p:cNvSpPr txBox="1"/>
          <p:nvPr/>
        </p:nvSpPr>
        <p:spPr>
          <a:xfrm>
            <a:off x="179512" y="1721268"/>
            <a:ext cx="8535036" cy="339580"/>
          </a:xfrm>
          <a:prstGeom prst="rect">
            <a:avLst/>
          </a:prstGeom>
          <a:noFill/>
          <a:ln>
            <a:solidFill>
              <a:schemeClr val="accent1">
                <a:shade val="50000"/>
              </a:schemeClr>
            </a:solidFill>
          </a:ln>
        </p:spPr>
        <p:txBody>
          <a:bodyPr wrap="square" rtlCol="0">
            <a:spAutoFit/>
          </a:bodyPr>
          <a:lstStyle/>
          <a:p>
            <a:pPr>
              <a:lnSpc>
                <a:spcPts val="2215"/>
              </a:lnSpc>
            </a:pPr>
            <a:r>
              <a:rPr lang="ja-JP" altLang="en-US" sz="1400" dirty="0">
                <a:latin typeface="Meiryo UI" panose="020B0604030504040204" pitchFamily="50" charset="-128"/>
                <a:ea typeface="Meiryo UI" panose="020B0604030504040204" pitchFamily="50" charset="-128"/>
              </a:rPr>
              <a:t>⇒児童等にとって大切な、学びと創造的な活動の双方を充実できるように以下のとおり補助メニューの見直しを行う。</a:t>
            </a:r>
            <a:endParaRPr lang="en-US" altLang="ja-JP" sz="1400" dirty="0">
              <a:latin typeface="Meiryo UI" panose="020B0604030504040204" pitchFamily="50" charset="-128"/>
              <a:ea typeface="Meiryo UI" panose="020B0604030504040204" pitchFamily="50" charset="-128"/>
            </a:endParaRPr>
          </a:p>
        </p:txBody>
      </p:sp>
      <p:sp>
        <p:nvSpPr>
          <p:cNvPr id="12" name="角丸四角形 17">
            <a:extLst>
              <a:ext uri="{FF2B5EF4-FFF2-40B4-BE49-F238E27FC236}">
                <a16:creationId xmlns:a16="http://schemas.microsoft.com/office/drawing/2014/main" id="{BFD0305C-3B64-48B7-9609-B8A4E61959A9}"/>
              </a:ext>
            </a:extLst>
          </p:cNvPr>
          <p:cNvSpPr/>
          <p:nvPr/>
        </p:nvSpPr>
        <p:spPr>
          <a:xfrm>
            <a:off x="179512" y="1530804"/>
            <a:ext cx="1747345" cy="26038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77" b="1" dirty="0">
                <a:latin typeface="Meiryo UI" panose="020B0604030504040204" pitchFamily="50" charset="-128"/>
                <a:ea typeface="Meiryo UI" panose="020B0604030504040204" pitchFamily="50" charset="-128"/>
              </a:rPr>
              <a:t>対応（案）</a:t>
            </a:r>
          </a:p>
        </p:txBody>
      </p:sp>
      <p:sp>
        <p:nvSpPr>
          <p:cNvPr id="16" name="正方形/長方形 15">
            <a:extLst>
              <a:ext uri="{FF2B5EF4-FFF2-40B4-BE49-F238E27FC236}">
                <a16:creationId xmlns:a16="http://schemas.microsoft.com/office/drawing/2014/main" id="{E6EAEA1F-AD5C-4C20-8B76-E1878976CC1D}"/>
              </a:ext>
            </a:extLst>
          </p:cNvPr>
          <p:cNvSpPr/>
          <p:nvPr/>
        </p:nvSpPr>
        <p:spPr>
          <a:xfrm>
            <a:off x="182470" y="2204864"/>
            <a:ext cx="4106236" cy="332308"/>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rPr>
              <a:t>補助メニュー（補助上限額）</a:t>
            </a:r>
          </a:p>
        </p:txBody>
      </p:sp>
      <p:sp>
        <p:nvSpPr>
          <p:cNvPr id="18" name="角丸四角形 7">
            <a:extLst>
              <a:ext uri="{FF2B5EF4-FFF2-40B4-BE49-F238E27FC236}">
                <a16:creationId xmlns:a16="http://schemas.microsoft.com/office/drawing/2014/main" id="{29A7763A-1E7A-48F2-B748-CBBEBABBB327}"/>
              </a:ext>
            </a:extLst>
          </p:cNvPr>
          <p:cNvSpPr/>
          <p:nvPr/>
        </p:nvSpPr>
        <p:spPr>
          <a:xfrm>
            <a:off x="179512" y="3628824"/>
            <a:ext cx="4113210" cy="69366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77" b="1" u="sng" dirty="0">
                <a:solidFill>
                  <a:prstClr val="black"/>
                </a:solidFill>
                <a:latin typeface="Meiryo UI" panose="020B0604030504040204" pitchFamily="50" charset="-128"/>
                <a:ea typeface="Meiryo UI" panose="020B0604030504040204" pitchFamily="50" charset="-128"/>
              </a:rPr>
              <a:t>復園・復学支援事業</a:t>
            </a:r>
            <a:r>
              <a:rPr lang="ja-JP" altLang="en-US" sz="1477" b="1" dirty="0">
                <a:solidFill>
                  <a:prstClr val="black"/>
                </a:solidFill>
                <a:latin typeface="Meiryo UI" panose="020B0604030504040204" pitchFamily="50" charset="-128"/>
                <a:ea typeface="Meiryo UI" panose="020B0604030504040204" pitchFamily="50" charset="-128"/>
              </a:rPr>
              <a:t>（</a:t>
            </a:r>
            <a:r>
              <a:rPr lang="en-US" altLang="ja-JP" sz="1477" b="1" dirty="0">
                <a:solidFill>
                  <a:prstClr val="black"/>
                </a:solidFill>
                <a:latin typeface="Meiryo UI" panose="020B0604030504040204" pitchFamily="50" charset="-128"/>
                <a:ea typeface="Meiryo UI" panose="020B0604030504040204" pitchFamily="50" charset="-128"/>
              </a:rPr>
              <a:t>10</a:t>
            </a:r>
            <a:r>
              <a:rPr lang="ja-JP" altLang="en-US" sz="1477" b="1" dirty="0">
                <a:solidFill>
                  <a:prstClr val="black"/>
                </a:solidFill>
                <a:latin typeface="Meiryo UI" panose="020B0604030504040204" pitchFamily="50" charset="-128"/>
                <a:ea typeface="Meiryo UI" panose="020B0604030504040204" pitchFamily="50" charset="-128"/>
              </a:rPr>
              <a:t>万円）</a:t>
            </a:r>
            <a:endParaRPr lang="en-US" altLang="ja-JP" sz="1477" b="1" dirty="0">
              <a:solidFill>
                <a:prstClr val="black"/>
              </a:solidFill>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・病院独自の復学支援にかかる院内マニュアル等の作成</a:t>
            </a:r>
            <a:endParaRPr lang="en-US" altLang="ja-JP" sz="1292" dirty="0">
              <a:solidFill>
                <a:prstClr val="black"/>
              </a:solidFill>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 に要する経費（印刷費や会議経費等）</a:t>
            </a:r>
            <a:endParaRPr lang="ja-JP" altLang="en-US" sz="1662" dirty="0">
              <a:solidFill>
                <a:prstClr val="black"/>
              </a:solidFill>
              <a:latin typeface="Meiryo UI" panose="020B0604030504040204" pitchFamily="50" charset="-128"/>
              <a:ea typeface="Meiryo UI" panose="020B0604030504040204" pitchFamily="50" charset="-128"/>
            </a:endParaRPr>
          </a:p>
        </p:txBody>
      </p:sp>
      <p:sp>
        <p:nvSpPr>
          <p:cNvPr id="19" name="角丸四角形 8">
            <a:extLst>
              <a:ext uri="{FF2B5EF4-FFF2-40B4-BE49-F238E27FC236}">
                <a16:creationId xmlns:a16="http://schemas.microsoft.com/office/drawing/2014/main" id="{47D29437-C124-4C96-84F1-E75EA98007B7}"/>
              </a:ext>
            </a:extLst>
          </p:cNvPr>
          <p:cNvSpPr/>
          <p:nvPr/>
        </p:nvSpPr>
        <p:spPr>
          <a:xfrm>
            <a:off x="172538" y="4423854"/>
            <a:ext cx="4113210" cy="156646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77" b="1" u="sng" dirty="0">
                <a:solidFill>
                  <a:prstClr val="black"/>
                </a:solidFill>
                <a:latin typeface="Meiryo UI" panose="020B0604030504040204" pitchFamily="50" charset="-128"/>
                <a:ea typeface="Meiryo UI" panose="020B0604030504040204" pitchFamily="50" charset="-128"/>
              </a:rPr>
              <a:t>学習活動等支援事業</a:t>
            </a:r>
            <a:r>
              <a:rPr lang="ja-JP" altLang="en-US" sz="1477" b="1" dirty="0">
                <a:solidFill>
                  <a:prstClr val="black"/>
                </a:solidFill>
                <a:latin typeface="Meiryo UI" panose="020B0604030504040204" pitchFamily="50" charset="-128"/>
                <a:ea typeface="Meiryo UI" panose="020B0604030504040204" pitchFamily="50" charset="-128"/>
              </a:rPr>
              <a:t>（</a:t>
            </a:r>
            <a:r>
              <a:rPr lang="en-US" altLang="ja-JP" sz="1477" b="1" dirty="0">
                <a:solidFill>
                  <a:prstClr val="black"/>
                </a:solidFill>
                <a:latin typeface="Meiryo UI" panose="020B0604030504040204" pitchFamily="50" charset="-128"/>
                <a:ea typeface="Meiryo UI" panose="020B0604030504040204" pitchFamily="50" charset="-128"/>
              </a:rPr>
              <a:t>10</a:t>
            </a:r>
            <a:r>
              <a:rPr lang="ja-JP" altLang="en-US" sz="1477" b="1" dirty="0">
                <a:solidFill>
                  <a:prstClr val="black"/>
                </a:solidFill>
                <a:latin typeface="Meiryo UI" panose="020B0604030504040204" pitchFamily="50" charset="-128"/>
                <a:ea typeface="Meiryo UI" panose="020B0604030504040204" pitchFamily="50" charset="-128"/>
              </a:rPr>
              <a:t>万円）</a:t>
            </a:r>
            <a:endParaRPr lang="en-US" altLang="ja-JP" sz="1477" b="1" dirty="0">
              <a:solidFill>
                <a:prstClr val="black"/>
              </a:solidFill>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①入院中の自主学習等を目的として購入する備品、図</a:t>
            </a:r>
            <a:endParaRPr lang="en-US" altLang="ja-JP" sz="1292" dirty="0">
              <a:solidFill>
                <a:prstClr val="black"/>
              </a:solidFill>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  書等の購入費（図書費等）</a:t>
            </a:r>
            <a:endParaRPr lang="en-US" altLang="ja-JP" sz="1292" dirty="0">
              <a:solidFill>
                <a:prstClr val="black"/>
              </a:solidFill>
              <a:latin typeface="Meiryo UI" panose="020B0604030504040204" pitchFamily="50" charset="-128"/>
              <a:ea typeface="Meiryo UI" panose="020B0604030504040204" pitchFamily="50" charset="-128"/>
            </a:endParaRPr>
          </a:p>
          <a:p>
            <a:endParaRPr lang="en-US" altLang="ja-JP" sz="1292" dirty="0">
              <a:solidFill>
                <a:prstClr val="black"/>
              </a:solidFill>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②院内デイルーム等を充実するための備品、教材等の購</a:t>
            </a:r>
            <a:endParaRPr lang="en-US" altLang="ja-JP" sz="1292" dirty="0">
              <a:solidFill>
                <a:prstClr val="black"/>
              </a:solidFill>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　入費</a:t>
            </a:r>
          </a:p>
          <a:p>
            <a:endParaRPr lang="en-US" altLang="ja-JP" sz="1292" dirty="0">
              <a:solidFill>
                <a:prstClr val="black"/>
              </a:solidFill>
              <a:latin typeface="Meiryo UI" panose="020B0604030504040204" pitchFamily="50" charset="-128"/>
              <a:ea typeface="Meiryo UI" panose="020B0604030504040204" pitchFamily="50" charset="-128"/>
            </a:endParaRPr>
          </a:p>
        </p:txBody>
      </p:sp>
      <p:sp>
        <p:nvSpPr>
          <p:cNvPr id="26" name="スライド番号プレースホルダー 1">
            <a:extLst>
              <a:ext uri="{FF2B5EF4-FFF2-40B4-BE49-F238E27FC236}">
                <a16:creationId xmlns:a16="http://schemas.microsoft.com/office/drawing/2014/main" id="{79E4BAA0-C9C6-4697-9090-B2941BDF41D9}"/>
              </a:ext>
            </a:extLst>
          </p:cNvPr>
          <p:cNvSpPr>
            <a:spLocks noGrp="1"/>
          </p:cNvSpPr>
          <p:nvPr>
            <p:ph type="sldNum" sz="quarter" idx="12"/>
          </p:nvPr>
        </p:nvSpPr>
        <p:spPr>
          <a:xfrm>
            <a:off x="7086599" y="6570052"/>
            <a:ext cx="2057400" cy="337038"/>
          </a:xfrm>
        </p:spPr>
        <p:txBody>
          <a:bodyPr/>
          <a:lstStyle/>
          <a:p>
            <a:r>
              <a:rPr kumimoji="1" lang="ja-JP" altLang="en-US" dirty="0"/>
              <a:t>３</a:t>
            </a:r>
          </a:p>
        </p:txBody>
      </p:sp>
      <p:sp>
        <p:nvSpPr>
          <p:cNvPr id="20" name="角丸四角形 2">
            <a:extLst>
              <a:ext uri="{FF2B5EF4-FFF2-40B4-BE49-F238E27FC236}">
                <a16:creationId xmlns:a16="http://schemas.microsoft.com/office/drawing/2014/main" id="{D968024A-4C4D-4E62-A341-2082FB648320}"/>
              </a:ext>
            </a:extLst>
          </p:cNvPr>
          <p:cNvSpPr/>
          <p:nvPr/>
        </p:nvSpPr>
        <p:spPr>
          <a:xfrm>
            <a:off x="174733" y="2639557"/>
            <a:ext cx="4106236" cy="87462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77" b="1" u="sng" dirty="0">
                <a:solidFill>
                  <a:prstClr val="black"/>
                </a:solidFill>
                <a:latin typeface="Meiryo UI" panose="020B0604030504040204" pitchFamily="50" charset="-128"/>
                <a:ea typeface="Meiryo UI" panose="020B0604030504040204" pitchFamily="50" charset="-128"/>
              </a:rPr>
              <a:t>遠隔コミュニケーション環境整備事業</a:t>
            </a:r>
            <a:r>
              <a:rPr lang="ja-JP" altLang="en-US" sz="1477" b="1" dirty="0">
                <a:solidFill>
                  <a:prstClr val="black"/>
                </a:solidFill>
                <a:latin typeface="Meiryo UI" panose="020B0604030504040204" pitchFamily="50" charset="-128"/>
                <a:ea typeface="Meiryo UI" panose="020B0604030504040204" pitchFamily="50" charset="-128"/>
              </a:rPr>
              <a:t>（</a:t>
            </a:r>
            <a:r>
              <a:rPr lang="en-US" altLang="ja-JP" sz="1477" b="1" dirty="0">
                <a:solidFill>
                  <a:prstClr val="black"/>
                </a:solidFill>
                <a:latin typeface="Meiryo UI" panose="020B0604030504040204" pitchFamily="50" charset="-128"/>
                <a:ea typeface="Meiryo UI" panose="020B0604030504040204" pitchFamily="50" charset="-128"/>
              </a:rPr>
              <a:t>30</a:t>
            </a:r>
            <a:r>
              <a:rPr lang="ja-JP" altLang="en-US" sz="1477" b="1" dirty="0">
                <a:solidFill>
                  <a:prstClr val="black"/>
                </a:solidFill>
                <a:latin typeface="Meiryo UI" panose="020B0604030504040204" pitchFamily="50" charset="-128"/>
                <a:ea typeface="Meiryo UI" panose="020B0604030504040204" pitchFamily="50" charset="-128"/>
              </a:rPr>
              <a:t>万円）</a:t>
            </a:r>
            <a:endParaRPr lang="en-US" altLang="ja-JP" sz="1477" b="1" dirty="0">
              <a:solidFill>
                <a:prstClr val="black"/>
              </a:solidFill>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・がん治療のため入院中又は退院後復学していない児童</a:t>
            </a:r>
            <a:endParaRPr lang="en-US" altLang="ja-JP" sz="1292" dirty="0">
              <a:solidFill>
                <a:prstClr val="black"/>
              </a:solidFill>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 生徒を対象に、他の児童生徒等外部とのコミュニケーショ</a:t>
            </a:r>
            <a:endParaRPr lang="en-US" altLang="ja-JP" sz="1292" dirty="0">
              <a:solidFill>
                <a:prstClr val="black"/>
              </a:solidFill>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 ンを図るための機器整備等に要する経費</a:t>
            </a:r>
            <a:endParaRPr lang="en-US" altLang="ja-JP" sz="1292" dirty="0">
              <a:solidFill>
                <a:prstClr val="black"/>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5D073F06-D0F6-4E75-9194-C92E8F93443D}"/>
              </a:ext>
            </a:extLst>
          </p:cNvPr>
          <p:cNvSpPr/>
          <p:nvPr/>
        </p:nvSpPr>
        <p:spPr>
          <a:xfrm>
            <a:off x="4799391" y="2209512"/>
            <a:ext cx="4073463" cy="332308"/>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rPr>
              <a:t>補助メニュー（補助上限額）</a:t>
            </a:r>
          </a:p>
        </p:txBody>
      </p:sp>
      <p:sp>
        <p:nvSpPr>
          <p:cNvPr id="17" name="テキスト ボックス 1">
            <a:extLst>
              <a:ext uri="{FF2B5EF4-FFF2-40B4-BE49-F238E27FC236}">
                <a16:creationId xmlns:a16="http://schemas.microsoft.com/office/drawing/2014/main" id="{AEAED488-E6BA-4AC2-9DF3-A498BD291412}"/>
              </a:ext>
            </a:extLst>
          </p:cNvPr>
          <p:cNvSpPr txBox="1"/>
          <p:nvPr/>
        </p:nvSpPr>
        <p:spPr>
          <a:xfrm>
            <a:off x="418" y="0"/>
            <a:ext cx="9143581" cy="39283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lvl="0">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大阪府小児・ＡＹＡ世代のがん患者支援事業補助金のメニュー見直しについて　</a:t>
            </a:r>
          </a:p>
        </p:txBody>
      </p:sp>
      <p:sp>
        <p:nvSpPr>
          <p:cNvPr id="2" name="フローチャート: 結合子 1">
            <a:extLst>
              <a:ext uri="{FF2B5EF4-FFF2-40B4-BE49-F238E27FC236}">
                <a16:creationId xmlns:a16="http://schemas.microsoft.com/office/drawing/2014/main" id="{77FA7B47-470C-471F-B771-81FDCC2DD325}"/>
              </a:ext>
            </a:extLst>
          </p:cNvPr>
          <p:cNvSpPr/>
          <p:nvPr/>
        </p:nvSpPr>
        <p:spPr>
          <a:xfrm>
            <a:off x="787339" y="2227002"/>
            <a:ext cx="288032" cy="288032"/>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現</a:t>
            </a:r>
          </a:p>
        </p:txBody>
      </p:sp>
      <p:sp>
        <p:nvSpPr>
          <p:cNvPr id="22" name="フローチャート: 結合子 21">
            <a:extLst>
              <a:ext uri="{FF2B5EF4-FFF2-40B4-BE49-F238E27FC236}">
                <a16:creationId xmlns:a16="http://schemas.microsoft.com/office/drawing/2014/main" id="{ACEFBD8D-F68E-4E5F-A795-8C593ACFCDFD}"/>
              </a:ext>
            </a:extLst>
          </p:cNvPr>
          <p:cNvSpPr/>
          <p:nvPr/>
        </p:nvSpPr>
        <p:spPr>
          <a:xfrm>
            <a:off x="5380530" y="2227002"/>
            <a:ext cx="288032" cy="288032"/>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rPr>
              <a:t>案</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36" name="角丸四角形 7">
            <a:extLst>
              <a:ext uri="{FF2B5EF4-FFF2-40B4-BE49-F238E27FC236}">
                <a16:creationId xmlns:a16="http://schemas.microsoft.com/office/drawing/2014/main" id="{FF9A1706-CF8B-465F-9FB8-E77BDAD090B3}"/>
              </a:ext>
            </a:extLst>
          </p:cNvPr>
          <p:cNvSpPr/>
          <p:nvPr/>
        </p:nvSpPr>
        <p:spPr>
          <a:xfrm>
            <a:off x="4802080" y="3610086"/>
            <a:ext cx="4113210" cy="69366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77" b="1" u="sng" dirty="0">
                <a:solidFill>
                  <a:prstClr val="black"/>
                </a:solidFill>
                <a:latin typeface="Meiryo UI" panose="020B0604030504040204" pitchFamily="50" charset="-128"/>
                <a:ea typeface="Meiryo UI" panose="020B0604030504040204" pitchFamily="50" charset="-128"/>
              </a:rPr>
              <a:t>復園・復学支援事業</a:t>
            </a:r>
            <a:r>
              <a:rPr lang="ja-JP" altLang="en-US" sz="1477" b="1" dirty="0">
                <a:solidFill>
                  <a:prstClr val="black"/>
                </a:solidFill>
                <a:latin typeface="Meiryo UI" panose="020B0604030504040204" pitchFamily="50" charset="-128"/>
                <a:ea typeface="Meiryo UI" panose="020B0604030504040204" pitchFamily="50" charset="-128"/>
              </a:rPr>
              <a:t>（</a:t>
            </a:r>
            <a:r>
              <a:rPr lang="en-US" altLang="ja-JP" sz="1477" b="1" dirty="0">
                <a:solidFill>
                  <a:prstClr val="black"/>
                </a:solidFill>
                <a:latin typeface="Meiryo UI" panose="020B0604030504040204" pitchFamily="50" charset="-128"/>
                <a:ea typeface="Meiryo UI" panose="020B0604030504040204" pitchFamily="50" charset="-128"/>
              </a:rPr>
              <a:t>10</a:t>
            </a:r>
            <a:r>
              <a:rPr lang="ja-JP" altLang="en-US" sz="1477" b="1" dirty="0">
                <a:solidFill>
                  <a:prstClr val="black"/>
                </a:solidFill>
                <a:latin typeface="Meiryo UI" panose="020B0604030504040204" pitchFamily="50" charset="-128"/>
                <a:ea typeface="Meiryo UI" panose="020B0604030504040204" pitchFamily="50" charset="-128"/>
              </a:rPr>
              <a:t>万円）</a:t>
            </a:r>
            <a:endParaRPr lang="en-US" altLang="ja-JP" sz="1477" b="1" dirty="0">
              <a:solidFill>
                <a:prstClr val="black"/>
              </a:solidFill>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・病院独自の復学支援にかかる院内マニュアル等の作成</a:t>
            </a:r>
            <a:endParaRPr lang="en-US" altLang="ja-JP" sz="1292" dirty="0">
              <a:solidFill>
                <a:prstClr val="black"/>
              </a:solidFill>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 に要する経費（印刷費や会議経費等）</a:t>
            </a:r>
            <a:endParaRPr lang="ja-JP" altLang="en-US" sz="1662" dirty="0">
              <a:solidFill>
                <a:prstClr val="black"/>
              </a:solidFill>
              <a:latin typeface="Meiryo UI" panose="020B0604030504040204" pitchFamily="50" charset="-128"/>
              <a:ea typeface="Meiryo UI" panose="020B0604030504040204" pitchFamily="50" charset="-128"/>
            </a:endParaRPr>
          </a:p>
        </p:txBody>
      </p:sp>
      <p:sp>
        <p:nvSpPr>
          <p:cNvPr id="37" name="角丸四角形 8">
            <a:extLst>
              <a:ext uri="{FF2B5EF4-FFF2-40B4-BE49-F238E27FC236}">
                <a16:creationId xmlns:a16="http://schemas.microsoft.com/office/drawing/2014/main" id="{AF75C601-F3A7-44E7-9EE2-8BB44BDAEE44}"/>
              </a:ext>
            </a:extLst>
          </p:cNvPr>
          <p:cNvSpPr/>
          <p:nvPr/>
        </p:nvSpPr>
        <p:spPr>
          <a:xfrm>
            <a:off x="4798593" y="4407866"/>
            <a:ext cx="4101526" cy="69366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77" b="1" u="sng" dirty="0">
                <a:solidFill>
                  <a:prstClr val="black"/>
                </a:solidFill>
                <a:latin typeface="Meiryo UI" panose="020B0604030504040204" pitchFamily="50" charset="-128"/>
                <a:ea typeface="Meiryo UI" panose="020B0604030504040204" pitchFamily="50" charset="-128"/>
              </a:rPr>
              <a:t>学習活動支援事業</a:t>
            </a:r>
            <a:r>
              <a:rPr lang="ja-JP" altLang="en-US" sz="1477" b="1" dirty="0">
                <a:solidFill>
                  <a:prstClr val="black"/>
                </a:solidFill>
                <a:latin typeface="Meiryo UI" panose="020B0604030504040204" pitchFamily="50" charset="-128"/>
                <a:ea typeface="Meiryo UI" panose="020B0604030504040204" pitchFamily="50" charset="-128"/>
              </a:rPr>
              <a:t>（</a:t>
            </a:r>
            <a:r>
              <a:rPr lang="en-US" altLang="ja-JP" sz="1477" b="1" dirty="0">
                <a:solidFill>
                  <a:prstClr val="black"/>
                </a:solidFill>
                <a:latin typeface="Meiryo UI" panose="020B0604030504040204" pitchFamily="50" charset="-128"/>
                <a:ea typeface="Meiryo UI" panose="020B0604030504040204" pitchFamily="50" charset="-128"/>
              </a:rPr>
              <a:t>10</a:t>
            </a:r>
            <a:r>
              <a:rPr lang="ja-JP" altLang="en-US" sz="1477" b="1" dirty="0">
                <a:solidFill>
                  <a:prstClr val="black"/>
                </a:solidFill>
                <a:latin typeface="Meiryo UI" panose="020B0604030504040204" pitchFamily="50" charset="-128"/>
                <a:ea typeface="Meiryo UI" panose="020B0604030504040204" pitchFamily="50" charset="-128"/>
              </a:rPr>
              <a:t>万円）</a:t>
            </a:r>
            <a:endParaRPr lang="en-US" altLang="ja-JP" sz="1477" b="1" u="sng" dirty="0">
              <a:solidFill>
                <a:prstClr val="black"/>
              </a:solidFill>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・入院中の自主学習等を目的として購入する備品、図</a:t>
            </a:r>
            <a:endParaRPr lang="en-US" altLang="ja-JP" sz="1292" dirty="0">
              <a:solidFill>
                <a:prstClr val="black"/>
              </a:solidFill>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 書等の購入費（図書費等）</a:t>
            </a:r>
            <a:endParaRPr lang="en-US" altLang="ja-JP" sz="1292" dirty="0">
              <a:solidFill>
                <a:prstClr val="black"/>
              </a:solidFill>
              <a:latin typeface="Meiryo UI" panose="020B0604030504040204" pitchFamily="50" charset="-128"/>
              <a:ea typeface="Meiryo UI" panose="020B0604030504040204" pitchFamily="50" charset="-128"/>
            </a:endParaRPr>
          </a:p>
        </p:txBody>
      </p:sp>
      <p:sp>
        <p:nvSpPr>
          <p:cNvPr id="38" name="角丸四角形 2">
            <a:extLst>
              <a:ext uri="{FF2B5EF4-FFF2-40B4-BE49-F238E27FC236}">
                <a16:creationId xmlns:a16="http://schemas.microsoft.com/office/drawing/2014/main" id="{BC3FE977-DA8F-4216-95DB-7B515068DAA2}"/>
              </a:ext>
            </a:extLst>
          </p:cNvPr>
          <p:cNvSpPr/>
          <p:nvPr/>
        </p:nvSpPr>
        <p:spPr>
          <a:xfrm>
            <a:off x="4805567" y="2639557"/>
            <a:ext cx="4106236" cy="87462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77" b="1" u="sng" dirty="0">
                <a:solidFill>
                  <a:prstClr val="black"/>
                </a:solidFill>
                <a:latin typeface="Meiryo UI" panose="020B0604030504040204" pitchFamily="50" charset="-128"/>
                <a:ea typeface="Meiryo UI" panose="020B0604030504040204" pitchFamily="50" charset="-128"/>
              </a:rPr>
              <a:t>遠隔コミュニケーション環境整備事業</a:t>
            </a:r>
            <a:r>
              <a:rPr lang="ja-JP" altLang="en-US" sz="1477" b="1" dirty="0">
                <a:solidFill>
                  <a:prstClr val="black"/>
                </a:solidFill>
                <a:latin typeface="Meiryo UI" panose="020B0604030504040204" pitchFamily="50" charset="-128"/>
                <a:ea typeface="Meiryo UI" panose="020B0604030504040204" pitchFamily="50" charset="-128"/>
              </a:rPr>
              <a:t>（</a:t>
            </a:r>
            <a:r>
              <a:rPr lang="en-US" altLang="ja-JP" sz="1477" b="1" dirty="0">
                <a:solidFill>
                  <a:prstClr val="black"/>
                </a:solidFill>
                <a:latin typeface="Meiryo UI" panose="020B0604030504040204" pitchFamily="50" charset="-128"/>
                <a:ea typeface="Meiryo UI" panose="020B0604030504040204" pitchFamily="50" charset="-128"/>
              </a:rPr>
              <a:t>30</a:t>
            </a:r>
            <a:r>
              <a:rPr lang="ja-JP" altLang="en-US" sz="1477" b="1" dirty="0">
                <a:solidFill>
                  <a:prstClr val="black"/>
                </a:solidFill>
                <a:latin typeface="Meiryo UI" panose="020B0604030504040204" pitchFamily="50" charset="-128"/>
                <a:ea typeface="Meiryo UI" panose="020B0604030504040204" pitchFamily="50" charset="-128"/>
              </a:rPr>
              <a:t>万円）</a:t>
            </a:r>
            <a:endParaRPr lang="en-US" altLang="ja-JP" sz="1477" b="1" dirty="0">
              <a:solidFill>
                <a:prstClr val="black"/>
              </a:solidFill>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・がん治療のため入院中又は退院後復学していない児童</a:t>
            </a:r>
            <a:endParaRPr lang="en-US" altLang="ja-JP" sz="1292" dirty="0">
              <a:solidFill>
                <a:prstClr val="black"/>
              </a:solidFill>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 生徒を対象に、他の児童生徒等外部とのコミュニケーショ</a:t>
            </a:r>
            <a:endParaRPr lang="en-US" altLang="ja-JP" sz="1292" dirty="0">
              <a:solidFill>
                <a:prstClr val="black"/>
              </a:solidFill>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 ンを図るための機器整備等に要する経費</a:t>
            </a:r>
            <a:endParaRPr lang="en-US" altLang="ja-JP" sz="1292" dirty="0">
              <a:solidFill>
                <a:prstClr val="black"/>
              </a:solidFill>
              <a:latin typeface="Meiryo UI" panose="020B0604030504040204" pitchFamily="50" charset="-128"/>
              <a:ea typeface="Meiryo UI" panose="020B0604030504040204" pitchFamily="50" charset="-128"/>
            </a:endParaRPr>
          </a:p>
        </p:txBody>
      </p:sp>
      <p:sp>
        <p:nvSpPr>
          <p:cNvPr id="39" name="角丸四角形 7">
            <a:extLst>
              <a:ext uri="{FF2B5EF4-FFF2-40B4-BE49-F238E27FC236}">
                <a16:creationId xmlns:a16="http://schemas.microsoft.com/office/drawing/2014/main" id="{F38E50F8-9236-44AD-AA5C-F5384200C99F}"/>
              </a:ext>
            </a:extLst>
          </p:cNvPr>
          <p:cNvSpPr/>
          <p:nvPr/>
        </p:nvSpPr>
        <p:spPr>
          <a:xfrm>
            <a:off x="4792923" y="5166869"/>
            <a:ext cx="4102639" cy="131471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77" b="1" u="sng" dirty="0">
                <a:solidFill>
                  <a:prstClr val="black"/>
                </a:solidFill>
                <a:latin typeface="Meiryo UI" panose="020B0604030504040204" pitchFamily="50" charset="-128"/>
                <a:ea typeface="Meiryo UI" panose="020B0604030504040204" pitchFamily="50" charset="-128"/>
              </a:rPr>
              <a:t>その他患者支援事業</a:t>
            </a:r>
            <a:r>
              <a:rPr lang="ja-JP" altLang="en-US" sz="1477" b="1" dirty="0">
                <a:solidFill>
                  <a:prstClr val="black"/>
                </a:solidFill>
                <a:latin typeface="Meiryo UI" panose="020B0604030504040204" pitchFamily="50" charset="-128"/>
                <a:ea typeface="Meiryo UI" panose="020B0604030504040204" pitchFamily="50" charset="-128"/>
              </a:rPr>
              <a:t>（</a:t>
            </a:r>
            <a:r>
              <a:rPr lang="en-US" altLang="ja-JP" sz="1477" b="1" dirty="0">
                <a:solidFill>
                  <a:prstClr val="black"/>
                </a:solidFill>
                <a:latin typeface="Meiryo UI" panose="020B0604030504040204" pitchFamily="50" charset="-128"/>
                <a:ea typeface="Meiryo UI" panose="020B0604030504040204" pitchFamily="50" charset="-128"/>
              </a:rPr>
              <a:t>10</a:t>
            </a:r>
            <a:r>
              <a:rPr lang="ja-JP" altLang="en-US" sz="1477" b="1" dirty="0">
                <a:solidFill>
                  <a:prstClr val="black"/>
                </a:solidFill>
                <a:latin typeface="Meiryo UI" panose="020B0604030504040204" pitchFamily="50" charset="-128"/>
                <a:ea typeface="Meiryo UI" panose="020B0604030504040204" pitchFamily="50" charset="-128"/>
              </a:rPr>
              <a:t>万円）</a:t>
            </a:r>
            <a:r>
              <a:rPr lang="en-US" altLang="ja-JP" sz="1477" b="1" dirty="0">
                <a:solidFill>
                  <a:srgbClr val="FF0000"/>
                </a:solidFill>
                <a:latin typeface="Meiryo UI" panose="020B0604030504040204" pitchFamily="50" charset="-128"/>
                <a:ea typeface="Meiryo UI" panose="020B0604030504040204" pitchFamily="50" charset="-128"/>
              </a:rPr>
              <a:t>NEW</a:t>
            </a:r>
          </a:p>
          <a:p>
            <a:r>
              <a:rPr lang="ja-JP" altLang="en-US" sz="1292" dirty="0">
                <a:solidFill>
                  <a:prstClr val="black"/>
                </a:solidFill>
                <a:highlight>
                  <a:srgbClr val="FFFF00"/>
                </a:highlight>
                <a:latin typeface="Meiryo UI" panose="020B0604030504040204" pitchFamily="50" charset="-128"/>
                <a:ea typeface="Meiryo UI" panose="020B0604030504040204" pitchFamily="50" charset="-128"/>
              </a:rPr>
              <a:t>・がん治療のため入院中又は通院する児童等の苦痛の緩　</a:t>
            </a:r>
            <a:endParaRPr lang="en-US" altLang="ja-JP" sz="1292" dirty="0">
              <a:solidFill>
                <a:prstClr val="black"/>
              </a:solidFill>
              <a:highlight>
                <a:srgbClr val="FFFF00"/>
              </a:highlight>
              <a:latin typeface="Meiryo UI" panose="020B0604030504040204" pitchFamily="50" charset="-128"/>
              <a:ea typeface="Meiryo UI" panose="020B0604030504040204" pitchFamily="50" charset="-128"/>
            </a:endParaRPr>
          </a:p>
          <a:p>
            <a:r>
              <a:rPr lang="ja-JP" altLang="en-US" sz="1292" dirty="0">
                <a:solidFill>
                  <a:prstClr val="black"/>
                </a:solidFill>
                <a:highlight>
                  <a:srgbClr val="FFFF00"/>
                </a:highlight>
                <a:latin typeface="Meiryo UI" panose="020B0604030504040204" pitchFamily="50" charset="-128"/>
                <a:ea typeface="Meiryo UI" panose="020B0604030504040204" pitchFamily="50" charset="-128"/>
              </a:rPr>
              <a:t> 和に寄与する非薬物療法の提供体制の整備に要する経</a:t>
            </a:r>
            <a:endParaRPr lang="en-US" altLang="ja-JP" sz="1292" dirty="0">
              <a:solidFill>
                <a:prstClr val="black"/>
              </a:solidFill>
              <a:highlight>
                <a:srgbClr val="FFFF00"/>
              </a:highlight>
              <a:latin typeface="Meiryo UI" panose="020B0604030504040204" pitchFamily="50" charset="-128"/>
              <a:ea typeface="Meiryo UI" panose="020B0604030504040204" pitchFamily="50" charset="-128"/>
            </a:endParaRPr>
          </a:p>
          <a:p>
            <a:r>
              <a:rPr lang="ja-JP" altLang="en-US" sz="1292" dirty="0">
                <a:solidFill>
                  <a:prstClr val="black"/>
                </a:solidFill>
                <a:highlight>
                  <a:srgbClr val="FFFF00"/>
                </a:highlight>
                <a:latin typeface="Meiryo UI" panose="020B0604030504040204" pitchFamily="50" charset="-128"/>
                <a:ea typeface="Meiryo UI" panose="020B0604030504040204" pitchFamily="50" charset="-128"/>
              </a:rPr>
              <a:t> 費（消耗需用費等）</a:t>
            </a:r>
            <a:endParaRPr lang="en-US" altLang="ja-JP" sz="1292" dirty="0">
              <a:solidFill>
                <a:prstClr val="black"/>
              </a:solidFill>
              <a:highlight>
                <a:srgbClr val="FFFF00"/>
              </a:highlight>
              <a:latin typeface="Meiryo UI" panose="020B0604030504040204" pitchFamily="50" charset="-128"/>
              <a:ea typeface="Meiryo UI" panose="020B0604030504040204" pitchFamily="50" charset="-128"/>
            </a:endParaRPr>
          </a:p>
          <a:p>
            <a:r>
              <a:rPr lang="ja-JP" altLang="en-US" sz="1292" dirty="0">
                <a:solidFill>
                  <a:prstClr val="black"/>
                </a:solidFill>
                <a:latin typeface="Meiryo UI" panose="020B0604030504040204" pitchFamily="50" charset="-128"/>
                <a:ea typeface="Meiryo UI" panose="020B0604030504040204" pitchFamily="50" charset="-128"/>
              </a:rPr>
              <a:t>・院内デイルーム等を充実するための備品、教材等の購</a:t>
            </a:r>
          </a:p>
          <a:p>
            <a:r>
              <a:rPr lang="ja-JP" altLang="en-US" sz="1292" dirty="0">
                <a:solidFill>
                  <a:prstClr val="black"/>
                </a:solidFill>
                <a:latin typeface="Meiryo UI" panose="020B0604030504040204" pitchFamily="50" charset="-128"/>
                <a:ea typeface="Meiryo UI" panose="020B0604030504040204" pitchFamily="50" charset="-128"/>
              </a:rPr>
              <a:t> 入費</a:t>
            </a:r>
            <a:endParaRPr lang="en-US" altLang="ja-JP" sz="1292" dirty="0">
              <a:solidFill>
                <a:prstClr val="black"/>
              </a:solidFill>
              <a:latin typeface="Meiryo UI" panose="020B0604030504040204" pitchFamily="50" charset="-128"/>
              <a:ea typeface="Meiryo UI" panose="020B0604030504040204" pitchFamily="50" charset="-128"/>
            </a:endParaRPr>
          </a:p>
        </p:txBody>
      </p:sp>
      <p:sp>
        <p:nvSpPr>
          <p:cNvPr id="25" name="矢印: 右 24">
            <a:extLst>
              <a:ext uri="{FF2B5EF4-FFF2-40B4-BE49-F238E27FC236}">
                <a16:creationId xmlns:a16="http://schemas.microsoft.com/office/drawing/2014/main" id="{5D297859-6C36-4FAD-BAA9-75560CB34B6B}"/>
              </a:ext>
            </a:extLst>
          </p:cNvPr>
          <p:cNvSpPr/>
          <p:nvPr/>
        </p:nvSpPr>
        <p:spPr>
          <a:xfrm rot="2692968">
            <a:off x="4036915" y="5690915"/>
            <a:ext cx="81520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8033C410-F975-430E-AE22-BEF3D08B931B}"/>
              </a:ext>
            </a:extLst>
          </p:cNvPr>
          <p:cNvSpPr/>
          <p:nvPr/>
        </p:nvSpPr>
        <p:spPr>
          <a:xfrm>
            <a:off x="107505" y="4363463"/>
            <a:ext cx="8863957" cy="2225325"/>
          </a:xfrm>
          <a:prstGeom prst="rect">
            <a:avLst/>
          </a:pr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5BE3E41E-7476-43CE-B9E1-A507D5045EBB}"/>
              </a:ext>
            </a:extLst>
          </p:cNvPr>
          <p:cNvSpPr/>
          <p:nvPr/>
        </p:nvSpPr>
        <p:spPr>
          <a:xfrm>
            <a:off x="324085" y="5301208"/>
            <a:ext cx="3732406" cy="398180"/>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a:extLst>
              <a:ext uri="{FF2B5EF4-FFF2-40B4-BE49-F238E27FC236}">
                <a16:creationId xmlns:a16="http://schemas.microsoft.com/office/drawing/2014/main" id="{C5AD3F77-11D9-48D0-A0ED-B50F27AE5417}"/>
              </a:ext>
            </a:extLst>
          </p:cNvPr>
          <p:cNvCxnSpPr>
            <a:cxnSpLocks/>
          </p:cNvCxnSpPr>
          <p:nvPr/>
        </p:nvCxnSpPr>
        <p:spPr>
          <a:xfrm>
            <a:off x="4339444" y="3076869"/>
            <a:ext cx="454370"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8C478FFB-F371-44C3-9F81-22494FEAD5B8}"/>
              </a:ext>
            </a:extLst>
          </p:cNvPr>
          <p:cNvCxnSpPr>
            <a:cxnSpLocks/>
          </p:cNvCxnSpPr>
          <p:nvPr/>
        </p:nvCxnSpPr>
        <p:spPr>
          <a:xfrm>
            <a:off x="4359463" y="3976740"/>
            <a:ext cx="442617"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9" name="矢印: 右 28">
            <a:extLst>
              <a:ext uri="{FF2B5EF4-FFF2-40B4-BE49-F238E27FC236}">
                <a16:creationId xmlns:a16="http://schemas.microsoft.com/office/drawing/2014/main" id="{50D34721-6DE8-4525-B897-434FD639664D}"/>
              </a:ext>
            </a:extLst>
          </p:cNvPr>
          <p:cNvSpPr/>
          <p:nvPr/>
        </p:nvSpPr>
        <p:spPr>
          <a:xfrm>
            <a:off x="4101137" y="4725032"/>
            <a:ext cx="69178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74669019-F9E4-48BA-AC4C-5D55A25BCD6A}"/>
              </a:ext>
            </a:extLst>
          </p:cNvPr>
          <p:cNvSpPr/>
          <p:nvPr/>
        </p:nvSpPr>
        <p:spPr>
          <a:xfrm>
            <a:off x="336215" y="4725032"/>
            <a:ext cx="3732406" cy="398180"/>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7696549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860</Words>
  <Application>Microsoft Office PowerPoint</Application>
  <PresentationFormat>画面に合わせる (4:3)</PresentationFormat>
  <Paragraphs>140</Paragraphs>
  <Slides>4</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ＭＳ Ｐゴシック</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
  <cp:lastModifiedBy/>
  <cp:revision>1</cp:revision>
  <dcterms:created xsi:type="dcterms:W3CDTF">2024-10-07T04:32:53Z</dcterms:created>
  <dcterms:modified xsi:type="dcterms:W3CDTF">2024-10-07T04:32:56Z</dcterms:modified>
</cp:coreProperties>
</file>