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
  </p:notesMasterIdLst>
  <p:sldIdLst>
    <p:sldId id="272" r:id="rId2"/>
    <p:sldId id="256" r:id="rId3"/>
    <p:sldId id="258" r:id="rId4"/>
    <p:sldId id="273" r:id="rId5"/>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434" autoAdjust="0"/>
  </p:normalViewPr>
  <p:slideViewPr>
    <p:cSldViewPr>
      <p:cViewPr varScale="1">
        <p:scale>
          <a:sx n="113" d="100"/>
          <a:sy n="113" d="100"/>
        </p:scale>
        <p:origin x="384"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6888"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5" y="0"/>
            <a:ext cx="4308475" cy="341313"/>
          </a:xfrm>
          <a:prstGeom prst="rect">
            <a:avLst/>
          </a:prstGeom>
        </p:spPr>
        <p:txBody>
          <a:bodyPr vert="horz" lIns="91440" tIns="45720" rIns="91440" bIns="45720" rtlCol="0"/>
          <a:lstStyle>
            <a:lvl1pPr algn="r">
              <a:defRPr sz="1200"/>
            </a:lvl1pPr>
          </a:lstStyle>
          <a:p>
            <a:fld id="{E86A1E11-8D04-4F7C-85A6-FB026F208510}" type="datetimeFigureOut">
              <a:rPr kumimoji="1" lang="ja-JP" altLang="en-US" smtClean="0"/>
              <a:t>2024/10/7</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775" y="3276600"/>
            <a:ext cx="7951788" cy="26797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888"/>
            <a:ext cx="4306888" cy="3413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5" y="6465888"/>
            <a:ext cx="4308475" cy="341312"/>
          </a:xfrm>
          <a:prstGeom prst="rect">
            <a:avLst/>
          </a:prstGeom>
        </p:spPr>
        <p:txBody>
          <a:bodyPr vert="horz" lIns="91440" tIns="45720" rIns="91440" bIns="45720" rtlCol="0" anchor="b"/>
          <a:lstStyle>
            <a:lvl1pPr algn="r">
              <a:defRPr sz="1200"/>
            </a:lvl1pPr>
          </a:lstStyle>
          <a:p>
            <a:fld id="{7073B332-B2A5-42BA-8DD3-E31A86BC7BC4}" type="slidenum">
              <a:rPr kumimoji="1" lang="ja-JP" altLang="en-US" smtClean="0"/>
              <a:t>‹#›</a:t>
            </a:fld>
            <a:endParaRPr kumimoji="1" lang="ja-JP" altLang="en-US"/>
          </a:p>
        </p:txBody>
      </p:sp>
    </p:spTree>
    <p:extLst>
      <p:ext uri="{BB962C8B-B14F-4D97-AF65-F5344CB8AC3E}">
        <p14:creationId xmlns:p14="http://schemas.microsoft.com/office/powerpoint/2010/main" val="31869431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B393B3-4669-40DF-99F0-A9064760E014}" type="slidenum">
              <a:rPr kumimoji="1" lang="ja-JP" altLang="en-US" smtClean="0"/>
              <a:t>2</a:t>
            </a:fld>
            <a:endParaRPr kumimoji="1" lang="ja-JP" altLang="en-US"/>
          </a:p>
        </p:txBody>
      </p:sp>
    </p:spTree>
    <p:extLst>
      <p:ext uri="{BB962C8B-B14F-4D97-AF65-F5344CB8AC3E}">
        <p14:creationId xmlns:p14="http://schemas.microsoft.com/office/powerpoint/2010/main" val="315523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B393B3-4669-40DF-99F0-A9064760E014}" type="slidenum">
              <a:rPr kumimoji="1" lang="ja-JP" altLang="en-US" smtClean="0"/>
              <a:t>3</a:t>
            </a:fld>
            <a:endParaRPr kumimoji="1" lang="ja-JP" altLang="en-US"/>
          </a:p>
        </p:txBody>
      </p:sp>
    </p:spTree>
    <p:extLst>
      <p:ext uri="{BB962C8B-B14F-4D97-AF65-F5344CB8AC3E}">
        <p14:creationId xmlns:p14="http://schemas.microsoft.com/office/powerpoint/2010/main" val="913449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B393B3-4669-40DF-99F0-A9064760E014}" type="slidenum">
              <a:rPr kumimoji="1" lang="ja-JP" altLang="en-US" smtClean="0"/>
              <a:t>4</a:t>
            </a:fld>
            <a:endParaRPr kumimoji="1" lang="ja-JP" altLang="en-US"/>
          </a:p>
        </p:txBody>
      </p:sp>
    </p:spTree>
    <p:extLst>
      <p:ext uri="{BB962C8B-B14F-4D97-AF65-F5344CB8AC3E}">
        <p14:creationId xmlns:p14="http://schemas.microsoft.com/office/powerpoint/2010/main" val="581494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2DFAE8A-B5E2-4FDC-BD85-C646114E704F}" type="datetime1">
              <a:rPr kumimoji="1" lang="ja-JP" altLang="en-US" smtClean="0"/>
              <a:t>2024/10/7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C672374-2C65-4225-B1BC-5F795CF92C82}" type="slidenum">
              <a:rPr kumimoji="1" lang="ja-JP" altLang="en-US" smtClean="0"/>
              <a:t>‹#›</a:t>
            </a:fld>
            <a:endParaRPr kumimoji="1" lang="ja-JP" altLang="en-US"/>
          </a:p>
        </p:txBody>
      </p:sp>
    </p:spTree>
    <p:extLst>
      <p:ext uri="{BB962C8B-B14F-4D97-AF65-F5344CB8AC3E}">
        <p14:creationId xmlns:p14="http://schemas.microsoft.com/office/powerpoint/2010/main" val="31807886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F5449-9B1E-4E04-96B0-DCB398CCDAD4}" type="datetime1">
              <a:rPr kumimoji="1" lang="ja-JP" altLang="en-US" smtClean="0"/>
              <a:t>2024/10/7</a:t>
            </a:fld>
            <a:endParaRPr kumimoji="1" lang="ja-JP" altLang="en-US"/>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72374-2C65-4225-B1BC-5F795CF92C82}" type="slidenum">
              <a:rPr kumimoji="1" lang="ja-JP" altLang="en-US" smtClean="0"/>
              <a:t>‹#›</a:t>
            </a:fld>
            <a:endParaRPr kumimoji="1" lang="ja-JP" altLang="en-US"/>
          </a:p>
        </p:txBody>
      </p:sp>
    </p:spTree>
    <p:extLst>
      <p:ext uri="{BB962C8B-B14F-4D97-AF65-F5344CB8AC3E}">
        <p14:creationId xmlns:p14="http://schemas.microsoft.com/office/powerpoint/2010/main" val="2225283821"/>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287524" y="2679055"/>
            <a:ext cx="8568952" cy="1109985"/>
          </a:xfrm>
          <a:prstGeom prst="rect">
            <a:avLst/>
          </a:prstGeom>
        </p:spPr>
        <p:txBody>
          <a:bodyPr>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spc="50" dirty="0">
                <a:ln w="11430"/>
                <a:solidFill>
                  <a:schemeClr val="accent5">
                    <a:lumMod val="50000"/>
                  </a:schemeClr>
                </a:solidFill>
                <a:effectLst>
                  <a:outerShdw blurRad="76200" dist="50800" dir="5400000" algn="tl" rotWithShape="0">
                    <a:srgbClr val="000000">
                      <a:alpha val="65000"/>
                    </a:srgbClr>
                  </a:outerShdw>
                </a:effectLst>
                <a:latin typeface="Meiryo UI" panose="020B0604030504040204" pitchFamily="50" charset="-128"/>
                <a:ea typeface="Meiryo UI" panose="020B0604030504040204" pitchFamily="50" charset="-128"/>
              </a:rPr>
              <a:t>令和６年度　小児がん治療経験者</a:t>
            </a:r>
            <a:endParaRPr lang="en-US" altLang="ja-JP" sz="3600" b="1" spc="50" dirty="0">
              <a:ln w="11430"/>
              <a:solidFill>
                <a:schemeClr val="accent5">
                  <a:lumMod val="50000"/>
                </a:schemeClr>
              </a:solidFill>
              <a:effectLst>
                <a:outerShdw blurRad="76200" dist="50800" dir="5400000" algn="tl" rotWithShape="0">
                  <a:srgbClr val="000000">
                    <a:alpha val="65000"/>
                  </a:srgbClr>
                </a:outerShdw>
              </a:effectLst>
              <a:latin typeface="Meiryo UI" panose="020B0604030504040204" pitchFamily="50" charset="-128"/>
              <a:ea typeface="Meiryo UI" panose="020B0604030504040204" pitchFamily="50" charset="-128"/>
            </a:endParaRPr>
          </a:p>
          <a:p>
            <a:r>
              <a:rPr lang="ja-JP" altLang="en-US" sz="3600" b="1" spc="50" dirty="0">
                <a:ln w="11430"/>
                <a:solidFill>
                  <a:schemeClr val="accent5">
                    <a:lumMod val="50000"/>
                  </a:schemeClr>
                </a:solidFill>
                <a:effectLst>
                  <a:outerShdw blurRad="76200" dist="50800" dir="5400000" algn="tl" rotWithShape="0">
                    <a:srgbClr val="000000">
                      <a:alpha val="65000"/>
                    </a:srgbClr>
                  </a:outerShdw>
                </a:effectLst>
                <a:latin typeface="Meiryo UI" panose="020B0604030504040204" pitchFamily="50" charset="-128"/>
                <a:ea typeface="Meiryo UI" panose="020B0604030504040204" pitchFamily="50" charset="-128"/>
              </a:rPr>
              <a:t>長期フォローアップ支援事業について</a:t>
            </a:r>
          </a:p>
        </p:txBody>
      </p:sp>
      <p:sp>
        <p:nvSpPr>
          <p:cNvPr id="4" name="テキスト ボックス 3"/>
          <p:cNvSpPr txBox="1"/>
          <p:nvPr/>
        </p:nvSpPr>
        <p:spPr>
          <a:xfrm>
            <a:off x="498866" y="4941168"/>
            <a:ext cx="8074260" cy="930236"/>
          </a:xfrm>
          <a:prstGeom prst="rect">
            <a:avLst/>
          </a:prstGeom>
          <a:noFill/>
          <a:ln>
            <a:noFill/>
          </a:ln>
        </p:spPr>
        <p:txBody>
          <a:bodyPr wrap="square" lIns="144000" tIns="144000" rtlCol="0">
            <a:spAutoFit/>
          </a:bodyPr>
          <a:lstStyle/>
          <a:p>
            <a:pPr algn="ctr"/>
            <a:r>
              <a:rPr lang="ja-JP" altLang="en-US" sz="2400" b="1" dirty="0">
                <a:latin typeface="Meiryo UI" panose="020B0604030504040204" pitchFamily="50" charset="-128"/>
                <a:ea typeface="Meiryo UI" panose="020B0604030504040204" pitchFamily="50" charset="-128"/>
              </a:rPr>
              <a:t>令和６年度大阪府がん対策推進委員会</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第１回小児・</a:t>
            </a:r>
            <a:r>
              <a:rPr lang="en-US" altLang="ja-JP" sz="2400" b="1" dirty="0">
                <a:latin typeface="Meiryo UI" panose="020B0604030504040204" pitchFamily="50" charset="-128"/>
                <a:ea typeface="Meiryo UI" panose="020B0604030504040204" pitchFamily="50" charset="-128"/>
              </a:rPr>
              <a:t>AYA</a:t>
            </a:r>
            <a:r>
              <a:rPr lang="ja-JP" altLang="en-US" sz="2400" b="1" dirty="0">
                <a:latin typeface="Meiryo UI" panose="020B0604030504040204" pitchFamily="50" charset="-128"/>
                <a:ea typeface="Meiryo UI" panose="020B0604030504040204" pitchFamily="50" charset="-128"/>
              </a:rPr>
              <a:t>世代のがん対策部会</a:t>
            </a:r>
            <a:endParaRPr lang="en-US" altLang="ja-JP" sz="2000" dirty="0">
              <a:latin typeface="Meiryo UI" panose="020B0604030504040204" pitchFamily="50" charset="-128"/>
              <a:ea typeface="Meiryo UI" panose="020B0604030504040204" pitchFamily="50" charset="-128"/>
            </a:endParaRPr>
          </a:p>
        </p:txBody>
      </p:sp>
      <p:sp>
        <p:nvSpPr>
          <p:cNvPr id="5" name="テキスト ボックス 3">
            <a:extLst>
              <a:ext uri="{FF2B5EF4-FFF2-40B4-BE49-F238E27FC236}">
                <a16:creationId xmlns:a16="http://schemas.microsoft.com/office/drawing/2014/main" id="{25D5AE40-3A96-418C-8398-1A566B4A9C90}"/>
              </a:ext>
            </a:extLst>
          </p:cNvPr>
          <p:cNvSpPr txBox="1"/>
          <p:nvPr/>
        </p:nvSpPr>
        <p:spPr>
          <a:xfrm>
            <a:off x="7092280" y="404664"/>
            <a:ext cx="1224136" cy="369332"/>
          </a:xfrm>
          <a:prstGeom prst="rect">
            <a:avLst/>
          </a:prstGeom>
          <a:solidFill>
            <a:schemeClr val="tx2"/>
          </a:solidFill>
          <a:ln>
            <a:solidFill>
              <a:schemeClr val="bg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a:solidFill>
                  <a:schemeClr val="bg1"/>
                </a:solidFill>
              </a:rPr>
              <a:t>資料１</a:t>
            </a:r>
          </a:p>
        </p:txBody>
      </p:sp>
    </p:spTree>
    <p:extLst>
      <p:ext uri="{BB962C8B-B14F-4D97-AF65-F5344CB8AC3E}">
        <p14:creationId xmlns:p14="http://schemas.microsoft.com/office/powerpoint/2010/main" val="2710679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9814483-ADFB-DA4A-6F81-39D494636137}"/>
              </a:ext>
            </a:extLst>
          </p:cNvPr>
          <p:cNvSpPr/>
          <p:nvPr/>
        </p:nvSpPr>
        <p:spPr>
          <a:xfrm>
            <a:off x="-1" y="10787"/>
            <a:ext cx="9144000" cy="50647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atin typeface="Meiryo UI" panose="020B0604030504040204" pitchFamily="50" charset="-128"/>
                <a:ea typeface="Meiryo UI" panose="020B0604030504040204" pitchFamily="50" charset="-128"/>
              </a:rPr>
              <a:t>令和６年度　小児がん治療経験者長期フォローアップ支援事業について（概要）　</a:t>
            </a:r>
            <a:r>
              <a:rPr lang="en-US" altLang="ja-JP" sz="2000" b="1" dirty="0">
                <a:solidFill>
                  <a:schemeClr val="bg1"/>
                </a:solidFill>
                <a:latin typeface="Meiryo UI" panose="020B0604030504040204" pitchFamily="50" charset="-128"/>
                <a:ea typeface="Meiryo UI" panose="020B0604030504040204" pitchFamily="50" charset="-128"/>
              </a:rPr>
              <a:t>                          </a:t>
            </a:r>
          </a:p>
        </p:txBody>
      </p:sp>
      <p:sp>
        <p:nvSpPr>
          <p:cNvPr id="5" name="テキスト ボックス 4">
            <a:extLst>
              <a:ext uri="{FF2B5EF4-FFF2-40B4-BE49-F238E27FC236}">
                <a16:creationId xmlns:a16="http://schemas.microsoft.com/office/drawing/2014/main" id="{5E969E87-401C-FF71-D14C-DF81A483C4BA}"/>
              </a:ext>
            </a:extLst>
          </p:cNvPr>
          <p:cNvSpPr txBox="1"/>
          <p:nvPr/>
        </p:nvSpPr>
        <p:spPr>
          <a:xfrm>
            <a:off x="242667" y="650311"/>
            <a:ext cx="1028078" cy="300082"/>
          </a:xfrm>
          <a:prstGeom prst="rect">
            <a:avLst/>
          </a:prstGeom>
          <a:solidFill>
            <a:schemeClr val="bg1">
              <a:lumMod val="85000"/>
            </a:schemeClr>
          </a:solidFill>
        </p:spPr>
        <p:txBody>
          <a:bodyPr wrap="square" rtlCol="0" anchor="ctr" anchorCtr="0">
            <a:spAutoFit/>
          </a:bodyPr>
          <a:lstStyle/>
          <a:p>
            <a:pPr algn="ctr"/>
            <a:r>
              <a:rPr lang="ja-JP" altLang="en-US" sz="1350" dirty="0">
                <a:latin typeface="Meiryo UI" panose="020B0604030504040204" pitchFamily="50" charset="-128"/>
                <a:ea typeface="Meiryo UI" panose="020B0604030504040204" pitchFamily="50" charset="-128"/>
              </a:rPr>
              <a:t>現状・課題</a:t>
            </a:r>
          </a:p>
        </p:txBody>
      </p:sp>
      <p:sp>
        <p:nvSpPr>
          <p:cNvPr id="6" name="テキスト ボックス 5">
            <a:extLst>
              <a:ext uri="{FF2B5EF4-FFF2-40B4-BE49-F238E27FC236}">
                <a16:creationId xmlns:a16="http://schemas.microsoft.com/office/drawing/2014/main" id="{E5F846DD-3AD0-F42A-BC07-B4C037006734}"/>
              </a:ext>
            </a:extLst>
          </p:cNvPr>
          <p:cNvSpPr txBox="1"/>
          <p:nvPr/>
        </p:nvSpPr>
        <p:spPr>
          <a:xfrm>
            <a:off x="9844" y="928175"/>
            <a:ext cx="9134155" cy="1521507"/>
          </a:xfrm>
          <a:prstGeom prst="rect">
            <a:avLst/>
          </a:prstGeom>
          <a:noFill/>
        </p:spPr>
        <p:txBody>
          <a:bodyPr wrap="square" rtlCol="0">
            <a:spAutoFit/>
          </a:bodyPr>
          <a:lstStyle/>
          <a:p>
            <a:pPr>
              <a:lnSpc>
                <a:spcPts val="1939"/>
              </a:lnSpc>
            </a:pPr>
            <a:r>
              <a:rPr lang="ja-JP" altLang="en-US" sz="1108" dirty="0">
                <a:latin typeface="Meiryo UI" panose="020B0604030504040204" pitchFamily="50" charset="-128"/>
                <a:ea typeface="Meiryo UI" panose="020B0604030504040204" pitchFamily="50" charset="-128"/>
              </a:rPr>
              <a:t>・近年の医療の進歩により小児がんの生存率は向上しており（白血病：約</a:t>
            </a:r>
            <a:r>
              <a:rPr lang="en-US" altLang="ja-JP" sz="1108" dirty="0">
                <a:latin typeface="Meiryo UI" panose="020B0604030504040204" pitchFamily="50" charset="-128"/>
                <a:ea typeface="Meiryo UI" panose="020B0604030504040204" pitchFamily="50" charset="-128"/>
              </a:rPr>
              <a:t>85%</a:t>
            </a:r>
            <a:r>
              <a:rPr lang="ja-JP" altLang="en-US" sz="1108" dirty="0" err="1">
                <a:latin typeface="Meiryo UI" panose="020B0604030504040204" pitchFamily="50" charset="-128"/>
                <a:ea typeface="Meiryo UI" panose="020B0604030504040204" pitchFamily="50" charset="-128"/>
              </a:rPr>
              <a:t>、</a:t>
            </a:r>
            <a:r>
              <a:rPr lang="ja-JP" altLang="en-US" sz="1108" dirty="0">
                <a:latin typeface="Meiryo UI" panose="020B0604030504040204" pitchFamily="50" charset="-128"/>
                <a:ea typeface="Meiryo UI" panose="020B0604030504040204" pitchFamily="50" charset="-128"/>
              </a:rPr>
              <a:t>脳腫瘍：約</a:t>
            </a:r>
            <a:r>
              <a:rPr lang="en-US" altLang="ja-JP" sz="1108" dirty="0">
                <a:latin typeface="Meiryo UI" panose="020B0604030504040204" pitchFamily="50" charset="-128"/>
                <a:ea typeface="Meiryo UI" panose="020B0604030504040204" pitchFamily="50" charset="-128"/>
              </a:rPr>
              <a:t>60%</a:t>
            </a:r>
            <a:r>
              <a:rPr lang="ja-JP" altLang="en-US" sz="1108" dirty="0">
                <a:latin typeface="Meiryo UI" panose="020B0604030504040204" pitchFamily="50" charset="-128"/>
                <a:ea typeface="Meiryo UI" panose="020B0604030504040204" pitchFamily="50" charset="-128"/>
              </a:rPr>
              <a:t>）、治療後も思春期・成人期を迎える患者も多くなっている。</a:t>
            </a:r>
          </a:p>
          <a:p>
            <a:pPr>
              <a:lnSpc>
                <a:spcPts val="1939"/>
              </a:lnSpc>
            </a:pPr>
            <a:r>
              <a:rPr lang="ja-JP" altLang="en-US" sz="1108" dirty="0">
                <a:latin typeface="Meiryo UI" panose="020B0604030504040204" pitchFamily="50" charset="-128"/>
                <a:ea typeface="Meiryo UI" panose="020B0604030504040204" pitchFamily="50" charset="-128"/>
              </a:rPr>
              <a:t>・大阪府がん対策推進計画において、小児・ＡＹＡ世代のがん医療の連携・協力体制、長期フォローアップ体制等の充実に努めることと</a:t>
            </a:r>
            <a:r>
              <a:rPr lang="en-US" altLang="ja-JP" sz="1108" dirty="0">
                <a:latin typeface="Meiryo UI" panose="020B0604030504040204" pitchFamily="50" charset="-128"/>
                <a:ea typeface="Meiryo UI" panose="020B0604030504040204" pitchFamily="50" charset="-128"/>
              </a:rPr>
              <a:t> </a:t>
            </a:r>
            <a:r>
              <a:rPr lang="ja-JP" altLang="en-US" sz="1108" dirty="0">
                <a:latin typeface="Meiryo UI" panose="020B0604030504040204" pitchFamily="50" charset="-128"/>
                <a:ea typeface="Meiryo UI" panose="020B0604030504040204" pitchFamily="50" charset="-128"/>
              </a:rPr>
              <a:t>しているが、</a:t>
            </a:r>
            <a:r>
              <a:rPr lang="ja-JP" altLang="en-US" sz="1108" b="1" u="sng" dirty="0">
                <a:latin typeface="Meiryo UI" panose="020B0604030504040204" pitchFamily="50" charset="-128"/>
                <a:ea typeface="Meiryo UI" panose="020B0604030504040204" pitchFamily="50" charset="-128"/>
              </a:rPr>
              <a:t>小児がんに</a:t>
            </a:r>
            <a:endParaRPr lang="en-US" altLang="ja-JP" sz="1108" b="1" u="sng" dirty="0">
              <a:latin typeface="Meiryo UI" panose="020B0604030504040204" pitchFamily="50" charset="-128"/>
              <a:ea typeface="Meiryo UI" panose="020B0604030504040204" pitchFamily="50" charset="-128"/>
            </a:endParaRPr>
          </a:p>
          <a:p>
            <a:pPr>
              <a:lnSpc>
                <a:spcPts val="1939"/>
              </a:lnSpc>
            </a:pPr>
            <a:r>
              <a:rPr lang="ja-JP" altLang="en-US" sz="1108" b="1" dirty="0">
                <a:latin typeface="Meiryo UI" panose="020B0604030504040204" pitchFamily="50" charset="-128"/>
                <a:ea typeface="Meiryo UI" panose="020B0604030504040204" pitchFamily="50" charset="-128"/>
              </a:rPr>
              <a:t>　</a:t>
            </a:r>
            <a:r>
              <a:rPr lang="ja-JP" altLang="en-US" sz="1108" b="1" u="sng" dirty="0">
                <a:latin typeface="Meiryo UI" panose="020B0604030504040204" pitchFamily="50" charset="-128"/>
                <a:ea typeface="Meiryo UI" panose="020B0604030504040204" pitchFamily="50" charset="-128"/>
              </a:rPr>
              <a:t>ついては、治癒した後に、患者の成長や時間の経過に伴い、過去の放射線治療・薬物療法・造血細胞移植等の影響によって起こりうる、二次がんをはじめと　</a:t>
            </a:r>
            <a:endParaRPr lang="en-US" altLang="ja-JP" sz="1108" b="1" u="sng" dirty="0">
              <a:latin typeface="Meiryo UI" panose="020B0604030504040204" pitchFamily="50" charset="-128"/>
              <a:ea typeface="Meiryo UI" panose="020B0604030504040204" pitchFamily="50" charset="-128"/>
            </a:endParaRPr>
          </a:p>
          <a:p>
            <a:pPr>
              <a:lnSpc>
                <a:spcPts val="1939"/>
              </a:lnSpc>
            </a:pPr>
            <a:r>
              <a:rPr lang="ja-JP" altLang="en-US" sz="1108" b="1" dirty="0">
                <a:latin typeface="Meiryo UI" panose="020B0604030504040204" pitchFamily="50" charset="-128"/>
                <a:ea typeface="Meiryo UI" panose="020B0604030504040204" pitchFamily="50" charset="-128"/>
              </a:rPr>
              <a:t>　</a:t>
            </a:r>
            <a:r>
              <a:rPr lang="ja-JP" altLang="en-US" sz="1108" b="1" u="sng" dirty="0">
                <a:latin typeface="Meiryo UI" panose="020B0604030504040204" pitchFamily="50" charset="-128"/>
                <a:ea typeface="Meiryo UI" panose="020B0604030504040204" pitchFamily="50" charset="-128"/>
              </a:rPr>
              <a:t>した合併症への対応が課題</a:t>
            </a:r>
            <a:r>
              <a:rPr lang="ja-JP" altLang="en-US" sz="1108" dirty="0">
                <a:latin typeface="Meiryo UI" panose="020B0604030504040204" pitchFamily="50" charset="-128"/>
                <a:ea typeface="Meiryo UI" panose="020B0604030504040204" pitchFamily="50" charset="-128"/>
              </a:rPr>
              <a:t>となっている。</a:t>
            </a:r>
          </a:p>
          <a:p>
            <a:pPr>
              <a:lnSpc>
                <a:spcPts val="1939"/>
              </a:lnSpc>
            </a:pPr>
            <a:r>
              <a:rPr lang="ja-JP" altLang="en-US" sz="1108" dirty="0">
                <a:latin typeface="Meiryo UI" panose="020B0604030504040204" pitchFamily="50" charset="-128"/>
                <a:ea typeface="Meiryo UI" panose="020B0604030504040204" pitchFamily="50" charset="-128"/>
              </a:rPr>
              <a:t>・二次がんハイリスクの小児がん治療経験者が十分な検診を適切に受診できなければ、二次がんの発見が遅れ、その治療に要する期間が長くなる。</a:t>
            </a:r>
          </a:p>
          <a:p>
            <a:pPr>
              <a:lnSpc>
                <a:spcPts val="1939"/>
              </a:lnSpc>
            </a:pPr>
            <a:r>
              <a:rPr lang="ja-JP" altLang="en-US" sz="1108" dirty="0">
                <a:latin typeface="Meiryo UI" panose="020B0604030504040204" pitchFamily="50" charset="-128"/>
                <a:ea typeface="Meiryo UI" panose="020B0604030504040204" pitchFamily="50" charset="-128"/>
              </a:rPr>
              <a:t>・また、小児がん治療により二次がん等のリスクが生じることに対する患者自身の理解が十分でないことも多く、検診受診に繋げるためにも周知が必要。</a:t>
            </a:r>
          </a:p>
        </p:txBody>
      </p:sp>
      <p:sp>
        <p:nvSpPr>
          <p:cNvPr id="9" name="二等辺三角形 8">
            <a:extLst>
              <a:ext uri="{FF2B5EF4-FFF2-40B4-BE49-F238E27FC236}">
                <a16:creationId xmlns:a16="http://schemas.microsoft.com/office/drawing/2014/main" id="{F13A446B-EEC4-E910-4B7C-478AEE459864}"/>
              </a:ext>
            </a:extLst>
          </p:cNvPr>
          <p:cNvSpPr/>
          <p:nvPr/>
        </p:nvSpPr>
        <p:spPr>
          <a:xfrm flipV="1">
            <a:off x="3244870" y="2740965"/>
            <a:ext cx="2420470" cy="397206"/>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0" name="テキスト ボックス 9">
            <a:extLst>
              <a:ext uri="{FF2B5EF4-FFF2-40B4-BE49-F238E27FC236}">
                <a16:creationId xmlns:a16="http://schemas.microsoft.com/office/drawing/2014/main" id="{90E2DC44-BC1C-B482-11FD-055FBCD5BB35}"/>
              </a:ext>
            </a:extLst>
          </p:cNvPr>
          <p:cNvSpPr txBox="1"/>
          <p:nvPr/>
        </p:nvSpPr>
        <p:spPr>
          <a:xfrm>
            <a:off x="125906" y="3097245"/>
            <a:ext cx="1028078" cy="300082"/>
          </a:xfrm>
          <a:prstGeom prst="rect">
            <a:avLst/>
          </a:prstGeom>
          <a:solidFill>
            <a:schemeClr val="bg1">
              <a:lumMod val="85000"/>
            </a:schemeClr>
          </a:solidFill>
        </p:spPr>
        <p:txBody>
          <a:bodyPr wrap="square" rtlCol="0" anchor="ctr" anchorCtr="0">
            <a:spAutoFit/>
          </a:bodyPr>
          <a:lstStyle/>
          <a:p>
            <a:pPr algn="ctr"/>
            <a:r>
              <a:rPr lang="ja-JP" altLang="en-US" sz="1350" dirty="0">
                <a:latin typeface="Meiryo UI" panose="020B0604030504040204" pitchFamily="50" charset="-128"/>
                <a:ea typeface="Meiryo UI" panose="020B0604030504040204" pitchFamily="50" charset="-128"/>
              </a:rPr>
              <a:t>対応策</a:t>
            </a:r>
          </a:p>
        </p:txBody>
      </p:sp>
      <p:sp>
        <p:nvSpPr>
          <p:cNvPr id="13" name="テキスト ボックス 12">
            <a:extLst>
              <a:ext uri="{FF2B5EF4-FFF2-40B4-BE49-F238E27FC236}">
                <a16:creationId xmlns:a16="http://schemas.microsoft.com/office/drawing/2014/main" id="{E9C2DF53-F36F-7905-F587-E21202E81CE4}"/>
              </a:ext>
            </a:extLst>
          </p:cNvPr>
          <p:cNvSpPr txBox="1"/>
          <p:nvPr/>
        </p:nvSpPr>
        <p:spPr>
          <a:xfrm>
            <a:off x="1985" y="3361976"/>
            <a:ext cx="8906238" cy="790537"/>
          </a:xfrm>
          <a:prstGeom prst="rect">
            <a:avLst/>
          </a:prstGeom>
          <a:noFill/>
        </p:spPr>
        <p:txBody>
          <a:bodyPr wrap="square" rtlCol="0">
            <a:spAutoFit/>
          </a:bodyPr>
          <a:lstStyle/>
          <a:p>
            <a:pPr marL="263776" indent="-263776">
              <a:lnSpc>
                <a:spcPts val="1939"/>
              </a:lnSpc>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rPr>
              <a:t>小児がん経験者の二次がんの早期発見に繋げるため、二次がんハイリスク対象者が原則としてガイドラインで推奨されている検診を受診することができるよう体制を整備する。</a:t>
            </a:r>
            <a:endParaRPr lang="en-US" altLang="ja-JP" sz="1108" dirty="0">
              <a:latin typeface="Meiryo UI" panose="020B0604030504040204" pitchFamily="50" charset="-128"/>
              <a:ea typeface="Meiryo UI" panose="020B0604030504040204" pitchFamily="50" charset="-128"/>
            </a:endParaRPr>
          </a:p>
          <a:p>
            <a:pPr marL="263776" indent="-263776">
              <a:lnSpc>
                <a:spcPts val="1939"/>
              </a:lnSpc>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rPr>
              <a:t>小児がん治療中、治療終了の時期から、二次がんや合併症等のリスクについてリーフレット等により、患者・家族に対して周知を行う。</a:t>
            </a:r>
            <a:endParaRPr lang="en-US" altLang="ja-JP" sz="1108"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743E27D-2EF1-4981-9428-EDF9ABCC509C}"/>
              </a:ext>
            </a:extLst>
          </p:cNvPr>
          <p:cNvSpPr txBox="1"/>
          <p:nvPr/>
        </p:nvSpPr>
        <p:spPr>
          <a:xfrm flipH="1">
            <a:off x="8795943" y="6525344"/>
            <a:ext cx="224560" cy="262829"/>
          </a:xfrm>
          <a:prstGeom prst="rect">
            <a:avLst/>
          </a:prstGeom>
          <a:noFill/>
        </p:spPr>
        <p:txBody>
          <a:bodyPr wrap="square" rtlCol="0">
            <a:spAutoFit/>
          </a:bodyPr>
          <a:lstStyle/>
          <a:p>
            <a:r>
              <a:rPr lang="ja-JP" altLang="en-US" sz="1108" dirty="0"/>
              <a:t>１</a:t>
            </a:r>
            <a:endParaRPr lang="en-US" altLang="ja-JP" sz="1108" dirty="0"/>
          </a:p>
        </p:txBody>
      </p:sp>
      <p:sp>
        <p:nvSpPr>
          <p:cNvPr id="3" name="四角形: 角を丸くする 2">
            <a:extLst>
              <a:ext uri="{FF2B5EF4-FFF2-40B4-BE49-F238E27FC236}">
                <a16:creationId xmlns:a16="http://schemas.microsoft.com/office/drawing/2014/main" id="{D68AD257-CD1E-4766-82CE-47828BA5E45B}"/>
              </a:ext>
            </a:extLst>
          </p:cNvPr>
          <p:cNvSpPr/>
          <p:nvPr/>
        </p:nvSpPr>
        <p:spPr>
          <a:xfrm>
            <a:off x="72566" y="4194701"/>
            <a:ext cx="9018093" cy="15215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77" b="1" dirty="0">
                <a:solidFill>
                  <a:srgbClr val="FF0000"/>
                </a:solidFill>
              </a:rPr>
              <a:t>小児がん治療として、以下の治療等を実施した方を「二次がんハイリスク対象者」と整理</a:t>
            </a:r>
            <a:endParaRPr lang="en-US" altLang="ja-JP" sz="1477" b="1" dirty="0">
              <a:solidFill>
                <a:srgbClr val="FF0000"/>
              </a:solidFill>
            </a:endParaRPr>
          </a:p>
          <a:p>
            <a:r>
              <a:rPr lang="ja-JP" altLang="en-US" sz="1477" dirty="0">
                <a:solidFill>
                  <a:srgbClr val="FF0000"/>
                </a:solidFill>
              </a:rPr>
              <a:t>　①造血幹細胞移植をうけた者　</a:t>
            </a:r>
            <a:endParaRPr lang="en-US" altLang="ja-JP" sz="1477" dirty="0">
              <a:solidFill>
                <a:srgbClr val="FF0000"/>
              </a:solidFill>
            </a:endParaRPr>
          </a:p>
          <a:p>
            <a:r>
              <a:rPr lang="ja-JP" altLang="en-US" sz="1477" dirty="0">
                <a:solidFill>
                  <a:srgbClr val="FF0000"/>
                </a:solidFill>
              </a:rPr>
              <a:t>　②放射線照射をうけた者</a:t>
            </a:r>
          </a:p>
          <a:p>
            <a:r>
              <a:rPr lang="ja-JP" altLang="en-US" sz="1477" dirty="0">
                <a:solidFill>
                  <a:srgbClr val="FF0000"/>
                </a:solidFill>
              </a:rPr>
              <a:t>　③特定の化学療法をうけた者：アルキル化剤・</a:t>
            </a:r>
            <a:r>
              <a:rPr lang="en-US" altLang="ja-JP" sz="1477" dirty="0">
                <a:solidFill>
                  <a:srgbClr val="FF0000"/>
                </a:solidFill>
              </a:rPr>
              <a:t>Topo</a:t>
            </a:r>
            <a:r>
              <a:rPr lang="ja-JP" altLang="en-US" sz="1477" dirty="0">
                <a:solidFill>
                  <a:srgbClr val="FF0000"/>
                </a:solidFill>
              </a:rPr>
              <a:t>イソメラーゼ</a:t>
            </a:r>
            <a:r>
              <a:rPr lang="en-US" altLang="ja-JP" sz="1477" dirty="0">
                <a:solidFill>
                  <a:srgbClr val="FF0000"/>
                </a:solidFill>
              </a:rPr>
              <a:t>II</a:t>
            </a:r>
            <a:r>
              <a:rPr lang="ja-JP" altLang="en-US" sz="1477" dirty="0">
                <a:solidFill>
                  <a:srgbClr val="FF0000"/>
                </a:solidFill>
              </a:rPr>
              <a:t>阻害薬・プラチナ製剤のいずれかの投与を</a:t>
            </a:r>
            <a:endParaRPr lang="en-US" altLang="ja-JP" sz="1477" dirty="0">
              <a:solidFill>
                <a:srgbClr val="FF0000"/>
              </a:solidFill>
            </a:endParaRPr>
          </a:p>
          <a:p>
            <a:r>
              <a:rPr lang="ja-JP" altLang="en-US" sz="1477" dirty="0">
                <a:solidFill>
                  <a:srgbClr val="FF0000"/>
                </a:solidFill>
              </a:rPr>
              <a:t>　　 うけた者</a:t>
            </a:r>
          </a:p>
          <a:p>
            <a:r>
              <a:rPr lang="ja-JP" altLang="en-US" sz="1477" dirty="0">
                <a:solidFill>
                  <a:srgbClr val="FF0000"/>
                </a:solidFill>
              </a:rPr>
              <a:t>　④遺伝性素因をもつ小児がん経験者</a:t>
            </a:r>
          </a:p>
        </p:txBody>
      </p:sp>
      <p:sp>
        <p:nvSpPr>
          <p:cNvPr id="14" name="四角形: 角を丸くする 13">
            <a:extLst>
              <a:ext uri="{FF2B5EF4-FFF2-40B4-BE49-F238E27FC236}">
                <a16:creationId xmlns:a16="http://schemas.microsoft.com/office/drawing/2014/main" id="{67DCF064-73AD-4250-A60A-C191151C2711}"/>
              </a:ext>
            </a:extLst>
          </p:cNvPr>
          <p:cNvSpPr/>
          <p:nvPr/>
        </p:nvSpPr>
        <p:spPr>
          <a:xfrm>
            <a:off x="72566" y="5794245"/>
            <a:ext cx="9018093" cy="731099"/>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77" b="1" dirty="0">
                <a:solidFill>
                  <a:srgbClr val="FF0000"/>
                </a:solidFill>
              </a:rPr>
              <a:t>本事業で実施する二次がん検査項目</a:t>
            </a:r>
            <a:endParaRPr lang="en-US" altLang="ja-JP" sz="1477" b="1" dirty="0">
              <a:solidFill>
                <a:srgbClr val="FF0000"/>
              </a:solidFill>
            </a:endParaRPr>
          </a:p>
          <a:p>
            <a:r>
              <a:rPr lang="ja-JP" altLang="en-US" sz="1477" b="1" dirty="0">
                <a:solidFill>
                  <a:srgbClr val="FF0000"/>
                </a:solidFill>
              </a:rPr>
              <a:t>　（小児がんの治療内容に沿って紹介元医療機関が作成した支援登録証に記載の該当項目を実施）</a:t>
            </a:r>
            <a:endParaRPr lang="en-US" altLang="ja-JP" sz="1477" b="1" dirty="0">
              <a:solidFill>
                <a:srgbClr val="FF0000"/>
              </a:solidFill>
            </a:endParaRPr>
          </a:p>
          <a:p>
            <a:r>
              <a:rPr lang="ja-JP" altLang="en-US" sz="1477" b="1" dirty="0">
                <a:solidFill>
                  <a:srgbClr val="FF0000"/>
                </a:solidFill>
              </a:rPr>
              <a:t>　</a:t>
            </a:r>
            <a:r>
              <a:rPr lang="ja-JP" altLang="en-US" sz="1477" dirty="0">
                <a:solidFill>
                  <a:srgbClr val="FF0000"/>
                </a:solidFill>
              </a:rPr>
              <a:t>〇血液検査　〇便潜血検査　〇乳腺エコー　〇甲状腺エコー（＊触診）</a:t>
            </a:r>
            <a:endParaRPr lang="en-US" altLang="ja-JP" sz="1477" dirty="0">
              <a:solidFill>
                <a:srgbClr val="FF0000"/>
              </a:solidFill>
            </a:endParaRPr>
          </a:p>
        </p:txBody>
      </p:sp>
    </p:spTree>
    <p:extLst>
      <p:ext uri="{BB962C8B-B14F-4D97-AF65-F5344CB8AC3E}">
        <p14:creationId xmlns:p14="http://schemas.microsoft.com/office/powerpoint/2010/main" val="42070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図 64">
            <a:extLst>
              <a:ext uri="{FF2B5EF4-FFF2-40B4-BE49-F238E27FC236}">
                <a16:creationId xmlns:a16="http://schemas.microsoft.com/office/drawing/2014/main" id="{6254BA37-A2BF-4FC8-8493-E926AB9B5A5F}"/>
              </a:ext>
            </a:extLst>
          </p:cNvPr>
          <p:cNvPicPr>
            <a:picLocks noChangeAspect="1"/>
          </p:cNvPicPr>
          <p:nvPr/>
        </p:nvPicPr>
        <p:blipFill>
          <a:blip r:embed="rId3"/>
          <a:stretch>
            <a:fillRect/>
          </a:stretch>
        </p:blipFill>
        <p:spPr>
          <a:xfrm>
            <a:off x="2081575" y="5180214"/>
            <a:ext cx="782515" cy="712177"/>
          </a:xfrm>
          <a:prstGeom prst="rect">
            <a:avLst/>
          </a:prstGeom>
        </p:spPr>
      </p:pic>
      <p:sp>
        <p:nvSpPr>
          <p:cNvPr id="41" name="正方形/長方形 40"/>
          <p:cNvSpPr/>
          <p:nvPr/>
        </p:nvSpPr>
        <p:spPr>
          <a:xfrm>
            <a:off x="1142400" y="5341644"/>
            <a:ext cx="1027843" cy="357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b="1" dirty="0">
                <a:solidFill>
                  <a:schemeClr val="tx1"/>
                </a:solidFill>
                <a:latin typeface="HG丸ｺﾞｼｯｸM-PRO" panose="020F0600000000000000" pitchFamily="50" charset="-128"/>
                <a:ea typeface="HG丸ｺﾞｼｯｸM-PRO" panose="020F0600000000000000" pitchFamily="50" charset="-128"/>
              </a:rPr>
              <a:t>チラシ配布</a:t>
            </a:r>
            <a:endParaRPr lang="en-US" altLang="ja-JP" sz="1108"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7425146" y="2930028"/>
            <a:ext cx="1377056" cy="1192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15" dirty="0">
                <a:solidFill>
                  <a:schemeClr val="tx1"/>
                </a:solidFill>
                <a:latin typeface="HG丸ｺﾞｼｯｸM-PRO" panose="020F0600000000000000" pitchFamily="50" charset="-128"/>
                <a:ea typeface="HG丸ｺﾞｼｯｸM-PRO" panose="020F0600000000000000" pitchFamily="50" charset="-128"/>
              </a:rPr>
              <a:t>●検査項目</a:t>
            </a:r>
            <a:endParaRPr lang="en-US" altLang="ja-JP" sz="1015"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15" dirty="0">
                <a:solidFill>
                  <a:schemeClr val="tx1"/>
                </a:solidFill>
                <a:latin typeface="HG丸ｺﾞｼｯｸM-PRO" panose="020F0600000000000000" pitchFamily="50" charset="-128"/>
                <a:ea typeface="HG丸ｺﾞｼｯｸM-PRO" panose="020F0600000000000000" pitchFamily="50" charset="-128"/>
              </a:rPr>
              <a:t>・血液検査</a:t>
            </a:r>
            <a:endParaRPr lang="en-US" altLang="ja-JP" sz="1015"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15" dirty="0">
                <a:solidFill>
                  <a:schemeClr val="tx1"/>
                </a:solidFill>
                <a:latin typeface="HG丸ｺﾞｼｯｸM-PRO" panose="020F0600000000000000" pitchFamily="50" charset="-128"/>
                <a:ea typeface="HG丸ｺﾞｼｯｸM-PRO" panose="020F0600000000000000" pitchFamily="50" charset="-128"/>
              </a:rPr>
              <a:t>・便潜血検査</a:t>
            </a:r>
            <a:endParaRPr lang="en-US" altLang="ja-JP" sz="1015"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15" dirty="0">
                <a:solidFill>
                  <a:schemeClr val="tx1"/>
                </a:solidFill>
                <a:latin typeface="HG丸ｺﾞｼｯｸM-PRO" panose="020F0600000000000000" pitchFamily="50" charset="-128"/>
                <a:ea typeface="HG丸ｺﾞｼｯｸM-PRO" panose="020F0600000000000000" pitchFamily="50" charset="-128"/>
              </a:rPr>
              <a:t>・乳腺エコー</a:t>
            </a:r>
            <a:endParaRPr lang="en-US" altLang="ja-JP" sz="1015"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15" dirty="0">
                <a:solidFill>
                  <a:schemeClr val="tx1"/>
                </a:solidFill>
                <a:latin typeface="HG丸ｺﾞｼｯｸM-PRO" panose="020F0600000000000000" pitchFamily="50" charset="-128"/>
                <a:ea typeface="HG丸ｺﾞｼｯｸM-PRO" panose="020F0600000000000000" pitchFamily="50" charset="-128"/>
              </a:rPr>
              <a:t>・甲状腺エコー</a:t>
            </a:r>
            <a:endParaRPr lang="en-US" altLang="ja-JP" sz="1015"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15" dirty="0">
                <a:solidFill>
                  <a:schemeClr val="tx1"/>
                </a:solidFill>
                <a:latin typeface="HG丸ｺﾞｼｯｸM-PRO" panose="020F0600000000000000" pitchFamily="50" charset="-128"/>
                <a:ea typeface="HG丸ｺﾞｼｯｸM-PRO" panose="020F0600000000000000" pitchFamily="50" charset="-128"/>
              </a:rPr>
              <a:t>　　　（＊触診）</a:t>
            </a:r>
            <a:endParaRPr lang="en-US" altLang="ja-JP" sz="1015" dirty="0">
              <a:solidFill>
                <a:schemeClr val="tx1"/>
              </a:solidFill>
              <a:latin typeface="HG丸ｺﾞｼｯｸM-PRO" panose="020F0600000000000000" pitchFamily="50" charset="-128"/>
              <a:ea typeface="HG丸ｺﾞｼｯｸM-PRO" panose="020F0600000000000000" pitchFamily="50" charset="-128"/>
            </a:endParaRPr>
          </a:p>
          <a:p>
            <a:r>
              <a:rPr lang="en-US" altLang="ja-JP" sz="923" dirty="0">
                <a:solidFill>
                  <a:schemeClr val="tx1"/>
                </a:solidFill>
                <a:latin typeface="HG丸ｺﾞｼｯｸM-PRO" panose="020F0600000000000000" pitchFamily="50" charset="-128"/>
                <a:ea typeface="HG丸ｺﾞｼｯｸM-PRO" panose="020F0600000000000000" pitchFamily="50" charset="-128"/>
              </a:rPr>
              <a:t>※</a:t>
            </a:r>
            <a:r>
              <a:rPr lang="ja-JP" altLang="en-US" sz="923" dirty="0">
                <a:solidFill>
                  <a:schemeClr val="tx1"/>
                </a:solidFill>
                <a:latin typeface="HG丸ｺﾞｼｯｸM-PRO" panose="020F0600000000000000" pitchFamily="50" charset="-128"/>
                <a:ea typeface="HG丸ｺﾞｼｯｸM-PRO" panose="020F0600000000000000" pitchFamily="50" charset="-128"/>
              </a:rPr>
              <a:t>対象者により項目が </a:t>
            </a:r>
            <a:endParaRPr lang="en-US" altLang="ja-JP" sz="923" dirty="0">
              <a:solidFill>
                <a:schemeClr val="tx1"/>
              </a:solidFill>
              <a:latin typeface="HG丸ｺﾞｼｯｸM-PRO" panose="020F0600000000000000" pitchFamily="50" charset="-128"/>
              <a:ea typeface="HG丸ｺﾞｼｯｸM-PRO" panose="020F0600000000000000" pitchFamily="50" charset="-128"/>
            </a:endParaRPr>
          </a:p>
          <a:p>
            <a:r>
              <a:rPr lang="en-US" altLang="ja-JP" sz="923" dirty="0">
                <a:solidFill>
                  <a:schemeClr val="tx1"/>
                </a:solidFill>
                <a:latin typeface="HG丸ｺﾞｼｯｸM-PRO" panose="020F0600000000000000" pitchFamily="50" charset="-128"/>
                <a:ea typeface="HG丸ｺﾞｼｯｸM-PRO" panose="020F0600000000000000" pitchFamily="50" charset="-128"/>
              </a:rPr>
              <a:t>   </a:t>
            </a:r>
            <a:r>
              <a:rPr lang="ja-JP" altLang="en-US" sz="923" dirty="0">
                <a:solidFill>
                  <a:schemeClr val="tx1"/>
                </a:solidFill>
                <a:latin typeface="HG丸ｺﾞｼｯｸM-PRO" panose="020F0600000000000000" pitchFamily="50" charset="-128"/>
                <a:ea typeface="HG丸ｺﾞｼｯｸM-PRO" panose="020F0600000000000000" pitchFamily="50" charset="-128"/>
              </a:rPr>
              <a:t>異なります。</a:t>
            </a:r>
            <a:endParaRPr lang="en-US" altLang="ja-JP" sz="1015"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4262981" y="3251925"/>
            <a:ext cx="1648246" cy="1105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8" b="1" dirty="0">
                <a:solidFill>
                  <a:schemeClr val="tx1"/>
                </a:solidFill>
                <a:latin typeface="HG丸ｺﾞｼｯｸM-PRO" panose="020F0600000000000000" pitchFamily="50" charset="-128"/>
                <a:ea typeface="HG丸ｺﾞｼｯｸM-PRO" panose="020F0600000000000000" pitchFamily="50" charset="-128"/>
              </a:rPr>
              <a:t>③検査結果は検診機関</a:t>
            </a:r>
            <a:endParaRPr lang="en-US" altLang="ja-JP" sz="1108"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8" b="1" dirty="0">
                <a:solidFill>
                  <a:schemeClr val="tx1"/>
                </a:solidFill>
                <a:latin typeface="HG丸ｺﾞｼｯｸM-PRO" panose="020F0600000000000000" pitchFamily="50" charset="-128"/>
                <a:ea typeface="HG丸ｺﾞｼｯｸM-PRO" panose="020F0600000000000000" pitchFamily="50" charset="-128"/>
              </a:rPr>
              <a:t>　から医療機関にも</a:t>
            </a:r>
            <a:endParaRPr lang="en-US" altLang="ja-JP" sz="1108"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8" b="1" dirty="0">
                <a:solidFill>
                  <a:schemeClr val="tx1"/>
                </a:solidFill>
                <a:latin typeface="HG丸ｺﾞｼｯｸM-PRO" panose="020F0600000000000000" pitchFamily="50" charset="-128"/>
                <a:ea typeface="HG丸ｺﾞｼｯｸM-PRO" panose="020F0600000000000000" pitchFamily="50" charset="-128"/>
              </a:rPr>
              <a:t>　提供</a:t>
            </a:r>
            <a:endParaRPr lang="en-US" altLang="ja-JP" sz="1108"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969" dirty="0">
                <a:solidFill>
                  <a:schemeClr val="tx1"/>
                </a:solidFill>
                <a:latin typeface="HG丸ｺﾞｼｯｸM-PRO" panose="020F0600000000000000" pitchFamily="50" charset="-128"/>
                <a:ea typeface="HG丸ｺﾞｼｯｸM-PRO" panose="020F0600000000000000" pitchFamily="50" charset="-128"/>
              </a:rPr>
              <a:t>　</a:t>
            </a:r>
            <a:r>
              <a:rPr lang="ja-JP" altLang="en-US" sz="1015" dirty="0">
                <a:solidFill>
                  <a:schemeClr val="tx1"/>
                </a:solidFill>
                <a:latin typeface="HG丸ｺﾞｼｯｸM-PRO" panose="020F0600000000000000" pitchFamily="50" charset="-128"/>
                <a:ea typeface="HG丸ｺﾞｼｯｸM-PRO" panose="020F0600000000000000" pitchFamily="50" charset="-128"/>
              </a:rPr>
              <a:t>　</a:t>
            </a:r>
            <a:endParaRPr lang="en-US" altLang="ja-JP" sz="1015"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正方形/長方形 7">
            <a:extLst>
              <a:ext uri="{FF2B5EF4-FFF2-40B4-BE49-F238E27FC236}">
                <a16:creationId xmlns:a16="http://schemas.microsoft.com/office/drawing/2014/main" id="{B9814483-ADFB-DA4A-6F81-39D494636137}"/>
              </a:ext>
            </a:extLst>
          </p:cNvPr>
          <p:cNvSpPr/>
          <p:nvPr/>
        </p:nvSpPr>
        <p:spPr>
          <a:xfrm>
            <a:off x="2684" y="-10876"/>
            <a:ext cx="9144000" cy="5702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令和６年度　小児がん治療経験者長期フォローアップ支援事業について</a:t>
            </a:r>
            <a:r>
              <a:rPr lang="ja-JP" altLang="en-US" sz="2000" b="1" dirty="0">
                <a:latin typeface="Meiryo UI" panose="020B0604030504040204" pitchFamily="50" charset="-128"/>
                <a:ea typeface="Meiryo UI" panose="020B0604030504040204" pitchFamily="50" charset="-128"/>
              </a:rPr>
              <a:t>（フロー）</a:t>
            </a:r>
            <a:r>
              <a:rPr lang="en-US" altLang="ja-JP" sz="2000" b="1" dirty="0">
                <a:solidFill>
                  <a:schemeClr val="bg1"/>
                </a:solidFill>
                <a:latin typeface="Meiryo UI" panose="020B0604030504040204" pitchFamily="50" charset="-128"/>
                <a:ea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rPr>
              <a:t>　　　　　　　　　</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6" name="角丸四角形 5"/>
          <p:cNvSpPr/>
          <p:nvPr/>
        </p:nvSpPr>
        <p:spPr>
          <a:xfrm>
            <a:off x="198588" y="1113498"/>
            <a:ext cx="4053588" cy="405922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pic>
        <p:nvPicPr>
          <p:cNvPr id="7" name="図 6"/>
          <p:cNvPicPr>
            <a:picLocks noChangeAspect="1"/>
          </p:cNvPicPr>
          <p:nvPr/>
        </p:nvPicPr>
        <p:blipFill>
          <a:blip r:embed="rId4"/>
          <a:stretch>
            <a:fillRect/>
          </a:stretch>
        </p:blipFill>
        <p:spPr>
          <a:xfrm>
            <a:off x="7873896" y="2101309"/>
            <a:ext cx="819177" cy="819177"/>
          </a:xfrm>
          <a:prstGeom prst="rect">
            <a:avLst/>
          </a:prstGeom>
        </p:spPr>
      </p:pic>
      <p:sp>
        <p:nvSpPr>
          <p:cNvPr id="20" name="角丸四角形 19"/>
          <p:cNvSpPr/>
          <p:nvPr/>
        </p:nvSpPr>
        <p:spPr>
          <a:xfrm>
            <a:off x="5789095" y="1263462"/>
            <a:ext cx="2961425" cy="332762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pic>
        <p:nvPicPr>
          <p:cNvPr id="1028" name="Picture 4" descr="医療費の適正化を目的とした診療様式について – 仙台 リウマチ科・内科の宗像靖彦クリニッ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9731" y="795594"/>
            <a:ext cx="1093276" cy="998981"/>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p:cNvSpPr/>
          <p:nvPr/>
        </p:nvSpPr>
        <p:spPr>
          <a:xfrm>
            <a:off x="5881265" y="2579257"/>
            <a:ext cx="1814775" cy="1934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8" b="1" dirty="0">
                <a:solidFill>
                  <a:schemeClr val="tx1"/>
                </a:solidFill>
                <a:latin typeface="HG丸ｺﾞｼｯｸM-PRO" panose="020F0600000000000000" pitchFamily="50" charset="-128"/>
                <a:ea typeface="HG丸ｺﾞｼｯｸM-PRO" panose="020F0600000000000000" pitchFamily="50" charset="-128"/>
              </a:rPr>
              <a:t>受診者は下記</a:t>
            </a:r>
            <a:r>
              <a:rPr lang="en-US" altLang="ja-JP" sz="1108" b="1" dirty="0">
                <a:solidFill>
                  <a:schemeClr val="tx1"/>
                </a:solidFill>
                <a:latin typeface="HG丸ｺﾞｼｯｸM-PRO" panose="020F0600000000000000" pitchFamily="50" charset="-128"/>
                <a:ea typeface="HG丸ｺﾞｼｯｸM-PRO" panose="020F0600000000000000" pitchFamily="50" charset="-128"/>
              </a:rPr>
              <a:t>(</a:t>
            </a:r>
            <a:r>
              <a:rPr lang="ja-JP" altLang="en-US" sz="1108" b="1" dirty="0">
                <a:solidFill>
                  <a:schemeClr val="tx1"/>
                </a:solidFill>
                <a:latin typeface="HG丸ｺﾞｼｯｸM-PRO" panose="020F0600000000000000" pitchFamily="50" charset="-128"/>
                <a:ea typeface="HG丸ｺﾞｼｯｸM-PRO" panose="020F0600000000000000" pitchFamily="50" charset="-128"/>
              </a:rPr>
              <a:t>１</a:t>
            </a:r>
            <a:r>
              <a:rPr lang="en-US" altLang="ja-JP" sz="1108" b="1" dirty="0">
                <a:solidFill>
                  <a:schemeClr val="tx1"/>
                </a:solidFill>
                <a:latin typeface="HG丸ｺﾞｼｯｸM-PRO" panose="020F0600000000000000" pitchFamily="50" charset="-128"/>
                <a:ea typeface="HG丸ｺﾞｼｯｸM-PRO" panose="020F0600000000000000" pitchFamily="50" charset="-128"/>
              </a:rPr>
              <a:t>)(</a:t>
            </a:r>
            <a:r>
              <a:rPr lang="ja-JP" altLang="en-US" sz="1108" b="1" dirty="0">
                <a:solidFill>
                  <a:schemeClr val="tx1"/>
                </a:solidFill>
                <a:latin typeface="HG丸ｺﾞｼｯｸM-PRO" panose="020F0600000000000000" pitchFamily="50" charset="-128"/>
                <a:ea typeface="HG丸ｺﾞｼｯｸM-PRO" panose="020F0600000000000000" pitchFamily="50" charset="-128"/>
              </a:rPr>
              <a:t>２</a:t>
            </a:r>
            <a:r>
              <a:rPr lang="en-US" altLang="ja-JP" sz="1108" b="1" dirty="0">
                <a:solidFill>
                  <a:schemeClr val="tx1"/>
                </a:solidFill>
                <a:latin typeface="HG丸ｺﾞｼｯｸM-PRO" panose="020F0600000000000000" pitchFamily="50" charset="-128"/>
                <a:ea typeface="HG丸ｺﾞｼｯｸM-PRO" panose="020F0600000000000000" pitchFamily="50" charset="-128"/>
              </a:rPr>
              <a:t>)</a:t>
            </a:r>
            <a:r>
              <a:rPr lang="ja-JP" altLang="en-US" sz="1108" b="1" dirty="0">
                <a:solidFill>
                  <a:schemeClr val="tx1"/>
                </a:solidFill>
                <a:latin typeface="HG丸ｺﾞｼｯｸM-PRO" panose="020F0600000000000000" pitchFamily="50" charset="-128"/>
                <a:ea typeface="HG丸ｺﾞｼｯｸM-PRO" panose="020F0600000000000000" pitchFamily="50" charset="-128"/>
              </a:rPr>
              <a:t>持参</a:t>
            </a:r>
            <a:endParaRPr lang="en-US" altLang="ja-JP" sz="1108" b="1" dirty="0">
              <a:solidFill>
                <a:schemeClr val="tx1"/>
              </a:solidFill>
              <a:latin typeface="HG丸ｺﾞｼｯｸM-PRO" panose="020F0600000000000000" pitchFamily="50" charset="-128"/>
              <a:ea typeface="HG丸ｺﾞｼｯｸM-PRO" panose="020F0600000000000000" pitchFamily="50" charset="-128"/>
            </a:endParaRPr>
          </a:p>
          <a:p>
            <a:r>
              <a:rPr lang="en-US" altLang="ja-JP" sz="1108" b="1" dirty="0">
                <a:solidFill>
                  <a:schemeClr val="tx1"/>
                </a:solidFill>
                <a:latin typeface="HG丸ｺﾞｼｯｸM-PRO" panose="020F0600000000000000" pitchFamily="50" charset="-128"/>
                <a:ea typeface="HG丸ｺﾞｼｯｸM-PRO" panose="020F0600000000000000" pitchFamily="50" charset="-128"/>
              </a:rPr>
              <a:t>(1)</a:t>
            </a:r>
            <a:r>
              <a:rPr lang="ja-JP" altLang="en-US" sz="1108" b="1" dirty="0">
                <a:solidFill>
                  <a:schemeClr val="tx1"/>
                </a:solidFill>
                <a:latin typeface="HG丸ｺﾞｼｯｸM-PRO" panose="020F0600000000000000" pitchFamily="50" charset="-128"/>
                <a:ea typeface="HG丸ｺﾞｼｯｸM-PRO" panose="020F0600000000000000" pitchFamily="50" charset="-128"/>
              </a:rPr>
              <a:t>説明事項同意書　</a:t>
            </a:r>
            <a:endParaRPr lang="en-US" altLang="ja-JP" sz="1108"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8" b="1" dirty="0">
                <a:solidFill>
                  <a:schemeClr val="tx1"/>
                </a:solidFill>
                <a:latin typeface="HG丸ｺﾞｼｯｸM-PRO" panose="020F0600000000000000" pitchFamily="50" charset="-128"/>
                <a:ea typeface="HG丸ｺﾞｼｯｸM-PRO" panose="020F0600000000000000" pitchFamily="50" charset="-128"/>
              </a:rPr>
              <a:t>　 兼支援登録証</a:t>
            </a:r>
            <a:endParaRPr lang="en-US" altLang="ja-JP" sz="1108" b="1" dirty="0">
              <a:solidFill>
                <a:schemeClr val="tx1"/>
              </a:solidFill>
              <a:latin typeface="HG丸ｺﾞｼｯｸM-PRO" panose="020F0600000000000000" pitchFamily="50" charset="-128"/>
              <a:ea typeface="HG丸ｺﾞｼｯｸM-PRO" panose="020F0600000000000000" pitchFamily="50" charset="-128"/>
            </a:endParaRPr>
          </a:p>
          <a:p>
            <a:r>
              <a:rPr lang="en-US" altLang="ja-JP" sz="1108" b="1" dirty="0">
                <a:solidFill>
                  <a:schemeClr val="tx1"/>
                </a:solidFill>
                <a:latin typeface="HG丸ｺﾞｼｯｸM-PRO" panose="020F0600000000000000" pitchFamily="50" charset="-128"/>
                <a:ea typeface="HG丸ｺﾞｼｯｸM-PRO" panose="020F0600000000000000" pitchFamily="50" charset="-128"/>
              </a:rPr>
              <a:t>(2)</a:t>
            </a:r>
            <a:r>
              <a:rPr lang="ja-JP" altLang="en-US" sz="1108" b="1" dirty="0">
                <a:solidFill>
                  <a:schemeClr val="tx1"/>
                </a:solidFill>
                <a:latin typeface="HG丸ｺﾞｼｯｸM-PRO" panose="020F0600000000000000" pitchFamily="50" charset="-128"/>
                <a:ea typeface="HG丸ｺﾞｼｯｸM-PRO" panose="020F0600000000000000" pitchFamily="50" charset="-128"/>
              </a:rPr>
              <a:t>問診票　</a:t>
            </a:r>
            <a:endParaRPr lang="en-US" altLang="ja-JP" sz="1108"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108"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108"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108"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108" b="1" dirty="0">
              <a:solidFill>
                <a:schemeClr val="tx1"/>
              </a:solidFill>
              <a:latin typeface="HG丸ｺﾞｼｯｸM-PRO" panose="020F0600000000000000" pitchFamily="50" charset="-128"/>
              <a:ea typeface="HG丸ｺﾞｼｯｸM-PRO" panose="020F0600000000000000" pitchFamily="50" charset="-128"/>
            </a:endParaRPr>
          </a:p>
          <a:p>
            <a:r>
              <a:rPr lang="en-US" altLang="ja-JP" sz="1108" b="1" dirty="0">
                <a:solidFill>
                  <a:schemeClr val="tx1"/>
                </a:solidFill>
                <a:latin typeface="HG丸ｺﾞｼｯｸM-PRO" panose="020F0600000000000000" pitchFamily="50" charset="-128"/>
                <a:ea typeface="HG丸ｺﾞｼｯｸM-PRO" panose="020F0600000000000000" pitchFamily="50" charset="-128"/>
              </a:rPr>
              <a:t>(</a:t>
            </a:r>
            <a:r>
              <a:rPr lang="ja-JP" altLang="en-US" sz="1108" b="1" dirty="0">
                <a:solidFill>
                  <a:schemeClr val="tx1"/>
                </a:solidFill>
                <a:latin typeface="HG丸ｺﾞｼｯｸM-PRO" panose="020F0600000000000000" pitchFamily="50" charset="-128"/>
                <a:ea typeface="HG丸ｺﾞｼｯｸM-PRO" panose="020F0600000000000000" pitchFamily="50" charset="-128"/>
              </a:rPr>
              <a:t>３</a:t>
            </a:r>
            <a:r>
              <a:rPr lang="en-US" altLang="ja-JP" sz="1108" b="1" dirty="0">
                <a:solidFill>
                  <a:schemeClr val="tx1"/>
                </a:solidFill>
                <a:latin typeface="HG丸ｺﾞｼｯｸM-PRO" panose="020F0600000000000000" pitchFamily="50" charset="-128"/>
                <a:ea typeface="HG丸ｺﾞｼｯｸM-PRO" panose="020F0600000000000000" pitchFamily="50" charset="-128"/>
              </a:rPr>
              <a:t>)</a:t>
            </a:r>
            <a:r>
              <a:rPr lang="ja-JP" altLang="en-US" sz="1108" b="1" dirty="0">
                <a:solidFill>
                  <a:schemeClr val="tx1"/>
                </a:solidFill>
                <a:latin typeface="HG丸ｺﾞｼｯｸM-PRO" panose="020F0600000000000000" pitchFamily="50" charset="-128"/>
                <a:ea typeface="HG丸ｺﾞｼｯｸM-PRO" panose="020F0600000000000000" pitchFamily="50" charset="-128"/>
              </a:rPr>
              <a:t>受診者データ票</a:t>
            </a:r>
            <a:endParaRPr lang="en-US" altLang="ja-JP" sz="1108"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8" b="1" dirty="0">
                <a:solidFill>
                  <a:schemeClr val="tx1"/>
                </a:solidFill>
                <a:latin typeface="HG丸ｺﾞｼｯｸM-PRO" panose="020F0600000000000000" pitchFamily="50" charset="-128"/>
                <a:ea typeface="HG丸ｺﾞｼｯｸM-PRO" panose="020F0600000000000000" pitchFamily="50" charset="-128"/>
              </a:rPr>
              <a:t>・（</a:t>
            </a:r>
            <a:r>
              <a:rPr lang="en-US" altLang="ja-JP" sz="1108" b="1" dirty="0">
                <a:solidFill>
                  <a:schemeClr val="tx1"/>
                </a:solidFill>
                <a:latin typeface="HG丸ｺﾞｼｯｸM-PRO" panose="020F0600000000000000" pitchFamily="50" charset="-128"/>
                <a:ea typeface="HG丸ｺﾞｼｯｸM-PRO" panose="020F0600000000000000" pitchFamily="50" charset="-128"/>
              </a:rPr>
              <a:t>2</a:t>
            </a:r>
            <a:r>
              <a:rPr lang="ja-JP" altLang="en-US" sz="1108" b="1" dirty="0">
                <a:solidFill>
                  <a:schemeClr val="tx1"/>
                </a:solidFill>
                <a:latin typeface="HG丸ｺﾞｼｯｸM-PRO" panose="020F0600000000000000" pitchFamily="50" charset="-128"/>
                <a:ea typeface="HG丸ｺﾞｼｯｸM-PRO" panose="020F0600000000000000" pitchFamily="50" charset="-128"/>
              </a:rPr>
              <a:t>）問診票に加えて</a:t>
            </a:r>
            <a:endParaRPr lang="en-US" altLang="ja-JP" sz="1108"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8" b="1" dirty="0">
                <a:solidFill>
                  <a:schemeClr val="tx1"/>
                </a:solidFill>
                <a:latin typeface="HG丸ｺﾞｼｯｸM-PRO" panose="020F0600000000000000" pitchFamily="50" charset="-128"/>
                <a:ea typeface="HG丸ｺﾞｼｯｸM-PRO" panose="020F0600000000000000" pitchFamily="50" charset="-128"/>
              </a:rPr>
              <a:t>　当日本人から聞き取り</a:t>
            </a:r>
            <a:endParaRPr lang="en-US" altLang="ja-JP" sz="1108"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8" b="1" dirty="0">
                <a:solidFill>
                  <a:schemeClr val="tx1"/>
                </a:solidFill>
                <a:latin typeface="HG丸ｺﾞｼｯｸM-PRO" panose="020F0600000000000000" pitchFamily="50" charset="-128"/>
                <a:ea typeface="HG丸ｺﾞｼｯｸM-PRO" panose="020F0600000000000000" pitchFamily="50" charset="-128"/>
              </a:rPr>
              <a:t>　　　　　</a:t>
            </a:r>
          </a:p>
        </p:txBody>
      </p:sp>
      <p:sp>
        <p:nvSpPr>
          <p:cNvPr id="28" name="正方形/長方形 27"/>
          <p:cNvSpPr/>
          <p:nvPr/>
        </p:nvSpPr>
        <p:spPr>
          <a:xfrm>
            <a:off x="4797074" y="5015363"/>
            <a:ext cx="1168430" cy="394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b="1" dirty="0">
                <a:solidFill>
                  <a:schemeClr val="tx1"/>
                </a:solidFill>
                <a:latin typeface="HG丸ｺﾞｼｯｸM-PRO" panose="020F0600000000000000" pitchFamily="50" charset="-128"/>
                <a:ea typeface="HG丸ｺﾞｼｯｸM-PRO" panose="020F0600000000000000" pitchFamily="50" charset="-128"/>
              </a:rPr>
              <a:t>実績報告</a:t>
            </a:r>
          </a:p>
        </p:txBody>
      </p:sp>
      <p:sp>
        <p:nvSpPr>
          <p:cNvPr id="29" name="右矢印 28"/>
          <p:cNvSpPr/>
          <p:nvPr/>
        </p:nvSpPr>
        <p:spPr>
          <a:xfrm rot="19670926">
            <a:off x="3878728" y="4841531"/>
            <a:ext cx="1850491" cy="232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7" name="右矢印 26"/>
          <p:cNvSpPr/>
          <p:nvPr/>
        </p:nvSpPr>
        <p:spPr>
          <a:xfrm rot="8866703">
            <a:off x="4003400" y="5050988"/>
            <a:ext cx="1850491" cy="232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0" name="正方形/長方形 29"/>
          <p:cNvSpPr/>
          <p:nvPr/>
        </p:nvSpPr>
        <p:spPr>
          <a:xfrm>
            <a:off x="4108387" y="4513565"/>
            <a:ext cx="1256971" cy="394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b="1" dirty="0">
                <a:solidFill>
                  <a:schemeClr val="tx1"/>
                </a:solidFill>
                <a:latin typeface="HG丸ｺﾞｼｯｸM-PRO" panose="020F0600000000000000" pitchFamily="50" charset="-128"/>
                <a:ea typeface="HG丸ｺﾞｼｯｸM-PRO" panose="020F0600000000000000" pitchFamily="50" charset="-128"/>
              </a:rPr>
              <a:t>委託</a:t>
            </a:r>
          </a:p>
        </p:txBody>
      </p:sp>
      <p:sp>
        <p:nvSpPr>
          <p:cNvPr id="35" name="角丸四角形 34"/>
          <p:cNvSpPr/>
          <p:nvPr/>
        </p:nvSpPr>
        <p:spPr>
          <a:xfrm>
            <a:off x="124488" y="5501352"/>
            <a:ext cx="946913" cy="321648"/>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bg1"/>
                </a:solidFill>
                <a:latin typeface="HG丸ｺﾞｼｯｸM-PRO" panose="020F0600000000000000" pitchFamily="50" charset="-128"/>
                <a:ea typeface="HG丸ｺﾞｼｯｸM-PRO" panose="020F0600000000000000" pitchFamily="50" charset="-128"/>
              </a:rPr>
              <a:t>大阪府</a:t>
            </a:r>
            <a:endParaRPr lang="ja-JP" altLang="en-US" sz="1662" dirty="0">
              <a:solidFill>
                <a:schemeClr val="tx1"/>
              </a:solidFill>
              <a:latin typeface="HG丸ｺﾞｼｯｸM-PRO" panose="020F0600000000000000" pitchFamily="50" charset="-128"/>
              <a:ea typeface="HG丸ｺﾞｼｯｸM-PRO" panose="020F0600000000000000" pitchFamily="50" charset="-128"/>
            </a:endParaRPr>
          </a:p>
        </p:txBody>
      </p:sp>
      <p:sp>
        <p:nvSpPr>
          <p:cNvPr id="40" name="右矢印 39"/>
          <p:cNvSpPr/>
          <p:nvPr/>
        </p:nvSpPr>
        <p:spPr>
          <a:xfrm rot="16200000">
            <a:off x="2758746" y="5370684"/>
            <a:ext cx="539773" cy="261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9" name="角丸四角形 38"/>
          <p:cNvSpPr/>
          <p:nvPr/>
        </p:nvSpPr>
        <p:spPr>
          <a:xfrm>
            <a:off x="7228882" y="989210"/>
            <a:ext cx="1502487" cy="71172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bg1"/>
                </a:solidFill>
                <a:latin typeface="HG丸ｺﾞｼｯｸM-PRO" panose="020F0600000000000000" pitchFamily="50" charset="-128"/>
                <a:ea typeface="HG丸ｺﾞｼｯｸM-PRO" panose="020F0600000000000000" pitchFamily="50" charset="-128"/>
              </a:rPr>
              <a:t>検診機関</a:t>
            </a:r>
            <a:endParaRPr lang="en-US" altLang="ja-JP" sz="1662" b="1" dirty="0">
              <a:solidFill>
                <a:schemeClr val="bg1"/>
              </a:solidFill>
              <a:latin typeface="HG丸ｺﾞｼｯｸM-PRO" panose="020F0600000000000000" pitchFamily="50" charset="-128"/>
              <a:ea typeface="HG丸ｺﾞｼｯｸM-PRO" panose="020F0600000000000000" pitchFamily="50" charset="-128"/>
            </a:endParaRPr>
          </a:p>
          <a:p>
            <a:pPr algn="ctr"/>
            <a:r>
              <a:rPr lang="en-US" altLang="ja-JP" sz="1108" b="1" dirty="0">
                <a:solidFill>
                  <a:schemeClr val="bg1"/>
                </a:solidFill>
                <a:latin typeface="HG丸ｺﾞｼｯｸM-PRO" panose="020F0600000000000000" pitchFamily="50" charset="-128"/>
                <a:ea typeface="HG丸ｺﾞｼｯｸM-PRO" panose="020F0600000000000000" pitchFamily="50" charset="-128"/>
              </a:rPr>
              <a:t>(</a:t>
            </a:r>
            <a:r>
              <a:rPr lang="ja-JP" altLang="en-US" sz="1108" b="1" dirty="0">
                <a:solidFill>
                  <a:schemeClr val="bg1"/>
                </a:solidFill>
                <a:latin typeface="HG丸ｺﾞｼｯｸM-PRO" panose="020F0600000000000000" pitchFamily="50" charset="-128"/>
                <a:ea typeface="HG丸ｺﾞｼｯｸM-PRO" panose="020F0600000000000000" pitchFamily="50" charset="-128"/>
              </a:rPr>
              <a:t>大阪がん循環器病予防センター</a:t>
            </a:r>
            <a:r>
              <a:rPr lang="en-US" altLang="ja-JP" sz="1108" b="1" dirty="0">
                <a:solidFill>
                  <a:schemeClr val="bg1"/>
                </a:solidFill>
                <a:latin typeface="HG丸ｺﾞｼｯｸM-PRO" panose="020F0600000000000000" pitchFamily="50" charset="-128"/>
                <a:ea typeface="HG丸ｺﾞｼｯｸM-PRO" panose="020F0600000000000000" pitchFamily="50" charset="-128"/>
              </a:rPr>
              <a:t>)</a:t>
            </a:r>
          </a:p>
        </p:txBody>
      </p:sp>
      <p:sp>
        <p:nvSpPr>
          <p:cNvPr id="34" name="角丸四角形 33"/>
          <p:cNvSpPr/>
          <p:nvPr/>
        </p:nvSpPr>
        <p:spPr>
          <a:xfrm>
            <a:off x="5049150" y="5776146"/>
            <a:ext cx="3612365" cy="5947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8" dirty="0">
                <a:solidFill>
                  <a:schemeClr val="tx1"/>
                </a:solidFill>
                <a:latin typeface="HG丸ｺﾞｼｯｸM-PRO" panose="020F0600000000000000" pitchFamily="50" charset="-128"/>
                <a:ea typeface="HG丸ｺﾞｼｯｸM-PRO" panose="020F0600000000000000" pitchFamily="50" charset="-128"/>
              </a:rPr>
              <a:t>●データ分析　⇒　二次がん検診の有用性を検証</a:t>
            </a:r>
          </a:p>
        </p:txBody>
      </p:sp>
      <p:sp>
        <p:nvSpPr>
          <p:cNvPr id="36" name="角丸四角形 35"/>
          <p:cNvSpPr/>
          <p:nvPr/>
        </p:nvSpPr>
        <p:spPr>
          <a:xfrm>
            <a:off x="5049150" y="5451239"/>
            <a:ext cx="2766667" cy="321648"/>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bg1"/>
                </a:solidFill>
                <a:latin typeface="HG丸ｺﾞｼｯｸM-PRO" panose="020F0600000000000000" pitchFamily="50" charset="-128"/>
                <a:ea typeface="HG丸ｺﾞｼｯｸM-PRO" panose="020F0600000000000000" pitchFamily="50" charset="-128"/>
              </a:rPr>
              <a:t>大阪国際がんセンター</a:t>
            </a:r>
            <a:endParaRPr lang="ja-JP" altLang="en-US" sz="1662"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右矢印 36"/>
          <p:cNvSpPr/>
          <p:nvPr/>
        </p:nvSpPr>
        <p:spPr>
          <a:xfrm rot="5400000">
            <a:off x="7766094" y="5079000"/>
            <a:ext cx="1052201" cy="266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42" name="正方形/長方形 41"/>
          <p:cNvSpPr/>
          <p:nvPr/>
        </p:nvSpPr>
        <p:spPr>
          <a:xfrm>
            <a:off x="7322131" y="4901031"/>
            <a:ext cx="946150" cy="394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b="1" dirty="0">
                <a:solidFill>
                  <a:schemeClr val="tx1"/>
                </a:solidFill>
                <a:latin typeface="HG丸ｺﾞｼｯｸM-PRO" panose="020F0600000000000000" pitchFamily="50" charset="-128"/>
                <a:ea typeface="HG丸ｺﾞｼｯｸM-PRO" panose="020F0600000000000000" pitchFamily="50" charset="-128"/>
              </a:rPr>
              <a:t>データ提供</a:t>
            </a:r>
          </a:p>
        </p:txBody>
      </p:sp>
      <p:sp>
        <p:nvSpPr>
          <p:cNvPr id="14" name="右矢印 13"/>
          <p:cNvSpPr/>
          <p:nvPr/>
        </p:nvSpPr>
        <p:spPr>
          <a:xfrm rot="10800000">
            <a:off x="4309795" y="2847517"/>
            <a:ext cx="1391003" cy="261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43" name="テキスト ボックス 42">
            <a:extLst>
              <a:ext uri="{FF2B5EF4-FFF2-40B4-BE49-F238E27FC236}">
                <a16:creationId xmlns:a16="http://schemas.microsoft.com/office/drawing/2014/main" id="{4CB9E82C-C6B7-4F5A-A89E-DF44E661C0C6}"/>
              </a:ext>
            </a:extLst>
          </p:cNvPr>
          <p:cNvSpPr txBox="1"/>
          <p:nvPr/>
        </p:nvSpPr>
        <p:spPr>
          <a:xfrm flipH="1">
            <a:off x="8754639" y="6493529"/>
            <a:ext cx="273618" cy="262829"/>
          </a:xfrm>
          <a:prstGeom prst="rect">
            <a:avLst/>
          </a:prstGeom>
          <a:noFill/>
        </p:spPr>
        <p:txBody>
          <a:bodyPr wrap="square" rtlCol="0">
            <a:spAutoFit/>
          </a:bodyPr>
          <a:lstStyle/>
          <a:p>
            <a:r>
              <a:rPr lang="ja-JP" altLang="en-US" sz="1108" dirty="0"/>
              <a:t>２</a:t>
            </a:r>
            <a:endParaRPr lang="en-US" altLang="ja-JP" sz="1108" dirty="0"/>
          </a:p>
        </p:txBody>
      </p:sp>
      <p:pic>
        <p:nvPicPr>
          <p:cNvPr id="45" name="Picture 2" descr="主治医の意見書 イラスト素材 [ 2973450 ] - フォトライブラリー photolibrary">
            <a:extLst>
              <a:ext uri="{FF2B5EF4-FFF2-40B4-BE49-F238E27FC236}">
                <a16:creationId xmlns:a16="http://schemas.microsoft.com/office/drawing/2014/main" id="{2148C005-2EE4-4460-9E14-63F23A73589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27171">
            <a:off x="2073562" y="3265443"/>
            <a:ext cx="764142" cy="832127"/>
          </a:xfrm>
          <a:prstGeom prst="rect">
            <a:avLst/>
          </a:prstGeom>
          <a:noFill/>
          <a:extLst>
            <a:ext uri="{909E8E84-426E-40DD-AFC4-6F175D3DCCD1}">
              <a14:hiddenFill xmlns:a14="http://schemas.microsoft.com/office/drawing/2010/main">
                <a:solidFill>
                  <a:srgbClr val="FFFFFF"/>
                </a:solidFill>
              </a14:hiddenFill>
            </a:ext>
          </a:extLst>
        </p:spPr>
      </p:pic>
      <p:sp>
        <p:nvSpPr>
          <p:cNvPr id="48" name="吹き出し: 角を丸めた四角形 47">
            <a:extLst>
              <a:ext uri="{FF2B5EF4-FFF2-40B4-BE49-F238E27FC236}">
                <a16:creationId xmlns:a16="http://schemas.microsoft.com/office/drawing/2014/main" id="{CF37E26F-F6CC-400E-BED8-47016C29ACBC}"/>
              </a:ext>
            </a:extLst>
          </p:cNvPr>
          <p:cNvSpPr/>
          <p:nvPr/>
        </p:nvSpPr>
        <p:spPr>
          <a:xfrm>
            <a:off x="6051099" y="3351683"/>
            <a:ext cx="1420393" cy="531910"/>
          </a:xfrm>
          <a:prstGeom prst="wedgeRoundRectCallout">
            <a:avLst>
              <a:gd name="adj1" fmla="val 6630"/>
              <a:gd name="adj2" fmla="val -71142"/>
              <a:gd name="adj3" fmla="val 16667"/>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15" dirty="0">
                <a:solidFill>
                  <a:schemeClr val="tx1"/>
                </a:solidFill>
              </a:rPr>
              <a:t>(</a:t>
            </a:r>
            <a:r>
              <a:rPr lang="ja-JP" altLang="en-US" sz="1015" dirty="0">
                <a:solidFill>
                  <a:schemeClr val="tx1"/>
                </a:solidFill>
              </a:rPr>
              <a:t>２</a:t>
            </a:r>
            <a:r>
              <a:rPr lang="en-US" altLang="ja-JP" sz="1015" dirty="0">
                <a:solidFill>
                  <a:schemeClr val="tx1"/>
                </a:solidFill>
              </a:rPr>
              <a:t>)</a:t>
            </a:r>
            <a:r>
              <a:rPr lang="ja-JP" altLang="en-US" sz="1015" dirty="0">
                <a:solidFill>
                  <a:schemeClr val="tx1"/>
                </a:solidFill>
              </a:rPr>
              <a:t>問診票は事前に</a:t>
            </a:r>
            <a:endParaRPr lang="en-US" altLang="ja-JP" sz="1015" dirty="0">
              <a:solidFill>
                <a:schemeClr val="tx1"/>
              </a:solidFill>
            </a:endParaRPr>
          </a:p>
          <a:p>
            <a:r>
              <a:rPr lang="ja-JP" altLang="en-US" sz="1015" dirty="0">
                <a:solidFill>
                  <a:schemeClr val="tx1"/>
                </a:solidFill>
              </a:rPr>
              <a:t>検診機関から本人へ</a:t>
            </a:r>
            <a:endParaRPr lang="en-US" altLang="ja-JP" sz="1015" dirty="0">
              <a:solidFill>
                <a:schemeClr val="tx1"/>
              </a:solidFill>
            </a:endParaRPr>
          </a:p>
          <a:p>
            <a:r>
              <a:rPr lang="ja-JP" altLang="en-US" sz="1015" dirty="0">
                <a:solidFill>
                  <a:schemeClr val="tx1"/>
                </a:solidFill>
              </a:rPr>
              <a:t>郵送</a:t>
            </a:r>
            <a:endParaRPr lang="en-US" altLang="ja-JP" sz="1015" dirty="0">
              <a:solidFill>
                <a:schemeClr val="tx1"/>
              </a:solidFill>
            </a:endParaRPr>
          </a:p>
        </p:txBody>
      </p:sp>
      <p:pic>
        <p:nvPicPr>
          <p:cNvPr id="49" name="Picture 2" descr="主治医の意見書 イラスト素材 [ 2973450 ] - フォトライブラリー photolibrary">
            <a:extLst>
              <a:ext uri="{FF2B5EF4-FFF2-40B4-BE49-F238E27FC236}">
                <a16:creationId xmlns:a16="http://schemas.microsoft.com/office/drawing/2014/main" id="{8334211E-201F-4462-A617-EF92AD73B2C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27171">
            <a:off x="6228452" y="1719630"/>
            <a:ext cx="686476" cy="74755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主治医の意見書 イラスト素材 [ 2973450 ] - フォトライブラリー photolibrary">
            <a:extLst>
              <a:ext uri="{FF2B5EF4-FFF2-40B4-BE49-F238E27FC236}">
                <a16:creationId xmlns:a16="http://schemas.microsoft.com/office/drawing/2014/main" id="{2A019B74-D8D3-46B9-B0B3-5B770C18E3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27171">
            <a:off x="7179205" y="1782015"/>
            <a:ext cx="686476" cy="747550"/>
          </a:xfrm>
          <a:prstGeom prst="rect">
            <a:avLst/>
          </a:prstGeom>
          <a:noFill/>
          <a:extLst>
            <a:ext uri="{909E8E84-426E-40DD-AFC4-6F175D3DCCD1}">
              <a14:hiddenFill xmlns:a14="http://schemas.microsoft.com/office/drawing/2010/main">
                <a:solidFill>
                  <a:srgbClr val="FFFFFF"/>
                </a:solidFill>
              </a14:hiddenFill>
            </a:ext>
          </a:extLst>
        </p:spPr>
      </p:pic>
      <p:sp>
        <p:nvSpPr>
          <p:cNvPr id="62" name="四角形: 角を丸くする 61">
            <a:extLst>
              <a:ext uri="{FF2B5EF4-FFF2-40B4-BE49-F238E27FC236}">
                <a16:creationId xmlns:a16="http://schemas.microsoft.com/office/drawing/2014/main" id="{FE696EED-9E17-4C60-ACAA-3B4A7BC80781}"/>
              </a:ext>
            </a:extLst>
          </p:cNvPr>
          <p:cNvSpPr/>
          <p:nvPr/>
        </p:nvSpPr>
        <p:spPr>
          <a:xfrm>
            <a:off x="7154901" y="2017388"/>
            <a:ext cx="754175" cy="292058"/>
          </a:xfrm>
          <a:prstGeom prst="roundRect">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69" dirty="0">
                <a:solidFill>
                  <a:schemeClr val="tx1"/>
                </a:solidFill>
              </a:rPr>
              <a:t>(2)</a:t>
            </a:r>
            <a:r>
              <a:rPr lang="ja-JP" altLang="en-US" sz="969" dirty="0">
                <a:solidFill>
                  <a:schemeClr val="tx1"/>
                </a:solidFill>
              </a:rPr>
              <a:t>問診表</a:t>
            </a:r>
          </a:p>
        </p:txBody>
      </p:sp>
      <p:sp>
        <p:nvSpPr>
          <p:cNvPr id="50" name="四角形: 角を丸くする 49">
            <a:extLst>
              <a:ext uri="{FF2B5EF4-FFF2-40B4-BE49-F238E27FC236}">
                <a16:creationId xmlns:a16="http://schemas.microsoft.com/office/drawing/2014/main" id="{CDA954F2-2239-40FD-822D-EB85AA1805D6}"/>
              </a:ext>
            </a:extLst>
          </p:cNvPr>
          <p:cNvSpPr/>
          <p:nvPr/>
        </p:nvSpPr>
        <p:spPr>
          <a:xfrm>
            <a:off x="5890379" y="1987992"/>
            <a:ext cx="1212564" cy="331156"/>
          </a:xfrm>
          <a:prstGeom prst="roundRect">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69" dirty="0">
                <a:solidFill>
                  <a:schemeClr val="tx1"/>
                </a:solidFill>
              </a:rPr>
              <a:t>(1)</a:t>
            </a:r>
            <a:r>
              <a:rPr lang="ja-JP" altLang="en-US" sz="969" dirty="0">
                <a:solidFill>
                  <a:schemeClr val="tx1"/>
                </a:solidFill>
              </a:rPr>
              <a:t>説明事項同意書兼　支援登録証</a:t>
            </a:r>
          </a:p>
        </p:txBody>
      </p:sp>
      <p:sp>
        <p:nvSpPr>
          <p:cNvPr id="51" name="右矢印 13">
            <a:extLst>
              <a:ext uri="{FF2B5EF4-FFF2-40B4-BE49-F238E27FC236}">
                <a16:creationId xmlns:a16="http://schemas.microsoft.com/office/drawing/2014/main" id="{39ADD0FA-E5DB-4463-BBA5-9EA10D59FC00}"/>
              </a:ext>
            </a:extLst>
          </p:cNvPr>
          <p:cNvSpPr/>
          <p:nvPr/>
        </p:nvSpPr>
        <p:spPr>
          <a:xfrm>
            <a:off x="4364398" y="2570209"/>
            <a:ext cx="1367250" cy="259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nvGrpSpPr>
          <p:cNvPr id="4" name="グループ化 3">
            <a:extLst>
              <a:ext uri="{FF2B5EF4-FFF2-40B4-BE49-F238E27FC236}">
                <a16:creationId xmlns:a16="http://schemas.microsoft.com/office/drawing/2014/main" id="{6F40934D-B016-444B-9CD3-6C08FD816504}"/>
              </a:ext>
            </a:extLst>
          </p:cNvPr>
          <p:cNvGrpSpPr/>
          <p:nvPr/>
        </p:nvGrpSpPr>
        <p:grpSpPr>
          <a:xfrm>
            <a:off x="168592" y="896732"/>
            <a:ext cx="4282046" cy="4107043"/>
            <a:chOff x="171675" y="911152"/>
            <a:chExt cx="4638884" cy="4449297"/>
          </a:xfrm>
        </p:grpSpPr>
        <p:sp>
          <p:nvSpPr>
            <p:cNvPr id="32" name="正方形/長方形 31"/>
            <p:cNvSpPr/>
            <p:nvPr/>
          </p:nvSpPr>
          <p:spPr>
            <a:xfrm>
              <a:off x="372058" y="2222058"/>
              <a:ext cx="4438501" cy="861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丸ｺﾞｼｯｸM-PRO" panose="020F0600000000000000" pitchFamily="50" charset="-128"/>
                  <a:ea typeface="HG丸ｺﾞｼｯｸM-PRO" panose="020F0600000000000000" pitchFamily="50" charset="-128"/>
                </a:rPr>
                <a:t>（紹介元医療機関（令和６年度）</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小児がん拠点病院・小児がん連携病院　</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計９医療機関</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a:t>
              </a:r>
            </a:p>
          </p:txBody>
        </p:sp>
        <p:pic>
          <p:nvPicPr>
            <p:cNvPr id="1030" name="Picture 6" descr="問診のイラスト（女医・女性患者） | かわいいフリー素材集 いらすとや"/>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7197" y="3300054"/>
              <a:ext cx="1203485" cy="1322510"/>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9"/>
            <a:stretch>
              <a:fillRect/>
            </a:stretch>
          </p:blipFill>
          <p:spPr>
            <a:xfrm>
              <a:off x="3260240" y="1079991"/>
              <a:ext cx="1103404" cy="741371"/>
            </a:xfrm>
            <a:prstGeom prst="rect">
              <a:avLst/>
            </a:prstGeom>
          </p:spPr>
        </p:pic>
        <p:sp>
          <p:nvSpPr>
            <p:cNvPr id="21" name="正方形/長方形 20"/>
            <p:cNvSpPr/>
            <p:nvPr/>
          </p:nvSpPr>
          <p:spPr>
            <a:xfrm>
              <a:off x="430941" y="4664680"/>
              <a:ext cx="4099739" cy="695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85"/>
                </a:lnSpc>
              </a:pPr>
              <a:r>
                <a:rPr lang="en-US" altLang="ja-JP" sz="1108" b="1" dirty="0">
                  <a:solidFill>
                    <a:schemeClr val="tx1"/>
                  </a:solidFill>
                  <a:latin typeface="HG丸ｺﾞｼｯｸM-PRO" panose="020F0600000000000000" pitchFamily="50" charset="-128"/>
                  <a:ea typeface="HG丸ｺﾞｼｯｸM-PRO" panose="020F0600000000000000" pitchFamily="50" charset="-128"/>
                </a:rPr>
                <a:t>(1)</a:t>
              </a:r>
              <a:r>
                <a:rPr lang="ja-JP" altLang="en-US" sz="1108" b="1" dirty="0">
                  <a:solidFill>
                    <a:schemeClr val="tx1"/>
                  </a:solidFill>
                  <a:latin typeface="HG丸ｺﾞｼｯｸM-PRO" panose="020F0600000000000000" pitchFamily="50" charset="-128"/>
                  <a:ea typeface="HG丸ｺﾞｼｯｸM-PRO" panose="020F0600000000000000" pitchFamily="50" charset="-128"/>
                </a:rPr>
                <a:t>説明事項同意書兼長期フォローアップ支援登録証</a:t>
              </a:r>
              <a:endParaRPr lang="en-US" altLang="ja-JP" sz="1108" b="1" dirty="0">
                <a:solidFill>
                  <a:schemeClr val="tx1"/>
                </a:solidFill>
                <a:latin typeface="HG丸ｺﾞｼｯｸM-PRO" panose="020F0600000000000000" pitchFamily="50" charset="-128"/>
                <a:ea typeface="HG丸ｺﾞｼｯｸM-PRO" panose="020F0600000000000000" pitchFamily="50" charset="-128"/>
              </a:endParaRPr>
            </a:p>
            <a:p>
              <a:pPr>
                <a:lnSpc>
                  <a:spcPts val="1385"/>
                </a:lnSpc>
              </a:pPr>
              <a:r>
                <a:rPr lang="ja-JP" altLang="en-US" sz="1108" b="1" dirty="0">
                  <a:solidFill>
                    <a:schemeClr val="tx1"/>
                  </a:solidFill>
                  <a:latin typeface="HG丸ｺﾞｼｯｸM-PRO" panose="020F0600000000000000" pitchFamily="50" charset="-128"/>
                  <a:ea typeface="HG丸ｺﾞｼｯｸM-PRO" panose="020F0600000000000000" pitchFamily="50" charset="-128"/>
                </a:rPr>
                <a:t>　作成　</a:t>
              </a:r>
              <a:endParaRPr lang="en-US" altLang="ja-JP" sz="1108" b="1" dirty="0">
                <a:solidFill>
                  <a:schemeClr val="tx1"/>
                </a:solidFill>
                <a:latin typeface="HG丸ｺﾞｼｯｸM-PRO" panose="020F0600000000000000" pitchFamily="50" charset="-128"/>
                <a:ea typeface="HG丸ｺﾞｼｯｸM-PRO" panose="020F0600000000000000" pitchFamily="50" charset="-128"/>
              </a:endParaRPr>
            </a:p>
            <a:p>
              <a:pPr>
                <a:lnSpc>
                  <a:spcPts val="1385"/>
                </a:lnSpc>
              </a:pPr>
              <a:r>
                <a:rPr lang="ja-JP" altLang="en-US" sz="1108" b="1" dirty="0">
                  <a:solidFill>
                    <a:schemeClr val="tx1"/>
                  </a:solidFill>
                  <a:latin typeface="HG丸ｺﾞｼｯｸM-PRO" panose="020F0600000000000000" pitchFamily="50" charset="-128"/>
                  <a:ea typeface="HG丸ｺﾞｼｯｸM-PRO" panose="020F0600000000000000" pitchFamily="50" charset="-128"/>
                </a:rPr>
                <a:t>　</a:t>
              </a:r>
              <a:endParaRPr lang="en-US" altLang="ja-JP" sz="1108" dirty="0">
                <a:solidFill>
                  <a:schemeClr val="tx1"/>
                </a:solidFill>
                <a:latin typeface="HG丸ｺﾞｼｯｸM-PRO" panose="020F0600000000000000" pitchFamily="50" charset="-128"/>
                <a:ea typeface="HG丸ｺﾞｼｯｸM-PRO" panose="020F0600000000000000" pitchFamily="50" charset="-128"/>
              </a:endParaRPr>
            </a:p>
          </p:txBody>
        </p:sp>
        <p:sp>
          <p:nvSpPr>
            <p:cNvPr id="33" name="正方形/長方形 32"/>
            <p:cNvSpPr/>
            <p:nvPr/>
          </p:nvSpPr>
          <p:spPr>
            <a:xfrm>
              <a:off x="334417" y="2977383"/>
              <a:ext cx="1732861" cy="427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b="1" dirty="0">
                  <a:solidFill>
                    <a:schemeClr val="tx1"/>
                  </a:solidFill>
                  <a:latin typeface="HG丸ｺﾞｼｯｸM-PRO" panose="020F0600000000000000" pitchFamily="50" charset="-128"/>
                  <a:ea typeface="HG丸ｺﾞｼｯｸM-PRO" panose="020F0600000000000000" pitchFamily="50" charset="-128"/>
                </a:rPr>
                <a:t>①主治医による診察</a:t>
              </a:r>
            </a:p>
          </p:txBody>
        </p:sp>
        <p:sp>
          <p:nvSpPr>
            <p:cNvPr id="38" name="角丸四角形 37"/>
            <p:cNvSpPr/>
            <p:nvPr/>
          </p:nvSpPr>
          <p:spPr>
            <a:xfrm>
              <a:off x="171675" y="911152"/>
              <a:ext cx="2877371" cy="1245437"/>
            </a:xfrm>
            <a:prstGeom prst="roundRect">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bg1"/>
                  </a:solidFill>
                  <a:latin typeface="HG丸ｺﾞｼｯｸM-PRO" panose="020F0600000000000000" pitchFamily="50" charset="-128"/>
                  <a:ea typeface="HG丸ｺﾞｼｯｸM-PRO" panose="020F0600000000000000" pitchFamily="50" charset="-128"/>
                </a:rPr>
                <a:t>長期フォローアップ中の</a:t>
              </a:r>
              <a:endParaRPr lang="en-US" altLang="ja-JP" sz="1662"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1662" b="1" dirty="0">
                  <a:solidFill>
                    <a:schemeClr val="bg1"/>
                  </a:solidFill>
                  <a:latin typeface="HG丸ｺﾞｼｯｸM-PRO" panose="020F0600000000000000" pitchFamily="50" charset="-128"/>
                  <a:ea typeface="HG丸ｺﾞｼｯｸM-PRO" panose="020F0600000000000000" pitchFamily="50" charset="-128"/>
                </a:rPr>
                <a:t>医療機関</a:t>
              </a:r>
            </a:p>
          </p:txBody>
        </p:sp>
        <p:sp>
          <p:nvSpPr>
            <p:cNvPr id="2" name="四角形: 角を丸くする 1">
              <a:extLst>
                <a:ext uri="{FF2B5EF4-FFF2-40B4-BE49-F238E27FC236}">
                  <a16:creationId xmlns:a16="http://schemas.microsoft.com/office/drawing/2014/main" id="{23ACABB6-2885-4430-83DE-00E9420DAD2C}"/>
                </a:ext>
              </a:extLst>
            </p:cNvPr>
            <p:cNvSpPr/>
            <p:nvPr/>
          </p:nvSpPr>
          <p:spPr>
            <a:xfrm>
              <a:off x="1992497" y="3771638"/>
              <a:ext cx="1313611" cy="358752"/>
            </a:xfrm>
            <a:prstGeom prst="roundRect">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69" dirty="0">
                  <a:solidFill>
                    <a:schemeClr val="tx1"/>
                  </a:solidFill>
                </a:rPr>
                <a:t>(1)</a:t>
              </a:r>
              <a:r>
                <a:rPr lang="ja-JP" altLang="en-US" sz="969" dirty="0">
                  <a:solidFill>
                    <a:schemeClr val="tx1"/>
                  </a:solidFill>
                </a:rPr>
                <a:t>説明事項同意書兼　支援登録証</a:t>
              </a:r>
            </a:p>
          </p:txBody>
        </p:sp>
      </p:grpSp>
      <p:sp>
        <p:nvSpPr>
          <p:cNvPr id="64" name="正方形/長方形 63">
            <a:extLst>
              <a:ext uri="{FF2B5EF4-FFF2-40B4-BE49-F238E27FC236}">
                <a16:creationId xmlns:a16="http://schemas.microsoft.com/office/drawing/2014/main" id="{186ED105-2EF1-4923-B453-5C6666EB84A6}"/>
              </a:ext>
            </a:extLst>
          </p:cNvPr>
          <p:cNvSpPr/>
          <p:nvPr/>
        </p:nvSpPr>
        <p:spPr>
          <a:xfrm>
            <a:off x="4300016" y="2052299"/>
            <a:ext cx="1450209" cy="600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8" b="1" dirty="0">
                <a:solidFill>
                  <a:schemeClr val="tx1"/>
                </a:solidFill>
                <a:latin typeface="HG丸ｺﾞｼｯｸM-PRO" panose="020F0600000000000000" pitchFamily="50" charset="-128"/>
                <a:ea typeface="HG丸ｺﾞｼｯｸM-PRO" panose="020F0600000000000000" pitchFamily="50" charset="-128"/>
              </a:rPr>
              <a:t>②本人が電話で予約手続きし、検査受診</a:t>
            </a:r>
            <a:endParaRPr lang="en-US" altLang="ja-JP" sz="1108"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150618" y="5817774"/>
            <a:ext cx="4107097" cy="60664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8" dirty="0">
                <a:solidFill>
                  <a:schemeClr val="tx1"/>
                </a:solidFill>
                <a:latin typeface="HG丸ｺﾞｼｯｸM-PRO" panose="020F0600000000000000" pitchFamily="50" charset="-128"/>
                <a:ea typeface="HG丸ｺﾞｼｯｸM-PRO" panose="020F0600000000000000" pitchFamily="50" charset="-128"/>
              </a:rPr>
              <a:t>●長期フォローアップ支援事業の案内チラシ作成</a:t>
            </a:r>
            <a:endParaRPr lang="en-US" altLang="ja-JP" sz="1108"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8" dirty="0">
                <a:solidFill>
                  <a:schemeClr val="tx1"/>
                </a:solidFill>
                <a:latin typeface="HG丸ｺﾞｼｯｸM-PRO" panose="020F0600000000000000" pitchFamily="50" charset="-128"/>
                <a:ea typeface="HG丸ｺﾞｼｯｸM-PRO" panose="020F0600000000000000" pitchFamily="50" charset="-128"/>
              </a:rPr>
              <a:t>●対象となる検査費用の支援（検診機関へ事業を委託）</a:t>
            </a:r>
            <a:endParaRPr lang="en-US" altLang="ja-JP" sz="1108"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01930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9814483-ADFB-DA4A-6F81-39D494636137}"/>
              </a:ext>
            </a:extLst>
          </p:cNvPr>
          <p:cNvSpPr/>
          <p:nvPr/>
        </p:nvSpPr>
        <p:spPr>
          <a:xfrm>
            <a:off x="-1" y="10787"/>
            <a:ext cx="9144000" cy="50647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atin typeface="Meiryo UI" panose="020B0604030504040204" pitchFamily="50" charset="-128"/>
                <a:ea typeface="Meiryo UI" panose="020B0604030504040204" pitchFamily="50" charset="-128"/>
              </a:rPr>
              <a:t>令和６年度　小児がん治療経験者長期フォローアップ支援事業について（参考）　</a:t>
            </a:r>
            <a:r>
              <a:rPr lang="en-US" altLang="ja-JP" sz="2000" b="1" dirty="0">
                <a:solidFill>
                  <a:schemeClr val="bg1"/>
                </a:solidFill>
                <a:latin typeface="Meiryo UI" panose="020B0604030504040204" pitchFamily="50" charset="-128"/>
                <a:ea typeface="Meiryo UI" panose="020B0604030504040204" pitchFamily="50" charset="-128"/>
              </a:rPr>
              <a:t>                          </a:t>
            </a:r>
          </a:p>
        </p:txBody>
      </p:sp>
      <p:sp>
        <p:nvSpPr>
          <p:cNvPr id="11" name="テキスト ボックス 10">
            <a:extLst>
              <a:ext uri="{FF2B5EF4-FFF2-40B4-BE49-F238E27FC236}">
                <a16:creationId xmlns:a16="http://schemas.microsoft.com/office/drawing/2014/main" id="{B743E27D-2EF1-4981-9428-EDF9ABCC509C}"/>
              </a:ext>
            </a:extLst>
          </p:cNvPr>
          <p:cNvSpPr txBox="1"/>
          <p:nvPr/>
        </p:nvSpPr>
        <p:spPr>
          <a:xfrm flipH="1">
            <a:off x="8811936" y="6525344"/>
            <a:ext cx="224560" cy="262829"/>
          </a:xfrm>
          <a:prstGeom prst="rect">
            <a:avLst/>
          </a:prstGeom>
          <a:noFill/>
        </p:spPr>
        <p:txBody>
          <a:bodyPr wrap="square" rtlCol="0">
            <a:spAutoFit/>
          </a:bodyPr>
          <a:lstStyle/>
          <a:p>
            <a:r>
              <a:rPr lang="ja-JP" altLang="en-US" sz="1108" dirty="0"/>
              <a:t>３</a:t>
            </a:r>
            <a:endParaRPr lang="en-US" altLang="ja-JP" sz="1108" dirty="0"/>
          </a:p>
        </p:txBody>
      </p:sp>
      <p:sp>
        <p:nvSpPr>
          <p:cNvPr id="5" name="正方形/長方形 4">
            <a:extLst>
              <a:ext uri="{FF2B5EF4-FFF2-40B4-BE49-F238E27FC236}">
                <a16:creationId xmlns:a16="http://schemas.microsoft.com/office/drawing/2014/main" id="{DB9EA0E3-0434-4006-B048-3DA1416EBE8F}"/>
              </a:ext>
            </a:extLst>
          </p:cNvPr>
          <p:cNvSpPr/>
          <p:nvPr/>
        </p:nvSpPr>
        <p:spPr>
          <a:xfrm>
            <a:off x="467544" y="555126"/>
            <a:ext cx="378437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85"/>
              </a:lnSpc>
            </a:pPr>
            <a:r>
              <a:rPr lang="ja-JP" altLang="en-US" sz="1108" b="1" dirty="0">
                <a:solidFill>
                  <a:schemeClr val="tx1"/>
                </a:solidFill>
                <a:latin typeface="HG丸ｺﾞｼｯｸM-PRO" panose="020F0600000000000000" pitchFamily="50" charset="-128"/>
                <a:ea typeface="HG丸ｺﾞｼｯｸM-PRO" panose="020F0600000000000000" pitchFamily="50" charset="-128"/>
              </a:rPr>
              <a:t>■説明事項同意書兼長期フォローアップ支援登録証</a:t>
            </a:r>
            <a:endParaRPr lang="en-US" altLang="ja-JP" sz="1108"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正方形/長方形 5">
            <a:extLst>
              <a:ext uri="{FF2B5EF4-FFF2-40B4-BE49-F238E27FC236}">
                <a16:creationId xmlns:a16="http://schemas.microsoft.com/office/drawing/2014/main" id="{58178511-009D-4A58-ADA0-AC7BDE9FEE93}"/>
              </a:ext>
            </a:extLst>
          </p:cNvPr>
          <p:cNvSpPr/>
          <p:nvPr/>
        </p:nvSpPr>
        <p:spPr>
          <a:xfrm>
            <a:off x="5580112" y="579691"/>
            <a:ext cx="1738536" cy="263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85"/>
              </a:lnSpc>
            </a:pPr>
            <a:r>
              <a:rPr lang="ja-JP" altLang="en-US" sz="1108" b="1" dirty="0">
                <a:solidFill>
                  <a:schemeClr val="tx1"/>
                </a:solidFill>
                <a:latin typeface="HG丸ｺﾞｼｯｸM-PRO" panose="020F0600000000000000" pitchFamily="50" charset="-128"/>
                <a:ea typeface="HG丸ｺﾞｼｯｸM-PRO" panose="020F0600000000000000" pitchFamily="50" charset="-128"/>
              </a:rPr>
              <a:t>■ごあんないのチラシ</a:t>
            </a:r>
            <a:endParaRPr lang="en-US" altLang="ja-JP" sz="1108"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2" name="図 11">
            <a:extLst>
              <a:ext uri="{FF2B5EF4-FFF2-40B4-BE49-F238E27FC236}">
                <a16:creationId xmlns:a16="http://schemas.microsoft.com/office/drawing/2014/main" id="{61775EBD-9478-468C-8A75-254073FBE8EA}"/>
              </a:ext>
            </a:extLst>
          </p:cNvPr>
          <p:cNvPicPr>
            <a:picLocks noChangeAspect="1"/>
          </p:cNvPicPr>
          <p:nvPr/>
        </p:nvPicPr>
        <p:blipFill>
          <a:blip r:embed="rId3"/>
          <a:stretch>
            <a:fillRect/>
          </a:stretch>
        </p:blipFill>
        <p:spPr>
          <a:xfrm>
            <a:off x="455380" y="921572"/>
            <a:ext cx="3592129" cy="5468844"/>
          </a:xfrm>
          <a:prstGeom prst="rect">
            <a:avLst/>
          </a:prstGeom>
          <a:ln>
            <a:solidFill>
              <a:schemeClr val="tx1"/>
            </a:solidFill>
          </a:ln>
        </p:spPr>
      </p:pic>
      <p:pic>
        <p:nvPicPr>
          <p:cNvPr id="13" name="図 12">
            <a:extLst>
              <a:ext uri="{FF2B5EF4-FFF2-40B4-BE49-F238E27FC236}">
                <a16:creationId xmlns:a16="http://schemas.microsoft.com/office/drawing/2014/main" id="{974CD957-1276-48F0-ADB1-1E52387591BA}"/>
              </a:ext>
            </a:extLst>
          </p:cNvPr>
          <p:cNvPicPr>
            <a:picLocks noChangeAspect="1"/>
          </p:cNvPicPr>
          <p:nvPr/>
        </p:nvPicPr>
        <p:blipFill>
          <a:blip r:embed="rId4"/>
          <a:stretch>
            <a:fillRect/>
          </a:stretch>
        </p:blipFill>
        <p:spPr>
          <a:xfrm>
            <a:off x="4571999" y="924570"/>
            <a:ext cx="3855445" cy="5456698"/>
          </a:xfrm>
          <a:prstGeom prst="rect">
            <a:avLst/>
          </a:prstGeom>
        </p:spPr>
      </p:pic>
    </p:spTree>
    <p:extLst>
      <p:ext uri="{BB962C8B-B14F-4D97-AF65-F5344CB8AC3E}">
        <p14:creationId xmlns:p14="http://schemas.microsoft.com/office/powerpoint/2010/main" val="9407584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771</Words>
  <Application>Microsoft Office PowerPoint</Application>
  <PresentationFormat>画面に合わせる (4:3)</PresentationFormat>
  <Paragraphs>86</Paragraphs>
  <Slides>4</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HG丸ｺﾞｼｯｸM-PRO</vt:lpstr>
      <vt:lpstr>Meiryo UI</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2024-10-07T04:32:11Z</dcterms:created>
  <dcterms:modified xsi:type="dcterms:W3CDTF">2024-10-07T04:32:16Z</dcterms:modified>
</cp:coreProperties>
</file>