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1"/>
  </p:sldMasterIdLst>
  <p:notesMasterIdLst>
    <p:notesMasterId r:id="rId4"/>
  </p:notesMasterIdLst>
  <p:sldIdLst>
    <p:sldId id="256" r:id="rId2"/>
    <p:sldId id="258" r:id="rId3"/>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FFCC66"/>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5" autoAdjust="0"/>
    <p:restoredTop sz="92460" autoAdjust="0"/>
  </p:normalViewPr>
  <p:slideViewPr>
    <p:cSldViewPr snapToGrid="0">
      <p:cViewPr varScale="1">
        <p:scale>
          <a:sx n="113" d="100"/>
          <a:sy n="113" d="100"/>
        </p:scale>
        <p:origin x="115"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FB7A085B-C8C5-428F-8CA5-50731126733C}" type="datetimeFigureOut">
              <a:rPr kumimoji="1" lang="ja-JP" altLang="en-US" smtClean="0"/>
              <a:t>2024/3/19</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1E6641AF-5D6E-42F7-8531-21FDD8CCB41A}" type="slidenum">
              <a:rPr kumimoji="1" lang="ja-JP" altLang="en-US" smtClean="0"/>
              <a:t>‹#›</a:t>
            </a:fld>
            <a:endParaRPr kumimoji="1" lang="ja-JP" altLang="en-US"/>
          </a:p>
        </p:txBody>
      </p:sp>
    </p:spTree>
    <p:extLst>
      <p:ext uri="{BB962C8B-B14F-4D97-AF65-F5344CB8AC3E}">
        <p14:creationId xmlns:p14="http://schemas.microsoft.com/office/powerpoint/2010/main" val="416710382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002057A-3297-4786-ACAD-D1BDF467BD40}" type="datetime1">
              <a:rPr kumimoji="1" lang="ja-JP" altLang="en-US" smtClean="0"/>
              <a:t>2024/3/19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1375F60-2867-46AD-B1FE-AD10FFE105A7}" type="slidenum">
              <a:rPr kumimoji="1" lang="ja-JP" altLang="en-US" smtClean="0"/>
              <a:t>‹#›</a:t>
            </a:fld>
            <a:endParaRPr kumimoji="1" lang="ja-JP" altLang="en-US"/>
          </a:p>
        </p:txBody>
      </p:sp>
    </p:spTree>
    <p:extLst>
      <p:ext uri="{BB962C8B-B14F-4D97-AF65-F5344CB8AC3E}">
        <p14:creationId xmlns:p14="http://schemas.microsoft.com/office/powerpoint/2010/main" val="4019289193"/>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934618" y="45465"/>
            <a:ext cx="8036763" cy="600710"/>
          </a:xfrm>
          <a:prstGeom prst="rect">
            <a:avLst/>
          </a:prstGeom>
        </p:spPr>
        <p:txBody>
          <a:bodyPr wrap="square" lIns="0" tIns="0" rIns="0" bIns="0">
            <a:spAutoFit/>
          </a:bodyPr>
          <a:lstStyle>
            <a:lvl1pPr>
              <a:defRPr sz="2400" b="1" i="0">
                <a:solidFill>
                  <a:schemeClr val="bg1"/>
                </a:solidFill>
                <a:latin typeface="MS PGothic"/>
                <a:cs typeface="MS PGothic"/>
              </a:defRPr>
            </a:lvl1pPr>
          </a:lstStyle>
          <a:p>
            <a:endParaRPr/>
          </a:p>
        </p:txBody>
      </p:sp>
      <p:sp>
        <p:nvSpPr>
          <p:cNvPr id="3" name="Holder 3"/>
          <p:cNvSpPr>
            <a:spLocks noGrp="1"/>
          </p:cNvSpPr>
          <p:nvPr>
            <p:ph type="body" idx="1"/>
          </p:nvPr>
        </p:nvSpPr>
        <p:spPr>
          <a:xfrm>
            <a:off x="5306695" y="2802889"/>
            <a:ext cx="4339590" cy="1763395"/>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3368040" y="6377940"/>
            <a:ext cx="316992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95300" y="6377940"/>
            <a:ext cx="227838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3/19/2024</a:t>
            </a:fld>
            <a:endParaRPr lang="en-US"/>
          </a:p>
        </p:txBody>
      </p:sp>
      <p:sp>
        <p:nvSpPr>
          <p:cNvPr id="6" name="Holder 6"/>
          <p:cNvSpPr>
            <a:spLocks noGrp="1"/>
          </p:cNvSpPr>
          <p:nvPr>
            <p:ph type="sldNum" sz="quarter" idx="7"/>
          </p:nvPr>
        </p:nvSpPr>
        <p:spPr>
          <a:xfrm>
            <a:off x="9560941" y="6596430"/>
            <a:ext cx="320675" cy="254000"/>
          </a:xfrm>
          <a:prstGeom prst="rect">
            <a:avLst/>
          </a:prstGeom>
        </p:spPr>
        <p:txBody>
          <a:bodyPr wrap="square" lIns="0" tIns="0" rIns="0" bIns="0">
            <a:spAutoFit/>
          </a:bodyPr>
          <a:lstStyle>
            <a:lvl1pPr>
              <a:defRPr sz="1800" b="0" i="0">
                <a:solidFill>
                  <a:schemeClr val="tx1"/>
                </a:solidFill>
                <a:latin typeface="Calibri"/>
                <a:cs typeface="Calibri"/>
              </a:defRPr>
            </a:lvl1pPr>
          </a:lstStyle>
          <a:p>
            <a:pPr marL="38100">
              <a:lnSpc>
                <a:spcPts val="1810"/>
              </a:lnSpc>
            </a:pPr>
            <a:fld id="{81D60167-4931-47E6-BA6A-407CBD079E47}" type="slidenum">
              <a:rPr dirty="0"/>
              <a:t>‹#›</a:t>
            </a:fld>
            <a:endParaRPr dirty="0"/>
          </a:p>
        </p:txBody>
      </p:sp>
    </p:spTree>
    <p:extLst>
      <p:ext uri="{BB962C8B-B14F-4D97-AF65-F5344CB8AC3E}">
        <p14:creationId xmlns:p14="http://schemas.microsoft.com/office/powerpoint/2010/main" val="2186350704"/>
      </p:ext>
    </p:extLst>
  </p:cSld>
  <p:clrMap bg1="lt1" tx1="dk1" bg2="lt2" tx2="dk2" accent1="accent1" accent2="accent2" accent3="accent3" accent4="accent4" accent5="accent5" accent6="accent6" hlink="hlink" folHlink="folHlink"/>
  <p:sldLayoutIdLst>
    <p:sldLayoutId id="2147483649" r:id="rId1"/>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5E969E87-401C-FF71-D14C-DF81A483C4BA}"/>
              </a:ext>
            </a:extLst>
          </p:cNvPr>
          <p:cNvSpPr txBox="1"/>
          <p:nvPr/>
        </p:nvSpPr>
        <p:spPr>
          <a:xfrm>
            <a:off x="262889" y="2386679"/>
            <a:ext cx="1113751" cy="317459"/>
          </a:xfrm>
          <a:prstGeom prst="rect">
            <a:avLst/>
          </a:prstGeom>
          <a:solidFill>
            <a:schemeClr val="bg1">
              <a:lumMod val="85000"/>
            </a:schemeClr>
          </a:solidFill>
        </p:spPr>
        <p:txBody>
          <a:bodyPr wrap="square" rtlCol="0" anchor="ctr" anchorCtr="0">
            <a:spAutoFit/>
          </a:bodyPr>
          <a:lstStyle/>
          <a:p>
            <a:pPr algn="ctr"/>
            <a:r>
              <a:rPr lang="ja-JP" altLang="en-US" sz="1463" dirty="0">
                <a:latin typeface="Meiryo UI" panose="020B0604030504040204" pitchFamily="50" charset="-128"/>
                <a:ea typeface="Meiryo UI" panose="020B0604030504040204" pitchFamily="50" charset="-128"/>
              </a:rPr>
              <a:t>現状・課題</a:t>
            </a:r>
          </a:p>
        </p:txBody>
      </p:sp>
      <p:sp>
        <p:nvSpPr>
          <p:cNvPr id="6" name="テキスト ボックス 5">
            <a:extLst>
              <a:ext uri="{FF2B5EF4-FFF2-40B4-BE49-F238E27FC236}">
                <a16:creationId xmlns:a16="http://schemas.microsoft.com/office/drawing/2014/main" id="{E5F846DD-3AD0-F42A-BC07-B4C037006734}"/>
              </a:ext>
            </a:extLst>
          </p:cNvPr>
          <p:cNvSpPr txBox="1"/>
          <p:nvPr/>
        </p:nvSpPr>
        <p:spPr>
          <a:xfrm>
            <a:off x="128788" y="2687290"/>
            <a:ext cx="9684914" cy="2484398"/>
          </a:xfrm>
          <a:prstGeom prst="rect">
            <a:avLst/>
          </a:prstGeom>
          <a:noFill/>
        </p:spPr>
        <p:txBody>
          <a:bodyPr wrap="square" rtlCol="0">
            <a:spAutoFit/>
          </a:bodyPr>
          <a:lstStyle/>
          <a:p>
            <a:pPr>
              <a:lnSpc>
                <a:spcPts val="2100"/>
              </a:lnSpc>
            </a:pPr>
            <a:r>
              <a:rPr lang="ja-JP" altLang="en-US" sz="1400" dirty="0">
                <a:latin typeface="Meiryo UI" panose="020B0604030504040204" pitchFamily="50" charset="-128"/>
                <a:ea typeface="Meiryo UI" panose="020B0604030504040204" pitchFamily="50" charset="-128"/>
              </a:rPr>
              <a:t>・近年の医療の進歩により小児がんの生存率は向上しており（白血病：約</a:t>
            </a:r>
            <a:r>
              <a:rPr lang="en-US" altLang="ja-JP" sz="1400" dirty="0">
                <a:latin typeface="Meiryo UI" panose="020B0604030504040204" pitchFamily="50" charset="-128"/>
                <a:ea typeface="Meiryo UI" panose="020B0604030504040204" pitchFamily="50" charset="-128"/>
              </a:rPr>
              <a:t>85%</a:t>
            </a:r>
            <a:r>
              <a:rPr lang="ja-JP" altLang="en-US" sz="1400" dirty="0" err="1">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脳腫瘍：約</a:t>
            </a:r>
            <a:r>
              <a:rPr lang="en-US" altLang="ja-JP" sz="1400" dirty="0">
                <a:latin typeface="Meiryo UI" panose="020B0604030504040204" pitchFamily="50" charset="-128"/>
                <a:ea typeface="Meiryo UI" panose="020B0604030504040204" pitchFamily="50" charset="-128"/>
              </a:rPr>
              <a:t>60%</a:t>
            </a:r>
            <a:r>
              <a:rPr lang="ja-JP" altLang="en-US" sz="1400" dirty="0">
                <a:latin typeface="Meiryo UI" panose="020B0604030504040204" pitchFamily="50" charset="-128"/>
                <a:ea typeface="Meiryo UI" panose="020B0604030504040204" pitchFamily="50" charset="-128"/>
              </a:rPr>
              <a:t>）、治療後も思春期・成人期を迎 </a:t>
            </a:r>
            <a:endParaRPr lang="en-US" altLang="ja-JP" sz="1400" dirty="0">
              <a:latin typeface="Meiryo UI" panose="020B0604030504040204" pitchFamily="50" charset="-128"/>
              <a:ea typeface="Meiryo UI" panose="020B0604030504040204" pitchFamily="50" charset="-128"/>
            </a:endParaRPr>
          </a:p>
          <a:p>
            <a:pPr>
              <a:lnSpc>
                <a:spcPts val="2100"/>
              </a:lnSpc>
            </a:pPr>
            <a:r>
              <a:rPr lang="en-US" altLang="ja-JP" sz="1400" dirty="0">
                <a:latin typeface="Meiryo UI" panose="020B0604030504040204" pitchFamily="50" charset="-128"/>
                <a:ea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rPr>
              <a:t>える患者も多くなっている。</a:t>
            </a:r>
          </a:p>
          <a:p>
            <a:pPr>
              <a:lnSpc>
                <a:spcPts val="2100"/>
              </a:lnSpc>
            </a:pPr>
            <a:r>
              <a:rPr lang="ja-JP" altLang="en-US" sz="1400" dirty="0">
                <a:latin typeface="Meiryo UI" panose="020B0604030504040204" pitchFamily="50" charset="-128"/>
                <a:ea typeface="Meiryo UI" panose="020B0604030504040204" pitchFamily="50" charset="-128"/>
              </a:rPr>
              <a:t>・大阪府がん対策推進計画において、小児・ＡＹＡ世代のがん医療の連携・協力体制、長期フォローアップ体制等の充実に努めることと</a:t>
            </a:r>
            <a:endParaRPr lang="en-US" altLang="ja-JP" sz="1400" dirty="0">
              <a:latin typeface="Meiryo UI" panose="020B0604030504040204" pitchFamily="50" charset="-128"/>
              <a:ea typeface="Meiryo UI" panose="020B0604030504040204" pitchFamily="50" charset="-128"/>
            </a:endParaRPr>
          </a:p>
          <a:p>
            <a:pPr>
              <a:lnSpc>
                <a:spcPts val="2100"/>
              </a:lnSpc>
            </a:pPr>
            <a:r>
              <a:rPr lang="en-US" altLang="ja-JP" sz="1400" dirty="0">
                <a:latin typeface="Meiryo UI" panose="020B0604030504040204" pitchFamily="50" charset="-128"/>
                <a:ea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rPr>
              <a:t>しているが、</a:t>
            </a:r>
            <a:r>
              <a:rPr lang="ja-JP" altLang="en-US" sz="1400" b="1" u="sng" dirty="0">
                <a:latin typeface="Meiryo UI" panose="020B0604030504040204" pitchFamily="50" charset="-128"/>
                <a:ea typeface="Meiryo UI" panose="020B0604030504040204" pitchFamily="50" charset="-128"/>
              </a:rPr>
              <a:t>小児がんについては、治癒した後に、患者の成長や時間の経過に伴い、過去の放射線治療・薬物療法・造血細胞移植　</a:t>
            </a:r>
            <a:endParaRPr lang="en-US" altLang="ja-JP" sz="1400" b="1" u="sng" dirty="0">
              <a:latin typeface="Meiryo UI" panose="020B0604030504040204" pitchFamily="50" charset="-128"/>
              <a:ea typeface="Meiryo UI" panose="020B0604030504040204" pitchFamily="50" charset="-128"/>
            </a:endParaRPr>
          </a:p>
          <a:p>
            <a:pPr>
              <a:lnSpc>
                <a:spcPts val="2100"/>
              </a:lnSpc>
            </a:pPr>
            <a:r>
              <a:rPr lang="ja-JP" altLang="en-US" sz="1400" b="1" dirty="0">
                <a:latin typeface="Meiryo UI" panose="020B0604030504040204" pitchFamily="50" charset="-128"/>
                <a:ea typeface="Meiryo UI" panose="020B0604030504040204" pitchFamily="50" charset="-128"/>
              </a:rPr>
              <a:t> </a:t>
            </a:r>
            <a:r>
              <a:rPr lang="ja-JP" altLang="en-US" sz="1400" b="1" u="sng" dirty="0">
                <a:latin typeface="Meiryo UI" panose="020B0604030504040204" pitchFamily="50" charset="-128"/>
                <a:ea typeface="Meiryo UI" panose="020B0604030504040204" pitchFamily="50" charset="-128"/>
              </a:rPr>
              <a:t>等の影響によって起こりうる、二次がんをはじめとした合併症への対応が課題</a:t>
            </a:r>
            <a:r>
              <a:rPr lang="ja-JP" altLang="en-US" sz="1400" dirty="0">
                <a:latin typeface="Meiryo UI" panose="020B0604030504040204" pitchFamily="50" charset="-128"/>
                <a:ea typeface="Meiryo UI" panose="020B0604030504040204" pitchFamily="50" charset="-128"/>
              </a:rPr>
              <a:t>となっている。</a:t>
            </a:r>
          </a:p>
          <a:p>
            <a:pPr>
              <a:lnSpc>
                <a:spcPts val="2100"/>
              </a:lnSpc>
            </a:pPr>
            <a:r>
              <a:rPr lang="ja-JP" altLang="en-US" sz="1400" dirty="0">
                <a:latin typeface="Meiryo UI" panose="020B0604030504040204" pitchFamily="50" charset="-128"/>
                <a:ea typeface="Meiryo UI" panose="020B0604030504040204" pitchFamily="50" charset="-128"/>
              </a:rPr>
              <a:t>・二次がんハイリスクの小児がん治療経験者が十分な検診を適切に受診できなければ、二次がんの発見が遅れ、その治療に要する期間  </a:t>
            </a:r>
            <a:endParaRPr lang="en-US" altLang="ja-JP" sz="1400" dirty="0">
              <a:latin typeface="Meiryo UI" panose="020B0604030504040204" pitchFamily="50" charset="-128"/>
              <a:ea typeface="Meiryo UI" panose="020B0604030504040204" pitchFamily="50" charset="-128"/>
            </a:endParaRPr>
          </a:p>
          <a:p>
            <a:pPr>
              <a:lnSpc>
                <a:spcPts val="2100"/>
              </a:lnSpc>
            </a:pPr>
            <a:r>
              <a:rPr lang="en-US" altLang="ja-JP" sz="1400" dirty="0">
                <a:latin typeface="Meiryo UI" panose="020B0604030504040204" pitchFamily="50" charset="-128"/>
                <a:ea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rPr>
              <a:t>が長くなる。</a:t>
            </a:r>
          </a:p>
          <a:p>
            <a:pPr>
              <a:lnSpc>
                <a:spcPts val="2100"/>
              </a:lnSpc>
            </a:pPr>
            <a:r>
              <a:rPr lang="ja-JP" altLang="en-US" sz="1400" dirty="0">
                <a:latin typeface="Meiryo UI" panose="020B0604030504040204" pitchFamily="50" charset="-128"/>
                <a:ea typeface="Meiryo UI" panose="020B0604030504040204" pitchFamily="50" charset="-128"/>
              </a:rPr>
              <a:t>・また、小児がん治療により二次がん等のリスクが生じることに対する患者自身の理解が十分でないことも多く、検診受診に繋げるためにも</a:t>
            </a:r>
            <a:endParaRPr lang="en-US" altLang="ja-JP" sz="1400" dirty="0">
              <a:latin typeface="Meiryo UI" panose="020B0604030504040204" pitchFamily="50" charset="-128"/>
              <a:ea typeface="Meiryo UI" panose="020B0604030504040204" pitchFamily="50" charset="-128"/>
            </a:endParaRPr>
          </a:p>
          <a:p>
            <a:pPr>
              <a:lnSpc>
                <a:spcPts val="2100"/>
              </a:lnSpc>
            </a:pPr>
            <a:r>
              <a:rPr lang="en-US" altLang="ja-JP" sz="1400" dirty="0">
                <a:latin typeface="Meiryo UI" panose="020B0604030504040204" pitchFamily="50" charset="-128"/>
                <a:ea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rPr>
              <a:t>周知が必要。</a:t>
            </a:r>
          </a:p>
        </p:txBody>
      </p:sp>
      <p:sp>
        <p:nvSpPr>
          <p:cNvPr id="9" name="二等辺三角形 8">
            <a:extLst>
              <a:ext uri="{FF2B5EF4-FFF2-40B4-BE49-F238E27FC236}">
                <a16:creationId xmlns:a16="http://schemas.microsoft.com/office/drawing/2014/main" id="{F13A446B-EEC4-E910-4B7C-478AEE459864}"/>
              </a:ext>
            </a:extLst>
          </p:cNvPr>
          <p:cNvSpPr/>
          <p:nvPr/>
        </p:nvSpPr>
        <p:spPr>
          <a:xfrm flipV="1">
            <a:off x="3660157" y="5007840"/>
            <a:ext cx="2622176" cy="430306"/>
          </a:xfrm>
          <a:prstGeom prst="triangle">
            <a:avLst/>
          </a:prstGeom>
          <a:solidFill>
            <a:schemeClr val="bg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a:extLst>
              <a:ext uri="{FF2B5EF4-FFF2-40B4-BE49-F238E27FC236}">
                <a16:creationId xmlns:a16="http://schemas.microsoft.com/office/drawing/2014/main" id="{90E2DC44-BC1C-B482-11FD-055FBCD5BB35}"/>
              </a:ext>
            </a:extLst>
          </p:cNvPr>
          <p:cNvSpPr txBox="1"/>
          <p:nvPr/>
        </p:nvSpPr>
        <p:spPr>
          <a:xfrm>
            <a:off x="325307" y="5393040"/>
            <a:ext cx="1113751" cy="317459"/>
          </a:xfrm>
          <a:prstGeom prst="rect">
            <a:avLst/>
          </a:prstGeom>
          <a:solidFill>
            <a:schemeClr val="bg1">
              <a:lumMod val="85000"/>
            </a:schemeClr>
          </a:solidFill>
        </p:spPr>
        <p:txBody>
          <a:bodyPr wrap="square" rtlCol="0" anchor="ctr" anchorCtr="0">
            <a:spAutoFit/>
          </a:bodyPr>
          <a:lstStyle/>
          <a:p>
            <a:pPr algn="ctr"/>
            <a:r>
              <a:rPr lang="ja-JP" altLang="en-US" sz="1463" dirty="0">
                <a:latin typeface="Meiryo UI" panose="020B0604030504040204" pitchFamily="50" charset="-128"/>
                <a:ea typeface="Meiryo UI" panose="020B0604030504040204" pitchFamily="50" charset="-128"/>
              </a:rPr>
              <a:t>対応策</a:t>
            </a:r>
          </a:p>
        </p:txBody>
      </p:sp>
      <p:sp>
        <p:nvSpPr>
          <p:cNvPr id="13" name="テキスト ボックス 12">
            <a:extLst>
              <a:ext uri="{FF2B5EF4-FFF2-40B4-BE49-F238E27FC236}">
                <a16:creationId xmlns:a16="http://schemas.microsoft.com/office/drawing/2014/main" id="{E9C2DF53-F36F-7905-F587-E21202E81CE4}"/>
              </a:ext>
            </a:extLst>
          </p:cNvPr>
          <p:cNvSpPr txBox="1"/>
          <p:nvPr/>
        </p:nvSpPr>
        <p:spPr>
          <a:xfrm>
            <a:off x="325308" y="5676016"/>
            <a:ext cx="9380220" cy="1137876"/>
          </a:xfrm>
          <a:prstGeom prst="rect">
            <a:avLst/>
          </a:prstGeom>
          <a:noFill/>
        </p:spPr>
        <p:txBody>
          <a:bodyPr wrap="square" rtlCol="0">
            <a:spAutoFit/>
          </a:bodyPr>
          <a:lstStyle/>
          <a:p>
            <a:pPr marL="285750" indent="-285750">
              <a:lnSpc>
                <a:spcPts val="2100"/>
              </a:lnSpc>
              <a:buFont typeface="Arial" panose="020B0604020202020204" pitchFamily="34" charset="0"/>
              <a:buChar char="•"/>
            </a:pPr>
            <a:r>
              <a:rPr lang="ja-JP" altLang="en-US" sz="1400" dirty="0">
                <a:latin typeface="Meiryo UI" panose="020B0604030504040204" pitchFamily="50" charset="-128"/>
                <a:ea typeface="Meiryo UI" panose="020B0604030504040204" pitchFamily="50" charset="-128"/>
              </a:rPr>
              <a:t>小児がん経験者の二次がんの早期発見に繋げるため、二次がんハイリスク対象者が原則としてガイドラインで推奨されている検診を受診することができるよう体制を整備する。</a:t>
            </a:r>
            <a:endParaRPr lang="en-US" altLang="ja-JP" sz="1400" dirty="0">
              <a:latin typeface="Meiryo UI" panose="020B0604030504040204" pitchFamily="50" charset="-128"/>
              <a:ea typeface="Meiryo UI" panose="020B0604030504040204" pitchFamily="50" charset="-128"/>
            </a:endParaRPr>
          </a:p>
          <a:p>
            <a:pPr marL="285750" indent="-285750">
              <a:lnSpc>
                <a:spcPts val="2100"/>
              </a:lnSpc>
              <a:buFont typeface="Arial" panose="020B0604020202020204" pitchFamily="34" charset="0"/>
              <a:buChar char="•"/>
            </a:pPr>
            <a:r>
              <a:rPr lang="ja-JP" altLang="en-US" sz="1400" dirty="0">
                <a:latin typeface="Meiryo UI" panose="020B0604030504040204" pitchFamily="50" charset="-128"/>
                <a:ea typeface="Meiryo UI" panose="020B0604030504040204" pitchFamily="50" charset="-128"/>
              </a:rPr>
              <a:t>小児がん治療中、治療終了の時期から、二次がんや合併症等のリスクについてリーフレット等により、患者・家族に対して周知を行う。</a:t>
            </a:r>
            <a:endParaRPr lang="en-US" altLang="ja-JP" sz="1400" dirty="0">
              <a:latin typeface="Meiryo UI" panose="020B0604030504040204" pitchFamily="50" charset="-128"/>
              <a:ea typeface="Meiryo UI" panose="020B0604030504040204" pitchFamily="50" charset="-128"/>
            </a:endParaRPr>
          </a:p>
        </p:txBody>
      </p:sp>
      <p:sp>
        <p:nvSpPr>
          <p:cNvPr id="11" name="テキスト ボックス 10">
            <a:extLst>
              <a:ext uri="{FF2B5EF4-FFF2-40B4-BE49-F238E27FC236}">
                <a16:creationId xmlns:a16="http://schemas.microsoft.com/office/drawing/2014/main" id="{B743E27D-2EF1-4981-9428-EDF9ABCC509C}"/>
              </a:ext>
            </a:extLst>
          </p:cNvPr>
          <p:cNvSpPr txBox="1"/>
          <p:nvPr/>
        </p:nvSpPr>
        <p:spPr>
          <a:xfrm flipH="1">
            <a:off x="9273480" y="6299172"/>
            <a:ext cx="296420" cy="600164"/>
          </a:xfrm>
          <a:prstGeom prst="rect">
            <a:avLst/>
          </a:prstGeom>
          <a:noFill/>
        </p:spPr>
        <p:txBody>
          <a:bodyPr wrap="square" rtlCol="0">
            <a:spAutoFit/>
          </a:bodyPr>
          <a:lstStyle/>
          <a:p>
            <a:r>
              <a:rPr kumimoji="1" lang="ja-JP" altLang="en-US" sz="1200" dirty="0"/>
              <a:t>６</a:t>
            </a:r>
            <a:endParaRPr kumimoji="1" lang="en-US" altLang="ja-JP" sz="1200" dirty="0"/>
          </a:p>
          <a:p>
            <a:endParaRPr kumimoji="1" lang="ja-JP" altLang="en-US" dirty="0"/>
          </a:p>
        </p:txBody>
      </p:sp>
      <p:sp>
        <p:nvSpPr>
          <p:cNvPr id="14" name="正方形/長方形 13">
            <a:extLst>
              <a:ext uri="{FF2B5EF4-FFF2-40B4-BE49-F238E27FC236}">
                <a16:creationId xmlns:a16="http://schemas.microsoft.com/office/drawing/2014/main" id="{70874EC0-A61F-4590-B6C9-3D9CC3A1AAF6}"/>
              </a:ext>
            </a:extLst>
          </p:cNvPr>
          <p:cNvSpPr/>
          <p:nvPr/>
        </p:nvSpPr>
        <p:spPr>
          <a:xfrm>
            <a:off x="11812" y="13530"/>
            <a:ext cx="9906000" cy="45458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0926" tIns="45463" rIns="90926" bIns="45463" numCol="1" spcCol="0" rtlCol="0" fromWordArt="0" anchor="ctr" anchorCtr="0" forceAA="0" compatLnSpc="1">
            <a:prstTxWarp prst="textNoShape">
              <a:avLst/>
            </a:prstTxWarp>
            <a:noAutofit/>
          </a:bodyPr>
          <a:lstStyle/>
          <a:p>
            <a:pPr algn="ctr"/>
            <a:r>
              <a:rPr lang="ja-JP" altLang="en-US" sz="2000" b="1" dirty="0">
                <a:latin typeface="Meiryo UI" panose="020B0604030504040204" pitchFamily="50" charset="-128"/>
                <a:ea typeface="Meiryo UI" panose="020B0604030504040204" pitchFamily="50" charset="-128"/>
              </a:rPr>
              <a:t>小児がん治療経験者長期フォローアップ支援事業</a:t>
            </a:r>
            <a:endParaRPr lang="ja-JP" altLang="en-US" sz="1200" b="1" dirty="0">
              <a:solidFill>
                <a:schemeClr val="bg1"/>
              </a:solidFill>
              <a:latin typeface="Meiryo UI" panose="020B0604030504040204" pitchFamily="50" charset="-128"/>
              <a:ea typeface="Meiryo UI" panose="020B0604030504040204" pitchFamily="50" charset="-128"/>
            </a:endParaRPr>
          </a:p>
        </p:txBody>
      </p:sp>
      <p:sp>
        <p:nvSpPr>
          <p:cNvPr id="15" name="角丸四角形 4">
            <a:extLst>
              <a:ext uri="{FF2B5EF4-FFF2-40B4-BE49-F238E27FC236}">
                <a16:creationId xmlns:a16="http://schemas.microsoft.com/office/drawing/2014/main" id="{124D8DDB-73A7-4ABB-ABCF-CA5D79C47C46}"/>
              </a:ext>
            </a:extLst>
          </p:cNvPr>
          <p:cNvSpPr/>
          <p:nvPr/>
        </p:nvSpPr>
        <p:spPr>
          <a:xfrm>
            <a:off x="295212" y="637981"/>
            <a:ext cx="9315575" cy="1481637"/>
          </a:xfrm>
          <a:prstGeom prst="roundRect">
            <a:avLst/>
          </a:prstGeom>
          <a:ln w="12700">
            <a:noFill/>
          </a:ln>
          <a:effectLst>
            <a:glow rad="101600">
              <a:schemeClr val="bg1">
                <a:lumMod val="95000"/>
                <a:alpha val="60000"/>
              </a:schemeClr>
            </a:glow>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rtlCol="0" anchor="t"/>
          <a:lstStyle/>
          <a:p>
            <a:pPr algn="ctr">
              <a:lnSpc>
                <a:spcPts val="1700"/>
              </a:lnSpc>
            </a:pPr>
            <a:r>
              <a:rPr lang="ja-JP" altLang="en-US" sz="1600" b="1" dirty="0">
                <a:solidFill>
                  <a:prstClr val="black"/>
                </a:solidFill>
                <a:latin typeface="Meiryo UI" panose="020B0604030504040204" pitchFamily="50" charset="-128"/>
                <a:ea typeface="Meiryo UI" panose="020B0604030504040204" pitchFamily="50" charset="-128"/>
              </a:rPr>
              <a:t>第４期大阪府がん対策推進計画（案）</a:t>
            </a:r>
            <a:endParaRPr lang="en-US" altLang="ja-JP" sz="1050" b="1" dirty="0">
              <a:solidFill>
                <a:prstClr val="black"/>
              </a:solidFill>
              <a:latin typeface="Meiryo UI" panose="020B0604030504040204" pitchFamily="50" charset="-128"/>
              <a:ea typeface="Meiryo UI" panose="020B0604030504040204" pitchFamily="50" charset="-128"/>
            </a:endParaRPr>
          </a:p>
          <a:p>
            <a:pPr>
              <a:lnSpc>
                <a:spcPts val="1700"/>
              </a:lnSpc>
            </a:pPr>
            <a:r>
              <a:rPr lang="ja-JP" altLang="en-US" sz="1400" b="1" dirty="0">
                <a:solidFill>
                  <a:prstClr val="black"/>
                </a:solidFill>
                <a:latin typeface="Meiryo UI" panose="020B0604030504040204" pitchFamily="50" charset="-128"/>
                <a:ea typeface="Meiryo UI" panose="020B0604030504040204" pitchFamily="50" charset="-128"/>
              </a:rPr>
              <a:t>～がん医療の充実～</a:t>
            </a:r>
            <a:endParaRPr lang="en-US" altLang="ja-JP" sz="1400" b="1" dirty="0">
              <a:solidFill>
                <a:prstClr val="black"/>
              </a:solidFill>
              <a:latin typeface="Meiryo UI" panose="020B0604030504040204" pitchFamily="50" charset="-128"/>
              <a:ea typeface="Meiryo UI" panose="020B0604030504040204" pitchFamily="50" charset="-128"/>
            </a:endParaRPr>
          </a:p>
          <a:p>
            <a:pPr>
              <a:lnSpc>
                <a:spcPts val="1700"/>
              </a:lnSpc>
            </a:pPr>
            <a:r>
              <a:rPr lang="ja-JP" altLang="en-US" sz="1400" dirty="0">
                <a:solidFill>
                  <a:srgbClr val="000000"/>
                </a:solidFill>
                <a:effectLst/>
                <a:latin typeface="Meiryo UI" panose="020B0604030504040204" pitchFamily="50" charset="-128"/>
                <a:ea typeface="Meiryo UI" panose="020B0604030504040204" pitchFamily="50" charset="-128"/>
                <a:cs typeface="HG丸ｺﾞｼｯｸM-PRO" panose="020F0600000000000000" pitchFamily="50" charset="-128"/>
              </a:rPr>
              <a:t>　○</a:t>
            </a:r>
            <a:r>
              <a:rPr lang="ja-JP" altLang="en-US" sz="1400" dirty="0">
                <a:solidFill>
                  <a:srgbClr val="FF0000"/>
                </a:solidFill>
                <a:effectLst/>
                <a:latin typeface="Meiryo UI" panose="020B0604030504040204" pitchFamily="50" charset="-128"/>
                <a:ea typeface="Meiryo UI" panose="020B0604030504040204" pitchFamily="50" charset="-128"/>
                <a:cs typeface="HG丸ｺﾞｼｯｸM-PRO" panose="020F0600000000000000" pitchFamily="50" charset="-128"/>
              </a:rPr>
              <a:t>病院をはじめ、小児がん患者やその家族に対して、長期フォローアップの必要性について働きかけを行います。</a:t>
            </a:r>
          </a:p>
          <a:p>
            <a:pPr>
              <a:lnSpc>
                <a:spcPts val="1700"/>
              </a:lnSpc>
            </a:pPr>
            <a:endParaRPr lang="ja-JP" altLang="en-US" sz="1400" dirty="0">
              <a:solidFill>
                <a:srgbClr val="000000"/>
              </a:solidFill>
              <a:effectLst/>
              <a:latin typeface="Meiryo UI" panose="020B0604030504040204" pitchFamily="50" charset="-128"/>
              <a:ea typeface="Meiryo UI" panose="020B0604030504040204" pitchFamily="50" charset="-128"/>
              <a:cs typeface="HG丸ｺﾞｼｯｸM-PRO" panose="020F0600000000000000" pitchFamily="50" charset="-128"/>
            </a:endParaRPr>
          </a:p>
          <a:p>
            <a:pPr>
              <a:lnSpc>
                <a:spcPts val="1700"/>
              </a:lnSpc>
            </a:pPr>
            <a:r>
              <a:rPr lang="ja-JP" altLang="en-US" sz="1400" dirty="0">
                <a:solidFill>
                  <a:srgbClr val="000000"/>
                </a:solidFill>
                <a:effectLst/>
                <a:latin typeface="Meiryo UI" panose="020B0604030504040204" pitchFamily="50" charset="-128"/>
                <a:ea typeface="Meiryo UI" panose="020B0604030504040204" pitchFamily="50" charset="-128"/>
                <a:cs typeface="HG丸ｺﾞｼｯｸM-PRO" panose="020F0600000000000000" pitchFamily="50" charset="-128"/>
              </a:rPr>
              <a:t>　○</a:t>
            </a:r>
            <a:r>
              <a:rPr lang="ja-JP" altLang="en-US" sz="1400" dirty="0">
                <a:solidFill>
                  <a:srgbClr val="FF0000"/>
                </a:solidFill>
                <a:effectLst/>
                <a:latin typeface="Meiryo UI" panose="020B0604030504040204" pitchFamily="50" charset="-128"/>
                <a:ea typeface="Meiryo UI" panose="020B0604030504040204" pitchFamily="50" charset="-128"/>
                <a:cs typeface="HG丸ｺﾞｼｯｸM-PRO" panose="020F0600000000000000" pitchFamily="50" charset="-128"/>
              </a:rPr>
              <a:t>また、小児・ＡＹＡ世代の診療実態を把握するための調査を実施し、その調査結果を踏まえ、長期フォローアップ体制のあり</a:t>
            </a:r>
            <a:endParaRPr lang="en-US" altLang="ja-JP" sz="1400" dirty="0">
              <a:solidFill>
                <a:srgbClr val="FF0000"/>
              </a:solidFill>
              <a:effectLst/>
              <a:latin typeface="Meiryo UI" panose="020B0604030504040204" pitchFamily="50" charset="-128"/>
              <a:ea typeface="Meiryo UI" panose="020B0604030504040204" pitchFamily="50" charset="-128"/>
              <a:cs typeface="HG丸ｺﾞｼｯｸM-PRO" panose="020F0600000000000000" pitchFamily="50" charset="-128"/>
            </a:endParaRPr>
          </a:p>
          <a:p>
            <a:pPr>
              <a:lnSpc>
                <a:spcPts val="1700"/>
              </a:lnSpc>
            </a:pPr>
            <a:r>
              <a:rPr lang="ja-JP" altLang="en-US" sz="1400" dirty="0">
                <a:solidFill>
                  <a:srgbClr val="FF0000"/>
                </a:solidFill>
                <a:latin typeface="Meiryo UI" panose="020B0604030504040204" pitchFamily="50" charset="-128"/>
                <a:ea typeface="Meiryo UI" panose="020B0604030504040204" pitchFamily="50" charset="-128"/>
                <a:cs typeface="HG丸ｺﾞｼｯｸM-PRO" panose="020F0600000000000000" pitchFamily="50" charset="-128"/>
              </a:rPr>
              <a:t>　　</a:t>
            </a:r>
            <a:r>
              <a:rPr lang="ja-JP" altLang="en-US" sz="1400" dirty="0">
                <a:solidFill>
                  <a:srgbClr val="FF0000"/>
                </a:solidFill>
                <a:effectLst/>
                <a:latin typeface="Meiryo UI" panose="020B0604030504040204" pitchFamily="50" charset="-128"/>
                <a:ea typeface="Meiryo UI" panose="020B0604030504040204" pitchFamily="50" charset="-128"/>
                <a:cs typeface="HG丸ｺﾞｼｯｸM-PRO" panose="020F0600000000000000" pitchFamily="50" charset="-128"/>
              </a:rPr>
              <a:t>方等を検討するとともに、地域の医療機関との連携促進に取り組みます。</a:t>
            </a:r>
            <a:endParaRPr lang="en-US" altLang="ja-JP" sz="1400" b="1" dirty="0">
              <a:solidFill>
                <a:srgbClr val="FF0000"/>
              </a:solidFill>
              <a:latin typeface="Meiryo UI" panose="020B0604030504040204" pitchFamily="50" charset="-128"/>
              <a:ea typeface="Meiryo UI" panose="020B0604030504040204" pitchFamily="50" charset="-128"/>
            </a:endParaRPr>
          </a:p>
        </p:txBody>
      </p:sp>
      <p:sp>
        <p:nvSpPr>
          <p:cNvPr id="12" name="正方形/長方形 11">
            <a:extLst>
              <a:ext uri="{FF2B5EF4-FFF2-40B4-BE49-F238E27FC236}">
                <a16:creationId xmlns:a16="http://schemas.microsoft.com/office/drawing/2014/main" id="{D193459D-1291-4BA2-924F-04B26896B932}"/>
              </a:ext>
            </a:extLst>
          </p:cNvPr>
          <p:cNvSpPr/>
          <p:nvPr/>
        </p:nvSpPr>
        <p:spPr>
          <a:xfrm>
            <a:off x="8858691" y="70309"/>
            <a:ext cx="846837" cy="350222"/>
          </a:xfrm>
          <a:prstGeom prst="rect">
            <a:avLst/>
          </a:prstGeom>
          <a:solidFill>
            <a:sysClr val="window" lastClr="FFFFFF"/>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400" kern="0" dirty="0">
                <a:solidFill>
                  <a:prstClr val="black"/>
                </a:solidFill>
                <a:latin typeface="Meiryo UI" panose="020B0604030504040204" pitchFamily="50" charset="-128"/>
                <a:ea typeface="Meiryo UI" panose="020B0604030504040204" pitchFamily="50" charset="-128"/>
              </a:rPr>
              <a:t>資料４</a:t>
            </a:r>
            <a:endPar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6" name="四角形: 角を丸くする 15">
            <a:extLst>
              <a:ext uri="{FF2B5EF4-FFF2-40B4-BE49-F238E27FC236}">
                <a16:creationId xmlns:a16="http://schemas.microsoft.com/office/drawing/2014/main" id="{81ACC5A8-C9F0-4013-AD0D-993DF91C0ECB}"/>
              </a:ext>
            </a:extLst>
          </p:cNvPr>
          <p:cNvSpPr/>
          <p:nvPr/>
        </p:nvSpPr>
        <p:spPr>
          <a:xfrm>
            <a:off x="262889" y="162583"/>
            <a:ext cx="1949722" cy="383125"/>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kumimoji="1" lang="ja-JP" altLang="en-US" dirty="0"/>
              <a:t>府で予算要求中</a:t>
            </a:r>
          </a:p>
        </p:txBody>
      </p:sp>
    </p:spTree>
    <p:extLst>
      <p:ext uri="{BB962C8B-B14F-4D97-AF65-F5344CB8AC3E}">
        <p14:creationId xmlns:p14="http://schemas.microsoft.com/office/powerpoint/2010/main" val="4207086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2" name="Picture 8" descr="Icono De La Revista O Del Folleto En Estilo De La Historieta ..."/>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71362" y="4068776"/>
            <a:ext cx="871776" cy="930630"/>
          </a:xfrm>
          <a:prstGeom prst="rect">
            <a:avLst/>
          </a:prstGeom>
          <a:noFill/>
          <a:extLst>
            <a:ext uri="{909E8E84-426E-40DD-AFC4-6F175D3DCCD1}">
              <a14:hiddenFill xmlns:a14="http://schemas.microsoft.com/office/drawing/2010/main">
                <a:solidFill>
                  <a:srgbClr val="FFFFFF"/>
                </a:solidFill>
              </a14:hiddenFill>
            </a:ext>
          </a:extLst>
        </p:spPr>
      </p:pic>
      <p:sp>
        <p:nvSpPr>
          <p:cNvPr id="41" name="正方形/長方形 40"/>
          <p:cNvSpPr/>
          <p:nvPr/>
        </p:nvSpPr>
        <p:spPr>
          <a:xfrm>
            <a:off x="1032683" y="4792775"/>
            <a:ext cx="1113497" cy="4270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latin typeface="HG丸ｺﾞｼｯｸM-PRO" panose="020F0600000000000000" pitchFamily="50" charset="-128"/>
                <a:ea typeface="HG丸ｺﾞｼｯｸM-PRO" panose="020F0600000000000000" pitchFamily="50" charset="-128"/>
              </a:rPr>
              <a:t>リーフレット配布</a:t>
            </a:r>
            <a:endParaRPr kumimoji="1" lang="en-US" altLang="ja-JP" sz="1200"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32" name="正方形/長方形 31"/>
          <p:cNvSpPr/>
          <p:nvPr/>
        </p:nvSpPr>
        <p:spPr>
          <a:xfrm>
            <a:off x="102333" y="1510634"/>
            <a:ext cx="4332995" cy="2639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（小児がん拠点病院・小児がん連携病院・その他医療機関）</a:t>
            </a:r>
          </a:p>
        </p:txBody>
      </p:sp>
      <p:sp>
        <p:nvSpPr>
          <p:cNvPr id="18" name="正方形/長方形 17"/>
          <p:cNvSpPr/>
          <p:nvPr/>
        </p:nvSpPr>
        <p:spPr>
          <a:xfrm>
            <a:off x="7401762" y="2936196"/>
            <a:ext cx="2077968" cy="12022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・採血</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・マンモグラフィー</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・エコー</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・大腸内視鏡検査　　など</a:t>
            </a:r>
          </a:p>
        </p:txBody>
      </p:sp>
      <p:sp>
        <p:nvSpPr>
          <p:cNvPr id="17" name="正方形/長方形 16"/>
          <p:cNvSpPr/>
          <p:nvPr/>
        </p:nvSpPr>
        <p:spPr>
          <a:xfrm>
            <a:off x="4367361" y="2386761"/>
            <a:ext cx="1904159" cy="4270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latin typeface="HG丸ｺﾞｼｯｸM-PRO" panose="020F0600000000000000" pitchFamily="50" charset="-128"/>
                <a:ea typeface="HG丸ｺﾞｼｯｸM-PRO" panose="020F0600000000000000" pitchFamily="50" charset="-128"/>
              </a:rPr>
              <a:t>②ハイリスク対象者は</a:t>
            </a:r>
            <a:endParaRPr kumimoji="1" lang="en-US" altLang="ja-JP" sz="1200" b="1" dirty="0">
              <a:solidFill>
                <a:schemeClr val="tx1"/>
              </a:solidFill>
              <a:latin typeface="HG丸ｺﾞｼｯｸM-PRO" panose="020F0600000000000000" pitchFamily="50" charset="-128"/>
              <a:ea typeface="HG丸ｺﾞｼｯｸM-PRO" panose="020F0600000000000000" pitchFamily="50" charset="-128"/>
            </a:endParaRPr>
          </a:p>
          <a:p>
            <a:pPr algn="ctr"/>
            <a:r>
              <a:rPr kumimoji="1" lang="ja-JP" altLang="en-US" sz="1200" b="1" dirty="0">
                <a:solidFill>
                  <a:schemeClr val="tx1"/>
                </a:solidFill>
                <a:latin typeface="HG丸ｺﾞｼｯｸM-PRO" panose="020F0600000000000000" pitchFamily="50" charset="-128"/>
                <a:ea typeface="HG丸ｺﾞｼｯｸM-PRO" panose="020F0600000000000000" pitchFamily="50" charset="-128"/>
              </a:rPr>
              <a:t>定期的に検診受診へ</a:t>
            </a:r>
          </a:p>
        </p:txBody>
      </p:sp>
      <p:pic>
        <p:nvPicPr>
          <p:cNvPr id="1030" name="Picture 6" descr="問診のイラスト（女医・女性患者） | かわいいフリー素材集 いらすとや"/>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74730" y="2151369"/>
            <a:ext cx="1350674" cy="1484256"/>
          </a:xfrm>
          <a:prstGeom prst="rect">
            <a:avLst/>
          </a:prstGeom>
          <a:noFill/>
          <a:extLst>
            <a:ext uri="{909E8E84-426E-40DD-AFC4-6F175D3DCCD1}">
              <a14:hiddenFill xmlns:a14="http://schemas.microsoft.com/office/drawing/2010/main">
                <a:solidFill>
                  <a:srgbClr val="FFFFFF"/>
                </a:solidFill>
              </a14:hiddenFill>
            </a:ext>
          </a:extLst>
        </p:spPr>
      </p:pic>
      <p:sp>
        <p:nvSpPr>
          <p:cNvPr id="6" name="角丸四角形 5"/>
          <p:cNvSpPr/>
          <p:nvPr/>
        </p:nvSpPr>
        <p:spPr>
          <a:xfrm>
            <a:off x="215138" y="1169005"/>
            <a:ext cx="4220190" cy="3604928"/>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7" name="図 6"/>
          <p:cNvPicPr>
            <a:picLocks noChangeAspect="1"/>
          </p:cNvPicPr>
          <p:nvPr/>
        </p:nvPicPr>
        <p:blipFill>
          <a:blip r:embed="rId4"/>
          <a:stretch>
            <a:fillRect/>
          </a:stretch>
        </p:blipFill>
        <p:spPr>
          <a:xfrm>
            <a:off x="7843542" y="1990668"/>
            <a:ext cx="1032720" cy="1032720"/>
          </a:xfrm>
          <a:prstGeom prst="rect">
            <a:avLst/>
          </a:prstGeom>
        </p:spPr>
      </p:pic>
      <p:pic>
        <p:nvPicPr>
          <p:cNvPr id="3" name="図 2"/>
          <p:cNvPicPr>
            <a:picLocks noChangeAspect="1"/>
          </p:cNvPicPr>
          <p:nvPr/>
        </p:nvPicPr>
        <p:blipFill>
          <a:blip r:embed="rId5"/>
          <a:stretch>
            <a:fillRect/>
          </a:stretch>
        </p:blipFill>
        <p:spPr>
          <a:xfrm>
            <a:off x="3214063" y="1747513"/>
            <a:ext cx="1221265" cy="820560"/>
          </a:xfrm>
          <a:prstGeom prst="rect">
            <a:avLst/>
          </a:prstGeom>
        </p:spPr>
      </p:pic>
      <p:sp>
        <p:nvSpPr>
          <p:cNvPr id="20" name="角丸四角形 19"/>
          <p:cNvSpPr/>
          <p:nvPr/>
        </p:nvSpPr>
        <p:spPr>
          <a:xfrm>
            <a:off x="6271520" y="1083001"/>
            <a:ext cx="3208210" cy="3604928"/>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28" name="Picture 4" descr="医療費の適正化を目的とした診療様式について – 仙台 リウマチ科・内科の宗像靖彦クリニック"/>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611128" y="534447"/>
            <a:ext cx="1184382" cy="1082229"/>
          </a:xfrm>
          <a:prstGeom prst="rect">
            <a:avLst/>
          </a:prstGeom>
          <a:noFill/>
          <a:extLst>
            <a:ext uri="{909E8E84-426E-40DD-AFC4-6F175D3DCCD1}">
              <a14:hiddenFill xmlns:a14="http://schemas.microsoft.com/office/drawing/2010/main">
                <a:solidFill>
                  <a:srgbClr val="FFFFFF"/>
                </a:solidFill>
              </a14:hiddenFill>
            </a:ext>
          </a:extLst>
        </p:spPr>
      </p:pic>
      <p:sp>
        <p:nvSpPr>
          <p:cNvPr id="21" name="正方形/長方形 20"/>
          <p:cNvSpPr/>
          <p:nvPr/>
        </p:nvSpPr>
        <p:spPr>
          <a:xfrm>
            <a:off x="2185886" y="4111385"/>
            <a:ext cx="2019027" cy="45421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二次がんハイリスクに係る</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algn="ct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主治医意見書</a:t>
            </a:r>
          </a:p>
        </p:txBody>
      </p:sp>
      <p:pic>
        <p:nvPicPr>
          <p:cNvPr id="23" name="Picture 2" descr="主治医の意見書 イラスト素材 [ 2973450 ] - フォトライブラリー photolibrary"/>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rot="627171">
            <a:off x="6666382" y="1597328"/>
            <a:ext cx="1022873" cy="1113876"/>
          </a:xfrm>
          <a:prstGeom prst="rect">
            <a:avLst/>
          </a:prstGeom>
          <a:noFill/>
          <a:extLst>
            <a:ext uri="{909E8E84-426E-40DD-AFC4-6F175D3DCCD1}">
              <a14:hiddenFill xmlns:a14="http://schemas.microsoft.com/office/drawing/2010/main">
                <a:solidFill>
                  <a:srgbClr val="FFFFFF"/>
                </a:solidFill>
              </a14:hiddenFill>
            </a:ext>
          </a:extLst>
        </p:spPr>
      </p:pic>
      <p:sp>
        <p:nvSpPr>
          <p:cNvPr id="25" name="正方形/長方形 24"/>
          <p:cNvSpPr/>
          <p:nvPr/>
        </p:nvSpPr>
        <p:spPr>
          <a:xfrm>
            <a:off x="6371096" y="2702380"/>
            <a:ext cx="1410715" cy="4270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受診者は</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algn="ct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主治医意見書持参</a:t>
            </a:r>
          </a:p>
        </p:txBody>
      </p:sp>
      <p:pic>
        <p:nvPicPr>
          <p:cNvPr id="26" name="Picture 2" descr="主治医の意見書 イラスト素材 [ 2973450 ] - フォトライブラリー photolibrary"/>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rot="627171">
            <a:off x="2623404" y="3012179"/>
            <a:ext cx="1022873" cy="1113876"/>
          </a:xfrm>
          <a:prstGeom prst="rect">
            <a:avLst/>
          </a:prstGeom>
          <a:noFill/>
          <a:extLst>
            <a:ext uri="{909E8E84-426E-40DD-AFC4-6F175D3DCCD1}">
              <a14:hiddenFill xmlns:a14="http://schemas.microsoft.com/office/drawing/2010/main">
                <a:solidFill>
                  <a:srgbClr val="FFFFFF"/>
                </a:solidFill>
              </a14:hiddenFill>
            </a:ext>
          </a:extLst>
        </p:spPr>
      </p:pic>
      <p:sp>
        <p:nvSpPr>
          <p:cNvPr id="11" name="雲 10"/>
          <p:cNvSpPr/>
          <p:nvPr/>
        </p:nvSpPr>
        <p:spPr>
          <a:xfrm>
            <a:off x="6680085" y="4025376"/>
            <a:ext cx="2471548" cy="801907"/>
          </a:xfrm>
          <a:prstGeom prst="cloud">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latin typeface="HG丸ｺﾞｼｯｸM-PRO" panose="020F0600000000000000" pitchFamily="50" charset="-128"/>
                <a:ea typeface="HG丸ｺﾞｼｯｸM-PRO" panose="020F0600000000000000" pitchFamily="50" charset="-128"/>
              </a:rPr>
              <a:t>③検診費用は</a:t>
            </a:r>
            <a:endParaRPr kumimoji="1" lang="en-US" altLang="ja-JP" sz="1200" b="1" dirty="0">
              <a:solidFill>
                <a:schemeClr val="tx1"/>
              </a:solidFill>
              <a:latin typeface="HG丸ｺﾞｼｯｸM-PRO" panose="020F0600000000000000" pitchFamily="50" charset="-128"/>
              <a:ea typeface="HG丸ｺﾞｼｯｸM-PRO" panose="020F0600000000000000" pitchFamily="50" charset="-128"/>
            </a:endParaRPr>
          </a:p>
          <a:p>
            <a:pPr algn="ctr"/>
            <a:r>
              <a:rPr kumimoji="1" lang="ja-JP" altLang="en-US" sz="1200" b="1" dirty="0">
                <a:solidFill>
                  <a:schemeClr val="tx1"/>
                </a:solidFill>
                <a:latin typeface="HG丸ｺﾞｼｯｸM-PRO" panose="020F0600000000000000" pitchFamily="50" charset="-128"/>
                <a:ea typeface="HG丸ｺﾞｼｯｸM-PRO" panose="020F0600000000000000" pitchFamily="50" charset="-128"/>
              </a:rPr>
              <a:t>検診機関が負担</a:t>
            </a:r>
          </a:p>
        </p:txBody>
      </p:sp>
      <p:sp>
        <p:nvSpPr>
          <p:cNvPr id="28" name="正方形/長方形 27"/>
          <p:cNvSpPr/>
          <p:nvPr/>
        </p:nvSpPr>
        <p:spPr>
          <a:xfrm>
            <a:off x="5289568" y="4785904"/>
            <a:ext cx="1265799" cy="4270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latin typeface="HG丸ｺﾞｼｯｸM-PRO" panose="020F0600000000000000" pitchFamily="50" charset="-128"/>
                <a:ea typeface="HG丸ｺﾞｼｯｸM-PRO" panose="020F0600000000000000" pitchFamily="50" charset="-128"/>
              </a:rPr>
              <a:t>実績報告</a:t>
            </a:r>
          </a:p>
        </p:txBody>
      </p:sp>
      <p:sp>
        <p:nvSpPr>
          <p:cNvPr id="29" name="右矢印 28"/>
          <p:cNvSpPr/>
          <p:nvPr/>
        </p:nvSpPr>
        <p:spPr>
          <a:xfrm rot="19670926">
            <a:off x="4400094" y="4491065"/>
            <a:ext cx="2004699" cy="252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右矢印 26"/>
          <p:cNvSpPr/>
          <p:nvPr/>
        </p:nvSpPr>
        <p:spPr>
          <a:xfrm rot="8866703">
            <a:off x="4525337" y="4724645"/>
            <a:ext cx="2004699" cy="252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p:cNvSpPr/>
          <p:nvPr/>
        </p:nvSpPr>
        <p:spPr>
          <a:xfrm>
            <a:off x="4502190" y="4234379"/>
            <a:ext cx="1361719" cy="4270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latin typeface="HG丸ｺﾞｼｯｸM-PRO" panose="020F0600000000000000" pitchFamily="50" charset="-128"/>
                <a:ea typeface="HG丸ｺﾞｼｯｸM-PRO" panose="020F0600000000000000" pitchFamily="50" charset="-128"/>
              </a:rPr>
              <a:t>委託</a:t>
            </a:r>
          </a:p>
        </p:txBody>
      </p:sp>
      <p:sp>
        <p:nvSpPr>
          <p:cNvPr id="33" name="正方形/長方形 32"/>
          <p:cNvSpPr/>
          <p:nvPr/>
        </p:nvSpPr>
        <p:spPr>
          <a:xfrm>
            <a:off x="905731" y="3561609"/>
            <a:ext cx="1732861" cy="4270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latin typeface="HG丸ｺﾞｼｯｸM-PRO" panose="020F0600000000000000" pitchFamily="50" charset="-128"/>
                <a:ea typeface="HG丸ｺﾞｼｯｸM-PRO" panose="020F0600000000000000" pitchFamily="50" charset="-128"/>
              </a:rPr>
              <a:t>①主治医による診察</a:t>
            </a:r>
          </a:p>
        </p:txBody>
      </p:sp>
      <p:sp>
        <p:nvSpPr>
          <p:cNvPr id="13" name="角丸四角形 12"/>
          <p:cNvSpPr/>
          <p:nvPr/>
        </p:nvSpPr>
        <p:spPr>
          <a:xfrm>
            <a:off x="163169" y="5181872"/>
            <a:ext cx="4449355" cy="14921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●長期フォローアップ・二次がん予防啓発リーフレット作成</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●検診機関への検診</a:t>
            </a:r>
            <a:r>
              <a:rPr kumimoji="1" lang="ja-JP" altLang="en-US" sz="1200">
                <a:solidFill>
                  <a:schemeClr val="tx1"/>
                </a:solidFill>
                <a:latin typeface="HG丸ｺﾞｼｯｸM-PRO" panose="020F0600000000000000" pitchFamily="50" charset="-128"/>
                <a:ea typeface="HG丸ｺﾞｼｯｸM-PRO" panose="020F0600000000000000" pitchFamily="50" charset="-128"/>
              </a:rPr>
              <a:t>費用補助</a:t>
            </a:r>
            <a:endParaRPr kumimoji="1" lang="en-US" altLang="ja-JP" sz="1200">
              <a:solidFill>
                <a:schemeClr val="tx1"/>
              </a:solidFill>
              <a:latin typeface="HG丸ｺﾞｼｯｸM-PRO" panose="020F0600000000000000" pitchFamily="50" charset="-128"/>
              <a:ea typeface="HG丸ｺﾞｼｯｸM-PRO" panose="020F0600000000000000" pitchFamily="50" charset="-128"/>
            </a:endParaRPr>
          </a:p>
        </p:txBody>
      </p:sp>
      <p:sp>
        <p:nvSpPr>
          <p:cNvPr id="35" name="角丸四角形 34"/>
          <p:cNvSpPr/>
          <p:nvPr/>
        </p:nvSpPr>
        <p:spPr>
          <a:xfrm>
            <a:off x="190693" y="5188743"/>
            <a:ext cx="1025822" cy="348452"/>
          </a:xfrm>
          <a:prstGeom prst="round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latin typeface="HG丸ｺﾞｼｯｸM-PRO" panose="020F0600000000000000" pitchFamily="50" charset="-128"/>
                <a:ea typeface="HG丸ｺﾞｼｯｸM-PRO" panose="020F0600000000000000" pitchFamily="50" charset="-128"/>
              </a:rPr>
              <a:t>大阪府</a:t>
            </a:r>
            <a:endParaRPr kumimoji="1" lang="ja-JP" altLang="en-US" dirty="0">
              <a:solidFill>
                <a:schemeClr val="tx1"/>
              </a:solidFill>
              <a:latin typeface="HG丸ｺﾞｼｯｸM-PRO" panose="020F0600000000000000" pitchFamily="50" charset="-128"/>
              <a:ea typeface="HG丸ｺﾞｼｯｸM-PRO" panose="020F0600000000000000" pitchFamily="50" charset="-128"/>
            </a:endParaRPr>
          </a:p>
        </p:txBody>
      </p:sp>
      <p:sp>
        <p:nvSpPr>
          <p:cNvPr id="40" name="右矢印 39"/>
          <p:cNvSpPr/>
          <p:nvPr/>
        </p:nvSpPr>
        <p:spPr>
          <a:xfrm rot="16200000">
            <a:off x="1818516" y="4665648"/>
            <a:ext cx="859330" cy="50268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角丸四角形 37"/>
          <p:cNvSpPr/>
          <p:nvPr/>
        </p:nvSpPr>
        <p:spPr>
          <a:xfrm>
            <a:off x="258005" y="1011924"/>
            <a:ext cx="4290128" cy="474485"/>
          </a:xfrm>
          <a:prstGeom prst="round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latin typeface="HG丸ｺﾞｼｯｸM-PRO" panose="020F0600000000000000" pitchFamily="50" charset="-128"/>
                <a:ea typeface="HG丸ｺﾞｼｯｸM-PRO" panose="020F0600000000000000" pitchFamily="50" charset="-128"/>
              </a:rPr>
              <a:t>長期フォローアップ中の医療機関</a:t>
            </a:r>
          </a:p>
        </p:txBody>
      </p:sp>
      <p:sp>
        <p:nvSpPr>
          <p:cNvPr id="39" name="角丸四角形 38"/>
          <p:cNvSpPr/>
          <p:nvPr/>
        </p:nvSpPr>
        <p:spPr>
          <a:xfrm>
            <a:off x="7832812" y="889845"/>
            <a:ext cx="1318820" cy="348452"/>
          </a:xfrm>
          <a:prstGeom prst="round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latin typeface="HG丸ｺﾞｼｯｸM-PRO" panose="020F0600000000000000" pitchFamily="50" charset="-128"/>
                <a:ea typeface="HG丸ｺﾞｼｯｸM-PRO" panose="020F0600000000000000" pitchFamily="50" charset="-128"/>
              </a:rPr>
              <a:t>検診機関</a:t>
            </a:r>
          </a:p>
        </p:txBody>
      </p:sp>
      <p:sp>
        <p:nvSpPr>
          <p:cNvPr id="34" name="角丸四角形 33"/>
          <p:cNvSpPr/>
          <p:nvPr/>
        </p:nvSpPr>
        <p:spPr>
          <a:xfrm>
            <a:off x="5482405" y="5428211"/>
            <a:ext cx="3997326" cy="927751"/>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●データ分析　⇒　二次がん検診の有用性を検証</a:t>
            </a:r>
          </a:p>
        </p:txBody>
      </p:sp>
      <p:sp>
        <p:nvSpPr>
          <p:cNvPr id="36" name="角丸四角形 35"/>
          <p:cNvSpPr/>
          <p:nvPr/>
        </p:nvSpPr>
        <p:spPr>
          <a:xfrm>
            <a:off x="5484168" y="5409325"/>
            <a:ext cx="2997223" cy="348452"/>
          </a:xfrm>
          <a:prstGeom prst="round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latin typeface="HG丸ｺﾞｼｯｸM-PRO" panose="020F0600000000000000" pitchFamily="50" charset="-128"/>
                <a:ea typeface="HG丸ｺﾞｼｯｸM-PRO" panose="020F0600000000000000" pitchFamily="50" charset="-128"/>
              </a:rPr>
              <a:t>大阪国際がんセンター</a:t>
            </a:r>
            <a:endParaRPr kumimoji="1" lang="ja-JP" altLang="en-US" dirty="0">
              <a:solidFill>
                <a:schemeClr val="tx1"/>
              </a:solidFill>
              <a:latin typeface="HG丸ｺﾞｼｯｸM-PRO" panose="020F0600000000000000" pitchFamily="50" charset="-128"/>
              <a:ea typeface="HG丸ｺﾞｼｯｸM-PRO" panose="020F0600000000000000" pitchFamily="50" charset="-128"/>
            </a:endParaRPr>
          </a:p>
        </p:txBody>
      </p:sp>
      <p:sp>
        <p:nvSpPr>
          <p:cNvPr id="37" name="右矢印 36"/>
          <p:cNvSpPr/>
          <p:nvPr/>
        </p:nvSpPr>
        <p:spPr>
          <a:xfrm rot="5400000">
            <a:off x="8677370" y="4875457"/>
            <a:ext cx="892404" cy="27269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正方形/長方形 41"/>
          <p:cNvSpPr/>
          <p:nvPr/>
        </p:nvSpPr>
        <p:spPr>
          <a:xfrm>
            <a:off x="8157705" y="4926968"/>
            <a:ext cx="1024996" cy="4270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latin typeface="HG丸ｺﾞｼｯｸM-PRO" panose="020F0600000000000000" pitchFamily="50" charset="-128"/>
                <a:ea typeface="HG丸ｺﾞｼｯｸM-PRO" panose="020F0600000000000000" pitchFamily="50" charset="-128"/>
              </a:rPr>
              <a:t>データ提供</a:t>
            </a:r>
          </a:p>
        </p:txBody>
      </p:sp>
      <p:sp>
        <p:nvSpPr>
          <p:cNvPr id="14" name="右矢印 13"/>
          <p:cNvSpPr/>
          <p:nvPr/>
        </p:nvSpPr>
        <p:spPr>
          <a:xfrm>
            <a:off x="4317469" y="2780716"/>
            <a:ext cx="2004699" cy="252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テキスト ボックス 42">
            <a:extLst>
              <a:ext uri="{FF2B5EF4-FFF2-40B4-BE49-F238E27FC236}">
                <a16:creationId xmlns:a16="http://schemas.microsoft.com/office/drawing/2014/main" id="{4CB9E82C-C6B7-4F5A-A89E-DF44E661C0C6}"/>
              </a:ext>
            </a:extLst>
          </p:cNvPr>
          <p:cNvSpPr txBox="1"/>
          <p:nvPr/>
        </p:nvSpPr>
        <p:spPr>
          <a:xfrm flipH="1">
            <a:off x="9383307" y="6385828"/>
            <a:ext cx="296420" cy="600164"/>
          </a:xfrm>
          <a:prstGeom prst="rect">
            <a:avLst/>
          </a:prstGeom>
          <a:noFill/>
        </p:spPr>
        <p:txBody>
          <a:bodyPr wrap="square" rtlCol="0">
            <a:spAutoFit/>
          </a:bodyPr>
          <a:lstStyle/>
          <a:p>
            <a:r>
              <a:rPr lang="ja-JP" altLang="en-US" sz="1200" dirty="0"/>
              <a:t>７</a:t>
            </a:r>
            <a:endParaRPr kumimoji="1" lang="en-US" altLang="ja-JP" sz="1200" dirty="0"/>
          </a:p>
          <a:p>
            <a:endParaRPr kumimoji="1" lang="ja-JP" altLang="en-US" dirty="0"/>
          </a:p>
        </p:txBody>
      </p:sp>
      <p:sp>
        <p:nvSpPr>
          <p:cNvPr id="44" name="正方形/長方形 43">
            <a:extLst>
              <a:ext uri="{FF2B5EF4-FFF2-40B4-BE49-F238E27FC236}">
                <a16:creationId xmlns:a16="http://schemas.microsoft.com/office/drawing/2014/main" id="{1AB7DB0C-3A7A-4612-97A6-EF7B81B116A4}"/>
              </a:ext>
            </a:extLst>
          </p:cNvPr>
          <p:cNvSpPr/>
          <p:nvPr/>
        </p:nvSpPr>
        <p:spPr>
          <a:xfrm>
            <a:off x="11812" y="13530"/>
            <a:ext cx="9906000" cy="45458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0926" tIns="45463" rIns="90926" bIns="45463" numCol="1" spcCol="0" rtlCol="0" fromWordArt="0" anchor="ctr" anchorCtr="0" forceAA="0" compatLnSpc="1">
            <a:prstTxWarp prst="textNoShape">
              <a:avLst/>
            </a:prstTxWarp>
            <a:noAutofit/>
          </a:bodyPr>
          <a:lstStyle/>
          <a:p>
            <a:pPr algn="ctr"/>
            <a:r>
              <a:rPr lang="ja-JP" altLang="en-US" sz="2000" b="1" dirty="0">
                <a:latin typeface="Meiryo UI" panose="020B0604030504040204" pitchFamily="50" charset="-128"/>
                <a:ea typeface="Meiryo UI" panose="020B0604030504040204" pitchFamily="50" charset="-128"/>
              </a:rPr>
              <a:t>小児がん治療経験者長期フォローアップ支援事業</a:t>
            </a:r>
            <a:endParaRPr lang="ja-JP" altLang="en-US" sz="1200" b="1"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4019306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522</Words>
  <Application>Microsoft Office PowerPoint</Application>
  <PresentationFormat>A4 210 x 297 mm</PresentationFormat>
  <Paragraphs>52</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HG丸ｺﾞｼｯｸM-PRO</vt:lpstr>
      <vt:lpstr>Meiryo UI</vt:lpstr>
      <vt:lpstr>MS PGothic</vt:lpstr>
      <vt:lpstr>游ゴシック</vt:lpstr>
      <vt:lpstr>Arial</vt:lpstr>
      <vt:lpstr>Calibri</vt:lpstr>
      <vt:lpstr>Office Theme</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dc:description/>
  <cp:lastModifiedBy/>
  <cp:revision>1</cp:revision>
  <dcterms:created xsi:type="dcterms:W3CDTF">2024-03-19T06:14:41Z</dcterms:created>
  <dcterms:modified xsi:type="dcterms:W3CDTF">2024-03-19T06:14:46Z</dcterms:modified>
</cp:coreProperties>
</file>