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3"/>
  </p:notesMasterIdLst>
  <p:sldIdLst>
    <p:sldId id="259"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CC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2460" autoAdjust="0"/>
  </p:normalViewPr>
  <p:slideViewPr>
    <p:cSldViewPr snapToGrid="0">
      <p:cViewPr varScale="1">
        <p:scale>
          <a:sx n="113" d="100"/>
          <a:sy n="113" d="100"/>
        </p:scale>
        <p:origin x="115"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B7A085B-C8C5-428F-8CA5-50731126733C}" type="datetimeFigureOut">
              <a:rPr kumimoji="1" lang="ja-JP" altLang="en-US" smtClean="0"/>
              <a:t>2024/3/19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E6641AF-5D6E-42F7-8531-21FDD8CCB41A}" type="slidenum">
              <a:rPr kumimoji="1" lang="ja-JP" altLang="en-US" smtClean="0"/>
              <a:t>‹#›</a:t>
            </a:fld>
            <a:endParaRPr kumimoji="1" lang="ja-JP" altLang="en-US"/>
          </a:p>
        </p:txBody>
      </p:sp>
    </p:spTree>
    <p:extLst>
      <p:ext uri="{BB962C8B-B14F-4D97-AF65-F5344CB8AC3E}">
        <p14:creationId xmlns:p14="http://schemas.microsoft.com/office/powerpoint/2010/main" val="41671038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E6641AF-5D6E-42F7-8531-21FDD8CCB41A}" type="slidenum">
              <a:rPr kumimoji="1" lang="ja-JP" altLang="en-US" smtClean="0"/>
              <a:t>1</a:t>
            </a:fld>
            <a:endParaRPr kumimoji="1" lang="ja-JP" altLang="en-US"/>
          </a:p>
        </p:txBody>
      </p:sp>
    </p:spTree>
    <p:extLst>
      <p:ext uri="{BB962C8B-B14F-4D97-AF65-F5344CB8AC3E}">
        <p14:creationId xmlns:p14="http://schemas.microsoft.com/office/powerpoint/2010/main" val="649229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95300" y="6377940"/>
            <a:ext cx="2278380" cy="276999"/>
          </a:xfrm>
        </p:spPr>
        <p:txBody>
          <a:bodyPr/>
          <a:lstStyle/>
          <a:p>
            <a:fld id="{A4A9D5C3-5AD1-4B12-A867-37CF79256695}" type="datetimeFigureOut">
              <a:rPr kumimoji="1" lang="ja-JP" altLang="en-US" smtClean="0"/>
              <a:t>2024/3/19</a:t>
            </a:fld>
            <a:endParaRPr kumimoji="1" lang="ja-JP" altLang="en-US"/>
          </a:p>
        </p:txBody>
      </p:sp>
      <p:sp>
        <p:nvSpPr>
          <p:cNvPr id="3" name="Footer Placeholder 2"/>
          <p:cNvSpPr>
            <a:spLocks noGrp="1"/>
          </p:cNvSpPr>
          <p:nvPr>
            <p:ph type="ftr" sz="quarter" idx="11"/>
          </p:nvPr>
        </p:nvSpPr>
        <p:spPr>
          <a:xfrm>
            <a:off x="3368040" y="6377940"/>
            <a:ext cx="3169920" cy="276999"/>
          </a:xfrm>
        </p:spPr>
        <p:txBody>
          <a:bodyPr/>
          <a:lstStyle/>
          <a:p>
            <a:endParaRPr kumimoji="1" lang="ja-JP" altLang="en-US"/>
          </a:p>
        </p:txBody>
      </p:sp>
      <p:sp>
        <p:nvSpPr>
          <p:cNvPr id="4" name="Slide Number Placeholder 3"/>
          <p:cNvSpPr>
            <a:spLocks noGrp="1"/>
          </p:cNvSpPr>
          <p:nvPr>
            <p:ph type="sldNum" sz="quarter" idx="12"/>
          </p:nvPr>
        </p:nvSpPr>
        <p:spPr>
          <a:xfrm>
            <a:off x="9560941" y="6596430"/>
            <a:ext cx="320675" cy="276999"/>
          </a:xfrm>
        </p:spPr>
        <p:txBody>
          <a:bodyPr/>
          <a:lstStyle/>
          <a:p>
            <a:fld id="{45640B90-E843-46A8-9D41-E686FF51C36B}" type="slidenum">
              <a:rPr kumimoji="1" lang="ja-JP" altLang="en-US" smtClean="0"/>
              <a:t>‹#›</a:t>
            </a:fld>
            <a:endParaRPr kumimoji="1" lang="ja-JP" altLang="en-US"/>
          </a:p>
        </p:txBody>
      </p:sp>
    </p:spTree>
    <p:extLst>
      <p:ext uri="{BB962C8B-B14F-4D97-AF65-F5344CB8AC3E}">
        <p14:creationId xmlns:p14="http://schemas.microsoft.com/office/powerpoint/2010/main" val="222851556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34618" y="45465"/>
            <a:ext cx="8036763" cy="600710"/>
          </a:xfrm>
          <a:prstGeom prst="rect">
            <a:avLst/>
          </a:prstGeom>
        </p:spPr>
        <p:txBody>
          <a:bodyPr wrap="square" lIns="0" tIns="0" rIns="0" bIns="0">
            <a:spAutoFit/>
          </a:bodyPr>
          <a:lstStyle>
            <a:lvl1pPr>
              <a:defRPr sz="2400" b="1" i="0">
                <a:solidFill>
                  <a:schemeClr val="bg1"/>
                </a:solidFill>
                <a:latin typeface="MS PGothic"/>
                <a:cs typeface="MS PGothic"/>
              </a:defRPr>
            </a:lvl1pPr>
          </a:lstStyle>
          <a:p>
            <a:endParaRPr/>
          </a:p>
        </p:txBody>
      </p:sp>
      <p:sp>
        <p:nvSpPr>
          <p:cNvPr id="3" name="Holder 3"/>
          <p:cNvSpPr>
            <a:spLocks noGrp="1"/>
          </p:cNvSpPr>
          <p:nvPr>
            <p:ph type="body" idx="1"/>
          </p:nvPr>
        </p:nvSpPr>
        <p:spPr>
          <a:xfrm>
            <a:off x="5306695" y="2802889"/>
            <a:ext cx="4339590" cy="176339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368040" y="6377940"/>
            <a:ext cx="316992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95300" y="6377940"/>
            <a:ext cx="227838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3/19/2024</a:t>
            </a:fld>
            <a:endParaRPr lang="en-US"/>
          </a:p>
        </p:txBody>
      </p:sp>
      <p:sp>
        <p:nvSpPr>
          <p:cNvPr id="6" name="Holder 6"/>
          <p:cNvSpPr>
            <a:spLocks noGrp="1"/>
          </p:cNvSpPr>
          <p:nvPr>
            <p:ph type="sldNum" sz="quarter" idx="7"/>
          </p:nvPr>
        </p:nvSpPr>
        <p:spPr>
          <a:xfrm>
            <a:off x="9560941" y="6596430"/>
            <a:ext cx="320675" cy="254000"/>
          </a:xfrm>
          <a:prstGeom prst="rect">
            <a:avLst/>
          </a:prstGeom>
        </p:spPr>
        <p:txBody>
          <a:bodyPr wrap="square" lIns="0" tIns="0" rIns="0" bIns="0">
            <a:spAutoFit/>
          </a:bodyPr>
          <a:lstStyle>
            <a:lvl1pPr>
              <a:defRPr sz="1800" b="0" i="0">
                <a:solidFill>
                  <a:schemeClr val="tx1"/>
                </a:solidFill>
                <a:latin typeface="Calibri"/>
                <a:cs typeface="Calibri"/>
              </a:defRPr>
            </a:lvl1pPr>
          </a:lstStyle>
          <a:p>
            <a:pPr marL="38100">
              <a:lnSpc>
                <a:spcPts val="1810"/>
              </a:lnSpc>
            </a:pPr>
            <a:fld id="{81D60167-4931-47E6-BA6A-407CBD079E47}" type="slidenum">
              <a:rPr dirty="0"/>
              <a:t>‹#›</a:t>
            </a:fld>
            <a:endParaRPr dirty="0"/>
          </a:p>
        </p:txBody>
      </p:sp>
    </p:spTree>
    <p:extLst>
      <p:ext uri="{BB962C8B-B14F-4D97-AF65-F5344CB8AC3E}">
        <p14:creationId xmlns:p14="http://schemas.microsoft.com/office/powerpoint/2010/main" val="2186350704"/>
      </p:ext>
    </p:extLst>
  </p:cSld>
  <p:clrMap bg1="lt1" tx1="dk1" bg2="lt2" tx2="dk2" accent1="accent1" accent2="accent2" accent3="accent3" accent4="accent4" accent5="accent5" accent6="accent6" hlink="hlink" folHlink="folHlink"/>
  <p:sldLayoutIdLst>
    <p:sldLayoutId id="2147483650" r:id="rId1"/>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楕円 12">
            <a:extLst>
              <a:ext uri="{FF2B5EF4-FFF2-40B4-BE49-F238E27FC236}">
                <a16:creationId xmlns:a16="http://schemas.microsoft.com/office/drawing/2014/main" id="{0DD016EA-38DA-453B-B8C6-3BBB12C0F5C5}"/>
              </a:ext>
            </a:extLst>
          </p:cNvPr>
          <p:cNvSpPr/>
          <p:nvPr/>
        </p:nvSpPr>
        <p:spPr>
          <a:xfrm>
            <a:off x="2939932" y="4770817"/>
            <a:ext cx="3946941" cy="1826410"/>
          </a:xfrm>
          <a:prstGeom prst="ellipse">
            <a:avLst/>
          </a:prstGeom>
          <a:solidFill>
            <a:schemeClr val="tx2">
              <a:lumMod val="40000"/>
              <a:lumOff val="6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正方形/長方形 1">
            <a:extLst>
              <a:ext uri="{FF2B5EF4-FFF2-40B4-BE49-F238E27FC236}">
                <a16:creationId xmlns:a16="http://schemas.microsoft.com/office/drawing/2014/main" id="{4C59AE76-968A-4B16-90FD-195EFA067CB4}"/>
              </a:ext>
            </a:extLst>
          </p:cNvPr>
          <p:cNvSpPr/>
          <p:nvPr/>
        </p:nvSpPr>
        <p:spPr>
          <a:xfrm>
            <a:off x="11812" y="13530"/>
            <a:ext cx="9906000" cy="4545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926" tIns="45463" rIns="90926" bIns="45463" numCol="1" spcCol="0" rtlCol="0" fromWordArt="0" anchor="ctr" anchorCtr="0" forceAA="0" compatLnSpc="1">
            <a:prstTxWarp prst="textNoShape">
              <a:avLst/>
            </a:prstTxWarp>
            <a:no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地域統括相談支援センターモデル事業について</a:t>
            </a:r>
            <a:endParaRPr lang="ja-JP" altLang="en-US" sz="1200" b="1" dirty="0">
              <a:solidFill>
                <a:schemeClr val="bg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AADB7452-2544-4C69-8EAB-B4FA9C5A901D}"/>
              </a:ext>
            </a:extLst>
          </p:cNvPr>
          <p:cNvSpPr/>
          <p:nvPr/>
        </p:nvSpPr>
        <p:spPr>
          <a:xfrm>
            <a:off x="11812" y="3538310"/>
            <a:ext cx="9906000" cy="40306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0926" tIns="45463" rIns="90926" bIns="45463" numCol="1" spcCol="0" rtlCol="0" fromWordArt="0" anchor="ctr" anchorCtr="0" forceAA="0" compatLnSpc="1">
            <a:prstTxWarp prst="textNoShape">
              <a:avLst/>
            </a:prstTxWarp>
            <a:noAutofit/>
          </a:bodyPr>
          <a:lstStyle/>
          <a:p>
            <a:pPr algn="ctr"/>
            <a:r>
              <a:rPr lang="ja-JP" altLang="en-US" b="1" dirty="0">
                <a:solidFill>
                  <a:schemeClr val="bg1"/>
                </a:solidFill>
                <a:latin typeface="Meiryo UI" panose="020B0604030504040204" pitchFamily="50" charset="-128"/>
                <a:ea typeface="Meiryo UI" panose="020B0604030504040204" pitchFamily="50" charset="-128"/>
              </a:rPr>
              <a:t>地域統括相談支援センターの概要</a:t>
            </a:r>
          </a:p>
        </p:txBody>
      </p:sp>
      <p:sp>
        <p:nvSpPr>
          <p:cNvPr id="7" name="テキスト ボックス 6">
            <a:extLst>
              <a:ext uri="{FF2B5EF4-FFF2-40B4-BE49-F238E27FC236}">
                <a16:creationId xmlns:a16="http://schemas.microsoft.com/office/drawing/2014/main" id="{A1CB59F5-EEA4-4D5A-92A6-4D8C9705F666}"/>
              </a:ext>
            </a:extLst>
          </p:cNvPr>
          <p:cNvSpPr txBox="1"/>
          <p:nvPr/>
        </p:nvSpPr>
        <p:spPr>
          <a:xfrm>
            <a:off x="247126" y="5928371"/>
            <a:ext cx="1212956" cy="461665"/>
          </a:xfrm>
          <a:prstGeom prst="rect">
            <a:avLst/>
          </a:prstGeom>
          <a:solidFill>
            <a:schemeClr val="tx2"/>
          </a:solidFill>
          <a:ln>
            <a:solidFill>
              <a:schemeClr val="tx1"/>
            </a:solidFill>
          </a:ln>
        </p:spPr>
        <p:txBody>
          <a:bodyPr wrap="square" rtlCol="0">
            <a:spAutoFit/>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がん拠点病院</a:t>
            </a:r>
            <a:br>
              <a:rPr kumimoji="1" lang="en-US" altLang="ja-JP" sz="1200" b="1" dirty="0">
                <a:solidFill>
                  <a:schemeClr val="bg1"/>
                </a:solidFill>
                <a:latin typeface="Meiryo UI" panose="020B0604030504040204" pitchFamily="50" charset="-128"/>
                <a:ea typeface="Meiryo UI" panose="020B0604030504040204" pitchFamily="50" charset="-128"/>
              </a:rPr>
            </a:br>
            <a:r>
              <a:rPr kumimoji="1" lang="ja-JP" altLang="en-US" sz="1200" b="1" dirty="0">
                <a:solidFill>
                  <a:schemeClr val="bg1"/>
                </a:solidFill>
                <a:latin typeface="Meiryo UI" panose="020B0604030504040204" pitchFamily="50" charset="-128"/>
                <a:ea typeface="Meiryo UI" panose="020B0604030504040204" pitchFamily="50" charset="-128"/>
              </a:rPr>
              <a:t>（患者サロン）</a:t>
            </a:r>
          </a:p>
        </p:txBody>
      </p:sp>
      <p:sp>
        <p:nvSpPr>
          <p:cNvPr id="8" name="テキスト ボックス 7">
            <a:extLst>
              <a:ext uri="{FF2B5EF4-FFF2-40B4-BE49-F238E27FC236}">
                <a16:creationId xmlns:a16="http://schemas.microsoft.com/office/drawing/2014/main" id="{5480555F-A584-4933-9385-27E73D666511}"/>
              </a:ext>
            </a:extLst>
          </p:cNvPr>
          <p:cNvSpPr txBox="1"/>
          <p:nvPr/>
        </p:nvSpPr>
        <p:spPr>
          <a:xfrm>
            <a:off x="3486324" y="5008434"/>
            <a:ext cx="2956973" cy="307777"/>
          </a:xfrm>
          <a:prstGeom prst="rect">
            <a:avLst/>
          </a:prstGeom>
          <a:noFill/>
          <a:ln>
            <a:noFill/>
          </a:ln>
        </p:spPr>
        <p:txBody>
          <a:bodyPr wrap="square" rtlCol="0">
            <a:spAutoFit/>
          </a:bodyPr>
          <a:lstStyle/>
          <a:p>
            <a:pPr algn="ctr"/>
            <a:r>
              <a:rPr lang="ja-JP" altLang="en-US" sz="1400" b="1" dirty="0">
                <a:latin typeface="Meiryo UI" panose="020B0604030504040204" pitchFamily="50" charset="-128"/>
                <a:ea typeface="Meiryo UI" panose="020B0604030504040204" pitchFamily="50" charset="-128"/>
              </a:rPr>
              <a:t>地域統括相談支援センター</a:t>
            </a:r>
            <a:endParaRPr kumimoji="1" lang="en-US" altLang="ja-JP" sz="14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EF34998D-BC19-4CEE-8319-D9CF5359E4C6}"/>
              </a:ext>
            </a:extLst>
          </p:cNvPr>
          <p:cNvSpPr txBox="1"/>
          <p:nvPr/>
        </p:nvSpPr>
        <p:spPr>
          <a:xfrm>
            <a:off x="8259532" y="4189776"/>
            <a:ext cx="810705" cy="307777"/>
          </a:xfrm>
          <a:prstGeom prst="rect">
            <a:avLst/>
          </a:prstGeom>
          <a:solidFill>
            <a:schemeClr val="tx2"/>
          </a:solidFill>
          <a:ln>
            <a:solidFill>
              <a:schemeClr val="tx1"/>
            </a:solidFill>
          </a:ln>
        </p:spPr>
        <p:txBody>
          <a:bodyPr wrap="square" rtlCol="0">
            <a:spAutoFit/>
          </a:bodyPr>
          <a:lstStyle/>
          <a:p>
            <a:pPr algn="ctr"/>
            <a:r>
              <a:rPr lang="ja-JP" altLang="en-US" sz="1400" b="1" dirty="0">
                <a:solidFill>
                  <a:schemeClr val="bg1"/>
                </a:solidFill>
                <a:latin typeface="Meiryo UI" panose="020B0604030504040204" pitchFamily="50" charset="-128"/>
                <a:ea typeface="Meiryo UI" panose="020B0604030504040204" pitchFamily="50" charset="-128"/>
              </a:rPr>
              <a:t>大阪府</a:t>
            </a:r>
            <a:endParaRPr kumimoji="1" lang="ja-JP" altLang="en-US" sz="1400" b="1" dirty="0">
              <a:solidFill>
                <a:schemeClr val="bg1"/>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flipH="1">
            <a:off x="9600358" y="6476921"/>
            <a:ext cx="296420" cy="646331"/>
          </a:xfrm>
          <a:prstGeom prst="rect">
            <a:avLst/>
          </a:prstGeom>
          <a:noFill/>
        </p:spPr>
        <p:txBody>
          <a:bodyPr wrap="square" rtlCol="0">
            <a:spAutoFit/>
          </a:bodyPr>
          <a:lstStyle/>
          <a:p>
            <a:r>
              <a:rPr lang="en-US" altLang="ja-JP" dirty="0"/>
              <a:t>1</a:t>
            </a:r>
            <a:endParaRPr kumimoji="1" lang="en-US" altLang="ja-JP" dirty="0"/>
          </a:p>
          <a:p>
            <a:endParaRPr kumimoji="1" lang="ja-JP" altLang="en-US" dirty="0"/>
          </a:p>
        </p:txBody>
      </p:sp>
      <p:sp>
        <p:nvSpPr>
          <p:cNvPr id="16" name="AutoShape 2" descr="相談窓口のイラスト"/>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28" name="Picture 4" descr="相談窓口のイラス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09807" y="5498853"/>
            <a:ext cx="839030" cy="839030"/>
          </a:xfrm>
          <a:prstGeom prst="rect">
            <a:avLst/>
          </a:prstGeom>
          <a:noFill/>
          <a:extLst>
            <a:ext uri="{909E8E84-426E-40DD-AFC4-6F175D3DCCD1}">
              <a14:hiddenFill xmlns:a14="http://schemas.microsoft.com/office/drawing/2010/main">
                <a:solidFill>
                  <a:srgbClr val="FFFFFF"/>
                </a:solidFill>
              </a14:hiddenFill>
            </a:ext>
          </a:extLst>
        </p:spPr>
      </p:pic>
      <p:sp>
        <p:nvSpPr>
          <p:cNvPr id="38" name="正方形/長方形 37"/>
          <p:cNvSpPr/>
          <p:nvPr/>
        </p:nvSpPr>
        <p:spPr>
          <a:xfrm>
            <a:off x="8753521" y="70695"/>
            <a:ext cx="846837" cy="350222"/>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400" kern="0">
                <a:solidFill>
                  <a:prstClr val="black"/>
                </a:solidFill>
                <a:latin typeface="Meiryo UI" panose="020B0604030504040204" pitchFamily="50" charset="-128"/>
                <a:ea typeface="Meiryo UI" panose="020B0604030504040204" pitchFamily="50" charset="-128"/>
              </a:rPr>
              <a:t>資料３</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0" name="角丸四角形 4">
            <a:extLst>
              <a:ext uri="{FF2B5EF4-FFF2-40B4-BE49-F238E27FC236}">
                <a16:creationId xmlns:a16="http://schemas.microsoft.com/office/drawing/2014/main" id="{EEC235B5-3A4E-4554-8258-D6439C292CBE}"/>
              </a:ext>
            </a:extLst>
          </p:cNvPr>
          <p:cNvSpPr/>
          <p:nvPr/>
        </p:nvSpPr>
        <p:spPr>
          <a:xfrm>
            <a:off x="295212" y="637981"/>
            <a:ext cx="9315575" cy="1857942"/>
          </a:xfrm>
          <a:prstGeom prst="roundRect">
            <a:avLst/>
          </a:prstGeom>
          <a:ln w="12700">
            <a:noFill/>
          </a:ln>
          <a:effectLst>
            <a:glow rad="101600">
              <a:schemeClr val="bg1">
                <a:lumMod val="95000"/>
                <a:alpha val="60000"/>
              </a:schemeClr>
            </a:glow>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t"/>
          <a:lstStyle/>
          <a:p>
            <a:pPr algn="ctr">
              <a:lnSpc>
                <a:spcPts val="1700"/>
              </a:lnSpc>
            </a:pPr>
            <a:r>
              <a:rPr lang="ja-JP" altLang="en-US" sz="1600" b="1" dirty="0">
                <a:solidFill>
                  <a:prstClr val="black"/>
                </a:solidFill>
                <a:latin typeface="Meiryo UI" panose="020B0604030504040204" pitchFamily="50" charset="-128"/>
                <a:ea typeface="Meiryo UI" panose="020B0604030504040204" pitchFamily="50" charset="-128"/>
              </a:rPr>
              <a:t>第４期大阪府がん対策推進計画（案）</a:t>
            </a:r>
            <a:endParaRPr lang="en-US" altLang="ja-JP" sz="1050" b="1" dirty="0">
              <a:solidFill>
                <a:prstClr val="black"/>
              </a:solidFill>
              <a:latin typeface="Meiryo UI" panose="020B0604030504040204" pitchFamily="50" charset="-128"/>
              <a:ea typeface="Meiryo UI" panose="020B0604030504040204" pitchFamily="50" charset="-128"/>
            </a:endParaRPr>
          </a:p>
          <a:p>
            <a:pPr>
              <a:lnSpc>
                <a:spcPts val="1700"/>
              </a:lnSpc>
            </a:pPr>
            <a:r>
              <a:rPr lang="ja-JP" altLang="en-US" sz="1400" b="1" dirty="0">
                <a:solidFill>
                  <a:prstClr val="black"/>
                </a:solidFill>
                <a:latin typeface="Meiryo UI" panose="020B0604030504040204" pitchFamily="50" charset="-128"/>
                <a:ea typeface="Meiryo UI" panose="020B0604030504040204" pitchFamily="50" charset="-128"/>
              </a:rPr>
              <a:t>～患者支援の充実～</a:t>
            </a:r>
            <a:endParaRPr lang="en-US" altLang="ja-JP" sz="1400" b="1" dirty="0">
              <a:solidFill>
                <a:prstClr val="black"/>
              </a:solidFill>
              <a:latin typeface="Meiryo UI" panose="020B0604030504040204" pitchFamily="50" charset="-128"/>
              <a:ea typeface="Meiryo UI" panose="020B0604030504040204" pitchFamily="50" charset="-128"/>
            </a:endParaRPr>
          </a:p>
          <a:p>
            <a:pPr>
              <a:lnSpc>
                <a:spcPts val="1700"/>
              </a:lnSpc>
            </a:pPr>
            <a:r>
              <a:rPr lang="ja-JP" altLang="en-US" sz="1400" dirty="0">
                <a:solidFill>
                  <a:srgbClr val="000000"/>
                </a:solidFill>
                <a:effectLst/>
                <a:latin typeface="Meiryo UI" panose="020B0604030504040204" pitchFamily="50" charset="-128"/>
                <a:ea typeface="Meiryo UI" panose="020B0604030504040204" pitchFamily="50" charset="-128"/>
                <a:cs typeface="HG丸ｺﾞｼｯｸM-PRO" panose="020F0600000000000000" pitchFamily="50" charset="-128"/>
              </a:rPr>
              <a:t>　</a:t>
            </a:r>
            <a:r>
              <a:rPr lang="ja-JP" altLang="ja-JP" sz="1200" dirty="0">
                <a:solidFill>
                  <a:srgbClr val="000000"/>
                </a:solidFill>
                <a:effectLst/>
                <a:latin typeface="Meiryo UI" panose="020B0604030504040204" pitchFamily="50" charset="-128"/>
                <a:ea typeface="Meiryo UI" panose="020B0604030504040204" pitchFamily="50" charset="-128"/>
                <a:cs typeface="HG丸ｺﾞｼｯｸM-PRO" panose="020F0600000000000000" pitchFamily="50" charset="-128"/>
              </a:rPr>
              <a:t>府のホームページにおいて、府内企業のアピアランスケアに取り組む企業についての情報を更に充実させていくとともに、民間の理美容サービス機関等との連携による啓発セミナーを実施する等、</a:t>
            </a:r>
            <a:r>
              <a:rPr lang="ja-JP" altLang="ja-JP" sz="1200" dirty="0">
                <a:solidFill>
                  <a:srgbClr val="FF0000"/>
                </a:solidFill>
                <a:effectLst/>
                <a:latin typeface="Meiryo UI" panose="020B0604030504040204" pitchFamily="50" charset="-128"/>
                <a:ea typeface="Meiryo UI" panose="020B0604030504040204" pitchFamily="50" charset="-128"/>
                <a:cs typeface="HG丸ｺﾞｼｯｸM-PRO" panose="020F0600000000000000" pitchFamily="50" charset="-128"/>
              </a:rPr>
              <a:t>府民へのアピアランスケアの普及啓発を更に進めていきます</a:t>
            </a:r>
            <a:r>
              <a:rPr lang="ja-JP" altLang="ja-JP" sz="1200" dirty="0">
                <a:solidFill>
                  <a:srgbClr val="000000"/>
                </a:solidFill>
                <a:effectLst/>
                <a:latin typeface="Meiryo UI" panose="020B0604030504040204" pitchFamily="50" charset="-128"/>
                <a:ea typeface="Meiryo UI" panose="020B0604030504040204" pitchFamily="50" charset="-128"/>
                <a:cs typeface="HG丸ｺﾞｼｯｸM-PRO" panose="020F0600000000000000" pitchFamily="50" charset="-128"/>
              </a:rPr>
              <a:t>。</a:t>
            </a:r>
            <a:endParaRPr lang="en-US" altLang="ja-JP" sz="1200" dirty="0">
              <a:solidFill>
                <a:srgbClr val="000000"/>
              </a:solidFill>
              <a:effectLst/>
              <a:latin typeface="Meiryo UI" panose="020B0604030504040204" pitchFamily="50" charset="-128"/>
              <a:ea typeface="Meiryo UI" panose="020B0604030504040204" pitchFamily="50" charset="-128"/>
              <a:cs typeface="HG丸ｺﾞｼｯｸM-PRO" panose="020F0600000000000000" pitchFamily="50" charset="-128"/>
            </a:endParaRPr>
          </a:p>
          <a:p>
            <a:pPr>
              <a:lnSpc>
                <a:spcPts val="1700"/>
              </a:lnSpc>
            </a:pPr>
            <a:endParaRPr lang="en-US" altLang="ja-JP" sz="1200" dirty="0">
              <a:solidFill>
                <a:srgbClr val="000000"/>
              </a:solidFill>
              <a:effectLst/>
              <a:latin typeface="Meiryo UI" panose="020B0604030504040204" pitchFamily="50" charset="-128"/>
              <a:ea typeface="Meiryo UI" panose="020B0604030504040204" pitchFamily="50" charset="-128"/>
              <a:cs typeface="HG丸ｺﾞｼｯｸM-PRO" panose="020F0600000000000000" pitchFamily="50" charset="-128"/>
            </a:endParaRPr>
          </a:p>
          <a:p>
            <a:pPr>
              <a:lnSpc>
                <a:spcPts val="1700"/>
              </a:lnSpc>
            </a:pPr>
            <a:r>
              <a:rPr lang="ja-JP" altLang="en-US" sz="1400" b="1" dirty="0">
                <a:solidFill>
                  <a:prstClr val="black"/>
                </a:solidFill>
                <a:latin typeface="Meiryo UI" panose="020B0604030504040204" pitchFamily="50" charset="-128"/>
                <a:ea typeface="Meiryo UI" panose="020B0604030504040204" pitchFamily="50" charset="-128"/>
              </a:rPr>
              <a:t>～がん対策を社会全体で進める環境づくり～</a:t>
            </a:r>
            <a:endParaRPr lang="en-US" altLang="ja-JP" sz="1400" dirty="0">
              <a:solidFill>
                <a:srgbClr val="000000"/>
              </a:solidFill>
              <a:latin typeface="Meiryo UI" panose="020B0604030504040204" pitchFamily="50" charset="-128"/>
              <a:ea typeface="Meiryo UI" panose="020B0604030504040204" pitchFamily="50" charset="-128"/>
              <a:cs typeface="HG丸ｺﾞｼｯｸM-PRO" panose="020F0600000000000000" pitchFamily="50" charset="-128"/>
            </a:endParaRPr>
          </a:p>
          <a:p>
            <a:pPr>
              <a:lnSpc>
                <a:spcPts val="1700"/>
              </a:lnSpc>
            </a:pPr>
            <a:r>
              <a:rPr lang="ja-JP" altLang="en-US" sz="1400" dirty="0">
                <a:solidFill>
                  <a:srgbClr val="000000"/>
                </a:solidFill>
                <a:effectLst/>
                <a:latin typeface="Meiryo UI" panose="020B0604030504040204" pitchFamily="50" charset="-128"/>
                <a:ea typeface="Meiryo UI" panose="020B0604030504040204" pitchFamily="50" charset="-128"/>
                <a:cs typeface="HG丸ｺﾞｼｯｸM-PRO" panose="020F0600000000000000" pitchFamily="50" charset="-128"/>
              </a:rPr>
              <a:t>　</a:t>
            </a:r>
            <a:r>
              <a:rPr lang="ja-JP" altLang="ja-JP" sz="1200" dirty="0">
                <a:solidFill>
                  <a:srgbClr val="FF0000"/>
                </a:solidFill>
                <a:effectLst/>
                <a:latin typeface="Meiryo UI" panose="020B0604030504040204" pitchFamily="50" charset="-128"/>
                <a:ea typeface="Meiryo UI" panose="020B0604030504040204" pitchFamily="50" charset="-128"/>
                <a:cs typeface="HG丸ｺﾞｼｯｸM-PRO" panose="020F0600000000000000" pitchFamily="50" charset="-128"/>
              </a:rPr>
              <a:t>がん診療拠点病院における、患者同士の交流・支え合いの場であるがん患者サロンなどの整備について、ピア・サポーターとともに取り組みます。</a:t>
            </a:r>
            <a:endParaRPr lang="en-US" altLang="ja-JP" sz="1400" b="1" dirty="0">
              <a:solidFill>
                <a:srgbClr val="FF0000"/>
              </a:solidFill>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645BD96F-A2C7-4ED0-A66A-DEF2EAC77B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1822" y="4091552"/>
            <a:ext cx="843159" cy="845646"/>
          </a:xfrm>
          <a:prstGeom prst="rect">
            <a:avLst/>
          </a:prstGeom>
        </p:spPr>
      </p:pic>
      <p:pic>
        <p:nvPicPr>
          <p:cNvPr id="35" name="Picture 2" descr="https://1.bp.blogspot.com/-LSCklp2fqOI/Vkcaeten8KI/AAAAAAAA0cM/r_CPwIofBVQ/s800/dai_byouin2.png">
            <a:extLst>
              <a:ext uri="{FF2B5EF4-FFF2-40B4-BE49-F238E27FC236}">
                <a16:creationId xmlns:a16="http://schemas.microsoft.com/office/drawing/2014/main" id="{27E6C22C-DF74-45A5-BDF0-A895E8270EB3}"/>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8837" y="5121915"/>
            <a:ext cx="736366" cy="771619"/>
          </a:xfrm>
          <a:prstGeom prst="rect">
            <a:avLst/>
          </a:prstGeom>
          <a:noFill/>
          <a:extLst>
            <a:ext uri="{909E8E84-426E-40DD-AFC4-6F175D3DCCD1}">
              <a14:hiddenFill xmlns:a14="http://schemas.microsoft.com/office/drawing/2010/main">
                <a:solidFill>
                  <a:srgbClr val="FFFFFF"/>
                </a:solidFill>
              </a14:hiddenFill>
            </a:ext>
          </a:extLst>
        </p:spPr>
      </p:pic>
      <p:sp>
        <p:nvSpPr>
          <p:cNvPr id="41" name="テキスト ボックス 40">
            <a:extLst>
              <a:ext uri="{FF2B5EF4-FFF2-40B4-BE49-F238E27FC236}">
                <a16:creationId xmlns:a16="http://schemas.microsoft.com/office/drawing/2014/main" id="{7BCE20DB-A730-4F02-A6BB-7F3462081F54}"/>
              </a:ext>
            </a:extLst>
          </p:cNvPr>
          <p:cNvSpPr txBox="1"/>
          <p:nvPr/>
        </p:nvSpPr>
        <p:spPr>
          <a:xfrm>
            <a:off x="3373256" y="5313515"/>
            <a:ext cx="3354888" cy="1015663"/>
          </a:xfrm>
          <a:prstGeom prst="rect">
            <a:avLst/>
          </a:prstGeom>
          <a:noFill/>
        </p:spPr>
        <p:txBody>
          <a:bodyPr wrap="square">
            <a:spAutoFit/>
          </a:bodyPr>
          <a:lstStyle/>
          <a:p>
            <a:r>
              <a:rPr kumimoji="1" lang="ja-JP" altLang="en-US" sz="1200" dirty="0">
                <a:latin typeface="Meiryo UI" panose="020B0604030504040204" pitchFamily="50" charset="-128"/>
                <a:ea typeface="Meiryo UI" panose="020B0604030504040204" pitchFamily="50" charset="-128"/>
              </a:rPr>
              <a:t>患者・家族らのがんに関する相談について、心理、医療や生活・介護など様々な分野に関する相談をワンストップで提供するほか、ピア・サポーターを養成するための研修や、アピアランスケアなどのがんに関する情報提供等を</a:t>
            </a:r>
            <a:r>
              <a:rPr lang="ja-JP" altLang="en-US" sz="1200" dirty="0">
                <a:latin typeface="Meiryo UI" panose="020B0604030504040204" pitchFamily="50" charset="-128"/>
                <a:ea typeface="Meiryo UI" panose="020B0604030504040204" pitchFamily="50" charset="-128"/>
              </a:rPr>
              <a:t>行う</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84A5685E-6B8A-4722-AA86-124C52D5EC9D}"/>
              </a:ext>
            </a:extLst>
          </p:cNvPr>
          <p:cNvSpPr txBox="1"/>
          <p:nvPr/>
        </p:nvSpPr>
        <p:spPr>
          <a:xfrm>
            <a:off x="8278810" y="5101572"/>
            <a:ext cx="986852" cy="307777"/>
          </a:xfrm>
          <a:prstGeom prst="rect">
            <a:avLst/>
          </a:prstGeom>
          <a:solidFill>
            <a:schemeClr val="tx2"/>
          </a:solidFill>
          <a:ln>
            <a:solidFill>
              <a:schemeClr val="tx1"/>
            </a:solidFill>
          </a:ln>
        </p:spPr>
        <p:txBody>
          <a:bodyPr wrap="square" rtlCol="0">
            <a:spAutoFit/>
          </a:bodyPr>
          <a:lstStyle/>
          <a:p>
            <a:pPr algn="ctr"/>
            <a:r>
              <a:rPr kumimoji="1" lang="ja-JP" altLang="en-US" sz="1400" b="1" dirty="0">
                <a:solidFill>
                  <a:schemeClr val="bg1"/>
                </a:solidFill>
                <a:latin typeface="Meiryo UI" panose="020B0604030504040204" pitchFamily="50" charset="-128"/>
                <a:ea typeface="Meiryo UI" panose="020B0604030504040204" pitchFamily="50" charset="-128"/>
              </a:rPr>
              <a:t>患者・家族</a:t>
            </a:r>
          </a:p>
        </p:txBody>
      </p:sp>
      <p:sp>
        <p:nvSpPr>
          <p:cNvPr id="47" name="テキスト ボックス 46">
            <a:extLst>
              <a:ext uri="{FF2B5EF4-FFF2-40B4-BE49-F238E27FC236}">
                <a16:creationId xmlns:a16="http://schemas.microsoft.com/office/drawing/2014/main" id="{E87B199F-CB7F-403C-A093-78105A2F9DC2}"/>
              </a:ext>
            </a:extLst>
          </p:cNvPr>
          <p:cNvSpPr txBox="1"/>
          <p:nvPr/>
        </p:nvSpPr>
        <p:spPr>
          <a:xfrm>
            <a:off x="1356436" y="4024382"/>
            <a:ext cx="1187270" cy="276999"/>
          </a:xfrm>
          <a:prstGeom prst="rect">
            <a:avLst/>
          </a:prstGeom>
          <a:solidFill>
            <a:schemeClr val="tx2"/>
          </a:solidFill>
          <a:ln>
            <a:solidFill>
              <a:schemeClr val="tx1"/>
            </a:solidFill>
          </a:ln>
        </p:spPr>
        <p:txBody>
          <a:bodyPr wrap="square" rtlCol="0">
            <a:spAutoFit/>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ピア・サポーター</a:t>
            </a:r>
          </a:p>
        </p:txBody>
      </p:sp>
      <p:pic>
        <p:nvPicPr>
          <p:cNvPr id="49" name="Picture 8" descr="https://4.bp.blogspot.com/-WiJWZvJLt7w/W6DT4SSyhkI/AAAAAAABPAE/RLBkUc0l5fAceePBNO5Et9kCnV5GJE54QCLcBGAs/s800/talk8_red_woman.png">
            <a:extLst>
              <a:ext uri="{FF2B5EF4-FFF2-40B4-BE49-F238E27FC236}">
                <a16:creationId xmlns:a16="http://schemas.microsoft.com/office/drawing/2014/main" id="{DE919085-F22F-4369-A8FC-C5336538585E}"/>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05676" y="4354369"/>
            <a:ext cx="547173" cy="680525"/>
          </a:xfrm>
          <a:prstGeom prst="rect">
            <a:avLst/>
          </a:prstGeom>
          <a:noFill/>
          <a:extLst>
            <a:ext uri="{909E8E84-426E-40DD-AFC4-6F175D3DCCD1}">
              <a14:hiddenFill xmlns:a14="http://schemas.microsoft.com/office/drawing/2010/main">
                <a:solidFill>
                  <a:srgbClr val="FFFFFF"/>
                </a:solidFill>
              </a14:hiddenFill>
            </a:ext>
          </a:extLst>
        </p:spPr>
      </p:pic>
      <p:sp>
        <p:nvSpPr>
          <p:cNvPr id="50" name="テキスト ボックス 49">
            <a:extLst>
              <a:ext uri="{FF2B5EF4-FFF2-40B4-BE49-F238E27FC236}">
                <a16:creationId xmlns:a16="http://schemas.microsoft.com/office/drawing/2014/main" id="{E97EC9CF-FBED-4CC3-87B1-B068BEA91324}"/>
              </a:ext>
            </a:extLst>
          </p:cNvPr>
          <p:cNvSpPr txBox="1"/>
          <p:nvPr/>
        </p:nvSpPr>
        <p:spPr>
          <a:xfrm rot="20620809">
            <a:off x="1704392" y="5498655"/>
            <a:ext cx="816852" cy="276999"/>
          </a:xfrm>
          <a:prstGeom prst="rect">
            <a:avLst/>
          </a:prstGeom>
          <a:noFill/>
        </p:spPr>
        <p:txBody>
          <a:bodyPr wrap="square" rtlCol="0">
            <a:spAutoFit/>
          </a:bodyPr>
          <a:lstStyle/>
          <a:p>
            <a:r>
              <a:rPr lang="ja-JP" altLang="en-US" sz="1200" dirty="0"/>
              <a:t>派遣要請</a:t>
            </a:r>
            <a:endParaRPr kumimoji="1" lang="ja-JP" altLang="en-US" sz="1200" dirty="0"/>
          </a:p>
        </p:txBody>
      </p:sp>
      <p:sp>
        <p:nvSpPr>
          <p:cNvPr id="51" name="テキスト ボックス 50">
            <a:extLst>
              <a:ext uri="{FF2B5EF4-FFF2-40B4-BE49-F238E27FC236}">
                <a16:creationId xmlns:a16="http://schemas.microsoft.com/office/drawing/2014/main" id="{4066F589-ABAA-4FAF-B094-917FFAA7AC81}"/>
              </a:ext>
            </a:extLst>
          </p:cNvPr>
          <p:cNvSpPr txBox="1"/>
          <p:nvPr/>
        </p:nvSpPr>
        <p:spPr>
          <a:xfrm rot="20615527">
            <a:off x="2042644" y="6167347"/>
            <a:ext cx="597648" cy="276999"/>
          </a:xfrm>
          <a:prstGeom prst="rect">
            <a:avLst/>
          </a:prstGeom>
          <a:noFill/>
        </p:spPr>
        <p:txBody>
          <a:bodyPr wrap="square" rtlCol="0">
            <a:spAutoFit/>
          </a:bodyPr>
          <a:lstStyle/>
          <a:p>
            <a:pPr algn="ctr"/>
            <a:r>
              <a:rPr lang="ja-JP" altLang="en-US" sz="1200" dirty="0"/>
              <a:t>派遣</a:t>
            </a:r>
            <a:endParaRPr kumimoji="1" lang="ja-JP" altLang="en-US" sz="1200" dirty="0"/>
          </a:p>
        </p:txBody>
      </p:sp>
      <p:sp>
        <p:nvSpPr>
          <p:cNvPr id="56" name="テキスト ボックス 55">
            <a:extLst>
              <a:ext uri="{FF2B5EF4-FFF2-40B4-BE49-F238E27FC236}">
                <a16:creationId xmlns:a16="http://schemas.microsoft.com/office/drawing/2014/main" id="{227692D3-CE8D-4829-96BE-94BFD884F882}"/>
              </a:ext>
            </a:extLst>
          </p:cNvPr>
          <p:cNvSpPr txBox="1"/>
          <p:nvPr/>
        </p:nvSpPr>
        <p:spPr>
          <a:xfrm rot="20276205">
            <a:off x="6895017" y="4421005"/>
            <a:ext cx="754274" cy="276999"/>
          </a:xfrm>
          <a:prstGeom prst="rect">
            <a:avLst/>
          </a:prstGeom>
          <a:noFill/>
        </p:spPr>
        <p:txBody>
          <a:bodyPr wrap="square" rtlCol="0">
            <a:spAutoFit/>
          </a:bodyPr>
          <a:lstStyle/>
          <a:p>
            <a:pPr algn="ctr"/>
            <a:r>
              <a:rPr lang="ja-JP" altLang="en-US" sz="1200" dirty="0"/>
              <a:t>委託</a:t>
            </a:r>
            <a:endParaRPr kumimoji="1" lang="ja-JP" altLang="en-US" sz="1400" dirty="0"/>
          </a:p>
        </p:txBody>
      </p:sp>
      <p:sp>
        <p:nvSpPr>
          <p:cNvPr id="57" name="テキスト ボックス 56">
            <a:extLst>
              <a:ext uri="{FF2B5EF4-FFF2-40B4-BE49-F238E27FC236}">
                <a16:creationId xmlns:a16="http://schemas.microsoft.com/office/drawing/2014/main" id="{B3175F91-BF3C-4E05-AC5E-A031C3060C28}"/>
              </a:ext>
            </a:extLst>
          </p:cNvPr>
          <p:cNvSpPr txBox="1"/>
          <p:nvPr/>
        </p:nvSpPr>
        <p:spPr>
          <a:xfrm>
            <a:off x="108216" y="4035888"/>
            <a:ext cx="1020969" cy="307777"/>
          </a:xfrm>
          <a:prstGeom prst="rect">
            <a:avLst/>
          </a:prstGeom>
          <a:noFill/>
        </p:spPr>
        <p:txBody>
          <a:bodyPr wrap="square" rtlCol="0">
            <a:spAutoFit/>
          </a:bodyPr>
          <a:lstStyle/>
          <a:p>
            <a:r>
              <a:rPr lang="ja-JP" altLang="en-US" sz="1400" dirty="0"/>
              <a:t>（イメージ）</a:t>
            </a:r>
            <a:endParaRPr kumimoji="1" lang="ja-JP" altLang="en-US" sz="1400" dirty="0"/>
          </a:p>
        </p:txBody>
      </p:sp>
      <p:cxnSp>
        <p:nvCxnSpPr>
          <p:cNvPr id="59" name="曲線コネクタ 4">
            <a:extLst>
              <a:ext uri="{FF2B5EF4-FFF2-40B4-BE49-F238E27FC236}">
                <a16:creationId xmlns:a16="http://schemas.microsoft.com/office/drawing/2014/main" id="{64242EC7-7791-496E-9316-F6F65FC43479}"/>
              </a:ext>
            </a:extLst>
          </p:cNvPr>
          <p:cNvCxnSpPr>
            <a:cxnSpLocks/>
            <a:stCxn id="49" idx="1"/>
            <a:endCxn id="35" idx="0"/>
          </p:cNvCxnSpPr>
          <p:nvPr/>
        </p:nvCxnSpPr>
        <p:spPr>
          <a:xfrm rot="10800000" flipV="1">
            <a:off x="847020" y="4694631"/>
            <a:ext cx="758656" cy="427283"/>
          </a:xfrm>
          <a:prstGeom prst="curvedConnector2">
            <a:avLst/>
          </a:prstGeom>
          <a:ln w="28575">
            <a:solidFill>
              <a:schemeClr val="tx1"/>
            </a:solidFill>
            <a:prstDash val="dash"/>
            <a:tailEnd type="triangle"/>
          </a:ln>
        </p:spPr>
        <p:style>
          <a:lnRef idx="1">
            <a:schemeClr val="dk1"/>
          </a:lnRef>
          <a:fillRef idx="0">
            <a:schemeClr val="dk1"/>
          </a:fillRef>
          <a:effectRef idx="0">
            <a:schemeClr val="dk1"/>
          </a:effectRef>
          <a:fontRef idx="minor">
            <a:schemeClr val="tx1"/>
          </a:fontRef>
        </p:style>
      </p:cxnSp>
      <p:sp>
        <p:nvSpPr>
          <p:cNvPr id="1025" name="テキスト ボックス 1024">
            <a:extLst>
              <a:ext uri="{FF2B5EF4-FFF2-40B4-BE49-F238E27FC236}">
                <a16:creationId xmlns:a16="http://schemas.microsoft.com/office/drawing/2014/main" id="{7D215280-31FF-4223-AA50-44105A591515}"/>
              </a:ext>
            </a:extLst>
          </p:cNvPr>
          <p:cNvSpPr txBox="1"/>
          <p:nvPr/>
        </p:nvSpPr>
        <p:spPr>
          <a:xfrm>
            <a:off x="6508894" y="6354656"/>
            <a:ext cx="3034986" cy="461665"/>
          </a:xfrm>
          <a:prstGeom prst="rect">
            <a:avLst/>
          </a:prstGeom>
          <a:noFill/>
        </p:spPr>
        <p:txBody>
          <a:bodyPr wrap="square" rtlCol="0">
            <a:spAutoFit/>
          </a:bodyPr>
          <a:lstStyle/>
          <a:p>
            <a:r>
              <a:rPr kumimoji="1" lang="en-US" altLang="ja-JP" sz="1200" dirty="0"/>
              <a:t>※ </a:t>
            </a:r>
            <a:r>
              <a:rPr kumimoji="1" lang="ja-JP" altLang="en-US" sz="1200" dirty="0"/>
              <a:t>がん相談に関する研修を受講した看護職、　　</a:t>
            </a:r>
            <a:endParaRPr kumimoji="1" lang="en-US" altLang="ja-JP" sz="1200" dirty="0"/>
          </a:p>
          <a:p>
            <a:r>
              <a:rPr lang="ja-JP" altLang="en-US" sz="1200" dirty="0"/>
              <a:t>　　</a:t>
            </a:r>
            <a:r>
              <a:rPr kumimoji="1" lang="ja-JP" altLang="en-US" sz="1200" dirty="0"/>
              <a:t>ピア・サポーター等が対応</a:t>
            </a:r>
          </a:p>
        </p:txBody>
      </p:sp>
      <p:sp>
        <p:nvSpPr>
          <p:cNvPr id="67" name="ストライプ矢印 41">
            <a:extLst>
              <a:ext uri="{FF2B5EF4-FFF2-40B4-BE49-F238E27FC236}">
                <a16:creationId xmlns:a16="http://schemas.microsoft.com/office/drawing/2014/main" id="{3EC90654-AF42-4FF1-89F6-72259FE1512A}"/>
              </a:ext>
            </a:extLst>
          </p:cNvPr>
          <p:cNvSpPr/>
          <p:nvPr/>
        </p:nvSpPr>
        <p:spPr>
          <a:xfrm rot="11728606">
            <a:off x="2071911" y="4883713"/>
            <a:ext cx="1044970" cy="259100"/>
          </a:xfrm>
          <a:prstGeom prst="stripedRightArrow">
            <a:avLst>
              <a:gd name="adj1" fmla="val 50000"/>
              <a:gd name="adj2" fmla="val 55608"/>
            </a:avLst>
          </a:prstGeom>
          <a:solidFill>
            <a:srgbClr val="FFCC66"/>
          </a:solidFill>
          <a:ln>
            <a:solidFill>
              <a:srgbClr val="FFCC00"/>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463"/>
          </a:p>
        </p:txBody>
      </p:sp>
      <p:sp>
        <p:nvSpPr>
          <p:cNvPr id="70" name="ストライプ矢印 41">
            <a:extLst>
              <a:ext uri="{FF2B5EF4-FFF2-40B4-BE49-F238E27FC236}">
                <a16:creationId xmlns:a16="http://schemas.microsoft.com/office/drawing/2014/main" id="{BA4DAC89-9D87-4848-B379-04D04B435B07}"/>
              </a:ext>
            </a:extLst>
          </p:cNvPr>
          <p:cNvSpPr/>
          <p:nvPr/>
        </p:nvSpPr>
        <p:spPr>
          <a:xfrm rot="20674004">
            <a:off x="1540963" y="5691567"/>
            <a:ext cx="1372834" cy="225836"/>
          </a:xfrm>
          <a:prstGeom prst="stripedRightArrow">
            <a:avLst/>
          </a:prstGeom>
          <a:solidFill>
            <a:srgbClr val="FFCC66"/>
          </a:solidFill>
          <a:ln>
            <a:solidFill>
              <a:srgbClr val="FFCC00"/>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463"/>
          </a:p>
        </p:txBody>
      </p:sp>
      <p:sp>
        <p:nvSpPr>
          <p:cNvPr id="71" name="ストライプ矢印 41">
            <a:extLst>
              <a:ext uri="{FF2B5EF4-FFF2-40B4-BE49-F238E27FC236}">
                <a16:creationId xmlns:a16="http://schemas.microsoft.com/office/drawing/2014/main" id="{309DF498-0ED6-4B20-B8A3-47F344FB9CF4}"/>
              </a:ext>
            </a:extLst>
          </p:cNvPr>
          <p:cNvSpPr/>
          <p:nvPr/>
        </p:nvSpPr>
        <p:spPr>
          <a:xfrm rot="9432218">
            <a:off x="6525572" y="4617915"/>
            <a:ext cx="1613468" cy="284525"/>
          </a:xfrm>
          <a:prstGeom prst="stripedRightArrow">
            <a:avLst/>
          </a:prstGeom>
          <a:solidFill>
            <a:srgbClr val="FFCC66"/>
          </a:solidFill>
          <a:ln>
            <a:solidFill>
              <a:srgbClr val="FFCC00"/>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463"/>
          </a:p>
        </p:txBody>
      </p:sp>
      <p:sp>
        <p:nvSpPr>
          <p:cNvPr id="73" name="テキスト ボックス 72">
            <a:extLst>
              <a:ext uri="{FF2B5EF4-FFF2-40B4-BE49-F238E27FC236}">
                <a16:creationId xmlns:a16="http://schemas.microsoft.com/office/drawing/2014/main" id="{C7822A7E-A471-473C-85F4-9AA978685071}"/>
              </a:ext>
            </a:extLst>
          </p:cNvPr>
          <p:cNvSpPr txBox="1"/>
          <p:nvPr/>
        </p:nvSpPr>
        <p:spPr>
          <a:xfrm>
            <a:off x="911559" y="4901012"/>
            <a:ext cx="931000" cy="276999"/>
          </a:xfrm>
          <a:prstGeom prst="rect">
            <a:avLst/>
          </a:prstGeom>
          <a:noFill/>
        </p:spPr>
        <p:txBody>
          <a:bodyPr wrap="square" rtlCol="0">
            <a:spAutoFit/>
          </a:bodyPr>
          <a:lstStyle/>
          <a:p>
            <a:pPr algn="ctr"/>
            <a:r>
              <a:rPr lang="ja-JP" altLang="en-US" sz="1200" dirty="0"/>
              <a:t>（派遣）</a:t>
            </a:r>
            <a:endParaRPr kumimoji="1" lang="ja-JP" altLang="en-US" sz="1200" dirty="0"/>
          </a:p>
        </p:txBody>
      </p:sp>
      <p:sp>
        <p:nvSpPr>
          <p:cNvPr id="83" name="ストライプ矢印 41">
            <a:extLst>
              <a:ext uri="{FF2B5EF4-FFF2-40B4-BE49-F238E27FC236}">
                <a16:creationId xmlns:a16="http://schemas.microsoft.com/office/drawing/2014/main" id="{AB6CD041-F602-42AF-83A2-FD5F468327AF}"/>
              </a:ext>
            </a:extLst>
          </p:cNvPr>
          <p:cNvSpPr/>
          <p:nvPr/>
        </p:nvSpPr>
        <p:spPr>
          <a:xfrm rot="9855747">
            <a:off x="1566645" y="5925371"/>
            <a:ext cx="1372727" cy="225836"/>
          </a:xfrm>
          <a:prstGeom prst="stripedRightArrow">
            <a:avLst/>
          </a:prstGeom>
          <a:solidFill>
            <a:srgbClr val="FFCC66"/>
          </a:solidFill>
          <a:ln>
            <a:solidFill>
              <a:srgbClr val="FFCC00"/>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463"/>
          </a:p>
        </p:txBody>
      </p:sp>
      <p:sp>
        <p:nvSpPr>
          <p:cNvPr id="34" name="ストライプ矢印 10">
            <a:extLst>
              <a:ext uri="{FF2B5EF4-FFF2-40B4-BE49-F238E27FC236}">
                <a16:creationId xmlns:a16="http://schemas.microsoft.com/office/drawing/2014/main" id="{55676472-FCA6-4440-9F47-0AD5255AC626}"/>
              </a:ext>
            </a:extLst>
          </p:cNvPr>
          <p:cNvSpPr/>
          <p:nvPr/>
        </p:nvSpPr>
        <p:spPr>
          <a:xfrm rot="5400000">
            <a:off x="4694935" y="1559290"/>
            <a:ext cx="516128" cy="2212998"/>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E5F0F18C-BD92-44F1-B335-69433A78D343}"/>
              </a:ext>
            </a:extLst>
          </p:cNvPr>
          <p:cNvSpPr txBox="1"/>
          <p:nvPr/>
        </p:nvSpPr>
        <p:spPr>
          <a:xfrm>
            <a:off x="1429932" y="2981437"/>
            <a:ext cx="7046136" cy="400110"/>
          </a:xfrm>
          <a:prstGeom prst="rect">
            <a:avLst/>
          </a:prstGeom>
          <a:noFill/>
          <a:ln>
            <a:noFill/>
            <a:prstDash val="sysDash"/>
          </a:ln>
        </p:spPr>
        <p:txBody>
          <a:bodyPr wrap="square" rtlCol="0">
            <a:spAutoFit/>
          </a:bodyPr>
          <a:lstStyle/>
          <a:p>
            <a:r>
              <a:rPr kumimoji="1" lang="ja-JP" altLang="en-US" sz="2000" dirty="0"/>
              <a:t>地域統括相談支援センターを設置し、患者支援の充実をめざす</a:t>
            </a:r>
          </a:p>
        </p:txBody>
      </p:sp>
      <p:sp>
        <p:nvSpPr>
          <p:cNvPr id="42" name="テキスト ボックス 41">
            <a:extLst>
              <a:ext uri="{FF2B5EF4-FFF2-40B4-BE49-F238E27FC236}">
                <a16:creationId xmlns:a16="http://schemas.microsoft.com/office/drawing/2014/main" id="{4607A464-6652-4EC0-AD58-62C14113E2E3}"/>
              </a:ext>
            </a:extLst>
          </p:cNvPr>
          <p:cNvSpPr txBox="1"/>
          <p:nvPr/>
        </p:nvSpPr>
        <p:spPr>
          <a:xfrm rot="920887">
            <a:off x="2375737" y="4653093"/>
            <a:ext cx="597648" cy="276999"/>
          </a:xfrm>
          <a:prstGeom prst="rect">
            <a:avLst/>
          </a:prstGeom>
          <a:noFill/>
        </p:spPr>
        <p:txBody>
          <a:bodyPr wrap="square" rtlCol="0">
            <a:spAutoFit/>
          </a:bodyPr>
          <a:lstStyle/>
          <a:p>
            <a:pPr algn="ctr"/>
            <a:r>
              <a:rPr kumimoji="1" lang="ja-JP" altLang="en-US" sz="1200" dirty="0"/>
              <a:t>養成</a:t>
            </a:r>
          </a:p>
        </p:txBody>
      </p:sp>
      <p:sp>
        <p:nvSpPr>
          <p:cNvPr id="44" name="ストライプ矢印 41">
            <a:extLst>
              <a:ext uri="{FF2B5EF4-FFF2-40B4-BE49-F238E27FC236}">
                <a16:creationId xmlns:a16="http://schemas.microsoft.com/office/drawing/2014/main" id="{487717B4-77EC-4287-AE26-F400C6D12FBC}"/>
              </a:ext>
            </a:extLst>
          </p:cNvPr>
          <p:cNvSpPr/>
          <p:nvPr/>
        </p:nvSpPr>
        <p:spPr>
          <a:xfrm rot="826940">
            <a:off x="7023987" y="5599426"/>
            <a:ext cx="1299421" cy="225836"/>
          </a:xfrm>
          <a:prstGeom prst="stripedRightArrow">
            <a:avLst/>
          </a:prstGeom>
          <a:solidFill>
            <a:srgbClr val="FFCC66"/>
          </a:solidFill>
          <a:ln>
            <a:solidFill>
              <a:srgbClr val="FFCC00"/>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463"/>
          </a:p>
        </p:txBody>
      </p:sp>
      <p:sp>
        <p:nvSpPr>
          <p:cNvPr id="45" name="ストライプ矢印 41">
            <a:extLst>
              <a:ext uri="{FF2B5EF4-FFF2-40B4-BE49-F238E27FC236}">
                <a16:creationId xmlns:a16="http://schemas.microsoft.com/office/drawing/2014/main" id="{C8F917D5-ED01-458E-90BA-7C7B01066A2C}"/>
              </a:ext>
            </a:extLst>
          </p:cNvPr>
          <p:cNvSpPr/>
          <p:nvPr/>
        </p:nvSpPr>
        <p:spPr>
          <a:xfrm rot="11601146">
            <a:off x="6951596" y="5811645"/>
            <a:ext cx="1299421" cy="225836"/>
          </a:xfrm>
          <a:prstGeom prst="stripedRightArrow">
            <a:avLst/>
          </a:prstGeom>
          <a:solidFill>
            <a:srgbClr val="FFCC66"/>
          </a:solidFill>
          <a:ln>
            <a:solidFill>
              <a:srgbClr val="FFCC00"/>
            </a:solidFill>
          </a:ln>
          <a:effectLst/>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463"/>
          </a:p>
        </p:txBody>
      </p:sp>
      <p:sp>
        <p:nvSpPr>
          <p:cNvPr id="53" name="テキスト ボックス 52">
            <a:extLst>
              <a:ext uri="{FF2B5EF4-FFF2-40B4-BE49-F238E27FC236}">
                <a16:creationId xmlns:a16="http://schemas.microsoft.com/office/drawing/2014/main" id="{0203D2D5-2AB4-48DA-A773-A27EF6D7D26F}"/>
              </a:ext>
            </a:extLst>
          </p:cNvPr>
          <p:cNvSpPr txBox="1"/>
          <p:nvPr/>
        </p:nvSpPr>
        <p:spPr>
          <a:xfrm rot="816003">
            <a:off x="7337724" y="5978985"/>
            <a:ext cx="524290" cy="276999"/>
          </a:xfrm>
          <a:prstGeom prst="rect">
            <a:avLst/>
          </a:prstGeom>
          <a:noFill/>
        </p:spPr>
        <p:txBody>
          <a:bodyPr wrap="square" rtlCol="0">
            <a:spAutoFit/>
          </a:bodyPr>
          <a:lstStyle/>
          <a:p>
            <a:r>
              <a:rPr kumimoji="1" lang="ja-JP" altLang="en-US" sz="1200" dirty="0"/>
              <a:t>相談</a:t>
            </a:r>
          </a:p>
        </p:txBody>
      </p:sp>
      <p:sp>
        <p:nvSpPr>
          <p:cNvPr id="39" name="テキスト ボックス 38">
            <a:extLst>
              <a:ext uri="{FF2B5EF4-FFF2-40B4-BE49-F238E27FC236}">
                <a16:creationId xmlns:a16="http://schemas.microsoft.com/office/drawing/2014/main" id="{551B113F-B492-4883-AF79-490914950313}"/>
              </a:ext>
            </a:extLst>
          </p:cNvPr>
          <p:cNvSpPr txBox="1"/>
          <p:nvPr/>
        </p:nvSpPr>
        <p:spPr>
          <a:xfrm rot="737236">
            <a:off x="7105489" y="5362966"/>
            <a:ext cx="1196010" cy="276999"/>
          </a:xfrm>
          <a:prstGeom prst="rect">
            <a:avLst/>
          </a:prstGeom>
          <a:noFill/>
        </p:spPr>
        <p:txBody>
          <a:bodyPr wrap="square" rtlCol="0">
            <a:spAutoFit/>
          </a:bodyPr>
          <a:lstStyle/>
          <a:p>
            <a:r>
              <a:rPr kumimoji="1" lang="ja-JP" altLang="en-US" sz="1200" dirty="0"/>
              <a:t>支援・情報提供</a:t>
            </a:r>
          </a:p>
        </p:txBody>
      </p:sp>
      <p:sp>
        <p:nvSpPr>
          <p:cNvPr id="3" name="四角形: 角を丸くする 2">
            <a:extLst>
              <a:ext uri="{FF2B5EF4-FFF2-40B4-BE49-F238E27FC236}">
                <a16:creationId xmlns:a16="http://schemas.microsoft.com/office/drawing/2014/main" id="{81ACC5A8-C9F0-4013-AD0D-993DF91C0ECB}"/>
              </a:ext>
            </a:extLst>
          </p:cNvPr>
          <p:cNvSpPr/>
          <p:nvPr/>
        </p:nvSpPr>
        <p:spPr>
          <a:xfrm>
            <a:off x="305642" y="125538"/>
            <a:ext cx="1949722" cy="38312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府で予算要求中</a:t>
            </a:r>
          </a:p>
        </p:txBody>
      </p:sp>
    </p:spTree>
    <p:extLst>
      <p:ext uri="{BB962C8B-B14F-4D97-AF65-F5344CB8AC3E}">
        <p14:creationId xmlns:p14="http://schemas.microsoft.com/office/powerpoint/2010/main" val="2905448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268</Words>
  <Application>Microsoft Office PowerPoint</Application>
  <PresentationFormat>A4 210 x 297 mm</PresentationFormat>
  <Paragraphs>29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MS PGothic</vt:lpstr>
      <vt:lpstr>游ゴシック</vt:lpstr>
      <vt:lpstr>Calibri</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
  <cp:lastModifiedBy/>
  <cp:revision>1</cp:revision>
  <dcterms:created xsi:type="dcterms:W3CDTF">2024-03-19T06:13:55Z</dcterms:created>
  <dcterms:modified xsi:type="dcterms:W3CDTF">2024-03-19T06:14:14Z</dcterms:modified>
</cp:coreProperties>
</file>