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295" r:id="rId2"/>
    <p:sldId id="329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有馬　久未" initials="有馬　久未" lastIdx="1" clrIdx="0">
    <p:extLst>
      <p:ext uri="{19B8F6BF-5375-455C-9EA6-DF929625EA0E}">
        <p15:presenceInfo xmlns:p15="http://schemas.microsoft.com/office/powerpoint/2012/main" userId="S::ArimaK@lan.pref.osaka.jp::4b4899ac-82cc-4106-94f0-88d1d569592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FF66FF"/>
    <a:srgbClr val="FF9933"/>
    <a:srgbClr val="00FF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77" autoAdjust="0"/>
    <p:restoredTop sz="86393" autoAdjust="0"/>
  </p:normalViewPr>
  <p:slideViewPr>
    <p:cSldViewPr>
      <p:cViewPr varScale="1">
        <p:scale>
          <a:sx n="113" d="100"/>
          <a:sy n="113" d="100"/>
        </p:scale>
        <p:origin x="475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95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71F0E6-33C1-46FA-BECF-8E917CDDD450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831E0B-8E23-4417-A23D-93EFD13E21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8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393B3-4669-40DF-99F0-A9064760E01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4521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393B3-4669-40DF-99F0-A9064760E01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4429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D3F9-B500-4457-A17A-18BC57323041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628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78E83-0560-457C-A032-0D0CF0AC2FA7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31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4B1D0-183F-4610-9855-D5317978D580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0633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5B032-E032-445C-B2BA-486B1B4DBE5F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1610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FEFF1-2048-4952-AE6E-FF62A642658B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32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1451-DD91-418F-B3A3-FC4ACFB71E64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684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63C5-8E65-476D-9EF8-5053A35D1AFD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146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9877-3545-49E9-9996-14DC23402462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419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5D679-1187-4D90-A0E0-93E379D682C6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139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B5EB0-AA05-4926-8B87-17F3EB914067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6882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C42A-D37F-4750-BEC0-CAC34FB42D98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665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5AA4D-CC55-4102-880F-C4B27C506596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052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3"/>
          <p:cNvSpPr txBox="1">
            <a:spLocks/>
          </p:cNvSpPr>
          <p:nvPr/>
        </p:nvSpPr>
        <p:spPr>
          <a:xfrm>
            <a:off x="7730008" y="6388203"/>
            <a:ext cx="12344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800" b="1" dirty="0"/>
              <a:t>1</a:t>
            </a:r>
            <a:endParaRPr lang="ja-JP" altLang="en-US" sz="1800" b="1" dirty="0"/>
          </a:p>
        </p:txBody>
      </p:sp>
      <p:sp>
        <p:nvSpPr>
          <p:cNvPr id="6" name="テキスト ボックス 1"/>
          <p:cNvSpPr txBox="1"/>
          <p:nvPr/>
        </p:nvSpPr>
        <p:spPr>
          <a:xfrm>
            <a:off x="179512" y="115689"/>
            <a:ext cx="8712968" cy="504999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tIns="0" bIns="0" rtlCol="0" anchor="ctr" anchorCtr="0">
            <a:noAutofit/>
          </a:bodyPr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大阪府小児がん拠点病院の指定</a:t>
            </a:r>
          </a:p>
        </p:txBody>
      </p:sp>
      <p:sp>
        <p:nvSpPr>
          <p:cNvPr id="8" name="角丸四角形 7"/>
          <p:cNvSpPr/>
          <p:nvPr/>
        </p:nvSpPr>
        <p:spPr>
          <a:xfrm>
            <a:off x="179512" y="1185144"/>
            <a:ext cx="8714293" cy="3179959"/>
          </a:xfrm>
          <a:prstGeom prst="roundRect">
            <a:avLst>
              <a:gd name="adj" fmla="val 654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ts val="2031"/>
              </a:lnSpc>
            </a:pPr>
            <a:endParaRPr lang="en-US" altLang="ja-JP" sz="1600" dirty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ja-JP" altLang="en-US" sz="1600" dirty="0">
                <a:solidFill>
                  <a:schemeClr val="tx1"/>
                </a:solidFill>
              </a:rPr>
              <a:t>基本的に国の指定要件に準じたものとしている。</a:t>
            </a:r>
            <a:endParaRPr lang="en-US" altLang="ja-JP" sz="16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</a:rPr>
              <a:t>　　　・ 長期フォローアップに関する適切な連携体制の整備・検討</a:t>
            </a:r>
            <a:endParaRPr lang="en-US" altLang="ja-JP" sz="16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</a:rPr>
              <a:t>　　　・ がん・生殖医療を含む小児・</a:t>
            </a:r>
            <a:r>
              <a:rPr lang="en-US" altLang="ja-JP" sz="1600" dirty="0">
                <a:solidFill>
                  <a:schemeClr val="tx1"/>
                </a:solidFill>
                <a:latin typeface="+mn-ea"/>
              </a:rPr>
              <a:t>AYA</a:t>
            </a:r>
            <a:r>
              <a:rPr lang="ja-JP" altLang="en-US" sz="1600" dirty="0">
                <a:solidFill>
                  <a:schemeClr val="tx1"/>
                </a:solidFill>
              </a:rPr>
              <a:t>世代の相談支援の強化　　等</a:t>
            </a:r>
            <a:endParaRPr lang="en-US" altLang="ja-JP" sz="1600" dirty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ja-JP" altLang="en-US" sz="1600" dirty="0">
                <a:solidFill>
                  <a:schemeClr val="tx1"/>
                </a:solidFill>
              </a:rPr>
              <a:t>診療実績は国要件と同等程度を求める。（新規症例数　国：３０例以上 ⇒ 府：３０例程度）</a:t>
            </a:r>
            <a:endParaRPr lang="en-US" altLang="ja-JP" sz="1600" dirty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ja-JP" altLang="en-US" sz="1600" dirty="0">
                <a:solidFill>
                  <a:schemeClr val="tx1"/>
                </a:solidFill>
              </a:rPr>
              <a:t>国の「小児がん連携病院」の指定を受けていること。</a:t>
            </a:r>
            <a:endParaRPr lang="en-US" altLang="ja-JP" sz="1600" dirty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ja-JP" sz="1600" dirty="0">
              <a:solidFill>
                <a:schemeClr val="tx1"/>
              </a:solidFill>
            </a:endParaRPr>
          </a:p>
          <a:p>
            <a:pPr algn="r">
              <a:lnSpc>
                <a:spcPct val="150000"/>
              </a:lnSpc>
            </a:pPr>
            <a:r>
              <a:rPr lang="en-US" altLang="ja-JP" sz="1600" dirty="0">
                <a:solidFill>
                  <a:schemeClr val="tx1"/>
                </a:solidFill>
              </a:rPr>
              <a:t>※ </a:t>
            </a:r>
            <a:r>
              <a:rPr lang="ja-JP" altLang="en-US" sz="1600" dirty="0">
                <a:solidFill>
                  <a:schemeClr val="tx1"/>
                </a:solidFill>
              </a:rPr>
              <a:t>大阪府がん対策推進委員会　がん診療連携検討部会において承認済み（</a:t>
            </a:r>
            <a:r>
              <a:rPr lang="en-US" altLang="ja-JP" sz="1600" dirty="0">
                <a:solidFill>
                  <a:schemeClr val="tx1"/>
                </a:solidFill>
              </a:rPr>
              <a:t>R5.7.5</a:t>
            </a:r>
            <a:r>
              <a:rPr lang="ja-JP" altLang="en-US" sz="1600" dirty="0">
                <a:solidFill>
                  <a:schemeClr val="tx1"/>
                </a:solidFill>
              </a:rPr>
              <a:t>）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179512" y="987121"/>
            <a:ext cx="2088232" cy="39604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500" b="1" dirty="0">
                <a:solidFill>
                  <a:schemeClr val="tx1"/>
                </a:solidFill>
              </a:rPr>
              <a:t>指定</a:t>
            </a:r>
            <a:r>
              <a:rPr kumimoji="1" lang="ja-JP" altLang="en-US" sz="1500" b="1">
                <a:solidFill>
                  <a:schemeClr val="tx1"/>
                </a:solidFill>
              </a:rPr>
              <a:t>要件のポイント</a:t>
            </a:r>
            <a:endParaRPr kumimoji="1" lang="ja-JP" altLang="en-US" sz="1500" b="1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763688" y="4817226"/>
            <a:ext cx="6701226" cy="11320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/>
              <a:t>　</a:t>
            </a:r>
            <a:r>
              <a:rPr kumimoji="1" lang="en-US" altLang="ja-JP" b="1" dirty="0"/>
              <a:t>【</a:t>
            </a:r>
            <a:r>
              <a:rPr kumimoji="1" lang="ja-JP" altLang="en-US" b="1" dirty="0"/>
              <a:t>指定希望</a:t>
            </a:r>
            <a:r>
              <a:rPr kumimoji="1" lang="en-US" altLang="ja-JP" b="1" dirty="0"/>
              <a:t>】</a:t>
            </a:r>
          </a:p>
          <a:p>
            <a:endParaRPr kumimoji="1" lang="en-US" altLang="ja-JP" sz="600" b="1" dirty="0"/>
          </a:p>
          <a:p>
            <a:pPr algn="ctr"/>
            <a:r>
              <a:rPr lang="ja-JP" altLang="en-US" b="1" dirty="0"/>
              <a:t>大阪</a:t>
            </a:r>
            <a:r>
              <a:rPr lang="zh-CN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大学医学部附属病院</a:t>
            </a:r>
            <a:r>
              <a:rPr lang="ja-JP" altLang="en-US" b="1" dirty="0"/>
              <a:t>　・　大阪母子医療センター</a:t>
            </a:r>
            <a:endParaRPr kumimoji="1" lang="ja-JP" altLang="en-US" sz="1400" b="1" dirty="0"/>
          </a:p>
        </p:txBody>
      </p:sp>
      <p:sp>
        <p:nvSpPr>
          <p:cNvPr id="12" name="ストライプ矢印 11"/>
          <p:cNvSpPr/>
          <p:nvPr/>
        </p:nvSpPr>
        <p:spPr>
          <a:xfrm>
            <a:off x="688050" y="4870197"/>
            <a:ext cx="898775" cy="1026113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E32E22D-4AD4-4877-A867-FEE70DA940FA}"/>
              </a:ext>
            </a:extLst>
          </p:cNvPr>
          <p:cNvSpPr txBox="1"/>
          <p:nvPr/>
        </p:nvSpPr>
        <p:spPr>
          <a:xfrm>
            <a:off x="7812361" y="215027"/>
            <a:ext cx="86409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資料</a:t>
            </a:r>
            <a:r>
              <a:rPr lang="ja-JP" altLang="en-US" dirty="0"/>
              <a:t>２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31141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3"/>
          <p:cNvSpPr txBox="1">
            <a:spLocks/>
          </p:cNvSpPr>
          <p:nvPr/>
        </p:nvSpPr>
        <p:spPr>
          <a:xfrm>
            <a:off x="7730008" y="6388203"/>
            <a:ext cx="12344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800" b="1" dirty="0"/>
              <a:t>2</a:t>
            </a:r>
            <a:endParaRPr lang="ja-JP" altLang="en-US" sz="1800" b="1" dirty="0"/>
          </a:p>
        </p:txBody>
      </p:sp>
      <p:sp>
        <p:nvSpPr>
          <p:cNvPr id="6" name="テキスト ボックス 1"/>
          <p:cNvSpPr txBox="1"/>
          <p:nvPr/>
        </p:nvSpPr>
        <p:spPr>
          <a:xfrm>
            <a:off x="179512" y="115689"/>
            <a:ext cx="8712968" cy="504999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tIns="0" bIns="0" rtlCol="0" anchor="ctr" anchorCtr="0">
            <a:noAutofit/>
          </a:bodyPr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大阪府小児がん拠点病院の</a:t>
            </a:r>
            <a:r>
              <a:rPr lang="ja-JP" altLang="en-US" sz="2000" b="1" dirty="0">
                <a:solidFill>
                  <a:srgbClr val="FFFFFF"/>
                </a:solidFill>
                <a:latin typeface="+mn-ea"/>
                <a:cs typeface="Times New Roman"/>
              </a:rPr>
              <a:t>指定要件 充足状況</a:t>
            </a:r>
            <a:endParaRPr lang="ja-JP" altLang="en-US" sz="2000" b="1" dirty="0">
              <a:solidFill>
                <a:schemeClr val="bg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163923" y="3538333"/>
            <a:ext cx="2376264" cy="936105"/>
          </a:xfrm>
          <a:prstGeom prst="roundRect">
            <a:avLst>
              <a:gd name="adj" fmla="val 9485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400" b="1" dirty="0">
                <a:solidFill>
                  <a:schemeClr val="tx1"/>
                </a:solidFill>
              </a:rPr>
              <a:t>【</a:t>
            </a:r>
            <a:r>
              <a:rPr lang="ja-JP" altLang="en-US" sz="1400" b="1" dirty="0">
                <a:solidFill>
                  <a:schemeClr val="tx1"/>
                </a:solidFill>
              </a:rPr>
              <a:t>国</a:t>
            </a:r>
            <a:r>
              <a:rPr kumimoji="1" lang="ja-JP" altLang="en-US" sz="1400" b="1" dirty="0">
                <a:solidFill>
                  <a:schemeClr val="tx1"/>
                </a:solidFill>
              </a:rPr>
              <a:t>拠点病院</a:t>
            </a:r>
            <a:r>
              <a:rPr kumimoji="1" lang="en-US" altLang="ja-JP" sz="1400" b="1" dirty="0">
                <a:solidFill>
                  <a:schemeClr val="tx1"/>
                </a:solidFill>
              </a:rPr>
              <a:t>】</a:t>
            </a:r>
          </a:p>
          <a:p>
            <a:pPr algn="ctr"/>
            <a:endParaRPr lang="en-US" altLang="ja-JP" sz="800" b="1" dirty="0">
              <a:solidFill>
                <a:schemeClr val="tx1"/>
              </a:solidFill>
            </a:endParaRPr>
          </a:p>
          <a:p>
            <a:r>
              <a:rPr kumimoji="1" lang="ja-JP" altLang="en-US" sz="1400" b="1" spc="-30" dirty="0">
                <a:solidFill>
                  <a:schemeClr val="tx1"/>
                </a:solidFill>
              </a:rPr>
              <a:t>・ 大阪市立総合医療センター</a:t>
            </a:r>
          </a:p>
        </p:txBody>
      </p:sp>
      <p:sp>
        <p:nvSpPr>
          <p:cNvPr id="13" name="角丸四角形 12"/>
          <p:cNvSpPr/>
          <p:nvPr/>
        </p:nvSpPr>
        <p:spPr>
          <a:xfrm>
            <a:off x="2848670" y="3538332"/>
            <a:ext cx="6115817" cy="2266932"/>
          </a:xfrm>
          <a:prstGeom prst="roundRect">
            <a:avLst>
              <a:gd name="adj" fmla="val 8404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2959100"/>
            <a:r>
              <a:rPr lang="en-US" altLang="ja-JP" sz="1400" b="1" dirty="0">
                <a:solidFill>
                  <a:schemeClr val="tx1"/>
                </a:solidFill>
              </a:rPr>
              <a:t>【</a:t>
            </a:r>
            <a:r>
              <a:rPr lang="ja-JP" altLang="en-US" sz="1400" b="1" dirty="0">
                <a:solidFill>
                  <a:schemeClr val="tx1"/>
                </a:solidFill>
              </a:rPr>
              <a:t>国</a:t>
            </a:r>
            <a:r>
              <a:rPr kumimoji="1" lang="ja-JP" altLang="en-US" sz="1400" b="1" dirty="0">
                <a:solidFill>
                  <a:schemeClr val="tx1"/>
                </a:solidFill>
              </a:rPr>
              <a:t>連携病院</a:t>
            </a:r>
            <a:r>
              <a:rPr kumimoji="1" lang="en-US" altLang="ja-JP" sz="1400" b="1" dirty="0">
                <a:solidFill>
                  <a:schemeClr val="tx1"/>
                </a:solidFill>
              </a:rPr>
              <a:t>】</a:t>
            </a:r>
          </a:p>
          <a:p>
            <a:pPr indent="2959100"/>
            <a:r>
              <a:rPr lang="ja-JP" altLang="en-US" sz="1400" b="1" dirty="0">
                <a:solidFill>
                  <a:schemeClr val="tx1"/>
                </a:solidFill>
                <a:latin typeface="+mj-ea"/>
                <a:ea typeface="+mj-ea"/>
              </a:rPr>
              <a:t>・</a:t>
            </a:r>
            <a:r>
              <a:rPr lang="zh-CN" altLang="en-US" sz="14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大阪大学医学部附属病院</a:t>
            </a:r>
            <a:endParaRPr lang="en-US" altLang="ja-JP" sz="14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indent="2959100"/>
            <a:r>
              <a:rPr lang="ja-JP" altLang="en-US" sz="1400" b="1" dirty="0">
                <a:solidFill>
                  <a:schemeClr val="tx1"/>
                </a:solidFill>
                <a:latin typeface="+mj-ea"/>
                <a:ea typeface="+mj-ea"/>
              </a:rPr>
              <a:t>・大阪母子医療センター</a:t>
            </a:r>
            <a:endParaRPr lang="en-US" altLang="ja-JP" sz="14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indent="2863850"/>
            <a:r>
              <a:rPr kumimoji="1" lang="ja-JP" altLang="en-US" sz="1400" b="1" dirty="0">
                <a:solidFill>
                  <a:schemeClr val="tx1"/>
                </a:solidFill>
              </a:rPr>
              <a:t>　・ 大阪公立大学医学部附属病院</a:t>
            </a:r>
            <a:endParaRPr kumimoji="1" lang="en-US" altLang="ja-JP" sz="1400" b="1" dirty="0">
              <a:solidFill>
                <a:schemeClr val="tx1"/>
              </a:solidFill>
            </a:endParaRPr>
          </a:p>
          <a:p>
            <a:pPr indent="2863850"/>
            <a:r>
              <a:rPr lang="ja-JP" altLang="en-US" sz="1400" b="1" dirty="0">
                <a:solidFill>
                  <a:schemeClr val="tx1"/>
                </a:solidFill>
              </a:rPr>
              <a:t>　・ 大阪赤十字病院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pPr indent="2863850"/>
            <a:r>
              <a:rPr lang="ja-JP" altLang="en-US" sz="1400" b="1" dirty="0">
                <a:solidFill>
                  <a:schemeClr val="tx1"/>
                </a:solidFill>
              </a:rPr>
              <a:t>　・ 関西医科大学附属病院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pPr indent="2863850"/>
            <a:r>
              <a:rPr lang="ja-JP" altLang="en-US" sz="1400" b="1" dirty="0">
                <a:solidFill>
                  <a:schemeClr val="tx1"/>
                </a:solidFill>
              </a:rPr>
              <a:t>　・ 北野病院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pPr indent="2863850"/>
            <a:r>
              <a:rPr lang="ja-JP" altLang="en-US" sz="1400" b="1" dirty="0">
                <a:solidFill>
                  <a:schemeClr val="tx1"/>
                </a:solidFill>
              </a:rPr>
              <a:t>　・ 近畿大学病院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pPr indent="2863850"/>
            <a:r>
              <a:rPr kumimoji="1" lang="ja-JP" altLang="en-US" sz="1400" b="1" dirty="0">
                <a:solidFill>
                  <a:schemeClr val="tx1"/>
                </a:solidFill>
              </a:rPr>
              <a:t>　・ </a:t>
            </a:r>
            <a:r>
              <a:rPr kumimoji="1" lang="ja-JP" altLang="en-US" sz="1400" dirty="0">
                <a:solidFill>
                  <a:schemeClr val="tx1"/>
                </a:solidFill>
              </a:rPr>
              <a:t>大阪医科</a:t>
            </a:r>
            <a:r>
              <a:rPr lang="ja-JP" altLang="en-US" sz="1400" dirty="0">
                <a:solidFill>
                  <a:schemeClr val="tx1"/>
                </a:solidFill>
              </a:rPr>
              <a:t>薬科大学</a:t>
            </a:r>
            <a:r>
              <a:rPr kumimoji="1" lang="ja-JP" altLang="en-US" sz="1400" dirty="0">
                <a:solidFill>
                  <a:schemeClr val="tx1"/>
                </a:solidFill>
              </a:rPr>
              <a:t>病院（ｵﾌﾞｻﾞｰﾊﾞ）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5916058" y="3916954"/>
            <a:ext cx="2337830" cy="458407"/>
          </a:xfrm>
          <a:prstGeom prst="roundRect">
            <a:avLst>
              <a:gd name="adj" fmla="val 919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800" b="1" dirty="0">
              <a:solidFill>
                <a:schemeClr val="bg1"/>
              </a:solidFill>
            </a:endParaRPr>
          </a:p>
        </p:txBody>
      </p:sp>
      <p:sp>
        <p:nvSpPr>
          <p:cNvPr id="15" name="二方向矢印 14"/>
          <p:cNvSpPr/>
          <p:nvPr/>
        </p:nvSpPr>
        <p:spPr>
          <a:xfrm rot="5400000">
            <a:off x="1560349" y="4112223"/>
            <a:ext cx="796895" cy="1635732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620053" y="4659810"/>
            <a:ext cx="716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/>
              <a:t>連携</a:t>
            </a:r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117255"/>
              </p:ext>
            </p:extLst>
          </p:nvPr>
        </p:nvGraphicFramePr>
        <p:xfrm>
          <a:off x="175691" y="1184132"/>
          <a:ext cx="8864655" cy="21693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3">
                  <a:extLst>
                    <a:ext uri="{9D8B030D-6E8A-4147-A177-3AD203B41FA5}">
                      <a16:colId xmlns:a16="http://schemas.microsoft.com/office/drawing/2014/main" val="2718033045"/>
                    </a:ext>
                  </a:extLst>
                </a:gridCol>
                <a:gridCol w="1436096">
                  <a:extLst>
                    <a:ext uri="{9D8B030D-6E8A-4147-A177-3AD203B41FA5}">
                      <a16:colId xmlns:a16="http://schemas.microsoft.com/office/drawing/2014/main" val="2187736178"/>
                    </a:ext>
                  </a:extLst>
                </a:gridCol>
                <a:gridCol w="1436096">
                  <a:extLst>
                    <a:ext uri="{9D8B030D-6E8A-4147-A177-3AD203B41FA5}">
                      <a16:colId xmlns:a16="http://schemas.microsoft.com/office/drawing/2014/main" val="1893630985"/>
                    </a:ext>
                  </a:extLst>
                </a:gridCol>
                <a:gridCol w="1436096">
                  <a:extLst>
                    <a:ext uri="{9D8B030D-6E8A-4147-A177-3AD203B41FA5}">
                      <a16:colId xmlns:a16="http://schemas.microsoft.com/office/drawing/2014/main" val="2120762696"/>
                    </a:ext>
                  </a:extLst>
                </a:gridCol>
                <a:gridCol w="1094509">
                  <a:extLst>
                    <a:ext uri="{9D8B030D-6E8A-4147-A177-3AD203B41FA5}">
                      <a16:colId xmlns:a16="http://schemas.microsoft.com/office/drawing/2014/main" val="3766677225"/>
                    </a:ext>
                  </a:extLst>
                </a:gridCol>
                <a:gridCol w="1085595">
                  <a:extLst>
                    <a:ext uri="{9D8B030D-6E8A-4147-A177-3AD203B41FA5}">
                      <a16:colId xmlns:a16="http://schemas.microsoft.com/office/drawing/2014/main" val="1593390846"/>
                    </a:ext>
                  </a:extLst>
                </a:gridCol>
              </a:tblGrid>
              <a:tr h="18542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病院名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指定要件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5026866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小児がん</a:t>
                      </a:r>
                      <a:endParaRPr kumimoji="1" lang="en-US" altLang="ja-JP"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年間新規症例数</a:t>
                      </a:r>
                      <a:endParaRPr kumimoji="1" lang="en-US" altLang="ja-JP"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1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30</a:t>
                      </a:r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例程度）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固形腫瘍</a:t>
                      </a:r>
                      <a:endParaRPr kumimoji="1" lang="en-US" altLang="ja-JP"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年間新規症例数</a:t>
                      </a:r>
                      <a:endParaRPr kumimoji="1" lang="en-US" altLang="ja-JP"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1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例程度）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造血器腫瘍</a:t>
                      </a:r>
                      <a:endParaRPr kumimoji="1" lang="en-US" altLang="ja-JP"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年間新規症例数</a:t>
                      </a:r>
                      <a:endParaRPr kumimoji="1" lang="en-US" altLang="ja-JP"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1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例程度）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診療従事者の配置要件</a:t>
                      </a:r>
                      <a:endParaRPr kumimoji="1" lang="ja-JP" alt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その他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061258"/>
                  </a:ext>
                </a:extLst>
              </a:tr>
              <a:tr h="547856">
                <a:tc>
                  <a:txBody>
                    <a:bodyPr/>
                    <a:lstStyle/>
                    <a:p>
                      <a:pPr algn="l"/>
                      <a:r>
                        <a:rPr kumimoji="1" lang="zh-CN" altLang="en-US" sz="148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大阪大学医学部附属病院</a:t>
                      </a:r>
                      <a:endParaRPr kumimoji="1" lang="ja-JP" altLang="en-US" sz="148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8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４３件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8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３３件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8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１０件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8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○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8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○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801649214"/>
                  </a:ext>
                </a:extLst>
              </a:tr>
              <a:tr h="58520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80" dirty="0">
                          <a:latin typeface="+mn-ea"/>
                          <a:ea typeface="+mn-ea"/>
                        </a:rPr>
                        <a:t>大阪母子医療センター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8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５２件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8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３６件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8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１６件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8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8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5644266"/>
                  </a:ext>
                </a:extLst>
              </a:tr>
            </a:tbl>
          </a:graphicData>
        </a:graphic>
      </p:graphicFrame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FDC80DA-3D62-4A5B-8DFE-1C6EDFFA726A}"/>
              </a:ext>
            </a:extLst>
          </p:cNvPr>
          <p:cNvSpPr txBox="1"/>
          <p:nvPr/>
        </p:nvSpPr>
        <p:spPr>
          <a:xfrm>
            <a:off x="179512" y="803232"/>
            <a:ext cx="2360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/>
              <a:t>【</a:t>
            </a:r>
            <a:r>
              <a:rPr lang="ja-JP" altLang="en-US" b="1" dirty="0"/>
              <a:t>指定要件充足状況</a:t>
            </a:r>
            <a:r>
              <a:rPr lang="en-US" altLang="ja-JP" b="1" dirty="0"/>
              <a:t>】</a:t>
            </a:r>
            <a:endParaRPr kumimoji="1" lang="ja-JP" altLang="en-US" b="1" dirty="0"/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BCE233DF-DBB7-490C-8DB6-5600D915FDDF}"/>
              </a:ext>
            </a:extLst>
          </p:cNvPr>
          <p:cNvSpPr txBox="1">
            <a:spLocks/>
          </p:cNvSpPr>
          <p:nvPr/>
        </p:nvSpPr>
        <p:spPr>
          <a:xfrm>
            <a:off x="684223" y="5645677"/>
            <a:ext cx="7703545" cy="949539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vert="horz" lIns="84406" tIns="42203" rIns="84406" bIns="42203" rtlCol="0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b="1" dirty="0"/>
              <a:t>　</a:t>
            </a:r>
            <a:r>
              <a:rPr lang="en-US" altLang="ja-JP" sz="1800" b="1" dirty="0"/>
              <a:t>【</a:t>
            </a:r>
            <a:r>
              <a:rPr lang="ja-JP" altLang="en-US" sz="1800" b="1" dirty="0"/>
              <a:t>対応</a:t>
            </a:r>
            <a:r>
              <a:rPr lang="en-US" altLang="ja-JP" sz="1800" b="1" dirty="0"/>
              <a:t>】</a:t>
            </a:r>
            <a:endParaRPr lang="en-US" altLang="ja-JP" sz="1800" b="1" dirty="0">
              <a:solidFill>
                <a:sysClr val="windowText" lastClr="000000"/>
              </a:solidFill>
              <a:latin typeface="+mn-ea"/>
              <a:ea typeface="+mn-ea"/>
              <a:cs typeface="Meiryo UI" panose="020B0604030504040204" pitchFamily="50" charset="-128"/>
            </a:endParaRPr>
          </a:p>
          <a:p>
            <a:pPr algn="l"/>
            <a:r>
              <a:rPr lang="ja-JP" altLang="en-US" sz="1800" b="1" dirty="0">
                <a:solidFill>
                  <a:sysClr val="windowText" lastClr="000000"/>
                </a:solidFill>
                <a:latin typeface="+mn-ea"/>
                <a:ea typeface="+mn-ea"/>
                <a:cs typeface="Meiryo UI" panose="020B0604030504040204" pitchFamily="50" charset="-128"/>
              </a:rPr>
              <a:t>　⇒</a:t>
            </a:r>
            <a:r>
              <a:rPr lang="ja-JP" altLang="en-US" sz="1800" b="1" dirty="0">
                <a:latin typeface="+mn-ea"/>
                <a:ea typeface="+mn-ea"/>
                <a:cs typeface="Meiryo UI" panose="020B0604030504040204" pitchFamily="50" charset="-128"/>
              </a:rPr>
              <a:t>指定要件の充足が確認できたため、指定を更新することとし、</a:t>
            </a:r>
            <a:br>
              <a:rPr lang="en-US" altLang="ja-JP" sz="1800" b="1" dirty="0">
                <a:latin typeface="+mn-ea"/>
                <a:ea typeface="+mn-ea"/>
                <a:cs typeface="Meiryo UI" panose="020B0604030504040204" pitchFamily="50" charset="-128"/>
              </a:rPr>
            </a:br>
            <a:r>
              <a:rPr lang="ja-JP" altLang="en-US" sz="1800" b="1" dirty="0">
                <a:latin typeface="+mn-ea"/>
                <a:ea typeface="+mn-ea"/>
                <a:cs typeface="Meiryo UI" panose="020B0604030504040204" pitchFamily="50" charset="-128"/>
              </a:rPr>
              <a:t>　　 </a:t>
            </a:r>
            <a:r>
              <a:rPr lang="ja-JP" altLang="en-US" sz="1800" b="1" u="sng" dirty="0">
                <a:latin typeface="+mn-ea"/>
                <a:ea typeface="+mn-ea"/>
                <a:cs typeface="Meiryo UI" panose="020B0604030504040204" pitchFamily="50" charset="-128"/>
              </a:rPr>
              <a:t>指定期間は、令和６年４月１日から令和</a:t>
            </a:r>
            <a:r>
              <a:rPr lang="en-US" altLang="ja-JP" sz="1800" b="1" u="sng" dirty="0">
                <a:latin typeface="+mn-ea"/>
                <a:ea typeface="+mn-ea"/>
                <a:cs typeface="Meiryo UI" panose="020B0604030504040204" pitchFamily="50" charset="-128"/>
              </a:rPr>
              <a:t>10</a:t>
            </a:r>
            <a:r>
              <a:rPr lang="ja-JP" altLang="en-US" sz="1800" b="1" u="sng" dirty="0">
                <a:latin typeface="+mn-ea"/>
                <a:ea typeface="+mn-ea"/>
                <a:cs typeface="Meiryo UI" panose="020B0604030504040204" pitchFamily="50" charset="-128"/>
              </a:rPr>
              <a:t>年３月３１日までの４年間</a:t>
            </a:r>
            <a:r>
              <a:rPr lang="ja-JP" altLang="en-US" sz="1800" b="1" dirty="0">
                <a:latin typeface="+mn-ea"/>
                <a:ea typeface="+mn-ea"/>
                <a:cs typeface="Meiryo UI" panose="020B0604030504040204" pitchFamily="50" charset="-128"/>
              </a:rPr>
              <a:t>とする。</a:t>
            </a:r>
            <a:endParaRPr lang="en-US" altLang="ja-JP" sz="1800" b="1" dirty="0">
              <a:solidFill>
                <a:sysClr val="windowText" lastClr="000000"/>
              </a:solidFill>
              <a:latin typeface="+mn-ea"/>
              <a:ea typeface="+mn-ea"/>
              <a:cs typeface="Meiryo UI" panose="020B0604030504040204" pitchFamily="50" charset="-128"/>
            </a:endParaRPr>
          </a:p>
        </p:txBody>
      </p:sp>
      <p:sp>
        <p:nvSpPr>
          <p:cNvPr id="19" name="角丸四角形 13">
            <a:extLst>
              <a:ext uri="{FF2B5EF4-FFF2-40B4-BE49-F238E27FC236}">
                <a16:creationId xmlns:a16="http://schemas.microsoft.com/office/drawing/2014/main" id="{BA8DAEFA-957E-4072-B6C9-5A69C7013357}"/>
              </a:ext>
            </a:extLst>
          </p:cNvPr>
          <p:cNvSpPr/>
          <p:nvPr/>
        </p:nvSpPr>
        <p:spPr>
          <a:xfrm>
            <a:off x="3059832" y="3717032"/>
            <a:ext cx="2337830" cy="679556"/>
          </a:xfrm>
          <a:prstGeom prst="roundRect">
            <a:avLst>
              <a:gd name="adj" fmla="val 9197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sz="1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府拠点病院</a:t>
            </a:r>
            <a:r>
              <a:rPr lang="en-US" altLang="ja-JP" sz="1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</a:p>
          <a:p>
            <a:r>
              <a:rPr lang="ja-JP" altLang="en-US" sz="1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・大阪大学医学部附属病院</a:t>
            </a:r>
          </a:p>
          <a:p>
            <a:r>
              <a:rPr lang="ja-JP" altLang="en-US" sz="1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・大阪母子医療センター</a:t>
            </a:r>
            <a:endParaRPr lang="en-US" altLang="ja-JP" sz="800" b="1" dirty="0">
              <a:solidFill>
                <a:schemeClr val="bg1"/>
              </a:solidFill>
            </a:endParaRPr>
          </a:p>
        </p:txBody>
      </p:sp>
      <p:sp>
        <p:nvSpPr>
          <p:cNvPr id="2" name="次の値と等しい 1">
            <a:extLst>
              <a:ext uri="{FF2B5EF4-FFF2-40B4-BE49-F238E27FC236}">
                <a16:creationId xmlns:a16="http://schemas.microsoft.com/office/drawing/2014/main" id="{47B9F6DA-2F67-4637-B43F-8A0E2C286AF5}"/>
              </a:ext>
            </a:extLst>
          </p:cNvPr>
          <p:cNvSpPr/>
          <p:nvPr/>
        </p:nvSpPr>
        <p:spPr>
          <a:xfrm>
            <a:off x="5508104" y="4005064"/>
            <a:ext cx="288032" cy="28803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643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6183</TotalTime>
  <Words>343</Words>
  <Application>Microsoft Office PowerPoint</Application>
  <PresentationFormat>画面に合わせる (4:3)</PresentationFormat>
  <Paragraphs>63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Wingdings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川﨑　康平</cp:lastModifiedBy>
  <cp:revision>581</cp:revision>
  <cp:lastPrinted>2024-01-12T10:03:08Z</cp:lastPrinted>
  <dcterms:created xsi:type="dcterms:W3CDTF">2018-08-10T07:45:39Z</dcterms:created>
  <dcterms:modified xsi:type="dcterms:W3CDTF">2024-03-19T06:12:54Z</dcterms:modified>
</cp:coreProperties>
</file>