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handoutMasterIdLst>
    <p:handoutMasterId r:id="rId7"/>
  </p:handoutMasterIdLst>
  <p:sldIdLst>
    <p:sldId id="329" r:id="rId2"/>
    <p:sldId id="330" r:id="rId3"/>
    <p:sldId id="319" r:id="rId4"/>
    <p:sldId id="320"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成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FD5EA"/>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napToGrid="0">
      <p:cViewPr varScale="1">
        <p:scale>
          <a:sx n="107" d="100"/>
          <a:sy n="107" d="100"/>
        </p:scale>
        <p:origin x="40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2024/3/25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2024/3/25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2024/3/25</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2024/3/25</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2024/3/25</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2024/3/25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8" name="表 17"/>
          <p:cNvGraphicFramePr>
            <a:graphicFrameLocks noGrp="1"/>
          </p:cNvGraphicFramePr>
          <p:nvPr>
            <p:extLst>
              <p:ext uri="{D42A27DB-BD31-4B8C-83A1-F6EECF244321}">
                <p14:modId xmlns:p14="http://schemas.microsoft.com/office/powerpoint/2010/main" val="3770323604"/>
              </p:ext>
            </p:extLst>
          </p:nvPr>
        </p:nvGraphicFramePr>
        <p:xfrm>
          <a:off x="772733" y="2630614"/>
          <a:ext cx="8523667" cy="3205410"/>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2998163">
                  <a:extLst>
                    <a:ext uri="{9D8B030D-6E8A-4147-A177-3AD203B41FA5}">
                      <a16:colId xmlns:a16="http://schemas.microsoft.com/office/drawing/2014/main" val="20001"/>
                    </a:ext>
                  </a:extLst>
                </a:gridCol>
                <a:gridCol w="2478756">
                  <a:extLst>
                    <a:ext uri="{9D8B030D-6E8A-4147-A177-3AD203B41FA5}">
                      <a16:colId xmlns:a16="http://schemas.microsoft.com/office/drawing/2014/main" val="20002"/>
                    </a:ext>
                  </a:extLst>
                </a:gridCol>
                <a:gridCol w="2724777">
                  <a:extLst>
                    <a:ext uri="{9D8B030D-6E8A-4147-A177-3AD203B41FA5}">
                      <a16:colId xmlns:a16="http://schemas.microsoft.com/office/drawing/2014/main" val="3517677816"/>
                    </a:ext>
                  </a:extLst>
                </a:gridCol>
              </a:tblGrid>
              <a:tr h="71770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a:lnSpc>
                          <a:spcPts val="1500"/>
                        </a:lnSpc>
                        <a:spcAft>
                          <a:spcPts val="0"/>
                        </a:spcAft>
                      </a:pPr>
                      <a:r>
                        <a:rPr lang="ja-JP" altLang="ja-JP" sz="1200" b="1" dirty="0">
                          <a:effectLst/>
                          <a:latin typeface="+mn-ea"/>
                          <a:ea typeface="+mn-ea"/>
                        </a:rPr>
                        <a:t>【平成</a:t>
                      </a:r>
                      <a:r>
                        <a:rPr lang="en-US" altLang="ja-JP" sz="1200" b="1" dirty="0">
                          <a:effectLst/>
                          <a:latin typeface="+mn-ea"/>
                          <a:ea typeface="+mn-ea"/>
                        </a:rPr>
                        <a:t>17</a:t>
                      </a:r>
                      <a:r>
                        <a:rPr lang="ja-JP" altLang="ja-JP" sz="1200" b="1" dirty="0">
                          <a:effectLst/>
                          <a:latin typeface="+mn-ea"/>
                          <a:ea typeface="+mn-ea"/>
                        </a:rPr>
                        <a:t>（</a:t>
                      </a:r>
                      <a:r>
                        <a:rPr lang="en-US" altLang="ja-JP" sz="1200" b="1" dirty="0">
                          <a:effectLst/>
                          <a:latin typeface="+mn-ea"/>
                          <a:ea typeface="+mn-ea"/>
                        </a:rPr>
                        <a:t>2005</a:t>
                      </a:r>
                      <a:r>
                        <a:rPr lang="ja-JP" altLang="ja-JP" sz="1200" b="1" dirty="0">
                          <a:effectLst/>
                          <a:latin typeface="+mn-ea"/>
                          <a:ea typeface="+mn-ea"/>
                        </a:rPr>
                        <a:t>）年～</a:t>
                      </a:r>
                      <a:endParaRPr lang="en-US" altLang="ja-JP" sz="1200" b="1" dirty="0">
                        <a:effectLst/>
                        <a:latin typeface="+mn-ea"/>
                        <a:ea typeface="+mn-ea"/>
                      </a:endParaRPr>
                    </a:p>
                    <a:p>
                      <a:pPr algn="ctr">
                        <a:lnSpc>
                          <a:spcPts val="1500"/>
                        </a:lnSpc>
                        <a:spcAft>
                          <a:spcPts val="0"/>
                        </a:spcAft>
                      </a:pPr>
                      <a:r>
                        <a:rPr lang="en-US" altLang="ja-JP" sz="1200" b="1" baseline="0" dirty="0">
                          <a:effectLst/>
                          <a:latin typeface="+mn-ea"/>
                          <a:ea typeface="+mn-ea"/>
                        </a:rPr>
                        <a:t>   </a:t>
                      </a:r>
                      <a:r>
                        <a:rPr lang="ja-JP" altLang="ja-JP" sz="1200" b="1" dirty="0">
                          <a:effectLst/>
                          <a:latin typeface="+mn-ea"/>
                          <a:ea typeface="+mn-ea"/>
                        </a:rPr>
                        <a:t>平成</a:t>
                      </a:r>
                      <a:r>
                        <a:rPr lang="en-US" altLang="ja-JP" sz="1200" b="1" dirty="0">
                          <a:effectLst/>
                          <a:latin typeface="+mn-ea"/>
                          <a:ea typeface="+mn-ea"/>
                        </a:rPr>
                        <a:t>21</a:t>
                      </a:r>
                      <a:r>
                        <a:rPr lang="ja-JP" altLang="ja-JP" sz="1200" b="1" dirty="0">
                          <a:effectLst/>
                          <a:latin typeface="+mn-ea"/>
                          <a:ea typeface="+mn-ea"/>
                        </a:rPr>
                        <a:t>（</a:t>
                      </a:r>
                      <a:r>
                        <a:rPr lang="en-US" altLang="ja-JP" sz="1200" b="1" dirty="0">
                          <a:effectLst/>
                          <a:latin typeface="+mn-ea"/>
                          <a:ea typeface="+mn-ea"/>
                        </a:rPr>
                        <a:t>2009</a:t>
                      </a:r>
                      <a:r>
                        <a:rPr lang="ja-JP" altLang="ja-JP" sz="12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ja-JP" sz="1400" b="1" dirty="0">
                          <a:solidFill>
                            <a:schemeClr val="bg1"/>
                          </a:solidFill>
                          <a:effectLst/>
                          <a:latin typeface="+mn-ea"/>
                          <a:ea typeface="+mn-ea"/>
                        </a:rPr>
                        <a:t>【平成</a:t>
                      </a:r>
                      <a:r>
                        <a:rPr lang="en-US" altLang="ja-JP" sz="1400" b="1" dirty="0">
                          <a:solidFill>
                            <a:schemeClr val="bg1"/>
                          </a:solidFill>
                          <a:effectLst/>
                          <a:latin typeface="+mn-ea"/>
                          <a:ea typeface="+mn-ea"/>
                        </a:rPr>
                        <a:t>22</a:t>
                      </a:r>
                      <a:r>
                        <a:rPr lang="ja-JP" altLang="ja-JP" sz="1400" b="1" dirty="0">
                          <a:solidFill>
                            <a:schemeClr val="bg1"/>
                          </a:solidFill>
                          <a:effectLst/>
                          <a:latin typeface="+mn-ea"/>
                          <a:ea typeface="+mn-ea"/>
                        </a:rPr>
                        <a:t>（</a:t>
                      </a:r>
                      <a:r>
                        <a:rPr lang="en-US" altLang="ja-JP" sz="1400" b="1" dirty="0">
                          <a:solidFill>
                            <a:schemeClr val="bg1"/>
                          </a:solidFill>
                          <a:effectLst/>
                          <a:latin typeface="+mn-ea"/>
                          <a:ea typeface="+mn-ea"/>
                        </a:rPr>
                        <a:t>2010</a:t>
                      </a:r>
                      <a:r>
                        <a:rPr lang="ja-JP" altLang="ja-JP" sz="1400" b="1" dirty="0">
                          <a:solidFill>
                            <a:schemeClr val="bg1"/>
                          </a:solidFill>
                          <a:effectLst/>
                          <a:latin typeface="+mn-ea"/>
                          <a:ea typeface="+mn-ea"/>
                        </a:rPr>
                        <a:t>）年～</a:t>
                      </a:r>
                      <a:endParaRPr lang="en-US" altLang="ja-JP" sz="1400" b="1" dirty="0">
                        <a:solidFill>
                          <a:schemeClr val="bg1"/>
                        </a:solidFill>
                        <a:effectLst/>
                        <a:latin typeface="+mn-ea"/>
                        <a:ea typeface="+mn-ea"/>
                      </a:endParaRPr>
                    </a:p>
                    <a:p>
                      <a:pPr algn="ctr">
                        <a:lnSpc>
                          <a:spcPts val="1500"/>
                        </a:lnSpc>
                        <a:spcAft>
                          <a:spcPts val="0"/>
                        </a:spcAft>
                      </a:pPr>
                      <a:r>
                        <a:rPr lang="en-US" altLang="ja-JP" sz="1400" b="1" baseline="0" dirty="0">
                          <a:solidFill>
                            <a:schemeClr val="bg1"/>
                          </a:solidFill>
                          <a:effectLst/>
                          <a:latin typeface="+mn-ea"/>
                          <a:ea typeface="+mn-ea"/>
                        </a:rPr>
                        <a:t>   </a:t>
                      </a:r>
                      <a:r>
                        <a:rPr lang="ja-JP" altLang="ja-JP" sz="1400" b="1" dirty="0">
                          <a:solidFill>
                            <a:schemeClr val="bg1"/>
                          </a:solidFill>
                          <a:effectLst/>
                          <a:latin typeface="+mn-ea"/>
                          <a:ea typeface="+mn-ea"/>
                        </a:rPr>
                        <a:t>平成</a:t>
                      </a:r>
                      <a:r>
                        <a:rPr lang="en-US" altLang="ja-JP" sz="1400" b="1" dirty="0">
                          <a:solidFill>
                            <a:schemeClr val="bg1"/>
                          </a:solidFill>
                          <a:effectLst/>
                          <a:latin typeface="+mn-ea"/>
                          <a:ea typeface="+mn-ea"/>
                        </a:rPr>
                        <a:t>26</a:t>
                      </a:r>
                      <a:r>
                        <a:rPr lang="ja-JP" altLang="ja-JP" sz="1400" b="1" dirty="0">
                          <a:solidFill>
                            <a:schemeClr val="bg1"/>
                          </a:solidFill>
                          <a:effectLst/>
                          <a:latin typeface="+mn-ea"/>
                          <a:ea typeface="+mn-ea"/>
                        </a:rPr>
                        <a:t>（</a:t>
                      </a:r>
                      <a:r>
                        <a:rPr lang="en-US" altLang="ja-JP" sz="1400" b="1" dirty="0">
                          <a:solidFill>
                            <a:schemeClr val="bg1"/>
                          </a:solidFill>
                          <a:effectLst/>
                          <a:latin typeface="+mn-ea"/>
                          <a:ea typeface="+mn-ea"/>
                        </a:rPr>
                        <a:t>2014</a:t>
                      </a:r>
                      <a:r>
                        <a:rPr lang="ja-JP" altLang="ja-JP" sz="1400" b="1" dirty="0">
                          <a:solidFill>
                            <a:schemeClr val="bg1"/>
                          </a:solidFill>
                          <a:effectLst/>
                          <a:latin typeface="+mn-ea"/>
                          <a:ea typeface="+mn-ea"/>
                        </a:rPr>
                        <a:t>）年】</a:t>
                      </a:r>
                      <a:endParaRPr lang="ja-JP" altLang="ja-JP" sz="1600" b="1" dirty="0">
                        <a:solidFill>
                          <a:schemeClr val="bg1"/>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87231">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歳）における</a:t>
                      </a:r>
                      <a:endParaRPr lang="en-US" altLang="ja-JP" sz="1400" b="1" kern="100" dirty="0">
                        <a:effectLst/>
                        <a:latin typeface="+mn-ea"/>
                        <a:ea typeface="+mn-ea"/>
                      </a:endParaRPr>
                    </a:p>
                    <a:p>
                      <a:pPr algn="l">
                        <a:lnSpc>
                          <a:spcPts val="1500"/>
                        </a:lnSpc>
                        <a:spcAft>
                          <a:spcPts val="0"/>
                        </a:spcAft>
                      </a:pPr>
                      <a:r>
                        <a:rPr lang="ja-JP" sz="1400" b="1" kern="100" dirty="0">
                          <a:effectLst/>
                          <a:latin typeface="+mn-ea"/>
                          <a:ea typeface="+mn-ea"/>
                        </a:rPr>
                        <a:t>５年実測生存率</a:t>
                      </a:r>
                      <a:endParaRPr lang="ja-JP" sz="1400" b="1" dirty="0">
                        <a:effectLst/>
                        <a:latin typeface="+mn-ea"/>
                        <a:ea typeface="+mn-ea"/>
                      </a:endParaRPr>
                    </a:p>
                    <a:p>
                      <a:pPr algn="l">
                        <a:lnSpc>
                          <a:spcPts val="15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81.9</a:t>
                      </a:r>
                      <a:r>
                        <a:rPr lang="ja-JP" sz="1400" b="1" dirty="0">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chemeClr val="tx1"/>
                          </a:solidFill>
                          <a:effectLst/>
                          <a:latin typeface="+mn-ea"/>
                          <a:ea typeface="+mn-ea"/>
                          <a:cs typeface="HG丸ｺﾞｼｯｸM-PRO"/>
                        </a:rPr>
                        <a:t>81.0%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53310">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78.7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chemeClr val="tx1"/>
                          </a:solidFill>
                          <a:effectLst/>
                          <a:latin typeface="+mn-ea"/>
                          <a:ea typeface="+mn-ea"/>
                          <a:cs typeface="HG丸ｺﾞｼｯｸM-PRO"/>
                        </a:rPr>
                        <a:t>82.9%</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47165">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77.7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chemeClr val="tx1"/>
                          </a:solidFill>
                          <a:effectLst/>
                          <a:latin typeface="+mn-ea"/>
                          <a:ea typeface="+mn-ea"/>
                          <a:cs typeface="HG丸ｺﾞｼｯｸM-PRO"/>
                        </a:rPr>
                        <a:t>82.5</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11779"/>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eiryo UI" panose="020B0604030504040204" pitchFamily="50" charset="-128"/>
                <a:ea typeface="Meiryo UI" panose="020B0604030504040204" pitchFamily="50" charset="-128"/>
              </a:rPr>
              <a:t>２</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がん医療の充実、　</a:t>
            </a:r>
            <a:r>
              <a:rPr kumimoji="1" lang="ja-JP" altLang="en-US" sz="2800" b="1" dirty="0">
                <a:solidFill>
                  <a:prstClr val="black"/>
                </a:solidFill>
                <a:latin typeface="Meiryo UI" panose="020B0604030504040204" pitchFamily="50" charset="-128"/>
                <a:ea typeface="Meiryo UI" panose="020B0604030504040204" pitchFamily="50" charset="-128"/>
              </a:rPr>
              <a:t>３</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患者支援の充実</a:t>
            </a:r>
          </a:p>
        </p:txBody>
      </p:sp>
      <p:sp>
        <p:nvSpPr>
          <p:cNvPr id="15" name="正方形/長方形 14"/>
          <p:cNvSpPr/>
          <p:nvPr/>
        </p:nvSpPr>
        <p:spPr>
          <a:xfrm>
            <a:off x="129324" y="923640"/>
            <a:ext cx="6786631" cy="60529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２（２）</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小児･</a:t>
            </a:r>
            <a:r>
              <a:rPr kumimoji="1" lang="en-US" altLang="ja-JP"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AYA</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世代のがん</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･高齢者のがん･希少がん　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51-52</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３（３）就労支援等のがんサバイバーシップ支援   　　  </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57-58</a:t>
            </a:r>
          </a:p>
        </p:txBody>
      </p:sp>
      <p:sp>
        <p:nvSpPr>
          <p:cNvPr id="13" name="正方形/長方形 12"/>
          <p:cNvSpPr/>
          <p:nvPr/>
        </p:nvSpPr>
        <p:spPr>
          <a:xfrm>
            <a:off x="738338" y="2073465"/>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
        <p:nvSpPr>
          <p:cNvPr id="9" name="テキスト ボックス 8">
            <a:extLst>
              <a:ext uri="{FF2B5EF4-FFF2-40B4-BE49-F238E27FC236}">
                <a16:creationId xmlns:a16="http://schemas.microsoft.com/office/drawing/2014/main" id="{58B59306-5517-4515-BA83-C0A284BB9E2E}"/>
              </a:ext>
            </a:extLst>
          </p:cNvPr>
          <p:cNvSpPr txBox="1"/>
          <p:nvPr/>
        </p:nvSpPr>
        <p:spPr>
          <a:xfrm>
            <a:off x="8693575" y="211606"/>
            <a:ext cx="889379"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資料１</a:t>
            </a:r>
          </a:p>
        </p:txBody>
      </p:sp>
    </p:spTree>
    <p:extLst>
      <p:ext uri="{BB962C8B-B14F-4D97-AF65-F5344CB8AC3E}">
        <p14:creationId xmlns:p14="http://schemas.microsoft.com/office/powerpoint/2010/main" val="182346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65133" y="315685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7" name="スライド番号プレースホルダー 1"/>
          <p:cNvSpPr txBox="1">
            <a:spLocks/>
          </p:cNvSpPr>
          <p:nvPr/>
        </p:nvSpPr>
        <p:spPr>
          <a:xfrm>
            <a:off x="7547824" y="645064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3322984872"/>
              </p:ext>
            </p:extLst>
          </p:nvPr>
        </p:nvGraphicFramePr>
        <p:xfrm>
          <a:off x="484421" y="201255"/>
          <a:ext cx="8963696" cy="769049"/>
        </p:xfrm>
        <a:graphic>
          <a:graphicData uri="http://schemas.openxmlformats.org/drawingml/2006/table">
            <a:tbl>
              <a:tblPr firstRow="1" bandRow="1">
                <a:tableStyleId>{5C22544A-7EE6-4342-B048-85BDC9FD1C3A}</a:tableStyleId>
              </a:tblPr>
              <a:tblGrid>
                <a:gridCol w="1120462">
                  <a:extLst>
                    <a:ext uri="{9D8B030D-6E8A-4147-A177-3AD203B41FA5}">
                      <a16:colId xmlns:a16="http://schemas.microsoft.com/office/drawing/2014/main" val="3795206225"/>
                    </a:ext>
                  </a:extLst>
                </a:gridCol>
                <a:gridCol w="7843234">
                  <a:extLst>
                    <a:ext uri="{9D8B030D-6E8A-4147-A177-3AD203B41FA5}">
                      <a16:colId xmlns:a16="http://schemas.microsoft.com/office/drawing/2014/main" val="1328953327"/>
                    </a:ext>
                  </a:extLst>
                </a:gridCol>
              </a:tblGrid>
              <a:tr h="6965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ja-JP" altLang="en-US" sz="1400" b="1" u="none" dirty="0">
                          <a:solidFill>
                            <a:schemeClr val="tx1"/>
                          </a:solidFill>
                          <a:latin typeface="+mn-ea"/>
                          <a:ea typeface="+mn-ea"/>
                        </a:rPr>
                        <a:t>・</a:t>
                      </a:r>
                      <a:r>
                        <a:rPr kumimoji="1" lang="en-US" altLang="ja-JP" sz="1400" b="1" dirty="0">
                          <a:solidFill>
                            <a:schemeClr val="tx1"/>
                          </a:solidFill>
                          <a:latin typeface="+mn-ea"/>
                          <a:ea typeface="+mn-ea"/>
                        </a:rPr>
                        <a:t>AYA</a:t>
                      </a:r>
                      <a:r>
                        <a:rPr kumimoji="1" lang="ja-JP" altLang="en-US" sz="1400" b="1" dirty="0">
                          <a:solidFill>
                            <a:schemeClr val="tx1"/>
                          </a:solidFill>
                        </a:rPr>
                        <a:t>世代のがんについては、それぞれの特性に応じた対策が必要。</a:t>
                      </a:r>
                      <a:endParaRPr kumimoji="1" lang="en-US" altLang="ja-JP" sz="1400" b="1" dirty="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ja-JP" altLang="en-US" sz="1400" b="1" u="none" dirty="0">
                          <a:solidFill>
                            <a:schemeClr val="tx1"/>
                          </a:solidFill>
                          <a:latin typeface="+mn-ea"/>
                          <a:ea typeface="+mn-ea"/>
                        </a:rPr>
                        <a:t>・</a:t>
                      </a:r>
                      <a:r>
                        <a:rPr kumimoji="1" lang="en-US" altLang="ja-JP" sz="1400" b="1" dirty="0">
                          <a:solidFill>
                            <a:schemeClr val="tx1"/>
                          </a:solidFill>
                          <a:latin typeface="+mn-ea"/>
                          <a:ea typeface="+mn-ea"/>
                        </a:rPr>
                        <a:t>AYA</a:t>
                      </a:r>
                      <a:r>
                        <a:rPr kumimoji="1" lang="ja-JP" altLang="en-US" sz="1400" b="1" dirty="0">
                          <a:solidFill>
                            <a:schemeClr val="tx1"/>
                          </a:solidFill>
                        </a:rPr>
                        <a:t>世代のがんは</a:t>
                      </a:r>
                      <a:r>
                        <a:rPr kumimoji="1" lang="en-US" altLang="ja-JP" sz="1400" b="1" dirty="0">
                          <a:solidFill>
                            <a:schemeClr val="tx1"/>
                          </a:solidFill>
                        </a:rPr>
                        <a:t>､</a:t>
                      </a:r>
                      <a:r>
                        <a:rPr kumimoji="1" lang="ja-JP" altLang="en-US" sz="1400" b="1" dirty="0">
                          <a:solidFill>
                            <a:schemeClr val="tx1"/>
                          </a:solidFill>
                        </a:rPr>
                        <a:t>幅広いライフステージに応じた多様なニーズに沿った支援が求められている。　</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9270380" y="6428290"/>
            <a:ext cx="389580" cy="365125"/>
          </a:xfrm>
        </p:spPr>
        <p:txBody>
          <a:bodyPr/>
          <a:lstStyle/>
          <a:p>
            <a:pPr lvl="0">
              <a:defRPr/>
            </a:pPr>
            <a:r>
              <a:rPr kumimoji="1" lang="ja-JP" altLang="en-US" sz="1600" b="1" dirty="0">
                <a:latin typeface="+mn-ea"/>
              </a:rPr>
              <a:t>１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9" name="表 8"/>
          <p:cNvGraphicFramePr>
            <a:graphicFrameLocks noGrp="1"/>
          </p:cNvGraphicFramePr>
          <p:nvPr>
            <p:extLst>
              <p:ext uri="{D42A27DB-BD31-4B8C-83A1-F6EECF244321}">
                <p14:modId xmlns:p14="http://schemas.microsoft.com/office/powerpoint/2010/main" val="1853340906"/>
              </p:ext>
            </p:extLst>
          </p:nvPr>
        </p:nvGraphicFramePr>
        <p:xfrm>
          <a:off x="484421" y="1132391"/>
          <a:ext cx="8958427" cy="489600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848249">
                  <a:extLst>
                    <a:ext uri="{9D8B030D-6E8A-4147-A177-3AD203B41FA5}">
                      <a16:colId xmlns:a16="http://schemas.microsoft.com/office/drawing/2014/main" val="89849022"/>
                    </a:ext>
                  </a:extLst>
                </a:gridCol>
              </a:tblGrid>
              <a:tr h="3187940">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b="1" dirty="0">
                          <a:solidFill>
                            <a:schemeClr val="tx1"/>
                          </a:solidFill>
                        </a:rPr>
                        <a:t>《</a:t>
                      </a:r>
                      <a:r>
                        <a:rPr kumimoji="1" lang="ja-JP" altLang="en-US" sz="1300" b="1" u="sng" dirty="0">
                          <a:solidFill>
                            <a:schemeClr val="tx1"/>
                          </a:solidFill>
                          <a:latin typeface="+mn-ea"/>
                          <a:ea typeface="+mn-ea"/>
                        </a:rPr>
                        <a:t>小児・</a:t>
                      </a:r>
                      <a:r>
                        <a:rPr kumimoji="1" lang="en-US" altLang="ja-JP" sz="1300" b="1" u="sng" dirty="0">
                          <a:solidFill>
                            <a:schemeClr val="tx1"/>
                          </a:solidFill>
                          <a:latin typeface="+mn-ea"/>
                          <a:ea typeface="+mn-ea"/>
                        </a:rPr>
                        <a:t>AYA</a:t>
                      </a:r>
                      <a:r>
                        <a:rPr kumimoji="1" lang="ja-JP" altLang="en-US" sz="1300" b="1" u="sng" dirty="0">
                          <a:solidFill>
                            <a:schemeClr val="tx1"/>
                          </a:solidFill>
                          <a:latin typeface="+mn-ea"/>
                          <a:ea typeface="+mn-ea"/>
                        </a:rPr>
                        <a:t>世代のがん</a:t>
                      </a:r>
                      <a:r>
                        <a:rPr kumimoji="1" lang="en-US" altLang="ja-JP" sz="1300" b="1"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■府小児がん拠点病院の指定要件の改正、指定更新（２病院）</a:t>
                      </a:r>
                      <a:endParaRPr kumimoji="1" lang="en-US" altLang="ja-JP" sz="1300" b="0" strike="sngStrik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小児・</a:t>
                      </a:r>
                      <a:r>
                        <a:rPr kumimoji="1" lang="en-US" altLang="ja-JP" sz="1300" u="sng" dirty="0">
                          <a:solidFill>
                            <a:schemeClr val="tx1"/>
                          </a:solidFill>
                          <a:latin typeface="+mn-ea"/>
                          <a:ea typeface="+mn-ea"/>
                        </a:rPr>
                        <a:t>AYA</a:t>
                      </a:r>
                      <a:r>
                        <a:rPr kumimoji="1" lang="ja-JP" altLang="en-US" sz="1300" u="sng" dirty="0">
                          <a:solidFill>
                            <a:schemeClr val="tx1"/>
                          </a:solidFill>
                        </a:rPr>
                        <a:t>世代への支援</a:t>
                      </a:r>
                      <a:r>
                        <a:rPr kumimoji="1" lang="en-US" altLang="ja-JP" sz="130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■小児</a:t>
                      </a:r>
                      <a:r>
                        <a:rPr kumimoji="1" lang="ja-JP" altLang="en-US" sz="1300" u="none" dirty="0">
                          <a:solidFill>
                            <a:schemeClr val="tx1"/>
                          </a:solidFill>
                        </a:rPr>
                        <a:t>・</a:t>
                      </a:r>
                      <a:r>
                        <a:rPr kumimoji="1" lang="en-US" altLang="ja-JP" sz="1300" b="0" dirty="0">
                          <a:solidFill>
                            <a:schemeClr val="tx1"/>
                          </a:solidFill>
                          <a:latin typeface="+mn-ea"/>
                          <a:ea typeface="+mn-ea"/>
                        </a:rPr>
                        <a:t>AYA</a:t>
                      </a:r>
                      <a:r>
                        <a:rPr kumimoji="1" lang="ja-JP" altLang="en-US" sz="1300" b="0" dirty="0">
                          <a:solidFill>
                            <a:schemeClr val="tx1"/>
                          </a:solidFill>
                        </a:rPr>
                        <a:t>世代の就労支援について、労働関係機関と連携した出張相談等を実施。</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■府教育庁において府立高校に在籍する長期入院中の生徒への学業支援を実施。また、がん対策基金を活用し、入院中の小児</a:t>
                      </a:r>
                      <a:r>
                        <a:rPr kumimoji="1" lang="ja-JP" altLang="en-US" sz="1300" u="none" dirty="0">
                          <a:solidFill>
                            <a:schemeClr val="tx1"/>
                          </a:solidFill>
                        </a:rPr>
                        <a:t>・</a:t>
                      </a:r>
                      <a:r>
                        <a:rPr kumimoji="1" lang="en-US" altLang="ja-JP" sz="1300" b="0" dirty="0">
                          <a:solidFill>
                            <a:schemeClr val="tx1"/>
                          </a:solidFill>
                          <a:latin typeface="+mn-ea"/>
                          <a:ea typeface="+mn-ea"/>
                        </a:rPr>
                        <a:t>AYA</a:t>
                      </a:r>
                      <a:r>
                        <a:rPr kumimoji="1" lang="ja-JP" altLang="en-US" sz="1300" b="0" dirty="0">
                          <a:solidFill>
                            <a:schemeClr val="tx1"/>
                          </a:solidFill>
                        </a:rPr>
                        <a:t>世代のがん患者への学習活動支援や通信機器の活用による外部とのコミュニケーションを図るための環境整備費等に対し助成（７病院）。</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新たな課題（生殖機能の温存等）への対応</a:t>
                      </a:r>
                      <a:r>
                        <a:rPr kumimoji="1" lang="en-US" altLang="ja-JP" sz="1300" dirty="0">
                          <a:solidFill>
                            <a:schemeClr val="tx1"/>
                          </a:solidFill>
                        </a:rPr>
                        <a:t>》</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300" b="0" i="0" u="none" strike="noStrike" kern="1200" cap="none" spc="0" normalizeH="0" baseline="0" noProof="0" dirty="0">
                          <a:ln>
                            <a:noFill/>
                          </a:ln>
                          <a:solidFill>
                            <a:schemeClr val="tx1"/>
                          </a:solidFill>
                          <a:effectLst/>
                          <a:uLnTx/>
                          <a:uFillTx/>
                          <a:latin typeface="+mn-lt"/>
                          <a:ea typeface="+mn-ea"/>
                          <a:cs typeface="+mn-cs"/>
                        </a:rPr>
                        <a:t>小児がん患者を対象とした重粒子線治療の助成制度を運用。</a:t>
                      </a:r>
                      <a:endParaRPr kumimoji="1" lang="en-US" altLang="ja-JP" sz="13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a:t>
                      </a:r>
                      <a:r>
                        <a:rPr kumimoji="1" lang="ja-JP" altLang="en-US" sz="1300" b="0" strike="noStrike" dirty="0">
                          <a:solidFill>
                            <a:schemeClr val="tx1"/>
                          </a:solidFill>
                        </a:rPr>
                        <a:t>将来子どもを産み育てることを望む小児、思春期及び若年のがん患者等に対して、妊よう性温存治療及び温存後生殖補助医療に要する費用の一部を助成。</a:t>
                      </a:r>
                      <a:endParaRPr kumimoji="1" lang="en-US" altLang="ja-JP" sz="1300" b="0" strike="noStrik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・妊よう性温存治療費助成　 </a:t>
                      </a:r>
                      <a:r>
                        <a:rPr kumimoji="1" lang="ja-JP" altLang="en-US" sz="1300" b="0" baseline="0" dirty="0">
                          <a:solidFill>
                            <a:schemeClr val="tx1"/>
                          </a:solidFill>
                        </a:rPr>
                        <a:t>   </a:t>
                      </a:r>
                      <a:r>
                        <a:rPr kumimoji="1" lang="ja-JP" altLang="en-US" sz="1300" b="0" dirty="0">
                          <a:solidFill>
                            <a:schemeClr val="tx1"/>
                          </a:solidFill>
                        </a:rPr>
                        <a:t>令和５年度　</a:t>
                      </a:r>
                      <a:r>
                        <a:rPr kumimoji="1" lang="en-US" altLang="ja-JP" sz="1300" b="0" dirty="0">
                          <a:solidFill>
                            <a:schemeClr val="tx1"/>
                          </a:solidFill>
                        </a:rPr>
                        <a:t>69</a:t>
                      </a:r>
                      <a:r>
                        <a:rPr kumimoji="1" lang="ja-JP" altLang="en-US" sz="1300" b="0" dirty="0">
                          <a:solidFill>
                            <a:schemeClr val="tx1"/>
                          </a:solidFill>
                        </a:rPr>
                        <a:t>件　</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・温存後生殖補助医療費助成　令和５年度　</a:t>
                      </a:r>
                      <a:r>
                        <a:rPr kumimoji="1" lang="en-US" altLang="ja-JP" sz="1300" b="0" dirty="0">
                          <a:solidFill>
                            <a:schemeClr val="tx1"/>
                          </a:solidFill>
                        </a:rPr>
                        <a:t>19</a:t>
                      </a:r>
                      <a:r>
                        <a:rPr kumimoji="1" lang="ja-JP" altLang="en-US" sz="1300" b="0" dirty="0">
                          <a:solidFill>
                            <a:schemeClr val="tx1"/>
                          </a:solidFill>
                        </a:rPr>
                        <a:t>件　</a:t>
                      </a:r>
                      <a:r>
                        <a:rPr kumimoji="1" lang="en-US" altLang="ja-JP" sz="1300" b="0" dirty="0">
                          <a:solidFill>
                            <a:schemeClr val="tx1"/>
                          </a:solidFill>
                        </a:rPr>
                        <a:t>※</a:t>
                      </a:r>
                      <a:r>
                        <a:rPr kumimoji="1" lang="ja-JP" altLang="en-US" sz="1300" b="0" dirty="0">
                          <a:solidFill>
                            <a:schemeClr val="tx1"/>
                          </a:solidFill>
                        </a:rPr>
                        <a:t>令和５年</a:t>
                      </a:r>
                      <a:r>
                        <a:rPr kumimoji="1" lang="en-US" altLang="ja-JP" sz="1300" b="0" dirty="0">
                          <a:solidFill>
                            <a:schemeClr val="tx1"/>
                          </a:solidFill>
                        </a:rPr>
                        <a:t>12</a:t>
                      </a:r>
                      <a:r>
                        <a:rPr kumimoji="1" lang="ja-JP" altLang="en-US" sz="1300" b="0" dirty="0">
                          <a:solidFill>
                            <a:schemeClr val="tx1"/>
                          </a:solidFill>
                        </a:rPr>
                        <a:t>月末時点</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■大阪府がん患者等妊よう性温存治療費等助成事業に関するチラシをの改訂版を作成し、各医療機関へ</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周知を行った。</a:t>
                      </a:r>
                      <a:endParaRPr kumimoji="1" lang="en-US" altLang="ja-JP"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125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endParaRPr kumimoji="1" lang="en-US" altLang="ja-JP" sz="1300" b="0" strike="sngStrike"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■第３期計画の個別取組みは、全体的には概ね順調に実施できているものの、一部未着手となっているものがあるため関係機関と連携した対応が必要。</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ct val="100000"/>
                        </a:lnSpc>
                      </a:pPr>
                      <a:r>
                        <a:rPr kumimoji="1" lang="ja-JP" altLang="en-US" sz="1300" b="0" dirty="0">
                          <a:solidFill>
                            <a:schemeClr val="tx1"/>
                          </a:solidFill>
                          <a:latin typeface="+mn-ea"/>
                          <a:ea typeface="+mn-ea"/>
                        </a:rPr>
                        <a:t>■</a:t>
                      </a:r>
                      <a:r>
                        <a:rPr kumimoji="1" lang="ja-JP" altLang="en-US" sz="13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小児がん治療経験者長期フォローアップ支援事業</a:t>
                      </a:r>
                      <a:r>
                        <a:rPr kumimoji="1" lang="ja-JP" altLang="en-US" sz="1300" b="0" dirty="0">
                          <a:solidFill>
                            <a:schemeClr val="tx1"/>
                          </a:solidFill>
                          <a:latin typeface="+mn-ea"/>
                          <a:ea typeface="+mn-ea"/>
                        </a:rPr>
                        <a:t>の実施（</a:t>
                      </a:r>
                      <a:r>
                        <a:rPr kumimoji="1" lang="en-US" altLang="ja-JP" sz="1300" b="0" dirty="0">
                          <a:solidFill>
                            <a:schemeClr val="tx1"/>
                          </a:solidFill>
                          <a:latin typeface="+mn-ea"/>
                          <a:ea typeface="+mn-ea"/>
                        </a:rPr>
                        <a:t>2</a:t>
                      </a:r>
                      <a:r>
                        <a:rPr kumimoji="1" lang="ja-JP" altLang="en-US" sz="1300" b="0" dirty="0">
                          <a:solidFill>
                            <a:schemeClr val="tx1"/>
                          </a:solidFill>
                          <a:latin typeface="+mn-ea"/>
                          <a:ea typeface="+mn-ea"/>
                        </a:rPr>
                        <a:t>月府議会に予算案提案中）</a:t>
                      </a:r>
                      <a:endParaRPr kumimoji="1" lang="en-US" altLang="ja-JP" sz="1300" b="0" strike="sngStrike"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5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solidFill>
                            <a:schemeClr val="bg1"/>
                          </a:solidFill>
                        </a:rPr>
                        <a:t>　</a:t>
                      </a:r>
                      <a:r>
                        <a:rPr kumimoji="1" lang="ja-JP" altLang="en-US" sz="1600" b="1" baseline="0">
                          <a:solidFill>
                            <a:schemeClr val="bg1"/>
                          </a:solidFill>
                        </a:rPr>
                        <a:t> </a:t>
                      </a:r>
                      <a:r>
                        <a:rPr kumimoji="1" lang="ja-JP" altLang="en-US" sz="1600" b="1">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400" dirty="0">
                          <a:solidFill>
                            <a:schemeClr val="tx1"/>
                          </a:solidFill>
                        </a:rPr>
                        <a:t>重粒子線がん治療患者支援事業</a:t>
                      </a:r>
                      <a:r>
                        <a:rPr kumimoji="1" lang="ja-JP" altLang="en-US" sz="1300" dirty="0">
                          <a:solidFill>
                            <a:schemeClr val="tx1"/>
                          </a:solidFill>
                        </a:rPr>
                        <a:t>（</a:t>
                      </a:r>
                      <a:r>
                        <a:rPr kumimoji="1" lang="en-US" altLang="ja-JP" sz="1300" dirty="0">
                          <a:solidFill>
                            <a:schemeClr val="tx1"/>
                          </a:solidFill>
                        </a:rPr>
                        <a:t>3,258</a:t>
                      </a:r>
                      <a:r>
                        <a:rPr kumimoji="1" lang="ja-JP" altLang="en-US" sz="1300" dirty="0">
                          <a:solidFill>
                            <a:schemeClr val="tx1"/>
                          </a:solidFill>
                        </a:rPr>
                        <a:t>千円）、</a:t>
                      </a:r>
                      <a:r>
                        <a:rPr lang="ja-JP" altLang="en-US" sz="1400" dirty="0">
                          <a:solidFill>
                            <a:schemeClr val="tx1"/>
                          </a:solidFill>
                          <a:effectLst/>
                        </a:rPr>
                        <a:t>小児</a:t>
                      </a:r>
                      <a:r>
                        <a:rPr kumimoji="1" lang="ja-JP" altLang="en-US" sz="1400" u="none" dirty="0">
                          <a:solidFill>
                            <a:schemeClr val="tx1"/>
                          </a:solidFill>
                        </a:rPr>
                        <a:t>・</a:t>
                      </a:r>
                      <a:r>
                        <a:rPr lang="en-US" altLang="ja-JP" sz="1400" dirty="0">
                          <a:solidFill>
                            <a:schemeClr val="tx1"/>
                          </a:solidFill>
                          <a:effectLst/>
                          <a:latin typeface="+mn-ea"/>
                          <a:ea typeface="+mn-ea"/>
                        </a:rPr>
                        <a:t>AYA</a:t>
                      </a:r>
                      <a:r>
                        <a:rPr lang="ja-JP" altLang="en-US" sz="1400" dirty="0">
                          <a:solidFill>
                            <a:schemeClr val="tx1"/>
                          </a:solidFill>
                          <a:effectLst/>
                        </a:rPr>
                        <a:t>世代のがん患者支援事業（</a:t>
                      </a:r>
                      <a:r>
                        <a:rPr lang="en-US" altLang="ja-JP" sz="1400" dirty="0">
                          <a:solidFill>
                            <a:schemeClr val="tx1"/>
                          </a:solidFill>
                          <a:effectLst/>
                        </a:rPr>
                        <a:t>1,500</a:t>
                      </a:r>
                      <a:r>
                        <a:rPr lang="ja-JP" altLang="en-US" sz="1400" dirty="0">
                          <a:solidFill>
                            <a:schemeClr val="tx1"/>
                          </a:solidFill>
                          <a:effectLst/>
                        </a:rPr>
                        <a:t>千円）、大阪府がん患者等妊孕性温存治療費等助成事業（</a:t>
                      </a:r>
                      <a:r>
                        <a:rPr lang="en-US" altLang="ja-JP" sz="1400" dirty="0">
                          <a:solidFill>
                            <a:schemeClr val="tx1"/>
                          </a:solidFill>
                          <a:effectLst/>
                        </a:rPr>
                        <a:t>46,259</a:t>
                      </a:r>
                      <a:r>
                        <a:rPr lang="ja-JP" altLang="en-US" sz="1400" dirty="0">
                          <a:solidFill>
                            <a:schemeClr val="tx1"/>
                          </a:solidFill>
                          <a:effectLst/>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51689" y="829609"/>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年度</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03110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3517404298"/>
              </p:ext>
            </p:extLst>
          </p:nvPr>
        </p:nvGraphicFramePr>
        <p:xfrm>
          <a:off x="564488" y="2403718"/>
          <a:ext cx="8875347" cy="3873683"/>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745526">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年度：６件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2</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　　　</a:t>
                      </a:r>
                      <a:r>
                        <a:rPr lang="en-US" altLang="ja-JP" sz="1000" b="1" dirty="0">
                          <a:solidFill>
                            <a:schemeClr val="tx1"/>
                          </a:solidFill>
                          <a:effectLst/>
                          <a:latin typeface="+mn-ea"/>
                          <a:ea typeface="+mn-ea"/>
                        </a:rPr>
                        <a:t>※</a:t>
                      </a:r>
                      <a:r>
                        <a:rPr lang="ja-JP" altLang="en-US" sz="1000" b="1" dirty="0">
                          <a:solidFill>
                            <a:schemeClr val="tx1"/>
                          </a:solidFill>
                          <a:effectLst/>
                          <a:latin typeface="+mn-ea"/>
                          <a:ea typeface="+mn-ea"/>
                        </a:rPr>
                        <a:t>コロナの影響により事業中止</a:t>
                      </a:r>
                      <a:endParaRPr lang="en-US" altLang="ja-JP" sz="10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en-US" sz="1400" b="1" dirty="0">
                          <a:solidFill>
                            <a:schemeClr val="tx1"/>
                          </a:solidFill>
                          <a:effectLst/>
                          <a:latin typeface="+mn-ea"/>
                          <a:ea typeface="+mn-ea"/>
                        </a:rPr>
                        <a:t>）年度：２件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）年度：３件</a:t>
                      </a:r>
                      <a:endParaRPr lang="en-US" altLang="ja-JP" sz="14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a:solidFill>
                            <a:schemeClr val="tx1"/>
                          </a:solidFill>
                          <a:effectLst/>
                          <a:latin typeface="+mn-ea"/>
                          <a:ea typeface="+mn-ea"/>
                        </a:rPr>
                        <a:t>　延べ</a:t>
                      </a:r>
                      <a:r>
                        <a:rPr lang="en-US" altLang="ja-JP" sz="1400" b="1" dirty="0">
                          <a:solidFill>
                            <a:schemeClr val="tx1"/>
                          </a:solidFill>
                          <a:effectLst/>
                          <a:latin typeface="+mn-ea"/>
                          <a:ea typeface="+mn-ea"/>
                        </a:rPr>
                        <a:t>67</a:t>
                      </a:r>
                      <a:r>
                        <a:rPr lang="ja-JP" alt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9,241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令和５年（</a:t>
                      </a:r>
                      <a:r>
                        <a:rPr lang="en-US" altLang="ja-JP" sz="1400" b="1" dirty="0">
                          <a:solidFill>
                            <a:schemeClr val="tx1"/>
                          </a:solidFill>
                          <a:effectLst/>
                          <a:latin typeface="+mn-ea"/>
                          <a:ea typeface="+mn-ea"/>
                          <a:cs typeface="HG丸ｺﾞｼｯｸM-PRO"/>
                        </a:rPr>
                        <a:t>2023</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36</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en-US" altLang="ja-JP" sz="1400" b="1" dirty="0">
                          <a:solidFill>
                            <a:schemeClr val="tx1"/>
                          </a:solidFill>
                          <a:effectLst/>
                          <a:latin typeface="+mn-ea"/>
                          <a:ea typeface="+mn-ea"/>
                          <a:cs typeface="HG丸ｺﾞｼｯｸM-PRO"/>
                        </a:rPr>
                        <a:t>55</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159009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45274"/>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9313571" y="6379297"/>
            <a:ext cx="397102" cy="365125"/>
          </a:xfrm>
        </p:spPr>
        <p:txBody>
          <a:bodyPr/>
          <a:lstStyle/>
          <a:p>
            <a:r>
              <a:rPr kumimoji="1" lang="ja-JP" altLang="en-US" sz="1600" b="1" dirty="0">
                <a:latin typeface="+mn-ea"/>
              </a:rPr>
              <a:t>２</a:t>
            </a:r>
          </a:p>
        </p:txBody>
      </p:sp>
      <p:graphicFrame>
        <p:nvGraphicFramePr>
          <p:cNvPr id="9" name="表 8"/>
          <p:cNvGraphicFramePr>
            <a:graphicFrameLocks noGrp="1"/>
          </p:cNvGraphicFramePr>
          <p:nvPr>
            <p:extLst>
              <p:ext uri="{D42A27DB-BD31-4B8C-83A1-F6EECF244321}">
                <p14:modId xmlns:p14="http://schemas.microsoft.com/office/powerpoint/2010/main" val="2205010381"/>
              </p:ext>
            </p:extLst>
          </p:nvPr>
        </p:nvGraphicFramePr>
        <p:xfrm>
          <a:off x="592429" y="1526948"/>
          <a:ext cx="8847786" cy="4879857"/>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26037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a:solidFill>
                            <a:schemeClr val="tx1"/>
                          </a:solidFill>
                        </a:rPr>
                        <a:t>■がん診療連携協議会や医療関係団体、企業等と連携したオンラインセミナー等による</a:t>
                      </a:r>
                      <a:endParaRPr kumimoji="1" lang="en-US" altLang="ja-JP" sz="1300" b="0" dirty="0">
                        <a:solidFill>
                          <a:schemeClr val="tx1"/>
                        </a:solidFill>
                      </a:endParaRPr>
                    </a:p>
                    <a:p>
                      <a:pPr marL="174625" indent="-174625"/>
                      <a:r>
                        <a:rPr kumimoji="1" lang="ja-JP" altLang="en-US" sz="1300" b="0" dirty="0">
                          <a:solidFill>
                            <a:schemeClr val="tx1"/>
                          </a:solidFill>
                        </a:rPr>
                        <a:t>　府民への啓発を実施。</a:t>
                      </a:r>
                      <a:endParaRPr kumimoji="1" lang="en-US" altLang="ja-JP" sz="1300" b="0" dirty="0">
                        <a:solidFill>
                          <a:schemeClr val="tx1"/>
                        </a:solidFill>
                      </a:endParaRPr>
                    </a:p>
                    <a:p>
                      <a:pPr marL="174625" indent="-174625"/>
                      <a:r>
                        <a:rPr kumimoji="1" lang="ja-JP" altLang="en-US" sz="1300" b="0" dirty="0">
                          <a:solidFill>
                            <a:schemeClr val="tx1"/>
                          </a:solidFill>
                        </a:rPr>
                        <a:t>■連携企業におけるがん検診受診推進員の養成及び推進員による啓発を実施。</a:t>
                      </a:r>
                      <a:endParaRPr kumimoji="1" lang="en-US" altLang="ja-JP" sz="13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a:solidFill>
                            <a:schemeClr val="tx1"/>
                          </a:solidFill>
                        </a:rPr>
                        <a:t>■</a:t>
                      </a:r>
                      <a:r>
                        <a:rPr kumimoji="1" lang="zh-TW" altLang="en-US" sz="1300" b="0" dirty="0">
                          <a:solidFill>
                            <a:schemeClr val="tx1"/>
                          </a:solidFill>
                          <a:latin typeface="游ゴシック" panose="020B0400000000000000" pitchFamily="50" charset="-128"/>
                          <a:ea typeface="游ゴシック" panose="020B0400000000000000" pitchFamily="50" charset="-128"/>
                        </a:rPr>
                        <a:t>令和</a:t>
                      </a:r>
                      <a:r>
                        <a:rPr kumimoji="1" lang="ja-JP" altLang="en-US" sz="1300" b="0" dirty="0">
                          <a:solidFill>
                            <a:schemeClr val="tx1"/>
                          </a:solidFill>
                          <a:latin typeface="游ゴシック" panose="020B0400000000000000" pitchFamily="50" charset="-128"/>
                          <a:ea typeface="游ゴシック" panose="020B0400000000000000" pitchFamily="50" charset="-128"/>
                        </a:rPr>
                        <a:t>５</a:t>
                      </a:r>
                      <a:r>
                        <a:rPr kumimoji="1" lang="zh-TW" altLang="en-US" sz="1300" b="0" dirty="0">
                          <a:solidFill>
                            <a:schemeClr val="tx1"/>
                          </a:solidFill>
                          <a:latin typeface="游ゴシック" panose="020B0400000000000000" pitchFamily="50" charset="-128"/>
                          <a:ea typeface="游ゴシック" panose="020B0400000000000000" pitchFamily="50" charset="-128"/>
                        </a:rPr>
                        <a:t>年度寄附額</a:t>
                      </a:r>
                      <a:r>
                        <a:rPr kumimoji="1" lang="en-US" altLang="zh-TW" sz="1300" b="0" dirty="0">
                          <a:solidFill>
                            <a:schemeClr val="tx1"/>
                          </a:solidFill>
                          <a:latin typeface="游ゴシック" panose="020B0400000000000000" pitchFamily="50" charset="-128"/>
                          <a:ea typeface="游ゴシック" panose="020B0400000000000000" pitchFamily="50" charset="-128"/>
                        </a:rPr>
                        <a:t>11,057</a:t>
                      </a:r>
                      <a:r>
                        <a:rPr kumimoji="1" lang="zh-TW" altLang="en-US" sz="1300" b="0" dirty="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a:solidFill>
                            <a:schemeClr val="tx1"/>
                          </a:solidFill>
                          <a:latin typeface="游ゴシック" panose="020B0400000000000000" pitchFamily="50" charset="-128"/>
                          <a:ea typeface="游ゴシック" panose="020B0400000000000000" pitchFamily="50" charset="-128"/>
                        </a:rPr>
                        <a:t>R5.</a:t>
                      </a:r>
                      <a:r>
                        <a:rPr kumimoji="1" lang="en-US" altLang="ja-JP" sz="1300" b="0" dirty="0">
                          <a:solidFill>
                            <a:schemeClr val="tx1"/>
                          </a:solidFill>
                          <a:latin typeface="游ゴシック" panose="020B0400000000000000" pitchFamily="50" charset="-128"/>
                          <a:ea typeface="游ゴシック" panose="020B0400000000000000" pitchFamily="50" charset="-128"/>
                        </a:rPr>
                        <a:t>12</a:t>
                      </a:r>
                      <a:r>
                        <a:rPr kumimoji="1" lang="zh-TW" altLang="en-US" sz="1300" b="0" dirty="0">
                          <a:solidFill>
                            <a:schemeClr val="tx1"/>
                          </a:solidFill>
                          <a:latin typeface="游ゴシック" panose="020B0400000000000000" pitchFamily="50" charset="-128"/>
                          <a:ea typeface="游ゴシック" panose="020B0400000000000000" pitchFamily="50" charset="-128"/>
                        </a:rPr>
                        <a:t>末時点）寄附総額</a:t>
                      </a:r>
                      <a:r>
                        <a:rPr kumimoji="1" lang="en-US" altLang="zh-TW" sz="1300" b="0" dirty="0">
                          <a:solidFill>
                            <a:schemeClr val="tx1"/>
                          </a:solidFill>
                          <a:latin typeface="游ゴシック" panose="020B0400000000000000" pitchFamily="50" charset="-128"/>
                          <a:ea typeface="游ゴシック" panose="020B0400000000000000" pitchFamily="50" charset="-128"/>
                        </a:rPr>
                        <a:t>94,574</a:t>
                      </a:r>
                      <a:r>
                        <a:rPr kumimoji="1" lang="zh-TW" altLang="en-US" sz="1300" b="0" dirty="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a:solidFill>
                            <a:schemeClr val="tx1"/>
                          </a:solidFill>
                          <a:latin typeface="游ゴシック" panose="020B0400000000000000" pitchFamily="50" charset="-128"/>
                          <a:ea typeface="游ゴシック" panose="020B0400000000000000" pitchFamily="50" charset="-128"/>
                        </a:rPr>
                        <a:t>H24</a:t>
                      </a:r>
                      <a:r>
                        <a:rPr kumimoji="1" lang="zh-TW" altLang="en-US" sz="1300" b="0" dirty="0">
                          <a:solidFill>
                            <a:schemeClr val="tx1"/>
                          </a:solidFill>
                          <a:latin typeface="游ゴシック" panose="020B0400000000000000" pitchFamily="50" charset="-128"/>
                          <a:ea typeface="游ゴシック" panose="020B0400000000000000" pitchFamily="50" charset="-128"/>
                        </a:rPr>
                        <a:t>～</a:t>
                      </a:r>
                      <a:r>
                        <a:rPr kumimoji="1" lang="en-US" altLang="zh-TW" sz="1300" b="0" dirty="0">
                          <a:solidFill>
                            <a:schemeClr val="tx1"/>
                          </a:solidFill>
                          <a:latin typeface="游ゴシック" panose="020B0400000000000000" pitchFamily="50" charset="-128"/>
                          <a:ea typeface="游ゴシック" panose="020B0400000000000000" pitchFamily="50" charset="-128"/>
                        </a:rPr>
                        <a:t>R5.</a:t>
                      </a:r>
                      <a:r>
                        <a:rPr kumimoji="1" lang="en-US" altLang="ja-JP" sz="1300" b="0" dirty="0">
                          <a:solidFill>
                            <a:schemeClr val="tx1"/>
                          </a:solidFill>
                          <a:latin typeface="游ゴシック" panose="020B0400000000000000" pitchFamily="50" charset="-128"/>
                          <a:ea typeface="游ゴシック" panose="020B0400000000000000" pitchFamily="50" charset="-128"/>
                        </a:rPr>
                        <a:t>12</a:t>
                      </a:r>
                      <a:r>
                        <a:rPr kumimoji="1" lang="zh-TW" altLang="en-US" sz="1300" b="0" dirty="0">
                          <a:solidFill>
                            <a:schemeClr val="tx1"/>
                          </a:solidFill>
                          <a:latin typeface="游ゴシック" panose="020B0400000000000000" pitchFamily="50" charset="-128"/>
                          <a:ea typeface="游ゴシック" panose="020B0400000000000000" pitchFamily="50" charset="-128"/>
                        </a:rPr>
                        <a:t>末）</a:t>
                      </a:r>
                      <a:endParaRPr kumimoji="1" lang="en-US" altLang="zh-TW" sz="1300" b="0"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300" b="0" dirty="0">
                          <a:solidFill>
                            <a:schemeClr val="tx1"/>
                          </a:solidFill>
                        </a:rPr>
                        <a:t>■寄附金を活用し、がん検診の普及啓発資材の作成、小児・</a:t>
                      </a:r>
                      <a:r>
                        <a:rPr kumimoji="1" lang="en-US" altLang="ja-JP" sz="1300" b="0" dirty="0">
                          <a:solidFill>
                            <a:schemeClr val="tx1"/>
                          </a:solidFill>
                          <a:latin typeface="+mn-ea"/>
                          <a:ea typeface="+mn-ea"/>
                        </a:rPr>
                        <a:t>AYA</a:t>
                      </a:r>
                      <a:r>
                        <a:rPr kumimoji="1" lang="ja-JP" altLang="en-US" sz="1300" b="0" dirty="0">
                          <a:solidFill>
                            <a:schemeClr val="tx1"/>
                          </a:solidFill>
                        </a:rPr>
                        <a:t>世代のがん患者支援事業</a:t>
                      </a:r>
                      <a:r>
                        <a:rPr kumimoji="1" lang="ja-JP" altLang="en-US" sz="1300" b="0" strike="noStrike" dirty="0">
                          <a:solidFill>
                            <a:schemeClr val="tx1"/>
                          </a:solidFill>
                        </a:rPr>
                        <a:t>や企画提案型公募事業等</a:t>
                      </a:r>
                      <a:r>
                        <a:rPr kumimoji="1" lang="ja-JP" altLang="en-US" sz="1300" b="0" dirty="0">
                          <a:solidFill>
                            <a:schemeClr val="tx1"/>
                          </a:solidFill>
                        </a:rPr>
                        <a:t>を実施。</a:t>
                      </a:r>
                      <a:endParaRPr kumimoji="1" lang="en-US" altLang="ja-JP" sz="13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631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■社会全体でがん対策を進めていく更なる機運醸成</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■がん対策基金の寄附の拡大に努めるとともに、寄附等を活用して患者団体等の活動を支援。</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■地域統括相談支援センターを新たに設置し、大阪がん患者団体協議会等と連携しながら、ピア・サポーターの養成及び活用を推進する。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36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200" b="1" spc="-100" dirty="0">
                          <a:solidFill>
                            <a:schemeClr val="bg1"/>
                          </a:solidFill>
                          <a:latin typeface="游ゴシック" panose="020B0400000000000000" pitchFamily="50" charset="-128"/>
                          <a:ea typeface="游ゴシック" panose="020B0400000000000000" pitchFamily="50" charset="-128"/>
                        </a:rPr>
                        <a:t>最終予算</a:t>
                      </a:r>
                      <a:r>
                        <a:rPr kumimoji="1" lang="ja-JP" altLang="en-US" sz="1200" b="1" spc="-100" baseline="0" dirty="0">
                          <a:solidFill>
                            <a:schemeClr val="bg1"/>
                          </a:solidFill>
                          <a:latin typeface="游ゴシック" panose="020B0400000000000000" pitchFamily="50" charset="-128"/>
                          <a:ea typeface="游ゴシック" panose="020B0400000000000000" pitchFamily="50" charset="-128"/>
                        </a:rPr>
                        <a:t> </a:t>
                      </a:r>
                      <a:r>
                        <a:rPr kumimoji="1" lang="ja-JP" altLang="en-US" sz="1200" b="1" spc="-100" dirty="0">
                          <a:solidFill>
                            <a:schemeClr val="bg1"/>
                          </a:solidFill>
                          <a:latin typeface="游ゴシック" panose="020B0400000000000000" pitchFamily="50" charset="-128"/>
                          <a:ea typeface="游ゴシック" panose="020B0400000000000000" pitchFamily="50" charset="-128"/>
                        </a:rPr>
                        <a:t> </a:t>
                      </a:r>
                      <a:r>
                        <a:rPr kumimoji="1" lang="en-US" altLang="ja-JP" sz="1200" b="1" spc="-100" dirty="0">
                          <a:solidFill>
                            <a:schemeClr val="bg1"/>
                          </a:solidFill>
                          <a:latin typeface="游ゴシック" panose="020B0400000000000000" pitchFamily="50" charset="-128"/>
                          <a:ea typeface="游ゴシック" panose="020B0400000000000000" pitchFamily="50" charset="-128"/>
                        </a:rPr>
                        <a:t>(</a:t>
                      </a:r>
                      <a:r>
                        <a:rPr kumimoji="1" lang="ja-JP" altLang="en-US" sz="1200" b="1" spc="-100" dirty="0">
                          <a:solidFill>
                            <a:schemeClr val="bg1"/>
                          </a:solidFill>
                          <a:latin typeface="游ゴシック" panose="020B0400000000000000" pitchFamily="50" charset="-128"/>
                          <a:ea typeface="游ゴシック" panose="020B0400000000000000" pitchFamily="50" charset="-128"/>
                        </a:rPr>
                        <a:t>案</a:t>
                      </a:r>
                      <a:r>
                        <a:rPr kumimoji="1" lang="en-US" altLang="ja-JP" sz="1200" b="1" spc="-100" dirty="0">
                          <a:solidFill>
                            <a:schemeClr val="bg1"/>
                          </a:solidFill>
                          <a:latin typeface="游ゴシック" panose="020B0400000000000000" pitchFamily="50" charset="-128"/>
                          <a:ea typeface="游ゴシック" panose="020B0400000000000000" pitchFamily="50" charset="-128"/>
                        </a:rPr>
                        <a:t>)</a:t>
                      </a:r>
                      <a:endParaRPr kumimoji="1" lang="ja-JP" altLang="en-US" sz="1600" b="1" spc="-10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千円）、緩和医療についての正しい知識の普及事業（</a:t>
                      </a:r>
                      <a:r>
                        <a:rPr kumimoji="1" lang="en-US" altLang="ja-JP" sz="1300" dirty="0">
                          <a:solidFill>
                            <a:schemeClr val="tx1"/>
                          </a:solidFill>
                        </a:rPr>
                        <a:t>3,811</a:t>
                      </a:r>
                      <a:r>
                        <a:rPr kumimoji="1" lang="ja-JP" altLang="en-US" sz="1300" dirty="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23597" y="1455020"/>
            <a:ext cx="1188525" cy="864000"/>
            <a:chOff x="8194583" y="1108749"/>
            <a:chExt cx="1188525" cy="864000"/>
          </a:xfrm>
        </p:grpSpPr>
        <p:sp>
          <p:nvSpPr>
            <p:cNvPr id="13" name="角丸四角形 12"/>
            <p:cNvSpPr/>
            <p:nvPr/>
          </p:nvSpPr>
          <p:spPr>
            <a:xfrm>
              <a:off x="8194583" y="1108749"/>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65417" y="1180677"/>
              <a:ext cx="1045783" cy="720145"/>
              <a:chOff x="556830" y="2727131"/>
              <a:chExt cx="1097298" cy="770916"/>
            </a:xfrm>
          </p:grpSpPr>
          <p:sp>
            <p:nvSpPr>
              <p:cNvPr id="15" name="角丸四角形 14"/>
              <p:cNvSpPr/>
              <p:nvPr/>
            </p:nvSpPr>
            <p:spPr>
              <a:xfrm>
                <a:off x="556830" y="272713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a:cxnSpLocks/>
              </p:cNvCxnSpPr>
              <p:nvPr/>
            </p:nvCxnSpPr>
            <p:spPr>
              <a:xfrm>
                <a:off x="557391" y="2978640"/>
                <a:ext cx="1096737"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057720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1355</Words>
  <Application>Microsoft Office PowerPoint</Application>
  <PresentationFormat>A4 210 x 297 mm</PresentationFormat>
  <Paragraphs>140</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2024-03-25T01:16:39Z</dcterms:created>
  <dcterms:modified xsi:type="dcterms:W3CDTF">2024-03-25T01:16:45Z</dcterms:modified>
</cp:coreProperties>
</file>