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handoutMasterIdLst>
    <p:handoutMasterId r:id="rId23"/>
  </p:handoutMasterIdLst>
  <p:sldIdLst>
    <p:sldId id="261" r:id="rId2"/>
    <p:sldId id="275" r:id="rId3"/>
    <p:sldId id="276" r:id="rId4"/>
    <p:sldId id="259" r:id="rId5"/>
    <p:sldId id="268" r:id="rId6"/>
    <p:sldId id="267" r:id="rId7"/>
    <p:sldId id="270" r:id="rId8"/>
    <p:sldId id="281" r:id="rId9"/>
    <p:sldId id="283" r:id="rId10"/>
    <p:sldId id="282" r:id="rId11"/>
    <p:sldId id="277" r:id="rId12"/>
    <p:sldId id="260" r:id="rId13"/>
    <p:sldId id="273" r:id="rId14"/>
    <p:sldId id="274" r:id="rId15"/>
    <p:sldId id="278" r:id="rId16"/>
    <p:sldId id="257" r:id="rId17"/>
    <p:sldId id="280" r:id="rId18"/>
    <p:sldId id="279" r:id="rId19"/>
    <p:sldId id="258" r:id="rId20"/>
    <p:sldId id="288" r:id="rId21"/>
    <p:sldId id="272" r:id="rId2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94AE56C-C8DC-DB02-B9D1-7F2F1DC14259}" name="川﨑　康平" initials="川﨑　康平" userId="S-1-5-21-161959346-1900351369-444732941-18888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0D34A8-78BC-6C46-5CBA-3DD12EAAC24A}" v="4" dt="2023-06-29T05:20:18.5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38"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0D36D5CB-5268-4F0D-AC80-710088F4AE42}" type="datetimeFigureOut">
              <a:rPr kumimoji="1" lang="ja-JP" altLang="en-US" smtClean="0"/>
              <a:t>2023/8/9</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754DD510-067B-4C40-9B36-BA3469754EEB}" type="slidenum">
              <a:rPr kumimoji="1" lang="ja-JP" altLang="en-US" smtClean="0"/>
              <a:t>‹#›</a:t>
            </a:fld>
            <a:endParaRPr kumimoji="1" lang="ja-JP" altLang="en-US"/>
          </a:p>
        </p:txBody>
      </p:sp>
    </p:spTree>
    <p:extLst>
      <p:ext uri="{BB962C8B-B14F-4D97-AF65-F5344CB8AC3E}">
        <p14:creationId xmlns:p14="http://schemas.microsoft.com/office/powerpoint/2010/main" val="318960345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2023/8/9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4027979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2023/8/9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1181401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2023/8/9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737726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2023/8/9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956013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2023/8/9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2055867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63E7596-C829-4ACC-9635-1231A6F8AA34}" type="datetimeFigureOut">
              <a:rPr kumimoji="1" lang="ja-JP" altLang="en-US" smtClean="0"/>
              <a:t>2023/8/9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788002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63E7596-C829-4ACC-9635-1231A6F8AA34}" type="datetimeFigureOut">
              <a:rPr kumimoji="1" lang="ja-JP" altLang="en-US" smtClean="0"/>
              <a:t>2023/8/9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2747901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63E7596-C829-4ACC-9635-1231A6F8AA34}" type="datetimeFigureOut">
              <a:rPr kumimoji="1" lang="ja-JP" altLang="en-US" smtClean="0"/>
              <a:t>2023/8/9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3911644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63E7596-C829-4ACC-9635-1231A6F8AA34}" type="datetimeFigureOut">
              <a:rPr kumimoji="1" lang="ja-JP" altLang="en-US" smtClean="0"/>
              <a:t>2023/8/9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1350370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63E7596-C829-4ACC-9635-1231A6F8AA34}" type="datetimeFigureOut">
              <a:rPr kumimoji="1" lang="ja-JP" altLang="en-US" smtClean="0"/>
              <a:t>2023/8/9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4146058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63E7596-C829-4ACC-9635-1231A6F8AA34}" type="datetimeFigureOut">
              <a:rPr kumimoji="1" lang="ja-JP" altLang="en-US" smtClean="0"/>
              <a:t>2023/8/9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835952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3E7596-C829-4ACC-9635-1231A6F8AA34}" type="datetimeFigureOut">
              <a:rPr kumimoji="1" lang="ja-JP" altLang="en-US" smtClean="0"/>
              <a:t>2023/8/9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2714922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a:t>第</a:t>
            </a:r>
            <a:r>
              <a:rPr lang="ja-JP" altLang="en-US">
                <a:solidFill>
                  <a:srgbClr val="FF0000"/>
                </a:solidFill>
              </a:rPr>
              <a:t>４</a:t>
            </a:r>
            <a:r>
              <a:rPr kumimoji="1" lang="ja-JP" altLang="en-US"/>
              <a:t>期大阪府がん対策推進計画</a:t>
            </a:r>
            <a:r>
              <a:rPr kumimoji="1" lang="en-US" altLang="ja-JP"/>
              <a:t/>
            </a:r>
            <a:br>
              <a:rPr kumimoji="1" lang="en-US" altLang="ja-JP"/>
            </a:br>
            <a:r>
              <a:rPr lang="ja-JP" altLang="en-US"/>
              <a:t>小児がん・</a:t>
            </a:r>
            <a:r>
              <a:rPr lang="en-US" altLang="ja-JP"/>
              <a:t>AYA</a:t>
            </a:r>
            <a:r>
              <a:rPr lang="ja-JP" altLang="en-US"/>
              <a:t>世代のがん</a:t>
            </a:r>
            <a:endParaRPr kumimoji="1" lang="ja-JP" altLang="en-US"/>
          </a:p>
        </p:txBody>
      </p:sp>
      <p:sp>
        <p:nvSpPr>
          <p:cNvPr id="3" name="サブタイトル 2"/>
          <p:cNvSpPr>
            <a:spLocks noGrp="1"/>
          </p:cNvSpPr>
          <p:nvPr>
            <p:ph type="subTitle" idx="1"/>
          </p:nvPr>
        </p:nvSpPr>
        <p:spPr/>
        <p:txBody>
          <a:bodyPr/>
          <a:lstStyle/>
          <a:p>
            <a:r>
              <a:rPr kumimoji="1" lang="ja-JP" altLang="en-US"/>
              <a:t>分野別検討</a:t>
            </a:r>
          </a:p>
        </p:txBody>
      </p:sp>
      <p:sp>
        <p:nvSpPr>
          <p:cNvPr id="4" name="テキスト ボックス 3"/>
          <p:cNvSpPr txBox="1"/>
          <p:nvPr/>
        </p:nvSpPr>
        <p:spPr>
          <a:xfrm>
            <a:off x="7956376" y="187935"/>
            <a:ext cx="1057419" cy="369332"/>
          </a:xfrm>
          <a:prstGeom prst="rect">
            <a:avLst/>
          </a:prstGeom>
          <a:noFill/>
          <a:ln>
            <a:solidFill>
              <a:schemeClr val="tx1"/>
            </a:solidFill>
          </a:ln>
        </p:spPr>
        <p:txBody>
          <a:bodyPr wrap="square" rtlCol="0">
            <a:spAutoFit/>
          </a:bodyPr>
          <a:lstStyle/>
          <a:p>
            <a:pPr algn="ctr"/>
            <a:r>
              <a:rPr kumimoji="1" lang="ja-JP" altLang="en-US" dirty="0" smtClean="0"/>
              <a:t>資料</a:t>
            </a:r>
            <a:r>
              <a:rPr lang="ja-JP" altLang="en-US" dirty="0"/>
              <a:t>２</a:t>
            </a:r>
            <a:endParaRPr kumimoji="1" lang="ja-JP" altLang="en-US" dirty="0"/>
          </a:p>
        </p:txBody>
      </p:sp>
    </p:spTree>
    <p:extLst>
      <p:ext uri="{BB962C8B-B14F-4D97-AF65-F5344CB8AC3E}">
        <p14:creationId xmlns:p14="http://schemas.microsoft.com/office/powerpoint/2010/main" val="1976571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06733" y="576872"/>
            <a:ext cx="8992972" cy="5871806"/>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a:latin typeface="HGS創英角ﾎﾟｯﾌﾟ体" pitchFamily="50" charset="-128"/>
              <a:ea typeface="HGS創英角ﾎﾟｯﾌﾟ体" pitchFamily="50" charset="-128"/>
            </a:endParaRPr>
          </a:p>
          <a:p>
            <a:pPr fontAlgn="auto"/>
            <a:r>
              <a:rPr lang="en-US" altLang="ja-JP"/>
              <a:t>    </a:t>
            </a:r>
          </a:p>
          <a:p>
            <a:pPr fontAlgn="auto"/>
            <a:r>
              <a:rPr lang="ja-JP" altLang="en-US"/>
              <a:t> 　　</a:t>
            </a:r>
            <a:endParaRPr lang="en-US" altLang="ja-JP">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a:latin typeface="HG丸ｺﾞｼｯｸM-PRO" panose="020F0600000000000000" pitchFamily="50" charset="-128"/>
                <a:ea typeface="HG丸ｺﾞｼｯｸM-PRO" panose="020F0600000000000000" pitchFamily="50" charset="-128"/>
              </a:rPr>
              <a:t>第３章　大阪府におけるがんの現状と課題</a:t>
            </a:r>
            <a:endParaRPr kumimoji="1" lang="ja-JP" altLang="en-US" sz="2000" b="1">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0" y="158455"/>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6966105" y="6448678"/>
            <a:ext cx="2133600" cy="365125"/>
          </a:xfrm>
        </p:spPr>
        <p:txBody>
          <a:bodyPr anchor="b" anchorCtr="0"/>
          <a:lstStyle/>
          <a:p>
            <a:fld id="{D2D8002D-B5B0-4BAC-B1F6-782DDCCE6D9C}" type="slidenum">
              <a:rPr kumimoji="1" lang="ja-JP" altLang="en-US" sz="1400" smtClean="0"/>
              <a:t>10</a:t>
            </a:fld>
            <a:endParaRPr kumimoji="1" lang="ja-JP" altLang="en-US" sz="1400"/>
          </a:p>
        </p:txBody>
      </p:sp>
      <p:sp>
        <p:nvSpPr>
          <p:cNvPr id="13" name="タイトル 3"/>
          <p:cNvSpPr>
            <a:spLocks noGrp="1"/>
          </p:cNvSpPr>
          <p:nvPr/>
        </p:nvSpPr>
        <p:spPr>
          <a:xfrm>
            <a:off x="913062" y="541363"/>
            <a:ext cx="7943921" cy="511373"/>
          </a:xfrm>
          <a:prstGeom prst="rect">
            <a:avLst/>
          </a:prstGeom>
        </p:spPr>
        <p:txBody>
          <a:bodyPr vert="horz" wrap="square" lIns="91440" tIns="45720" rIns="91440" bIns="45720" rtlCol="0" anchor="ctr">
            <a:noAutofit/>
          </a:bodyPr>
          <a:lstStyle/>
          <a:p>
            <a:pPr marL="382270" indent="-382270" algn="ctr">
              <a:spcAft>
                <a:spcPts val="0"/>
              </a:spcAft>
            </a:pPr>
            <a:r>
              <a:rPr lang="ja-JP" sz="1600" b="1" kern="1200">
                <a:solidFill>
                  <a:srgbClr val="000000"/>
                </a:solidFill>
                <a:effectLst/>
                <a:latin typeface="HG丸ｺﾞｼｯｸM-PRO" panose="020F0600000000000000" pitchFamily="50" charset="-128"/>
                <a:ea typeface="HG丸ｺﾞｼｯｸM-PRO" panose="020F0600000000000000" pitchFamily="50" charset="-128"/>
                <a:cs typeface="Times New Roman"/>
              </a:rPr>
              <a:t>図表●</a:t>
            </a:r>
            <a:r>
              <a:rPr lang="ja-JP" altLang="en-US" sz="1600" b="1" kern="1200">
                <a:solidFill>
                  <a:srgbClr val="000000"/>
                </a:solidFill>
                <a:effectLst/>
                <a:latin typeface="HG丸ｺﾞｼｯｸM-PRO" panose="020F0600000000000000" pitchFamily="50" charset="-128"/>
                <a:ea typeface="HG丸ｺﾞｼｯｸM-PRO" panose="020F0600000000000000" pitchFamily="50" charset="-128"/>
                <a:cs typeface="Times New Roman"/>
              </a:rPr>
              <a:t>　</a:t>
            </a:r>
            <a:r>
              <a:rPr lang="en-US" altLang="ja-JP" sz="1600" b="1" kern="1200">
                <a:solidFill>
                  <a:srgbClr val="000000"/>
                </a:solidFill>
                <a:effectLst/>
                <a:latin typeface="HG丸ｺﾞｼｯｸM-PRO" panose="020F0600000000000000" pitchFamily="50" charset="-128"/>
                <a:ea typeface="HG丸ｺﾞｼｯｸM-PRO" panose="020F0600000000000000" pitchFamily="50" charset="-128"/>
                <a:cs typeface="Times New Roman"/>
              </a:rPr>
              <a:t>AYA</a:t>
            </a:r>
            <a:r>
              <a:rPr lang="ja-JP" altLang="en-US" sz="1600" b="1" kern="1200">
                <a:solidFill>
                  <a:srgbClr val="000000"/>
                </a:solidFill>
                <a:effectLst/>
                <a:latin typeface="HG丸ｺﾞｼｯｸM-PRO" panose="020F0600000000000000" pitchFamily="50" charset="-128"/>
                <a:ea typeface="HG丸ｺﾞｼｯｸM-PRO" panose="020F0600000000000000" pitchFamily="50" charset="-128"/>
                <a:cs typeface="Times New Roman"/>
              </a:rPr>
              <a:t>世代（</a:t>
            </a:r>
            <a:r>
              <a:rPr lang="en-US" altLang="ja-JP" sz="1600" b="1" spc="-100">
                <a:solidFill>
                  <a:srgbClr val="000000"/>
                </a:solidFill>
                <a:latin typeface="HG丸ｺﾞｼｯｸM-PRO" panose="020F0600000000000000" pitchFamily="50" charset="-128"/>
                <a:ea typeface="HG丸ｺﾞｼｯｸM-PRO" panose="020F0600000000000000" pitchFamily="50" charset="-128"/>
                <a:cs typeface="Times New Roman"/>
              </a:rPr>
              <a:t> 15 –</a:t>
            </a:r>
            <a:r>
              <a:rPr lang="ja-JP" altLang="en-US" sz="1600" b="1" spc="-100">
                <a:solidFill>
                  <a:srgbClr val="000000"/>
                </a:solidFill>
                <a:latin typeface="HG丸ｺﾞｼｯｸM-PRO" panose="020F0600000000000000" pitchFamily="50" charset="-128"/>
                <a:ea typeface="HG丸ｺﾞｼｯｸM-PRO" panose="020F0600000000000000" pitchFamily="50" charset="-128"/>
                <a:cs typeface="Times New Roman"/>
              </a:rPr>
              <a:t>３９</a:t>
            </a:r>
            <a:r>
              <a:rPr lang="en-US" altLang="ja-JP" sz="1600" b="1" spc="-10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600" b="1">
                <a:solidFill>
                  <a:srgbClr val="000000"/>
                </a:solidFill>
                <a:latin typeface="HG丸ｺﾞｼｯｸM-PRO" panose="020F0600000000000000" pitchFamily="50" charset="-128"/>
                <a:ea typeface="HG丸ｺﾞｼｯｸM-PRO" panose="020F0600000000000000" pitchFamily="50" charset="-128"/>
                <a:cs typeface="Times New Roman"/>
              </a:rPr>
              <a:t>歳）の乳がん・肺がんにおける</a:t>
            </a:r>
            <a:r>
              <a:rPr lang="en-US" altLang="ja-JP" sz="1600" b="1">
                <a:solidFill>
                  <a:srgbClr val="000000"/>
                </a:solidFill>
                <a:latin typeface="HG丸ｺﾞｼｯｸM-PRO" panose="020F0600000000000000" pitchFamily="50" charset="-128"/>
                <a:ea typeface="HG丸ｺﾞｼｯｸM-PRO" panose="020F0600000000000000" pitchFamily="50" charset="-128"/>
                <a:cs typeface="Times New Roman"/>
              </a:rPr>
              <a:t>5</a:t>
            </a:r>
            <a:r>
              <a:rPr lang="ja-JP" altLang="en-US" sz="1600" b="1">
                <a:solidFill>
                  <a:srgbClr val="000000"/>
                </a:solidFill>
                <a:latin typeface="HG丸ｺﾞｼｯｸM-PRO" panose="020F0600000000000000" pitchFamily="50" charset="-128"/>
                <a:ea typeface="HG丸ｺﾞｼｯｸM-PRO" panose="020F0600000000000000" pitchFamily="50" charset="-128"/>
                <a:cs typeface="Times New Roman"/>
              </a:rPr>
              <a:t>年実測生存率の推移</a:t>
            </a:r>
            <a:endParaRPr lang="en-US" altLang="ja-JP" sz="1600" b="1">
              <a:solidFill>
                <a:srgbClr val="000000"/>
              </a:solidFill>
              <a:latin typeface="HG丸ｺﾞｼｯｸM-PRO" panose="020F0600000000000000" pitchFamily="50" charset="-128"/>
              <a:ea typeface="HG丸ｺﾞｼｯｸM-PRO" panose="020F0600000000000000" pitchFamily="50" charset="-128"/>
              <a:cs typeface="Times New Roman"/>
            </a:endParaRPr>
          </a:p>
        </p:txBody>
      </p:sp>
      <p:pic>
        <p:nvPicPr>
          <p:cNvPr id="9" name="図 8" descr="グラフ, 折れ線グラフ&#10;&#10;自動的に生成された説明">
            <a:extLst>
              <a:ext uri="{FF2B5EF4-FFF2-40B4-BE49-F238E27FC236}">
                <a16:creationId xmlns:a16="http://schemas.microsoft.com/office/drawing/2014/main" id="{F44BA9FF-F986-5BD0-D7A1-A57489E000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11175" y="1475415"/>
            <a:ext cx="3554095" cy="4253123"/>
          </a:xfrm>
          <a:prstGeom prst="rect">
            <a:avLst/>
          </a:prstGeom>
        </p:spPr>
      </p:pic>
      <p:pic>
        <p:nvPicPr>
          <p:cNvPr id="4" name="図 3" descr="グラフ, 折れ線グラフ&#10;&#10;自動的に生成された説明">
            <a:extLst>
              <a:ext uri="{FF2B5EF4-FFF2-40B4-BE49-F238E27FC236}">
                <a16:creationId xmlns:a16="http://schemas.microsoft.com/office/drawing/2014/main" id="{E9AC72FE-9158-A1D7-8177-3FCA1578BC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9722" y="1484784"/>
            <a:ext cx="3554095" cy="4255472"/>
          </a:xfrm>
          <a:prstGeom prst="rect">
            <a:avLst/>
          </a:prstGeom>
        </p:spPr>
      </p:pic>
    </p:spTree>
    <p:extLst>
      <p:ext uri="{BB962C8B-B14F-4D97-AF65-F5344CB8AC3E}">
        <p14:creationId xmlns:p14="http://schemas.microsoft.com/office/powerpoint/2010/main" val="11806638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628800"/>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a:latin typeface="+mj-ea"/>
              </a:rPr>
              <a:t>第３章　大阪府におけるがんの現状と課題</a:t>
            </a:r>
            <a:endParaRPr lang="en-US" altLang="ja-JP" sz="3600" b="1">
              <a:latin typeface="+mj-ea"/>
            </a:endParaRPr>
          </a:p>
        </p:txBody>
      </p:sp>
      <p:sp>
        <p:nvSpPr>
          <p:cNvPr id="5" name="タイトル 1"/>
          <p:cNvSpPr txBox="1">
            <a:spLocks/>
          </p:cNvSpPr>
          <p:nvPr/>
        </p:nvSpPr>
        <p:spPr>
          <a:xfrm>
            <a:off x="189470" y="3140968"/>
            <a:ext cx="8775018" cy="152436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b="1">
                <a:solidFill>
                  <a:prstClr val="black"/>
                </a:solidFill>
                <a:latin typeface="+mj-ea"/>
                <a:cs typeface="+mn-cs"/>
              </a:rPr>
              <a:t>　　</a:t>
            </a:r>
            <a:r>
              <a:rPr lang="ja-JP" altLang="en-US" sz="3600" b="1">
                <a:solidFill>
                  <a:prstClr val="black"/>
                </a:solidFill>
                <a:latin typeface="+mj-ea"/>
                <a:cs typeface="+mn-cs"/>
              </a:rPr>
              <a:t>２　大阪府のがん対策の現状と課題</a:t>
            </a:r>
            <a:endParaRPr lang="en-US" altLang="ja-JP" sz="3600" b="1">
              <a:solidFill>
                <a:prstClr val="black"/>
              </a:solidFill>
              <a:latin typeface="+mj-ea"/>
              <a:cs typeface="+mn-cs"/>
            </a:endParaRPr>
          </a:p>
          <a:p>
            <a:pPr lvl="0" algn="l">
              <a:spcBef>
                <a:spcPts val="0"/>
              </a:spcBef>
            </a:pPr>
            <a:r>
              <a:rPr lang="ja-JP" altLang="en-US" sz="3600" b="1">
                <a:solidFill>
                  <a:prstClr val="black"/>
                </a:solidFill>
                <a:latin typeface="+mj-ea"/>
                <a:cs typeface="+mn-cs"/>
              </a:rPr>
              <a:t>　　　 </a:t>
            </a:r>
            <a:r>
              <a:rPr lang="en-US" altLang="ja-JP" sz="3600" b="1">
                <a:solidFill>
                  <a:prstClr val="black"/>
                </a:solidFill>
                <a:latin typeface="+mj-ea"/>
                <a:cs typeface="+mn-cs"/>
              </a:rPr>
              <a:t>(</a:t>
            </a:r>
            <a:r>
              <a:rPr lang="ja-JP" altLang="en-US" sz="3600" b="1">
                <a:solidFill>
                  <a:prstClr val="black"/>
                </a:solidFill>
                <a:latin typeface="+mj-ea"/>
                <a:cs typeface="+mn-cs"/>
              </a:rPr>
              <a:t>３</a:t>
            </a:r>
            <a:r>
              <a:rPr lang="en-US" altLang="ja-JP" sz="3600" b="1">
                <a:solidFill>
                  <a:prstClr val="black"/>
                </a:solidFill>
                <a:latin typeface="+mj-ea"/>
                <a:cs typeface="+mn-cs"/>
              </a:rPr>
              <a:t>)</a:t>
            </a:r>
            <a:r>
              <a:rPr lang="ja-JP" altLang="en-US" sz="3600" b="1">
                <a:solidFill>
                  <a:prstClr val="black"/>
                </a:solidFill>
                <a:latin typeface="+mj-ea"/>
                <a:cs typeface="+mn-cs"/>
              </a:rPr>
              <a:t>患者支援の充実</a:t>
            </a:r>
            <a:endParaRPr lang="ja-JP" altLang="en-US" sz="3200" b="1">
              <a:latin typeface="+mj-ea"/>
            </a:endParaRPr>
          </a:p>
        </p:txBody>
      </p:sp>
    </p:spTree>
    <p:extLst>
      <p:ext uri="{BB962C8B-B14F-4D97-AF65-F5344CB8AC3E}">
        <p14:creationId xmlns:p14="http://schemas.microsoft.com/office/powerpoint/2010/main" val="339132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7"/>
            <a:ext cx="8880176" cy="6016203"/>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pPr>
              <a:lnSpc>
                <a:spcPts val="1700"/>
              </a:lnSpc>
            </a:pPr>
            <a:r>
              <a:rPr lang="en-US" altLang="ja-JP" b="1" dirty="0">
                <a:latin typeface="HG丸ｺﾞｼｯｸM-PRO" panose="020F0600000000000000" pitchFamily="50" charset="-128"/>
                <a:ea typeface="HG丸ｺﾞｼｯｸM-PRO" panose="020F0600000000000000" pitchFamily="50" charset="-128"/>
              </a:rPr>
              <a:t>(</a:t>
            </a:r>
            <a:r>
              <a:rPr lang="ja-JP" altLang="en-US" b="1" dirty="0">
                <a:latin typeface="HG丸ｺﾞｼｯｸM-PRO" panose="020F0600000000000000" pitchFamily="50" charset="-128"/>
                <a:ea typeface="HG丸ｺﾞｼｯｸM-PRO" panose="020F0600000000000000" pitchFamily="50" charset="-128"/>
              </a:rPr>
              <a:t>３</a:t>
            </a:r>
            <a:r>
              <a:rPr kumimoji="1" lang="en-US" altLang="ja-JP" b="1" dirty="0">
                <a:latin typeface="HG丸ｺﾞｼｯｸM-PRO" panose="020F0600000000000000" pitchFamily="50" charset="-128"/>
                <a:ea typeface="HG丸ｺﾞｼｯｸM-PRO" panose="020F0600000000000000" pitchFamily="50" charset="-128"/>
              </a:rPr>
              <a:t>)</a:t>
            </a:r>
            <a:r>
              <a:rPr kumimoji="1" lang="ja-JP" altLang="en-US" b="1" dirty="0">
                <a:latin typeface="HG丸ｺﾞｼｯｸM-PRO" panose="020F0600000000000000" pitchFamily="50" charset="-128"/>
                <a:ea typeface="HG丸ｺﾞｼｯｸM-PRO" panose="020F0600000000000000" pitchFamily="50" charset="-128"/>
              </a:rPr>
              <a:t>患者支援の充実</a:t>
            </a:r>
            <a:endParaRPr kumimoji="1" lang="en-US" altLang="ja-JP" b="1" dirty="0">
              <a:latin typeface="HG丸ｺﾞｼｯｸM-PRO" panose="020F0600000000000000" pitchFamily="50" charset="-128"/>
              <a:ea typeface="HG丸ｺﾞｼｯｸM-PRO" panose="020F0600000000000000" pitchFamily="50" charset="-128"/>
            </a:endParaRPr>
          </a:p>
          <a:p>
            <a:pPr>
              <a:lnSpc>
                <a:spcPts val="1700"/>
              </a:lnSpc>
            </a:pPr>
            <a:endParaRPr kumimoji="1" lang="en-US" altLang="ja-JP" b="1" dirty="0">
              <a:latin typeface="HG丸ｺﾞｼｯｸM-PRO" panose="020F0600000000000000" pitchFamily="50" charset="-128"/>
              <a:ea typeface="HG丸ｺﾞｼｯｸM-PRO" panose="020F0600000000000000" pitchFamily="50" charset="-128"/>
            </a:endParaRPr>
          </a:p>
          <a:p>
            <a:pPr>
              <a:lnSpc>
                <a:spcPts val="1700"/>
              </a:lnSpc>
            </a:pPr>
            <a:endParaRPr lang="en-US" altLang="ja-JP" b="1" dirty="0">
              <a:latin typeface="HG丸ｺﾞｼｯｸM-PRO" panose="020F0600000000000000" pitchFamily="50" charset="-128"/>
              <a:ea typeface="HG丸ｺﾞｼｯｸM-PRO" panose="020F0600000000000000" pitchFamily="50" charset="-128"/>
            </a:endParaRPr>
          </a:p>
          <a:p>
            <a:pPr>
              <a:lnSpc>
                <a:spcPts val="1700"/>
              </a:lnSpc>
            </a:pPr>
            <a:endParaRPr kumimoji="1" lang="en-US" altLang="ja-JP" b="1" dirty="0">
              <a:latin typeface="HG丸ｺﾞｼｯｸM-PRO" panose="020F0600000000000000" pitchFamily="50" charset="-128"/>
              <a:ea typeface="HG丸ｺﾞｼｯｸM-PRO" panose="020F0600000000000000" pitchFamily="50" charset="-128"/>
            </a:endParaRPr>
          </a:p>
          <a:p>
            <a:pPr>
              <a:lnSpc>
                <a:spcPts val="700"/>
              </a:lnSpc>
            </a:pPr>
            <a:endParaRPr lang="en-US" altLang="ja-JP" b="1" dirty="0">
              <a:latin typeface="HG丸ｺﾞｼｯｸM-PRO" panose="020F0600000000000000" pitchFamily="50" charset="-128"/>
              <a:ea typeface="HG丸ｺﾞｼｯｸM-PRO" panose="020F0600000000000000" pitchFamily="50" charset="-128"/>
            </a:endParaRPr>
          </a:p>
          <a:p>
            <a:pPr>
              <a:lnSpc>
                <a:spcPts val="1700"/>
              </a:lnSpc>
            </a:pPr>
            <a:r>
              <a:rPr lang="ja-JP" altLang="en-US" b="1" dirty="0">
                <a:latin typeface="HG丸ｺﾞｼｯｸM-PRO" panose="020F0600000000000000" pitchFamily="50" charset="-128"/>
                <a:ea typeface="HG丸ｺﾞｼｯｸM-PRO" panose="020F0600000000000000" pitchFamily="50" charset="-128"/>
              </a:rPr>
              <a:t>　</a:t>
            </a:r>
            <a:endParaRPr lang="en-US" altLang="ja-JP" b="1" dirty="0">
              <a:latin typeface="HG丸ｺﾞｼｯｸM-PRO" panose="020F0600000000000000" pitchFamily="50" charset="-128"/>
              <a:ea typeface="HG丸ｺﾞｼｯｸM-PRO" panose="020F0600000000000000" pitchFamily="50" charset="-128"/>
            </a:endParaRPr>
          </a:p>
          <a:p>
            <a:pPr>
              <a:lnSpc>
                <a:spcPts val="1700"/>
              </a:lnSpc>
            </a:pPr>
            <a:endParaRPr lang="en-US" altLang="ja-JP" b="1" dirty="0">
              <a:latin typeface="HG丸ｺﾞｼｯｸM-PRO" panose="020F0600000000000000" pitchFamily="50" charset="-128"/>
              <a:ea typeface="HG丸ｺﾞｼｯｸM-PRO" panose="020F0600000000000000" pitchFamily="50" charset="-128"/>
            </a:endParaRPr>
          </a:p>
          <a:p>
            <a:pPr>
              <a:lnSpc>
                <a:spcPts val="1700"/>
              </a:lnSpc>
            </a:pPr>
            <a:r>
              <a:rPr lang="ja-JP" altLang="en-US" b="1" dirty="0">
                <a:latin typeface="HG丸ｺﾞｼｯｸM-PRO" panose="020F0600000000000000" pitchFamily="50" charset="-128"/>
                <a:ea typeface="HG丸ｺﾞｼｯｸM-PRO" panose="020F0600000000000000" pitchFamily="50" charset="-128"/>
              </a:rPr>
              <a:t>　</a:t>
            </a:r>
            <a:endParaRPr lang="en-US" altLang="ja-JP" b="1" dirty="0">
              <a:latin typeface="HG丸ｺﾞｼｯｸM-PRO" panose="020F0600000000000000" pitchFamily="50" charset="-128"/>
              <a:ea typeface="HG丸ｺﾞｼｯｸM-PRO" panose="020F0600000000000000" pitchFamily="50" charset="-128"/>
            </a:endParaRPr>
          </a:p>
          <a:p>
            <a:pPr>
              <a:lnSpc>
                <a:spcPts val="1700"/>
              </a:lnSpc>
            </a:pPr>
            <a:endParaRPr lang="en-US" altLang="ja-JP" b="1" dirty="0">
              <a:latin typeface="HG丸ｺﾞｼｯｸM-PRO" panose="020F0600000000000000" pitchFamily="50" charset="-128"/>
              <a:ea typeface="HG丸ｺﾞｼｯｸM-PRO" panose="020F0600000000000000" pitchFamily="50" charset="-128"/>
            </a:endParaRPr>
          </a:p>
          <a:p>
            <a:pPr>
              <a:lnSpc>
                <a:spcPts val="1700"/>
              </a:lnSpc>
            </a:pPr>
            <a:endParaRPr lang="en-US" altLang="ja-JP" b="1" dirty="0">
              <a:latin typeface="HG丸ｺﾞｼｯｸM-PRO" panose="020F0600000000000000" pitchFamily="50" charset="-128"/>
              <a:ea typeface="HG丸ｺﾞｼｯｸM-PRO" panose="020F0600000000000000" pitchFamily="50" charset="-128"/>
            </a:endParaRPr>
          </a:p>
          <a:p>
            <a:pPr>
              <a:lnSpc>
                <a:spcPts val="1700"/>
              </a:lnSpc>
            </a:pPr>
            <a:r>
              <a:rPr lang="ja-JP" altLang="en-US" b="1" dirty="0">
                <a:latin typeface="HG丸ｺﾞｼｯｸM-PRO" panose="020F0600000000000000" pitchFamily="50" charset="-128"/>
                <a:ea typeface="HG丸ｺﾞｼｯｸM-PRO" panose="020F0600000000000000" pitchFamily="50" charset="-128"/>
              </a:rPr>
              <a:t>③がん患者等の社会的な問題への対策</a:t>
            </a:r>
            <a:endParaRPr lang="en-US" altLang="ja-JP" b="1" dirty="0">
              <a:latin typeface="HG丸ｺﾞｼｯｸM-PRO" panose="020F0600000000000000" pitchFamily="50" charset="-128"/>
              <a:ea typeface="HG丸ｺﾞｼｯｸM-PRO" panose="020F0600000000000000" pitchFamily="50" charset="-128"/>
            </a:endParaRPr>
          </a:p>
          <a:p>
            <a:pPr>
              <a:lnSpc>
                <a:spcPts val="1700"/>
              </a:lnSpc>
            </a:pPr>
            <a:r>
              <a:rPr lang="ja-JP" altLang="en-US" dirty="0">
                <a:latin typeface="HG丸ｺﾞｼｯｸM-PRO" panose="020F0600000000000000" pitchFamily="50" charset="-128"/>
                <a:ea typeface="HG丸ｺﾞｼｯｸM-PRO" panose="020F0600000000000000" pitchFamily="50" charset="-128"/>
              </a:rPr>
              <a:t>　</a:t>
            </a:r>
            <a:r>
              <a:rPr lang="ja-JP" altLang="en-US" b="1" dirty="0">
                <a:latin typeface="HG丸ｺﾞｼｯｸM-PRO" panose="020F0600000000000000" pitchFamily="50" charset="-128"/>
                <a:ea typeface="HG丸ｺﾞｼｯｸM-PRO" panose="020F0600000000000000" pitchFamily="50" charset="-128"/>
              </a:rPr>
              <a:t>ア 小児・</a:t>
            </a:r>
            <a:r>
              <a:rPr lang="en-US" altLang="ja-JP" b="1" dirty="0">
                <a:latin typeface="HG丸ｺﾞｼｯｸM-PRO" panose="020F0600000000000000" pitchFamily="50" charset="-128"/>
                <a:ea typeface="HG丸ｺﾞｼｯｸM-PRO" panose="020F0600000000000000" pitchFamily="50" charset="-128"/>
              </a:rPr>
              <a:t>AYA</a:t>
            </a:r>
            <a:r>
              <a:rPr lang="ja-JP" altLang="en-US" b="1" dirty="0">
                <a:latin typeface="HG丸ｺﾞｼｯｸM-PRO" panose="020F0600000000000000" pitchFamily="50" charset="-128"/>
                <a:ea typeface="HG丸ｺﾞｼｯｸM-PRO" panose="020F0600000000000000" pitchFamily="50" charset="-128"/>
              </a:rPr>
              <a:t>世代における支援・がん患者等の社会的な問題への対応　</a:t>
            </a:r>
            <a:endParaRPr lang="en-US" altLang="ja-JP" b="1" dirty="0">
              <a:latin typeface="HG丸ｺﾞｼｯｸM-PRO" panose="020F0600000000000000" pitchFamily="50" charset="-128"/>
              <a:ea typeface="HG丸ｺﾞｼｯｸM-PRO" panose="020F0600000000000000" pitchFamily="50" charset="-128"/>
            </a:endParaRPr>
          </a:p>
          <a:p>
            <a:pPr>
              <a:lnSpc>
                <a:spcPts val="1700"/>
              </a:lnSpc>
            </a:pPr>
            <a:r>
              <a:rPr lang="ja-JP" altLang="en-US" b="1" dirty="0">
                <a:latin typeface="HG丸ｺﾞｼｯｸM-PRO" panose="020F0600000000000000" pitchFamily="50" charset="-128"/>
                <a:ea typeface="HG丸ｺﾞｼｯｸM-PRO" panose="020F0600000000000000" pitchFamily="50" charset="-128"/>
              </a:rPr>
              <a:t>　</a:t>
            </a:r>
            <a:endParaRPr lang="en-US" altLang="ja-JP" b="1" dirty="0">
              <a:latin typeface="HG丸ｺﾞｼｯｸM-PRO" panose="020F0600000000000000" pitchFamily="50" charset="-128"/>
              <a:ea typeface="HG丸ｺﾞｼｯｸM-PRO" panose="020F0600000000000000" pitchFamily="50" charset="-128"/>
            </a:endParaRPr>
          </a:p>
          <a:p>
            <a:pPr>
              <a:lnSpc>
                <a:spcPts val="1800"/>
              </a:lnSpc>
            </a:pPr>
            <a:r>
              <a:rPr lang="ja-JP" altLang="en-US" b="1" dirty="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○小・中・高等学校等に通学するがん患者及びご家族に向けて、大阪府がん診療</a:t>
            </a:r>
            <a:endParaRPr lang="en-US" altLang="ja-JP" dirty="0">
              <a:latin typeface="HG丸ｺﾞｼｯｸM-PRO" panose="020F0600000000000000" pitchFamily="50" charset="-128"/>
              <a:ea typeface="HG丸ｺﾞｼｯｸM-PRO" panose="020F0600000000000000" pitchFamily="50" charset="-128"/>
            </a:endParaRPr>
          </a:p>
          <a:p>
            <a:pPr>
              <a:lnSpc>
                <a:spcPts val="1800"/>
              </a:lnSpc>
            </a:pPr>
            <a:r>
              <a:rPr lang="ja-JP" altLang="en-US" dirty="0">
                <a:latin typeface="HG丸ｺﾞｼｯｸM-PRO" panose="020F0600000000000000" pitchFamily="50" charset="-128"/>
                <a:ea typeface="HG丸ｺﾞｼｯｸM-PRO" panose="020F0600000000000000" pitchFamily="50" charset="-128"/>
              </a:rPr>
              <a:t>　　　連携協議会において、がん治療中及び治療後の学校生活における支援や配慮内</a:t>
            </a:r>
            <a:endParaRPr lang="en-US" altLang="ja-JP" dirty="0">
              <a:latin typeface="HG丸ｺﾞｼｯｸM-PRO" panose="020F0600000000000000" pitchFamily="50" charset="-128"/>
              <a:ea typeface="HG丸ｺﾞｼｯｸM-PRO" panose="020F0600000000000000" pitchFamily="50" charset="-128"/>
            </a:endParaRPr>
          </a:p>
          <a:p>
            <a:pPr>
              <a:lnSpc>
                <a:spcPts val="1800"/>
              </a:lnSpc>
            </a:pPr>
            <a:r>
              <a:rPr lang="ja-JP" altLang="en-US" dirty="0">
                <a:latin typeface="HG丸ｺﾞｼｯｸM-PRO" panose="020F0600000000000000" pitchFamily="50" charset="-128"/>
                <a:ea typeface="HG丸ｺﾞｼｯｸM-PRO" panose="020F0600000000000000" pitchFamily="50" charset="-128"/>
              </a:rPr>
              <a:t>　　　容等をまとめたパンフレットの作成を行った。また大阪府において、がん治療　　</a:t>
            </a:r>
            <a:endParaRPr lang="en-US" altLang="ja-JP" dirty="0">
              <a:latin typeface="HG丸ｺﾞｼｯｸM-PRO" panose="020F0600000000000000" pitchFamily="50" charset="-128"/>
              <a:ea typeface="HG丸ｺﾞｼｯｸM-PRO" panose="020F0600000000000000" pitchFamily="50" charset="-128"/>
            </a:endParaRPr>
          </a:p>
          <a:p>
            <a:pPr>
              <a:lnSpc>
                <a:spcPts val="1800"/>
              </a:lnSpc>
            </a:pPr>
            <a:r>
              <a:rPr lang="ja-JP" altLang="en-US" dirty="0">
                <a:latin typeface="HG丸ｺﾞｼｯｸM-PRO" panose="020F0600000000000000" pitchFamily="50" charset="-128"/>
                <a:ea typeface="HG丸ｺﾞｼｯｸM-PRO" panose="020F0600000000000000" pitchFamily="50" charset="-128"/>
              </a:rPr>
              <a:t>　　　のため入院中又は退院後自宅療養中の児童等と、学校に通う他の児童等が遠隔</a:t>
            </a:r>
            <a:endParaRPr lang="en-US" altLang="ja-JP" dirty="0">
              <a:latin typeface="HG丸ｺﾞｼｯｸM-PRO" panose="020F0600000000000000" pitchFamily="50" charset="-128"/>
              <a:ea typeface="HG丸ｺﾞｼｯｸM-PRO" panose="020F0600000000000000" pitchFamily="50" charset="-128"/>
            </a:endParaRPr>
          </a:p>
          <a:p>
            <a:pPr>
              <a:lnSpc>
                <a:spcPts val="1800"/>
              </a:lnSpc>
            </a:pPr>
            <a:r>
              <a:rPr lang="ja-JP" altLang="en-US" dirty="0">
                <a:latin typeface="HG丸ｺﾞｼｯｸM-PRO" panose="020F0600000000000000" pitchFamily="50" charset="-128"/>
                <a:ea typeface="HG丸ｺﾞｼｯｸM-PRO" panose="020F0600000000000000" pitchFamily="50" charset="-128"/>
              </a:rPr>
              <a:t>　　　でのコミュニケーションを図ることを目的として、機器整備を行う場合に支援</a:t>
            </a:r>
            <a:endParaRPr lang="en-US" altLang="ja-JP" dirty="0">
              <a:latin typeface="HG丸ｺﾞｼｯｸM-PRO" panose="020F0600000000000000" pitchFamily="50" charset="-128"/>
              <a:ea typeface="HG丸ｺﾞｼｯｸM-PRO" panose="020F0600000000000000" pitchFamily="50" charset="-128"/>
            </a:endParaRPr>
          </a:p>
          <a:p>
            <a:pPr>
              <a:lnSpc>
                <a:spcPts val="1800"/>
              </a:lnSpc>
            </a:pPr>
            <a:r>
              <a:rPr lang="ja-JP" altLang="en-US" dirty="0">
                <a:latin typeface="HG丸ｺﾞｼｯｸM-PRO" panose="020F0600000000000000" pitchFamily="50" charset="-128"/>
                <a:ea typeface="HG丸ｺﾞｼｯｸM-PRO" panose="020F0600000000000000" pitchFamily="50" charset="-128"/>
              </a:rPr>
              <a:t>　　　を実施する等、療養中も学業を継続できる環境整備を行ってきた。</a:t>
            </a:r>
            <a:endParaRPr lang="en-US" altLang="ja-JP" dirty="0">
              <a:latin typeface="HG丸ｺﾞｼｯｸM-PRO" panose="020F0600000000000000" pitchFamily="50" charset="-128"/>
              <a:ea typeface="HG丸ｺﾞｼｯｸM-PRO" panose="020F0600000000000000" pitchFamily="50" charset="-128"/>
            </a:endParaRPr>
          </a:p>
          <a:p>
            <a:pPr>
              <a:lnSpc>
                <a:spcPts val="1800"/>
              </a:lnSpc>
            </a:pPr>
            <a:endParaRPr lang="ja-JP" altLang="en-US" dirty="0">
              <a:latin typeface="HG丸ｺﾞｼｯｸM-PRO" panose="020F0600000000000000" pitchFamily="50" charset="-128"/>
              <a:ea typeface="HG丸ｺﾞｼｯｸM-PRO" panose="020F0600000000000000" pitchFamily="50" charset="-128"/>
            </a:endParaRPr>
          </a:p>
          <a:p>
            <a:pPr fontAlgn="auto">
              <a:lnSpc>
                <a:spcPts val="1800"/>
              </a:lnSpc>
            </a:pPr>
            <a:r>
              <a:rPr lang="ja-JP" altLang="en-US" b="1" dirty="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○小児・</a:t>
            </a:r>
            <a:r>
              <a:rPr lang="en-US" altLang="ja-JP" dirty="0">
                <a:latin typeface="HG丸ｺﾞｼｯｸM-PRO" panose="020F0600000000000000" pitchFamily="50" charset="-128"/>
                <a:ea typeface="HG丸ｺﾞｼｯｸM-PRO" panose="020F0600000000000000" pitchFamily="50" charset="-128"/>
              </a:rPr>
              <a:t>AYA</a:t>
            </a:r>
            <a:r>
              <a:rPr lang="ja-JP" altLang="en-US" dirty="0">
                <a:latin typeface="HG丸ｺﾞｼｯｸM-PRO" panose="020F0600000000000000" pitchFamily="50" charset="-128"/>
                <a:ea typeface="HG丸ｺﾞｼｯｸM-PRO" panose="020F0600000000000000" pitchFamily="50" charset="-128"/>
              </a:rPr>
              <a:t>世代のがん経験者は、晩期合併症等により、就職が困難な場合が</a:t>
            </a:r>
            <a:endParaRPr lang="en-US" altLang="ja-JP" dirty="0">
              <a:latin typeface="HG丸ｺﾞｼｯｸM-PRO" panose="020F0600000000000000" pitchFamily="50" charset="-128"/>
              <a:ea typeface="HG丸ｺﾞｼｯｸM-PRO" panose="020F0600000000000000" pitchFamily="50" charset="-128"/>
            </a:endParaRPr>
          </a:p>
          <a:p>
            <a:pPr fontAlgn="auto">
              <a:lnSpc>
                <a:spcPts val="1800"/>
              </a:lnSpc>
            </a:pPr>
            <a:r>
              <a:rPr lang="ja-JP" altLang="en-US" dirty="0">
                <a:latin typeface="HG丸ｺﾞｼｯｸM-PRO" panose="020F0600000000000000" pitchFamily="50" charset="-128"/>
                <a:ea typeface="HG丸ｺﾞｼｯｸM-PRO" panose="020F0600000000000000" pitchFamily="50" charset="-128"/>
              </a:rPr>
              <a:t>　　　あるため、就労支援にあたっては、成人発症のがん患者とは、ニーズや課題が</a:t>
            </a:r>
            <a:endParaRPr lang="en-US" altLang="ja-JP" dirty="0">
              <a:latin typeface="HG丸ｺﾞｼｯｸM-PRO" panose="020F0600000000000000" pitchFamily="50" charset="-128"/>
              <a:ea typeface="HG丸ｺﾞｼｯｸM-PRO" panose="020F0600000000000000" pitchFamily="50" charset="-128"/>
            </a:endParaRPr>
          </a:p>
          <a:p>
            <a:pPr fontAlgn="auto">
              <a:lnSpc>
                <a:spcPts val="1800"/>
              </a:lnSpc>
            </a:pPr>
            <a:r>
              <a:rPr lang="ja-JP" altLang="en-US" dirty="0">
                <a:latin typeface="HG丸ｺﾞｼｯｸM-PRO" panose="020F0600000000000000" pitchFamily="50" charset="-128"/>
                <a:ea typeface="HG丸ｺﾞｼｯｸM-PRO" panose="020F0600000000000000" pitchFamily="50" charset="-128"/>
              </a:rPr>
              <a:t>　　　異なることを踏まえ対応する必要がある。</a:t>
            </a:r>
            <a:endParaRPr lang="en-US" altLang="ja-JP" dirty="0">
              <a:latin typeface="HG丸ｺﾞｼｯｸM-PRO" panose="020F0600000000000000" pitchFamily="50" charset="-128"/>
              <a:ea typeface="HG丸ｺﾞｼｯｸM-PRO" panose="020F0600000000000000" pitchFamily="50" charset="-128"/>
            </a:endParaRPr>
          </a:p>
          <a:p>
            <a:pPr fontAlgn="auto">
              <a:lnSpc>
                <a:spcPts val="1800"/>
              </a:lnSpc>
            </a:pPr>
            <a:endParaRPr lang="en-US" altLang="ja-JP" dirty="0">
              <a:latin typeface="HG丸ｺﾞｼｯｸM-PRO" panose="020F0600000000000000" pitchFamily="50" charset="-128"/>
              <a:ea typeface="HG丸ｺﾞｼｯｸM-PRO" panose="020F0600000000000000" pitchFamily="50" charset="-128"/>
            </a:endParaRPr>
          </a:p>
          <a:p>
            <a:pPr fontAlgn="auto">
              <a:lnSpc>
                <a:spcPts val="1800"/>
              </a:lnSpc>
            </a:pPr>
            <a:r>
              <a:rPr lang="en-US" altLang="ja-JP" dirty="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○小児・</a:t>
            </a:r>
            <a:r>
              <a:rPr lang="en-US" altLang="ja-JP" dirty="0">
                <a:latin typeface="HG丸ｺﾞｼｯｸM-PRO" panose="020F0600000000000000" pitchFamily="50" charset="-128"/>
                <a:ea typeface="HG丸ｺﾞｼｯｸM-PRO" panose="020F0600000000000000" pitchFamily="50" charset="-128"/>
              </a:rPr>
              <a:t>AYA</a:t>
            </a:r>
            <a:r>
              <a:rPr lang="ja-JP" altLang="en-US" dirty="0">
                <a:latin typeface="HG丸ｺﾞｼｯｸM-PRO" panose="020F0600000000000000" pitchFamily="50" charset="-128"/>
                <a:ea typeface="HG丸ｺﾞｼｯｸM-PRO" panose="020F0600000000000000" pitchFamily="50" charset="-128"/>
              </a:rPr>
              <a:t>世代の緩和ケアは、家族に依存しておりその負担が非常に大きい</a:t>
            </a:r>
            <a:endParaRPr lang="en-US" altLang="ja-JP" dirty="0">
              <a:latin typeface="HG丸ｺﾞｼｯｸM-PRO" panose="020F0600000000000000" pitchFamily="50" charset="-128"/>
              <a:ea typeface="HG丸ｺﾞｼｯｸM-PRO" panose="020F0600000000000000" pitchFamily="50" charset="-128"/>
            </a:endParaRPr>
          </a:p>
          <a:p>
            <a:pPr fontAlgn="auto">
              <a:lnSpc>
                <a:spcPts val="1800"/>
              </a:lnSpc>
            </a:pPr>
            <a:r>
              <a:rPr lang="ja-JP" altLang="en-US" dirty="0">
                <a:latin typeface="HG丸ｺﾞｼｯｸM-PRO" panose="020F0600000000000000" pitchFamily="50" charset="-128"/>
                <a:ea typeface="HG丸ｺﾞｼｯｸM-PRO" panose="020F0600000000000000" pitchFamily="50" charset="-128"/>
              </a:rPr>
              <a:t>　　　ことから、がん患者だけではなく、家族のケアも求められる。</a:t>
            </a: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a:latin typeface="HG丸ｺﾞｼｯｸM-PRO" panose="020F0600000000000000" pitchFamily="50" charset="-128"/>
                <a:ea typeface="HG丸ｺﾞｼｯｸM-PRO" panose="020F0600000000000000" pitchFamily="50" charset="-128"/>
              </a:rPr>
              <a:t>第３章　大阪府におけるがんの現状と課題</a:t>
            </a:r>
            <a:endParaRPr kumimoji="1" lang="ja-JP" altLang="en-US" sz="2000" b="1">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6804248" y="6448251"/>
            <a:ext cx="2133600" cy="365125"/>
          </a:xfrm>
        </p:spPr>
        <p:txBody>
          <a:bodyPr anchor="b" anchorCtr="0"/>
          <a:lstStyle/>
          <a:p>
            <a:fld id="{D2D8002D-B5B0-4BAC-B1F6-782DDCCE6D9C}" type="slidenum">
              <a:rPr kumimoji="1" lang="ja-JP" altLang="en-US" sz="1400" smtClean="0"/>
              <a:t>12</a:t>
            </a:fld>
            <a:endParaRPr kumimoji="1" lang="ja-JP" altLang="en-US" sz="1400"/>
          </a:p>
        </p:txBody>
      </p:sp>
      <p:sp>
        <p:nvSpPr>
          <p:cNvPr id="6" name="正方形/長方形 5"/>
          <p:cNvSpPr/>
          <p:nvPr/>
        </p:nvSpPr>
        <p:spPr>
          <a:xfrm>
            <a:off x="251520" y="764704"/>
            <a:ext cx="8424936" cy="15121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23850" indent="-323850">
              <a:lnSpc>
                <a:spcPts val="1800"/>
              </a:lnSpc>
              <a:spcAft>
                <a:spcPts val="0"/>
              </a:spcAft>
              <a:tabLst>
                <a:tab pos="727075" algn="l"/>
                <a:tab pos="533400" algn="l"/>
              </a:tabLst>
            </a:pPr>
            <a:r>
              <a:rPr lang="ja-JP" altLang="en-US" b="1">
                <a:solidFill>
                  <a:srgbClr val="000000"/>
                </a:solidFill>
                <a:effectLst/>
                <a:latin typeface="HG丸ｺﾞｼｯｸM-PRO" panose="020F0600000000000000" pitchFamily="50" charset="-128"/>
                <a:ea typeface="HG丸ｺﾞｼｯｸM-PRO" panose="020F0600000000000000" pitchFamily="50" charset="-128"/>
                <a:cs typeface="HG丸ｺﾞｼｯｸM-PRO"/>
              </a:rPr>
              <a:t>▽小児・</a:t>
            </a:r>
            <a:r>
              <a:rPr lang="en-US" altLang="ja-JP" b="1">
                <a:solidFill>
                  <a:srgbClr val="000000"/>
                </a:solidFill>
                <a:effectLst/>
                <a:latin typeface="HG丸ｺﾞｼｯｸM-PRO" panose="020F0600000000000000" pitchFamily="50" charset="-128"/>
                <a:ea typeface="HG丸ｺﾞｼｯｸM-PRO" panose="020F0600000000000000" pitchFamily="50" charset="-128"/>
                <a:cs typeface="HG丸ｺﾞｼｯｸM-PRO"/>
              </a:rPr>
              <a:t>AYA</a:t>
            </a:r>
            <a:r>
              <a:rPr lang="ja-JP" altLang="en-US" b="1">
                <a:solidFill>
                  <a:srgbClr val="000000"/>
                </a:solidFill>
                <a:effectLst/>
                <a:latin typeface="HG丸ｺﾞｼｯｸM-PRO" panose="020F0600000000000000" pitchFamily="50" charset="-128"/>
                <a:ea typeface="HG丸ｺﾞｼｯｸM-PRO" panose="020F0600000000000000" pitchFamily="50" charset="-128"/>
                <a:cs typeface="HG丸ｺﾞｼｯｸM-PRO"/>
              </a:rPr>
              <a:t>世代のがんは、</a:t>
            </a:r>
            <a:r>
              <a:rPr lang="ja-JP" altLang="en-US" b="1">
                <a:solidFill>
                  <a:srgbClr val="000000"/>
                </a:solidFill>
                <a:latin typeface="HG丸ｺﾞｼｯｸM-PRO" panose="020F0600000000000000" pitchFamily="50" charset="-128"/>
                <a:ea typeface="HG丸ｺﾞｼｯｸM-PRO" panose="020F0600000000000000" pitchFamily="50" charset="-128"/>
                <a:cs typeface="HG丸ｺﾞｼｯｸM-PRO"/>
              </a:rPr>
              <a:t>幅広いライフステージに応じた多様なニーズに沿った支援が求められています。</a:t>
            </a:r>
            <a:endParaRPr lang="en-US" altLang="ja-JP" b="1">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323850" indent="-323850">
              <a:lnSpc>
                <a:spcPts val="1800"/>
              </a:lnSpc>
              <a:tabLst>
                <a:tab pos="727075" algn="l"/>
                <a:tab pos="533400" algn="l"/>
              </a:tabLst>
            </a:pPr>
            <a:r>
              <a:rPr lang="ja-JP" altLang="en-US" b="1">
                <a:solidFill>
                  <a:srgbClr val="000000"/>
                </a:solidFill>
                <a:latin typeface="HG丸ｺﾞｼｯｸM-PRO" panose="020F0600000000000000" pitchFamily="50" charset="-128"/>
                <a:ea typeface="HG丸ｺﾞｼｯｸM-PRO" panose="020F0600000000000000" pitchFamily="50" charset="-128"/>
                <a:cs typeface="HG丸ｺﾞｼｯｸM-PRO"/>
              </a:rPr>
              <a:t>▽妊よう性では、がん・生殖医療に関する情報・相談支援の提供体制が求められています。</a:t>
            </a:r>
            <a:endParaRPr lang="en-US" altLang="ja-JP" b="1">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323850" indent="-323850">
              <a:lnSpc>
                <a:spcPts val="1800"/>
              </a:lnSpc>
              <a:tabLst>
                <a:tab pos="727075" algn="l"/>
                <a:tab pos="533400" algn="l"/>
              </a:tabLst>
            </a:pPr>
            <a:r>
              <a:rPr lang="ja-JP" altLang="en-US" b="1">
                <a:solidFill>
                  <a:srgbClr val="000000"/>
                </a:solidFill>
                <a:latin typeface="HG丸ｺﾞｼｯｸM-PRO" panose="020F0600000000000000" pitchFamily="50" charset="-128"/>
                <a:ea typeface="HG丸ｺﾞｼｯｸM-PRO" panose="020F0600000000000000" pitchFamily="50" charset="-128"/>
                <a:cs typeface="HG丸ｺﾞｼｯｸM-PRO"/>
              </a:rPr>
              <a:t>▽アピアランスケアでは、医療現場におけるサポートの重要性が認識されています。</a:t>
            </a:r>
            <a:endParaRPr lang="en-US" altLang="ja-JP" b="1">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Tree>
    <p:extLst>
      <p:ext uri="{BB962C8B-B14F-4D97-AF65-F5344CB8AC3E}">
        <p14:creationId xmlns:p14="http://schemas.microsoft.com/office/powerpoint/2010/main" val="535002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pPr>
              <a:lnSpc>
                <a:spcPts val="1800"/>
              </a:lnSpc>
            </a:pPr>
            <a:r>
              <a:rPr lang="en-US" altLang="ja-JP" b="1">
                <a:latin typeface="HG丸ｺﾞｼｯｸM-PRO" panose="020F0600000000000000" pitchFamily="50" charset="-128"/>
                <a:ea typeface="HG丸ｺﾞｼｯｸM-PRO" panose="020F0600000000000000" pitchFamily="50" charset="-128"/>
              </a:rPr>
              <a:t>(</a:t>
            </a:r>
            <a:r>
              <a:rPr lang="ja-JP" altLang="en-US" b="1">
                <a:latin typeface="HG丸ｺﾞｼｯｸM-PRO" panose="020F0600000000000000" pitchFamily="50" charset="-128"/>
                <a:ea typeface="HG丸ｺﾞｼｯｸM-PRO" panose="020F0600000000000000" pitchFamily="50" charset="-128"/>
              </a:rPr>
              <a:t>３</a:t>
            </a:r>
            <a:r>
              <a:rPr kumimoji="1" lang="en-US" altLang="ja-JP" b="1">
                <a:latin typeface="HG丸ｺﾞｼｯｸM-PRO" panose="020F0600000000000000" pitchFamily="50" charset="-128"/>
                <a:ea typeface="HG丸ｺﾞｼｯｸM-PRO" panose="020F0600000000000000" pitchFamily="50" charset="-128"/>
              </a:rPr>
              <a:t>)</a:t>
            </a:r>
            <a:r>
              <a:rPr kumimoji="1" lang="ja-JP" altLang="en-US" b="1">
                <a:latin typeface="HG丸ｺﾞｼｯｸM-PRO" panose="020F0600000000000000" pitchFamily="50" charset="-128"/>
                <a:ea typeface="HG丸ｺﾞｼｯｸM-PRO" panose="020F0600000000000000" pitchFamily="50" charset="-128"/>
              </a:rPr>
              <a:t>患者支援の充実</a:t>
            </a:r>
            <a:endParaRPr lang="en-US" altLang="ja-JP" b="1">
              <a:latin typeface="HG丸ｺﾞｼｯｸM-PRO" panose="020F0600000000000000" pitchFamily="50" charset="-128"/>
              <a:ea typeface="HG丸ｺﾞｼｯｸM-PRO" panose="020F0600000000000000" pitchFamily="50" charset="-128"/>
            </a:endParaRPr>
          </a:p>
          <a:p>
            <a:pPr>
              <a:lnSpc>
                <a:spcPts val="1800"/>
              </a:lnSpc>
            </a:pPr>
            <a:r>
              <a:rPr lang="ja-JP" altLang="en-US" b="1">
                <a:latin typeface="HG丸ｺﾞｼｯｸM-PRO" panose="020F0600000000000000" pitchFamily="50" charset="-128"/>
                <a:ea typeface="HG丸ｺﾞｼｯｸM-PRO" panose="020F0600000000000000" pitchFamily="50" charset="-128"/>
              </a:rPr>
              <a:t>③がん患者等の社会的な問題への対策</a:t>
            </a:r>
            <a:endParaRPr lang="en-US" altLang="ja-JP" b="1">
              <a:latin typeface="HG丸ｺﾞｼｯｸM-PRO" panose="020F0600000000000000" pitchFamily="50" charset="-128"/>
              <a:ea typeface="HG丸ｺﾞｼｯｸM-PRO" panose="020F0600000000000000" pitchFamily="50" charset="-128"/>
            </a:endParaRPr>
          </a:p>
          <a:p>
            <a:pPr>
              <a:lnSpc>
                <a:spcPts val="1800"/>
              </a:lnSpc>
            </a:pPr>
            <a:r>
              <a:rPr lang="ja-JP" altLang="en-US">
                <a:latin typeface="HG丸ｺﾞｼｯｸM-PRO" panose="020F0600000000000000" pitchFamily="50" charset="-128"/>
                <a:ea typeface="HG丸ｺﾞｼｯｸM-PRO" panose="020F0600000000000000" pitchFamily="50" charset="-128"/>
              </a:rPr>
              <a:t>　</a:t>
            </a:r>
            <a:endParaRPr lang="en-US" altLang="ja-JP">
              <a:latin typeface="HG丸ｺﾞｼｯｸM-PRO" panose="020F0600000000000000" pitchFamily="50" charset="-128"/>
              <a:ea typeface="HG丸ｺﾞｼｯｸM-PRO" panose="020F0600000000000000" pitchFamily="50" charset="-128"/>
            </a:endParaRPr>
          </a:p>
          <a:p>
            <a:pPr>
              <a:lnSpc>
                <a:spcPts val="1800"/>
              </a:lnSpc>
            </a:pPr>
            <a:r>
              <a:rPr lang="ja-JP" altLang="en-US" b="1">
                <a:latin typeface="HG丸ｺﾞｼｯｸM-PRO" panose="020F0600000000000000" pitchFamily="50" charset="-128"/>
                <a:ea typeface="HG丸ｺﾞｼｯｸM-PRO" panose="020F0600000000000000" pitchFamily="50" charset="-128"/>
              </a:rPr>
              <a:t>　</a:t>
            </a:r>
            <a:r>
              <a:rPr lang="ja-JP" altLang="en-US" b="1">
                <a:solidFill>
                  <a:srgbClr val="FF0000"/>
                </a:solidFill>
                <a:latin typeface="HG丸ｺﾞｼｯｸM-PRO" panose="020F0600000000000000" pitchFamily="50" charset="-128"/>
                <a:ea typeface="HG丸ｺﾞｼｯｸM-PRO" panose="020F0600000000000000" pitchFamily="50" charset="-128"/>
              </a:rPr>
              <a:t>エ　妊よう性の温存について</a:t>
            </a:r>
            <a:endParaRPr lang="en-US" altLang="ja-JP" b="1">
              <a:solidFill>
                <a:srgbClr val="FF0000"/>
              </a:solidFill>
              <a:latin typeface="HG丸ｺﾞｼｯｸM-PRO" panose="020F0600000000000000" pitchFamily="50" charset="-128"/>
              <a:ea typeface="HG丸ｺﾞｼｯｸM-PRO" panose="020F0600000000000000" pitchFamily="50" charset="-128"/>
            </a:endParaRPr>
          </a:p>
          <a:p>
            <a:pPr>
              <a:lnSpc>
                <a:spcPts val="1800"/>
              </a:lnSpc>
            </a:pPr>
            <a:endParaRPr lang="en-US" altLang="ja-JP" b="1">
              <a:solidFill>
                <a:srgbClr val="FF0000"/>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b="1">
                <a:solidFill>
                  <a:srgbClr val="FF0000"/>
                </a:solidFill>
                <a:latin typeface="HG丸ｺﾞｼｯｸM-PRO" panose="020F0600000000000000" pitchFamily="50" charset="-128"/>
                <a:ea typeface="HG丸ｺﾞｼｯｸM-PRO" panose="020F0600000000000000" pitchFamily="50" charset="-128"/>
              </a:rPr>
              <a:t>　　</a:t>
            </a:r>
            <a:r>
              <a:rPr lang="ja-JP" altLang="en-US">
                <a:solidFill>
                  <a:srgbClr val="FF0000"/>
                </a:solidFill>
                <a:latin typeface="HG丸ｺﾞｼｯｸM-PRO" panose="020F0600000000000000" pitchFamily="50" charset="-128"/>
                <a:ea typeface="HG丸ｺﾞｼｯｸM-PRO" panose="020F0600000000000000" pitchFamily="50" charset="-128"/>
              </a:rPr>
              <a:t>○がん治療によって主に卵巣、精巣等の機能に影響を及ぼし、妊孕</a:t>
            </a:r>
            <a:r>
              <a:rPr lang="en-US" altLang="ja-JP">
                <a:solidFill>
                  <a:srgbClr val="FF0000"/>
                </a:solidFill>
                <a:latin typeface="HG丸ｺﾞｼｯｸM-PRO" panose="020F0600000000000000" pitchFamily="50" charset="-128"/>
                <a:ea typeface="HG丸ｺﾞｼｯｸM-PRO" panose="020F0600000000000000" pitchFamily="50" charset="-128"/>
              </a:rPr>
              <a:t>(</a:t>
            </a:r>
            <a:r>
              <a:rPr lang="ja-JP" altLang="en-US">
                <a:solidFill>
                  <a:srgbClr val="FF0000"/>
                </a:solidFill>
                <a:latin typeface="HG丸ｺﾞｼｯｸM-PRO" panose="020F0600000000000000" pitchFamily="50" charset="-128"/>
                <a:ea typeface="HG丸ｺﾞｼｯｸM-PRO" panose="020F0600000000000000" pitchFamily="50" charset="-128"/>
              </a:rPr>
              <a:t>よう</a:t>
            </a:r>
            <a:r>
              <a:rPr lang="en-US" altLang="ja-JP">
                <a:solidFill>
                  <a:srgbClr val="FF0000"/>
                </a:solidFill>
                <a:latin typeface="HG丸ｺﾞｼｯｸM-PRO" panose="020F0600000000000000" pitchFamily="50" charset="-128"/>
                <a:ea typeface="HG丸ｺﾞｼｯｸM-PRO" panose="020F0600000000000000" pitchFamily="50" charset="-128"/>
              </a:rPr>
              <a:t>)</a:t>
            </a:r>
            <a:r>
              <a:rPr lang="ja-JP" altLang="en-US">
                <a:solidFill>
                  <a:srgbClr val="FF0000"/>
                </a:solidFill>
                <a:latin typeface="HG丸ｺﾞｼｯｸM-PRO" panose="020F0600000000000000" pitchFamily="50" charset="-128"/>
                <a:ea typeface="HG丸ｺﾞｼｯｸM-PRO" panose="020F0600000000000000" pitchFamily="50" charset="-128"/>
              </a:rPr>
              <a:t>性が低</a:t>
            </a:r>
            <a:endParaRPr lang="en-US" altLang="ja-JP">
              <a:solidFill>
                <a:srgbClr val="FF0000"/>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a:solidFill>
                  <a:srgbClr val="FF0000"/>
                </a:solidFill>
                <a:latin typeface="HG丸ｺﾞｼｯｸM-PRO" panose="020F0600000000000000" pitchFamily="50" charset="-128"/>
                <a:ea typeface="HG丸ｺﾞｼｯｸM-PRO" panose="020F0600000000000000" pitchFamily="50" charset="-128"/>
              </a:rPr>
              <a:t>　　　</a:t>
            </a:r>
            <a:r>
              <a:rPr lang="ja-JP" altLang="en-US" err="1">
                <a:solidFill>
                  <a:srgbClr val="FF0000"/>
                </a:solidFill>
                <a:latin typeface="HG丸ｺﾞｼｯｸM-PRO" panose="020F0600000000000000" pitchFamily="50" charset="-128"/>
                <a:ea typeface="HG丸ｺﾞｼｯｸM-PRO" panose="020F0600000000000000" pitchFamily="50" charset="-128"/>
              </a:rPr>
              <a:t>下する</a:t>
            </a:r>
            <a:r>
              <a:rPr lang="ja-JP" altLang="en-US">
                <a:solidFill>
                  <a:srgbClr val="FF0000"/>
                </a:solidFill>
                <a:latin typeface="HG丸ｺﾞｼｯｸM-PRO" panose="020F0600000000000000" pitchFamily="50" charset="-128"/>
                <a:ea typeface="HG丸ｺﾞｼｯｸM-PRO" panose="020F0600000000000000" pitchFamily="50" charset="-128"/>
              </a:rPr>
              <a:t>ことは、将来こどもを産み育てることを望む小児・ＡＹＡ世代のがん患</a:t>
            </a:r>
            <a:endParaRPr lang="en-US" altLang="ja-JP">
              <a:solidFill>
                <a:srgbClr val="FF0000"/>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a:solidFill>
                  <a:srgbClr val="FF0000"/>
                </a:solidFill>
                <a:latin typeface="HG丸ｺﾞｼｯｸM-PRO" panose="020F0600000000000000" pitchFamily="50" charset="-128"/>
                <a:ea typeface="HG丸ｺﾞｼｯｸM-PRO" panose="020F0600000000000000" pitchFamily="50" charset="-128"/>
              </a:rPr>
              <a:t>　　　者にとって大きな課題である。</a:t>
            </a:r>
            <a:endParaRPr lang="en-US" altLang="ja-JP">
              <a:solidFill>
                <a:srgbClr val="FF0000"/>
              </a:solidFill>
              <a:latin typeface="HG丸ｺﾞｼｯｸM-PRO" panose="020F0600000000000000" pitchFamily="50" charset="-128"/>
              <a:ea typeface="HG丸ｺﾞｼｯｸM-PRO" panose="020F0600000000000000" pitchFamily="50" charset="-128"/>
            </a:endParaRPr>
          </a:p>
          <a:p>
            <a:pPr>
              <a:lnSpc>
                <a:spcPts val="1800"/>
              </a:lnSpc>
            </a:pPr>
            <a:endParaRPr lang="ja-JP" altLang="en-US">
              <a:solidFill>
                <a:srgbClr val="FF0000"/>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a:solidFill>
                  <a:srgbClr val="FF0000"/>
                </a:solidFill>
                <a:latin typeface="HG丸ｺﾞｼｯｸM-PRO" panose="020F0600000000000000" pitchFamily="50" charset="-128"/>
                <a:ea typeface="HG丸ｺﾞｼｯｸM-PRO" panose="020F0600000000000000" pitchFamily="50" charset="-128"/>
              </a:rPr>
              <a:t>　　○妊よう性温存療法として、胚（受精卵）、未受精卵子、卵巣組織、精子を採取</a:t>
            </a:r>
            <a:endParaRPr lang="en-US" altLang="ja-JP">
              <a:solidFill>
                <a:srgbClr val="FF0000"/>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a:solidFill>
                  <a:srgbClr val="FF0000"/>
                </a:solidFill>
                <a:latin typeface="HG丸ｺﾞｼｯｸM-PRO" panose="020F0600000000000000" pitchFamily="50" charset="-128"/>
                <a:ea typeface="HG丸ｺﾞｼｯｸM-PRO" panose="020F0600000000000000" pitchFamily="50" charset="-128"/>
              </a:rPr>
              <a:t>　　　し長期的に凍結保存することは、高額な自費診療であり、がん患者等にとって</a:t>
            </a:r>
            <a:endParaRPr lang="en-US" altLang="ja-JP">
              <a:solidFill>
                <a:srgbClr val="FF0000"/>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a:solidFill>
                  <a:srgbClr val="FF0000"/>
                </a:solidFill>
                <a:latin typeface="HG丸ｺﾞｼｯｸM-PRO" panose="020F0600000000000000" pitchFamily="50" charset="-128"/>
                <a:ea typeface="HG丸ｺﾞｼｯｸM-PRO" panose="020F0600000000000000" pitchFamily="50" charset="-128"/>
              </a:rPr>
              <a:t>　　　経済的負担となっているほか、未受精卵子凍結や卵巣組織凍結については、有</a:t>
            </a:r>
            <a:endParaRPr lang="en-US" altLang="ja-JP">
              <a:solidFill>
                <a:srgbClr val="FF0000"/>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a:solidFill>
                  <a:srgbClr val="FF0000"/>
                </a:solidFill>
                <a:latin typeface="HG丸ｺﾞｼｯｸM-PRO" panose="020F0600000000000000" pitchFamily="50" charset="-128"/>
                <a:ea typeface="HG丸ｺﾞｼｯｸM-PRO" panose="020F0600000000000000" pitchFamily="50" charset="-128"/>
              </a:rPr>
              <a:t>　　　効性等の更なるエビデンス集積が求められている。</a:t>
            </a:r>
          </a:p>
          <a:p>
            <a:pPr>
              <a:lnSpc>
                <a:spcPts val="1800"/>
              </a:lnSpc>
            </a:pPr>
            <a:endParaRPr lang="ja-JP" altLang="en-US">
              <a:solidFill>
                <a:srgbClr val="FF0000"/>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a:solidFill>
                  <a:srgbClr val="FF0000"/>
                </a:solidFill>
                <a:latin typeface="HG丸ｺﾞｼｯｸM-PRO" panose="020F0600000000000000" pitchFamily="50" charset="-128"/>
                <a:ea typeface="HG丸ｺﾞｼｯｸM-PRO" panose="020F0600000000000000" pitchFamily="50" charset="-128"/>
              </a:rPr>
              <a:t>　　○こうしたことから、府は令和３年度から、大阪がん・生殖医療ネットワークに　　</a:t>
            </a:r>
            <a:endParaRPr lang="en-US" altLang="ja-JP">
              <a:solidFill>
                <a:srgbClr val="FF0000"/>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a:solidFill>
                  <a:srgbClr val="FF0000"/>
                </a:solidFill>
                <a:latin typeface="HG丸ｺﾞｼｯｸM-PRO" panose="020F0600000000000000" pitchFamily="50" charset="-128"/>
                <a:ea typeface="HG丸ｺﾞｼｯｸM-PRO" panose="020F0600000000000000" pitchFamily="50" charset="-128"/>
              </a:rPr>
              <a:t>　　　参画し、国の事業に合わせて「大阪府がん患者等</a:t>
            </a:r>
            <a:r>
              <a:rPr lang="ja-JP" altLang="en-US" err="1">
                <a:solidFill>
                  <a:srgbClr val="FF0000"/>
                </a:solidFill>
                <a:latin typeface="HG丸ｺﾞｼｯｸM-PRO" panose="020F0600000000000000" pitchFamily="50" charset="-128"/>
                <a:ea typeface="HG丸ｺﾞｼｯｸM-PRO" panose="020F0600000000000000" pitchFamily="50" charset="-128"/>
              </a:rPr>
              <a:t>妊よう</a:t>
            </a:r>
            <a:r>
              <a:rPr lang="ja-JP" altLang="en-US">
                <a:solidFill>
                  <a:srgbClr val="FF0000"/>
                </a:solidFill>
                <a:latin typeface="HG丸ｺﾞｼｯｸM-PRO" panose="020F0600000000000000" pitchFamily="50" charset="-128"/>
                <a:ea typeface="HG丸ｺﾞｼｯｸM-PRO" panose="020F0600000000000000" pitchFamily="50" charset="-128"/>
              </a:rPr>
              <a:t>性温存治療費等助成事</a:t>
            </a:r>
            <a:endParaRPr lang="en-US" altLang="ja-JP">
              <a:solidFill>
                <a:srgbClr val="FF0000"/>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a:solidFill>
                  <a:srgbClr val="FF0000"/>
                </a:solidFill>
                <a:latin typeface="HG丸ｺﾞｼｯｸM-PRO" panose="020F0600000000000000" pitchFamily="50" charset="-128"/>
                <a:ea typeface="HG丸ｺﾞｼｯｸM-PRO" panose="020F0600000000000000" pitchFamily="50" charset="-128"/>
              </a:rPr>
              <a:t>　　　業」を開始し、若いがん患者等が希望を持って治療等に取り組み、将来こども</a:t>
            </a:r>
            <a:endParaRPr lang="en-US" altLang="ja-JP">
              <a:solidFill>
                <a:srgbClr val="FF0000"/>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a:solidFill>
                  <a:srgbClr val="FF0000"/>
                </a:solidFill>
                <a:latin typeface="HG丸ｺﾞｼｯｸM-PRO" panose="020F0600000000000000" pitchFamily="50" charset="-128"/>
                <a:ea typeface="HG丸ｺﾞｼｯｸM-PRO" panose="020F0600000000000000" pitchFamily="50" charset="-128"/>
              </a:rPr>
              <a:t>　　　を持つことの希望をつなぐ取組を行うとともに、有効性等のエビデンス集積に　</a:t>
            </a:r>
            <a:endParaRPr lang="en-US" altLang="ja-JP">
              <a:solidFill>
                <a:srgbClr val="FF0000"/>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a:solidFill>
                  <a:srgbClr val="FF0000"/>
                </a:solidFill>
                <a:latin typeface="HG丸ｺﾞｼｯｸM-PRO" panose="020F0600000000000000" pitchFamily="50" charset="-128"/>
                <a:ea typeface="HG丸ｺﾞｼｯｸM-PRO" panose="020F0600000000000000" pitchFamily="50" charset="-128"/>
              </a:rPr>
              <a:t>　　　協力している。また、令和４年度からは、妊よう性温存治療を行ったがん患者</a:t>
            </a:r>
            <a:endParaRPr lang="en-US" altLang="ja-JP">
              <a:solidFill>
                <a:srgbClr val="FF0000"/>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a:solidFill>
                  <a:srgbClr val="FF0000"/>
                </a:solidFill>
                <a:latin typeface="HG丸ｺﾞｼｯｸM-PRO" panose="020F0600000000000000" pitchFamily="50" charset="-128"/>
                <a:ea typeface="HG丸ｺﾞｼｯｸM-PRO" panose="020F0600000000000000" pitchFamily="50" charset="-128"/>
              </a:rPr>
              <a:t>　　　が、その後妊娠を希望する際に凍結保存した検体を用いる生殖補助医療（温存</a:t>
            </a:r>
            <a:endParaRPr lang="en-US" altLang="ja-JP">
              <a:solidFill>
                <a:srgbClr val="FF0000"/>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a:solidFill>
                  <a:srgbClr val="FF0000"/>
                </a:solidFill>
                <a:latin typeface="HG丸ｺﾞｼｯｸM-PRO" panose="020F0600000000000000" pitchFamily="50" charset="-128"/>
                <a:ea typeface="HG丸ｺﾞｼｯｸM-PRO" panose="020F0600000000000000" pitchFamily="50" charset="-128"/>
              </a:rPr>
              <a:t>　　　後生殖補助医療）も当該事業の対象としている。</a:t>
            </a:r>
          </a:p>
          <a:p>
            <a:pPr>
              <a:lnSpc>
                <a:spcPts val="1800"/>
              </a:lnSpc>
            </a:pPr>
            <a:r>
              <a:rPr lang="ja-JP" altLang="en-US">
                <a:solidFill>
                  <a:srgbClr val="FF0000"/>
                </a:solidFill>
                <a:latin typeface="HG丸ｺﾞｼｯｸM-PRO" panose="020F0600000000000000" pitchFamily="50" charset="-128"/>
                <a:ea typeface="HG丸ｺﾞｼｯｸM-PRO" panose="020F0600000000000000" pitchFamily="50" charset="-128"/>
              </a:rPr>
              <a:t>　　</a:t>
            </a:r>
            <a:endParaRPr lang="en-US" altLang="ja-JP">
              <a:solidFill>
                <a:srgbClr val="FF0000"/>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a:solidFill>
                  <a:srgbClr val="FF0000"/>
                </a:solidFill>
                <a:latin typeface="HG丸ｺﾞｼｯｸM-PRO" panose="020F0600000000000000" pitchFamily="50" charset="-128"/>
                <a:ea typeface="HG丸ｺﾞｼｯｸM-PRO" panose="020F0600000000000000" pitchFamily="50" charset="-128"/>
              </a:rPr>
              <a:t>　　○がん治療前だけでなく、がん治療後も長期間にわたって、がん・生殖医療に関　　</a:t>
            </a:r>
            <a:endParaRPr lang="en-US" altLang="ja-JP">
              <a:solidFill>
                <a:srgbClr val="FF0000"/>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a:solidFill>
                  <a:srgbClr val="FF0000"/>
                </a:solidFill>
                <a:latin typeface="HG丸ｺﾞｼｯｸM-PRO" panose="020F0600000000000000" pitchFamily="50" charset="-128"/>
                <a:ea typeface="HG丸ｺﾞｼｯｸM-PRO" panose="020F0600000000000000" pitchFamily="50" charset="-128"/>
              </a:rPr>
              <a:t>　　　する情報・相談支援を継続的に提供できる体制の整備が求められている。</a:t>
            </a: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a:latin typeface="HG丸ｺﾞｼｯｸM-PRO" panose="020F0600000000000000" pitchFamily="50" charset="-128"/>
                <a:ea typeface="HG丸ｺﾞｼｯｸM-PRO" panose="020F0600000000000000" pitchFamily="50" charset="-128"/>
              </a:rPr>
              <a:t>第３章　大阪府におけるがんの現状と課題</a:t>
            </a:r>
            <a:endParaRPr kumimoji="1" lang="ja-JP" altLang="en-US" sz="2000" b="1">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6804248" y="6448251"/>
            <a:ext cx="2133600" cy="365125"/>
          </a:xfrm>
        </p:spPr>
        <p:txBody>
          <a:bodyPr anchor="b" anchorCtr="0"/>
          <a:lstStyle/>
          <a:p>
            <a:fld id="{D2D8002D-B5B0-4BAC-B1F6-782DDCCE6D9C}" type="slidenum">
              <a:rPr kumimoji="1" lang="ja-JP" altLang="en-US" sz="1400" smtClean="0"/>
              <a:t>13</a:t>
            </a:fld>
            <a:endParaRPr kumimoji="1" lang="ja-JP" altLang="en-US" sz="1400"/>
          </a:p>
        </p:txBody>
      </p:sp>
    </p:spTree>
    <p:extLst>
      <p:ext uri="{BB962C8B-B14F-4D97-AF65-F5344CB8AC3E}">
        <p14:creationId xmlns:p14="http://schemas.microsoft.com/office/powerpoint/2010/main" val="25831301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7"/>
            <a:ext cx="8880176" cy="5068001"/>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pPr>
              <a:lnSpc>
                <a:spcPts val="2100"/>
              </a:lnSpc>
            </a:pP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pPr>
              <a:lnSpc>
                <a:spcPts val="2100"/>
              </a:lnSpc>
            </a:pP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pPr>
              <a:lnSpc>
                <a:spcPts val="2100"/>
              </a:lnSpc>
            </a:pPr>
            <a:r>
              <a:rPr lang="ja-JP" altLang="en-US" dirty="0">
                <a:solidFill>
                  <a:srgbClr val="FF0000"/>
                </a:solidFill>
                <a:latin typeface="HG丸ｺﾞｼｯｸM-PRO" panose="020F0600000000000000" pitchFamily="50" charset="-128"/>
                <a:ea typeface="HG丸ｺﾞｼｯｸM-PRO" panose="020F0600000000000000" pitchFamily="50" charset="-128"/>
              </a:rPr>
              <a:t>　</a:t>
            </a:r>
            <a:r>
              <a:rPr lang="ja-JP" altLang="en-US" b="1" dirty="0">
                <a:solidFill>
                  <a:srgbClr val="FF0000"/>
                </a:solidFill>
                <a:latin typeface="HG丸ｺﾞｼｯｸM-PRO" panose="020F0600000000000000" pitchFamily="50" charset="-128"/>
                <a:ea typeface="HG丸ｺﾞｼｯｸM-PRO" panose="020F0600000000000000" pitchFamily="50" charset="-128"/>
              </a:rPr>
              <a:t>オ　アピアランスケアに</a:t>
            </a:r>
            <a:r>
              <a:rPr lang="ja-JP" altLang="en-US" b="1" dirty="0" smtClean="0">
                <a:solidFill>
                  <a:srgbClr val="FF0000"/>
                </a:solidFill>
                <a:latin typeface="HG丸ｺﾞｼｯｸM-PRO" panose="020F0600000000000000" pitchFamily="50" charset="-128"/>
                <a:ea typeface="HG丸ｺﾞｼｯｸM-PRO" panose="020F0600000000000000" pitchFamily="50" charset="-128"/>
              </a:rPr>
              <a:t>ついて</a:t>
            </a:r>
            <a:endParaRPr lang="en-US" altLang="ja-JP" b="1" dirty="0" smtClean="0">
              <a:solidFill>
                <a:srgbClr val="FF0000"/>
              </a:solidFill>
              <a:latin typeface="HG丸ｺﾞｼｯｸM-PRO" panose="020F0600000000000000" pitchFamily="50" charset="-128"/>
              <a:ea typeface="HG丸ｺﾞｼｯｸM-PRO" panose="020F0600000000000000" pitchFamily="50" charset="-128"/>
            </a:endParaRPr>
          </a:p>
          <a:p>
            <a:pPr>
              <a:lnSpc>
                <a:spcPts val="2100"/>
              </a:lnSpc>
            </a:pPr>
            <a:endParaRPr lang="en-US" altLang="ja-JP" b="1" dirty="0">
              <a:solidFill>
                <a:srgbClr val="FF0000"/>
              </a:solidFill>
              <a:latin typeface="HG丸ｺﾞｼｯｸM-PRO" panose="020F0600000000000000" pitchFamily="50" charset="-128"/>
              <a:ea typeface="HG丸ｺﾞｼｯｸM-PRO" panose="020F0600000000000000" pitchFamily="50" charset="-128"/>
            </a:endParaRPr>
          </a:p>
          <a:p>
            <a:pPr>
              <a:lnSpc>
                <a:spcPts val="2100"/>
              </a:lnSpc>
            </a:pPr>
            <a:r>
              <a:rPr lang="ja-JP" altLang="en-US" dirty="0">
                <a:solidFill>
                  <a:srgbClr val="FF0000"/>
                </a:solidFill>
                <a:latin typeface="HG丸ｺﾞｼｯｸM-PRO" panose="020F0600000000000000" pitchFamily="50" charset="-128"/>
                <a:ea typeface="HG丸ｺﾞｼｯｸM-PRO" panose="020F0600000000000000" pitchFamily="50" charset="-128"/>
              </a:rPr>
              <a:t>　　○がん医療の進歩によって治療を継続しながら社会生活を送るがん患者が増加</a:t>
            </a: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pPr>
              <a:lnSpc>
                <a:spcPts val="2100"/>
              </a:lnSpc>
            </a:pPr>
            <a:r>
              <a:rPr lang="ja-JP" altLang="en-US" dirty="0">
                <a:solidFill>
                  <a:srgbClr val="FF0000"/>
                </a:solidFill>
                <a:latin typeface="HG丸ｺﾞｼｯｸM-PRO" panose="020F0600000000000000" pitchFamily="50" charset="-128"/>
                <a:ea typeface="HG丸ｺﾞｼｯｸM-PRO" panose="020F0600000000000000" pitchFamily="50" charset="-128"/>
              </a:rPr>
              <a:t>　　　するなか、がんやがん治療による外見の変化によって、就労・就学、その他　</a:t>
            </a: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pPr>
              <a:lnSpc>
                <a:spcPts val="2100"/>
              </a:lnSpc>
            </a:pPr>
            <a:r>
              <a:rPr lang="ja-JP" altLang="en-US" dirty="0">
                <a:solidFill>
                  <a:srgbClr val="FF0000"/>
                </a:solidFill>
                <a:latin typeface="HG丸ｺﾞｼｯｸM-PRO" panose="020F0600000000000000" pitchFamily="50" charset="-128"/>
                <a:ea typeface="HG丸ｺﾞｼｯｸM-PRO" panose="020F0600000000000000" pitchFamily="50" charset="-128"/>
              </a:rPr>
              <a:t>　　　さまざまな社会とのかかわりの中で、がん患者が苦痛を感じていると言われ</a:t>
            </a: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pPr>
              <a:lnSpc>
                <a:spcPts val="2100"/>
              </a:lnSpc>
            </a:pPr>
            <a:r>
              <a:rPr lang="ja-JP" altLang="en-US" dirty="0">
                <a:solidFill>
                  <a:srgbClr val="FF0000"/>
                </a:solidFill>
                <a:latin typeface="HG丸ｺﾞｼｯｸM-PRO" panose="020F0600000000000000" pitchFamily="50" charset="-128"/>
                <a:ea typeface="HG丸ｺﾞｼｯｸM-PRO" panose="020F0600000000000000" pitchFamily="50" charset="-128"/>
              </a:rPr>
              <a:t>　　　ている。</a:t>
            </a:r>
          </a:p>
          <a:p>
            <a:pPr>
              <a:lnSpc>
                <a:spcPts val="2100"/>
              </a:lnSpc>
            </a:pP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pPr>
              <a:lnSpc>
                <a:spcPts val="2100"/>
              </a:lnSpc>
            </a:pPr>
            <a:r>
              <a:rPr lang="ja-JP" altLang="en-US" dirty="0">
                <a:solidFill>
                  <a:srgbClr val="FF0000"/>
                </a:solidFill>
                <a:latin typeface="HG丸ｺﾞｼｯｸM-PRO" panose="020F0600000000000000" pitchFamily="50" charset="-128"/>
                <a:ea typeface="HG丸ｺﾞｼｯｸM-PRO" panose="020F0600000000000000" pitchFamily="50" charset="-128"/>
              </a:rPr>
              <a:t>      ○患者が治療後も今まで通りその人らしく、安心して社会生活を過ごすために</a:t>
            </a: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pPr>
              <a:lnSpc>
                <a:spcPts val="2100"/>
              </a:lnSpc>
            </a:pPr>
            <a:r>
              <a:rPr lang="ja-JP" altLang="en-US" dirty="0">
                <a:solidFill>
                  <a:srgbClr val="FF0000"/>
                </a:solidFill>
                <a:latin typeface="HG丸ｺﾞｼｯｸM-PRO" panose="020F0600000000000000" pitchFamily="50" charset="-128"/>
                <a:ea typeface="HG丸ｺﾞｼｯｸM-PRO" panose="020F0600000000000000" pitchFamily="50" charset="-128"/>
              </a:rPr>
              <a:t>　　　は、治療に伴う外見変化に起因する苦痛に対する医療現場におけるサポートの</a:t>
            </a: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pPr>
              <a:lnSpc>
                <a:spcPts val="2100"/>
              </a:lnSpc>
            </a:pPr>
            <a:r>
              <a:rPr lang="ja-JP" altLang="en-US" dirty="0">
                <a:solidFill>
                  <a:srgbClr val="FF0000"/>
                </a:solidFill>
                <a:latin typeface="HG丸ｺﾞｼｯｸM-PRO" panose="020F0600000000000000" pitchFamily="50" charset="-128"/>
                <a:ea typeface="HG丸ｺﾞｼｯｸM-PRO" panose="020F0600000000000000" pitchFamily="50" charset="-128"/>
              </a:rPr>
              <a:t>　　　重要性が認識されている。</a:t>
            </a:r>
          </a:p>
          <a:p>
            <a:pPr>
              <a:lnSpc>
                <a:spcPts val="2100"/>
              </a:lnSpc>
            </a:pP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pPr>
              <a:lnSpc>
                <a:spcPts val="2100"/>
              </a:lnSpc>
            </a:pPr>
            <a:r>
              <a:rPr lang="ja-JP" altLang="en-US" dirty="0">
                <a:solidFill>
                  <a:srgbClr val="FF0000"/>
                </a:solidFill>
                <a:latin typeface="HG丸ｺﾞｼｯｸM-PRO" panose="020F0600000000000000" pitchFamily="50" charset="-128"/>
                <a:ea typeface="HG丸ｺﾞｼｯｸM-PRO" panose="020F0600000000000000" pitchFamily="50" charset="-128"/>
              </a:rPr>
              <a:t>　　○大阪府では、がん相談支援センターの相談員を対象としたアピアランスケアを</a:t>
            </a: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pPr>
              <a:lnSpc>
                <a:spcPts val="2100"/>
              </a:lnSpc>
            </a:pPr>
            <a:r>
              <a:rPr lang="ja-JP" altLang="en-US" dirty="0">
                <a:solidFill>
                  <a:srgbClr val="FF0000"/>
                </a:solidFill>
                <a:latin typeface="HG丸ｺﾞｼｯｸM-PRO" panose="020F0600000000000000" pitchFamily="50" charset="-128"/>
                <a:ea typeface="HG丸ｺﾞｼｯｸM-PRO" panose="020F0600000000000000" pitchFamily="50" charset="-128"/>
              </a:rPr>
              <a:t>　　　テーマとした研修を実施し、相談体制の強化を図るとともに、アピアランスケ</a:t>
            </a: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pPr>
              <a:lnSpc>
                <a:spcPts val="2100"/>
              </a:lnSpc>
            </a:pPr>
            <a:r>
              <a:rPr lang="ja-JP" altLang="en-US" dirty="0">
                <a:solidFill>
                  <a:srgbClr val="FF0000"/>
                </a:solidFill>
                <a:latin typeface="HG丸ｺﾞｼｯｸM-PRO" panose="020F0600000000000000" pitchFamily="50" charset="-128"/>
                <a:ea typeface="HG丸ｺﾞｼｯｸM-PRO" panose="020F0600000000000000" pitchFamily="50" charset="-128"/>
              </a:rPr>
              <a:t>　　　アに関する情報提供を目的としたホームページを開設する等、府民への普及啓</a:t>
            </a: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pPr>
              <a:lnSpc>
                <a:spcPts val="2100"/>
              </a:lnSpc>
            </a:pPr>
            <a:r>
              <a:rPr lang="ja-JP" altLang="en-US" dirty="0">
                <a:solidFill>
                  <a:srgbClr val="FF0000"/>
                </a:solidFill>
                <a:latin typeface="HG丸ｺﾞｼｯｸM-PRO" panose="020F0600000000000000" pitchFamily="50" charset="-128"/>
                <a:ea typeface="HG丸ｺﾞｼｯｸM-PRO" panose="020F0600000000000000" pitchFamily="50" charset="-128"/>
              </a:rPr>
              <a:t>　　　発に努めてきたが、さらなる普及啓発が必要である。</a:t>
            </a:r>
          </a:p>
          <a:p>
            <a:pPr>
              <a:lnSpc>
                <a:spcPts val="2100"/>
              </a:lnSpc>
            </a:pPr>
            <a:endParaRPr lang="ja-JP" altLang="en-US" dirty="0">
              <a:solidFill>
                <a:srgbClr val="FF0000"/>
              </a:solidFill>
              <a:latin typeface="HG丸ｺﾞｼｯｸM-PRO" panose="020F0600000000000000" pitchFamily="50" charset="-128"/>
              <a:ea typeface="HG丸ｺﾞｼｯｸM-PRO" panose="020F0600000000000000" pitchFamily="50" charset="-128"/>
            </a:endParaRPr>
          </a:p>
          <a:p>
            <a:pPr>
              <a:lnSpc>
                <a:spcPts val="2100"/>
              </a:lnSpc>
            </a:pPr>
            <a:r>
              <a:rPr lang="ja-JP" altLang="en-US" dirty="0">
                <a:solidFill>
                  <a:srgbClr val="FF0000"/>
                </a:solidFill>
                <a:latin typeface="HG丸ｺﾞｼｯｸM-PRO" panose="020F0600000000000000" pitchFamily="50" charset="-128"/>
                <a:ea typeface="HG丸ｺﾞｼｯｸM-PRO" panose="020F0600000000000000" pitchFamily="50" charset="-128"/>
              </a:rPr>
              <a:t>　　</a:t>
            </a: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a:latin typeface="HG丸ｺﾞｼｯｸM-PRO" panose="020F0600000000000000" pitchFamily="50" charset="-128"/>
                <a:ea typeface="HG丸ｺﾞｼｯｸM-PRO" panose="020F0600000000000000" pitchFamily="50" charset="-128"/>
              </a:rPr>
              <a:t>第３章　大阪府におけるがんの現状と課題</a:t>
            </a:r>
            <a:endParaRPr kumimoji="1" lang="ja-JP" altLang="en-US" sz="2000" b="1">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6804248" y="6448251"/>
            <a:ext cx="2133600" cy="365125"/>
          </a:xfrm>
        </p:spPr>
        <p:txBody>
          <a:bodyPr anchor="b" anchorCtr="0"/>
          <a:lstStyle/>
          <a:p>
            <a:fld id="{D2D8002D-B5B0-4BAC-B1F6-782DDCCE6D9C}" type="slidenum">
              <a:rPr kumimoji="1" lang="ja-JP" altLang="en-US" sz="1400" smtClean="0"/>
              <a:t>14</a:t>
            </a:fld>
            <a:endParaRPr kumimoji="1" lang="ja-JP" altLang="en-US" sz="1400"/>
          </a:p>
        </p:txBody>
      </p:sp>
    </p:spTree>
    <p:extLst>
      <p:ext uri="{BB962C8B-B14F-4D97-AF65-F5344CB8AC3E}">
        <p14:creationId xmlns:p14="http://schemas.microsoft.com/office/powerpoint/2010/main" val="37327207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628800"/>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a:latin typeface="+mj-ea"/>
              </a:rPr>
              <a:t>第５章　個別の取組みと目標</a:t>
            </a:r>
            <a:endParaRPr lang="en-US" altLang="ja-JP" sz="3600" b="1">
              <a:latin typeface="+mj-ea"/>
            </a:endParaRPr>
          </a:p>
        </p:txBody>
      </p:sp>
      <p:sp>
        <p:nvSpPr>
          <p:cNvPr id="5" name="タイトル 1"/>
          <p:cNvSpPr txBox="1">
            <a:spLocks/>
          </p:cNvSpPr>
          <p:nvPr/>
        </p:nvSpPr>
        <p:spPr>
          <a:xfrm>
            <a:off x="189470" y="3140968"/>
            <a:ext cx="8775018" cy="152436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b="1">
                <a:solidFill>
                  <a:prstClr val="black"/>
                </a:solidFill>
                <a:latin typeface="+mj-ea"/>
                <a:cs typeface="+mn-cs"/>
              </a:rPr>
              <a:t>　　　　　　</a:t>
            </a:r>
            <a:r>
              <a:rPr lang="ja-JP" altLang="en-US" sz="3600" b="1">
                <a:solidFill>
                  <a:prstClr val="black"/>
                </a:solidFill>
                <a:latin typeface="+mj-ea"/>
                <a:cs typeface="+mn-cs"/>
              </a:rPr>
              <a:t>２　がん医療の充実</a:t>
            </a:r>
            <a:endParaRPr lang="en-US" altLang="ja-JP" sz="3600" b="1">
              <a:solidFill>
                <a:prstClr val="black"/>
              </a:solidFill>
              <a:latin typeface="+mj-ea"/>
              <a:cs typeface="+mn-cs"/>
            </a:endParaRPr>
          </a:p>
          <a:p>
            <a:pPr algn="l"/>
            <a:r>
              <a:rPr lang="ja-JP" altLang="en-US" sz="3600" b="1">
                <a:solidFill>
                  <a:prstClr val="black"/>
                </a:solidFill>
                <a:latin typeface="+mj-ea"/>
                <a:cs typeface="+mn-cs"/>
              </a:rPr>
              <a:t>　　　 　　</a:t>
            </a:r>
            <a:r>
              <a:rPr lang="ja-JP" altLang="ja-JP" sz="2400" b="1">
                <a:latin typeface="+mj-ea"/>
              </a:rPr>
              <a:t>（府民誰もが適切な医療を受けられる体制整備）</a:t>
            </a:r>
          </a:p>
          <a:p>
            <a:pPr algn="l"/>
            <a:endParaRPr lang="ja-JP" altLang="en-US" sz="3200" b="1">
              <a:latin typeface="+mj-ea"/>
            </a:endParaRPr>
          </a:p>
        </p:txBody>
      </p:sp>
    </p:spTree>
    <p:extLst>
      <p:ext uri="{BB962C8B-B14F-4D97-AF65-F5344CB8AC3E}">
        <p14:creationId xmlns:p14="http://schemas.microsoft.com/office/powerpoint/2010/main" val="41317966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r>
              <a:rPr lang="en-US" altLang="ja-JP" b="1"/>
              <a:t> </a:t>
            </a:r>
          </a:p>
          <a:p>
            <a:endParaRPr lang="en-US" altLang="ja-JP" b="1"/>
          </a:p>
          <a:p>
            <a:endParaRPr lang="en-US" altLang="ja-JP" b="1"/>
          </a:p>
          <a:p>
            <a:endParaRPr lang="en-US" altLang="ja-JP" b="1"/>
          </a:p>
          <a:p>
            <a:endParaRPr lang="en-US" altLang="ja-JP" b="1"/>
          </a:p>
          <a:p>
            <a:endParaRPr lang="en-US" altLang="ja-JP"/>
          </a:p>
          <a:p>
            <a:endParaRPr lang="en-US" altLang="ja-JP"/>
          </a:p>
          <a:p>
            <a:endParaRPr lang="en-US" altLang="ja-JP"/>
          </a:p>
          <a:p>
            <a:endParaRPr lang="en-US" altLang="ja-JP"/>
          </a:p>
          <a:p>
            <a:endParaRPr lang="en-US" altLang="ja-JP"/>
          </a:p>
          <a:p>
            <a:endParaRPr lang="en-US" altLang="ja-JP"/>
          </a:p>
          <a:p>
            <a:endParaRPr lang="en-US" altLang="ja-JP"/>
          </a:p>
          <a:p>
            <a:endParaRPr lang="en-US" altLang="ja-JP" b="1">
              <a:latin typeface="HG丸ｺﾞｼｯｸM-PRO" panose="020F0600000000000000" pitchFamily="50" charset="-128"/>
              <a:ea typeface="HG丸ｺﾞｼｯｸM-PRO" panose="020F0600000000000000" pitchFamily="50" charset="-128"/>
            </a:endParaRPr>
          </a:p>
          <a:p>
            <a:r>
              <a:rPr lang="ja-JP" altLang="en-US" b="1">
                <a:latin typeface="HG丸ｺﾞｼｯｸM-PRO" panose="020F0600000000000000" pitchFamily="50" charset="-128"/>
                <a:ea typeface="HG丸ｺﾞｼｯｸM-PRO" panose="020F0600000000000000" pitchFamily="50" charset="-128"/>
              </a:rPr>
              <a:t>（２）</a:t>
            </a:r>
            <a:r>
              <a:rPr lang="ja-JP" altLang="en-US" b="1" u="sng">
                <a:latin typeface="HG丸ｺﾞｼｯｸM-PRO" panose="020F0600000000000000" pitchFamily="50" charset="-128"/>
                <a:ea typeface="HG丸ｺﾞｼｯｸM-PRO" panose="020F0600000000000000" pitchFamily="50" charset="-128"/>
              </a:rPr>
              <a:t>小児・</a:t>
            </a:r>
            <a:r>
              <a:rPr lang="en-US" altLang="ja-JP" b="1" u="sng">
                <a:latin typeface="HG丸ｺﾞｼｯｸM-PRO" panose="020F0600000000000000" pitchFamily="50" charset="-128"/>
                <a:ea typeface="HG丸ｺﾞｼｯｸM-PRO" panose="020F0600000000000000" pitchFamily="50" charset="-128"/>
              </a:rPr>
              <a:t>AYA</a:t>
            </a:r>
            <a:r>
              <a:rPr lang="ja-JP" altLang="en-US" b="1" u="sng">
                <a:latin typeface="HG丸ｺﾞｼｯｸM-PRO" panose="020F0600000000000000" pitchFamily="50" charset="-128"/>
                <a:ea typeface="HG丸ｺﾞｼｯｸM-PRO" panose="020F0600000000000000" pitchFamily="50" charset="-128"/>
              </a:rPr>
              <a:t>世代のがん・高齢者のがん対策、希少がん等</a:t>
            </a:r>
            <a:endParaRPr lang="en-US" altLang="ja-JP" b="1" u="sng">
              <a:latin typeface="HG丸ｺﾞｼｯｸM-PRO" panose="020F0600000000000000" pitchFamily="50" charset="-128"/>
              <a:ea typeface="HG丸ｺﾞｼｯｸM-PRO" panose="020F0600000000000000" pitchFamily="50" charset="-128"/>
            </a:endParaRPr>
          </a:p>
          <a:p>
            <a:r>
              <a:rPr lang="ja-JP" altLang="en-US">
                <a:latin typeface="HG丸ｺﾞｼｯｸM-PRO" panose="020F0600000000000000" pitchFamily="50" charset="-128"/>
                <a:ea typeface="HG丸ｺﾞｼｯｸM-PRO" panose="020F0600000000000000" pitchFamily="50" charset="-128"/>
              </a:rPr>
              <a:t>　　</a:t>
            </a:r>
            <a:r>
              <a:rPr lang="ja-JP" altLang="en-US" b="1">
                <a:latin typeface="HG丸ｺﾞｼｯｸM-PRO" panose="020F0600000000000000" pitchFamily="50" charset="-128"/>
                <a:ea typeface="HG丸ｺﾞｼｯｸM-PRO" panose="020F0600000000000000" pitchFamily="50" charset="-128"/>
              </a:rPr>
              <a:t>①小児・</a:t>
            </a:r>
            <a:r>
              <a:rPr lang="en-US" altLang="ja-JP" b="1">
                <a:latin typeface="HG丸ｺﾞｼｯｸM-PRO" panose="020F0600000000000000" pitchFamily="50" charset="-128"/>
                <a:ea typeface="HG丸ｺﾞｼｯｸM-PRO" panose="020F0600000000000000" pitchFamily="50" charset="-128"/>
              </a:rPr>
              <a:t>AYA</a:t>
            </a:r>
            <a:r>
              <a:rPr lang="ja-JP" altLang="en-US" b="1">
                <a:latin typeface="HG丸ｺﾞｼｯｸM-PRO" panose="020F0600000000000000" pitchFamily="50" charset="-128"/>
                <a:ea typeface="HG丸ｺﾞｼｯｸM-PRO" panose="020F0600000000000000" pitchFamily="50" charset="-128"/>
              </a:rPr>
              <a:t>世代のがん</a:t>
            </a:r>
            <a:endParaRPr lang="en-US" altLang="ja-JP" b="1">
              <a:latin typeface="HG丸ｺﾞｼｯｸM-PRO" panose="020F0600000000000000" pitchFamily="50" charset="-128"/>
              <a:ea typeface="HG丸ｺﾞｼｯｸM-PRO" panose="020F0600000000000000" pitchFamily="50" charset="-128"/>
            </a:endParaRPr>
          </a:p>
          <a:p>
            <a:r>
              <a:rPr lang="ja-JP" altLang="en-US">
                <a:latin typeface="HG丸ｺﾞｼｯｸM-PRO" panose="020F0600000000000000" pitchFamily="50" charset="-128"/>
                <a:ea typeface="HG丸ｺﾞｼｯｸM-PRO" panose="020F0600000000000000" pitchFamily="50" charset="-128"/>
              </a:rPr>
              <a:t>　　</a:t>
            </a:r>
            <a:endParaRPr lang="en-US" altLang="ja-JP">
              <a:latin typeface="HG丸ｺﾞｼｯｸM-PRO" panose="020F0600000000000000" pitchFamily="50" charset="-128"/>
              <a:ea typeface="HG丸ｺﾞｼｯｸM-PRO" panose="020F0600000000000000" pitchFamily="50" charset="-128"/>
            </a:endParaRPr>
          </a:p>
          <a:p>
            <a:r>
              <a:rPr lang="en-US" altLang="ja-JP">
                <a:latin typeface="HG丸ｺﾞｼｯｸM-PRO" panose="020F0600000000000000" pitchFamily="50" charset="-128"/>
                <a:ea typeface="HG丸ｺﾞｼｯｸM-PRO" panose="020F0600000000000000" pitchFamily="50" charset="-128"/>
              </a:rPr>
              <a:t>     </a:t>
            </a:r>
            <a:r>
              <a:rPr lang="ja-JP" altLang="en-US">
                <a:latin typeface="HG丸ｺﾞｼｯｸM-PRO" panose="020F0600000000000000" pitchFamily="50" charset="-128"/>
                <a:ea typeface="HG丸ｺﾞｼｯｸM-PRO" panose="020F0600000000000000" pitchFamily="50" charset="-128"/>
              </a:rPr>
              <a:t>○病院をはじめ、小児がん患者やその家族に対して、長期フォローアップの必要</a:t>
            </a:r>
            <a:endParaRPr lang="en-US" altLang="ja-JP">
              <a:latin typeface="HG丸ｺﾞｼｯｸM-PRO" panose="020F0600000000000000" pitchFamily="50" charset="-128"/>
              <a:ea typeface="HG丸ｺﾞｼｯｸM-PRO" panose="020F0600000000000000" pitchFamily="50" charset="-128"/>
            </a:endParaRPr>
          </a:p>
          <a:p>
            <a:r>
              <a:rPr lang="ja-JP" altLang="en-US">
                <a:latin typeface="HG丸ｺﾞｼｯｸM-PRO" panose="020F0600000000000000" pitchFamily="50" charset="-128"/>
                <a:ea typeface="HG丸ｺﾞｼｯｸM-PRO" panose="020F0600000000000000" pitchFamily="50" charset="-128"/>
              </a:rPr>
              <a:t>　　  性について働きかけを行う。</a:t>
            </a:r>
            <a:endParaRPr lang="en-US" altLang="ja-JP">
              <a:latin typeface="HG丸ｺﾞｼｯｸM-PRO" panose="020F0600000000000000" pitchFamily="50" charset="-128"/>
              <a:ea typeface="HG丸ｺﾞｼｯｸM-PRO" panose="020F0600000000000000" pitchFamily="50" charset="-128"/>
            </a:endParaRPr>
          </a:p>
          <a:p>
            <a:r>
              <a:rPr lang="en-US" altLang="ja-JP">
                <a:latin typeface="HG丸ｺﾞｼｯｸM-PRO" panose="020F0600000000000000" pitchFamily="50" charset="-128"/>
                <a:ea typeface="HG丸ｺﾞｼｯｸM-PRO" panose="020F0600000000000000" pitchFamily="50" charset="-128"/>
              </a:rPr>
              <a:t>   </a:t>
            </a:r>
          </a:p>
          <a:p>
            <a:r>
              <a:rPr lang="en-US" altLang="ja-JP">
                <a:latin typeface="HG丸ｺﾞｼｯｸM-PRO" panose="020F0600000000000000" pitchFamily="50" charset="-128"/>
                <a:ea typeface="HG丸ｺﾞｼｯｸM-PRO" panose="020F0600000000000000" pitchFamily="50" charset="-128"/>
              </a:rPr>
              <a:t>     </a:t>
            </a:r>
            <a:r>
              <a:rPr lang="ja-JP" altLang="en-US">
                <a:latin typeface="HG丸ｺﾞｼｯｸM-PRO" panose="020F0600000000000000" pitchFamily="50" charset="-128"/>
                <a:ea typeface="HG丸ｺﾞｼｯｸM-PRO" panose="020F0600000000000000" pitchFamily="50" charset="-128"/>
              </a:rPr>
              <a:t>○また、小児・ＡＹＡ世代の診療実態を把握するための調査を実施し、その調査</a:t>
            </a:r>
            <a:endParaRPr lang="en-US" altLang="ja-JP">
              <a:latin typeface="HG丸ｺﾞｼｯｸM-PRO" panose="020F0600000000000000" pitchFamily="50" charset="-128"/>
              <a:ea typeface="HG丸ｺﾞｼｯｸM-PRO" panose="020F0600000000000000" pitchFamily="50" charset="-128"/>
            </a:endParaRPr>
          </a:p>
          <a:p>
            <a:r>
              <a:rPr lang="en-US" altLang="ja-JP">
                <a:latin typeface="HG丸ｺﾞｼｯｸM-PRO" panose="020F0600000000000000" pitchFamily="50" charset="-128"/>
                <a:ea typeface="HG丸ｺﾞｼｯｸM-PRO" panose="020F0600000000000000" pitchFamily="50" charset="-128"/>
              </a:rPr>
              <a:t>        </a:t>
            </a:r>
            <a:r>
              <a:rPr lang="ja-JP" altLang="en-US">
                <a:latin typeface="HG丸ｺﾞｼｯｸM-PRO" panose="020F0600000000000000" pitchFamily="50" charset="-128"/>
                <a:ea typeface="HG丸ｺﾞｼｯｸM-PRO" panose="020F0600000000000000" pitchFamily="50" charset="-128"/>
              </a:rPr>
              <a:t>結果を踏まえ、長期フォローアップ体制のあり方等を検討するとともに、地域</a:t>
            </a:r>
            <a:endParaRPr lang="en-US" altLang="ja-JP">
              <a:latin typeface="HG丸ｺﾞｼｯｸM-PRO" panose="020F0600000000000000" pitchFamily="50" charset="-128"/>
              <a:ea typeface="HG丸ｺﾞｼｯｸM-PRO" panose="020F0600000000000000" pitchFamily="50" charset="-128"/>
            </a:endParaRPr>
          </a:p>
          <a:p>
            <a:r>
              <a:rPr lang="en-US" altLang="ja-JP">
                <a:latin typeface="HG丸ｺﾞｼｯｸM-PRO" panose="020F0600000000000000" pitchFamily="50" charset="-128"/>
                <a:ea typeface="HG丸ｺﾞｼｯｸM-PRO" panose="020F0600000000000000" pitchFamily="50" charset="-128"/>
              </a:rPr>
              <a:t>        </a:t>
            </a:r>
            <a:r>
              <a:rPr lang="ja-JP" altLang="en-US">
                <a:latin typeface="HG丸ｺﾞｼｯｸM-PRO" panose="020F0600000000000000" pitchFamily="50" charset="-128"/>
                <a:ea typeface="HG丸ｺﾞｼｯｸM-PRO" panose="020F0600000000000000" pitchFamily="50" charset="-128"/>
              </a:rPr>
              <a:t>の医療機関との連携促進に取り組む。</a:t>
            </a:r>
          </a:p>
        </p:txBody>
      </p:sp>
      <p:sp>
        <p:nvSpPr>
          <p:cNvPr id="20" name="テキスト ボックス 19"/>
          <p:cNvSpPr txBox="1"/>
          <p:nvPr/>
        </p:nvSpPr>
        <p:spPr>
          <a:xfrm>
            <a:off x="175465" y="26359"/>
            <a:ext cx="6412757" cy="400110"/>
          </a:xfrm>
          <a:prstGeom prst="rect">
            <a:avLst/>
          </a:prstGeom>
          <a:noFill/>
        </p:spPr>
        <p:txBody>
          <a:bodyPr wrap="square" rtlCol="0">
            <a:spAutoFit/>
          </a:bodyPr>
          <a:lstStyle/>
          <a:p>
            <a:r>
              <a:rPr lang="ja-JP" altLang="en-US" sz="2000" b="1">
                <a:latin typeface="HG丸ｺﾞｼｯｸM-PRO" panose="020F0600000000000000" pitchFamily="50" charset="-128"/>
                <a:ea typeface="HG丸ｺﾞｼｯｸM-PRO" panose="020F0600000000000000" pitchFamily="50" charset="-128"/>
              </a:rPr>
              <a:t>第５章　個別の取組と目標　</a:t>
            </a:r>
            <a:endParaRPr kumimoji="1" lang="ja-JP" altLang="en-US" sz="2000" b="1">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6894178" y="6448251"/>
            <a:ext cx="2133600" cy="365125"/>
          </a:xfrm>
        </p:spPr>
        <p:txBody>
          <a:bodyPr anchor="b" anchorCtr="0"/>
          <a:lstStyle/>
          <a:p>
            <a:fld id="{D2D8002D-B5B0-4BAC-B1F6-782DDCCE6D9C}" type="slidenum">
              <a:rPr kumimoji="1" lang="ja-JP" altLang="en-US" sz="1400" smtClean="0"/>
              <a:t>16</a:t>
            </a:fld>
            <a:endParaRPr kumimoji="1" lang="ja-JP" altLang="en-US" sz="1400"/>
          </a:p>
        </p:txBody>
      </p:sp>
      <p:sp>
        <p:nvSpPr>
          <p:cNvPr id="6" name="正方形/長方形 5"/>
          <p:cNvSpPr/>
          <p:nvPr/>
        </p:nvSpPr>
        <p:spPr>
          <a:xfrm>
            <a:off x="297762" y="836712"/>
            <a:ext cx="8666726" cy="7920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23850" indent="-323850">
              <a:spcAft>
                <a:spcPts val="0"/>
              </a:spcAft>
              <a:tabLst>
                <a:tab pos="727075" algn="l"/>
                <a:tab pos="533400" algn="l"/>
              </a:tabLst>
            </a:pPr>
            <a:r>
              <a:rPr lang="ja-JP" altLang="en-US" b="1">
                <a:solidFill>
                  <a:srgbClr val="000000"/>
                </a:solidFill>
                <a:effectLst/>
                <a:latin typeface="HG丸ｺﾞｼｯｸM-PRO" panose="020F0600000000000000" pitchFamily="50" charset="-128"/>
                <a:ea typeface="HG丸ｺﾞｼｯｸM-PRO" panose="020F0600000000000000" pitchFamily="50" charset="-128"/>
                <a:cs typeface="HG丸ｺﾞｼｯｸM-PRO"/>
              </a:rPr>
              <a:t>▽小児・</a:t>
            </a:r>
            <a:r>
              <a:rPr lang="en-US" altLang="ja-JP" b="1">
                <a:solidFill>
                  <a:srgbClr val="000000"/>
                </a:solidFill>
                <a:effectLst/>
                <a:latin typeface="HG丸ｺﾞｼｯｸM-PRO" panose="020F0600000000000000" pitchFamily="50" charset="-128"/>
                <a:ea typeface="HG丸ｺﾞｼｯｸM-PRO" panose="020F0600000000000000" pitchFamily="50" charset="-128"/>
                <a:cs typeface="HG丸ｺﾞｼｯｸM-PRO"/>
              </a:rPr>
              <a:t>AYA</a:t>
            </a:r>
            <a:r>
              <a:rPr lang="ja-JP" altLang="en-US" b="1">
                <a:solidFill>
                  <a:srgbClr val="000000"/>
                </a:solidFill>
                <a:effectLst/>
                <a:latin typeface="HG丸ｺﾞｼｯｸM-PRO" panose="020F0600000000000000" pitchFamily="50" charset="-128"/>
                <a:ea typeface="HG丸ｺﾞｼｯｸM-PRO" panose="020F0600000000000000" pitchFamily="50" charset="-128"/>
                <a:cs typeface="HG丸ｺﾞｼｯｸM-PRO"/>
              </a:rPr>
              <a:t>世代のがん医療の連携・協力体制</a:t>
            </a:r>
            <a:r>
              <a:rPr lang="ja-JP" altLang="en-US" b="1">
                <a:solidFill>
                  <a:srgbClr val="000000"/>
                </a:solidFill>
                <a:latin typeface="HG丸ｺﾞｼｯｸM-PRO" panose="020F0600000000000000" pitchFamily="50" charset="-128"/>
                <a:ea typeface="HG丸ｺﾞｼｯｸM-PRO" panose="020F0600000000000000" pitchFamily="50" charset="-128"/>
                <a:cs typeface="HG丸ｺﾞｼｯｸM-PRO"/>
              </a:rPr>
              <a:t>、長期フォローアップ体制の</a:t>
            </a:r>
            <a:endParaRPr lang="en-US" altLang="ja-JP" b="1">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323850" indent="-323850">
              <a:spcAft>
                <a:spcPts val="0"/>
              </a:spcAft>
              <a:tabLst>
                <a:tab pos="727075" algn="l"/>
                <a:tab pos="533400" algn="l"/>
              </a:tabLst>
            </a:pPr>
            <a:r>
              <a:rPr lang="ja-JP" altLang="en-US" b="1">
                <a:solidFill>
                  <a:srgbClr val="000000"/>
                </a:solidFill>
                <a:latin typeface="HG丸ｺﾞｼｯｸM-PRO" panose="020F0600000000000000" pitchFamily="50" charset="-128"/>
                <a:ea typeface="HG丸ｺﾞｼｯｸM-PRO" panose="020F0600000000000000" pitchFamily="50" charset="-128"/>
                <a:cs typeface="HG丸ｺﾞｼｯｸM-PRO"/>
              </a:rPr>
              <a:t>　充実等に努める。</a:t>
            </a:r>
            <a:endParaRPr lang="en-US" altLang="ja-JP" b="1">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p:txBody>
      </p:sp>
      <p:graphicFrame>
        <p:nvGraphicFramePr>
          <p:cNvPr id="8" name="表 7"/>
          <p:cNvGraphicFramePr>
            <a:graphicFrameLocks noGrp="1"/>
          </p:cNvGraphicFramePr>
          <p:nvPr>
            <p:extLst>
              <p:ext uri="{D42A27DB-BD31-4B8C-83A1-F6EECF244321}">
                <p14:modId xmlns:p14="http://schemas.microsoft.com/office/powerpoint/2010/main" val="405470148"/>
              </p:ext>
            </p:extLst>
          </p:nvPr>
        </p:nvGraphicFramePr>
        <p:xfrm>
          <a:off x="297762" y="1772816"/>
          <a:ext cx="8473823" cy="2056316"/>
        </p:xfrm>
        <a:graphic>
          <a:graphicData uri="http://schemas.openxmlformats.org/drawingml/2006/table">
            <a:tbl>
              <a:tblPr firstRow="1" firstCol="1" bandRow="1"/>
              <a:tblGrid>
                <a:gridCol w="455492">
                  <a:extLst>
                    <a:ext uri="{9D8B030D-6E8A-4147-A177-3AD203B41FA5}">
                      <a16:colId xmlns:a16="http://schemas.microsoft.com/office/drawing/2014/main" val="20000"/>
                    </a:ext>
                  </a:extLst>
                </a:gridCol>
                <a:gridCol w="5814993">
                  <a:extLst>
                    <a:ext uri="{9D8B030D-6E8A-4147-A177-3AD203B41FA5}">
                      <a16:colId xmlns:a16="http://schemas.microsoft.com/office/drawing/2014/main" val="20001"/>
                    </a:ext>
                  </a:extLst>
                </a:gridCol>
                <a:gridCol w="2203338">
                  <a:extLst>
                    <a:ext uri="{9D8B030D-6E8A-4147-A177-3AD203B41FA5}">
                      <a16:colId xmlns:a16="http://schemas.microsoft.com/office/drawing/2014/main" val="20002"/>
                    </a:ext>
                  </a:extLst>
                </a:gridCol>
              </a:tblGrid>
              <a:tr h="303301">
                <a:tc>
                  <a:txBody>
                    <a:bodyPr/>
                    <a:lstStyle/>
                    <a:p>
                      <a:pPr algn="ctr" fontAlgn="auto">
                        <a:spcAft>
                          <a:spcPts val="0"/>
                        </a:spcAft>
                      </a:pPr>
                      <a:r>
                        <a:rPr lang="en-US" sz="1000" b="1">
                          <a:solidFill>
                            <a:srgbClr val="FFFFFF"/>
                          </a:solidFill>
                          <a:effectLst/>
                          <a:latin typeface="HG丸ｺﾞｼｯｸM-PRO"/>
                          <a:cs typeface="ＭＳ Ｐゴシック"/>
                        </a:rPr>
                        <a:t> </a:t>
                      </a:r>
                      <a:endParaRPr lang="ja-JP" sz="120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altLang="en-US" sz="1000" b="1">
                          <a:solidFill>
                            <a:srgbClr val="FFFFFF"/>
                          </a:solidFill>
                          <a:effectLst/>
                          <a:latin typeface="HG丸ｺﾞｼｯｸM-PRO"/>
                          <a:cs typeface="HG丸ｺﾞｼｯｸM-PRO"/>
                        </a:rPr>
                        <a:t>モニタリング指標</a:t>
                      </a:r>
                      <a:endParaRPr lang="ja-JP" sz="12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a:solidFill>
                            <a:srgbClr val="FFFFFF"/>
                          </a:solidFill>
                          <a:effectLst/>
                          <a:latin typeface="HG丸ｺﾞｼｯｸM-PRO"/>
                          <a:cs typeface="ＭＳ Ｐゴシック"/>
                        </a:rPr>
                        <a:t>現在の状況</a:t>
                      </a:r>
                      <a:endParaRPr lang="ja-JP" sz="12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extLst>
                  <a:ext uri="{0D108BD9-81ED-4DB2-BD59-A6C34878D82A}">
                    <a16:rowId xmlns:a16="http://schemas.microsoft.com/office/drawing/2014/main" val="10000"/>
                  </a:ext>
                </a:extLst>
              </a:tr>
              <a:tr h="488787">
                <a:tc>
                  <a:txBody>
                    <a:bodyPr/>
                    <a:lstStyle/>
                    <a:p>
                      <a:pPr algn="ctr" fontAlgn="auto">
                        <a:spcAft>
                          <a:spcPts val="0"/>
                        </a:spcAft>
                      </a:pPr>
                      <a:r>
                        <a:rPr lang="ja-JP" sz="1400" b="1">
                          <a:solidFill>
                            <a:srgbClr val="000000"/>
                          </a:solidFill>
                          <a:effectLst/>
                          <a:latin typeface="HG丸ｺﾞｼｯｸM-PRO" panose="020F0600000000000000" pitchFamily="50" charset="-128"/>
                          <a:ea typeface="HG丸ｺﾞｼｯｸM-PRO" panose="020F0600000000000000" pitchFamily="50" charset="-128"/>
                          <a:cs typeface="ＭＳ Ｐゴシック"/>
                        </a:rPr>
                        <a:t>１</a:t>
                      </a:r>
                      <a:endParaRPr lang="ja-JP" sz="200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l" fontAlgn="auto">
                        <a:spcAft>
                          <a:spcPts val="0"/>
                        </a:spcAft>
                      </a:pPr>
                      <a:r>
                        <a:rPr lang="ja-JP" altLang="en-US" sz="1400" kern="100">
                          <a:solidFill>
                            <a:srgbClr val="FF0000"/>
                          </a:solidFill>
                          <a:effectLst/>
                          <a:latin typeface="HG丸ｺﾞｼｯｸM-PRO" panose="020F0600000000000000" pitchFamily="50" charset="-128"/>
                          <a:ea typeface="HG丸ｺﾞｼｯｸM-PRO" panose="020F0600000000000000" pitchFamily="50" charset="-128"/>
                          <a:cs typeface="Times New Roman"/>
                        </a:rPr>
                        <a:t>小児（</a:t>
                      </a:r>
                      <a:r>
                        <a:rPr lang="en-US" altLang="ja-JP" sz="1400" kern="100">
                          <a:solidFill>
                            <a:srgbClr val="FF0000"/>
                          </a:solidFill>
                          <a:effectLst/>
                          <a:latin typeface="HG丸ｺﾞｼｯｸM-PRO" panose="020F0600000000000000" pitchFamily="50" charset="-128"/>
                          <a:ea typeface="HG丸ｺﾞｼｯｸM-PRO" panose="020F0600000000000000" pitchFamily="50" charset="-128"/>
                          <a:cs typeface="Times New Roman"/>
                        </a:rPr>
                        <a:t>0</a:t>
                      </a:r>
                      <a:r>
                        <a:rPr lang="ja-JP" altLang="en-US" sz="1400" kern="100">
                          <a:solidFill>
                            <a:srgbClr val="FF0000"/>
                          </a:solidFill>
                          <a:effectLst/>
                          <a:latin typeface="HG丸ｺﾞｼｯｸM-PRO" panose="020F0600000000000000" pitchFamily="50" charset="-128"/>
                          <a:ea typeface="HG丸ｺﾞｼｯｸM-PRO" panose="020F0600000000000000" pitchFamily="50" charset="-128"/>
                          <a:cs typeface="Times New Roman"/>
                        </a:rPr>
                        <a:t>歳～</a:t>
                      </a:r>
                      <a:r>
                        <a:rPr lang="en-US" altLang="ja-JP" sz="1400" kern="100">
                          <a:solidFill>
                            <a:srgbClr val="FF0000"/>
                          </a:solidFill>
                          <a:effectLst/>
                          <a:latin typeface="HG丸ｺﾞｼｯｸM-PRO" panose="020F0600000000000000" pitchFamily="50" charset="-128"/>
                          <a:ea typeface="HG丸ｺﾞｼｯｸM-PRO" panose="020F0600000000000000" pitchFamily="50" charset="-128"/>
                          <a:cs typeface="Times New Roman"/>
                        </a:rPr>
                        <a:t>14</a:t>
                      </a:r>
                      <a:r>
                        <a:rPr lang="ja-JP" altLang="en-US" sz="1400" kern="100">
                          <a:solidFill>
                            <a:srgbClr val="FF0000"/>
                          </a:solidFill>
                          <a:effectLst/>
                          <a:latin typeface="HG丸ｺﾞｼｯｸM-PRO" panose="020F0600000000000000" pitchFamily="50" charset="-128"/>
                          <a:ea typeface="HG丸ｺﾞｼｯｸM-PRO" panose="020F0600000000000000" pitchFamily="50" charset="-128"/>
                          <a:cs typeface="Times New Roman"/>
                        </a:rPr>
                        <a:t>歳）における５年実測生存率</a:t>
                      </a:r>
                    </a:p>
                    <a:p>
                      <a:pPr algn="l" fontAlgn="auto">
                        <a:spcAft>
                          <a:spcPts val="0"/>
                        </a:spcAft>
                      </a:pPr>
                      <a:r>
                        <a:rPr lang="en-US" altLang="ja-JP" sz="1400" kern="100">
                          <a:solidFill>
                            <a:srgbClr val="FF0000"/>
                          </a:solidFill>
                          <a:effectLst/>
                          <a:latin typeface="HG丸ｺﾞｼｯｸM-PRO" panose="020F0600000000000000" pitchFamily="50" charset="-128"/>
                          <a:ea typeface="HG丸ｺﾞｼｯｸM-PRO" panose="020F0600000000000000" pitchFamily="50" charset="-128"/>
                          <a:cs typeface="Times New Roman"/>
                        </a:rPr>
                        <a:t>【</a:t>
                      </a:r>
                      <a:r>
                        <a:rPr lang="ja-JP" altLang="en-US" sz="1400" kern="100">
                          <a:solidFill>
                            <a:srgbClr val="FF0000"/>
                          </a:solidFill>
                          <a:effectLst/>
                          <a:latin typeface="HG丸ｺﾞｼｯｸM-PRO" panose="020F0600000000000000" pitchFamily="50" charset="-128"/>
                          <a:ea typeface="HG丸ｺﾞｼｯｸM-PRO" panose="020F0600000000000000" pitchFamily="50" charset="-128"/>
                          <a:cs typeface="Times New Roman"/>
                        </a:rPr>
                        <a:t>大阪府がん登録</a:t>
                      </a:r>
                      <a:r>
                        <a:rPr lang="en-US" altLang="ja-JP" sz="1400" kern="100">
                          <a:solidFill>
                            <a:srgbClr val="FF0000"/>
                          </a:solidFill>
                          <a:effectLst/>
                          <a:latin typeface="HG丸ｺﾞｼｯｸM-PRO" panose="020F0600000000000000" pitchFamily="50" charset="-128"/>
                          <a:ea typeface="HG丸ｺﾞｼｯｸM-PRO" panose="020F0600000000000000" pitchFamily="50" charset="-128"/>
                          <a:cs typeface="Times New Roman"/>
                        </a:rPr>
                        <a:t>】</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c>
                  <a:txBody>
                    <a:bodyPr/>
                    <a:lstStyle/>
                    <a:p>
                      <a:pPr algn="ctr" fontAlgn="b"/>
                      <a:r>
                        <a:rPr kumimoji="1" lang="en-US" altLang="ja-JP" sz="1200" kern="1200">
                          <a:solidFill>
                            <a:srgbClr val="FF0000"/>
                          </a:solidFill>
                          <a:effectLst/>
                          <a:latin typeface="HG丸ｺﾞｼｯｸM-PRO"/>
                          <a:ea typeface="+mn-ea"/>
                          <a:cs typeface="HG丸ｺﾞｼｯｸM-PRO"/>
                        </a:rPr>
                        <a:t>81.0</a:t>
                      </a:r>
                      <a:r>
                        <a:rPr kumimoji="1" lang="ja-JP" altLang="en-US" sz="1200" kern="1200">
                          <a:solidFill>
                            <a:srgbClr val="FF0000"/>
                          </a:solidFill>
                          <a:effectLst/>
                          <a:latin typeface="HG丸ｺﾞｼｯｸM-PRO"/>
                          <a:ea typeface="+mn-ea"/>
                          <a:cs typeface="HG丸ｺﾞｼｯｸM-PRO"/>
                        </a:rPr>
                        <a:t>％</a:t>
                      </a:r>
                      <a:endParaRPr kumimoji="1" lang="en-US" altLang="ja-JP" sz="1200" kern="1200">
                        <a:solidFill>
                          <a:srgbClr val="FF0000"/>
                        </a:solidFill>
                        <a:effectLst/>
                        <a:latin typeface="HG丸ｺﾞｼｯｸM-PRO"/>
                        <a:ea typeface="+mn-ea"/>
                        <a:cs typeface="HG丸ｺﾞｼｯｸM-PRO"/>
                      </a:endParaRPr>
                    </a:p>
                    <a:p>
                      <a:pPr algn="ctr" fontAlgn="b"/>
                      <a:r>
                        <a:rPr kumimoji="1" lang="ja-JP" altLang="en-US" sz="1200" kern="1200">
                          <a:solidFill>
                            <a:srgbClr val="FF0000"/>
                          </a:solidFill>
                          <a:effectLst/>
                          <a:latin typeface="HG丸ｺﾞｼｯｸM-PRO"/>
                          <a:ea typeface="+mn-ea"/>
                          <a:cs typeface="HG丸ｺﾞｼｯｸM-PRO"/>
                        </a:rPr>
                        <a:t>（</a:t>
                      </a:r>
                      <a:r>
                        <a:rPr kumimoji="1" lang="en-US" altLang="ja-JP" sz="1200" kern="1200">
                          <a:solidFill>
                            <a:srgbClr val="FF0000"/>
                          </a:solidFill>
                          <a:effectLst/>
                          <a:latin typeface="HG丸ｺﾞｼｯｸM-PRO"/>
                          <a:ea typeface="+mn-ea"/>
                          <a:cs typeface="HG丸ｺﾞｼｯｸM-PRO"/>
                        </a:rPr>
                        <a:t>2010</a:t>
                      </a:r>
                      <a:r>
                        <a:rPr kumimoji="1" lang="ja-JP" altLang="en-US" sz="1200" kern="1200">
                          <a:solidFill>
                            <a:srgbClr val="FF0000"/>
                          </a:solidFill>
                          <a:effectLst/>
                          <a:latin typeface="HG丸ｺﾞｼｯｸM-PRO"/>
                          <a:ea typeface="+mn-ea"/>
                          <a:cs typeface="HG丸ｺﾞｼｯｸM-PRO"/>
                        </a:rPr>
                        <a:t>年～</a:t>
                      </a:r>
                      <a:r>
                        <a:rPr kumimoji="1" lang="en-US" altLang="ja-JP" sz="1200" kern="1200">
                          <a:solidFill>
                            <a:srgbClr val="FF0000"/>
                          </a:solidFill>
                          <a:effectLst/>
                          <a:latin typeface="HG丸ｺﾞｼｯｸM-PRO"/>
                          <a:ea typeface="+mn-ea"/>
                          <a:cs typeface="HG丸ｺﾞｼｯｸM-PRO"/>
                        </a:rPr>
                        <a:t>2014</a:t>
                      </a:r>
                      <a:r>
                        <a:rPr kumimoji="1" lang="ja-JP" altLang="en-US" sz="1200" kern="1200">
                          <a:solidFill>
                            <a:srgbClr val="FF0000"/>
                          </a:solidFill>
                          <a:effectLst/>
                          <a:latin typeface="HG丸ｺﾞｼｯｸM-PRO"/>
                          <a:ea typeface="+mn-ea"/>
                          <a:cs typeface="HG丸ｺﾞｼｯｸM-PRO"/>
                        </a:rPr>
                        <a:t>年診断患者）</a:t>
                      </a:r>
                      <a:endParaRPr kumimoji="1" lang="en-US" altLang="ja-JP" sz="1200" kern="1200">
                        <a:solidFill>
                          <a:srgbClr val="FF0000"/>
                        </a:solidFill>
                        <a:effectLst/>
                        <a:latin typeface="HG丸ｺﾞｼｯｸM-PRO"/>
                        <a:ea typeface="+mn-ea"/>
                        <a:cs typeface="HG丸ｺﾞｼｯｸM-PRO"/>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extLst>
                  <a:ext uri="{0D108BD9-81ED-4DB2-BD59-A6C34878D82A}">
                    <a16:rowId xmlns:a16="http://schemas.microsoft.com/office/drawing/2014/main" val="10001"/>
                  </a:ext>
                </a:extLst>
              </a:tr>
              <a:tr h="458249">
                <a:tc>
                  <a:txBody>
                    <a:bodyPr/>
                    <a:lstStyle/>
                    <a:p>
                      <a:pPr marL="0" algn="ctr" defTabSz="914400" rtl="0" eaLnBrk="1" fontAlgn="auto" latinLnBrk="0" hangingPunct="1">
                        <a:spcAft>
                          <a:spcPts val="0"/>
                        </a:spcAft>
                      </a:pPr>
                      <a:r>
                        <a:rPr kumimoji="1" lang="ja-JP" altLang="en-US" sz="1400" b="1" kern="1200">
                          <a:solidFill>
                            <a:srgbClr val="000000"/>
                          </a:solidFill>
                          <a:effectLst/>
                          <a:latin typeface="HG丸ｺﾞｼｯｸM-PRO" panose="020F0600000000000000" pitchFamily="50" charset="-128"/>
                          <a:ea typeface="HG丸ｺﾞｼｯｸM-PRO" panose="020F0600000000000000" pitchFamily="50" charset="-128"/>
                          <a:cs typeface="ＭＳ Ｐゴシック"/>
                        </a:rPr>
                        <a:t>２</a:t>
                      </a:r>
                      <a:endParaRPr kumimoji="1" lang="ja-JP" sz="1400" b="1" kern="1200">
                        <a:solidFill>
                          <a:srgbClr val="000000"/>
                        </a:solidFill>
                        <a:effectLst/>
                        <a:latin typeface="HG丸ｺﾞｼｯｸM-PRO" panose="020F0600000000000000" pitchFamily="50" charset="-128"/>
                        <a:ea typeface="HG丸ｺﾞｼｯｸM-PRO" panose="020F0600000000000000" pitchFamily="50" charset="-128"/>
                        <a:cs typeface="ＭＳ Ｐゴシック"/>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l" fontAlgn="auto">
                        <a:lnSpc>
                          <a:spcPts val="1400"/>
                        </a:lnSpc>
                        <a:spcAft>
                          <a:spcPts val="0"/>
                        </a:spcAft>
                      </a:pPr>
                      <a:r>
                        <a:rPr lang="en-US" altLang="ja-JP" sz="1400">
                          <a:solidFill>
                            <a:srgbClr val="FF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AYA</a:t>
                      </a:r>
                      <a:r>
                        <a:rPr lang="ja-JP" altLang="en-US" sz="1400">
                          <a:solidFill>
                            <a:srgbClr val="FF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世代（</a:t>
                      </a:r>
                      <a:r>
                        <a:rPr lang="en-US" altLang="ja-JP" sz="1400">
                          <a:solidFill>
                            <a:srgbClr val="FF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15</a:t>
                      </a:r>
                      <a:r>
                        <a:rPr lang="ja-JP" altLang="en-US" sz="1400">
                          <a:solidFill>
                            <a:srgbClr val="FF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歳～</a:t>
                      </a:r>
                      <a:r>
                        <a:rPr lang="en-US" altLang="ja-JP" sz="1400">
                          <a:solidFill>
                            <a:srgbClr val="FF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29</a:t>
                      </a:r>
                      <a:r>
                        <a:rPr lang="ja-JP" altLang="en-US" sz="1400">
                          <a:solidFill>
                            <a:srgbClr val="FF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歳）における５年実測生存率</a:t>
                      </a:r>
                    </a:p>
                    <a:p>
                      <a:pPr algn="l" fontAlgn="auto">
                        <a:lnSpc>
                          <a:spcPts val="1400"/>
                        </a:lnSpc>
                        <a:spcAft>
                          <a:spcPts val="0"/>
                        </a:spcAft>
                      </a:pPr>
                      <a:r>
                        <a:rPr lang="en-US" altLang="ja-JP" sz="1400">
                          <a:solidFill>
                            <a:srgbClr val="FF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a:t>
                      </a:r>
                      <a:r>
                        <a:rPr lang="ja-JP" altLang="en-US" sz="1400">
                          <a:solidFill>
                            <a:srgbClr val="FF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大阪府がん登録</a:t>
                      </a:r>
                      <a:r>
                        <a:rPr lang="en-US" altLang="ja-JP" sz="1400">
                          <a:solidFill>
                            <a:srgbClr val="FF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c>
                  <a:txBody>
                    <a:bodyPr/>
                    <a:lstStyle/>
                    <a:p>
                      <a:pPr algn="ctr" fontAlgn="b"/>
                      <a:r>
                        <a:rPr kumimoji="1" lang="en-US" altLang="ja-JP" sz="1200" kern="1200">
                          <a:solidFill>
                            <a:srgbClr val="FF0000"/>
                          </a:solidFill>
                          <a:effectLst/>
                          <a:latin typeface="HG丸ｺﾞｼｯｸM-PRO"/>
                          <a:ea typeface="+mn-ea"/>
                          <a:cs typeface="HG丸ｺﾞｼｯｸM-PRO"/>
                        </a:rPr>
                        <a:t>82.9</a:t>
                      </a:r>
                      <a:r>
                        <a:rPr kumimoji="1" lang="ja-JP" altLang="en-US" sz="1200" kern="1200">
                          <a:solidFill>
                            <a:srgbClr val="FF0000"/>
                          </a:solidFill>
                          <a:effectLst/>
                          <a:latin typeface="HG丸ｺﾞｼｯｸM-PRO"/>
                          <a:ea typeface="+mn-ea"/>
                          <a:cs typeface="HG丸ｺﾞｼｯｸM-PRO"/>
                        </a:rPr>
                        <a:t>％</a:t>
                      </a:r>
                      <a:endParaRPr kumimoji="1" lang="en-US" altLang="ja-JP" sz="1200" kern="1200">
                        <a:solidFill>
                          <a:srgbClr val="FF0000"/>
                        </a:solidFill>
                        <a:effectLst/>
                        <a:latin typeface="HG丸ｺﾞｼｯｸM-PRO"/>
                        <a:ea typeface="+mn-ea"/>
                        <a:cs typeface="HG丸ｺﾞｼｯｸM-PRO"/>
                      </a:endParaRPr>
                    </a:p>
                    <a:p>
                      <a:pPr algn="ctr" fontAlgn="b"/>
                      <a:r>
                        <a:rPr kumimoji="1" lang="ja-JP" altLang="en-US" sz="1200" kern="1200">
                          <a:solidFill>
                            <a:srgbClr val="FF0000"/>
                          </a:solidFill>
                          <a:effectLst/>
                          <a:latin typeface="HG丸ｺﾞｼｯｸM-PRO"/>
                          <a:ea typeface="+mn-ea"/>
                          <a:cs typeface="HG丸ｺﾞｼｯｸM-PRO"/>
                        </a:rPr>
                        <a:t>（</a:t>
                      </a:r>
                      <a:r>
                        <a:rPr kumimoji="1" lang="en-US" altLang="ja-JP" sz="1200" kern="1200">
                          <a:solidFill>
                            <a:srgbClr val="FF0000"/>
                          </a:solidFill>
                          <a:effectLst/>
                          <a:latin typeface="HG丸ｺﾞｼｯｸM-PRO"/>
                          <a:ea typeface="+mn-ea"/>
                          <a:cs typeface="HG丸ｺﾞｼｯｸM-PRO"/>
                        </a:rPr>
                        <a:t>2010</a:t>
                      </a:r>
                      <a:r>
                        <a:rPr kumimoji="1" lang="ja-JP" altLang="en-US" sz="1200" kern="1200">
                          <a:solidFill>
                            <a:srgbClr val="FF0000"/>
                          </a:solidFill>
                          <a:effectLst/>
                          <a:latin typeface="HG丸ｺﾞｼｯｸM-PRO"/>
                          <a:ea typeface="+mn-ea"/>
                          <a:cs typeface="HG丸ｺﾞｼｯｸM-PRO"/>
                        </a:rPr>
                        <a:t>年～</a:t>
                      </a:r>
                      <a:r>
                        <a:rPr kumimoji="1" lang="en-US" altLang="ja-JP" sz="1200" kern="1200">
                          <a:solidFill>
                            <a:srgbClr val="FF0000"/>
                          </a:solidFill>
                          <a:effectLst/>
                          <a:latin typeface="HG丸ｺﾞｼｯｸM-PRO"/>
                          <a:ea typeface="+mn-ea"/>
                          <a:cs typeface="HG丸ｺﾞｼｯｸM-PRO"/>
                        </a:rPr>
                        <a:t>2014</a:t>
                      </a:r>
                      <a:r>
                        <a:rPr kumimoji="1" lang="ja-JP" altLang="en-US" sz="1200" kern="1200">
                          <a:solidFill>
                            <a:srgbClr val="FF0000"/>
                          </a:solidFill>
                          <a:effectLst/>
                          <a:latin typeface="HG丸ｺﾞｼｯｸM-PRO"/>
                          <a:ea typeface="+mn-ea"/>
                          <a:cs typeface="HG丸ｺﾞｼｯｸM-PRO"/>
                        </a:rPr>
                        <a:t>年診断患者）</a:t>
                      </a:r>
                      <a:endParaRPr kumimoji="1" lang="en-US" altLang="ja-JP" sz="1200" kern="1200">
                        <a:solidFill>
                          <a:srgbClr val="FF0000"/>
                        </a:solidFill>
                        <a:effectLst/>
                        <a:latin typeface="HG丸ｺﾞｼｯｸM-PRO"/>
                        <a:ea typeface="+mn-ea"/>
                        <a:cs typeface="HG丸ｺﾞｼｯｸM-PRO"/>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extLst>
                  <a:ext uri="{0D108BD9-81ED-4DB2-BD59-A6C34878D82A}">
                    <a16:rowId xmlns:a16="http://schemas.microsoft.com/office/drawing/2014/main" val="1894028537"/>
                  </a:ext>
                </a:extLst>
              </a:tr>
              <a:tr h="431528">
                <a:tc>
                  <a:txBody>
                    <a:bodyPr/>
                    <a:lstStyle/>
                    <a:p>
                      <a:pPr marL="0" algn="ctr" defTabSz="914400" rtl="0" eaLnBrk="1" fontAlgn="auto" latinLnBrk="0" hangingPunct="1">
                        <a:spcAft>
                          <a:spcPts val="0"/>
                        </a:spcAft>
                      </a:pPr>
                      <a:r>
                        <a:rPr kumimoji="1" lang="ja-JP" altLang="en-US" sz="1400" b="1" kern="1200">
                          <a:solidFill>
                            <a:srgbClr val="000000"/>
                          </a:solidFill>
                          <a:effectLst/>
                          <a:latin typeface="HG丸ｺﾞｼｯｸM-PRO" panose="020F0600000000000000" pitchFamily="50" charset="-128"/>
                          <a:ea typeface="HG丸ｺﾞｼｯｸM-PRO" panose="020F0600000000000000" pitchFamily="50" charset="-128"/>
                          <a:cs typeface="ＭＳ Ｐゴシック"/>
                        </a:rPr>
                        <a:t>３</a:t>
                      </a:r>
                      <a:endParaRPr kumimoji="1" lang="ja-JP" sz="1400" b="1" kern="1200">
                        <a:solidFill>
                          <a:srgbClr val="000000"/>
                        </a:solidFill>
                        <a:effectLst/>
                        <a:latin typeface="HG丸ｺﾞｼｯｸM-PRO" panose="020F0600000000000000" pitchFamily="50" charset="-128"/>
                        <a:ea typeface="HG丸ｺﾞｼｯｸM-PRO" panose="020F0600000000000000" pitchFamily="50" charset="-128"/>
                        <a:cs typeface="ＭＳ Ｐゴシック"/>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l" fontAlgn="auto">
                        <a:lnSpc>
                          <a:spcPts val="1400"/>
                        </a:lnSpc>
                        <a:spcAft>
                          <a:spcPts val="0"/>
                        </a:spcAft>
                      </a:pPr>
                      <a:r>
                        <a:rPr lang="en-US" altLang="ja-JP" sz="1400">
                          <a:solidFill>
                            <a:srgbClr val="FF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AYA</a:t>
                      </a:r>
                      <a:r>
                        <a:rPr lang="ja-JP" altLang="en-US" sz="1400">
                          <a:solidFill>
                            <a:srgbClr val="FF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世代（</a:t>
                      </a:r>
                      <a:r>
                        <a:rPr lang="en-US" altLang="ja-JP" sz="1400">
                          <a:solidFill>
                            <a:srgbClr val="FF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30</a:t>
                      </a:r>
                      <a:r>
                        <a:rPr lang="ja-JP" altLang="en-US" sz="1400">
                          <a:solidFill>
                            <a:srgbClr val="FF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歳～</a:t>
                      </a:r>
                      <a:r>
                        <a:rPr lang="en-US" altLang="ja-JP" sz="1400">
                          <a:solidFill>
                            <a:srgbClr val="FF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39</a:t>
                      </a:r>
                      <a:r>
                        <a:rPr lang="ja-JP" altLang="en-US" sz="1400">
                          <a:solidFill>
                            <a:srgbClr val="FF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歳）における５年実測生存率</a:t>
                      </a:r>
                    </a:p>
                    <a:p>
                      <a:pPr algn="l" fontAlgn="auto">
                        <a:lnSpc>
                          <a:spcPts val="1400"/>
                        </a:lnSpc>
                        <a:spcAft>
                          <a:spcPts val="0"/>
                        </a:spcAft>
                      </a:pPr>
                      <a:r>
                        <a:rPr lang="en-US" altLang="ja-JP" sz="1400">
                          <a:solidFill>
                            <a:srgbClr val="FF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a:t>
                      </a:r>
                      <a:r>
                        <a:rPr lang="ja-JP" altLang="en-US" sz="1400">
                          <a:solidFill>
                            <a:srgbClr val="FF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大阪府がん登録</a:t>
                      </a:r>
                      <a:r>
                        <a:rPr lang="en-US" altLang="ja-JP" sz="1400">
                          <a:solidFill>
                            <a:srgbClr val="FF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c>
                  <a:txBody>
                    <a:bodyPr/>
                    <a:lstStyle/>
                    <a:p>
                      <a:pPr algn="ctr" fontAlgn="b"/>
                      <a:r>
                        <a:rPr kumimoji="1" lang="en-US" altLang="ja-JP" sz="1200" kern="1200">
                          <a:solidFill>
                            <a:srgbClr val="FF0000"/>
                          </a:solidFill>
                          <a:effectLst/>
                          <a:latin typeface="HG丸ｺﾞｼｯｸM-PRO"/>
                          <a:ea typeface="+mn-ea"/>
                          <a:cs typeface="HG丸ｺﾞｼｯｸM-PRO"/>
                        </a:rPr>
                        <a:t>82.5</a:t>
                      </a:r>
                      <a:r>
                        <a:rPr kumimoji="1" lang="ja-JP" altLang="en-US" sz="1200" kern="1200">
                          <a:solidFill>
                            <a:srgbClr val="FF0000"/>
                          </a:solidFill>
                          <a:effectLst/>
                          <a:latin typeface="HG丸ｺﾞｼｯｸM-PRO"/>
                          <a:ea typeface="+mn-ea"/>
                          <a:cs typeface="HG丸ｺﾞｼｯｸM-PRO"/>
                        </a:rPr>
                        <a:t>％</a:t>
                      </a:r>
                      <a:endParaRPr kumimoji="1" lang="en-US" altLang="ja-JP" sz="1200" kern="1200">
                        <a:solidFill>
                          <a:srgbClr val="FF0000"/>
                        </a:solidFill>
                        <a:effectLst/>
                        <a:latin typeface="HG丸ｺﾞｼｯｸM-PRO"/>
                        <a:ea typeface="+mn-ea"/>
                        <a:cs typeface="HG丸ｺﾞｼｯｸM-PRO"/>
                      </a:endParaRPr>
                    </a:p>
                    <a:p>
                      <a:pPr algn="ctr" fontAlgn="b"/>
                      <a:r>
                        <a:rPr kumimoji="1" lang="ja-JP" altLang="en-US" sz="1200" kern="1200">
                          <a:solidFill>
                            <a:srgbClr val="FF0000"/>
                          </a:solidFill>
                          <a:effectLst/>
                          <a:latin typeface="HG丸ｺﾞｼｯｸM-PRO"/>
                          <a:ea typeface="+mn-ea"/>
                          <a:cs typeface="HG丸ｺﾞｼｯｸM-PRO"/>
                        </a:rPr>
                        <a:t>（</a:t>
                      </a:r>
                      <a:r>
                        <a:rPr kumimoji="1" lang="en-US" altLang="ja-JP" sz="1200" kern="1200">
                          <a:solidFill>
                            <a:srgbClr val="FF0000"/>
                          </a:solidFill>
                          <a:effectLst/>
                          <a:latin typeface="HG丸ｺﾞｼｯｸM-PRO"/>
                          <a:ea typeface="+mn-ea"/>
                          <a:cs typeface="HG丸ｺﾞｼｯｸM-PRO"/>
                        </a:rPr>
                        <a:t>2010</a:t>
                      </a:r>
                      <a:r>
                        <a:rPr kumimoji="1" lang="ja-JP" altLang="en-US" sz="1200" kern="1200">
                          <a:solidFill>
                            <a:srgbClr val="FF0000"/>
                          </a:solidFill>
                          <a:effectLst/>
                          <a:latin typeface="HG丸ｺﾞｼｯｸM-PRO"/>
                          <a:ea typeface="+mn-ea"/>
                          <a:cs typeface="HG丸ｺﾞｼｯｸM-PRO"/>
                        </a:rPr>
                        <a:t>年～</a:t>
                      </a:r>
                      <a:r>
                        <a:rPr kumimoji="1" lang="en-US" altLang="ja-JP" sz="1200" kern="1200">
                          <a:solidFill>
                            <a:srgbClr val="FF0000"/>
                          </a:solidFill>
                          <a:effectLst/>
                          <a:latin typeface="HG丸ｺﾞｼｯｸM-PRO"/>
                          <a:ea typeface="+mn-ea"/>
                          <a:cs typeface="HG丸ｺﾞｼｯｸM-PRO"/>
                        </a:rPr>
                        <a:t>2014</a:t>
                      </a:r>
                      <a:r>
                        <a:rPr kumimoji="1" lang="ja-JP" altLang="en-US" sz="1200" kern="1200">
                          <a:solidFill>
                            <a:srgbClr val="FF0000"/>
                          </a:solidFill>
                          <a:effectLst/>
                          <a:latin typeface="HG丸ｺﾞｼｯｸM-PRO"/>
                          <a:ea typeface="+mn-ea"/>
                          <a:cs typeface="HG丸ｺﾞｼｯｸM-PRO"/>
                        </a:rPr>
                        <a:t>年診断患者）</a:t>
                      </a:r>
                      <a:endParaRPr kumimoji="1" lang="en-US" altLang="ja-JP" sz="1200" kern="1200">
                        <a:solidFill>
                          <a:srgbClr val="FF0000"/>
                        </a:solidFill>
                        <a:effectLst/>
                        <a:latin typeface="HG丸ｺﾞｼｯｸM-PRO"/>
                        <a:ea typeface="+mn-ea"/>
                        <a:cs typeface="HG丸ｺﾞｼｯｸM-PRO"/>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extLst>
                  <a:ext uri="{0D108BD9-81ED-4DB2-BD59-A6C34878D82A}">
                    <a16:rowId xmlns:a16="http://schemas.microsoft.com/office/drawing/2014/main" val="3436143734"/>
                  </a:ext>
                </a:extLst>
              </a:tr>
              <a:tr h="374451">
                <a:tc>
                  <a:txBody>
                    <a:bodyPr/>
                    <a:lstStyle/>
                    <a:p>
                      <a:pPr marL="0" algn="ctr" defTabSz="914400" rtl="0" eaLnBrk="1" fontAlgn="auto" latinLnBrk="0" hangingPunct="1">
                        <a:spcAft>
                          <a:spcPts val="0"/>
                        </a:spcAft>
                      </a:pPr>
                      <a:r>
                        <a:rPr kumimoji="1" lang="ja-JP" altLang="en-US" sz="1400" b="1" kern="1200">
                          <a:solidFill>
                            <a:srgbClr val="000000"/>
                          </a:solidFill>
                          <a:effectLst/>
                          <a:latin typeface="HG丸ｺﾞｼｯｸM-PRO" panose="020F0600000000000000" pitchFamily="50" charset="-128"/>
                          <a:ea typeface="HG丸ｺﾞｼｯｸM-PRO" panose="020F0600000000000000" pitchFamily="50" charset="-128"/>
                          <a:cs typeface="ＭＳ Ｐゴシック"/>
                        </a:rPr>
                        <a:t>４</a:t>
                      </a:r>
                      <a:endParaRPr kumimoji="1" lang="ja-JP" sz="1400" b="1" kern="1200">
                        <a:solidFill>
                          <a:srgbClr val="000000"/>
                        </a:solidFill>
                        <a:effectLst/>
                        <a:latin typeface="HG丸ｺﾞｼｯｸM-PRO" panose="020F0600000000000000" pitchFamily="50" charset="-128"/>
                        <a:ea typeface="HG丸ｺﾞｼｯｸM-PRO" panose="020F0600000000000000" pitchFamily="50" charset="-128"/>
                        <a:cs typeface="ＭＳ Ｐゴシック"/>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66"/>
                    </a:solidFill>
                  </a:tcPr>
                </a:tc>
                <a:tc>
                  <a:txBody>
                    <a:bodyPr/>
                    <a:lstStyle/>
                    <a:p>
                      <a:pPr algn="l" fontAlgn="auto">
                        <a:lnSpc>
                          <a:spcPts val="1400"/>
                        </a:lnSpc>
                        <a:spcAft>
                          <a:spcPts val="0"/>
                        </a:spcAft>
                      </a:pPr>
                      <a:r>
                        <a:rPr lang="ja-JP" altLang="en-US" sz="1400">
                          <a:solidFill>
                            <a:srgbClr val="FF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長期フォローアップについて説明を受けた人の割合　</a:t>
                      </a:r>
                      <a:r>
                        <a:rPr lang="en-US" altLang="ja-JP" sz="1400">
                          <a:solidFill>
                            <a:srgbClr val="FF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a:t>
                      </a:r>
                      <a:r>
                        <a:rPr lang="ja-JP" altLang="en-US" sz="1400">
                          <a:solidFill>
                            <a:srgbClr val="FF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新</a:t>
                      </a:r>
                      <a:r>
                        <a:rPr lang="en-US" altLang="ja-JP" sz="1400">
                          <a:solidFill>
                            <a:srgbClr val="FF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a:t>
                      </a:r>
                      <a:endParaRPr lang="ja-JP" altLang="en-US" sz="1400">
                        <a:solidFill>
                          <a:srgbClr val="FF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b" latinLnBrk="0" hangingPunct="1">
                        <a:lnSpc>
                          <a:spcPts val="1100"/>
                        </a:lnSpc>
                        <a:spcAft>
                          <a:spcPts val="0"/>
                        </a:spcAft>
                      </a:pPr>
                      <a:r>
                        <a:rPr kumimoji="1" lang="en-US" altLang="ja-JP" sz="1200" kern="12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rPr>
                        <a:t>81.1</a:t>
                      </a:r>
                      <a:r>
                        <a:rPr kumimoji="1" lang="ja-JP" altLang="en-US" sz="1200" kern="12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rPr>
                        <a:t>％</a:t>
                      </a:r>
                      <a:endParaRPr kumimoji="1" lang="en-US" altLang="ja-JP" sz="1200" kern="12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p>
                      <a:pPr marL="0" algn="ctr" defTabSz="914400" rtl="0" eaLnBrk="1" fontAlgn="b" latinLnBrk="0" hangingPunct="1">
                        <a:lnSpc>
                          <a:spcPts val="1100"/>
                        </a:lnSpc>
                        <a:spcAft>
                          <a:spcPts val="0"/>
                        </a:spcAft>
                      </a:pPr>
                      <a:r>
                        <a:rPr kumimoji="1" lang="ja-JP" altLang="en-US" sz="1200" kern="12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rPr>
                        <a:t>（令和</a:t>
                      </a:r>
                      <a:r>
                        <a:rPr kumimoji="1" lang="en-US" altLang="ja-JP" sz="1200" kern="12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rPr>
                        <a:t>4</a:t>
                      </a:r>
                      <a:r>
                        <a:rPr kumimoji="1" lang="ja-JP" altLang="en-US" sz="1200" kern="12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rPr>
                        <a:t>年度ニーズ調査）</a:t>
                      </a:r>
                      <a:endParaRPr kumimoji="1" lang="ja-JP" sz="1200" kern="12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2916131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r>
              <a:rPr lang="en-US" altLang="ja-JP" b="1"/>
              <a:t> </a:t>
            </a:r>
          </a:p>
          <a:p>
            <a:r>
              <a:rPr lang="ja-JP" altLang="en-US">
                <a:latin typeface="HG丸ｺﾞｼｯｸM-PRO" panose="020F0600000000000000" pitchFamily="50" charset="-128"/>
                <a:ea typeface="HG丸ｺﾞｼｯｸM-PRO" panose="020F0600000000000000" pitchFamily="50" charset="-128"/>
              </a:rPr>
              <a:t>     ○大阪府がん診療連携協議会、近畿ブロック小児がん医療提供体制協議会などと</a:t>
            </a:r>
            <a:endParaRPr lang="en-US" altLang="ja-JP">
              <a:latin typeface="HG丸ｺﾞｼｯｸM-PRO" panose="020F0600000000000000" pitchFamily="50" charset="-128"/>
              <a:ea typeface="HG丸ｺﾞｼｯｸM-PRO" panose="020F0600000000000000" pitchFamily="50" charset="-128"/>
            </a:endParaRPr>
          </a:p>
          <a:p>
            <a:r>
              <a:rPr lang="ja-JP" altLang="en-US">
                <a:latin typeface="HG丸ｺﾞｼｯｸM-PRO" panose="020F0600000000000000" pitchFamily="50" charset="-128"/>
                <a:ea typeface="HG丸ｺﾞｼｯｸM-PRO" panose="020F0600000000000000" pitchFamily="50" charset="-128"/>
              </a:rPr>
              <a:t>　　　連携して、 小児がん・</a:t>
            </a:r>
            <a:r>
              <a:rPr lang="en-US" altLang="ja-JP">
                <a:latin typeface="HG丸ｺﾞｼｯｸM-PRO" panose="020F0600000000000000" pitchFamily="50" charset="-128"/>
                <a:ea typeface="HG丸ｺﾞｼｯｸM-PRO" panose="020F0600000000000000" pitchFamily="50" charset="-128"/>
              </a:rPr>
              <a:t>AYA</a:t>
            </a:r>
            <a:r>
              <a:rPr lang="ja-JP" altLang="en-US">
                <a:latin typeface="HG丸ｺﾞｼｯｸM-PRO" panose="020F0600000000000000" pitchFamily="50" charset="-128"/>
                <a:ea typeface="HG丸ｺﾞｼｯｸM-PRO" panose="020F0600000000000000" pitchFamily="50" charset="-128"/>
              </a:rPr>
              <a:t>世代のがん患者・サバイバーの就学・就労等の</a:t>
            </a:r>
            <a:endParaRPr lang="en-US" altLang="ja-JP">
              <a:latin typeface="HG丸ｺﾞｼｯｸM-PRO" panose="020F0600000000000000" pitchFamily="50" charset="-128"/>
              <a:ea typeface="HG丸ｺﾞｼｯｸM-PRO" panose="020F0600000000000000" pitchFamily="50" charset="-128"/>
            </a:endParaRPr>
          </a:p>
          <a:p>
            <a:r>
              <a:rPr lang="ja-JP" altLang="en-US">
                <a:latin typeface="HG丸ｺﾞｼｯｸM-PRO" panose="020F0600000000000000" pitchFamily="50" charset="-128"/>
                <a:ea typeface="HG丸ｺﾞｼｯｸM-PRO" panose="020F0600000000000000" pitchFamily="50" charset="-128"/>
              </a:rPr>
              <a:t>　　　ニーズを把握し、がん医療の連携・協力体制、相談支援、情報提供、長期フォ</a:t>
            </a:r>
            <a:endParaRPr lang="en-US" altLang="ja-JP">
              <a:latin typeface="HG丸ｺﾞｼｯｸM-PRO" panose="020F0600000000000000" pitchFamily="50" charset="-128"/>
              <a:ea typeface="HG丸ｺﾞｼｯｸM-PRO" panose="020F0600000000000000" pitchFamily="50" charset="-128"/>
            </a:endParaRPr>
          </a:p>
          <a:p>
            <a:r>
              <a:rPr lang="ja-JP" altLang="en-US">
                <a:latin typeface="HG丸ｺﾞｼｯｸM-PRO" panose="020F0600000000000000" pitchFamily="50" charset="-128"/>
                <a:ea typeface="HG丸ｺﾞｼｯｸM-PRO" panose="020F0600000000000000" pitchFamily="50" charset="-128"/>
              </a:rPr>
              <a:t>　　　ローアップ体制</a:t>
            </a:r>
            <a:r>
              <a:rPr lang="ja-JP" altLang="en-US">
                <a:solidFill>
                  <a:srgbClr val="FF0000"/>
                </a:solidFill>
                <a:latin typeface="HG丸ｺﾞｼｯｸM-PRO" panose="020F0600000000000000" pitchFamily="50" charset="-128"/>
                <a:ea typeface="HG丸ｺﾞｼｯｸM-PRO" panose="020F0600000000000000" pitchFamily="50" charset="-128"/>
              </a:rPr>
              <a:t>、在宅緩和ケア体制</a:t>
            </a:r>
            <a:r>
              <a:rPr lang="ja-JP" altLang="en-US">
                <a:latin typeface="HG丸ｺﾞｼｯｸM-PRO" panose="020F0600000000000000" pitchFamily="50" charset="-128"/>
                <a:ea typeface="HG丸ｺﾞｼｯｸM-PRO" panose="020F0600000000000000" pitchFamily="50" charset="-128"/>
              </a:rPr>
              <a:t>の充実に努める。</a:t>
            </a:r>
            <a:endParaRPr lang="en-US" altLang="ja-JP">
              <a:latin typeface="HG丸ｺﾞｼｯｸM-PRO" panose="020F0600000000000000" pitchFamily="50" charset="-128"/>
              <a:ea typeface="HG丸ｺﾞｼｯｸM-PRO" panose="020F0600000000000000" pitchFamily="50" charset="-128"/>
            </a:endParaRPr>
          </a:p>
          <a:p>
            <a:r>
              <a:rPr lang="ja-JP" altLang="en-US">
                <a:latin typeface="HG丸ｺﾞｼｯｸM-PRO" panose="020F0600000000000000" pitchFamily="50" charset="-128"/>
                <a:ea typeface="HG丸ｺﾞｼｯｸM-PRO" panose="020F0600000000000000" pitchFamily="50" charset="-128"/>
              </a:rPr>
              <a:t>　  </a:t>
            </a:r>
            <a:endParaRPr lang="en-US" altLang="ja-JP">
              <a:latin typeface="HG丸ｺﾞｼｯｸM-PRO" panose="020F0600000000000000" pitchFamily="50" charset="-128"/>
              <a:ea typeface="HG丸ｺﾞｼｯｸM-PRO" panose="020F0600000000000000" pitchFamily="50" charset="-128"/>
            </a:endParaRPr>
          </a:p>
          <a:p>
            <a:r>
              <a:rPr lang="en-US" altLang="ja-JP">
                <a:latin typeface="HG丸ｺﾞｼｯｸM-PRO" panose="020F0600000000000000" pitchFamily="50" charset="-128"/>
                <a:ea typeface="HG丸ｺﾞｼｯｸM-PRO" panose="020F0600000000000000" pitchFamily="50" charset="-128"/>
              </a:rPr>
              <a:t>     </a:t>
            </a:r>
            <a:r>
              <a:rPr lang="ja-JP" altLang="en-US">
                <a:latin typeface="HG丸ｺﾞｼｯｸM-PRO" panose="020F0600000000000000" pitchFamily="50" charset="-128"/>
                <a:ea typeface="HG丸ｺﾞｼｯｸM-PRO" panose="020F0600000000000000" pitchFamily="50" charset="-128"/>
              </a:rPr>
              <a:t>○がん登録等を用いて、引き続き、小児・</a:t>
            </a:r>
            <a:r>
              <a:rPr lang="en-US" altLang="ja-JP">
                <a:latin typeface="HG丸ｺﾞｼｯｸM-PRO" panose="020F0600000000000000" pitchFamily="50" charset="-128"/>
                <a:ea typeface="HG丸ｺﾞｼｯｸM-PRO" panose="020F0600000000000000" pitchFamily="50" charset="-128"/>
              </a:rPr>
              <a:t>AYA</a:t>
            </a:r>
            <a:r>
              <a:rPr lang="ja-JP" altLang="en-US">
                <a:latin typeface="HG丸ｺﾞｼｯｸM-PRO" panose="020F0600000000000000" pitchFamily="50" charset="-128"/>
                <a:ea typeface="HG丸ｺﾞｼｯｸM-PRO" panose="020F0600000000000000" pitchFamily="50" charset="-128"/>
              </a:rPr>
              <a:t>世代のがん患者の診療状況等をモ</a:t>
            </a:r>
            <a:endParaRPr lang="en-US" altLang="ja-JP">
              <a:latin typeface="HG丸ｺﾞｼｯｸM-PRO" panose="020F0600000000000000" pitchFamily="50" charset="-128"/>
              <a:ea typeface="HG丸ｺﾞｼｯｸM-PRO" panose="020F0600000000000000" pitchFamily="50" charset="-128"/>
            </a:endParaRPr>
          </a:p>
          <a:p>
            <a:r>
              <a:rPr lang="en-US" altLang="ja-JP">
                <a:latin typeface="HG丸ｺﾞｼｯｸM-PRO" panose="020F0600000000000000" pitchFamily="50" charset="-128"/>
                <a:ea typeface="HG丸ｺﾞｼｯｸM-PRO" panose="020F0600000000000000" pitchFamily="50" charset="-128"/>
              </a:rPr>
              <a:t>        </a:t>
            </a:r>
            <a:r>
              <a:rPr lang="ja-JP" altLang="en-US">
                <a:latin typeface="HG丸ｺﾞｼｯｸM-PRO" panose="020F0600000000000000" pitchFamily="50" charset="-128"/>
                <a:ea typeface="HG丸ｺﾞｼｯｸM-PRO" panose="020F0600000000000000" pitchFamily="50" charset="-128"/>
              </a:rPr>
              <a:t>ニタリングしていく。</a:t>
            </a:r>
            <a:endParaRPr lang="ja-JP" altLang="ja-JP"/>
          </a:p>
        </p:txBody>
      </p:sp>
      <p:sp>
        <p:nvSpPr>
          <p:cNvPr id="20" name="テキスト ボックス 19"/>
          <p:cNvSpPr txBox="1"/>
          <p:nvPr/>
        </p:nvSpPr>
        <p:spPr>
          <a:xfrm>
            <a:off x="175465" y="26359"/>
            <a:ext cx="6412757" cy="400110"/>
          </a:xfrm>
          <a:prstGeom prst="rect">
            <a:avLst/>
          </a:prstGeom>
          <a:noFill/>
        </p:spPr>
        <p:txBody>
          <a:bodyPr wrap="square" rtlCol="0">
            <a:spAutoFit/>
          </a:bodyPr>
          <a:lstStyle/>
          <a:p>
            <a:r>
              <a:rPr lang="ja-JP" altLang="en-US" sz="2000" b="1">
                <a:latin typeface="HG丸ｺﾞｼｯｸM-PRO" panose="020F0600000000000000" pitchFamily="50" charset="-128"/>
                <a:ea typeface="HG丸ｺﾞｼｯｸM-PRO" panose="020F0600000000000000" pitchFamily="50" charset="-128"/>
              </a:rPr>
              <a:t>第５章　個別の取組と目標　</a:t>
            </a:r>
            <a:endParaRPr kumimoji="1" lang="ja-JP" altLang="en-US" sz="2000" b="1">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6894178" y="6448251"/>
            <a:ext cx="2133600" cy="365125"/>
          </a:xfrm>
        </p:spPr>
        <p:txBody>
          <a:bodyPr anchor="b" anchorCtr="0"/>
          <a:lstStyle/>
          <a:p>
            <a:fld id="{D2D8002D-B5B0-4BAC-B1F6-782DDCCE6D9C}" type="slidenum">
              <a:rPr kumimoji="1" lang="ja-JP" altLang="en-US" sz="1400" smtClean="0"/>
              <a:t>17</a:t>
            </a:fld>
            <a:endParaRPr kumimoji="1" lang="ja-JP" altLang="en-US" sz="1400"/>
          </a:p>
        </p:txBody>
      </p:sp>
    </p:spTree>
    <p:extLst>
      <p:ext uri="{BB962C8B-B14F-4D97-AF65-F5344CB8AC3E}">
        <p14:creationId xmlns:p14="http://schemas.microsoft.com/office/powerpoint/2010/main" val="15486283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628800"/>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a:latin typeface="+mj-ea"/>
              </a:rPr>
              <a:t>第５章　個別の取組みと目標</a:t>
            </a:r>
            <a:endParaRPr lang="en-US" altLang="ja-JP" sz="3600" b="1">
              <a:latin typeface="+mj-ea"/>
            </a:endParaRPr>
          </a:p>
        </p:txBody>
      </p:sp>
      <p:sp>
        <p:nvSpPr>
          <p:cNvPr id="5" name="タイトル 1"/>
          <p:cNvSpPr txBox="1">
            <a:spLocks/>
          </p:cNvSpPr>
          <p:nvPr/>
        </p:nvSpPr>
        <p:spPr>
          <a:xfrm>
            <a:off x="189470" y="3140969"/>
            <a:ext cx="8775018" cy="864096"/>
          </a:xfrm>
          <a:prstGeom prst="rect">
            <a:avLst/>
          </a:prstGeom>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b="1">
                <a:solidFill>
                  <a:prstClr val="black"/>
                </a:solidFill>
                <a:latin typeface="+mj-ea"/>
                <a:cs typeface="+mn-cs"/>
              </a:rPr>
              <a:t>　　　　　　</a:t>
            </a:r>
            <a:r>
              <a:rPr lang="ja-JP" altLang="en-US" sz="3600" b="1">
                <a:solidFill>
                  <a:prstClr val="black"/>
                </a:solidFill>
                <a:latin typeface="+mj-ea"/>
                <a:cs typeface="+mn-cs"/>
              </a:rPr>
              <a:t>３　患者支援の充実</a:t>
            </a:r>
            <a:endParaRPr lang="en-US" altLang="ja-JP" sz="3600" b="1">
              <a:solidFill>
                <a:prstClr val="black"/>
              </a:solidFill>
              <a:latin typeface="+mj-ea"/>
              <a:cs typeface="+mn-cs"/>
            </a:endParaRPr>
          </a:p>
        </p:txBody>
      </p:sp>
    </p:spTree>
    <p:extLst>
      <p:ext uri="{BB962C8B-B14F-4D97-AF65-F5344CB8AC3E}">
        <p14:creationId xmlns:p14="http://schemas.microsoft.com/office/powerpoint/2010/main" val="39744885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6320" y="426469"/>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pPr>
              <a:lnSpc>
                <a:spcPts val="1900"/>
              </a:lnSpc>
            </a:pPr>
            <a:r>
              <a:rPr lang="ja-JP" altLang="en-US" b="1" dirty="0">
                <a:latin typeface="HG丸ｺﾞｼｯｸM-PRO" panose="020F0600000000000000" pitchFamily="50" charset="-128"/>
                <a:ea typeface="HG丸ｺﾞｼｯｸM-PRO" panose="020F0600000000000000" pitchFamily="50" charset="-128"/>
              </a:rPr>
              <a:t>３　</a:t>
            </a:r>
            <a:r>
              <a:rPr kumimoji="1" lang="ja-JP" altLang="en-US" b="1" dirty="0">
                <a:latin typeface="HG丸ｺﾞｼｯｸM-PRO" panose="020F0600000000000000" pitchFamily="50" charset="-128"/>
                <a:ea typeface="HG丸ｺﾞｼｯｸM-PRO" panose="020F0600000000000000" pitchFamily="50" charset="-128"/>
              </a:rPr>
              <a:t>患者支援の充実</a:t>
            </a:r>
            <a:endParaRPr kumimoji="1" lang="en-US" altLang="ja-JP" b="1" dirty="0">
              <a:latin typeface="HG丸ｺﾞｼｯｸM-PRO" panose="020F0600000000000000" pitchFamily="50" charset="-128"/>
              <a:ea typeface="HG丸ｺﾞｼｯｸM-PRO" panose="020F0600000000000000" pitchFamily="50" charset="-128"/>
            </a:endParaRPr>
          </a:p>
          <a:p>
            <a:pPr>
              <a:lnSpc>
                <a:spcPts val="1900"/>
              </a:lnSpc>
            </a:pPr>
            <a:endParaRPr lang="en-US" altLang="ja-JP" b="1" dirty="0">
              <a:latin typeface="HG丸ｺﾞｼｯｸM-PRO" panose="020F0600000000000000" pitchFamily="50" charset="-128"/>
              <a:ea typeface="HG丸ｺﾞｼｯｸM-PRO" panose="020F0600000000000000" pitchFamily="50" charset="-128"/>
            </a:endParaRPr>
          </a:p>
          <a:p>
            <a:pPr>
              <a:lnSpc>
                <a:spcPts val="1900"/>
              </a:lnSpc>
            </a:pPr>
            <a:endParaRPr lang="en-US" altLang="ja-JP" b="1" dirty="0">
              <a:latin typeface="HG丸ｺﾞｼｯｸM-PRO" panose="020F0600000000000000" pitchFamily="50" charset="-128"/>
              <a:ea typeface="HG丸ｺﾞｼｯｸM-PRO" panose="020F0600000000000000" pitchFamily="50" charset="-128"/>
            </a:endParaRPr>
          </a:p>
          <a:p>
            <a:pPr>
              <a:lnSpc>
                <a:spcPts val="1900"/>
              </a:lnSpc>
            </a:pPr>
            <a:endParaRPr kumimoji="1" lang="en-US" altLang="ja-JP" b="1" dirty="0">
              <a:latin typeface="HG丸ｺﾞｼｯｸM-PRO" panose="020F0600000000000000" pitchFamily="50" charset="-128"/>
              <a:ea typeface="HG丸ｺﾞｼｯｸM-PRO" panose="020F0600000000000000" pitchFamily="50" charset="-128"/>
            </a:endParaRPr>
          </a:p>
          <a:p>
            <a:pPr>
              <a:lnSpc>
                <a:spcPts val="1900"/>
              </a:lnSpc>
            </a:pPr>
            <a:endParaRPr lang="en-US" altLang="ja-JP" b="1" dirty="0">
              <a:latin typeface="HG丸ｺﾞｼｯｸM-PRO" panose="020F0600000000000000" pitchFamily="50" charset="-128"/>
              <a:ea typeface="HG丸ｺﾞｼｯｸM-PRO" panose="020F0600000000000000" pitchFamily="50" charset="-128"/>
            </a:endParaRPr>
          </a:p>
          <a:p>
            <a:pPr>
              <a:lnSpc>
                <a:spcPts val="1900"/>
              </a:lnSpc>
            </a:pPr>
            <a:endParaRPr kumimoji="1" lang="en-US" altLang="ja-JP" b="1" dirty="0">
              <a:latin typeface="HG丸ｺﾞｼｯｸM-PRO" panose="020F0600000000000000" pitchFamily="50" charset="-128"/>
              <a:ea typeface="HG丸ｺﾞｼｯｸM-PRO" panose="020F0600000000000000" pitchFamily="50" charset="-128"/>
            </a:endParaRPr>
          </a:p>
          <a:p>
            <a:pPr>
              <a:lnSpc>
                <a:spcPts val="1900"/>
              </a:lnSpc>
            </a:pPr>
            <a:r>
              <a:rPr lang="en-US" altLang="ja-JP" b="1" dirty="0">
                <a:latin typeface="HG丸ｺﾞｼｯｸM-PRO" panose="020F0600000000000000" pitchFamily="50" charset="-128"/>
                <a:ea typeface="HG丸ｺﾞｼｯｸM-PRO" panose="020F0600000000000000" pitchFamily="50" charset="-128"/>
              </a:rPr>
              <a:t>    </a:t>
            </a:r>
          </a:p>
          <a:p>
            <a:pPr>
              <a:lnSpc>
                <a:spcPts val="1900"/>
              </a:lnSpc>
            </a:pPr>
            <a:endParaRPr lang="en-US" altLang="ja-JP" b="1" dirty="0">
              <a:latin typeface="HG丸ｺﾞｼｯｸM-PRO" panose="020F0600000000000000" pitchFamily="50" charset="-128"/>
              <a:ea typeface="HG丸ｺﾞｼｯｸM-PRO" panose="020F0600000000000000" pitchFamily="50" charset="-128"/>
            </a:endParaRPr>
          </a:p>
          <a:p>
            <a:pPr>
              <a:lnSpc>
                <a:spcPts val="1900"/>
              </a:lnSpc>
            </a:pPr>
            <a:endParaRPr lang="en-US" altLang="ja-JP" b="1" dirty="0">
              <a:latin typeface="HG丸ｺﾞｼｯｸM-PRO" panose="020F0600000000000000" pitchFamily="50" charset="-128"/>
              <a:ea typeface="HG丸ｺﾞｼｯｸM-PRO" panose="020F0600000000000000" pitchFamily="50" charset="-128"/>
            </a:endParaRPr>
          </a:p>
          <a:p>
            <a:pPr>
              <a:lnSpc>
                <a:spcPts val="1900"/>
              </a:lnSpc>
            </a:pPr>
            <a:r>
              <a:rPr lang="ja-JP" altLang="en-US" b="1" dirty="0">
                <a:latin typeface="HG丸ｺﾞｼｯｸM-PRO" panose="020F0600000000000000" pitchFamily="50" charset="-128"/>
                <a:ea typeface="HG丸ｺﾞｼｯｸM-PRO" panose="020F0600000000000000" pitchFamily="50" charset="-128"/>
              </a:rPr>
              <a:t>（３）がん患者等の社会的な問題への対策</a:t>
            </a:r>
            <a:endParaRPr lang="en-US" altLang="ja-JP" b="1" dirty="0">
              <a:latin typeface="HG丸ｺﾞｼｯｸM-PRO" panose="020F0600000000000000" pitchFamily="50" charset="-128"/>
              <a:ea typeface="HG丸ｺﾞｼｯｸM-PRO" panose="020F0600000000000000" pitchFamily="50" charset="-128"/>
            </a:endParaRPr>
          </a:p>
          <a:p>
            <a:pPr>
              <a:lnSpc>
                <a:spcPts val="1900"/>
              </a:lnSpc>
            </a:pPr>
            <a:r>
              <a:rPr lang="ja-JP" altLang="en-US" dirty="0">
                <a:latin typeface="HG丸ｺﾞｼｯｸM-PRO" panose="020F0600000000000000" pitchFamily="50" charset="-128"/>
                <a:ea typeface="HG丸ｺﾞｼｯｸM-PRO" panose="020F0600000000000000" pitchFamily="50" charset="-128"/>
              </a:rPr>
              <a:t>　   </a:t>
            </a:r>
            <a:r>
              <a:rPr lang="ja-JP" altLang="en-US" b="1" dirty="0">
                <a:latin typeface="HG丸ｺﾞｼｯｸM-PRO" panose="020F0600000000000000" pitchFamily="50" charset="-128"/>
                <a:ea typeface="HG丸ｺﾞｼｯｸM-PRO" panose="020F0600000000000000" pitchFamily="50" charset="-128"/>
              </a:rPr>
              <a:t>①小児・</a:t>
            </a:r>
            <a:r>
              <a:rPr lang="en-US" altLang="ja-JP" b="1" dirty="0">
                <a:latin typeface="HG丸ｺﾞｼｯｸM-PRO" panose="020F0600000000000000" pitchFamily="50" charset="-128"/>
                <a:ea typeface="HG丸ｺﾞｼｯｸM-PRO" panose="020F0600000000000000" pitchFamily="50" charset="-128"/>
              </a:rPr>
              <a:t>AYA</a:t>
            </a:r>
            <a:r>
              <a:rPr lang="ja-JP" altLang="en-US" b="1" dirty="0">
                <a:latin typeface="HG丸ｺﾞｼｯｸM-PRO" panose="020F0600000000000000" pitchFamily="50" charset="-128"/>
                <a:ea typeface="HG丸ｺﾞｼｯｸM-PRO" panose="020F0600000000000000" pitchFamily="50" charset="-128"/>
              </a:rPr>
              <a:t>世代における療養環境への支援　</a:t>
            </a:r>
            <a:endParaRPr lang="en-US" altLang="ja-JP" b="1" dirty="0" smtClean="0">
              <a:latin typeface="HG丸ｺﾞｼｯｸM-PRO" panose="020F0600000000000000" pitchFamily="50" charset="-128"/>
              <a:ea typeface="HG丸ｺﾞｼｯｸM-PRO" panose="020F0600000000000000" pitchFamily="50" charset="-128"/>
            </a:endParaRPr>
          </a:p>
          <a:p>
            <a:pPr>
              <a:lnSpc>
                <a:spcPts val="1900"/>
              </a:lnSpc>
            </a:pPr>
            <a:endParaRPr lang="en-US" altLang="ja-JP" b="1" dirty="0">
              <a:latin typeface="HG丸ｺﾞｼｯｸM-PRO" panose="020F0600000000000000" pitchFamily="50" charset="-128"/>
              <a:ea typeface="HG丸ｺﾞｼｯｸM-PRO" panose="020F0600000000000000" pitchFamily="50" charset="-128"/>
            </a:endParaRPr>
          </a:p>
          <a:p>
            <a:pPr>
              <a:lnSpc>
                <a:spcPts val="1900"/>
              </a:lnSpc>
            </a:pPr>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ア　情報</a:t>
            </a:r>
            <a:r>
              <a:rPr lang="ja-JP" altLang="en-US" dirty="0">
                <a:latin typeface="HG丸ｺﾞｼｯｸM-PRO" panose="020F0600000000000000" pitchFamily="50" charset="-128"/>
                <a:ea typeface="HG丸ｺﾞｼｯｸM-PRO" panose="020F0600000000000000" pitchFamily="50" charset="-128"/>
              </a:rPr>
              <a:t>提供</a:t>
            </a:r>
          </a:p>
          <a:p>
            <a:pPr>
              <a:lnSpc>
                <a:spcPts val="1900"/>
              </a:lnSpc>
            </a:pPr>
            <a:r>
              <a:rPr lang="ja-JP" altLang="en-US" dirty="0">
                <a:latin typeface="HG丸ｺﾞｼｯｸM-PRO" panose="020F0600000000000000" pitchFamily="50" charset="-128"/>
                <a:ea typeface="HG丸ｺﾞｼｯｸM-PRO" panose="020F0600000000000000" pitchFamily="50" charset="-128"/>
              </a:rPr>
              <a:t>　　　がん登録等の情報を通じて小児・</a:t>
            </a:r>
            <a:r>
              <a:rPr lang="en-US" altLang="ja-JP" dirty="0">
                <a:latin typeface="HG丸ｺﾞｼｯｸM-PRO" panose="020F0600000000000000" pitchFamily="50" charset="-128"/>
                <a:ea typeface="HG丸ｺﾞｼｯｸM-PRO" panose="020F0600000000000000" pitchFamily="50" charset="-128"/>
              </a:rPr>
              <a:t>AYA</a:t>
            </a:r>
            <a:r>
              <a:rPr lang="ja-JP" altLang="en-US" dirty="0">
                <a:latin typeface="HG丸ｺﾞｼｯｸM-PRO" panose="020F0600000000000000" pitchFamily="50" charset="-128"/>
                <a:ea typeface="HG丸ｺﾞｼｯｸM-PRO" panose="020F0600000000000000" pitchFamily="50" charset="-128"/>
              </a:rPr>
              <a:t>世代の実態を把握するとともに、大阪</a:t>
            </a:r>
            <a:endParaRPr lang="en-US" altLang="ja-JP" dirty="0">
              <a:latin typeface="HG丸ｺﾞｼｯｸM-PRO" panose="020F0600000000000000" pitchFamily="50" charset="-128"/>
              <a:ea typeface="HG丸ｺﾞｼｯｸM-PRO" panose="020F0600000000000000" pitchFamily="50" charset="-128"/>
            </a:endParaRPr>
          </a:p>
          <a:p>
            <a:pPr>
              <a:lnSpc>
                <a:spcPts val="1900"/>
              </a:lnSpc>
            </a:pPr>
            <a:r>
              <a:rPr lang="ja-JP" altLang="en-US" dirty="0">
                <a:latin typeface="HG丸ｺﾞｼｯｸM-PRO" panose="020F0600000000000000" pitchFamily="50" charset="-128"/>
                <a:ea typeface="HG丸ｺﾞｼｯｸM-PRO" panose="020F0600000000000000" pitchFamily="50" charset="-128"/>
              </a:rPr>
              <a:t>　　　国際がんセンターがん対策センターホームページや療養情報冊子「おおさかが</a:t>
            </a:r>
            <a:endParaRPr lang="en-US" altLang="ja-JP" dirty="0">
              <a:latin typeface="HG丸ｺﾞｼｯｸM-PRO" panose="020F0600000000000000" pitchFamily="50" charset="-128"/>
              <a:ea typeface="HG丸ｺﾞｼｯｸM-PRO" panose="020F0600000000000000" pitchFamily="50" charset="-128"/>
            </a:endParaRPr>
          </a:p>
          <a:p>
            <a:pPr>
              <a:lnSpc>
                <a:spcPts val="1900"/>
              </a:lnSpc>
            </a:pPr>
            <a:r>
              <a:rPr lang="ja-JP" altLang="en-US" dirty="0">
                <a:latin typeface="HG丸ｺﾞｼｯｸM-PRO" panose="020F0600000000000000" pitchFamily="50" charset="-128"/>
                <a:ea typeface="HG丸ｺﾞｼｯｸM-PRO" panose="020F0600000000000000" pitchFamily="50" charset="-128"/>
              </a:rPr>
              <a:t>　　　</a:t>
            </a:r>
            <a:r>
              <a:rPr lang="ja-JP" altLang="en-US" dirty="0" err="1">
                <a:latin typeface="HG丸ｺﾞｼｯｸM-PRO" panose="020F0600000000000000" pitchFamily="50" charset="-128"/>
                <a:ea typeface="HG丸ｺﾞｼｯｸM-PRO" panose="020F0600000000000000" pitchFamily="50" charset="-128"/>
              </a:rPr>
              <a:t>ん</a:t>
            </a:r>
            <a:r>
              <a:rPr lang="ja-JP" altLang="en-US" dirty="0">
                <a:latin typeface="HG丸ｺﾞｼｯｸM-PRO" panose="020F0600000000000000" pitchFamily="50" charset="-128"/>
                <a:ea typeface="HG丸ｺﾞｼｯｸM-PRO" panose="020F0600000000000000" pitchFamily="50" charset="-128"/>
              </a:rPr>
              <a:t>サポートブック」等において、就学、就労、生殖機能の温存等の情報提供に　　</a:t>
            </a:r>
            <a:endParaRPr lang="en-US" altLang="ja-JP" dirty="0">
              <a:latin typeface="HG丸ｺﾞｼｯｸM-PRO" panose="020F0600000000000000" pitchFamily="50" charset="-128"/>
              <a:ea typeface="HG丸ｺﾞｼｯｸM-PRO" panose="020F0600000000000000" pitchFamily="50" charset="-128"/>
            </a:endParaRPr>
          </a:p>
          <a:p>
            <a:pPr>
              <a:lnSpc>
                <a:spcPts val="1900"/>
              </a:lnSpc>
            </a:pPr>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努め</a:t>
            </a:r>
            <a:r>
              <a:rPr lang="ja-JP" altLang="en-US" dirty="0">
                <a:latin typeface="HG丸ｺﾞｼｯｸM-PRO" panose="020F0600000000000000" pitchFamily="50" charset="-128"/>
                <a:ea typeface="HG丸ｺﾞｼｯｸM-PRO" panose="020F0600000000000000" pitchFamily="50" charset="-128"/>
              </a:rPr>
              <a:t>る</a:t>
            </a:r>
            <a:r>
              <a:rPr lang="ja-JP" altLang="en-US" dirty="0" smtClean="0">
                <a:latin typeface="HG丸ｺﾞｼｯｸM-PRO" panose="020F0600000000000000" pitchFamily="50" charset="-128"/>
                <a:ea typeface="HG丸ｺﾞｼｯｸM-PRO" panose="020F0600000000000000" pitchFamily="50" charset="-128"/>
              </a:rPr>
              <a:t>。</a:t>
            </a:r>
            <a:endParaRPr lang="ja-JP" altLang="en-US" dirty="0">
              <a:latin typeface="HG丸ｺﾞｼｯｸM-PRO" panose="020F0600000000000000" pitchFamily="50" charset="-128"/>
              <a:ea typeface="HG丸ｺﾞｼｯｸM-PRO" panose="020F0600000000000000" pitchFamily="50" charset="-128"/>
            </a:endParaRPr>
          </a:p>
          <a:p>
            <a:pPr>
              <a:lnSpc>
                <a:spcPts val="1900"/>
              </a:lnSpc>
            </a:pPr>
            <a:r>
              <a:rPr lang="ja-JP" altLang="en-US" dirty="0">
                <a:latin typeface="HG丸ｺﾞｼｯｸM-PRO" panose="020F0600000000000000" pitchFamily="50" charset="-128"/>
                <a:ea typeface="HG丸ｺﾞｼｯｸM-PRO" panose="020F0600000000000000" pitchFamily="50" charset="-128"/>
              </a:rPr>
              <a:t>　　 </a:t>
            </a:r>
            <a:endParaRPr lang="en-US" altLang="ja-JP" dirty="0">
              <a:latin typeface="HG丸ｺﾞｼｯｸM-PRO" panose="020F0600000000000000" pitchFamily="50" charset="-128"/>
              <a:ea typeface="HG丸ｺﾞｼｯｸM-PRO" panose="020F0600000000000000" pitchFamily="50" charset="-128"/>
            </a:endParaRPr>
          </a:p>
          <a:p>
            <a:pPr>
              <a:lnSpc>
                <a:spcPts val="1900"/>
              </a:lnSpc>
            </a:pPr>
            <a:r>
              <a:rPr lang="ja-JP" altLang="en-US" dirty="0">
                <a:latin typeface="HG丸ｺﾞｼｯｸM-PRO" panose="020F0600000000000000" pitchFamily="50" charset="-128"/>
                <a:ea typeface="HG丸ｺﾞｼｯｸM-PRO" panose="020F0600000000000000" pitchFamily="50" charset="-128"/>
              </a:rPr>
              <a:t>　   イ　療養中における就学支援等</a:t>
            </a:r>
            <a:endParaRPr lang="en-US" altLang="ja-JP" dirty="0">
              <a:latin typeface="HG丸ｺﾞｼｯｸM-PRO" panose="020F0600000000000000" pitchFamily="50" charset="-128"/>
              <a:ea typeface="HG丸ｺﾞｼｯｸM-PRO" panose="020F0600000000000000" pitchFamily="50" charset="-128"/>
            </a:endParaRPr>
          </a:p>
          <a:p>
            <a:pPr>
              <a:lnSpc>
                <a:spcPts val="1900"/>
              </a:lnSpc>
            </a:pPr>
            <a:r>
              <a:rPr lang="ja-JP" altLang="en-US" dirty="0">
                <a:solidFill>
                  <a:srgbClr val="FF0000"/>
                </a:solidFill>
                <a:latin typeface="HG丸ｺﾞｼｯｸM-PRO" panose="020F0600000000000000" pitchFamily="50" charset="-128"/>
                <a:ea typeface="HG丸ｺﾞｼｯｸM-PRO" panose="020F0600000000000000" pitchFamily="50" charset="-128"/>
              </a:rPr>
              <a:t>　　</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　小児</a:t>
            </a:r>
            <a:r>
              <a:rPr lang="ja-JP" altLang="en-US" dirty="0">
                <a:solidFill>
                  <a:srgbClr val="FF0000"/>
                </a:solidFill>
                <a:latin typeface="HG丸ｺﾞｼｯｸM-PRO" panose="020F0600000000000000" pitchFamily="50" charset="-128"/>
                <a:ea typeface="HG丸ｺﾞｼｯｸM-PRO" panose="020F0600000000000000" pitchFamily="50" charset="-128"/>
              </a:rPr>
              <a:t>・</a:t>
            </a:r>
            <a:r>
              <a:rPr lang="en-US" altLang="ja-JP" dirty="0">
                <a:solidFill>
                  <a:srgbClr val="FF0000"/>
                </a:solidFill>
                <a:latin typeface="HG丸ｺﾞｼｯｸM-PRO" panose="020F0600000000000000" pitchFamily="50" charset="-128"/>
                <a:ea typeface="HG丸ｺﾞｼｯｸM-PRO" panose="020F0600000000000000" pitchFamily="50" charset="-128"/>
              </a:rPr>
              <a:t>AYA</a:t>
            </a:r>
            <a:r>
              <a:rPr lang="ja-JP" altLang="en-US" dirty="0">
                <a:solidFill>
                  <a:srgbClr val="FF0000"/>
                </a:solidFill>
                <a:latin typeface="HG丸ｺﾞｼｯｸM-PRO" panose="020F0600000000000000" pitchFamily="50" charset="-128"/>
                <a:ea typeface="HG丸ｺﾞｼｯｸM-PRO" panose="020F0600000000000000" pitchFamily="50" charset="-128"/>
              </a:rPr>
              <a:t>世代のがん患者が治療を受けながら学業を継続できるよう、</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大阪</a:t>
            </a:r>
            <a:endParaRPr lang="en-US" altLang="ja-JP" dirty="0" smtClean="0">
              <a:solidFill>
                <a:srgbClr val="FF0000"/>
              </a:solidFill>
              <a:latin typeface="HG丸ｺﾞｼｯｸM-PRO" panose="020F0600000000000000" pitchFamily="50" charset="-128"/>
              <a:ea typeface="HG丸ｺﾞｼｯｸM-PRO" panose="020F0600000000000000" pitchFamily="50" charset="-128"/>
            </a:endParaRPr>
          </a:p>
          <a:p>
            <a:pPr>
              <a:lnSpc>
                <a:spcPts val="1900"/>
              </a:lnSpc>
            </a:pPr>
            <a:r>
              <a:rPr lang="ja-JP" altLang="en-US" dirty="0">
                <a:solidFill>
                  <a:srgbClr val="FF0000"/>
                </a:solidFill>
                <a:latin typeface="HG丸ｺﾞｼｯｸM-PRO" panose="020F0600000000000000" pitchFamily="50" charset="-128"/>
                <a:ea typeface="HG丸ｺﾞｼｯｸM-PRO" panose="020F0600000000000000" pitchFamily="50" charset="-128"/>
              </a:rPr>
              <a:t>　</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　　府がん</a:t>
            </a:r>
            <a:r>
              <a:rPr lang="ja-JP" altLang="en-US" dirty="0">
                <a:solidFill>
                  <a:srgbClr val="FF0000"/>
                </a:solidFill>
                <a:latin typeface="HG丸ｺﾞｼｯｸM-PRO" panose="020F0600000000000000" pitchFamily="50" charset="-128"/>
                <a:ea typeface="HG丸ｺﾞｼｯｸM-PRO" panose="020F0600000000000000" pitchFamily="50" charset="-128"/>
              </a:rPr>
              <a:t>診療連携協議会と連携しながら、がん患者やその家族に対して、</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治療中</a:t>
            </a:r>
            <a:endParaRPr lang="en-US" altLang="ja-JP" dirty="0" smtClean="0">
              <a:solidFill>
                <a:srgbClr val="FF0000"/>
              </a:solidFill>
              <a:latin typeface="HG丸ｺﾞｼｯｸM-PRO" panose="020F0600000000000000" pitchFamily="50" charset="-128"/>
              <a:ea typeface="HG丸ｺﾞｼｯｸM-PRO" panose="020F0600000000000000" pitchFamily="50" charset="-128"/>
            </a:endParaRPr>
          </a:p>
          <a:p>
            <a:pPr>
              <a:lnSpc>
                <a:spcPts val="1900"/>
              </a:lnSpc>
            </a:pPr>
            <a:r>
              <a:rPr lang="ja-JP" altLang="en-US" dirty="0">
                <a:solidFill>
                  <a:srgbClr val="FF0000"/>
                </a:solidFill>
                <a:latin typeface="HG丸ｺﾞｼｯｸM-PRO" panose="020F0600000000000000" pitchFamily="50" charset="-128"/>
                <a:ea typeface="HG丸ｺﾞｼｯｸM-PRO" panose="020F0600000000000000" pitchFamily="50" charset="-128"/>
              </a:rPr>
              <a:t>　</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　　の学習</a:t>
            </a:r>
            <a:r>
              <a:rPr lang="ja-JP" altLang="en-US" dirty="0">
                <a:solidFill>
                  <a:srgbClr val="FF0000"/>
                </a:solidFill>
                <a:latin typeface="HG丸ｺﾞｼｯｸM-PRO" panose="020F0600000000000000" pitchFamily="50" charset="-128"/>
                <a:ea typeface="HG丸ｺﾞｼｯｸM-PRO" panose="020F0600000000000000" pitchFamily="50" charset="-128"/>
              </a:rPr>
              <a:t>支援や配慮内容等についての情報提供に努めるとともに、学校に通う</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他</a:t>
            </a:r>
            <a:endParaRPr lang="en-US" altLang="ja-JP" dirty="0" smtClean="0">
              <a:solidFill>
                <a:srgbClr val="FF0000"/>
              </a:solidFill>
              <a:latin typeface="HG丸ｺﾞｼｯｸM-PRO" panose="020F0600000000000000" pitchFamily="50" charset="-128"/>
              <a:ea typeface="HG丸ｺﾞｼｯｸM-PRO" panose="020F0600000000000000" pitchFamily="50" charset="-128"/>
            </a:endParaRPr>
          </a:p>
          <a:p>
            <a:pPr>
              <a:lnSpc>
                <a:spcPts val="1900"/>
              </a:lnSpc>
            </a:pPr>
            <a:r>
              <a:rPr lang="ja-JP" altLang="en-US" dirty="0">
                <a:solidFill>
                  <a:srgbClr val="FF0000"/>
                </a:solidFill>
                <a:latin typeface="HG丸ｺﾞｼｯｸM-PRO" panose="020F0600000000000000" pitchFamily="50" charset="-128"/>
                <a:ea typeface="HG丸ｺﾞｼｯｸM-PRO" panose="020F0600000000000000" pitchFamily="50" charset="-128"/>
              </a:rPr>
              <a:t>　</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　　の児童等</a:t>
            </a:r>
            <a:r>
              <a:rPr lang="ja-JP" altLang="en-US" dirty="0">
                <a:solidFill>
                  <a:srgbClr val="FF0000"/>
                </a:solidFill>
                <a:latin typeface="HG丸ｺﾞｼｯｸM-PRO" panose="020F0600000000000000" pitchFamily="50" charset="-128"/>
                <a:ea typeface="HG丸ｺﾞｼｯｸM-PRO" panose="020F0600000000000000" pitchFamily="50" charset="-128"/>
              </a:rPr>
              <a:t>が遠隔でのコミュニケーションを図るための機器整備支援等を</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引き続</a:t>
            </a:r>
            <a:endParaRPr lang="en-US" altLang="ja-JP" dirty="0" smtClean="0">
              <a:solidFill>
                <a:srgbClr val="FF0000"/>
              </a:solidFill>
              <a:latin typeface="HG丸ｺﾞｼｯｸM-PRO" panose="020F0600000000000000" pitchFamily="50" charset="-128"/>
              <a:ea typeface="HG丸ｺﾞｼｯｸM-PRO" panose="020F0600000000000000" pitchFamily="50" charset="-128"/>
            </a:endParaRPr>
          </a:p>
          <a:p>
            <a:pPr>
              <a:lnSpc>
                <a:spcPts val="1900"/>
              </a:lnSpc>
            </a:pPr>
            <a:r>
              <a:rPr lang="ja-JP" altLang="en-US" dirty="0">
                <a:solidFill>
                  <a:srgbClr val="FF0000"/>
                </a:solidFill>
                <a:latin typeface="HG丸ｺﾞｼｯｸM-PRO" panose="020F0600000000000000" pitchFamily="50" charset="-128"/>
                <a:ea typeface="HG丸ｺﾞｼｯｸM-PRO" panose="020F0600000000000000" pitchFamily="50" charset="-128"/>
              </a:rPr>
              <a:t>　</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　　</a:t>
            </a:r>
            <a:r>
              <a:rPr lang="ja-JP" altLang="en-US" dirty="0" err="1" smtClean="0">
                <a:solidFill>
                  <a:srgbClr val="FF0000"/>
                </a:solidFill>
                <a:latin typeface="HG丸ｺﾞｼｯｸM-PRO" panose="020F0600000000000000" pitchFamily="50" charset="-128"/>
                <a:ea typeface="HG丸ｺﾞｼｯｸM-PRO" panose="020F0600000000000000" pitchFamily="50" charset="-128"/>
              </a:rPr>
              <a:t>き</a:t>
            </a:r>
            <a:r>
              <a:rPr lang="ja-JP" altLang="en-US" dirty="0">
                <a:solidFill>
                  <a:srgbClr val="FF0000"/>
                </a:solidFill>
                <a:latin typeface="HG丸ｺﾞｼｯｸM-PRO" panose="020F0600000000000000" pitchFamily="50" charset="-128"/>
                <a:ea typeface="HG丸ｺﾞｼｯｸM-PRO" panose="020F0600000000000000" pitchFamily="50" charset="-128"/>
              </a:rPr>
              <a:t>推進</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する</a:t>
            </a:r>
            <a:r>
              <a:rPr lang="ja-JP" altLang="en-US" dirty="0">
                <a:solidFill>
                  <a:srgbClr val="FF0000"/>
                </a:solidFill>
                <a:latin typeface="HG丸ｺﾞｼｯｸM-PRO" panose="020F0600000000000000" pitchFamily="50" charset="-128"/>
                <a:ea typeface="HG丸ｺﾞｼｯｸM-PRO" panose="020F0600000000000000" pitchFamily="50" charset="-128"/>
              </a:rPr>
              <a:t>。</a:t>
            </a:r>
          </a:p>
          <a:p>
            <a:pPr>
              <a:lnSpc>
                <a:spcPts val="1900"/>
              </a:lnSpc>
            </a:pPr>
            <a:endParaRPr lang="en-US" altLang="ja-JP" dirty="0">
              <a:latin typeface="HG丸ｺﾞｼｯｸM-PRO" panose="020F0600000000000000" pitchFamily="50" charset="-128"/>
              <a:ea typeface="HG丸ｺﾞｼｯｸM-PRO" panose="020F0600000000000000" pitchFamily="50" charset="-128"/>
            </a:endParaRPr>
          </a:p>
          <a:p>
            <a:pPr>
              <a:lnSpc>
                <a:spcPts val="1900"/>
              </a:lnSpc>
            </a:pPr>
            <a:r>
              <a:rPr lang="ja-JP" altLang="en-US" dirty="0">
                <a:latin typeface="HG丸ｺﾞｼｯｸM-PRO" panose="020F0600000000000000" pitchFamily="50" charset="-128"/>
                <a:ea typeface="HG丸ｺﾞｼｯｸM-PRO" panose="020F0600000000000000" pitchFamily="50" charset="-128"/>
              </a:rPr>
              <a:t>　</a:t>
            </a: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a:latin typeface="HG丸ｺﾞｼｯｸM-PRO" panose="020F0600000000000000" pitchFamily="50" charset="-128"/>
                <a:ea typeface="HG丸ｺﾞｼｯｸM-PRO" panose="020F0600000000000000" pitchFamily="50" charset="-128"/>
              </a:rPr>
              <a:t>第５章　個別の取組と目標</a:t>
            </a:r>
            <a:r>
              <a:rPr lang="ja-JP" altLang="en-US" sz="2000">
                <a:latin typeface="HG丸ｺﾞｼｯｸM-PRO" panose="020F0600000000000000" pitchFamily="50" charset="-128"/>
                <a:ea typeface="HG丸ｺﾞｼｯｸM-PRO" panose="020F0600000000000000" pitchFamily="50" charset="-128"/>
              </a:rPr>
              <a:t>　</a:t>
            </a:r>
            <a:endParaRPr kumimoji="1" lang="ja-JP" altLang="en-US" sz="200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6841125" y="6448251"/>
            <a:ext cx="2133600" cy="365125"/>
          </a:xfrm>
        </p:spPr>
        <p:txBody>
          <a:bodyPr anchor="b" anchorCtr="0"/>
          <a:lstStyle/>
          <a:p>
            <a:fld id="{D2D8002D-B5B0-4BAC-B1F6-782DDCCE6D9C}" type="slidenum">
              <a:rPr kumimoji="1" lang="ja-JP" altLang="en-US" sz="1400" smtClean="0"/>
              <a:t>19</a:t>
            </a:fld>
            <a:endParaRPr kumimoji="1" lang="ja-JP" altLang="en-US" sz="1400"/>
          </a:p>
        </p:txBody>
      </p:sp>
      <p:sp>
        <p:nvSpPr>
          <p:cNvPr id="6" name="正方形/長方形 5"/>
          <p:cNvSpPr/>
          <p:nvPr/>
        </p:nvSpPr>
        <p:spPr>
          <a:xfrm>
            <a:off x="241283" y="764110"/>
            <a:ext cx="8733442" cy="13687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23850" indent="-323850">
              <a:spcAft>
                <a:spcPts val="0"/>
              </a:spcAft>
              <a:tabLst>
                <a:tab pos="727075" algn="l"/>
                <a:tab pos="533400" algn="l"/>
              </a:tabLst>
            </a:pPr>
            <a:r>
              <a:rPr lang="ja-JP" altLang="en-US" b="1">
                <a:solidFill>
                  <a:srgbClr val="FF0000"/>
                </a:solidFill>
                <a:latin typeface="HG丸ｺﾞｼｯｸM-PRO" panose="020F0600000000000000" pitchFamily="50" charset="-128"/>
                <a:ea typeface="HG丸ｺﾞｼｯｸM-PRO" panose="020F0600000000000000" pitchFamily="50" charset="-128"/>
                <a:cs typeface="HG丸ｺﾞｼｯｸM-PRO"/>
              </a:rPr>
              <a:t>▽ 小児・</a:t>
            </a:r>
            <a:r>
              <a:rPr lang="en-US" altLang="ja-JP" b="1">
                <a:solidFill>
                  <a:srgbClr val="FF0000"/>
                </a:solidFill>
                <a:latin typeface="HG丸ｺﾞｼｯｸM-PRO" panose="020F0600000000000000" pitchFamily="50" charset="-128"/>
                <a:ea typeface="HG丸ｺﾞｼｯｸM-PRO" panose="020F0600000000000000" pitchFamily="50" charset="-128"/>
                <a:cs typeface="HG丸ｺﾞｼｯｸM-PRO"/>
              </a:rPr>
              <a:t>AYA</a:t>
            </a:r>
            <a:r>
              <a:rPr lang="ja-JP" altLang="en-US" b="1">
                <a:solidFill>
                  <a:srgbClr val="FF0000"/>
                </a:solidFill>
                <a:latin typeface="HG丸ｺﾞｼｯｸM-PRO" panose="020F0600000000000000" pitchFamily="50" charset="-128"/>
                <a:ea typeface="HG丸ｺﾞｼｯｸM-PRO" panose="020F0600000000000000" pitchFamily="50" charset="-128"/>
                <a:cs typeface="HG丸ｺﾞｼｯｸM-PRO"/>
              </a:rPr>
              <a:t>世代や高齢のがん患者等、それぞれのライフステージに応じた適切な支援が受けられる環境整備に努める。</a:t>
            </a:r>
          </a:p>
          <a:p>
            <a:pPr marL="323850" indent="-323850">
              <a:spcAft>
                <a:spcPts val="0"/>
              </a:spcAft>
              <a:tabLst>
                <a:tab pos="727075" algn="l"/>
                <a:tab pos="533400" algn="l"/>
              </a:tabLst>
            </a:pPr>
            <a:r>
              <a:rPr lang="ja-JP" altLang="en-US" b="1">
                <a:solidFill>
                  <a:srgbClr val="FF0000"/>
                </a:solidFill>
                <a:latin typeface="HG丸ｺﾞｼｯｸM-PRO" panose="020F0600000000000000" pitchFamily="50" charset="-128"/>
                <a:ea typeface="HG丸ｺﾞｼｯｸM-PRO" panose="020F0600000000000000" pitchFamily="50" charset="-128"/>
                <a:cs typeface="HG丸ｺﾞｼｯｸM-PRO"/>
              </a:rPr>
              <a:t>▽ 働く世代のがん患者の治療と仕事の両立支援や妊よう性の温存、アピアランスケアなどのサバイバーシップ支援の推進を図る。</a:t>
            </a:r>
          </a:p>
        </p:txBody>
      </p:sp>
    </p:spTree>
    <p:extLst>
      <p:ext uri="{BB962C8B-B14F-4D97-AF65-F5344CB8AC3E}">
        <p14:creationId xmlns:p14="http://schemas.microsoft.com/office/powerpoint/2010/main" val="3287360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07504" y="116632"/>
            <a:ext cx="4392487" cy="6624736"/>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cmpd="dbl">
            <a:solidFill>
              <a:schemeClr val="tx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a:solidFill>
                  <a:schemeClr val="tx1"/>
                </a:solidFill>
                <a:latin typeface="HG丸ｺﾞｼｯｸM-PRO" panose="020F0600000000000000" pitchFamily="50" charset="-128"/>
                <a:ea typeface="HG丸ｺﾞｼｯｸM-PRO" panose="020F0600000000000000" pitchFamily="50" charset="-128"/>
              </a:rPr>
              <a:t>  </a:t>
            </a:r>
            <a:r>
              <a:rPr lang="ja-JP" altLang="en-US" sz="1200" b="1">
                <a:solidFill>
                  <a:schemeClr val="tx1"/>
                </a:solidFill>
                <a:latin typeface="HG丸ｺﾞｼｯｸM-PRO" panose="020F0600000000000000" pitchFamily="50" charset="-128"/>
                <a:ea typeface="HG丸ｺﾞｼｯｸM-PRO" panose="020F0600000000000000" pitchFamily="50" charset="-128"/>
              </a:rPr>
              <a:t>第３章　大阪府におけるがんの現状と課題</a:t>
            </a:r>
            <a:endParaRPr lang="en-US" altLang="ja-JP" sz="1200" b="1">
              <a:solidFill>
                <a:schemeClr val="tx1"/>
              </a:solidFill>
              <a:latin typeface="HG丸ｺﾞｼｯｸM-PRO" panose="020F0600000000000000" pitchFamily="50" charset="-128"/>
              <a:ea typeface="HG丸ｺﾞｼｯｸM-PRO" panose="020F0600000000000000" pitchFamily="50" charset="-128"/>
            </a:endParaRPr>
          </a:p>
          <a:p>
            <a:r>
              <a:rPr lang="ja-JP" altLang="en-US" sz="1200">
                <a:solidFill>
                  <a:schemeClr val="tx1"/>
                </a:solidFill>
                <a:latin typeface="HG丸ｺﾞｼｯｸM-PRO" panose="020F0600000000000000" pitchFamily="50" charset="-128"/>
                <a:ea typeface="HG丸ｺﾞｼｯｸM-PRO" panose="020F0600000000000000" pitchFamily="50" charset="-128"/>
              </a:rPr>
              <a:t>  ２　大阪府のがん対策の現状と課題</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r>
              <a:rPr lang="ja-JP" altLang="en-US" sz="1200">
                <a:solidFill>
                  <a:schemeClr val="tx1"/>
                </a:solidFill>
                <a:latin typeface="HG丸ｺﾞｼｯｸM-PRO" panose="020F0600000000000000" pitchFamily="50" charset="-128"/>
                <a:ea typeface="HG丸ｺﾞｼｯｸM-PRO" panose="020F0600000000000000" pitchFamily="50" charset="-128"/>
              </a:rPr>
              <a:t>　　</a:t>
            </a:r>
            <a:r>
              <a:rPr lang="en-US" altLang="ja-JP" sz="1200">
                <a:solidFill>
                  <a:schemeClr val="tx1"/>
                </a:solidFill>
                <a:latin typeface="HG丸ｺﾞｼｯｸM-PRO" panose="020F0600000000000000" pitchFamily="50" charset="-128"/>
                <a:ea typeface="HG丸ｺﾞｼｯｸM-PRO" panose="020F0600000000000000" pitchFamily="50" charset="-128"/>
              </a:rPr>
              <a:t>(2) </a:t>
            </a:r>
            <a:r>
              <a:rPr lang="ja-JP" altLang="en-US" sz="1200">
                <a:solidFill>
                  <a:schemeClr val="tx1"/>
                </a:solidFill>
                <a:latin typeface="HG丸ｺﾞｼｯｸM-PRO" panose="020F0600000000000000" pitchFamily="50" charset="-128"/>
                <a:ea typeface="HG丸ｺﾞｼｯｸM-PRO" panose="020F0600000000000000" pitchFamily="50" charset="-128"/>
              </a:rPr>
              <a:t>がん医療	</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r>
              <a:rPr lang="ja-JP" altLang="en-US" sz="1200">
                <a:solidFill>
                  <a:schemeClr val="tx1"/>
                </a:solidFill>
                <a:latin typeface="HG丸ｺﾞｼｯｸM-PRO" panose="020F0600000000000000" pitchFamily="50" charset="-128"/>
                <a:ea typeface="HG丸ｺﾞｼｯｸM-PRO" panose="020F0600000000000000" pitchFamily="50" charset="-128"/>
              </a:rPr>
              <a:t>　　　</a:t>
            </a:r>
            <a:r>
              <a:rPr lang="en-US" altLang="ja-JP" sz="1200">
                <a:solidFill>
                  <a:schemeClr val="tx1"/>
                </a:solidFill>
                <a:latin typeface="HG丸ｺﾞｼｯｸM-PRO" panose="020F0600000000000000" pitchFamily="50" charset="-128"/>
                <a:ea typeface="HG丸ｺﾞｼｯｸM-PRO" panose="020F0600000000000000" pitchFamily="50" charset="-128"/>
              </a:rPr>
              <a:t>①</a:t>
            </a:r>
            <a:r>
              <a:rPr lang="ja-JP" altLang="en-US" sz="1200">
                <a:solidFill>
                  <a:schemeClr val="tx1"/>
                </a:solidFill>
                <a:latin typeface="HG丸ｺﾞｼｯｸM-PRO" panose="020F0600000000000000" pitchFamily="50" charset="-128"/>
                <a:ea typeface="HG丸ｺﾞｼｯｸM-PRO" panose="020F0600000000000000" pitchFamily="50" charset="-128"/>
              </a:rPr>
              <a:t>がん医療提供体制</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r>
              <a:rPr lang="ja-JP" altLang="en-US" sz="1200">
                <a:solidFill>
                  <a:schemeClr val="tx1"/>
                </a:solidFill>
                <a:latin typeface="HG丸ｺﾞｼｯｸM-PRO" panose="020F0600000000000000" pitchFamily="50" charset="-128"/>
                <a:ea typeface="HG丸ｺﾞｼｯｸM-PRO" panose="020F0600000000000000" pitchFamily="50" charset="-128"/>
              </a:rPr>
              <a:t>　　　　ア　がん診療拠点病院</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r>
              <a:rPr lang="ja-JP" altLang="en-US" sz="1200">
                <a:solidFill>
                  <a:schemeClr val="tx1"/>
                </a:solidFill>
                <a:latin typeface="HG丸ｺﾞｼｯｸM-PRO" panose="020F0600000000000000" pitchFamily="50" charset="-128"/>
                <a:ea typeface="HG丸ｺﾞｼｯｸM-PRO" panose="020F0600000000000000" pitchFamily="50" charset="-128"/>
              </a:rPr>
              <a:t>　　　　イ　がん医療連携体制</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r>
              <a:rPr lang="ja-JP" altLang="en-US" sz="1200">
                <a:solidFill>
                  <a:schemeClr val="tx1"/>
                </a:solidFill>
                <a:latin typeface="HG丸ｺﾞｼｯｸM-PRO" panose="020F0600000000000000" pitchFamily="50" charset="-128"/>
                <a:ea typeface="HG丸ｺﾞｼｯｸM-PRO" panose="020F0600000000000000" pitchFamily="50" charset="-128"/>
              </a:rPr>
              <a:t>　　　</a:t>
            </a:r>
            <a:r>
              <a:rPr lang="en-US" altLang="ja-JP" sz="1200">
                <a:solidFill>
                  <a:schemeClr val="tx1"/>
                </a:solidFill>
                <a:latin typeface="HG丸ｺﾞｼｯｸM-PRO" panose="020F0600000000000000" pitchFamily="50" charset="-128"/>
                <a:ea typeface="HG丸ｺﾞｼｯｸM-PRO" panose="020F0600000000000000" pitchFamily="50" charset="-128"/>
              </a:rPr>
              <a:t>②</a:t>
            </a:r>
            <a:r>
              <a:rPr lang="ja-JP" altLang="en-US" sz="1200">
                <a:solidFill>
                  <a:schemeClr val="tx1"/>
                </a:solidFill>
                <a:latin typeface="HG丸ｺﾞｼｯｸM-PRO" panose="020F0600000000000000" pitchFamily="50" charset="-128"/>
                <a:ea typeface="HG丸ｺﾞｼｯｸM-PRO" panose="020F0600000000000000" pitchFamily="50" charset="-128"/>
              </a:rPr>
              <a:t>小児・</a:t>
            </a:r>
            <a:r>
              <a:rPr lang="en-US" altLang="ja-JP" sz="1200">
                <a:solidFill>
                  <a:schemeClr val="tx1"/>
                </a:solidFill>
                <a:latin typeface="HG丸ｺﾞｼｯｸM-PRO" panose="020F0600000000000000" pitchFamily="50" charset="-128"/>
                <a:ea typeface="HG丸ｺﾞｼｯｸM-PRO" panose="020F0600000000000000" pitchFamily="50" charset="-128"/>
              </a:rPr>
              <a:t>AYA</a:t>
            </a:r>
            <a:r>
              <a:rPr lang="ja-JP" altLang="en-US" sz="1200">
                <a:solidFill>
                  <a:schemeClr val="tx1"/>
                </a:solidFill>
                <a:latin typeface="HG丸ｺﾞｼｯｸM-PRO" panose="020F0600000000000000" pitchFamily="50" charset="-128"/>
                <a:ea typeface="HG丸ｺﾞｼｯｸM-PRO" panose="020F0600000000000000" pitchFamily="50" charset="-128"/>
              </a:rPr>
              <a:t>世代のがん、高齢者のがん、希少がん等</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r>
              <a:rPr lang="ja-JP" altLang="en-US" sz="1200">
                <a:solidFill>
                  <a:schemeClr val="tx1"/>
                </a:solidFill>
                <a:latin typeface="HG丸ｺﾞｼｯｸM-PRO" panose="020F0600000000000000" pitchFamily="50" charset="-128"/>
                <a:ea typeface="HG丸ｺﾞｼｯｸM-PRO" panose="020F0600000000000000" pitchFamily="50" charset="-128"/>
              </a:rPr>
              <a:t>　　　　ア　小児・</a:t>
            </a:r>
            <a:r>
              <a:rPr lang="en-US" altLang="ja-JP" sz="1200">
                <a:solidFill>
                  <a:schemeClr val="tx1"/>
                </a:solidFill>
                <a:latin typeface="HG丸ｺﾞｼｯｸM-PRO" panose="020F0600000000000000" pitchFamily="50" charset="-128"/>
                <a:ea typeface="HG丸ｺﾞｼｯｸM-PRO" panose="020F0600000000000000" pitchFamily="50" charset="-128"/>
              </a:rPr>
              <a:t>AYA</a:t>
            </a:r>
            <a:r>
              <a:rPr lang="ja-JP" altLang="en-US" sz="1200">
                <a:solidFill>
                  <a:schemeClr val="tx1"/>
                </a:solidFill>
                <a:latin typeface="HG丸ｺﾞｼｯｸM-PRO" panose="020F0600000000000000" pitchFamily="50" charset="-128"/>
                <a:ea typeface="HG丸ｺﾞｼｯｸM-PRO" panose="020F0600000000000000" pitchFamily="50" charset="-128"/>
              </a:rPr>
              <a:t>世代のがん</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r>
              <a:rPr lang="ja-JP" altLang="en-US" sz="1200">
                <a:solidFill>
                  <a:schemeClr val="tx1"/>
                </a:solidFill>
                <a:latin typeface="HG丸ｺﾞｼｯｸM-PRO" panose="020F0600000000000000" pitchFamily="50" charset="-128"/>
                <a:ea typeface="HG丸ｺﾞｼｯｸM-PRO" panose="020F0600000000000000" pitchFamily="50" charset="-128"/>
              </a:rPr>
              <a:t>　　　　イ　高齢者のがん</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r>
              <a:rPr lang="ja-JP" altLang="en-US" sz="1200">
                <a:solidFill>
                  <a:schemeClr val="tx1"/>
                </a:solidFill>
                <a:latin typeface="HG丸ｺﾞｼｯｸM-PRO" panose="020F0600000000000000" pitchFamily="50" charset="-128"/>
                <a:ea typeface="HG丸ｺﾞｼｯｸM-PRO" panose="020F0600000000000000" pitchFamily="50" charset="-128"/>
              </a:rPr>
              <a:t>　　　　ウ　希少がん・難治性がん</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r>
              <a:rPr lang="ja-JP" altLang="en-US" sz="1200">
                <a:solidFill>
                  <a:schemeClr val="tx1"/>
                </a:solidFill>
                <a:latin typeface="HG丸ｺﾞｼｯｸM-PRO" panose="020F0600000000000000" pitchFamily="50" charset="-128"/>
                <a:ea typeface="HG丸ｺﾞｼｯｸM-PRO" panose="020F0600000000000000" pitchFamily="50" charset="-128"/>
              </a:rPr>
              <a:t>　　　</a:t>
            </a:r>
            <a:r>
              <a:rPr lang="en-US" altLang="ja-JP" sz="1200">
                <a:solidFill>
                  <a:schemeClr val="tx1"/>
                </a:solidFill>
                <a:latin typeface="HG丸ｺﾞｼｯｸM-PRO" panose="020F0600000000000000" pitchFamily="50" charset="-128"/>
                <a:ea typeface="HG丸ｺﾞｼｯｸM-PRO" panose="020F0600000000000000" pitchFamily="50" charset="-128"/>
              </a:rPr>
              <a:t>③</a:t>
            </a:r>
            <a:r>
              <a:rPr lang="ja-JP" altLang="en-US" sz="1200">
                <a:solidFill>
                  <a:schemeClr val="tx1"/>
                </a:solidFill>
                <a:latin typeface="HG丸ｺﾞｼｯｸM-PRO" panose="020F0600000000000000" pitchFamily="50" charset="-128"/>
                <a:ea typeface="HG丸ｺﾞｼｯｸM-PRO" panose="020F0600000000000000" pitchFamily="50" charset="-128"/>
              </a:rPr>
              <a:t>新たな治療法（がんゲノム医療・先進的な放射線治　　</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r>
              <a:rPr lang="ja-JP" altLang="en-US" sz="1200">
                <a:solidFill>
                  <a:schemeClr val="tx1"/>
                </a:solidFill>
                <a:latin typeface="HG丸ｺﾞｼｯｸM-PRO" panose="020F0600000000000000" pitchFamily="50" charset="-128"/>
                <a:ea typeface="HG丸ｺﾞｼｯｸM-PRO" panose="020F0600000000000000" pitchFamily="50" charset="-128"/>
              </a:rPr>
              <a:t>　　　　療）への対応</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r>
              <a:rPr lang="ja-JP" altLang="en-US" sz="1200">
                <a:solidFill>
                  <a:schemeClr val="tx1"/>
                </a:solidFill>
                <a:latin typeface="HG丸ｺﾞｼｯｸM-PRO" panose="020F0600000000000000" pitchFamily="50" charset="-128"/>
                <a:ea typeface="HG丸ｺﾞｼｯｸM-PRO" panose="020F0600000000000000" pitchFamily="50" charset="-128"/>
              </a:rPr>
              <a:t>　　　</a:t>
            </a:r>
            <a:r>
              <a:rPr lang="en-US" altLang="ja-JP" sz="1200">
                <a:solidFill>
                  <a:schemeClr val="tx1"/>
                </a:solidFill>
                <a:latin typeface="HG丸ｺﾞｼｯｸM-PRO" panose="020F0600000000000000" pitchFamily="50" charset="-128"/>
                <a:ea typeface="HG丸ｺﾞｼｯｸM-PRO" panose="020F0600000000000000" pitchFamily="50" charset="-128"/>
              </a:rPr>
              <a:t>④</a:t>
            </a:r>
            <a:r>
              <a:rPr lang="ja-JP" altLang="en-US" sz="1200">
                <a:solidFill>
                  <a:schemeClr val="tx1"/>
                </a:solidFill>
                <a:latin typeface="HG丸ｺﾞｼｯｸM-PRO" panose="020F0600000000000000" pitchFamily="50" charset="-128"/>
                <a:ea typeface="HG丸ｺﾞｼｯｸM-PRO" panose="020F0600000000000000" pitchFamily="50" charset="-128"/>
              </a:rPr>
              <a:t>がん登録</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r>
              <a:rPr lang="ja-JP" altLang="en-US" sz="1200">
                <a:solidFill>
                  <a:schemeClr val="tx1"/>
                </a:solidFill>
                <a:latin typeface="HG丸ｺﾞｼｯｸM-PRO" panose="020F0600000000000000" pitchFamily="50" charset="-128"/>
                <a:ea typeface="HG丸ｺﾞｼｯｸM-PRO" panose="020F0600000000000000" pitchFamily="50" charset="-128"/>
              </a:rPr>
              <a:t>　　　　ア　がん登録事業の推進</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r>
              <a:rPr lang="ja-JP" altLang="en-US" sz="1200">
                <a:solidFill>
                  <a:schemeClr val="tx1"/>
                </a:solidFill>
                <a:latin typeface="HG丸ｺﾞｼｯｸM-PRO" panose="020F0600000000000000" pitchFamily="50" charset="-128"/>
                <a:ea typeface="HG丸ｺﾞｼｯｸM-PRO" panose="020F0600000000000000" pitchFamily="50" charset="-128"/>
              </a:rPr>
              <a:t>　　　　イ　がん登録データの提供</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r>
              <a:rPr lang="ja-JP" altLang="en-US" sz="1200">
                <a:solidFill>
                  <a:schemeClr val="tx1"/>
                </a:solidFill>
                <a:latin typeface="HG丸ｺﾞｼｯｸM-PRO" panose="020F0600000000000000" pitchFamily="50" charset="-128"/>
                <a:ea typeface="HG丸ｺﾞｼｯｸM-PRO" panose="020F0600000000000000" pitchFamily="50" charset="-128"/>
              </a:rPr>
              <a:t>　　　　ウ　がん登録データの活用</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r>
              <a:rPr lang="ja-JP" altLang="en-US" sz="1200">
                <a:solidFill>
                  <a:schemeClr val="tx1"/>
                </a:solidFill>
                <a:latin typeface="HG丸ｺﾞｼｯｸM-PRO" panose="020F0600000000000000" pitchFamily="50" charset="-128"/>
                <a:ea typeface="HG丸ｺﾞｼｯｸM-PRO" panose="020F0600000000000000" pitchFamily="50" charset="-128"/>
              </a:rPr>
              <a:t>　　　</a:t>
            </a:r>
            <a:r>
              <a:rPr lang="en-US" altLang="ja-JP" sz="1200">
                <a:solidFill>
                  <a:schemeClr val="tx1"/>
                </a:solidFill>
                <a:latin typeface="HG丸ｺﾞｼｯｸM-PRO" panose="020F0600000000000000" pitchFamily="50" charset="-128"/>
                <a:ea typeface="HG丸ｺﾞｼｯｸM-PRO" panose="020F0600000000000000" pitchFamily="50" charset="-128"/>
              </a:rPr>
              <a:t>⑤</a:t>
            </a:r>
            <a:r>
              <a:rPr lang="ja-JP" altLang="en-US" sz="1200">
                <a:solidFill>
                  <a:schemeClr val="tx1"/>
                </a:solidFill>
                <a:latin typeface="HG丸ｺﾞｼｯｸM-PRO" panose="020F0600000000000000" pitchFamily="50" charset="-128"/>
                <a:ea typeface="HG丸ｺﾞｼｯｸM-PRO" panose="020F0600000000000000" pitchFamily="50" charset="-128"/>
              </a:rPr>
              <a:t>緩和ケア</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r>
              <a:rPr lang="ja-JP" altLang="en-US" sz="1200">
                <a:solidFill>
                  <a:schemeClr val="tx1"/>
                </a:solidFill>
                <a:latin typeface="HG丸ｺﾞｼｯｸM-PRO" panose="020F0600000000000000" pitchFamily="50" charset="-128"/>
                <a:ea typeface="HG丸ｺﾞｼｯｸM-PRO" panose="020F0600000000000000" pitchFamily="50" charset="-128"/>
              </a:rPr>
              <a:t>　　　　ア　緩和ケアの普及啓発</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r>
              <a:rPr lang="ja-JP" altLang="en-US" sz="1200">
                <a:solidFill>
                  <a:schemeClr val="tx1"/>
                </a:solidFill>
                <a:latin typeface="HG丸ｺﾞｼｯｸM-PRO" panose="020F0600000000000000" pitchFamily="50" charset="-128"/>
                <a:ea typeface="HG丸ｺﾞｼｯｸM-PRO" panose="020F0600000000000000" pitchFamily="50" charset="-128"/>
              </a:rPr>
              <a:t>　　　　イ　緩和ケアの提供体制</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r>
              <a:rPr lang="ja-JP" altLang="en-US" sz="1200">
                <a:solidFill>
                  <a:schemeClr val="tx1"/>
                </a:solidFill>
                <a:latin typeface="HG丸ｺﾞｼｯｸM-PRO" panose="020F0600000000000000" pitchFamily="50" charset="-128"/>
                <a:ea typeface="HG丸ｺﾞｼｯｸM-PRO" panose="020F0600000000000000" pitchFamily="50" charset="-128"/>
              </a:rPr>
              <a:t>　　　　ウ　</a:t>
            </a:r>
            <a:r>
              <a:rPr lang="ja-JP" altLang="en-US" sz="1200" spc="-70">
                <a:solidFill>
                  <a:schemeClr val="tx1"/>
                </a:solidFill>
                <a:latin typeface="HG丸ｺﾞｼｯｸM-PRO" panose="020F0600000000000000" pitchFamily="50" charset="-128"/>
                <a:ea typeface="HG丸ｺﾞｼｯｸM-PRO" panose="020F0600000000000000" pitchFamily="50" charset="-128"/>
              </a:rPr>
              <a:t>緩和ケア研修会（</a:t>
            </a:r>
            <a:r>
              <a:rPr lang="en-US" altLang="ja-JP" sz="1200" spc="-70">
                <a:solidFill>
                  <a:schemeClr val="tx1"/>
                </a:solidFill>
                <a:latin typeface="HG丸ｺﾞｼｯｸM-PRO" panose="020F0600000000000000" pitchFamily="50" charset="-128"/>
                <a:ea typeface="HG丸ｺﾞｼｯｸM-PRO" panose="020F0600000000000000" pitchFamily="50" charset="-128"/>
              </a:rPr>
              <a:t>PEACE</a:t>
            </a:r>
            <a:r>
              <a:rPr lang="ja-JP" altLang="en-US" sz="1200" spc="-70">
                <a:solidFill>
                  <a:schemeClr val="tx1"/>
                </a:solidFill>
                <a:latin typeface="HG丸ｺﾞｼｯｸM-PRO" panose="020F0600000000000000" pitchFamily="50" charset="-128"/>
                <a:ea typeface="HG丸ｺﾞｼｯｸM-PRO" panose="020F0600000000000000" pitchFamily="50" charset="-128"/>
              </a:rPr>
              <a:t>研修、それ以外の研修）</a:t>
            </a:r>
            <a:endParaRPr lang="en-US" altLang="ja-JP" sz="1200" spc="-70">
              <a:solidFill>
                <a:schemeClr val="tx1"/>
              </a:solidFill>
              <a:latin typeface="HG丸ｺﾞｼｯｸM-PRO" panose="020F0600000000000000" pitchFamily="50" charset="-128"/>
              <a:ea typeface="HG丸ｺﾞｼｯｸM-PRO" panose="020F0600000000000000" pitchFamily="50" charset="-128"/>
            </a:endParaRPr>
          </a:p>
          <a:p>
            <a:r>
              <a:rPr lang="ja-JP" altLang="en-US" sz="1200">
                <a:solidFill>
                  <a:schemeClr val="tx1"/>
                </a:solidFill>
                <a:latin typeface="HG丸ｺﾞｼｯｸM-PRO" panose="020F0600000000000000" pitchFamily="50" charset="-128"/>
                <a:ea typeface="HG丸ｺﾞｼｯｸM-PRO" panose="020F0600000000000000" pitchFamily="50" charset="-128"/>
              </a:rPr>
              <a:t>　　　　エ　社会連携に基づく緩和ケア</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r>
              <a:rPr lang="ja-JP" altLang="en-US" sz="1200">
                <a:solidFill>
                  <a:schemeClr val="tx1"/>
                </a:solidFill>
                <a:latin typeface="HG丸ｺﾞｼｯｸM-PRO" panose="020F0600000000000000" pitchFamily="50" charset="-128"/>
                <a:ea typeface="HG丸ｺﾞｼｯｸM-PRO" panose="020F0600000000000000" pitchFamily="50" charset="-128"/>
              </a:rPr>
              <a:t>　　</a:t>
            </a:r>
            <a:r>
              <a:rPr lang="en-US" altLang="ja-JP" sz="1200">
                <a:solidFill>
                  <a:schemeClr val="tx1"/>
                </a:solidFill>
                <a:latin typeface="HG丸ｺﾞｼｯｸM-PRO" panose="020F0600000000000000" pitchFamily="50" charset="-128"/>
                <a:ea typeface="HG丸ｺﾞｼｯｸM-PRO" panose="020F0600000000000000" pitchFamily="50" charset="-128"/>
              </a:rPr>
              <a:t>(3) </a:t>
            </a:r>
            <a:r>
              <a:rPr lang="ja-JP" altLang="en-US" sz="1200">
                <a:solidFill>
                  <a:schemeClr val="tx1"/>
                </a:solidFill>
                <a:latin typeface="HG丸ｺﾞｼｯｸM-PRO" panose="020F0600000000000000" pitchFamily="50" charset="-128"/>
                <a:ea typeface="HG丸ｺﾞｼｯｸM-PRO" panose="020F0600000000000000" pitchFamily="50" charset="-128"/>
              </a:rPr>
              <a:t>患者支援の充実</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r>
              <a:rPr lang="ja-JP" altLang="en-US" sz="1200">
                <a:solidFill>
                  <a:schemeClr val="tx1"/>
                </a:solidFill>
                <a:latin typeface="HG丸ｺﾞｼｯｸM-PRO" panose="020F0600000000000000" pitchFamily="50" charset="-128"/>
                <a:ea typeface="HG丸ｺﾞｼｯｸM-PRO" panose="020F0600000000000000" pitchFamily="50" charset="-128"/>
              </a:rPr>
              <a:t>　　　</a:t>
            </a:r>
            <a:r>
              <a:rPr lang="en-US" altLang="ja-JP" sz="1200">
                <a:solidFill>
                  <a:schemeClr val="tx1"/>
                </a:solidFill>
                <a:latin typeface="HG丸ｺﾞｼｯｸM-PRO" panose="020F0600000000000000" pitchFamily="50" charset="-128"/>
                <a:ea typeface="HG丸ｺﾞｼｯｸM-PRO" panose="020F0600000000000000" pitchFamily="50" charset="-128"/>
              </a:rPr>
              <a:t>①</a:t>
            </a:r>
            <a:r>
              <a:rPr lang="ja-JP" altLang="en-US" sz="1200">
                <a:solidFill>
                  <a:schemeClr val="tx1"/>
                </a:solidFill>
                <a:latin typeface="HG丸ｺﾞｼｯｸM-PRO" panose="020F0600000000000000" pitchFamily="50" charset="-128"/>
                <a:ea typeface="HG丸ｺﾞｼｯｸM-PRO" panose="020F0600000000000000" pitchFamily="50" charset="-128"/>
              </a:rPr>
              <a:t>がん患者の相談支援</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r>
              <a:rPr lang="ja-JP" altLang="en-US" sz="1200">
                <a:solidFill>
                  <a:schemeClr val="tx1"/>
                </a:solidFill>
                <a:latin typeface="HG丸ｺﾞｼｯｸM-PRO" panose="020F0600000000000000" pitchFamily="50" charset="-128"/>
                <a:ea typeface="HG丸ｺﾞｼｯｸM-PRO" panose="020F0600000000000000" pitchFamily="50" charset="-128"/>
              </a:rPr>
              <a:t>　　　</a:t>
            </a:r>
            <a:r>
              <a:rPr lang="en-US" altLang="ja-JP" sz="1200">
                <a:solidFill>
                  <a:schemeClr val="tx1"/>
                </a:solidFill>
                <a:latin typeface="HG丸ｺﾞｼｯｸM-PRO" panose="020F0600000000000000" pitchFamily="50" charset="-128"/>
                <a:ea typeface="HG丸ｺﾞｼｯｸM-PRO" panose="020F0600000000000000" pitchFamily="50" charset="-128"/>
              </a:rPr>
              <a:t>②</a:t>
            </a:r>
            <a:r>
              <a:rPr lang="ja-JP" altLang="en-US" sz="1200">
                <a:solidFill>
                  <a:schemeClr val="tx1"/>
                </a:solidFill>
                <a:latin typeface="HG丸ｺﾞｼｯｸM-PRO" panose="020F0600000000000000" pitchFamily="50" charset="-128"/>
                <a:ea typeface="HG丸ｺﾞｼｯｸM-PRO" panose="020F0600000000000000" pitchFamily="50" charset="-128"/>
              </a:rPr>
              <a:t>がん患者への情報提供</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r>
              <a:rPr lang="ja-JP" altLang="en-US" sz="1200">
                <a:solidFill>
                  <a:schemeClr val="tx1"/>
                </a:solidFill>
                <a:latin typeface="HG丸ｺﾞｼｯｸM-PRO" panose="020F0600000000000000" pitchFamily="50" charset="-128"/>
                <a:ea typeface="HG丸ｺﾞｼｯｸM-PRO" panose="020F0600000000000000" pitchFamily="50" charset="-128"/>
              </a:rPr>
              <a:t>　　　</a:t>
            </a:r>
            <a:r>
              <a:rPr lang="en-US" altLang="ja-JP" sz="1200">
                <a:solidFill>
                  <a:schemeClr val="tx1"/>
                </a:solidFill>
                <a:latin typeface="HG丸ｺﾞｼｯｸM-PRO" panose="020F0600000000000000" pitchFamily="50" charset="-128"/>
                <a:ea typeface="HG丸ｺﾞｼｯｸM-PRO" panose="020F0600000000000000" pitchFamily="50" charset="-128"/>
              </a:rPr>
              <a:t>③</a:t>
            </a:r>
            <a:r>
              <a:rPr lang="ja-JP" altLang="en-US" sz="1200">
                <a:solidFill>
                  <a:schemeClr val="tx1"/>
                </a:solidFill>
                <a:latin typeface="HG丸ｺﾞｼｯｸM-PRO" panose="020F0600000000000000" pitchFamily="50" charset="-128"/>
                <a:ea typeface="HG丸ｺﾞｼｯｸM-PRO" panose="020F0600000000000000" pitchFamily="50" charset="-128"/>
              </a:rPr>
              <a:t>がん患者等の社会的な問題への対策</a:t>
            </a:r>
          </a:p>
          <a:p>
            <a:r>
              <a:rPr lang="ja-JP" altLang="en-US" sz="1200">
                <a:solidFill>
                  <a:schemeClr val="tx1"/>
                </a:solidFill>
                <a:latin typeface="HG丸ｺﾞｼｯｸM-PRO" panose="020F0600000000000000" pitchFamily="50" charset="-128"/>
                <a:ea typeface="HG丸ｺﾞｼｯｸM-PRO" panose="020F0600000000000000" pitchFamily="50" charset="-128"/>
              </a:rPr>
              <a:t>　　　　ア　小児・</a:t>
            </a:r>
            <a:r>
              <a:rPr lang="en-US" altLang="ja-JP" sz="1200">
                <a:solidFill>
                  <a:schemeClr val="tx1"/>
                </a:solidFill>
                <a:latin typeface="HG丸ｺﾞｼｯｸM-PRO" panose="020F0600000000000000" pitchFamily="50" charset="-128"/>
                <a:ea typeface="HG丸ｺﾞｼｯｸM-PRO" panose="020F0600000000000000" pitchFamily="50" charset="-128"/>
              </a:rPr>
              <a:t>AYA</a:t>
            </a:r>
            <a:r>
              <a:rPr lang="ja-JP" altLang="en-US" sz="1200">
                <a:solidFill>
                  <a:schemeClr val="tx1"/>
                </a:solidFill>
                <a:latin typeface="HG丸ｺﾞｼｯｸM-PRO" panose="020F0600000000000000" pitchFamily="50" charset="-128"/>
                <a:ea typeface="HG丸ｺﾞｼｯｸM-PRO" panose="020F0600000000000000" pitchFamily="50" charset="-128"/>
              </a:rPr>
              <a:t>世代における支援</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r>
              <a:rPr lang="ja-JP" altLang="en-US" sz="1200">
                <a:solidFill>
                  <a:schemeClr val="tx1"/>
                </a:solidFill>
                <a:latin typeface="HG丸ｺﾞｼｯｸM-PRO" panose="020F0600000000000000" pitchFamily="50" charset="-128"/>
                <a:ea typeface="HG丸ｺﾞｼｯｸM-PRO" panose="020F0600000000000000" pitchFamily="50" charset="-128"/>
              </a:rPr>
              <a:t>　　　　イ　働く世代の就労支援</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r>
              <a:rPr lang="ja-JP" altLang="en-US" sz="1200">
                <a:solidFill>
                  <a:schemeClr val="tx1"/>
                </a:solidFill>
                <a:latin typeface="HG丸ｺﾞｼｯｸM-PRO" panose="020F0600000000000000" pitchFamily="50" charset="-128"/>
                <a:ea typeface="HG丸ｺﾞｼｯｸM-PRO" panose="020F0600000000000000" pitchFamily="50" charset="-128"/>
              </a:rPr>
              <a:t>　　　　ウ　高齢のがん患者の支援</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r>
              <a:rPr lang="ja-JP" altLang="en-US" sz="1200">
                <a:solidFill>
                  <a:schemeClr val="tx1"/>
                </a:solidFill>
                <a:latin typeface="HG丸ｺﾞｼｯｸM-PRO" panose="020F0600000000000000" pitchFamily="50" charset="-128"/>
                <a:ea typeface="HG丸ｺﾞｼｯｸM-PRO" panose="020F0600000000000000" pitchFamily="50" charset="-128"/>
              </a:rPr>
              <a:t>　　　　エ　</a:t>
            </a:r>
            <a:r>
              <a:rPr lang="ja-JP" altLang="en-US" sz="1200" err="1">
                <a:solidFill>
                  <a:schemeClr val="tx1"/>
                </a:solidFill>
                <a:latin typeface="HG丸ｺﾞｼｯｸM-PRO" panose="020F0600000000000000" pitchFamily="50" charset="-128"/>
                <a:ea typeface="HG丸ｺﾞｼｯｸM-PRO" panose="020F0600000000000000" pitchFamily="50" charset="-128"/>
              </a:rPr>
              <a:t>妊よう</a:t>
            </a:r>
            <a:r>
              <a:rPr lang="ja-JP" altLang="en-US" sz="1200">
                <a:solidFill>
                  <a:schemeClr val="tx1"/>
                </a:solidFill>
                <a:latin typeface="HG丸ｺﾞｼｯｸM-PRO" panose="020F0600000000000000" pitchFamily="50" charset="-128"/>
                <a:ea typeface="HG丸ｺﾞｼｯｸM-PRO" panose="020F0600000000000000" pitchFamily="50" charset="-128"/>
              </a:rPr>
              <a:t>性温存療法について</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r>
              <a:rPr lang="ja-JP" altLang="en-US" sz="1200">
                <a:solidFill>
                  <a:schemeClr val="tx1"/>
                </a:solidFill>
                <a:latin typeface="HG丸ｺﾞｼｯｸM-PRO" panose="020F0600000000000000" pitchFamily="50" charset="-128"/>
                <a:ea typeface="HG丸ｺﾞｼｯｸM-PRO" panose="020F0600000000000000" pitchFamily="50" charset="-128"/>
              </a:rPr>
              <a:t>　　　　オ　アピアランスケアについて</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r>
              <a:rPr lang="ja-JP" altLang="en-US" sz="1200">
                <a:solidFill>
                  <a:schemeClr val="tx1"/>
                </a:solidFill>
                <a:latin typeface="HG丸ｺﾞｼｯｸM-PRO" panose="020F0600000000000000" pitchFamily="50" charset="-128"/>
                <a:ea typeface="HG丸ｺﾞｼｯｸM-PRO" panose="020F0600000000000000" pitchFamily="50" charset="-128"/>
              </a:rPr>
              <a:t>　　</a:t>
            </a:r>
            <a:r>
              <a:rPr lang="en-US" altLang="ja-JP" sz="1200">
                <a:solidFill>
                  <a:schemeClr val="tx1"/>
                </a:solidFill>
                <a:latin typeface="HG丸ｺﾞｼｯｸM-PRO" panose="020F0600000000000000" pitchFamily="50" charset="-128"/>
                <a:ea typeface="HG丸ｺﾞｼｯｸM-PRO" panose="020F0600000000000000" pitchFamily="50" charset="-128"/>
              </a:rPr>
              <a:t>(4) </a:t>
            </a:r>
            <a:r>
              <a:rPr lang="ja-JP" altLang="en-US" sz="1200">
                <a:solidFill>
                  <a:schemeClr val="tx1"/>
                </a:solidFill>
                <a:latin typeface="HG丸ｺﾞｼｯｸM-PRO" panose="020F0600000000000000" pitchFamily="50" charset="-128"/>
                <a:ea typeface="HG丸ｺﾞｼｯｸM-PRO" panose="020F0600000000000000" pitchFamily="50" charset="-128"/>
              </a:rPr>
              <a:t>がん対策を社会全体で進める環境づくり</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r>
              <a:rPr lang="ja-JP" altLang="en-US" sz="1200">
                <a:solidFill>
                  <a:schemeClr val="tx1"/>
                </a:solidFill>
                <a:latin typeface="HG丸ｺﾞｼｯｸM-PRO" panose="020F0600000000000000" pitchFamily="50" charset="-128"/>
                <a:ea typeface="HG丸ｺﾞｼｯｸM-PRO" panose="020F0600000000000000" pitchFamily="50" charset="-128"/>
              </a:rPr>
              <a:t>　　　</a:t>
            </a:r>
            <a:r>
              <a:rPr lang="en-US" altLang="ja-JP" sz="1200">
                <a:solidFill>
                  <a:schemeClr val="tx1"/>
                </a:solidFill>
                <a:latin typeface="HG丸ｺﾞｼｯｸM-PRO" panose="020F0600000000000000" pitchFamily="50" charset="-128"/>
                <a:ea typeface="HG丸ｺﾞｼｯｸM-PRO" panose="020F0600000000000000" pitchFamily="50" charset="-128"/>
              </a:rPr>
              <a:t>①</a:t>
            </a:r>
            <a:r>
              <a:rPr lang="ja-JP" altLang="en-US" sz="1200">
                <a:solidFill>
                  <a:schemeClr val="tx1"/>
                </a:solidFill>
                <a:latin typeface="HG丸ｺﾞｼｯｸM-PRO" panose="020F0600000000000000" pitchFamily="50" charset="-128"/>
                <a:ea typeface="HG丸ｺﾞｼｯｸM-PRO" panose="020F0600000000000000" pitchFamily="50" charset="-128"/>
              </a:rPr>
              <a:t>社会全体での機運づくり</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r>
              <a:rPr lang="ja-JP" altLang="en-US" sz="1200">
                <a:solidFill>
                  <a:schemeClr val="tx1"/>
                </a:solidFill>
                <a:latin typeface="HG丸ｺﾞｼｯｸM-PRO" panose="020F0600000000000000" pitchFamily="50" charset="-128"/>
                <a:ea typeface="HG丸ｺﾞｼｯｸM-PRO" panose="020F0600000000000000" pitchFamily="50" charset="-128"/>
              </a:rPr>
              <a:t>　　　</a:t>
            </a:r>
            <a:r>
              <a:rPr lang="en-US" altLang="ja-JP" sz="1200">
                <a:solidFill>
                  <a:schemeClr val="tx1"/>
                </a:solidFill>
                <a:latin typeface="HG丸ｺﾞｼｯｸM-PRO" panose="020F0600000000000000" pitchFamily="50" charset="-128"/>
                <a:ea typeface="HG丸ｺﾞｼｯｸM-PRO" panose="020F0600000000000000" pitchFamily="50" charset="-128"/>
              </a:rPr>
              <a:t>②</a:t>
            </a:r>
            <a:r>
              <a:rPr lang="ja-JP" altLang="en-US" sz="1200">
                <a:solidFill>
                  <a:schemeClr val="tx1"/>
                </a:solidFill>
                <a:latin typeface="HG丸ｺﾞｼｯｸM-PRO" panose="020F0600000000000000" pitchFamily="50" charset="-128"/>
                <a:ea typeface="HG丸ｺﾞｼｯｸM-PRO" panose="020F0600000000000000" pitchFamily="50" charset="-128"/>
              </a:rPr>
              <a:t>大阪府がん対策基金</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r>
              <a:rPr lang="ja-JP" altLang="en-US" sz="1200">
                <a:solidFill>
                  <a:schemeClr val="tx1"/>
                </a:solidFill>
                <a:latin typeface="HG丸ｺﾞｼｯｸM-PRO" panose="020F0600000000000000" pitchFamily="50" charset="-128"/>
                <a:ea typeface="HG丸ｺﾞｼｯｸM-PRO" panose="020F0600000000000000" pitchFamily="50" charset="-128"/>
              </a:rPr>
              <a:t>　　　</a:t>
            </a:r>
            <a:r>
              <a:rPr lang="en-US" altLang="ja-JP" sz="1200">
                <a:solidFill>
                  <a:schemeClr val="tx1"/>
                </a:solidFill>
                <a:latin typeface="HG丸ｺﾞｼｯｸM-PRO" panose="020F0600000000000000" pitchFamily="50" charset="-128"/>
                <a:ea typeface="HG丸ｺﾞｼｯｸM-PRO" panose="020F0600000000000000" pitchFamily="50" charset="-128"/>
              </a:rPr>
              <a:t>③</a:t>
            </a:r>
            <a:r>
              <a:rPr lang="ja-JP" altLang="en-US" sz="1200">
                <a:solidFill>
                  <a:schemeClr val="tx1"/>
                </a:solidFill>
                <a:latin typeface="HG丸ｺﾞｼｯｸM-PRO" panose="020F0600000000000000" pitchFamily="50" charset="-128"/>
                <a:ea typeface="HG丸ｺﾞｼｯｸM-PRO" panose="020F0600000000000000" pitchFamily="50" charset="-128"/>
              </a:rPr>
              <a:t>がん患者会等との連携</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a:solidFill>
                <a:schemeClr val="tx1"/>
              </a:solidFill>
              <a:latin typeface="HG丸ｺﾞｼｯｸM-PRO" panose="020F0600000000000000" pitchFamily="50" charset="-128"/>
              <a:ea typeface="HG丸ｺﾞｼｯｸM-PRO" panose="020F0600000000000000" pitchFamily="50" charset="-128"/>
            </a:endParaRPr>
          </a:p>
        </p:txBody>
      </p:sp>
      <p:sp>
        <p:nvSpPr>
          <p:cNvPr id="3" name="正方形/長方形 2"/>
          <p:cNvSpPr/>
          <p:nvPr/>
        </p:nvSpPr>
        <p:spPr>
          <a:xfrm>
            <a:off x="4644008" y="116632"/>
            <a:ext cx="4356484" cy="6624736"/>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cmpd="dbl">
            <a:solidFill>
              <a:schemeClr val="tx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300"/>
              </a:lnSpc>
            </a:pPr>
            <a:r>
              <a:rPr lang="ja-JP" altLang="ja-JP" sz="1200" b="1">
                <a:solidFill>
                  <a:schemeClr val="tx1"/>
                </a:solidFill>
                <a:latin typeface="HG丸ｺﾞｼｯｸM-PRO" panose="020F0600000000000000" pitchFamily="50" charset="-128"/>
                <a:ea typeface="HG丸ｺﾞｼｯｸM-PRO" panose="020F0600000000000000" pitchFamily="50" charset="-128"/>
              </a:rPr>
              <a:t>第５章　</a:t>
            </a:r>
            <a:r>
              <a:rPr lang="ja-JP" altLang="en-US" sz="1200" b="1">
                <a:solidFill>
                  <a:schemeClr val="tx1"/>
                </a:solidFill>
                <a:latin typeface="HG丸ｺﾞｼｯｸM-PRO" panose="020F0600000000000000" pitchFamily="50" charset="-128"/>
                <a:ea typeface="HG丸ｺﾞｼｯｸM-PRO" panose="020F0600000000000000" pitchFamily="50" charset="-128"/>
              </a:rPr>
              <a:t>個</a:t>
            </a:r>
            <a:r>
              <a:rPr lang="ja-JP" altLang="ja-JP" sz="1200" b="1">
                <a:solidFill>
                  <a:schemeClr val="tx1"/>
                </a:solidFill>
                <a:latin typeface="HG丸ｺﾞｼｯｸM-PRO" panose="020F0600000000000000" pitchFamily="50" charset="-128"/>
                <a:ea typeface="HG丸ｺﾞｼｯｸM-PRO" panose="020F0600000000000000" pitchFamily="50" charset="-128"/>
              </a:rPr>
              <a:t>別</a:t>
            </a:r>
            <a:r>
              <a:rPr lang="ja-JP" altLang="en-US" sz="1200" b="1">
                <a:solidFill>
                  <a:schemeClr val="tx1"/>
                </a:solidFill>
                <a:latin typeface="HG丸ｺﾞｼｯｸM-PRO" panose="020F0600000000000000" pitchFamily="50" charset="-128"/>
                <a:ea typeface="HG丸ｺﾞｼｯｸM-PRO" panose="020F0600000000000000" pitchFamily="50" charset="-128"/>
              </a:rPr>
              <a:t>の</a:t>
            </a:r>
            <a:r>
              <a:rPr lang="ja-JP" altLang="ja-JP" sz="1200" b="1">
                <a:solidFill>
                  <a:schemeClr val="tx1"/>
                </a:solidFill>
                <a:latin typeface="HG丸ｺﾞｼｯｸM-PRO" panose="020F0600000000000000" pitchFamily="50" charset="-128"/>
                <a:ea typeface="HG丸ｺﾞｼｯｸM-PRO" panose="020F0600000000000000" pitchFamily="50" charset="-128"/>
              </a:rPr>
              <a:t>取組みと目標</a:t>
            </a:r>
          </a:p>
          <a:p>
            <a:pPr>
              <a:lnSpc>
                <a:spcPts val="1300"/>
              </a:lnSpc>
            </a:pPr>
            <a:r>
              <a:rPr lang="ja-JP" altLang="ja-JP" sz="1200">
                <a:solidFill>
                  <a:schemeClr val="tx1"/>
                </a:solidFill>
                <a:latin typeface="HG丸ｺﾞｼｯｸM-PRO" panose="020F0600000000000000" pitchFamily="50" charset="-128"/>
                <a:ea typeface="HG丸ｺﾞｼｯｸM-PRO" panose="020F0600000000000000" pitchFamily="50" charset="-128"/>
              </a:rPr>
              <a:t>２　がん医療の充実</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a:t>
            </a:r>
            <a:r>
              <a:rPr lang="ja-JP" altLang="ja-JP" sz="1200">
                <a:solidFill>
                  <a:schemeClr val="tx1"/>
                </a:solidFill>
                <a:latin typeface="HG丸ｺﾞｼｯｸM-PRO" panose="020F0600000000000000" pitchFamily="50" charset="-128"/>
                <a:ea typeface="HG丸ｺﾞｼｯｸM-PRO" panose="020F0600000000000000" pitchFamily="50" charset="-128"/>
              </a:rPr>
              <a:t>（府民誰もが適切な医療を受けられる体制整備）</a:t>
            </a: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a:t>
            </a:r>
            <a:r>
              <a:rPr lang="en-US" altLang="ja-JP" sz="1200">
                <a:solidFill>
                  <a:schemeClr val="tx1"/>
                </a:solidFill>
                <a:latin typeface="HG丸ｺﾞｼｯｸM-PRO" panose="020F0600000000000000" pitchFamily="50" charset="-128"/>
                <a:ea typeface="HG丸ｺﾞｼｯｸM-PRO" panose="020F0600000000000000" pitchFamily="50" charset="-128"/>
              </a:rPr>
              <a:t>(1) </a:t>
            </a:r>
            <a:r>
              <a:rPr lang="ja-JP" altLang="ja-JP" sz="1200">
                <a:solidFill>
                  <a:schemeClr val="tx1"/>
                </a:solidFill>
                <a:latin typeface="HG丸ｺﾞｼｯｸM-PRO" panose="020F0600000000000000" pitchFamily="50" charset="-128"/>
                <a:ea typeface="HG丸ｺﾞｼｯｸM-PRO" panose="020F0600000000000000" pitchFamily="50" charset="-128"/>
              </a:rPr>
              <a:t>医療提供体制の充実</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①がん診療拠点病院の機能強化</a:t>
            </a: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②がん医療連携体制の充実</a:t>
            </a: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③人材育成の充実</a:t>
            </a:r>
          </a:p>
          <a:p>
            <a:pPr>
              <a:lnSpc>
                <a:spcPts val="1300"/>
              </a:lnSpc>
            </a:pPr>
            <a:r>
              <a:rPr lang="en-US" altLang="ja-JP" sz="1200">
                <a:solidFill>
                  <a:schemeClr val="tx1"/>
                </a:solidFill>
                <a:latin typeface="HG丸ｺﾞｼｯｸM-PRO" panose="020F0600000000000000" pitchFamily="50" charset="-128"/>
                <a:ea typeface="HG丸ｺﾞｼｯｸM-PRO" panose="020F0600000000000000" pitchFamily="50" charset="-128"/>
              </a:rPr>
              <a:t>      (2</a:t>
            </a:r>
            <a:r>
              <a:rPr lang="en-US" altLang="ja-JP" sz="1200" spc="-30">
                <a:solidFill>
                  <a:schemeClr val="tx1"/>
                </a:solidFill>
                <a:latin typeface="HG丸ｺﾞｼｯｸM-PRO" panose="020F0600000000000000" pitchFamily="50" charset="-128"/>
                <a:ea typeface="HG丸ｺﾞｼｯｸM-PRO" panose="020F0600000000000000" pitchFamily="50" charset="-128"/>
              </a:rPr>
              <a:t>) </a:t>
            </a:r>
            <a:r>
              <a:rPr lang="ja-JP" altLang="en-US" sz="1200" spc="-30">
                <a:solidFill>
                  <a:schemeClr val="tx1"/>
                </a:solidFill>
                <a:latin typeface="HG丸ｺﾞｼｯｸM-PRO" panose="020F0600000000000000" pitchFamily="50" charset="-128"/>
                <a:ea typeface="HG丸ｺﾞｼｯｸM-PRO" panose="020F0600000000000000" pitchFamily="50" charset="-128"/>
              </a:rPr>
              <a:t>小児・</a:t>
            </a:r>
            <a:r>
              <a:rPr lang="en-US" altLang="ja-JP" sz="1200" spc="-30">
                <a:solidFill>
                  <a:schemeClr val="tx1"/>
                </a:solidFill>
                <a:latin typeface="HG丸ｺﾞｼｯｸM-PRO" panose="020F0600000000000000" pitchFamily="50" charset="-128"/>
                <a:ea typeface="HG丸ｺﾞｼｯｸM-PRO" panose="020F0600000000000000" pitchFamily="50" charset="-128"/>
              </a:rPr>
              <a:t>AYA</a:t>
            </a:r>
            <a:r>
              <a:rPr lang="ja-JP" altLang="en-US" sz="1200" spc="-30">
                <a:solidFill>
                  <a:schemeClr val="tx1"/>
                </a:solidFill>
                <a:latin typeface="HG丸ｺﾞｼｯｸM-PRO" panose="020F0600000000000000" pitchFamily="50" charset="-128"/>
                <a:ea typeface="HG丸ｺﾞｼｯｸM-PRO" panose="020F0600000000000000" pitchFamily="50" charset="-128"/>
              </a:rPr>
              <a:t>世代のがん・高齢者のがん・希少がん等　　</a:t>
            </a:r>
            <a:endParaRPr lang="en-US" altLang="ja-JP" sz="1200" spc="-30">
              <a:solidFill>
                <a:schemeClr val="tx1"/>
              </a:solidFill>
              <a:latin typeface="HG丸ｺﾞｼｯｸM-PRO" panose="020F0600000000000000" pitchFamily="50" charset="-128"/>
              <a:ea typeface="HG丸ｺﾞｼｯｸM-PRO" panose="020F0600000000000000" pitchFamily="50" charset="-128"/>
            </a:endParaRPr>
          </a:p>
          <a:p>
            <a:pPr>
              <a:lnSpc>
                <a:spcPts val="1300"/>
              </a:lnSpc>
            </a:pPr>
            <a:r>
              <a:rPr lang="ja-JP" altLang="en-US" sz="1200" spc="-30">
                <a:solidFill>
                  <a:schemeClr val="tx1"/>
                </a:solidFill>
                <a:latin typeface="HG丸ｺﾞｼｯｸM-PRO" panose="020F0600000000000000" pitchFamily="50" charset="-128"/>
                <a:ea typeface="HG丸ｺﾞｼｯｸM-PRO" panose="020F0600000000000000" pitchFamily="50" charset="-128"/>
              </a:rPr>
              <a:t>　　　　の対策</a:t>
            </a:r>
            <a:r>
              <a:rPr lang="ja-JP" altLang="en-US" sz="1200">
                <a:solidFill>
                  <a:schemeClr val="tx1"/>
                </a:solidFill>
                <a:latin typeface="HG丸ｺﾞｼｯｸM-PRO" panose="020F0600000000000000" pitchFamily="50" charset="-128"/>
                <a:ea typeface="HG丸ｺﾞｼｯｸM-PRO" panose="020F0600000000000000" pitchFamily="50" charset="-128"/>
              </a:rPr>
              <a:t>　　　</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①小児・</a:t>
            </a:r>
            <a:r>
              <a:rPr lang="en-US" altLang="ja-JP" sz="1200">
                <a:solidFill>
                  <a:schemeClr val="tx1"/>
                </a:solidFill>
                <a:latin typeface="HG丸ｺﾞｼｯｸM-PRO" panose="020F0600000000000000" pitchFamily="50" charset="-128"/>
                <a:ea typeface="HG丸ｺﾞｼｯｸM-PRO" panose="020F0600000000000000" pitchFamily="50" charset="-128"/>
              </a:rPr>
              <a:t>AYA</a:t>
            </a:r>
            <a:r>
              <a:rPr lang="ja-JP" altLang="en-US" sz="1200">
                <a:solidFill>
                  <a:schemeClr val="tx1"/>
                </a:solidFill>
                <a:latin typeface="HG丸ｺﾞｼｯｸM-PRO" panose="020F0600000000000000" pitchFamily="50" charset="-128"/>
                <a:ea typeface="HG丸ｺﾞｼｯｸM-PRO" panose="020F0600000000000000" pitchFamily="50" charset="-128"/>
              </a:rPr>
              <a:t>世代のがん</a:t>
            </a: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②高齢者のがん医療</a:t>
            </a: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③希少がん等</a:t>
            </a: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a:t>
            </a:r>
            <a:r>
              <a:rPr lang="en-US" altLang="ja-JP" sz="1200">
                <a:solidFill>
                  <a:schemeClr val="tx1"/>
                </a:solidFill>
                <a:latin typeface="HG丸ｺﾞｼｯｸM-PRO" panose="020F0600000000000000" pitchFamily="50" charset="-128"/>
                <a:ea typeface="HG丸ｺﾞｼｯｸM-PRO" panose="020F0600000000000000" pitchFamily="50" charset="-128"/>
              </a:rPr>
              <a:t>(3) </a:t>
            </a:r>
            <a:r>
              <a:rPr lang="ja-JP" altLang="ja-JP" sz="1200">
                <a:solidFill>
                  <a:schemeClr val="tx1"/>
                </a:solidFill>
                <a:latin typeface="HG丸ｺﾞｼｯｸM-PRO" panose="020F0600000000000000" pitchFamily="50" charset="-128"/>
                <a:ea typeface="HG丸ｺﾞｼｯｸM-PRO" panose="020F0600000000000000" pitchFamily="50" charset="-128"/>
              </a:rPr>
              <a:t>新たな治療法</a:t>
            </a:r>
            <a:r>
              <a:rPr lang="ja-JP" altLang="en-US" sz="1200">
                <a:solidFill>
                  <a:schemeClr val="tx1"/>
                </a:solidFill>
                <a:latin typeface="HG丸ｺﾞｼｯｸM-PRO" panose="020F0600000000000000" pitchFamily="50" charset="-128"/>
                <a:ea typeface="HG丸ｺﾞｼｯｸM-PRO" panose="020F0600000000000000" pitchFamily="50" charset="-128"/>
              </a:rPr>
              <a:t>（がんゲノム医療・先進的な放射線治　　</a:t>
            </a: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療）の活用</a:t>
            </a:r>
            <a:endParaRPr lang="ja-JP" altLang="ja-JP" sz="1200">
              <a:solidFill>
                <a:schemeClr val="tx1"/>
              </a:solidFill>
              <a:latin typeface="HG丸ｺﾞｼｯｸM-PRO" panose="020F0600000000000000" pitchFamily="50" charset="-128"/>
              <a:ea typeface="HG丸ｺﾞｼｯｸM-PRO" panose="020F0600000000000000" pitchFamily="50" charset="-128"/>
            </a:endParaRP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a:t>
            </a:r>
            <a:r>
              <a:rPr lang="en-US" altLang="ja-JP" sz="1200">
                <a:solidFill>
                  <a:schemeClr val="tx1"/>
                </a:solidFill>
                <a:latin typeface="HG丸ｺﾞｼｯｸM-PRO" panose="020F0600000000000000" pitchFamily="50" charset="-128"/>
                <a:ea typeface="HG丸ｺﾞｼｯｸM-PRO" panose="020F0600000000000000" pitchFamily="50" charset="-128"/>
              </a:rPr>
              <a:t>(4) </a:t>
            </a:r>
            <a:r>
              <a:rPr lang="ja-JP" altLang="ja-JP" sz="1200">
                <a:solidFill>
                  <a:schemeClr val="tx1"/>
                </a:solidFill>
                <a:latin typeface="HG丸ｺﾞｼｯｸM-PRO" panose="020F0600000000000000" pitchFamily="50" charset="-128"/>
                <a:ea typeface="HG丸ｺﾞｼｯｸM-PRO" panose="020F0600000000000000" pitchFamily="50" charset="-128"/>
              </a:rPr>
              <a:t>がん登録の推進</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①がん登録の精度向上</a:t>
            </a: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②がん登録による情報の提供</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③がん登録による情報の活用</a:t>
            </a:r>
            <a:endParaRPr lang="ja-JP" altLang="ja-JP" sz="1200">
              <a:solidFill>
                <a:schemeClr val="tx1"/>
              </a:solidFill>
              <a:latin typeface="HG丸ｺﾞｼｯｸM-PRO" panose="020F0600000000000000" pitchFamily="50" charset="-128"/>
              <a:ea typeface="HG丸ｺﾞｼｯｸM-PRO" panose="020F0600000000000000" pitchFamily="50" charset="-128"/>
            </a:endParaRP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a:t>
            </a:r>
            <a:r>
              <a:rPr lang="en-US" altLang="ja-JP" sz="1200">
                <a:solidFill>
                  <a:schemeClr val="tx1"/>
                </a:solidFill>
                <a:latin typeface="HG丸ｺﾞｼｯｸM-PRO" panose="020F0600000000000000" pitchFamily="50" charset="-128"/>
                <a:ea typeface="HG丸ｺﾞｼｯｸM-PRO" panose="020F0600000000000000" pitchFamily="50" charset="-128"/>
              </a:rPr>
              <a:t>(5) </a:t>
            </a:r>
            <a:r>
              <a:rPr lang="ja-JP" altLang="ja-JP" sz="1200">
                <a:solidFill>
                  <a:schemeClr val="tx1"/>
                </a:solidFill>
                <a:latin typeface="HG丸ｺﾞｼｯｸM-PRO" panose="020F0600000000000000" pitchFamily="50" charset="-128"/>
                <a:ea typeface="HG丸ｺﾞｼｯｸM-PRO" panose="020F0600000000000000" pitchFamily="50" charset="-128"/>
              </a:rPr>
              <a:t>緩和ケアの推進</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①緩和ケアの普及啓発</a:t>
            </a: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②質の高い緩和ケア提供体制の確保</a:t>
            </a: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③緩和ケアに関する人材育成</a:t>
            </a: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④社会連携に基づく緩和ケア</a:t>
            </a:r>
            <a:endParaRPr lang="ja-JP" altLang="ja-JP" sz="1200">
              <a:solidFill>
                <a:schemeClr val="tx1"/>
              </a:solidFill>
              <a:latin typeface="HG丸ｺﾞｼｯｸM-PRO" panose="020F0600000000000000" pitchFamily="50" charset="-128"/>
              <a:ea typeface="HG丸ｺﾞｼｯｸM-PRO" panose="020F0600000000000000" pitchFamily="50" charset="-128"/>
            </a:endParaRPr>
          </a:p>
          <a:p>
            <a:pPr>
              <a:lnSpc>
                <a:spcPts val="1300"/>
              </a:lnSpc>
            </a:pPr>
            <a:r>
              <a:rPr lang="ja-JP" altLang="en-US" sz="1200" b="1">
                <a:solidFill>
                  <a:schemeClr val="tx1"/>
                </a:solidFill>
                <a:latin typeface="HG丸ｺﾞｼｯｸM-PRO" panose="020F0600000000000000" pitchFamily="50" charset="-128"/>
                <a:ea typeface="HG丸ｺﾞｼｯｸM-PRO" panose="020F0600000000000000" pitchFamily="50" charset="-128"/>
              </a:rPr>
              <a:t>　</a:t>
            </a:r>
            <a:r>
              <a:rPr lang="ja-JP" altLang="ja-JP" sz="1200">
                <a:solidFill>
                  <a:schemeClr val="tx1"/>
                </a:solidFill>
                <a:latin typeface="HG丸ｺﾞｼｯｸM-PRO" panose="020F0600000000000000" pitchFamily="50" charset="-128"/>
                <a:ea typeface="HG丸ｺﾞｼｯｸM-PRO" panose="020F0600000000000000" pitchFamily="50" charset="-128"/>
              </a:rPr>
              <a:t>３　</a:t>
            </a:r>
            <a:r>
              <a:rPr lang="ja-JP" altLang="en-US" sz="1200">
                <a:solidFill>
                  <a:schemeClr val="tx1"/>
                </a:solidFill>
                <a:latin typeface="HG丸ｺﾞｼｯｸM-PRO" panose="020F0600000000000000" pitchFamily="50" charset="-128"/>
                <a:ea typeface="HG丸ｺﾞｼｯｸM-PRO" panose="020F0600000000000000" pitchFamily="50" charset="-128"/>
              </a:rPr>
              <a:t>患者支援の充実</a:t>
            </a:r>
            <a:endParaRPr lang="ja-JP" altLang="ja-JP" sz="1200">
              <a:solidFill>
                <a:schemeClr val="tx1"/>
              </a:solidFill>
              <a:latin typeface="HG丸ｺﾞｼｯｸM-PRO" panose="020F0600000000000000" pitchFamily="50" charset="-128"/>
              <a:ea typeface="HG丸ｺﾞｼｯｸM-PRO" panose="020F0600000000000000" pitchFamily="50" charset="-128"/>
            </a:endParaRP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a:t>
            </a:r>
            <a:r>
              <a:rPr lang="en-US" altLang="ja-JP" sz="1200">
                <a:solidFill>
                  <a:schemeClr val="tx1"/>
                </a:solidFill>
                <a:latin typeface="HG丸ｺﾞｼｯｸM-PRO" panose="020F0600000000000000" pitchFamily="50" charset="-128"/>
                <a:ea typeface="HG丸ｺﾞｼｯｸM-PRO" panose="020F0600000000000000" pitchFamily="50" charset="-128"/>
              </a:rPr>
              <a:t>(1) </a:t>
            </a:r>
            <a:r>
              <a:rPr lang="ja-JP" altLang="en-US" sz="1200">
                <a:solidFill>
                  <a:schemeClr val="tx1"/>
                </a:solidFill>
                <a:latin typeface="HG丸ｺﾞｼｯｸM-PRO" panose="020F0600000000000000" pitchFamily="50" charset="-128"/>
                <a:ea typeface="HG丸ｺﾞｼｯｸM-PRO" panose="020F0600000000000000" pitchFamily="50" charset="-128"/>
              </a:rPr>
              <a:t>がん患者の相談支援</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①がん相談支援センターの機能強化</a:t>
            </a: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②がん相談支援センターの周知と利用促進</a:t>
            </a:r>
            <a:endParaRPr lang="ja-JP" altLang="ja-JP" sz="1200">
              <a:solidFill>
                <a:schemeClr val="tx1"/>
              </a:solidFill>
              <a:latin typeface="HG丸ｺﾞｼｯｸM-PRO" panose="020F0600000000000000" pitchFamily="50" charset="-128"/>
              <a:ea typeface="HG丸ｺﾞｼｯｸM-PRO" panose="020F0600000000000000" pitchFamily="50" charset="-128"/>
            </a:endParaRP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a:t>
            </a:r>
            <a:r>
              <a:rPr lang="en-US" altLang="ja-JP" sz="1200">
                <a:solidFill>
                  <a:schemeClr val="tx1"/>
                </a:solidFill>
                <a:latin typeface="HG丸ｺﾞｼｯｸM-PRO" panose="020F0600000000000000" pitchFamily="50" charset="-128"/>
                <a:ea typeface="HG丸ｺﾞｼｯｸM-PRO" panose="020F0600000000000000" pitchFamily="50" charset="-128"/>
              </a:rPr>
              <a:t>(2) </a:t>
            </a:r>
            <a:r>
              <a:rPr lang="ja-JP" altLang="ja-JP" sz="1200">
                <a:solidFill>
                  <a:schemeClr val="tx1"/>
                </a:solidFill>
                <a:latin typeface="HG丸ｺﾞｼｯｸM-PRO" panose="020F0600000000000000" pitchFamily="50" charset="-128"/>
                <a:ea typeface="HG丸ｺﾞｼｯｸM-PRO" panose="020F0600000000000000" pitchFamily="50" charset="-128"/>
              </a:rPr>
              <a:t>がん患者</a:t>
            </a:r>
            <a:r>
              <a:rPr lang="ja-JP" altLang="en-US" sz="1200">
                <a:solidFill>
                  <a:schemeClr val="tx1"/>
                </a:solidFill>
                <a:latin typeface="HG丸ｺﾞｼｯｸM-PRO" panose="020F0600000000000000" pitchFamily="50" charset="-128"/>
                <a:ea typeface="HG丸ｺﾞｼｯｸM-PRO" panose="020F0600000000000000" pitchFamily="50" charset="-128"/>
              </a:rPr>
              <a:t>への情報提供</a:t>
            </a:r>
            <a:endParaRPr lang="ja-JP" altLang="ja-JP" sz="1200">
              <a:solidFill>
                <a:schemeClr val="tx1"/>
              </a:solidFill>
              <a:latin typeface="HG丸ｺﾞｼｯｸM-PRO" panose="020F0600000000000000" pitchFamily="50" charset="-128"/>
              <a:ea typeface="HG丸ｺﾞｼｯｸM-PRO" panose="020F0600000000000000" pitchFamily="50" charset="-128"/>
            </a:endParaRP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a:t>
            </a:r>
            <a:r>
              <a:rPr lang="en-US" altLang="ja-JP" sz="1200">
                <a:solidFill>
                  <a:schemeClr val="tx1"/>
                </a:solidFill>
                <a:latin typeface="HG丸ｺﾞｼｯｸM-PRO" panose="020F0600000000000000" pitchFamily="50" charset="-128"/>
                <a:ea typeface="HG丸ｺﾞｼｯｸM-PRO" panose="020F0600000000000000" pitchFamily="50" charset="-128"/>
              </a:rPr>
              <a:t>(3) </a:t>
            </a:r>
            <a:r>
              <a:rPr lang="ja-JP" altLang="en-US" sz="1200">
                <a:solidFill>
                  <a:schemeClr val="tx1"/>
                </a:solidFill>
                <a:latin typeface="HG丸ｺﾞｼｯｸM-PRO" panose="020F0600000000000000" pitchFamily="50" charset="-128"/>
                <a:ea typeface="HG丸ｺﾞｼｯｸM-PRO" panose="020F0600000000000000" pitchFamily="50" charset="-128"/>
              </a:rPr>
              <a:t>就労支援などサバイバーシップ支援</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①小児・</a:t>
            </a:r>
            <a:r>
              <a:rPr lang="en-US" altLang="ja-JP" sz="1200">
                <a:solidFill>
                  <a:schemeClr val="tx1"/>
                </a:solidFill>
                <a:latin typeface="HG丸ｺﾞｼｯｸM-PRO" panose="020F0600000000000000" pitchFamily="50" charset="-128"/>
                <a:ea typeface="HG丸ｺﾞｼｯｸM-PRO" panose="020F0600000000000000" pitchFamily="50" charset="-128"/>
              </a:rPr>
              <a:t>AYA</a:t>
            </a:r>
            <a:r>
              <a:rPr lang="ja-JP" altLang="en-US" sz="1200">
                <a:solidFill>
                  <a:schemeClr val="tx1"/>
                </a:solidFill>
                <a:latin typeface="HG丸ｺﾞｼｯｸM-PRO" panose="020F0600000000000000" pitchFamily="50" charset="-128"/>
                <a:ea typeface="HG丸ｺﾞｼｯｸM-PRO" panose="020F0600000000000000" pitchFamily="50" charset="-128"/>
              </a:rPr>
              <a:t>世代における療養環境への支援</a:t>
            </a: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②働く世代のがん患者の就労支援の推進</a:t>
            </a: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③高齢者の支援</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④</a:t>
            </a:r>
            <a:r>
              <a:rPr lang="ja-JP" altLang="en-US" sz="1200" err="1">
                <a:solidFill>
                  <a:schemeClr val="tx1"/>
                </a:solidFill>
                <a:latin typeface="HG丸ｺﾞｼｯｸM-PRO" panose="020F0600000000000000" pitchFamily="50" charset="-128"/>
                <a:ea typeface="HG丸ｺﾞｼｯｸM-PRO" panose="020F0600000000000000" pitchFamily="50" charset="-128"/>
              </a:rPr>
              <a:t>妊よう</a:t>
            </a:r>
            <a:r>
              <a:rPr lang="ja-JP" altLang="en-US" sz="1200">
                <a:solidFill>
                  <a:schemeClr val="tx1"/>
                </a:solidFill>
                <a:latin typeface="HG丸ｺﾞｼｯｸM-PRO" panose="020F0600000000000000" pitchFamily="50" charset="-128"/>
                <a:ea typeface="HG丸ｺﾞｼｯｸM-PRO" panose="020F0600000000000000" pitchFamily="50" charset="-128"/>
              </a:rPr>
              <a:t>性温存療法の情報提供及び支援</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⑤アピアランスケアの充実</a:t>
            </a: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a:t>
            </a:r>
            <a:r>
              <a:rPr lang="ja-JP" altLang="ja-JP" sz="1200">
                <a:solidFill>
                  <a:schemeClr val="tx1"/>
                </a:solidFill>
                <a:latin typeface="HG丸ｺﾞｼｯｸM-PRO" panose="020F0600000000000000" pitchFamily="50" charset="-128"/>
                <a:ea typeface="HG丸ｺﾞｼｯｸM-PRO" panose="020F0600000000000000" pitchFamily="50" charset="-128"/>
              </a:rPr>
              <a:t>４　がん対策を社会全体で進める環境づくり</a:t>
            </a: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a:t>
            </a:r>
            <a:r>
              <a:rPr lang="en-US" altLang="ja-JP" sz="1200">
                <a:solidFill>
                  <a:schemeClr val="tx1"/>
                </a:solidFill>
                <a:latin typeface="HG丸ｺﾞｼｯｸM-PRO" panose="020F0600000000000000" pitchFamily="50" charset="-128"/>
                <a:ea typeface="HG丸ｺﾞｼｯｸM-PRO" panose="020F0600000000000000" pitchFamily="50" charset="-128"/>
              </a:rPr>
              <a:t>(1) </a:t>
            </a:r>
            <a:r>
              <a:rPr lang="ja-JP" altLang="en-US" sz="1200">
                <a:solidFill>
                  <a:schemeClr val="tx1"/>
                </a:solidFill>
                <a:latin typeface="HG丸ｺﾞｼｯｸM-PRO" panose="020F0600000000000000" pitchFamily="50" charset="-128"/>
                <a:ea typeface="HG丸ｺﾞｼｯｸM-PRO" panose="020F0600000000000000" pitchFamily="50" charset="-128"/>
              </a:rPr>
              <a:t>社会全体での機運づくり</a:t>
            </a:r>
            <a:endParaRPr lang="ja-JP" altLang="ja-JP" sz="1200">
              <a:solidFill>
                <a:schemeClr val="tx1"/>
              </a:solidFill>
              <a:latin typeface="HG丸ｺﾞｼｯｸM-PRO" panose="020F0600000000000000" pitchFamily="50" charset="-128"/>
              <a:ea typeface="HG丸ｺﾞｼｯｸM-PRO" panose="020F0600000000000000" pitchFamily="50" charset="-128"/>
            </a:endParaRP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a:t>
            </a:r>
            <a:r>
              <a:rPr lang="en-US" altLang="ja-JP" sz="1200">
                <a:solidFill>
                  <a:schemeClr val="tx1"/>
                </a:solidFill>
                <a:latin typeface="HG丸ｺﾞｼｯｸM-PRO" panose="020F0600000000000000" pitchFamily="50" charset="-128"/>
                <a:ea typeface="HG丸ｺﾞｼｯｸM-PRO" panose="020F0600000000000000" pitchFamily="50" charset="-128"/>
              </a:rPr>
              <a:t>(2) </a:t>
            </a:r>
            <a:r>
              <a:rPr lang="ja-JP" altLang="en-US" sz="1200">
                <a:solidFill>
                  <a:schemeClr val="tx1"/>
                </a:solidFill>
                <a:latin typeface="HG丸ｺﾞｼｯｸM-PRO" panose="020F0600000000000000" pitchFamily="50" charset="-128"/>
                <a:ea typeface="HG丸ｺﾞｼｯｸM-PRO" panose="020F0600000000000000" pitchFamily="50" charset="-128"/>
              </a:rPr>
              <a:t>大阪府がん対策基金</a:t>
            </a:r>
            <a:endParaRPr lang="en-US" altLang="ja-JP" sz="1200">
              <a:solidFill>
                <a:schemeClr val="tx1"/>
              </a:solidFill>
              <a:latin typeface="HG丸ｺﾞｼｯｸM-PRO" panose="020F0600000000000000" pitchFamily="50" charset="-128"/>
              <a:ea typeface="HG丸ｺﾞｼｯｸM-PRO" panose="020F0600000000000000" pitchFamily="50" charset="-128"/>
            </a:endParaRPr>
          </a:p>
          <a:p>
            <a:pPr>
              <a:lnSpc>
                <a:spcPts val="1300"/>
              </a:lnSpc>
            </a:pPr>
            <a:r>
              <a:rPr lang="ja-JP" altLang="en-US" sz="1200">
                <a:solidFill>
                  <a:schemeClr val="tx1"/>
                </a:solidFill>
                <a:latin typeface="HG丸ｺﾞｼｯｸM-PRO" panose="020F0600000000000000" pitchFamily="50" charset="-128"/>
                <a:ea typeface="HG丸ｺﾞｼｯｸM-PRO" panose="020F0600000000000000" pitchFamily="50" charset="-128"/>
              </a:rPr>
              <a:t>　　</a:t>
            </a:r>
            <a:r>
              <a:rPr lang="en-US" altLang="ja-JP" sz="1200">
                <a:solidFill>
                  <a:schemeClr val="tx1"/>
                </a:solidFill>
                <a:latin typeface="HG丸ｺﾞｼｯｸM-PRO" panose="020F0600000000000000" pitchFamily="50" charset="-128"/>
                <a:ea typeface="HG丸ｺﾞｼｯｸM-PRO" panose="020F0600000000000000" pitchFamily="50" charset="-128"/>
              </a:rPr>
              <a:t>(3)</a:t>
            </a:r>
            <a:r>
              <a:rPr lang="ja-JP" altLang="en-US" sz="1200">
                <a:solidFill>
                  <a:schemeClr val="tx1"/>
                </a:solidFill>
                <a:latin typeface="HG丸ｺﾞｼｯｸM-PRO" panose="020F0600000000000000" pitchFamily="50" charset="-128"/>
                <a:ea typeface="HG丸ｺﾞｼｯｸM-PRO" panose="020F0600000000000000" pitchFamily="50" charset="-128"/>
              </a:rPr>
              <a:t> </a:t>
            </a:r>
            <a:r>
              <a:rPr lang="ja-JP" altLang="ja-JP" sz="1200">
                <a:solidFill>
                  <a:schemeClr val="tx1"/>
                </a:solidFill>
                <a:latin typeface="HG丸ｺﾞｼｯｸM-PRO" panose="020F0600000000000000" pitchFamily="50" charset="-128"/>
                <a:ea typeface="HG丸ｺﾞｼｯｸM-PRO" panose="020F0600000000000000" pitchFamily="50" charset="-128"/>
              </a:rPr>
              <a:t>がん患者会等との連携促進</a:t>
            </a:r>
          </a:p>
        </p:txBody>
      </p:sp>
      <p:sp>
        <p:nvSpPr>
          <p:cNvPr id="5" name="正方形/長方形 4"/>
          <p:cNvSpPr/>
          <p:nvPr/>
        </p:nvSpPr>
        <p:spPr>
          <a:xfrm>
            <a:off x="635392" y="4701329"/>
            <a:ext cx="2718306" cy="21602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629558" y="1272925"/>
            <a:ext cx="3798425" cy="40366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629558" y="5275535"/>
            <a:ext cx="2433257" cy="38661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5106369" y="5437636"/>
            <a:ext cx="2955311" cy="33388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右矢印 10"/>
          <p:cNvSpPr/>
          <p:nvPr/>
        </p:nvSpPr>
        <p:spPr>
          <a:xfrm>
            <a:off x="4212639" y="1474758"/>
            <a:ext cx="754725" cy="242487"/>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5022045" y="1272925"/>
            <a:ext cx="3798427" cy="55216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rot="181718">
            <a:off x="3303991" y="5425846"/>
            <a:ext cx="1651529" cy="302257"/>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5098524" y="4941651"/>
            <a:ext cx="3361908" cy="215541"/>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右矢印 15"/>
          <p:cNvSpPr/>
          <p:nvPr/>
        </p:nvSpPr>
        <p:spPr>
          <a:xfrm rot="545689">
            <a:off x="3436090" y="4831089"/>
            <a:ext cx="1580039" cy="2571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274044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6320" y="426469"/>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pPr>
              <a:lnSpc>
                <a:spcPts val="1900"/>
              </a:lnSpc>
            </a:pPr>
            <a:endParaRPr lang="en-US" altLang="ja-JP" dirty="0">
              <a:latin typeface="HG丸ｺﾞｼｯｸM-PRO" panose="020F0600000000000000" pitchFamily="50" charset="-128"/>
              <a:ea typeface="HG丸ｺﾞｼｯｸM-PRO" panose="020F0600000000000000" pitchFamily="50" charset="-128"/>
            </a:endParaRPr>
          </a:p>
          <a:p>
            <a:pPr>
              <a:lnSpc>
                <a:spcPts val="1900"/>
              </a:lnSpc>
            </a:pPr>
            <a:r>
              <a:rPr lang="ja-JP" altLang="en-US" dirty="0">
                <a:latin typeface="HG丸ｺﾞｼｯｸM-PRO" panose="020F0600000000000000" pitchFamily="50" charset="-128"/>
                <a:ea typeface="HG丸ｺﾞｼｯｸM-PRO" panose="020F0600000000000000" pitchFamily="50" charset="-128"/>
              </a:rPr>
              <a:t>　   ウ　就労支援</a:t>
            </a:r>
            <a:endParaRPr lang="en-US" altLang="ja-JP" dirty="0">
              <a:latin typeface="HG丸ｺﾞｼｯｸM-PRO" panose="020F0600000000000000" pitchFamily="50" charset="-128"/>
              <a:ea typeface="HG丸ｺﾞｼｯｸM-PRO" panose="020F0600000000000000" pitchFamily="50" charset="-128"/>
            </a:endParaRPr>
          </a:p>
          <a:p>
            <a:pPr>
              <a:lnSpc>
                <a:spcPts val="1900"/>
              </a:lnSpc>
            </a:pPr>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小児</a:t>
            </a:r>
            <a:r>
              <a:rPr lang="ja-JP" altLang="en-US" dirty="0">
                <a:latin typeface="HG丸ｺﾞｼｯｸM-PRO" panose="020F0600000000000000" pitchFamily="50" charset="-128"/>
                <a:ea typeface="HG丸ｺﾞｼｯｸM-PRO" panose="020F0600000000000000" pitchFamily="50" charset="-128"/>
              </a:rPr>
              <a:t>がん・</a:t>
            </a:r>
            <a:r>
              <a:rPr lang="en-US" altLang="ja-JP" dirty="0">
                <a:latin typeface="HG丸ｺﾞｼｯｸM-PRO" panose="020F0600000000000000" pitchFamily="50" charset="-128"/>
                <a:ea typeface="HG丸ｺﾞｼｯｸM-PRO" panose="020F0600000000000000" pitchFamily="50" charset="-128"/>
              </a:rPr>
              <a:t>AYA</a:t>
            </a:r>
            <a:r>
              <a:rPr lang="ja-JP" altLang="en-US" dirty="0">
                <a:latin typeface="HG丸ｺﾞｼｯｸM-PRO" panose="020F0600000000000000" pitchFamily="50" charset="-128"/>
                <a:ea typeface="HG丸ｺﾞｼｯｸM-PRO" panose="020F0600000000000000" pitchFamily="50" charset="-128"/>
              </a:rPr>
              <a:t>世代のがん経験者の就労支援に向け、ハローワーク、地域</a:t>
            </a:r>
            <a:r>
              <a:rPr lang="ja-JP" altLang="en-US" dirty="0" smtClean="0">
                <a:latin typeface="HG丸ｺﾞｼｯｸM-PRO" panose="020F0600000000000000" pitchFamily="50" charset="-128"/>
                <a:ea typeface="HG丸ｺﾞｼｯｸM-PRO" panose="020F0600000000000000" pitchFamily="50" charset="-128"/>
              </a:rPr>
              <a:t>若</a:t>
            </a:r>
            <a:endParaRPr lang="en-US" altLang="ja-JP" dirty="0" smtClean="0">
              <a:latin typeface="HG丸ｺﾞｼｯｸM-PRO" panose="020F0600000000000000" pitchFamily="50" charset="-128"/>
              <a:ea typeface="HG丸ｺﾞｼｯｸM-PRO" panose="020F0600000000000000" pitchFamily="50" charset="-128"/>
            </a:endParaRPr>
          </a:p>
          <a:p>
            <a:pPr>
              <a:lnSpc>
                <a:spcPts val="1900"/>
              </a:lnSpc>
            </a:pPr>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者サポートステーション</a:t>
            </a:r>
            <a:r>
              <a:rPr lang="ja-JP" altLang="en-US" dirty="0">
                <a:latin typeface="HG丸ｺﾞｼｯｸM-PRO" panose="020F0600000000000000" pitchFamily="50" charset="-128"/>
                <a:ea typeface="HG丸ｺﾞｼｯｸM-PRO" panose="020F0600000000000000" pitchFamily="50" charset="-128"/>
              </a:rPr>
              <a:t>等の労働関係機関とがん相談支援センター、学校と</a:t>
            </a:r>
            <a:r>
              <a:rPr lang="ja-JP" altLang="en-US" dirty="0" smtClean="0">
                <a:latin typeface="HG丸ｺﾞｼｯｸM-PRO" panose="020F0600000000000000" pitchFamily="50" charset="-128"/>
                <a:ea typeface="HG丸ｺﾞｼｯｸM-PRO" panose="020F0600000000000000" pitchFamily="50" charset="-128"/>
              </a:rPr>
              <a:t>の</a:t>
            </a:r>
            <a:endParaRPr lang="en-US" altLang="ja-JP" dirty="0" smtClean="0">
              <a:latin typeface="HG丸ｺﾞｼｯｸM-PRO" panose="020F0600000000000000" pitchFamily="50" charset="-128"/>
              <a:ea typeface="HG丸ｺﾞｼｯｸM-PRO" panose="020F0600000000000000" pitchFamily="50" charset="-128"/>
            </a:endParaRPr>
          </a:p>
          <a:p>
            <a:pPr>
              <a:lnSpc>
                <a:spcPts val="1900"/>
              </a:lnSpc>
            </a:pPr>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連携を</a:t>
            </a:r>
            <a:r>
              <a:rPr lang="ja-JP" altLang="en-US" dirty="0">
                <a:latin typeface="HG丸ｺﾞｼｯｸM-PRO" panose="020F0600000000000000" pitchFamily="50" charset="-128"/>
                <a:ea typeface="HG丸ｺﾞｼｯｸM-PRO" panose="020F0600000000000000" pitchFamily="50" charset="-128"/>
              </a:rPr>
              <a:t>引き続き進める。</a:t>
            </a:r>
          </a:p>
          <a:p>
            <a:pPr>
              <a:lnSpc>
                <a:spcPts val="1900"/>
              </a:lnSpc>
            </a:pPr>
            <a:r>
              <a:rPr lang="ja-JP" altLang="en-US" dirty="0">
                <a:latin typeface="HG丸ｺﾞｼｯｸM-PRO" panose="020F0600000000000000" pitchFamily="50" charset="-128"/>
                <a:ea typeface="HG丸ｺﾞｼｯｸM-PRO" panose="020F0600000000000000" pitchFamily="50" charset="-128"/>
              </a:rPr>
              <a:t> </a:t>
            </a:r>
            <a:endParaRPr lang="en-US" altLang="ja-JP" dirty="0">
              <a:latin typeface="HG丸ｺﾞｼｯｸM-PRO" panose="020F0600000000000000" pitchFamily="50" charset="-128"/>
              <a:ea typeface="HG丸ｺﾞｼｯｸM-PRO" panose="020F0600000000000000" pitchFamily="50" charset="-128"/>
            </a:endParaRPr>
          </a:p>
          <a:p>
            <a:pPr>
              <a:lnSpc>
                <a:spcPts val="1900"/>
              </a:lnSpc>
            </a:pPr>
            <a:r>
              <a:rPr lang="ja-JP" altLang="en-US" dirty="0">
                <a:latin typeface="HG丸ｺﾞｼｯｸM-PRO" panose="020F0600000000000000" pitchFamily="50" charset="-128"/>
                <a:ea typeface="HG丸ｺﾞｼｯｸM-PRO" panose="020F0600000000000000" pitchFamily="50" charset="-128"/>
              </a:rPr>
              <a:t>　　エ　家族支援</a:t>
            </a:r>
            <a:endParaRPr lang="en-US" altLang="ja-JP" dirty="0">
              <a:latin typeface="HG丸ｺﾞｼｯｸM-PRO" panose="020F0600000000000000" pitchFamily="50" charset="-128"/>
              <a:ea typeface="HG丸ｺﾞｼｯｸM-PRO" panose="020F0600000000000000" pitchFamily="50" charset="-128"/>
            </a:endParaRPr>
          </a:p>
          <a:p>
            <a:pPr>
              <a:lnSpc>
                <a:spcPts val="1900"/>
              </a:lnSpc>
            </a:pPr>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大阪府</a:t>
            </a:r>
            <a:r>
              <a:rPr lang="ja-JP" altLang="en-US" dirty="0">
                <a:latin typeface="HG丸ｺﾞｼｯｸM-PRO" panose="020F0600000000000000" pitchFamily="50" charset="-128"/>
                <a:ea typeface="HG丸ｺﾞｼｯｸM-PRO" panose="020F0600000000000000" pitchFamily="50" charset="-128"/>
              </a:rPr>
              <a:t>がん診療連携協議会と連携し、小児がんの患者本人だけでなく、家族</a:t>
            </a:r>
            <a:r>
              <a:rPr lang="ja-JP" altLang="en-US" dirty="0" smtClean="0">
                <a:latin typeface="HG丸ｺﾞｼｯｸM-PRO" panose="020F0600000000000000" pitchFamily="50" charset="-128"/>
                <a:ea typeface="HG丸ｺﾞｼｯｸM-PRO" panose="020F0600000000000000" pitchFamily="50" charset="-128"/>
              </a:rPr>
              <a:t>が</a:t>
            </a:r>
            <a:endParaRPr lang="en-US" altLang="ja-JP" dirty="0" smtClean="0">
              <a:latin typeface="HG丸ｺﾞｼｯｸM-PRO" panose="020F0600000000000000" pitchFamily="50" charset="-128"/>
              <a:ea typeface="HG丸ｺﾞｼｯｸM-PRO" panose="020F0600000000000000" pitchFamily="50" charset="-128"/>
            </a:endParaRPr>
          </a:p>
          <a:p>
            <a:pPr>
              <a:lnSpc>
                <a:spcPts val="1900"/>
              </a:lnSpc>
            </a:pPr>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抱える</a:t>
            </a:r>
            <a:r>
              <a:rPr lang="ja-JP" altLang="en-US" dirty="0">
                <a:latin typeface="HG丸ｺﾞｼｯｸM-PRO" panose="020F0600000000000000" pitchFamily="50" charset="-128"/>
                <a:ea typeface="HG丸ｺﾞｼｯｸM-PRO" panose="020F0600000000000000" pitchFamily="50" charset="-128"/>
              </a:rPr>
              <a:t>様々な心理・社会的問題に対応するため、家族に対する相談支援の</a:t>
            </a:r>
            <a:r>
              <a:rPr lang="ja-JP" altLang="en-US" dirty="0" smtClean="0">
                <a:latin typeface="HG丸ｺﾞｼｯｸM-PRO" panose="020F0600000000000000" pitchFamily="50" charset="-128"/>
                <a:ea typeface="HG丸ｺﾞｼｯｸM-PRO" panose="020F0600000000000000" pitchFamily="50" charset="-128"/>
              </a:rPr>
              <a:t>充実</a:t>
            </a:r>
            <a:endParaRPr lang="en-US" altLang="ja-JP" dirty="0" smtClean="0">
              <a:latin typeface="HG丸ｺﾞｼｯｸM-PRO" panose="020F0600000000000000" pitchFamily="50" charset="-128"/>
              <a:ea typeface="HG丸ｺﾞｼｯｸM-PRO" panose="020F0600000000000000" pitchFamily="50" charset="-128"/>
            </a:endParaRPr>
          </a:p>
          <a:p>
            <a:pPr>
              <a:lnSpc>
                <a:spcPts val="1900"/>
              </a:lnSpc>
            </a:pPr>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を図る</a:t>
            </a:r>
            <a:r>
              <a:rPr lang="ja-JP" altLang="en-US" dirty="0">
                <a:latin typeface="HG丸ｺﾞｼｯｸM-PRO" panose="020F0600000000000000" pitchFamily="50" charset="-128"/>
                <a:ea typeface="HG丸ｺﾞｼｯｸM-PRO" panose="020F0600000000000000" pitchFamily="50" charset="-128"/>
              </a:rPr>
              <a:t>。</a:t>
            </a: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a:latin typeface="HG丸ｺﾞｼｯｸM-PRO" panose="020F0600000000000000" pitchFamily="50" charset="-128"/>
                <a:ea typeface="HG丸ｺﾞｼｯｸM-PRO" panose="020F0600000000000000" pitchFamily="50" charset="-128"/>
              </a:rPr>
              <a:t>第５章　個別の取組と目標</a:t>
            </a:r>
            <a:r>
              <a:rPr lang="ja-JP" altLang="en-US" sz="2000">
                <a:latin typeface="HG丸ｺﾞｼｯｸM-PRO" panose="020F0600000000000000" pitchFamily="50" charset="-128"/>
                <a:ea typeface="HG丸ｺﾞｼｯｸM-PRO" panose="020F0600000000000000" pitchFamily="50" charset="-128"/>
              </a:rPr>
              <a:t>　</a:t>
            </a:r>
            <a:endParaRPr kumimoji="1" lang="ja-JP" altLang="en-US" sz="200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6841125" y="6448251"/>
            <a:ext cx="2133600" cy="365125"/>
          </a:xfrm>
        </p:spPr>
        <p:txBody>
          <a:bodyPr anchor="b" anchorCtr="0"/>
          <a:lstStyle/>
          <a:p>
            <a:fld id="{D2D8002D-B5B0-4BAC-B1F6-782DDCCE6D9C}" type="slidenum">
              <a:rPr kumimoji="1" lang="ja-JP" altLang="en-US" sz="1400" smtClean="0"/>
              <a:t>20</a:t>
            </a:fld>
            <a:endParaRPr kumimoji="1" lang="ja-JP" altLang="en-US" sz="1400"/>
          </a:p>
        </p:txBody>
      </p:sp>
    </p:spTree>
    <p:extLst>
      <p:ext uri="{BB962C8B-B14F-4D97-AF65-F5344CB8AC3E}">
        <p14:creationId xmlns:p14="http://schemas.microsoft.com/office/powerpoint/2010/main" val="30241244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50889"/>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b="1" dirty="0">
              <a:latin typeface="HG丸ｺﾞｼｯｸM-PRO" panose="020F0600000000000000" pitchFamily="50" charset="-128"/>
              <a:ea typeface="HG丸ｺﾞｼｯｸM-PRO" panose="020F0600000000000000" pitchFamily="50" charset="-128"/>
            </a:endParaRPr>
          </a:p>
          <a:p>
            <a:r>
              <a:rPr lang="ja-JP" altLang="en-US" b="1" dirty="0">
                <a:latin typeface="HG丸ｺﾞｼｯｸM-PRO" panose="020F0600000000000000" pitchFamily="50" charset="-128"/>
                <a:ea typeface="HG丸ｺﾞｼｯｸM-PRO" panose="020F0600000000000000" pitchFamily="50" charset="-128"/>
              </a:rPr>
              <a:t>　　④</a:t>
            </a:r>
            <a:r>
              <a:rPr lang="ja-JP" altLang="en-US" b="1" dirty="0" err="1">
                <a:latin typeface="HG丸ｺﾞｼｯｸM-PRO" panose="020F0600000000000000" pitchFamily="50" charset="-128"/>
                <a:ea typeface="HG丸ｺﾞｼｯｸM-PRO" panose="020F0600000000000000" pitchFamily="50" charset="-128"/>
              </a:rPr>
              <a:t>妊よう</a:t>
            </a:r>
            <a:r>
              <a:rPr lang="ja-JP" altLang="en-US" b="1" dirty="0">
                <a:latin typeface="HG丸ｺﾞｼｯｸM-PRO" panose="020F0600000000000000" pitchFamily="50" charset="-128"/>
                <a:ea typeface="HG丸ｺﾞｼｯｸM-PRO" panose="020F0600000000000000" pitchFamily="50" charset="-128"/>
              </a:rPr>
              <a:t>性温存療法の情報提供及び</a:t>
            </a:r>
            <a:r>
              <a:rPr lang="ja-JP" altLang="en-US" b="1" dirty="0" smtClean="0">
                <a:latin typeface="HG丸ｺﾞｼｯｸM-PRO" panose="020F0600000000000000" pitchFamily="50" charset="-128"/>
                <a:ea typeface="HG丸ｺﾞｼｯｸM-PRO" panose="020F0600000000000000" pitchFamily="50" charset="-128"/>
              </a:rPr>
              <a:t>支援</a:t>
            </a:r>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○がん患者の生殖機能の温存に向けては、的確な時期に治療を選択できるよう、</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患者向け療養情報冊子「おおさかがんサポートブック」や大阪国際がんセン</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ターがん対策センターホームページ「大阪のがん情報」などを通じた情報提供</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に努めるとともに、大阪がん・生殖医療ネットワークを通じ、がん診療拠点病</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院のがん治療医と生殖医療専門医との連携体制の構築</a:t>
            </a:r>
            <a:r>
              <a:rPr lang="ja-JP" altLang="en-US" dirty="0">
                <a:solidFill>
                  <a:srgbClr val="FF0000"/>
                </a:solidFill>
                <a:latin typeface="HG丸ｺﾞｼｯｸM-PRO" panose="020F0600000000000000" pitchFamily="50" charset="-128"/>
                <a:ea typeface="HG丸ｺﾞｼｯｸM-PRO" panose="020F0600000000000000" pitchFamily="50" charset="-128"/>
              </a:rPr>
              <a:t>を図りながら、がん治療</a:t>
            </a: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r>
              <a:rPr lang="ja-JP" altLang="en-US" dirty="0">
                <a:solidFill>
                  <a:srgbClr val="FF0000"/>
                </a:solidFill>
                <a:latin typeface="HG丸ｺﾞｼｯｸM-PRO" panose="020F0600000000000000" pitchFamily="50" charset="-128"/>
                <a:ea typeface="HG丸ｺﾞｼｯｸM-PRO" panose="020F0600000000000000" pitchFamily="50" charset="-128"/>
              </a:rPr>
              <a:t>　　　後も長期間にわたって、がん・生殖医療に関する情報・相談支援を行う。</a:t>
            </a: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b="1" dirty="0">
                <a:latin typeface="HG丸ｺﾞｼｯｸM-PRO" panose="020F0600000000000000" pitchFamily="50" charset="-128"/>
                <a:ea typeface="HG丸ｺﾞｼｯｸM-PRO" panose="020F0600000000000000" pitchFamily="50" charset="-128"/>
              </a:rPr>
              <a:t>⑤アピアランスケアの</a:t>
            </a:r>
            <a:r>
              <a:rPr lang="ja-JP" altLang="en-US" b="1" dirty="0" smtClean="0">
                <a:latin typeface="HG丸ｺﾞｼｯｸM-PRO" panose="020F0600000000000000" pitchFamily="50" charset="-128"/>
                <a:ea typeface="HG丸ｺﾞｼｯｸM-PRO" panose="020F0600000000000000" pitchFamily="50" charset="-128"/>
              </a:rPr>
              <a:t>充実</a:t>
            </a:r>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○アピアランスケアについて、患者やその家族に必要な支援が行われるよう、</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各拠点病院のがん相談支援センターの相談員を対象としたアピアランスケア</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のためのスキルアップ研修を実施する。</a:t>
            </a:r>
          </a:p>
          <a:p>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○府のホームページにおいて、府内企業のアピアランスケアに取り組む企業に</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ついての情報を更に充実させていくとともに、民間の理美容サービス機関等</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との連携による啓発セミナーの実施する等、府民へのアピアランスケアの普</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及啓発を更に進めていく。</a:t>
            </a: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a:latin typeface="HG丸ｺﾞｼｯｸM-PRO" panose="020F0600000000000000" pitchFamily="50" charset="-128"/>
                <a:ea typeface="HG丸ｺﾞｼｯｸM-PRO" panose="020F0600000000000000" pitchFamily="50" charset="-128"/>
              </a:rPr>
              <a:t>第５章　個別の取組と目標</a:t>
            </a:r>
            <a:r>
              <a:rPr lang="ja-JP" altLang="en-US" sz="2000">
                <a:latin typeface="HG丸ｺﾞｼｯｸM-PRO" panose="020F0600000000000000" pitchFamily="50" charset="-128"/>
                <a:ea typeface="HG丸ｺﾞｼｯｸM-PRO" panose="020F0600000000000000" pitchFamily="50" charset="-128"/>
              </a:rPr>
              <a:t>　</a:t>
            </a:r>
            <a:endParaRPr kumimoji="1" lang="ja-JP" altLang="en-US" sz="200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6841125" y="6448251"/>
            <a:ext cx="2133600" cy="365125"/>
          </a:xfrm>
        </p:spPr>
        <p:txBody>
          <a:bodyPr anchor="b" anchorCtr="0"/>
          <a:lstStyle/>
          <a:p>
            <a:fld id="{D2D8002D-B5B0-4BAC-B1F6-782DDCCE6D9C}" type="slidenum">
              <a:rPr kumimoji="1" lang="ja-JP" altLang="en-US" sz="1400" smtClean="0"/>
              <a:t>21</a:t>
            </a:fld>
            <a:endParaRPr kumimoji="1" lang="ja-JP" altLang="en-US" sz="1400"/>
          </a:p>
        </p:txBody>
      </p:sp>
    </p:spTree>
    <p:extLst>
      <p:ext uri="{BB962C8B-B14F-4D97-AF65-F5344CB8AC3E}">
        <p14:creationId xmlns:p14="http://schemas.microsoft.com/office/powerpoint/2010/main" val="395484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628800"/>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a:latin typeface="+mj-ea"/>
              </a:rPr>
              <a:t>第３章　大阪府におけるがんの現状と課題</a:t>
            </a:r>
            <a:endParaRPr lang="en-US" altLang="ja-JP" sz="3600" b="1">
              <a:latin typeface="+mj-ea"/>
            </a:endParaRPr>
          </a:p>
        </p:txBody>
      </p:sp>
      <p:sp>
        <p:nvSpPr>
          <p:cNvPr id="5" name="タイトル 1"/>
          <p:cNvSpPr txBox="1">
            <a:spLocks/>
          </p:cNvSpPr>
          <p:nvPr/>
        </p:nvSpPr>
        <p:spPr>
          <a:xfrm>
            <a:off x="189470" y="3140968"/>
            <a:ext cx="8775018" cy="152436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b="1">
                <a:solidFill>
                  <a:prstClr val="black"/>
                </a:solidFill>
                <a:latin typeface="+mj-ea"/>
                <a:cs typeface="+mn-cs"/>
              </a:rPr>
              <a:t>　　</a:t>
            </a:r>
            <a:r>
              <a:rPr lang="ja-JP" altLang="en-US" sz="3600" b="1">
                <a:solidFill>
                  <a:prstClr val="black"/>
                </a:solidFill>
                <a:latin typeface="+mj-ea"/>
                <a:cs typeface="+mn-cs"/>
              </a:rPr>
              <a:t>２　大阪府のがん対策の現状と課題</a:t>
            </a:r>
            <a:endParaRPr lang="en-US" altLang="ja-JP" sz="3600" b="1">
              <a:solidFill>
                <a:prstClr val="black"/>
              </a:solidFill>
              <a:latin typeface="+mj-ea"/>
              <a:cs typeface="+mn-cs"/>
            </a:endParaRPr>
          </a:p>
          <a:p>
            <a:pPr lvl="0" algn="l">
              <a:spcBef>
                <a:spcPts val="0"/>
              </a:spcBef>
            </a:pPr>
            <a:r>
              <a:rPr lang="ja-JP" altLang="en-US" sz="3600" b="1">
                <a:solidFill>
                  <a:prstClr val="black"/>
                </a:solidFill>
                <a:latin typeface="+mj-ea"/>
                <a:cs typeface="+mn-cs"/>
              </a:rPr>
              <a:t>　　　 </a:t>
            </a:r>
            <a:r>
              <a:rPr lang="en-US" altLang="ja-JP" sz="3600" b="1">
                <a:solidFill>
                  <a:prstClr val="black"/>
                </a:solidFill>
                <a:latin typeface="+mj-ea"/>
                <a:cs typeface="+mn-cs"/>
              </a:rPr>
              <a:t>(</a:t>
            </a:r>
            <a:r>
              <a:rPr lang="ja-JP" altLang="en-US" sz="3600" b="1">
                <a:solidFill>
                  <a:prstClr val="black"/>
                </a:solidFill>
                <a:latin typeface="+mj-ea"/>
                <a:cs typeface="+mn-cs"/>
              </a:rPr>
              <a:t>２</a:t>
            </a:r>
            <a:r>
              <a:rPr lang="en-US" altLang="ja-JP" sz="3600" b="1">
                <a:solidFill>
                  <a:prstClr val="black"/>
                </a:solidFill>
                <a:latin typeface="+mj-ea"/>
                <a:cs typeface="+mn-cs"/>
              </a:rPr>
              <a:t>) </a:t>
            </a:r>
            <a:r>
              <a:rPr lang="ja-JP" altLang="en-US" sz="3600" b="1">
                <a:solidFill>
                  <a:prstClr val="black"/>
                </a:solidFill>
                <a:latin typeface="+mj-ea"/>
                <a:cs typeface="+mn-cs"/>
              </a:rPr>
              <a:t>がん医療</a:t>
            </a:r>
            <a:endParaRPr lang="en-US" altLang="ja-JP" sz="7200" b="1">
              <a:latin typeface="+mj-ea"/>
            </a:endParaRPr>
          </a:p>
          <a:p>
            <a:endParaRPr lang="ja-JP" altLang="en-US" sz="3200" b="1">
              <a:latin typeface="+mj-ea"/>
            </a:endParaRPr>
          </a:p>
        </p:txBody>
      </p:sp>
    </p:spTree>
    <p:extLst>
      <p:ext uri="{BB962C8B-B14F-4D97-AF65-F5344CB8AC3E}">
        <p14:creationId xmlns:p14="http://schemas.microsoft.com/office/powerpoint/2010/main" val="3967648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5468" cy="6309320"/>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a:latin typeface="HGS創英角ﾎﾟｯﾌﾟ体" pitchFamily="50" charset="-128"/>
              <a:ea typeface="HGS創英角ﾎﾟｯﾌﾟ体" pitchFamily="50" charset="-128"/>
            </a:endParaRPr>
          </a:p>
          <a:p>
            <a:pPr>
              <a:lnSpc>
                <a:spcPts val="2100"/>
              </a:lnSpc>
            </a:pPr>
            <a:r>
              <a:rPr lang="ja-JP" altLang="en-US" sz="2000" b="1">
                <a:latin typeface="HG丸ｺﾞｼｯｸM-PRO" panose="020F0600000000000000" pitchFamily="50" charset="-128"/>
                <a:ea typeface="HG丸ｺﾞｼｯｸM-PRO" panose="020F0600000000000000" pitchFamily="50" charset="-128"/>
              </a:rPr>
              <a:t>２　大阪府のがんの現状と課題</a:t>
            </a:r>
            <a:endParaRPr lang="en-US" altLang="ja-JP" sz="2000" b="1">
              <a:latin typeface="HG丸ｺﾞｼｯｸM-PRO" panose="020F0600000000000000" pitchFamily="50" charset="-128"/>
              <a:ea typeface="HG丸ｺﾞｼｯｸM-PRO" panose="020F0600000000000000" pitchFamily="50" charset="-128"/>
            </a:endParaRPr>
          </a:p>
          <a:p>
            <a:pPr>
              <a:lnSpc>
                <a:spcPts val="2100"/>
              </a:lnSpc>
            </a:pPr>
            <a:r>
              <a:rPr lang="en-US" altLang="ja-JP" sz="2000" b="1">
                <a:latin typeface="HG丸ｺﾞｼｯｸM-PRO" panose="020F0600000000000000" pitchFamily="50" charset="-128"/>
                <a:ea typeface="HG丸ｺﾞｼｯｸM-PRO" panose="020F0600000000000000" pitchFamily="50" charset="-128"/>
              </a:rPr>
              <a:t>(</a:t>
            </a:r>
            <a:r>
              <a:rPr kumimoji="1" lang="ja-JP" altLang="en-US" sz="2000" b="1">
                <a:latin typeface="HG丸ｺﾞｼｯｸM-PRO" panose="020F0600000000000000" pitchFamily="50" charset="-128"/>
                <a:ea typeface="HG丸ｺﾞｼｯｸM-PRO" panose="020F0600000000000000" pitchFamily="50" charset="-128"/>
              </a:rPr>
              <a:t>２</a:t>
            </a:r>
            <a:r>
              <a:rPr kumimoji="1" lang="en-US" altLang="ja-JP" sz="2000" b="1">
                <a:latin typeface="HG丸ｺﾞｼｯｸM-PRO" panose="020F0600000000000000" pitchFamily="50" charset="-128"/>
                <a:ea typeface="HG丸ｺﾞｼｯｸM-PRO" panose="020F0600000000000000" pitchFamily="50" charset="-128"/>
              </a:rPr>
              <a:t>)</a:t>
            </a:r>
            <a:r>
              <a:rPr kumimoji="1" lang="ja-JP" altLang="en-US" b="1">
                <a:latin typeface="HG丸ｺﾞｼｯｸM-PRO" panose="020F0600000000000000" pitchFamily="50" charset="-128"/>
                <a:ea typeface="HG丸ｺﾞｼｯｸM-PRO" panose="020F0600000000000000" pitchFamily="50" charset="-128"/>
              </a:rPr>
              <a:t>がん医療</a:t>
            </a:r>
            <a:endParaRPr kumimoji="1" lang="en-US" altLang="ja-JP" b="1">
              <a:latin typeface="HG丸ｺﾞｼｯｸM-PRO" panose="020F0600000000000000" pitchFamily="50" charset="-128"/>
              <a:ea typeface="HG丸ｺﾞｼｯｸM-PRO" panose="020F0600000000000000" pitchFamily="50" charset="-128"/>
            </a:endParaRPr>
          </a:p>
          <a:p>
            <a:pPr>
              <a:lnSpc>
                <a:spcPts val="2100"/>
              </a:lnSpc>
            </a:pPr>
            <a:endParaRPr lang="en-US" altLang="ja-JP" b="1">
              <a:latin typeface="HG丸ｺﾞｼｯｸM-PRO" panose="020F0600000000000000" pitchFamily="50" charset="-128"/>
              <a:ea typeface="HG丸ｺﾞｼｯｸM-PRO" panose="020F0600000000000000" pitchFamily="50" charset="-128"/>
            </a:endParaRPr>
          </a:p>
          <a:p>
            <a:pPr>
              <a:lnSpc>
                <a:spcPts val="2100"/>
              </a:lnSpc>
            </a:pPr>
            <a:endParaRPr kumimoji="1" lang="en-US" altLang="ja-JP" b="1">
              <a:latin typeface="HG丸ｺﾞｼｯｸM-PRO" panose="020F0600000000000000" pitchFamily="50" charset="-128"/>
              <a:ea typeface="HG丸ｺﾞｼｯｸM-PRO" panose="020F0600000000000000" pitchFamily="50" charset="-128"/>
            </a:endParaRPr>
          </a:p>
          <a:p>
            <a:pPr>
              <a:lnSpc>
                <a:spcPts val="2100"/>
              </a:lnSpc>
            </a:pPr>
            <a:endParaRPr lang="en-US" altLang="ja-JP" b="1">
              <a:latin typeface="HG丸ｺﾞｼｯｸM-PRO" panose="020F0600000000000000" pitchFamily="50" charset="-128"/>
              <a:ea typeface="HG丸ｺﾞｼｯｸM-PRO" panose="020F0600000000000000" pitchFamily="50" charset="-128"/>
            </a:endParaRPr>
          </a:p>
          <a:p>
            <a:pPr>
              <a:lnSpc>
                <a:spcPts val="2100"/>
              </a:lnSpc>
            </a:pPr>
            <a:endParaRPr lang="en-US" altLang="ja-JP" b="1">
              <a:latin typeface="HG丸ｺﾞｼｯｸM-PRO" panose="020F0600000000000000" pitchFamily="50" charset="-128"/>
              <a:ea typeface="HG丸ｺﾞｼｯｸM-PRO" panose="020F0600000000000000" pitchFamily="50" charset="-128"/>
            </a:endParaRPr>
          </a:p>
          <a:p>
            <a:pPr>
              <a:lnSpc>
                <a:spcPts val="2100"/>
              </a:lnSpc>
            </a:pPr>
            <a:r>
              <a:rPr lang="ja-JP" altLang="en-US" b="1">
                <a:latin typeface="HG丸ｺﾞｼｯｸM-PRO" panose="020F0600000000000000" pitchFamily="50" charset="-128"/>
                <a:ea typeface="HG丸ｺﾞｼｯｸM-PRO" panose="020F0600000000000000" pitchFamily="50" charset="-128"/>
              </a:rPr>
              <a:t>②</a:t>
            </a:r>
            <a:r>
              <a:rPr lang="ja-JP" altLang="en-US" b="1" u="sng">
                <a:latin typeface="HG丸ｺﾞｼｯｸM-PRO" panose="020F0600000000000000" pitchFamily="50" charset="-128"/>
                <a:ea typeface="HG丸ｺﾞｼｯｸM-PRO" panose="020F0600000000000000" pitchFamily="50" charset="-128"/>
              </a:rPr>
              <a:t>小児・</a:t>
            </a:r>
            <a:r>
              <a:rPr lang="en-US" altLang="ja-JP" b="1" u="sng">
                <a:latin typeface="HG丸ｺﾞｼｯｸM-PRO" panose="020F0600000000000000" pitchFamily="50" charset="-128"/>
                <a:ea typeface="HG丸ｺﾞｼｯｸM-PRO" panose="020F0600000000000000" pitchFamily="50" charset="-128"/>
              </a:rPr>
              <a:t>AYA</a:t>
            </a:r>
            <a:r>
              <a:rPr lang="ja-JP" altLang="en-US" b="1" u="sng">
                <a:latin typeface="HG丸ｺﾞｼｯｸM-PRO" panose="020F0600000000000000" pitchFamily="50" charset="-128"/>
                <a:ea typeface="HG丸ｺﾞｼｯｸM-PRO" panose="020F0600000000000000" pitchFamily="50" charset="-128"/>
              </a:rPr>
              <a:t>世代のがん、高齢者のがん、希少がん等</a:t>
            </a:r>
            <a:r>
              <a:rPr lang="ja-JP" altLang="en-US">
                <a:latin typeface="HG丸ｺﾞｼｯｸM-PRO" panose="020F0600000000000000" pitchFamily="50" charset="-128"/>
                <a:ea typeface="HG丸ｺﾞｼｯｸM-PRO" panose="020F0600000000000000" pitchFamily="50" charset="-128"/>
              </a:rPr>
              <a:t>　</a:t>
            </a:r>
            <a:endParaRPr lang="en-US" altLang="ja-JP">
              <a:latin typeface="HG丸ｺﾞｼｯｸM-PRO" panose="020F0600000000000000" pitchFamily="50" charset="-128"/>
              <a:ea typeface="HG丸ｺﾞｼｯｸM-PRO" panose="020F0600000000000000" pitchFamily="50" charset="-128"/>
            </a:endParaRPr>
          </a:p>
          <a:p>
            <a:pPr>
              <a:lnSpc>
                <a:spcPts val="2100"/>
              </a:lnSpc>
            </a:pPr>
            <a:r>
              <a:rPr lang="ja-JP" altLang="en-US" b="1">
                <a:latin typeface="HG丸ｺﾞｼｯｸM-PRO" panose="020F0600000000000000" pitchFamily="50" charset="-128"/>
                <a:ea typeface="HG丸ｺﾞｼｯｸM-PRO" panose="020F0600000000000000" pitchFamily="50" charset="-128"/>
              </a:rPr>
              <a:t>ア　小児・</a:t>
            </a:r>
            <a:r>
              <a:rPr lang="en-US" altLang="ja-JP" b="1">
                <a:latin typeface="HG丸ｺﾞｼｯｸM-PRO" panose="020F0600000000000000" pitchFamily="50" charset="-128"/>
                <a:ea typeface="HG丸ｺﾞｼｯｸM-PRO" panose="020F0600000000000000" pitchFamily="50" charset="-128"/>
              </a:rPr>
              <a:t>AYA</a:t>
            </a:r>
            <a:r>
              <a:rPr lang="ja-JP" altLang="en-US" b="1">
                <a:latin typeface="HG丸ｺﾞｼｯｸM-PRO" panose="020F0600000000000000" pitchFamily="50" charset="-128"/>
                <a:ea typeface="HG丸ｺﾞｼｯｸM-PRO" panose="020F0600000000000000" pitchFamily="50" charset="-128"/>
              </a:rPr>
              <a:t>世代のがん</a:t>
            </a:r>
            <a:endParaRPr lang="en-US" altLang="ja-JP" b="1"/>
          </a:p>
          <a:p>
            <a:pPr fontAlgn="auto">
              <a:lnSpc>
                <a:spcPts val="2100"/>
              </a:lnSpc>
            </a:pPr>
            <a:r>
              <a:rPr lang="en-US" altLang="ja-JP"/>
              <a:t>    </a:t>
            </a:r>
          </a:p>
          <a:p>
            <a:pPr fontAlgn="auto">
              <a:lnSpc>
                <a:spcPts val="2100"/>
              </a:lnSpc>
            </a:pPr>
            <a:r>
              <a:rPr lang="ja-JP" altLang="en-US">
                <a:latin typeface="HG丸ｺﾞｼｯｸM-PRO" panose="020F0600000000000000" pitchFamily="50" charset="-128"/>
                <a:ea typeface="HG丸ｺﾞｼｯｸM-PRO" panose="020F0600000000000000" pitchFamily="50" charset="-128"/>
              </a:rPr>
              <a:t>○小児（</a:t>
            </a:r>
            <a:r>
              <a:rPr lang="en-US" altLang="ja-JP">
                <a:latin typeface="HG丸ｺﾞｼｯｸM-PRO" panose="020F0600000000000000" pitchFamily="50" charset="-128"/>
                <a:ea typeface="HG丸ｺﾞｼｯｸM-PRO" panose="020F0600000000000000" pitchFamily="50" charset="-128"/>
              </a:rPr>
              <a:t>15</a:t>
            </a:r>
            <a:r>
              <a:rPr lang="ja-JP" altLang="en-US">
                <a:latin typeface="HG丸ｺﾞｼｯｸM-PRO" panose="020F0600000000000000" pitchFamily="50" charset="-128"/>
                <a:ea typeface="HG丸ｺﾞｼｯｸM-PRO" panose="020F0600000000000000" pitchFamily="50" charset="-128"/>
              </a:rPr>
              <a:t>歳未満）及び</a:t>
            </a:r>
            <a:r>
              <a:rPr lang="en-US" altLang="ja-JP">
                <a:latin typeface="HG丸ｺﾞｼｯｸM-PRO" panose="020F0600000000000000" pitchFamily="50" charset="-128"/>
                <a:ea typeface="HG丸ｺﾞｼｯｸM-PRO" panose="020F0600000000000000" pitchFamily="50" charset="-128"/>
              </a:rPr>
              <a:t>AYA</a:t>
            </a:r>
            <a:r>
              <a:rPr lang="ja-JP" altLang="en-US">
                <a:latin typeface="HG丸ｺﾞｼｯｸM-PRO" panose="020F0600000000000000" pitchFamily="50" charset="-128"/>
                <a:ea typeface="HG丸ｺﾞｼｯｸM-PRO" panose="020F0600000000000000" pitchFamily="50" charset="-128"/>
              </a:rPr>
              <a:t>（</a:t>
            </a:r>
            <a:r>
              <a:rPr lang="en-US" altLang="ja-JP">
                <a:latin typeface="HG丸ｺﾞｼｯｸM-PRO" panose="020F0600000000000000" pitchFamily="50" charset="-128"/>
                <a:ea typeface="HG丸ｺﾞｼｯｸM-PRO" panose="020F0600000000000000" pitchFamily="50" charset="-128"/>
              </a:rPr>
              <a:t>15</a:t>
            </a:r>
            <a:r>
              <a:rPr lang="ja-JP" altLang="en-US">
                <a:latin typeface="HG丸ｺﾞｼｯｸM-PRO" panose="020F0600000000000000" pitchFamily="50" charset="-128"/>
                <a:ea typeface="HG丸ｺﾞｼｯｸM-PRO" panose="020F0600000000000000" pitchFamily="50" charset="-128"/>
              </a:rPr>
              <a:t>～</a:t>
            </a:r>
            <a:r>
              <a:rPr lang="en-US" altLang="ja-JP">
                <a:latin typeface="HG丸ｺﾞｼｯｸM-PRO" panose="020F0600000000000000" pitchFamily="50" charset="-128"/>
                <a:ea typeface="HG丸ｺﾞｼｯｸM-PRO" panose="020F0600000000000000" pitchFamily="50" charset="-128"/>
              </a:rPr>
              <a:t>39</a:t>
            </a:r>
            <a:r>
              <a:rPr lang="ja-JP" altLang="en-US">
                <a:latin typeface="HG丸ｺﾞｼｯｸM-PRO" panose="020F0600000000000000" pitchFamily="50" charset="-128"/>
                <a:ea typeface="HG丸ｺﾞｼｯｸM-PRO" panose="020F0600000000000000" pitchFamily="50" charset="-128"/>
              </a:rPr>
              <a:t>歳）世代のがんは、他の世代に比べて患者　</a:t>
            </a:r>
            <a:endParaRPr lang="en-US" altLang="ja-JP">
              <a:latin typeface="HG丸ｺﾞｼｯｸM-PRO" panose="020F0600000000000000" pitchFamily="50" charset="-128"/>
              <a:ea typeface="HG丸ｺﾞｼｯｸM-PRO" panose="020F0600000000000000" pitchFamily="50" charset="-128"/>
            </a:endParaRPr>
          </a:p>
          <a:p>
            <a:pPr fontAlgn="auto">
              <a:lnSpc>
                <a:spcPts val="2100"/>
              </a:lnSpc>
            </a:pPr>
            <a:r>
              <a:rPr lang="ja-JP" altLang="en-US">
                <a:latin typeface="HG丸ｺﾞｼｯｸM-PRO" panose="020F0600000000000000" pitchFamily="50" charset="-128"/>
                <a:ea typeface="HG丸ｺﾞｼｯｸM-PRO" panose="020F0600000000000000" pitchFamily="50" charset="-128"/>
              </a:rPr>
              <a:t>　数が少なく、がん種も多種多様であり、医療従事者の診療等の知見が蓄積されに</a:t>
            </a:r>
            <a:r>
              <a:rPr lang="ja-JP" altLang="en-US" err="1">
                <a:latin typeface="HG丸ｺﾞｼｯｸM-PRO" panose="020F0600000000000000" pitchFamily="50" charset="-128"/>
                <a:ea typeface="HG丸ｺﾞｼｯｸM-PRO" panose="020F0600000000000000" pitchFamily="50" charset="-128"/>
              </a:rPr>
              <a:t>く</a:t>
            </a:r>
            <a:endParaRPr lang="en-US" altLang="ja-JP">
              <a:latin typeface="HG丸ｺﾞｼｯｸM-PRO" panose="020F0600000000000000" pitchFamily="50" charset="-128"/>
              <a:ea typeface="HG丸ｺﾞｼｯｸM-PRO" panose="020F0600000000000000" pitchFamily="50" charset="-128"/>
            </a:endParaRPr>
          </a:p>
          <a:p>
            <a:pPr fontAlgn="auto">
              <a:lnSpc>
                <a:spcPts val="2100"/>
              </a:lnSpc>
            </a:pPr>
            <a:r>
              <a:rPr lang="ja-JP" altLang="en-US">
                <a:latin typeface="HG丸ｺﾞｼｯｸM-PRO" panose="020F0600000000000000" pitchFamily="50" charset="-128"/>
                <a:ea typeface="HG丸ｺﾞｼｯｸM-PRO" panose="020F0600000000000000" pitchFamily="50" charset="-128"/>
              </a:rPr>
              <a:t>　</a:t>
            </a:r>
            <a:r>
              <a:rPr lang="ja-JP" altLang="en-US" err="1">
                <a:latin typeface="HG丸ｺﾞｼｯｸM-PRO" panose="020F0600000000000000" pitchFamily="50" charset="-128"/>
                <a:ea typeface="HG丸ｺﾞｼｯｸM-PRO" panose="020F0600000000000000" pitchFamily="50" charset="-128"/>
              </a:rPr>
              <a:t>い</a:t>
            </a:r>
            <a:r>
              <a:rPr lang="ja-JP" altLang="en-US">
                <a:latin typeface="HG丸ｺﾞｼｯｸM-PRO" panose="020F0600000000000000" pitchFamily="50" charset="-128"/>
                <a:ea typeface="HG丸ｺﾞｼｯｸM-PRO" panose="020F0600000000000000" pitchFamily="50" charset="-128"/>
              </a:rPr>
              <a:t>特徴がある。</a:t>
            </a:r>
            <a:r>
              <a:rPr lang="ja-JP" altLang="en-US">
                <a:solidFill>
                  <a:srgbClr val="FF0000"/>
                </a:solidFill>
                <a:latin typeface="HG丸ｺﾞｼｯｸM-PRO" panose="020F0600000000000000" pitchFamily="50" charset="-128"/>
                <a:ea typeface="HG丸ｺﾞｼｯｸM-PRO" panose="020F0600000000000000" pitchFamily="50" charset="-128"/>
              </a:rPr>
              <a:t>大阪府がん登録によると、小児白血病の</a:t>
            </a:r>
            <a:r>
              <a:rPr lang="en-US" altLang="ja-JP">
                <a:solidFill>
                  <a:srgbClr val="FF0000"/>
                </a:solidFill>
                <a:latin typeface="HG丸ｺﾞｼｯｸM-PRO" panose="020F0600000000000000" pitchFamily="50" charset="-128"/>
                <a:ea typeface="HG丸ｺﾞｼｯｸM-PRO" panose="020F0600000000000000" pitchFamily="50" charset="-128"/>
              </a:rPr>
              <a:t>5</a:t>
            </a:r>
            <a:r>
              <a:rPr lang="ja-JP" altLang="en-US">
                <a:solidFill>
                  <a:srgbClr val="FF0000"/>
                </a:solidFill>
                <a:latin typeface="HG丸ｺﾞｼｯｸM-PRO" panose="020F0600000000000000" pitchFamily="50" charset="-128"/>
                <a:ea typeface="HG丸ｺﾞｼｯｸM-PRO" panose="020F0600000000000000" pitchFamily="50" charset="-128"/>
              </a:rPr>
              <a:t>年生存率は</a:t>
            </a:r>
            <a:r>
              <a:rPr lang="en-US" altLang="ja-JP">
                <a:solidFill>
                  <a:srgbClr val="FF0000"/>
                </a:solidFill>
                <a:latin typeface="HG丸ｺﾞｼｯｸM-PRO" panose="020F0600000000000000" pitchFamily="50" charset="-128"/>
                <a:ea typeface="HG丸ｺﾞｼｯｸM-PRO" panose="020F0600000000000000" pitchFamily="50" charset="-128"/>
              </a:rPr>
              <a:t>80%</a:t>
            </a:r>
            <a:r>
              <a:rPr lang="ja-JP" altLang="en-US">
                <a:solidFill>
                  <a:srgbClr val="FF0000"/>
                </a:solidFill>
                <a:latin typeface="HG丸ｺﾞｼｯｸM-PRO" panose="020F0600000000000000" pitchFamily="50" charset="-128"/>
                <a:ea typeface="HG丸ｺﾞｼｯｸM-PRO" panose="020F0600000000000000" pitchFamily="50" charset="-128"/>
              </a:rPr>
              <a:t>を超え </a:t>
            </a:r>
            <a:endParaRPr lang="en-US" altLang="ja-JP">
              <a:solidFill>
                <a:srgbClr val="FF0000"/>
              </a:solidFill>
              <a:latin typeface="HG丸ｺﾞｼｯｸM-PRO" panose="020F0600000000000000" pitchFamily="50" charset="-128"/>
              <a:ea typeface="HG丸ｺﾞｼｯｸM-PRO" panose="020F0600000000000000" pitchFamily="50" charset="-128"/>
            </a:endParaRPr>
          </a:p>
          <a:p>
            <a:pPr fontAlgn="auto">
              <a:lnSpc>
                <a:spcPts val="2100"/>
              </a:lnSpc>
            </a:pPr>
            <a:r>
              <a:rPr lang="en-US" altLang="ja-JP">
                <a:solidFill>
                  <a:srgbClr val="FF0000"/>
                </a:solidFill>
                <a:latin typeface="HG丸ｺﾞｼｯｸM-PRO" panose="020F0600000000000000" pitchFamily="50" charset="-128"/>
                <a:ea typeface="HG丸ｺﾞｼｯｸM-PRO" panose="020F0600000000000000" pitchFamily="50" charset="-128"/>
              </a:rPr>
              <a:t> </a:t>
            </a:r>
            <a:r>
              <a:rPr lang="ja-JP" altLang="en-US">
                <a:solidFill>
                  <a:srgbClr val="FF0000"/>
                </a:solidFill>
                <a:latin typeface="HG丸ｺﾞｼｯｸM-PRO" panose="020F0600000000000000" pitchFamily="50" charset="-128"/>
                <a:ea typeface="HG丸ｺﾞｼｯｸM-PRO" panose="020F0600000000000000" pitchFamily="50" charset="-128"/>
              </a:rPr>
              <a:t>  </a:t>
            </a:r>
            <a:r>
              <a:rPr lang="ja-JP" altLang="en-US" err="1">
                <a:solidFill>
                  <a:srgbClr val="FF0000"/>
                </a:solidFill>
                <a:latin typeface="HG丸ｺﾞｼｯｸM-PRO" panose="020F0600000000000000" pitchFamily="50" charset="-128"/>
                <a:ea typeface="HG丸ｺﾞｼｯｸM-PRO" panose="020F0600000000000000" pitchFamily="50" charset="-128"/>
              </a:rPr>
              <a:t>て</a:t>
            </a:r>
            <a:r>
              <a:rPr lang="ja-JP" altLang="en-US">
                <a:solidFill>
                  <a:srgbClr val="FF0000"/>
                </a:solidFill>
                <a:latin typeface="HG丸ｺﾞｼｯｸM-PRO" panose="020F0600000000000000" pitchFamily="50" charset="-128"/>
                <a:ea typeface="HG丸ｺﾞｼｯｸM-PRO" panose="020F0600000000000000" pitchFamily="50" charset="-128"/>
              </a:rPr>
              <a:t>いる一方、小児脳腫瘍（悪性のみ）では未だ</a:t>
            </a:r>
            <a:r>
              <a:rPr lang="en-US" altLang="ja-JP">
                <a:solidFill>
                  <a:srgbClr val="FF0000"/>
                </a:solidFill>
                <a:latin typeface="HG丸ｺﾞｼｯｸM-PRO" panose="020F0600000000000000" pitchFamily="50" charset="-128"/>
                <a:ea typeface="HG丸ｺﾞｼｯｸM-PRO" panose="020F0600000000000000" pitchFamily="50" charset="-128"/>
              </a:rPr>
              <a:t>50</a:t>
            </a:r>
            <a:r>
              <a:rPr lang="ja-JP" altLang="en-US">
                <a:solidFill>
                  <a:srgbClr val="FF0000"/>
                </a:solidFill>
                <a:latin typeface="HG丸ｺﾞｼｯｸM-PRO" panose="020F0600000000000000" pitchFamily="50" charset="-128"/>
                <a:ea typeface="HG丸ｺﾞｼｯｸM-PRO" panose="020F0600000000000000" pitchFamily="50" charset="-128"/>
              </a:rPr>
              <a:t>％台である。</a:t>
            </a:r>
            <a:r>
              <a:rPr lang="en-US" altLang="ja-JP">
                <a:solidFill>
                  <a:srgbClr val="FF0000"/>
                </a:solidFill>
                <a:latin typeface="HG丸ｺﾞｼｯｸM-PRO" panose="020F0600000000000000" pitchFamily="50" charset="-128"/>
                <a:ea typeface="HG丸ｺﾞｼｯｸM-PRO" panose="020F0600000000000000" pitchFamily="50" charset="-128"/>
              </a:rPr>
              <a:t>AYA </a:t>
            </a:r>
            <a:r>
              <a:rPr lang="ja-JP" altLang="en-US">
                <a:solidFill>
                  <a:srgbClr val="FF0000"/>
                </a:solidFill>
                <a:latin typeface="HG丸ｺﾞｼｯｸM-PRO" panose="020F0600000000000000" pitchFamily="50" charset="-128"/>
                <a:ea typeface="HG丸ｺﾞｼｯｸM-PRO" panose="020F0600000000000000" pitchFamily="50" charset="-128"/>
              </a:rPr>
              <a:t>（</a:t>
            </a:r>
            <a:r>
              <a:rPr lang="en-US" altLang="ja-JP">
                <a:solidFill>
                  <a:srgbClr val="FF0000"/>
                </a:solidFill>
                <a:latin typeface="HG丸ｺﾞｼｯｸM-PRO" panose="020F0600000000000000" pitchFamily="50" charset="-128"/>
                <a:ea typeface="HG丸ｺﾞｼｯｸM-PRO" panose="020F0600000000000000" pitchFamily="50" charset="-128"/>
              </a:rPr>
              <a:t>15</a:t>
            </a:r>
            <a:r>
              <a:rPr lang="ja-JP" altLang="en-US">
                <a:solidFill>
                  <a:srgbClr val="FF0000"/>
                </a:solidFill>
                <a:latin typeface="HG丸ｺﾞｼｯｸM-PRO" panose="020F0600000000000000" pitchFamily="50" charset="-128"/>
                <a:ea typeface="HG丸ｺﾞｼｯｸM-PRO" panose="020F0600000000000000" pitchFamily="50" charset="-128"/>
              </a:rPr>
              <a:t>～</a:t>
            </a:r>
            <a:r>
              <a:rPr lang="en-US" altLang="ja-JP">
                <a:solidFill>
                  <a:srgbClr val="FF0000"/>
                </a:solidFill>
                <a:latin typeface="HG丸ｺﾞｼｯｸM-PRO" panose="020F0600000000000000" pitchFamily="50" charset="-128"/>
                <a:ea typeface="HG丸ｺﾞｼｯｸM-PRO" panose="020F0600000000000000" pitchFamily="50" charset="-128"/>
              </a:rPr>
              <a:t>3</a:t>
            </a:r>
            <a:r>
              <a:rPr lang="ja-JP" altLang="en-US">
                <a:solidFill>
                  <a:srgbClr val="FF0000"/>
                </a:solidFill>
                <a:latin typeface="HG丸ｺﾞｼｯｸM-PRO" panose="020F0600000000000000" pitchFamily="50" charset="-128"/>
                <a:ea typeface="HG丸ｺﾞｼｯｸM-PRO" panose="020F0600000000000000" pitchFamily="50" charset="-128"/>
              </a:rPr>
              <a:t>　　</a:t>
            </a:r>
            <a:endParaRPr lang="en-US" altLang="ja-JP">
              <a:solidFill>
                <a:srgbClr val="FF0000"/>
              </a:solidFill>
              <a:latin typeface="HG丸ｺﾞｼｯｸM-PRO" panose="020F0600000000000000" pitchFamily="50" charset="-128"/>
              <a:ea typeface="HG丸ｺﾞｼｯｸM-PRO" panose="020F0600000000000000" pitchFamily="50" charset="-128"/>
            </a:endParaRPr>
          </a:p>
          <a:p>
            <a:pPr fontAlgn="auto">
              <a:lnSpc>
                <a:spcPts val="2100"/>
              </a:lnSpc>
            </a:pPr>
            <a:r>
              <a:rPr lang="ja-JP" altLang="en-US">
                <a:solidFill>
                  <a:srgbClr val="FF0000"/>
                </a:solidFill>
                <a:latin typeface="HG丸ｺﾞｼｯｸM-PRO" panose="020F0600000000000000" pitchFamily="50" charset="-128"/>
                <a:ea typeface="HG丸ｺﾞｼｯｸM-PRO" panose="020F0600000000000000" pitchFamily="50" charset="-128"/>
              </a:rPr>
              <a:t>　</a:t>
            </a:r>
            <a:r>
              <a:rPr lang="en-US" altLang="ja-JP">
                <a:solidFill>
                  <a:srgbClr val="FF0000"/>
                </a:solidFill>
                <a:latin typeface="HG丸ｺﾞｼｯｸM-PRO" panose="020F0600000000000000" pitchFamily="50" charset="-128"/>
                <a:ea typeface="HG丸ｺﾞｼｯｸM-PRO" panose="020F0600000000000000" pitchFamily="50" charset="-128"/>
              </a:rPr>
              <a:t>9</a:t>
            </a:r>
            <a:r>
              <a:rPr lang="ja-JP" altLang="en-US">
                <a:solidFill>
                  <a:srgbClr val="FF0000"/>
                </a:solidFill>
                <a:latin typeface="HG丸ｺﾞｼｯｸM-PRO" panose="020F0600000000000000" pitchFamily="50" charset="-128"/>
                <a:ea typeface="HG丸ｺﾞｼｯｸM-PRO" panose="020F0600000000000000" pitchFamily="50" charset="-128"/>
              </a:rPr>
              <a:t>歳）世代の乳がん（女性）の</a:t>
            </a:r>
            <a:r>
              <a:rPr lang="en-US" altLang="ja-JP">
                <a:solidFill>
                  <a:srgbClr val="FF0000"/>
                </a:solidFill>
                <a:latin typeface="HG丸ｺﾞｼｯｸM-PRO" panose="020F0600000000000000" pitchFamily="50" charset="-128"/>
                <a:ea typeface="HG丸ｺﾞｼｯｸM-PRO" panose="020F0600000000000000" pitchFamily="50" charset="-128"/>
              </a:rPr>
              <a:t>5</a:t>
            </a:r>
            <a:r>
              <a:rPr lang="ja-JP" altLang="en-US">
                <a:solidFill>
                  <a:srgbClr val="FF0000"/>
                </a:solidFill>
                <a:latin typeface="HG丸ｺﾞｼｯｸM-PRO" panose="020F0600000000000000" pitchFamily="50" charset="-128"/>
                <a:ea typeface="HG丸ｺﾞｼｯｸM-PRO" panose="020F0600000000000000" pitchFamily="50" charset="-128"/>
              </a:rPr>
              <a:t>年生存率は、</a:t>
            </a:r>
            <a:r>
              <a:rPr lang="en-US" altLang="ja-JP">
                <a:solidFill>
                  <a:srgbClr val="FF0000"/>
                </a:solidFill>
                <a:latin typeface="HG丸ｺﾞｼｯｸM-PRO" panose="020F0600000000000000" pitchFamily="50" charset="-128"/>
                <a:ea typeface="HG丸ｺﾞｼｯｸM-PRO" panose="020F0600000000000000" pitchFamily="50" charset="-128"/>
              </a:rPr>
              <a:t>90</a:t>
            </a:r>
            <a:r>
              <a:rPr lang="ja-JP" altLang="en-US">
                <a:solidFill>
                  <a:srgbClr val="FF0000"/>
                </a:solidFill>
                <a:latin typeface="HG丸ｺﾞｼｯｸM-PRO" panose="020F0600000000000000" pitchFamily="50" charset="-128"/>
                <a:ea typeface="HG丸ｺﾞｼｯｸM-PRO" panose="020F0600000000000000" pitchFamily="50" charset="-128"/>
              </a:rPr>
              <a:t>％台である一方、肺がんでは</a:t>
            </a:r>
            <a:endParaRPr lang="en-US" altLang="ja-JP">
              <a:solidFill>
                <a:srgbClr val="FF0000"/>
              </a:solidFill>
              <a:latin typeface="HG丸ｺﾞｼｯｸM-PRO" panose="020F0600000000000000" pitchFamily="50" charset="-128"/>
              <a:ea typeface="HG丸ｺﾞｼｯｸM-PRO" panose="020F0600000000000000" pitchFamily="50" charset="-128"/>
            </a:endParaRPr>
          </a:p>
          <a:p>
            <a:pPr fontAlgn="auto">
              <a:lnSpc>
                <a:spcPts val="2100"/>
              </a:lnSpc>
            </a:pPr>
            <a:r>
              <a:rPr lang="ja-JP" altLang="en-US">
                <a:solidFill>
                  <a:srgbClr val="FF0000"/>
                </a:solidFill>
                <a:latin typeface="HG丸ｺﾞｼｯｸM-PRO" panose="020F0600000000000000" pitchFamily="50" charset="-128"/>
                <a:ea typeface="HG丸ｺﾞｼｯｸM-PRO" panose="020F0600000000000000" pitchFamily="50" charset="-128"/>
              </a:rPr>
              <a:t>　</a:t>
            </a:r>
            <a:r>
              <a:rPr lang="en-US" altLang="ja-JP">
                <a:solidFill>
                  <a:srgbClr val="FF0000"/>
                </a:solidFill>
                <a:latin typeface="HG丸ｺﾞｼｯｸM-PRO" panose="020F0600000000000000" pitchFamily="50" charset="-128"/>
                <a:ea typeface="HG丸ｺﾞｼｯｸM-PRO" panose="020F0600000000000000" pitchFamily="50" charset="-128"/>
              </a:rPr>
              <a:t>50%</a:t>
            </a:r>
            <a:r>
              <a:rPr lang="ja-JP" altLang="en-US">
                <a:solidFill>
                  <a:srgbClr val="FF0000"/>
                </a:solidFill>
                <a:latin typeface="HG丸ｺﾞｼｯｸM-PRO" panose="020F0600000000000000" pitchFamily="50" charset="-128"/>
                <a:ea typeface="HG丸ｺﾞｼｯｸM-PRO" panose="020F0600000000000000" pitchFamily="50" charset="-128"/>
              </a:rPr>
              <a:t>台である。このように、小児・</a:t>
            </a:r>
            <a:r>
              <a:rPr lang="en-US" altLang="ja-JP">
                <a:solidFill>
                  <a:srgbClr val="FF0000"/>
                </a:solidFill>
                <a:latin typeface="HG丸ｺﾞｼｯｸM-PRO" panose="020F0600000000000000" pitchFamily="50" charset="-128"/>
                <a:ea typeface="HG丸ｺﾞｼｯｸM-PRO" panose="020F0600000000000000" pitchFamily="50" charset="-128"/>
              </a:rPr>
              <a:t>AYA</a:t>
            </a:r>
            <a:r>
              <a:rPr lang="ja-JP" altLang="en-US">
                <a:solidFill>
                  <a:srgbClr val="FF0000"/>
                </a:solidFill>
                <a:latin typeface="HG丸ｺﾞｼｯｸM-PRO" panose="020F0600000000000000" pitchFamily="50" charset="-128"/>
                <a:ea typeface="HG丸ｺﾞｼｯｸM-PRO" panose="020F0600000000000000" pitchFamily="50" charset="-128"/>
              </a:rPr>
              <a:t>世代においても、がんの種類によって</a:t>
            </a:r>
            <a:r>
              <a:rPr lang="ja-JP" altLang="en-US" err="1">
                <a:solidFill>
                  <a:srgbClr val="FF0000"/>
                </a:solidFill>
                <a:latin typeface="HG丸ｺﾞｼｯｸM-PRO" panose="020F0600000000000000" pitchFamily="50" charset="-128"/>
                <a:ea typeface="HG丸ｺﾞｼｯｸM-PRO" panose="020F0600000000000000" pitchFamily="50" charset="-128"/>
              </a:rPr>
              <a:t>そ</a:t>
            </a:r>
            <a:endParaRPr lang="en-US" altLang="ja-JP">
              <a:solidFill>
                <a:srgbClr val="FF0000"/>
              </a:solidFill>
              <a:latin typeface="HG丸ｺﾞｼｯｸM-PRO" panose="020F0600000000000000" pitchFamily="50" charset="-128"/>
              <a:ea typeface="HG丸ｺﾞｼｯｸM-PRO" panose="020F0600000000000000" pitchFamily="50" charset="-128"/>
            </a:endParaRPr>
          </a:p>
          <a:p>
            <a:pPr fontAlgn="auto">
              <a:lnSpc>
                <a:spcPts val="2100"/>
              </a:lnSpc>
            </a:pPr>
            <a:r>
              <a:rPr lang="ja-JP" altLang="en-US">
                <a:solidFill>
                  <a:srgbClr val="FF0000"/>
                </a:solidFill>
                <a:latin typeface="HG丸ｺﾞｼｯｸM-PRO" panose="020F0600000000000000" pitchFamily="50" charset="-128"/>
                <a:ea typeface="HG丸ｺﾞｼｯｸM-PRO" panose="020F0600000000000000" pitchFamily="50" charset="-128"/>
              </a:rPr>
              <a:t>　の治療内容・予後は様々である。</a:t>
            </a:r>
            <a:endParaRPr lang="en-US" altLang="ja-JP">
              <a:solidFill>
                <a:srgbClr val="FF0000"/>
              </a:solidFill>
              <a:latin typeface="HG丸ｺﾞｼｯｸM-PRO" panose="020F0600000000000000" pitchFamily="50" charset="-128"/>
              <a:ea typeface="HG丸ｺﾞｼｯｸM-PRO" panose="020F0600000000000000" pitchFamily="50" charset="-128"/>
            </a:endParaRPr>
          </a:p>
          <a:p>
            <a:pPr fontAlgn="auto">
              <a:lnSpc>
                <a:spcPts val="2100"/>
              </a:lnSpc>
            </a:pPr>
            <a:endParaRPr lang="ja-JP" altLang="en-US">
              <a:latin typeface="HG丸ｺﾞｼｯｸM-PRO" panose="020F0600000000000000" pitchFamily="50" charset="-128"/>
              <a:ea typeface="HG丸ｺﾞｼｯｸM-PRO" panose="020F0600000000000000" pitchFamily="50" charset="-128"/>
            </a:endParaRPr>
          </a:p>
          <a:p>
            <a:pPr fontAlgn="auto">
              <a:lnSpc>
                <a:spcPts val="2100"/>
              </a:lnSpc>
            </a:pPr>
            <a:r>
              <a:rPr lang="ja-JP" altLang="en-US">
                <a:latin typeface="HG丸ｺﾞｼｯｸM-PRO" panose="020F0600000000000000" pitchFamily="50" charset="-128"/>
                <a:ea typeface="HG丸ｺﾞｼｯｸM-PRO" panose="020F0600000000000000" pitchFamily="50" charset="-128"/>
              </a:rPr>
              <a:t>○</a:t>
            </a:r>
            <a:r>
              <a:rPr lang="ja-JP" altLang="en-US">
                <a:solidFill>
                  <a:srgbClr val="FF0000"/>
                </a:solidFill>
                <a:latin typeface="HG丸ｺﾞｼｯｸM-PRO" panose="020F0600000000000000" pitchFamily="50" charset="-128"/>
                <a:ea typeface="HG丸ｺﾞｼｯｸM-PRO" panose="020F0600000000000000" pitchFamily="50" charset="-128"/>
              </a:rPr>
              <a:t>小児がんについては、小児慢性特定疾病児（原則</a:t>
            </a:r>
            <a:r>
              <a:rPr lang="en-US" altLang="ja-JP">
                <a:solidFill>
                  <a:srgbClr val="FF0000"/>
                </a:solidFill>
                <a:latin typeface="HG丸ｺﾞｼｯｸM-PRO" panose="020F0600000000000000" pitchFamily="50" charset="-128"/>
                <a:ea typeface="HG丸ｺﾞｼｯｸM-PRO" panose="020F0600000000000000" pitchFamily="50" charset="-128"/>
              </a:rPr>
              <a:t>18</a:t>
            </a:r>
            <a:r>
              <a:rPr lang="ja-JP" altLang="en-US">
                <a:solidFill>
                  <a:srgbClr val="FF0000"/>
                </a:solidFill>
                <a:latin typeface="HG丸ｺﾞｼｯｸM-PRO" panose="020F0600000000000000" pitchFamily="50" charset="-128"/>
                <a:ea typeface="HG丸ｺﾞｼｯｸM-PRO" panose="020F0600000000000000" pitchFamily="50" charset="-128"/>
              </a:rPr>
              <a:t>歳未満）が必要な医療支援を</a:t>
            </a:r>
          </a:p>
          <a:p>
            <a:pPr fontAlgn="auto">
              <a:lnSpc>
                <a:spcPts val="2100"/>
              </a:lnSpc>
            </a:pPr>
            <a:r>
              <a:rPr lang="ja-JP" altLang="en-US">
                <a:solidFill>
                  <a:srgbClr val="FF0000"/>
                </a:solidFill>
                <a:latin typeface="HG丸ｺﾞｼｯｸM-PRO" panose="020F0600000000000000" pitchFamily="50" charset="-128"/>
                <a:ea typeface="HG丸ｺﾞｼｯｸM-PRO" panose="020F0600000000000000" pitchFamily="50" charset="-128"/>
              </a:rPr>
              <a:t>　受けながら安心して生活ができるように経済的負担の軽減を図るため医療費助成を</a:t>
            </a:r>
          </a:p>
          <a:p>
            <a:pPr fontAlgn="auto">
              <a:lnSpc>
                <a:spcPts val="2100"/>
              </a:lnSpc>
            </a:pPr>
            <a:r>
              <a:rPr lang="ja-JP" altLang="en-US">
                <a:solidFill>
                  <a:srgbClr val="FF0000"/>
                </a:solidFill>
                <a:latin typeface="HG丸ｺﾞｼｯｸM-PRO" panose="020F0600000000000000" pitchFamily="50" charset="-128"/>
                <a:ea typeface="HG丸ｺﾞｼｯｸM-PRO" panose="020F0600000000000000" pitchFamily="50" charset="-128"/>
              </a:rPr>
              <a:t>　行っている。こうした支援のほか、</a:t>
            </a:r>
            <a:r>
              <a:rPr lang="ja-JP" altLang="en-US">
                <a:latin typeface="HG丸ｺﾞｼｯｸM-PRO" panose="020F0600000000000000" pitchFamily="50" charset="-128"/>
                <a:ea typeface="HG丸ｺﾞｼｯｸM-PRO" panose="020F0600000000000000" pitchFamily="50" charset="-128"/>
              </a:rPr>
              <a:t>サバイバーの治療後の生活支援（学業への復帰、</a:t>
            </a:r>
            <a:endParaRPr lang="en-US" altLang="ja-JP">
              <a:latin typeface="HG丸ｺﾞｼｯｸM-PRO" panose="020F0600000000000000" pitchFamily="50" charset="-128"/>
              <a:ea typeface="HG丸ｺﾞｼｯｸM-PRO" panose="020F0600000000000000" pitchFamily="50" charset="-128"/>
            </a:endParaRPr>
          </a:p>
          <a:p>
            <a:pPr fontAlgn="auto">
              <a:lnSpc>
                <a:spcPts val="2100"/>
              </a:lnSpc>
            </a:pPr>
            <a:r>
              <a:rPr lang="ja-JP" altLang="en-US">
                <a:latin typeface="HG丸ｺﾞｼｯｸM-PRO" panose="020F0600000000000000" pitchFamily="50" charset="-128"/>
                <a:ea typeface="HG丸ｺﾞｼｯｸM-PRO" panose="020F0600000000000000" pitchFamily="50" charset="-128"/>
              </a:rPr>
              <a:t>　就労支援など）を充実する必要がある。</a:t>
            </a:r>
            <a:endParaRPr lang="en-US" altLang="ja-JP">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a:latin typeface="HG丸ｺﾞｼｯｸM-PRO" panose="020F0600000000000000" pitchFamily="50" charset="-128"/>
                <a:ea typeface="HG丸ｺﾞｼｯｸM-PRO" panose="020F0600000000000000" pitchFamily="50" charset="-128"/>
              </a:rPr>
              <a:t>第３章　大阪府におけるがんの現状と課題</a:t>
            </a:r>
            <a:endParaRPr kumimoji="1" lang="ja-JP" altLang="en-US" sz="2000" b="1">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6732240" y="6341694"/>
            <a:ext cx="2133600" cy="365125"/>
          </a:xfrm>
        </p:spPr>
        <p:txBody>
          <a:bodyPr anchor="b" anchorCtr="0"/>
          <a:lstStyle/>
          <a:p>
            <a:fld id="{D2D8002D-B5B0-4BAC-B1F6-782DDCCE6D9C}" type="slidenum">
              <a:rPr kumimoji="1" lang="ja-JP" altLang="en-US" sz="1400" smtClean="0"/>
              <a:t>4</a:t>
            </a:fld>
            <a:endParaRPr kumimoji="1" lang="ja-JP" altLang="en-US" sz="1400"/>
          </a:p>
        </p:txBody>
      </p:sp>
      <p:sp>
        <p:nvSpPr>
          <p:cNvPr id="6" name="正方形/長方形 5"/>
          <p:cNvSpPr/>
          <p:nvPr/>
        </p:nvSpPr>
        <p:spPr>
          <a:xfrm>
            <a:off x="297762" y="1196752"/>
            <a:ext cx="8424936" cy="9361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23850" indent="-323850">
              <a:spcAft>
                <a:spcPts val="0"/>
              </a:spcAft>
              <a:tabLst>
                <a:tab pos="727075" algn="l"/>
                <a:tab pos="533400" algn="l"/>
              </a:tabLst>
            </a:pPr>
            <a:r>
              <a:rPr lang="ja-JP" altLang="en-US" b="1">
                <a:solidFill>
                  <a:srgbClr val="000000"/>
                </a:solidFill>
                <a:latin typeface="HG丸ｺﾞｼｯｸM-PRO" panose="020F0600000000000000" pitchFamily="50" charset="-128"/>
                <a:ea typeface="HG丸ｺﾞｼｯｸM-PRO" panose="020F0600000000000000" pitchFamily="50" charset="-128"/>
                <a:cs typeface="HG丸ｺﾞｼｯｸM-PRO"/>
              </a:rPr>
              <a:t>▽小児・</a:t>
            </a:r>
            <a:r>
              <a:rPr lang="en-US" altLang="ja-JP" b="1">
                <a:solidFill>
                  <a:srgbClr val="000000"/>
                </a:solidFill>
                <a:latin typeface="HG丸ｺﾞｼｯｸM-PRO" panose="020F0600000000000000" pitchFamily="50" charset="-128"/>
                <a:ea typeface="HG丸ｺﾞｼｯｸM-PRO" panose="020F0600000000000000" pitchFamily="50" charset="-128"/>
                <a:cs typeface="HG丸ｺﾞｼｯｸM-PRO"/>
              </a:rPr>
              <a:t>AYA</a:t>
            </a:r>
            <a:r>
              <a:rPr lang="ja-JP" altLang="en-US" b="1">
                <a:solidFill>
                  <a:srgbClr val="000000"/>
                </a:solidFill>
                <a:latin typeface="HG丸ｺﾞｼｯｸM-PRO" panose="020F0600000000000000" pitchFamily="50" charset="-128"/>
                <a:ea typeface="HG丸ｺﾞｼｯｸM-PRO" panose="020F0600000000000000" pitchFamily="50" charset="-128"/>
                <a:cs typeface="HG丸ｺﾞｼｯｸM-PRO"/>
              </a:rPr>
              <a:t>世代のがん、高齢者のがん、希少がん、難治性がんについては、それぞれの特性に応じた対策が必要です。</a:t>
            </a:r>
            <a:endParaRPr lang="en-US" altLang="ja-JP" b="1">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Tree>
    <p:extLst>
      <p:ext uri="{BB962C8B-B14F-4D97-AF65-F5344CB8AC3E}">
        <p14:creationId xmlns:p14="http://schemas.microsoft.com/office/powerpoint/2010/main" val="2276309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5468" cy="3933056"/>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a:latin typeface="HGS創英角ﾎﾟｯﾌﾟ体" pitchFamily="50" charset="-128"/>
              <a:ea typeface="HGS創英角ﾎﾟｯﾌﾟ体" pitchFamily="50" charset="-128"/>
            </a:endParaRPr>
          </a:p>
          <a:p>
            <a:pPr fontAlgn="auto"/>
            <a:r>
              <a:rPr lang="en-US" altLang="ja-JP" dirty="0"/>
              <a:t>  </a:t>
            </a:r>
          </a:p>
          <a:p>
            <a:pPr>
              <a:lnSpc>
                <a:spcPts val="2100"/>
              </a:lnSpc>
            </a:pPr>
            <a:r>
              <a:rPr lang="ja-JP" altLang="en-US" dirty="0">
                <a:latin typeface="HG丸ｺﾞｼｯｸM-PRO" panose="020F0600000000000000" pitchFamily="50" charset="-128"/>
                <a:ea typeface="HG丸ｺﾞｼｯｸM-PRO" panose="020F0600000000000000" pitchFamily="50" charset="-128"/>
              </a:rPr>
              <a:t>○医療においては、治療法の改善に加え、</a:t>
            </a:r>
            <a:r>
              <a:rPr lang="ja-JP" altLang="en-US" dirty="0">
                <a:solidFill>
                  <a:srgbClr val="FF0000"/>
                </a:solidFill>
                <a:latin typeface="HG丸ｺﾞｼｯｸM-PRO" panose="020F0600000000000000" pitchFamily="50" charset="-128"/>
                <a:ea typeface="HG丸ｺﾞｼｯｸM-PRO" panose="020F0600000000000000" pitchFamily="50" charset="-128"/>
              </a:rPr>
              <a:t>小児・</a:t>
            </a:r>
            <a:r>
              <a:rPr lang="en-US" altLang="ja-JP" dirty="0">
                <a:solidFill>
                  <a:srgbClr val="FF0000"/>
                </a:solidFill>
                <a:latin typeface="HG丸ｺﾞｼｯｸM-PRO" panose="020F0600000000000000" pitchFamily="50" charset="-128"/>
                <a:ea typeface="HG丸ｺﾞｼｯｸM-PRO" panose="020F0600000000000000" pitchFamily="50" charset="-128"/>
              </a:rPr>
              <a:t>AYA</a:t>
            </a:r>
            <a:r>
              <a:rPr lang="ja-JP" altLang="en-US" dirty="0">
                <a:solidFill>
                  <a:srgbClr val="FF0000"/>
                </a:solidFill>
                <a:latin typeface="HG丸ｺﾞｼｯｸM-PRO" panose="020F0600000000000000" pitchFamily="50" charset="-128"/>
                <a:ea typeface="HG丸ｺﾞｼｯｸM-PRO" panose="020F0600000000000000" pitchFamily="50" charset="-128"/>
              </a:rPr>
              <a:t>世代の</a:t>
            </a:r>
            <a:r>
              <a:rPr lang="ja-JP" altLang="en-US" dirty="0">
                <a:latin typeface="HG丸ｺﾞｼｯｸM-PRO" panose="020F0600000000000000" pitchFamily="50" charset="-128"/>
                <a:ea typeface="HG丸ｺﾞｼｯｸM-PRO" panose="020F0600000000000000" pitchFamily="50" charset="-128"/>
              </a:rPr>
              <a:t>がん患者への在宅</a:t>
            </a:r>
            <a:r>
              <a:rPr lang="ja-JP" altLang="en-US" dirty="0" smtClean="0">
                <a:latin typeface="HG丸ｺﾞｼｯｸM-PRO" panose="020F0600000000000000" pitchFamily="50" charset="-128"/>
                <a:ea typeface="HG丸ｺﾞｼｯｸM-PRO" panose="020F0600000000000000" pitchFamily="50" charset="-128"/>
              </a:rPr>
              <a:t>緩和</a:t>
            </a:r>
            <a:endParaRPr lang="en-US" altLang="ja-JP" dirty="0" smtClean="0">
              <a:latin typeface="HG丸ｺﾞｼｯｸM-PRO" panose="020F0600000000000000" pitchFamily="50" charset="-128"/>
              <a:ea typeface="HG丸ｺﾞｼｯｸM-PRO" panose="020F0600000000000000" pitchFamily="50" charset="-128"/>
            </a:endParaRPr>
          </a:p>
          <a:p>
            <a:pPr>
              <a:lnSpc>
                <a:spcPts val="2100"/>
              </a:lnSpc>
            </a:pPr>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ケア</a:t>
            </a:r>
            <a:r>
              <a:rPr lang="ja-JP" altLang="en-US" dirty="0">
                <a:latin typeface="HG丸ｺﾞｼｯｸM-PRO" panose="020F0600000000000000" pitchFamily="50" charset="-128"/>
                <a:ea typeface="HG丸ｺﾞｼｯｸM-PRO" panose="020F0600000000000000" pitchFamily="50" charset="-128"/>
              </a:rPr>
              <a:t>を充実させるとともに、成長や時間の経過に伴い、がん治療の影響によって</a:t>
            </a:r>
            <a:r>
              <a:rPr lang="ja-JP" altLang="en-US" dirty="0" smtClean="0">
                <a:latin typeface="HG丸ｺﾞｼｯｸM-PRO" panose="020F0600000000000000" pitchFamily="50" charset="-128"/>
                <a:ea typeface="HG丸ｺﾞｼｯｸM-PRO" panose="020F0600000000000000" pitchFamily="50" charset="-128"/>
              </a:rPr>
              <a:t>起</a:t>
            </a:r>
            <a:endParaRPr lang="en-US" altLang="ja-JP" dirty="0" smtClean="0">
              <a:latin typeface="HG丸ｺﾞｼｯｸM-PRO" panose="020F0600000000000000" pitchFamily="50" charset="-128"/>
              <a:ea typeface="HG丸ｺﾞｼｯｸM-PRO" panose="020F0600000000000000" pitchFamily="50" charset="-128"/>
            </a:endParaRPr>
          </a:p>
          <a:p>
            <a:pPr>
              <a:lnSpc>
                <a:spcPts val="2100"/>
              </a:lnSpc>
            </a:pPr>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こりうる</a:t>
            </a:r>
            <a:r>
              <a:rPr lang="ja-JP" altLang="en-US" dirty="0">
                <a:latin typeface="HG丸ｺﾞｼｯｸM-PRO" panose="020F0600000000000000" pitchFamily="50" charset="-128"/>
                <a:ea typeface="HG丸ｺﾞｼｯｸM-PRO" panose="020F0600000000000000" pitchFamily="50" charset="-128"/>
              </a:rPr>
              <a:t>二次</a:t>
            </a:r>
            <a:r>
              <a:rPr lang="ja-JP" altLang="en-US" dirty="0" smtClean="0">
                <a:latin typeface="HG丸ｺﾞｼｯｸM-PRO" panose="020F0600000000000000" pitchFamily="50" charset="-128"/>
                <a:ea typeface="HG丸ｺﾞｼｯｸM-PRO" panose="020F0600000000000000" pitchFamily="50" charset="-128"/>
              </a:rPr>
              <a:t>がん</a:t>
            </a:r>
            <a:r>
              <a:rPr lang="ja-JP" altLang="en-US" dirty="0">
                <a:latin typeface="HG丸ｺﾞｼｯｸM-PRO" panose="020F0600000000000000" pitchFamily="50" charset="-128"/>
                <a:ea typeface="HG丸ｺﾞｼｯｸM-PRO" panose="020F0600000000000000" pitchFamily="50" charset="-128"/>
              </a:rPr>
              <a:t>等の晩期合併症や移行期医療への対応のため、治療後も定期的</a:t>
            </a:r>
            <a:r>
              <a:rPr lang="ja-JP" altLang="en-US" dirty="0" smtClean="0">
                <a:latin typeface="HG丸ｺﾞｼｯｸM-PRO" panose="020F0600000000000000" pitchFamily="50" charset="-128"/>
                <a:ea typeface="HG丸ｺﾞｼｯｸM-PRO" panose="020F0600000000000000" pitchFamily="50" charset="-128"/>
              </a:rPr>
              <a:t>な</a:t>
            </a:r>
            <a:endParaRPr lang="en-US" altLang="ja-JP" dirty="0" smtClean="0">
              <a:latin typeface="HG丸ｺﾞｼｯｸM-PRO" panose="020F0600000000000000" pitchFamily="50" charset="-128"/>
              <a:ea typeface="HG丸ｺﾞｼｯｸM-PRO" panose="020F0600000000000000" pitchFamily="50" charset="-128"/>
            </a:endParaRPr>
          </a:p>
          <a:p>
            <a:pPr>
              <a:lnSpc>
                <a:spcPts val="2100"/>
              </a:lnSpc>
            </a:pPr>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診察</a:t>
            </a:r>
            <a:r>
              <a:rPr lang="ja-JP" altLang="en-US" dirty="0">
                <a:latin typeface="HG丸ｺﾞｼｯｸM-PRO" panose="020F0600000000000000" pitchFamily="50" charset="-128"/>
                <a:ea typeface="HG丸ｺﾞｼｯｸM-PRO" panose="020F0600000000000000" pitchFamily="50" charset="-128"/>
              </a:rPr>
              <a:t>と検査に</a:t>
            </a:r>
            <a:r>
              <a:rPr lang="ja-JP" altLang="en-US" dirty="0" smtClean="0">
                <a:latin typeface="HG丸ｺﾞｼｯｸM-PRO" panose="020F0600000000000000" pitchFamily="50" charset="-128"/>
                <a:ea typeface="HG丸ｺﾞｼｯｸM-PRO" panose="020F0600000000000000" pitchFamily="50" charset="-128"/>
              </a:rPr>
              <a:t>よる</a:t>
            </a:r>
            <a:r>
              <a:rPr lang="ja-JP" altLang="en-US" dirty="0">
                <a:latin typeface="HG丸ｺﾞｼｯｸM-PRO" panose="020F0600000000000000" pitchFamily="50" charset="-128"/>
                <a:ea typeface="HG丸ｺﾞｼｯｸM-PRO" panose="020F0600000000000000" pitchFamily="50" charset="-128"/>
              </a:rPr>
              <a:t>長期のフォローアップが必要である。</a:t>
            </a:r>
          </a:p>
          <a:p>
            <a:pPr fontAlgn="auto"/>
            <a:r>
              <a:rPr lang="en-US" altLang="ja-JP" dirty="0"/>
              <a:t>  </a:t>
            </a:r>
            <a:endParaRPr lang="ja-JP" altLang="en-US"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○小児がん・</a:t>
            </a:r>
            <a:r>
              <a:rPr lang="en-US" altLang="ja-JP" dirty="0">
                <a:latin typeface="HG丸ｺﾞｼｯｸM-PRO" panose="020F0600000000000000" pitchFamily="50" charset="-128"/>
                <a:ea typeface="HG丸ｺﾞｼｯｸM-PRO" panose="020F0600000000000000" pitchFamily="50" charset="-128"/>
              </a:rPr>
              <a:t>AYA</a:t>
            </a:r>
            <a:r>
              <a:rPr lang="ja-JP" altLang="en-US" dirty="0">
                <a:latin typeface="HG丸ｺﾞｼｯｸM-PRO" panose="020F0600000000000000" pitchFamily="50" charset="-128"/>
                <a:ea typeface="HG丸ｺﾞｼｯｸM-PRO" panose="020F0600000000000000" pitchFamily="50" charset="-128"/>
              </a:rPr>
              <a:t>世代のがんに関する課題への対応については、大阪府がん診療連</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携協議会小児・</a:t>
            </a:r>
            <a:r>
              <a:rPr lang="en-US" altLang="ja-JP" dirty="0">
                <a:latin typeface="HG丸ｺﾞｼｯｸM-PRO" panose="020F0600000000000000" pitchFamily="50" charset="-128"/>
                <a:ea typeface="HG丸ｺﾞｼｯｸM-PRO" panose="020F0600000000000000" pitchFamily="50" charset="-128"/>
              </a:rPr>
              <a:t>AYA</a:t>
            </a:r>
            <a:r>
              <a:rPr lang="ja-JP" altLang="en-US" dirty="0">
                <a:latin typeface="HG丸ｺﾞｼｯｸM-PRO" panose="020F0600000000000000" pitchFamily="50" charset="-128"/>
                <a:ea typeface="HG丸ｺﾞｼｯｸM-PRO" panose="020F0600000000000000" pitchFamily="50" charset="-128"/>
              </a:rPr>
              <a:t>部会とともに医療連携体制を協議している。また、国が指定　</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する近畿圏内の「小児がん診療拠点病院」を中心に設置する近畿ブロック小児</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がん医療提供体制協議会において、近隣府県との小児がん医療連携提供体制も検討</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しているところ。症例を集積し、小児・</a:t>
            </a:r>
            <a:r>
              <a:rPr lang="en-US" altLang="ja-JP" dirty="0">
                <a:latin typeface="HG丸ｺﾞｼｯｸM-PRO" panose="020F0600000000000000" pitchFamily="50" charset="-128"/>
                <a:ea typeface="HG丸ｺﾞｼｯｸM-PRO" panose="020F0600000000000000" pitchFamily="50" charset="-128"/>
              </a:rPr>
              <a:t>AYA</a:t>
            </a:r>
            <a:r>
              <a:rPr lang="ja-JP" altLang="en-US" dirty="0">
                <a:latin typeface="HG丸ｺﾞｼｯｸM-PRO" panose="020F0600000000000000" pitchFamily="50" charset="-128"/>
                <a:ea typeface="HG丸ｺﾞｼｯｸM-PRO" panose="020F0600000000000000" pitchFamily="50" charset="-128"/>
              </a:rPr>
              <a:t>世代のがんの患児・患者が長期の</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フォローアップを含む適切な治療を受けられるよう連携体制の充実が必要である。</a:t>
            </a:r>
          </a:p>
          <a:p>
            <a:endParaRPr lang="en-US" altLang="ja-JP" dirty="0"/>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a:latin typeface="HG丸ｺﾞｼｯｸM-PRO" panose="020F0600000000000000" pitchFamily="50" charset="-128"/>
                <a:ea typeface="HG丸ｺﾞｼｯｸM-PRO" panose="020F0600000000000000" pitchFamily="50" charset="-128"/>
              </a:rPr>
              <a:t>第３章　大阪府におけるがんの現状と課題</a:t>
            </a:r>
            <a:endParaRPr kumimoji="1" lang="ja-JP" altLang="en-US" sz="2000" b="1">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6732240" y="6309320"/>
            <a:ext cx="2133600" cy="365125"/>
          </a:xfrm>
        </p:spPr>
        <p:txBody>
          <a:bodyPr anchor="b" anchorCtr="0"/>
          <a:lstStyle/>
          <a:p>
            <a:fld id="{D2D8002D-B5B0-4BAC-B1F6-782DDCCE6D9C}" type="slidenum">
              <a:rPr kumimoji="1" lang="ja-JP" altLang="en-US" sz="1400" smtClean="0"/>
              <a:t>5</a:t>
            </a:fld>
            <a:endParaRPr kumimoji="1" lang="ja-JP" altLang="en-US" sz="1400"/>
          </a:p>
        </p:txBody>
      </p:sp>
    </p:spTree>
    <p:extLst>
      <p:ext uri="{BB962C8B-B14F-4D97-AF65-F5344CB8AC3E}">
        <p14:creationId xmlns:p14="http://schemas.microsoft.com/office/powerpoint/2010/main" val="1254002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6320" y="426469"/>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a:latin typeface="HGS創英角ﾎﾟｯﾌﾟ体" pitchFamily="50" charset="-128"/>
              <a:ea typeface="HGS創英角ﾎﾟｯﾌﾟ体" pitchFamily="50" charset="-128"/>
            </a:endParaRPr>
          </a:p>
          <a:p>
            <a:pPr fontAlgn="auto"/>
            <a:r>
              <a:rPr lang="en-US" altLang="ja-JP"/>
              <a:t>    </a:t>
            </a:r>
          </a:p>
          <a:p>
            <a:pPr fontAlgn="auto"/>
            <a:r>
              <a:rPr lang="ja-JP" altLang="en-US"/>
              <a:t> 　　</a:t>
            </a:r>
            <a:endParaRPr lang="en-US" altLang="ja-JP">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a:latin typeface="HG丸ｺﾞｼｯｸM-PRO" panose="020F0600000000000000" pitchFamily="50" charset="-128"/>
                <a:ea typeface="HG丸ｺﾞｼｯｸM-PRO" panose="020F0600000000000000" pitchFamily="50" charset="-128"/>
              </a:rPr>
              <a:t>第３章　大阪府におけるがんの現状と課題</a:t>
            </a:r>
            <a:endParaRPr kumimoji="1" lang="ja-JP" altLang="en-US" sz="2000" b="1">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6767355" y="6408386"/>
            <a:ext cx="2133600" cy="365125"/>
          </a:xfrm>
        </p:spPr>
        <p:txBody>
          <a:bodyPr anchor="b" anchorCtr="0"/>
          <a:lstStyle/>
          <a:p>
            <a:fld id="{D2D8002D-B5B0-4BAC-B1F6-782DDCCE6D9C}" type="slidenum">
              <a:rPr kumimoji="1" lang="ja-JP" altLang="en-US" sz="1400" smtClean="0"/>
              <a:t>6</a:t>
            </a:fld>
            <a:endParaRPr kumimoji="1" lang="ja-JP" altLang="en-US" sz="1400"/>
          </a:p>
        </p:txBody>
      </p:sp>
      <p:pic>
        <p:nvPicPr>
          <p:cNvPr id="2" name="図 1"/>
          <p:cNvPicPr>
            <a:picLocks noChangeAspect="1"/>
          </p:cNvPicPr>
          <p:nvPr/>
        </p:nvPicPr>
        <p:blipFill>
          <a:blip r:embed="rId2"/>
          <a:stretch>
            <a:fillRect/>
          </a:stretch>
        </p:blipFill>
        <p:spPr>
          <a:xfrm>
            <a:off x="1255394" y="1492896"/>
            <a:ext cx="6682027" cy="4456383"/>
          </a:xfrm>
          <a:prstGeom prst="rect">
            <a:avLst/>
          </a:prstGeom>
        </p:spPr>
      </p:pic>
      <p:sp>
        <p:nvSpPr>
          <p:cNvPr id="9" name="タイトル 3"/>
          <p:cNvSpPr>
            <a:spLocks noGrp="1"/>
          </p:cNvSpPr>
          <p:nvPr/>
        </p:nvSpPr>
        <p:spPr>
          <a:xfrm>
            <a:off x="899592" y="794408"/>
            <a:ext cx="7416824" cy="471041"/>
          </a:xfrm>
          <a:prstGeom prst="rect">
            <a:avLst/>
          </a:prstGeom>
        </p:spPr>
        <p:txBody>
          <a:bodyPr vert="horz" wrap="square" lIns="91440" tIns="45720" rIns="91440" bIns="45720" rtlCol="0" anchor="ctr">
            <a:noAutofit/>
          </a:bodyPr>
          <a:lstStyle/>
          <a:p>
            <a:pPr marL="382270" indent="-382270">
              <a:spcAft>
                <a:spcPts val="0"/>
              </a:spcAft>
            </a:pPr>
            <a:r>
              <a:rPr lang="ja-JP" sz="1600" b="1" kern="1200">
                <a:solidFill>
                  <a:srgbClr val="000000"/>
                </a:solidFill>
                <a:effectLst/>
                <a:latin typeface="HG丸ｺﾞｼｯｸM-PRO" panose="020F0600000000000000" pitchFamily="50" charset="-128"/>
                <a:ea typeface="HG丸ｺﾞｼｯｸM-PRO" panose="020F0600000000000000" pitchFamily="50" charset="-128"/>
                <a:cs typeface="Times New Roman"/>
              </a:rPr>
              <a:t>図表●　</a:t>
            </a:r>
            <a:r>
              <a:rPr lang="ja-JP" altLang="en-US" sz="1600" b="1" kern="1200">
                <a:solidFill>
                  <a:srgbClr val="000000"/>
                </a:solidFill>
                <a:effectLst/>
                <a:latin typeface="HG丸ｺﾞｼｯｸM-PRO" panose="020F0600000000000000" pitchFamily="50" charset="-128"/>
                <a:ea typeface="HG丸ｺﾞｼｯｸM-PRO" panose="020F0600000000000000" pitchFamily="50" charset="-128"/>
                <a:cs typeface="Times New Roman"/>
              </a:rPr>
              <a:t>小児・</a:t>
            </a:r>
            <a:r>
              <a:rPr lang="en-US" altLang="ja-JP" sz="1600" b="1" kern="1200">
                <a:solidFill>
                  <a:srgbClr val="000000"/>
                </a:solidFill>
                <a:effectLst/>
                <a:latin typeface="HG丸ｺﾞｼｯｸM-PRO" panose="020F0600000000000000" pitchFamily="50" charset="-128"/>
                <a:ea typeface="HG丸ｺﾞｼｯｸM-PRO" panose="020F0600000000000000" pitchFamily="50" charset="-128"/>
                <a:cs typeface="Times New Roman"/>
              </a:rPr>
              <a:t>AYA</a:t>
            </a:r>
            <a:r>
              <a:rPr lang="ja-JP" altLang="en-US" sz="1600" b="1">
                <a:solidFill>
                  <a:srgbClr val="000000"/>
                </a:solidFill>
                <a:latin typeface="HG丸ｺﾞｼｯｸM-PRO" panose="020F0600000000000000" pitchFamily="50" charset="-128"/>
                <a:ea typeface="HG丸ｺﾞｼｯｸM-PRO" panose="020F0600000000000000" pitchFamily="50" charset="-128"/>
                <a:cs typeface="Times New Roman"/>
              </a:rPr>
              <a:t>世代のがんの１年あたりのり患数</a:t>
            </a:r>
            <a:r>
              <a:rPr lang="en-US" altLang="ja-JP" sz="1600" b="1">
                <a:solidFill>
                  <a:srgbClr val="000000"/>
                </a:solidFill>
                <a:latin typeface="HG丸ｺﾞｼｯｸM-PRO" panose="020F0600000000000000" pitchFamily="50" charset="-128"/>
                <a:ea typeface="HG丸ｺﾞｼｯｸM-PRO" panose="020F0600000000000000" pitchFamily="50" charset="-128"/>
                <a:cs typeface="Times New Roman"/>
              </a:rPr>
              <a:t>【2019</a:t>
            </a:r>
            <a:r>
              <a:rPr lang="ja-JP" altLang="en-US" sz="1600" b="1">
                <a:solidFill>
                  <a:srgbClr val="000000"/>
                </a:solidFill>
                <a:latin typeface="HG丸ｺﾞｼｯｸM-PRO" panose="020F0600000000000000" pitchFamily="50" charset="-128"/>
                <a:ea typeface="HG丸ｺﾞｼｯｸM-PRO" panose="020F0600000000000000" pitchFamily="50" charset="-128"/>
                <a:cs typeface="Times New Roman"/>
              </a:rPr>
              <a:t>年（</a:t>
            </a:r>
            <a:r>
              <a:rPr lang="en-US" altLang="ja-JP" sz="1600" b="1">
                <a:solidFill>
                  <a:srgbClr val="000000"/>
                </a:solidFill>
                <a:latin typeface="HG丸ｺﾞｼｯｸM-PRO" panose="020F0600000000000000" pitchFamily="50" charset="-128"/>
                <a:ea typeface="HG丸ｺﾞｼｯｸM-PRO" panose="020F0600000000000000" pitchFamily="50" charset="-128"/>
                <a:cs typeface="Times New Roman"/>
              </a:rPr>
              <a:t>R1</a:t>
            </a:r>
            <a:r>
              <a:rPr lang="ja-JP" altLang="en-US" sz="1600" b="1">
                <a:solidFill>
                  <a:srgbClr val="000000"/>
                </a:solidFill>
                <a:latin typeface="HG丸ｺﾞｼｯｸM-PRO" panose="020F0600000000000000" pitchFamily="50" charset="-128"/>
                <a:ea typeface="HG丸ｺﾞｼｯｸM-PRO" panose="020F0600000000000000" pitchFamily="50" charset="-128"/>
                <a:cs typeface="Times New Roman"/>
              </a:rPr>
              <a:t>年）</a:t>
            </a:r>
            <a:r>
              <a:rPr lang="en-US" altLang="ja-JP" sz="1600" b="1">
                <a:solidFill>
                  <a:srgbClr val="000000"/>
                </a:solidFill>
                <a:latin typeface="HG丸ｺﾞｼｯｸM-PRO" panose="020F0600000000000000" pitchFamily="50" charset="-128"/>
                <a:ea typeface="HG丸ｺﾞｼｯｸM-PRO" panose="020F0600000000000000" pitchFamily="50" charset="-128"/>
                <a:cs typeface="Times New Roman"/>
              </a:rPr>
              <a:t>】</a:t>
            </a:r>
            <a:endParaRPr lang="ja-JP" sz="1600">
              <a:effectLst/>
              <a:latin typeface="HG丸ｺﾞｼｯｸM-PRO" panose="020F0600000000000000" pitchFamily="50" charset="-128"/>
              <a:ea typeface="HG丸ｺﾞｼｯｸM-PRO" panose="020F0600000000000000" pitchFamily="50" charset="-128"/>
              <a:cs typeface="ＭＳ Ｐゴシック"/>
            </a:endParaRPr>
          </a:p>
        </p:txBody>
      </p:sp>
    </p:spTree>
    <p:extLst>
      <p:ext uri="{BB962C8B-B14F-4D97-AF65-F5344CB8AC3E}">
        <p14:creationId xmlns:p14="http://schemas.microsoft.com/office/powerpoint/2010/main" val="2533150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06733" y="437514"/>
            <a:ext cx="8992972"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a:latin typeface="HGS創英角ﾎﾟｯﾌﾟ体" pitchFamily="50" charset="-128"/>
              <a:ea typeface="HGS創英角ﾎﾟｯﾌﾟ体" pitchFamily="50" charset="-128"/>
            </a:endParaRPr>
          </a:p>
          <a:p>
            <a:pPr fontAlgn="auto"/>
            <a:r>
              <a:rPr lang="en-US" altLang="ja-JP"/>
              <a:t>    </a:t>
            </a:r>
          </a:p>
          <a:p>
            <a:pPr fontAlgn="auto"/>
            <a:r>
              <a:rPr lang="ja-JP" altLang="en-US"/>
              <a:t> 　　</a:t>
            </a:r>
            <a:endParaRPr lang="en-US" altLang="ja-JP">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a:latin typeface="HG丸ｺﾞｼｯｸM-PRO" panose="020F0600000000000000" pitchFamily="50" charset="-128"/>
                <a:ea typeface="HG丸ｺﾞｼｯｸM-PRO" panose="020F0600000000000000" pitchFamily="50" charset="-128"/>
              </a:rPr>
              <a:t>第３章　大阪府におけるがんの現状と課題</a:t>
            </a:r>
            <a:endParaRPr kumimoji="1" lang="ja-JP" altLang="en-US" sz="2000" b="1">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0" y="158455"/>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6966105" y="6448678"/>
            <a:ext cx="2133600" cy="365125"/>
          </a:xfrm>
        </p:spPr>
        <p:txBody>
          <a:bodyPr anchor="b" anchorCtr="0"/>
          <a:lstStyle/>
          <a:p>
            <a:fld id="{D2D8002D-B5B0-4BAC-B1F6-782DDCCE6D9C}" type="slidenum">
              <a:rPr kumimoji="1" lang="ja-JP" altLang="en-US" sz="1400" smtClean="0"/>
              <a:t>7</a:t>
            </a:fld>
            <a:endParaRPr kumimoji="1" lang="ja-JP" altLang="en-US" sz="1400"/>
          </a:p>
        </p:txBody>
      </p:sp>
      <p:pic>
        <p:nvPicPr>
          <p:cNvPr id="4" name="図 3"/>
          <p:cNvPicPr>
            <a:picLocks noChangeAspect="1"/>
          </p:cNvPicPr>
          <p:nvPr/>
        </p:nvPicPr>
        <p:blipFill rotWithShape="1">
          <a:blip r:embed="rId2"/>
          <a:srcRect r="4319" b="4045"/>
          <a:stretch/>
        </p:blipFill>
        <p:spPr>
          <a:xfrm>
            <a:off x="2459852" y="897509"/>
            <a:ext cx="4286735" cy="2539331"/>
          </a:xfrm>
          <a:prstGeom prst="rect">
            <a:avLst/>
          </a:prstGeom>
        </p:spPr>
      </p:pic>
      <p:sp>
        <p:nvSpPr>
          <p:cNvPr id="12" name="タイトル 3"/>
          <p:cNvSpPr>
            <a:spLocks noGrp="1"/>
          </p:cNvSpPr>
          <p:nvPr/>
        </p:nvSpPr>
        <p:spPr>
          <a:xfrm>
            <a:off x="316484" y="3442307"/>
            <a:ext cx="8540499" cy="471041"/>
          </a:xfrm>
          <a:prstGeom prst="rect">
            <a:avLst/>
          </a:prstGeom>
        </p:spPr>
        <p:txBody>
          <a:bodyPr vert="horz" wrap="square" lIns="91440" tIns="45720" rIns="91440" bIns="45720" rtlCol="0" anchor="ctr">
            <a:noAutofit/>
          </a:bodyPr>
          <a:lstStyle/>
          <a:p>
            <a:pPr marL="382270" indent="-382270" algn="ctr">
              <a:spcAft>
                <a:spcPts val="0"/>
              </a:spcAft>
            </a:pPr>
            <a:r>
              <a:rPr lang="ja-JP" sz="1600" b="1" kern="1200" spc="-100">
                <a:solidFill>
                  <a:srgbClr val="000000"/>
                </a:solidFill>
                <a:effectLst/>
                <a:latin typeface="HG丸ｺﾞｼｯｸM-PRO" panose="020F0600000000000000" pitchFamily="50" charset="-128"/>
                <a:ea typeface="HG丸ｺﾞｼｯｸM-PRO" panose="020F0600000000000000" pitchFamily="50" charset="-128"/>
                <a:cs typeface="Times New Roman"/>
              </a:rPr>
              <a:t>図表●　</a:t>
            </a:r>
            <a:r>
              <a:rPr lang="en-US" altLang="ja-JP" sz="1600" b="1" kern="1200" spc="-100">
                <a:solidFill>
                  <a:srgbClr val="000000"/>
                </a:solidFill>
                <a:effectLst/>
                <a:latin typeface="HG丸ｺﾞｼｯｸM-PRO" panose="020F0600000000000000" pitchFamily="50" charset="-128"/>
                <a:ea typeface="HG丸ｺﾞｼｯｸM-PRO" panose="020F0600000000000000" pitchFamily="50" charset="-128"/>
                <a:cs typeface="Times New Roman"/>
              </a:rPr>
              <a:t>AYA</a:t>
            </a:r>
            <a:r>
              <a:rPr lang="ja-JP" altLang="en-US" sz="1600" b="1" spc="-100">
                <a:solidFill>
                  <a:srgbClr val="000000"/>
                </a:solidFill>
                <a:latin typeface="HG丸ｺﾞｼｯｸM-PRO" panose="020F0600000000000000" pitchFamily="50" charset="-128"/>
                <a:ea typeface="HG丸ｺﾞｼｯｸM-PRO" panose="020F0600000000000000" pitchFamily="50" charset="-128"/>
                <a:cs typeface="Times New Roman"/>
              </a:rPr>
              <a:t>世代のがんのり患割合</a:t>
            </a:r>
            <a:r>
              <a:rPr lang="en-US" altLang="ja-JP" sz="1600" b="1" spc="-100">
                <a:solidFill>
                  <a:srgbClr val="000000"/>
                </a:solidFill>
                <a:latin typeface="HG丸ｺﾞｼｯｸM-PRO" panose="020F0600000000000000" pitchFamily="50" charset="-128"/>
                <a:ea typeface="HG丸ｺﾞｼｯｸM-PRO" panose="020F0600000000000000" pitchFamily="50" charset="-128"/>
                <a:cs typeface="Times New Roman"/>
              </a:rPr>
              <a:t>【2017</a:t>
            </a:r>
            <a:r>
              <a:rPr lang="ja-JP" altLang="en-US" sz="1600" b="1" spc="-100">
                <a:solidFill>
                  <a:srgbClr val="000000"/>
                </a:solidFill>
                <a:latin typeface="HG丸ｺﾞｼｯｸM-PRO" panose="020F0600000000000000" pitchFamily="50" charset="-128"/>
                <a:ea typeface="HG丸ｺﾞｼｯｸM-PRO" panose="020F0600000000000000" pitchFamily="50" charset="-128"/>
                <a:cs typeface="Times New Roman"/>
              </a:rPr>
              <a:t>年</a:t>
            </a:r>
            <a:r>
              <a:rPr lang="en-US" altLang="ja-JP" sz="1600" b="1" spc="-100">
                <a:solidFill>
                  <a:srgbClr val="000000"/>
                </a:solidFill>
                <a:latin typeface="HG丸ｺﾞｼｯｸM-PRO" panose="020F0600000000000000" pitchFamily="50" charset="-128"/>
                <a:ea typeface="HG丸ｺﾞｼｯｸM-PRO" panose="020F0600000000000000" pitchFamily="50" charset="-128"/>
                <a:cs typeface="Times New Roman"/>
              </a:rPr>
              <a:t>-2019</a:t>
            </a:r>
            <a:r>
              <a:rPr lang="ja-JP" altLang="en-US" sz="1600" b="1" spc="-100">
                <a:solidFill>
                  <a:srgbClr val="000000"/>
                </a:solidFill>
                <a:latin typeface="HG丸ｺﾞｼｯｸM-PRO" panose="020F0600000000000000" pitchFamily="50" charset="-128"/>
                <a:ea typeface="HG丸ｺﾞｼｯｸM-PRO" panose="020F0600000000000000" pitchFamily="50" charset="-128"/>
                <a:cs typeface="Times New Roman"/>
              </a:rPr>
              <a:t>年（</a:t>
            </a:r>
            <a:r>
              <a:rPr lang="en-US" altLang="ja-JP" sz="1600" b="1" spc="-100">
                <a:solidFill>
                  <a:srgbClr val="000000"/>
                </a:solidFill>
                <a:latin typeface="HG丸ｺﾞｼｯｸM-PRO" panose="020F0600000000000000" pitchFamily="50" charset="-128"/>
                <a:ea typeface="HG丸ｺﾞｼｯｸM-PRO" panose="020F0600000000000000" pitchFamily="50" charset="-128"/>
                <a:cs typeface="Times New Roman"/>
              </a:rPr>
              <a:t>H29 –R1</a:t>
            </a:r>
            <a:r>
              <a:rPr lang="ja-JP" altLang="en-US" sz="1600" b="1" spc="-100">
                <a:solidFill>
                  <a:srgbClr val="000000"/>
                </a:solidFill>
                <a:latin typeface="HG丸ｺﾞｼｯｸM-PRO" panose="020F0600000000000000" pitchFamily="50" charset="-128"/>
                <a:ea typeface="HG丸ｺﾞｼｯｸM-PRO" panose="020F0600000000000000" pitchFamily="50" charset="-128"/>
                <a:cs typeface="Times New Roman"/>
              </a:rPr>
              <a:t>）、上皮内がんを除く</a:t>
            </a:r>
            <a:r>
              <a:rPr lang="en-US" altLang="ja-JP" sz="1600" b="1" spc="-100">
                <a:solidFill>
                  <a:srgbClr val="000000"/>
                </a:solidFill>
                <a:latin typeface="HG丸ｺﾞｼｯｸM-PRO" panose="020F0600000000000000" pitchFamily="50" charset="-128"/>
                <a:ea typeface="HG丸ｺﾞｼｯｸM-PRO" panose="020F0600000000000000" pitchFamily="50" charset="-128"/>
                <a:cs typeface="Times New Roman"/>
              </a:rPr>
              <a:t>】</a:t>
            </a:r>
            <a:endParaRPr lang="ja-JP" sz="1600" spc="-100">
              <a:effectLst/>
              <a:latin typeface="HG丸ｺﾞｼｯｸM-PRO" panose="020F0600000000000000" pitchFamily="50" charset="-128"/>
              <a:ea typeface="HG丸ｺﾞｼｯｸM-PRO" panose="020F0600000000000000" pitchFamily="50" charset="-128"/>
              <a:cs typeface="ＭＳ Ｐゴシック"/>
            </a:endParaRPr>
          </a:p>
        </p:txBody>
      </p:sp>
      <p:sp>
        <p:nvSpPr>
          <p:cNvPr id="13" name="タイトル 3"/>
          <p:cNvSpPr>
            <a:spLocks noGrp="1"/>
          </p:cNvSpPr>
          <p:nvPr/>
        </p:nvSpPr>
        <p:spPr>
          <a:xfrm>
            <a:off x="1763688" y="517912"/>
            <a:ext cx="5616624" cy="389065"/>
          </a:xfrm>
          <a:prstGeom prst="rect">
            <a:avLst/>
          </a:prstGeom>
        </p:spPr>
        <p:txBody>
          <a:bodyPr vert="horz" wrap="square" lIns="91440" tIns="45720" rIns="91440" bIns="45720" rtlCol="0" anchor="ctr">
            <a:noAutofit/>
          </a:bodyPr>
          <a:lstStyle/>
          <a:p>
            <a:pPr marL="382270" indent="-382270" algn="ctr">
              <a:spcAft>
                <a:spcPts val="0"/>
              </a:spcAft>
            </a:pPr>
            <a:r>
              <a:rPr lang="ja-JP" sz="1600" b="1" kern="1200">
                <a:solidFill>
                  <a:srgbClr val="000000"/>
                </a:solidFill>
                <a:effectLst/>
                <a:latin typeface="HG丸ｺﾞｼｯｸM-PRO" panose="020F0600000000000000" pitchFamily="50" charset="-128"/>
                <a:ea typeface="HG丸ｺﾞｼｯｸM-PRO" panose="020F0600000000000000" pitchFamily="50" charset="-128"/>
                <a:cs typeface="Times New Roman"/>
              </a:rPr>
              <a:t>図表●</a:t>
            </a:r>
            <a:r>
              <a:rPr lang="ja-JP" altLang="en-US" sz="1600" b="1" kern="1200">
                <a:solidFill>
                  <a:srgbClr val="000000"/>
                </a:solidFill>
                <a:effectLst/>
                <a:latin typeface="HG丸ｺﾞｼｯｸM-PRO" panose="020F0600000000000000" pitchFamily="50" charset="-128"/>
                <a:ea typeface="HG丸ｺﾞｼｯｸM-PRO" panose="020F0600000000000000" pitchFamily="50" charset="-128"/>
                <a:cs typeface="Times New Roman"/>
              </a:rPr>
              <a:t>　</a:t>
            </a:r>
            <a:r>
              <a:rPr lang="ja-JP" altLang="en-US" sz="1600" b="1">
                <a:solidFill>
                  <a:srgbClr val="000000"/>
                </a:solidFill>
                <a:latin typeface="HG丸ｺﾞｼｯｸM-PRO" panose="020F0600000000000000" pitchFamily="50" charset="-128"/>
                <a:ea typeface="HG丸ｺﾞｼｯｸM-PRO" panose="020F0600000000000000" pitchFamily="50" charset="-128"/>
                <a:cs typeface="Times New Roman"/>
              </a:rPr>
              <a:t>小児がんの種別り患割合</a:t>
            </a:r>
            <a:r>
              <a:rPr lang="en-US" altLang="ja-JP" sz="1600" b="1">
                <a:solidFill>
                  <a:srgbClr val="000000"/>
                </a:solidFill>
                <a:latin typeface="HG丸ｺﾞｼｯｸM-PRO" panose="020F0600000000000000" pitchFamily="50" charset="-128"/>
                <a:ea typeface="HG丸ｺﾞｼｯｸM-PRO" panose="020F0600000000000000" pitchFamily="50" charset="-128"/>
                <a:cs typeface="Times New Roman"/>
              </a:rPr>
              <a:t>【201</a:t>
            </a:r>
            <a:r>
              <a:rPr lang="ja-JP" altLang="en-US" sz="1600" b="1">
                <a:solidFill>
                  <a:srgbClr val="000000"/>
                </a:solidFill>
                <a:latin typeface="HG丸ｺﾞｼｯｸM-PRO" panose="020F0600000000000000" pitchFamily="50" charset="-128"/>
                <a:ea typeface="HG丸ｺﾞｼｯｸM-PRO" panose="020F0600000000000000" pitchFamily="50" charset="-128"/>
                <a:cs typeface="Times New Roman"/>
              </a:rPr>
              <a:t>９年（</a:t>
            </a:r>
            <a:r>
              <a:rPr lang="en-US" altLang="ja-JP" sz="1600" b="1">
                <a:solidFill>
                  <a:srgbClr val="000000"/>
                </a:solidFill>
                <a:latin typeface="HG丸ｺﾞｼｯｸM-PRO" panose="020F0600000000000000" pitchFamily="50" charset="-128"/>
                <a:ea typeface="HG丸ｺﾞｼｯｸM-PRO" panose="020F0600000000000000" pitchFamily="50" charset="-128"/>
                <a:cs typeface="Times New Roman"/>
              </a:rPr>
              <a:t>R</a:t>
            </a:r>
            <a:r>
              <a:rPr lang="ja-JP" altLang="en-US" sz="1600" b="1">
                <a:solidFill>
                  <a:srgbClr val="000000"/>
                </a:solidFill>
                <a:latin typeface="HG丸ｺﾞｼｯｸM-PRO" panose="020F0600000000000000" pitchFamily="50" charset="-128"/>
                <a:ea typeface="HG丸ｺﾞｼｯｸM-PRO" panose="020F0600000000000000" pitchFamily="50" charset="-128"/>
                <a:cs typeface="Times New Roman"/>
              </a:rPr>
              <a:t>１年）</a:t>
            </a:r>
            <a:r>
              <a:rPr lang="en-US" altLang="ja-JP" sz="1600" b="1">
                <a:solidFill>
                  <a:srgbClr val="000000"/>
                </a:solidFill>
                <a:latin typeface="HG丸ｺﾞｼｯｸM-PRO" panose="020F0600000000000000" pitchFamily="50" charset="-128"/>
                <a:ea typeface="HG丸ｺﾞｼｯｸM-PRO" panose="020F0600000000000000" pitchFamily="50" charset="-128"/>
                <a:cs typeface="Times New Roman"/>
              </a:rPr>
              <a:t>】</a:t>
            </a:r>
          </a:p>
        </p:txBody>
      </p:sp>
      <p:pic>
        <p:nvPicPr>
          <p:cNvPr id="6" name="図 5"/>
          <p:cNvPicPr>
            <a:picLocks noChangeAspect="1"/>
          </p:cNvPicPr>
          <p:nvPr/>
        </p:nvPicPr>
        <p:blipFill rotWithShape="1">
          <a:blip r:embed="rId3"/>
          <a:srcRect l="5213" r="10051"/>
          <a:stretch/>
        </p:blipFill>
        <p:spPr>
          <a:xfrm>
            <a:off x="316485" y="3929973"/>
            <a:ext cx="4286735" cy="2800419"/>
          </a:xfrm>
          <a:prstGeom prst="rect">
            <a:avLst/>
          </a:prstGeom>
        </p:spPr>
      </p:pic>
      <p:pic>
        <p:nvPicPr>
          <p:cNvPr id="7" name="図 6"/>
          <p:cNvPicPr>
            <a:picLocks noChangeAspect="1"/>
          </p:cNvPicPr>
          <p:nvPr/>
        </p:nvPicPr>
        <p:blipFill rotWithShape="1">
          <a:blip r:embed="rId4"/>
          <a:srcRect r="6980" b="5118"/>
          <a:stretch/>
        </p:blipFill>
        <p:spPr>
          <a:xfrm>
            <a:off x="4709953" y="3902679"/>
            <a:ext cx="4183506" cy="2800418"/>
          </a:xfrm>
          <a:prstGeom prst="rect">
            <a:avLst/>
          </a:prstGeom>
        </p:spPr>
      </p:pic>
    </p:spTree>
    <p:extLst>
      <p:ext uri="{BB962C8B-B14F-4D97-AF65-F5344CB8AC3E}">
        <p14:creationId xmlns:p14="http://schemas.microsoft.com/office/powerpoint/2010/main" val="2251360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06733" y="437514"/>
            <a:ext cx="8992972" cy="5871806"/>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a:latin typeface="HGS創英角ﾎﾟｯﾌﾟ体" pitchFamily="50" charset="-128"/>
              <a:ea typeface="HGS創英角ﾎﾟｯﾌﾟ体" pitchFamily="50" charset="-128"/>
            </a:endParaRPr>
          </a:p>
          <a:p>
            <a:pPr fontAlgn="auto"/>
            <a:r>
              <a:rPr lang="en-US" altLang="ja-JP"/>
              <a:t>    </a:t>
            </a:r>
          </a:p>
          <a:p>
            <a:pPr fontAlgn="auto"/>
            <a:r>
              <a:rPr lang="ja-JP" altLang="en-US"/>
              <a:t> 　　</a:t>
            </a:r>
            <a:endParaRPr lang="en-US" altLang="ja-JP">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a:latin typeface="HG丸ｺﾞｼｯｸM-PRO" panose="020F0600000000000000" pitchFamily="50" charset="-128"/>
                <a:ea typeface="HG丸ｺﾞｼｯｸM-PRO" panose="020F0600000000000000" pitchFamily="50" charset="-128"/>
              </a:rPr>
              <a:t>第３章　大阪府におけるがんの現状と課題</a:t>
            </a:r>
            <a:endParaRPr kumimoji="1" lang="ja-JP" altLang="en-US" sz="2000" b="1">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0" y="158455"/>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6966105" y="6448678"/>
            <a:ext cx="2133600" cy="365125"/>
          </a:xfrm>
        </p:spPr>
        <p:txBody>
          <a:bodyPr anchor="b" anchorCtr="0"/>
          <a:lstStyle/>
          <a:p>
            <a:fld id="{D2D8002D-B5B0-4BAC-B1F6-782DDCCE6D9C}" type="slidenum">
              <a:rPr kumimoji="1" lang="ja-JP" altLang="en-US" sz="1400" smtClean="0"/>
              <a:t>8</a:t>
            </a:fld>
            <a:endParaRPr kumimoji="1" lang="ja-JP" altLang="en-US" sz="1400"/>
          </a:p>
        </p:txBody>
      </p:sp>
      <p:sp>
        <p:nvSpPr>
          <p:cNvPr id="13" name="タイトル 3"/>
          <p:cNvSpPr>
            <a:spLocks noGrp="1"/>
          </p:cNvSpPr>
          <p:nvPr/>
        </p:nvSpPr>
        <p:spPr>
          <a:xfrm>
            <a:off x="913063" y="541363"/>
            <a:ext cx="7380312" cy="389065"/>
          </a:xfrm>
          <a:prstGeom prst="rect">
            <a:avLst/>
          </a:prstGeom>
        </p:spPr>
        <p:txBody>
          <a:bodyPr vert="horz" wrap="square" lIns="91440" tIns="45720" rIns="91440" bIns="45720" rtlCol="0" anchor="ctr">
            <a:noAutofit/>
          </a:bodyPr>
          <a:lstStyle/>
          <a:p>
            <a:pPr marL="382270" indent="-382270" algn="ctr">
              <a:spcAft>
                <a:spcPts val="0"/>
              </a:spcAft>
            </a:pPr>
            <a:r>
              <a:rPr lang="ja-JP" sz="1600" b="1" kern="1200">
                <a:solidFill>
                  <a:srgbClr val="000000"/>
                </a:solidFill>
                <a:effectLst/>
                <a:latin typeface="HG丸ｺﾞｼｯｸM-PRO" panose="020F0600000000000000" pitchFamily="50" charset="-128"/>
                <a:ea typeface="HG丸ｺﾞｼｯｸM-PRO" panose="020F0600000000000000" pitchFamily="50" charset="-128"/>
                <a:cs typeface="Times New Roman"/>
              </a:rPr>
              <a:t>図表●</a:t>
            </a:r>
            <a:r>
              <a:rPr lang="ja-JP" altLang="en-US" sz="1600" b="1" kern="1200">
                <a:solidFill>
                  <a:srgbClr val="000000"/>
                </a:solidFill>
                <a:effectLst/>
                <a:latin typeface="HG丸ｺﾞｼｯｸM-PRO" panose="020F0600000000000000" pitchFamily="50" charset="-128"/>
                <a:ea typeface="HG丸ｺﾞｼｯｸM-PRO" panose="020F0600000000000000" pitchFamily="50" charset="-128"/>
                <a:cs typeface="Times New Roman"/>
              </a:rPr>
              <a:t>　</a:t>
            </a:r>
            <a:r>
              <a:rPr lang="ja-JP" altLang="en-US" sz="1600" b="1">
                <a:solidFill>
                  <a:srgbClr val="000000"/>
                </a:solidFill>
                <a:latin typeface="HG丸ｺﾞｼｯｸM-PRO" panose="020F0600000000000000" pitchFamily="50" charset="-128"/>
                <a:ea typeface="HG丸ｺﾞｼｯｸM-PRO" panose="020F0600000000000000" pitchFamily="50" charset="-128"/>
                <a:cs typeface="Times New Roman"/>
              </a:rPr>
              <a:t>小児（</a:t>
            </a:r>
            <a:r>
              <a:rPr lang="en-US" altLang="ja-JP" sz="1600" b="1" spc="-100">
                <a:solidFill>
                  <a:srgbClr val="000000"/>
                </a:solidFill>
                <a:latin typeface="HG丸ｺﾞｼｯｸM-PRO" panose="020F0600000000000000" pitchFamily="50" charset="-128"/>
                <a:ea typeface="HG丸ｺﾞｼｯｸM-PRO" panose="020F0600000000000000" pitchFamily="50" charset="-128"/>
                <a:cs typeface="Times New Roman"/>
              </a:rPr>
              <a:t> 0 –14 </a:t>
            </a:r>
            <a:r>
              <a:rPr lang="ja-JP" altLang="en-US" sz="1600" b="1">
                <a:solidFill>
                  <a:srgbClr val="000000"/>
                </a:solidFill>
                <a:latin typeface="HG丸ｺﾞｼｯｸM-PRO" panose="020F0600000000000000" pitchFamily="50" charset="-128"/>
                <a:ea typeface="HG丸ｺﾞｼｯｸM-PRO" panose="020F0600000000000000" pitchFamily="50" charset="-128"/>
                <a:cs typeface="Times New Roman"/>
              </a:rPr>
              <a:t>歳）の白血病・脳腫瘍における</a:t>
            </a:r>
            <a:r>
              <a:rPr lang="en-US" altLang="ja-JP" sz="1600" b="1">
                <a:solidFill>
                  <a:srgbClr val="000000"/>
                </a:solidFill>
                <a:latin typeface="HG丸ｺﾞｼｯｸM-PRO" panose="020F0600000000000000" pitchFamily="50" charset="-128"/>
                <a:ea typeface="HG丸ｺﾞｼｯｸM-PRO" panose="020F0600000000000000" pitchFamily="50" charset="-128"/>
                <a:cs typeface="Times New Roman"/>
              </a:rPr>
              <a:t>5</a:t>
            </a:r>
            <a:r>
              <a:rPr lang="ja-JP" altLang="en-US" sz="1600" b="1">
                <a:solidFill>
                  <a:srgbClr val="000000"/>
                </a:solidFill>
                <a:latin typeface="HG丸ｺﾞｼｯｸM-PRO" panose="020F0600000000000000" pitchFamily="50" charset="-128"/>
                <a:ea typeface="HG丸ｺﾞｼｯｸM-PRO" panose="020F0600000000000000" pitchFamily="50" charset="-128"/>
                <a:cs typeface="Times New Roman"/>
              </a:rPr>
              <a:t>年実測生存率の推移</a:t>
            </a:r>
            <a:endParaRPr lang="en-US" altLang="ja-JP" sz="1600" b="1">
              <a:solidFill>
                <a:srgbClr val="000000"/>
              </a:solidFill>
              <a:latin typeface="HG丸ｺﾞｼｯｸM-PRO" panose="020F0600000000000000" pitchFamily="50" charset="-128"/>
              <a:ea typeface="HG丸ｺﾞｼｯｸM-PRO" panose="020F0600000000000000" pitchFamily="50" charset="-128"/>
              <a:cs typeface="Times New Roman"/>
            </a:endParaRPr>
          </a:p>
        </p:txBody>
      </p:sp>
      <p:pic>
        <p:nvPicPr>
          <p:cNvPr id="4" name="図 3" descr="グラフ, 折れ線グラフ&#10;&#10;自動的に生成された説明">
            <a:extLst>
              <a:ext uri="{FF2B5EF4-FFF2-40B4-BE49-F238E27FC236}">
                <a16:creationId xmlns:a16="http://schemas.microsoft.com/office/drawing/2014/main" id="{4F254CE3-A21E-55C7-EBFD-AA86CEEA00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1412776"/>
            <a:ext cx="3684654" cy="4409361"/>
          </a:xfrm>
          <a:prstGeom prst="rect">
            <a:avLst/>
          </a:prstGeom>
        </p:spPr>
      </p:pic>
      <p:pic>
        <p:nvPicPr>
          <p:cNvPr id="6" name="図 5" descr="グラフ, 折れ線グラフ&#10;&#10;自動的に生成された説明">
            <a:extLst>
              <a:ext uri="{FF2B5EF4-FFF2-40B4-BE49-F238E27FC236}">
                <a16:creationId xmlns:a16="http://schemas.microsoft.com/office/drawing/2014/main" id="{1CACAD30-ABCF-AE55-2FB5-8AC2742380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60032" y="1412776"/>
            <a:ext cx="3682622" cy="4409362"/>
          </a:xfrm>
          <a:prstGeom prst="rect">
            <a:avLst/>
          </a:prstGeom>
        </p:spPr>
      </p:pic>
    </p:spTree>
    <p:extLst>
      <p:ext uri="{BB962C8B-B14F-4D97-AF65-F5344CB8AC3E}">
        <p14:creationId xmlns:p14="http://schemas.microsoft.com/office/powerpoint/2010/main" val="4164750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06733" y="437514"/>
            <a:ext cx="8992972" cy="5871806"/>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a:latin typeface="HGS創英角ﾎﾟｯﾌﾟ体" pitchFamily="50" charset="-128"/>
              <a:ea typeface="HGS創英角ﾎﾟｯﾌﾟ体" pitchFamily="50" charset="-128"/>
            </a:endParaRPr>
          </a:p>
          <a:p>
            <a:pPr fontAlgn="auto"/>
            <a:r>
              <a:rPr lang="en-US" altLang="ja-JP"/>
              <a:t>    </a:t>
            </a:r>
          </a:p>
          <a:p>
            <a:pPr fontAlgn="auto"/>
            <a:r>
              <a:rPr lang="ja-JP" altLang="en-US"/>
              <a:t> 　　</a:t>
            </a:r>
            <a:endParaRPr lang="en-US" altLang="ja-JP">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a:latin typeface="HG丸ｺﾞｼｯｸM-PRO" panose="020F0600000000000000" pitchFamily="50" charset="-128"/>
                <a:ea typeface="HG丸ｺﾞｼｯｸM-PRO" panose="020F0600000000000000" pitchFamily="50" charset="-128"/>
              </a:rPr>
              <a:t>第３章　大阪府におけるがんの現状と課題</a:t>
            </a:r>
            <a:endParaRPr kumimoji="1" lang="ja-JP" altLang="en-US" sz="2000" b="1">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0" y="158455"/>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6966105" y="6448678"/>
            <a:ext cx="2133600" cy="365125"/>
          </a:xfrm>
        </p:spPr>
        <p:txBody>
          <a:bodyPr anchor="b" anchorCtr="0"/>
          <a:lstStyle/>
          <a:p>
            <a:fld id="{D2D8002D-B5B0-4BAC-B1F6-782DDCCE6D9C}" type="slidenum">
              <a:rPr kumimoji="1" lang="ja-JP" altLang="en-US" sz="1400" smtClean="0"/>
              <a:t>9</a:t>
            </a:fld>
            <a:endParaRPr kumimoji="1" lang="ja-JP" altLang="en-US" sz="1400"/>
          </a:p>
        </p:txBody>
      </p:sp>
      <p:sp>
        <p:nvSpPr>
          <p:cNvPr id="13" name="タイトル 3"/>
          <p:cNvSpPr>
            <a:spLocks noGrp="1"/>
          </p:cNvSpPr>
          <p:nvPr/>
        </p:nvSpPr>
        <p:spPr>
          <a:xfrm>
            <a:off x="423053" y="504030"/>
            <a:ext cx="8483473" cy="655389"/>
          </a:xfrm>
          <a:prstGeom prst="rect">
            <a:avLst/>
          </a:prstGeom>
        </p:spPr>
        <p:txBody>
          <a:bodyPr vert="horz" wrap="square" lIns="91440" tIns="45720" rIns="91440" bIns="45720" rtlCol="0" anchor="ctr">
            <a:noAutofit/>
          </a:bodyPr>
          <a:lstStyle/>
          <a:p>
            <a:pPr marL="382270" indent="-382270" algn="ctr">
              <a:spcAft>
                <a:spcPts val="0"/>
              </a:spcAft>
            </a:pPr>
            <a:r>
              <a:rPr lang="ja-JP" sz="1600" b="1" kern="1200">
                <a:solidFill>
                  <a:srgbClr val="000000"/>
                </a:solidFill>
                <a:effectLst/>
                <a:latin typeface="HG丸ｺﾞｼｯｸM-PRO" panose="020F0600000000000000" pitchFamily="50" charset="-128"/>
                <a:ea typeface="HG丸ｺﾞｼｯｸM-PRO" panose="020F0600000000000000" pitchFamily="50" charset="-128"/>
                <a:cs typeface="Times New Roman"/>
              </a:rPr>
              <a:t>図表●</a:t>
            </a:r>
            <a:r>
              <a:rPr lang="ja-JP" altLang="en-US" sz="1600" b="1" kern="1200">
                <a:solidFill>
                  <a:srgbClr val="000000"/>
                </a:solidFill>
                <a:effectLst/>
                <a:latin typeface="HG丸ｺﾞｼｯｸM-PRO" panose="020F0600000000000000" pitchFamily="50" charset="-128"/>
                <a:ea typeface="HG丸ｺﾞｼｯｸM-PRO" panose="020F0600000000000000" pitchFamily="50" charset="-128"/>
                <a:cs typeface="Times New Roman"/>
              </a:rPr>
              <a:t>　</a:t>
            </a:r>
            <a:r>
              <a:rPr lang="ja-JP" altLang="en-US" sz="1600" b="1">
                <a:solidFill>
                  <a:srgbClr val="000000"/>
                </a:solidFill>
                <a:latin typeface="HG丸ｺﾞｼｯｸM-PRO" panose="020F0600000000000000" pitchFamily="50" charset="-128"/>
                <a:ea typeface="HG丸ｺﾞｼｯｸM-PRO" panose="020F0600000000000000" pitchFamily="50" charset="-128"/>
                <a:cs typeface="Times New Roman"/>
              </a:rPr>
              <a:t>小児（</a:t>
            </a:r>
            <a:r>
              <a:rPr lang="en-US" altLang="ja-JP" sz="1600" b="1" spc="-100">
                <a:solidFill>
                  <a:srgbClr val="000000"/>
                </a:solidFill>
                <a:latin typeface="HG丸ｺﾞｼｯｸM-PRO" panose="020F0600000000000000" pitchFamily="50" charset="-128"/>
                <a:ea typeface="HG丸ｺﾞｼｯｸM-PRO" panose="020F0600000000000000" pitchFamily="50" charset="-128"/>
                <a:cs typeface="Times New Roman"/>
              </a:rPr>
              <a:t> 0 –14 </a:t>
            </a:r>
            <a:r>
              <a:rPr lang="ja-JP" altLang="en-US" sz="1600" b="1">
                <a:solidFill>
                  <a:srgbClr val="000000"/>
                </a:solidFill>
                <a:latin typeface="HG丸ｺﾞｼｯｸM-PRO" panose="020F0600000000000000" pitchFamily="50" charset="-128"/>
                <a:ea typeface="HG丸ｺﾞｼｯｸM-PRO" panose="020F0600000000000000" pitchFamily="50" charset="-128"/>
                <a:cs typeface="Times New Roman"/>
              </a:rPr>
              <a:t>歳）の白血病・脳腫瘍（悪性のみ）、</a:t>
            </a:r>
            <a:endParaRPr lang="en-US" altLang="ja-JP" sz="1600" b="1">
              <a:solidFill>
                <a:srgbClr val="000000"/>
              </a:solidFill>
              <a:latin typeface="HG丸ｺﾞｼｯｸM-PRO" panose="020F0600000000000000" pitchFamily="50" charset="-128"/>
              <a:ea typeface="HG丸ｺﾞｼｯｸM-PRO" panose="020F0600000000000000" pitchFamily="50" charset="-128"/>
              <a:cs typeface="Times New Roman"/>
            </a:endParaRPr>
          </a:p>
          <a:p>
            <a:pPr marL="382270" indent="-382270" algn="ctr">
              <a:spcAft>
                <a:spcPts val="0"/>
              </a:spcAft>
            </a:pPr>
            <a:r>
              <a:rPr lang="ja-JP" altLang="en-US" sz="1600" b="1">
                <a:solidFill>
                  <a:srgbClr val="000000"/>
                </a:solidFill>
                <a:latin typeface="HG丸ｺﾞｼｯｸM-PRO" panose="020F0600000000000000" pitchFamily="50" charset="-128"/>
                <a:ea typeface="HG丸ｺﾞｼｯｸM-PRO" panose="020F0600000000000000" pitchFamily="50" charset="-128"/>
                <a:cs typeface="Times New Roman"/>
              </a:rPr>
              <a:t>および</a:t>
            </a:r>
            <a:r>
              <a:rPr lang="en-US" altLang="ja-JP" sz="1600" b="1">
                <a:solidFill>
                  <a:srgbClr val="000000"/>
                </a:solidFill>
                <a:latin typeface="HG丸ｺﾞｼｯｸM-PRO" panose="020F0600000000000000" pitchFamily="50" charset="-128"/>
                <a:ea typeface="HG丸ｺﾞｼｯｸM-PRO" panose="020F0600000000000000" pitchFamily="50" charset="-128"/>
                <a:cs typeface="Times New Roman"/>
              </a:rPr>
              <a:t>AYA</a:t>
            </a:r>
            <a:r>
              <a:rPr lang="ja-JP" altLang="en-US" sz="1600" b="1">
                <a:solidFill>
                  <a:srgbClr val="000000"/>
                </a:solidFill>
                <a:latin typeface="HG丸ｺﾞｼｯｸM-PRO" panose="020F0600000000000000" pitchFamily="50" charset="-128"/>
                <a:ea typeface="HG丸ｺﾞｼｯｸM-PRO" panose="020F0600000000000000" pitchFamily="50" charset="-128"/>
                <a:cs typeface="Times New Roman"/>
              </a:rPr>
              <a:t>世代（</a:t>
            </a:r>
            <a:r>
              <a:rPr lang="en-US" altLang="ja-JP" sz="1600" b="1">
                <a:solidFill>
                  <a:srgbClr val="000000"/>
                </a:solidFill>
                <a:latin typeface="HG丸ｺﾞｼｯｸM-PRO" panose="020F0600000000000000" pitchFamily="50" charset="-128"/>
                <a:ea typeface="HG丸ｺﾞｼｯｸM-PRO" panose="020F0600000000000000" pitchFamily="50" charset="-128"/>
                <a:cs typeface="Times New Roman"/>
              </a:rPr>
              <a:t>15</a:t>
            </a:r>
            <a:r>
              <a:rPr lang="ja-JP" altLang="en-US" sz="1600" b="1">
                <a:solidFill>
                  <a:srgbClr val="000000"/>
                </a:solidFill>
                <a:latin typeface="HG丸ｺﾞｼｯｸM-PRO" panose="020F0600000000000000" pitchFamily="50" charset="-128"/>
                <a:ea typeface="HG丸ｺﾞｼｯｸM-PRO" panose="020F0600000000000000" pitchFamily="50" charset="-128"/>
                <a:cs typeface="Times New Roman"/>
              </a:rPr>
              <a:t>～</a:t>
            </a:r>
            <a:r>
              <a:rPr lang="en-US" altLang="ja-JP" sz="1600" b="1">
                <a:solidFill>
                  <a:srgbClr val="000000"/>
                </a:solidFill>
                <a:latin typeface="HG丸ｺﾞｼｯｸM-PRO" panose="020F0600000000000000" pitchFamily="50" charset="-128"/>
                <a:ea typeface="HG丸ｺﾞｼｯｸM-PRO" panose="020F0600000000000000" pitchFamily="50" charset="-128"/>
                <a:cs typeface="Times New Roman"/>
              </a:rPr>
              <a:t>39</a:t>
            </a:r>
            <a:r>
              <a:rPr lang="ja-JP" altLang="en-US" sz="1600" b="1">
                <a:solidFill>
                  <a:srgbClr val="000000"/>
                </a:solidFill>
                <a:latin typeface="HG丸ｺﾞｼｯｸM-PRO" panose="020F0600000000000000" pitchFamily="50" charset="-128"/>
                <a:ea typeface="HG丸ｺﾞｼｯｸM-PRO" panose="020F0600000000000000" pitchFamily="50" charset="-128"/>
                <a:cs typeface="Times New Roman"/>
              </a:rPr>
              <a:t>歳）の乳がん（女性のみ）、肺がんにおける</a:t>
            </a:r>
            <a:r>
              <a:rPr lang="en-US" altLang="ja-JP" sz="1600" b="1">
                <a:solidFill>
                  <a:srgbClr val="000000"/>
                </a:solidFill>
                <a:latin typeface="HG丸ｺﾞｼｯｸM-PRO" panose="020F0600000000000000" pitchFamily="50" charset="-128"/>
                <a:ea typeface="HG丸ｺﾞｼｯｸM-PRO" panose="020F0600000000000000" pitchFamily="50" charset="-128"/>
                <a:cs typeface="Times New Roman"/>
              </a:rPr>
              <a:t>5</a:t>
            </a:r>
            <a:r>
              <a:rPr lang="ja-JP" altLang="en-US" sz="1600" b="1">
                <a:solidFill>
                  <a:srgbClr val="000000"/>
                </a:solidFill>
                <a:latin typeface="HG丸ｺﾞｼｯｸM-PRO" panose="020F0600000000000000" pitchFamily="50" charset="-128"/>
                <a:ea typeface="HG丸ｺﾞｼｯｸM-PRO" panose="020F0600000000000000" pitchFamily="50" charset="-128"/>
                <a:cs typeface="Times New Roman"/>
              </a:rPr>
              <a:t>年実測生存率</a:t>
            </a:r>
            <a:endParaRPr lang="en-US" altLang="ja-JP" sz="1600" b="1">
              <a:solidFill>
                <a:srgbClr val="000000"/>
              </a:solidFill>
              <a:latin typeface="HG丸ｺﾞｼｯｸM-PRO" panose="020F0600000000000000" pitchFamily="50" charset="-128"/>
              <a:ea typeface="HG丸ｺﾞｼｯｸM-PRO" panose="020F0600000000000000" pitchFamily="50" charset="-128"/>
              <a:cs typeface="Times New Roman"/>
            </a:endParaRPr>
          </a:p>
        </p:txBody>
      </p:sp>
      <p:pic>
        <p:nvPicPr>
          <p:cNvPr id="11" name="図 10">
            <a:extLst>
              <a:ext uri="{FF2B5EF4-FFF2-40B4-BE49-F238E27FC236}">
                <a16:creationId xmlns:a16="http://schemas.microsoft.com/office/drawing/2014/main" id="{808BB415-0613-FEDA-75DC-753899F1F5F4}"/>
              </a:ext>
            </a:extLst>
          </p:cNvPr>
          <p:cNvPicPr>
            <a:picLocks noChangeAspect="1"/>
          </p:cNvPicPr>
          <p:nvPr/>
        </p:nvPicPr>
        <p:blipFill>
          <a:blip r:embed="rId2"/>
          <a:stretch>
            <a:fillRect/>
          </a:stretch>
        </p:blipFill>
        <p:spPr>
          <a:xfrm>
            <a:off x="4635016" y="1556792"/>
            <a:ext cx="4258763" cy="3096344"/>
          </a:xfrm>
          <a:prstGeom prst="rect">
            <a:avLst/>
          </a:prstGeom>
        </p:spPr>
      </p:pic>
      <p:pic>
        <p:nvPicPr>
          <p:cNvPr id="14" name="図 13">
            <a:extLst>
              <a:ext uri="{FF2B5EF4-FFF2-40B4-BE49-F238E27FC236}">
                <a16:creationId xmlns:a16="http://schemas.microsoft.com/office/drawing/2014/main" id="{89723DE7-F30F-0E17-EC47-A8D6C1A45FF1}"/>
              </a:ext>
            </a:extLst>
          </p:cNvPr>
          <p:cNvPicPr>
            <a:picLocks noChangeAspect="1"/>
          </p:cNvPicPr>
          <p:nvPr/>
        </p:nvPicPr>
        <p:blipFill>
          <a:blip r:embed="rId3"/>
          <a:stretch>
            <a:fillRect/>
          </a:stretch>
        </p:blipFill>
        <p:spPr>
          <a:xfrm>
            <a:off x="218110" y="1531180"/>
            <a:ext cx="4325896" cy="3145154"/>
          </a:xfrm>
          <a:prstGeom prst="rect">
            <a:avLst/>
          </a:prstGeom>
        </p:spPr>
      </p:pic>
    </p:spTree>
    <p:extLst>
      <p:ext uri="{BB962C8B-B14F-4D97-AF65-F5344CB8AC3E}">
        <p14:creationId xmlns:p14="http://schemas.microsoft.com/office/powerpoint/2010/main" val="217587552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3715</Words>
  <Application>Microsoft Office PowerPoint</Application>
  <PresentationFormat>画面に合わせる (4:3)</PresentationFormat>
  <Paragraphs>358</Paragraphs>
  <Slides>21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21</vt:i4>
      </vt:variant>
    </vt:vector>
  </HeadingPairs>
  <TitlesOfParts>
    <vt:vector size="29" baseType="lpstr">
      <vt:lpstr>HGS創英角ﾎﾟｯﾌﾟ体</vt:lpstr>
      <vt:lpstr>HG丸ｺﾞｼｯｸM-PRO</vt:lpstr>
      <vt:lpstr>ＭＳ Ｐゴシック</vt:lpstr>
      <vt:lpstr>游ゴシック</vt:lpstr>
      <vt:lpstr>Arial</vt:lpstr>
      <vt:lpstr>Calibri</vt:lpstr>
      <vt:lpstr>Times New Roman</vt:lpstr>
      <vt:lpstr>Office ​​テーマ</vt:lpstr>
      <vt:lpstr>第４期大阪府がん対策推進計画 小児がん・AYA世代のがん</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2023-08-09T03:09:50Z</dcterms:created>
  <dcterms:modified xsi:type="dcterms:W3CDTF">2023-08-09T03:10:58Z</dcterms:modified>
</cp:coreProperties>
</file>