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1" r:id="rId1"/>
  </p:sldMasterIdLst>
  <p:notesMasterIdLst>
    <p:notesMasterId r:id="rId3"/>
  </p:notesMasterIdLst>
  <p:sldIdLst>
    <p:sldId id="257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6DF218-5162-4CE5-812F-95F0633CDEBB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8127A7-F146-4906-87F5-02DF85C943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1139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AE4E9-2F87-4557-8DA4-9443D831DC03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C0AA3-A717-4F17-B194-9D33B4E50E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4454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AE4E9-2F87-4557-8DA4-9443D831DC03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C0AA3-A717-4F17-B194-9D33B4E50E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4796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AE4E9-2F87-4557-8DA4-9443D831DC03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C0AA3-A717-4F17-B194-9D33B4E50E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266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と説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D0981807-3FCE-F84B-971A-28D3A78FA01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4805" y="1135455"/>
            <a:ext cx="8307692" cy="576000"/>
          </a:xfrm>
        </p:spPr>
        <p:txBody>
          <a:bodyPr lIns="36000" tIns="36000" rIns="36000" bIns="36000" anchor="t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buNone/>
              <a:defRPr sz="1292" b="0">
                <a:latin typeface="+mn-lt"/>
              </a:defRPr>
            </a:lvl1pPr>
            <a:lvl2pPr algn="ctr">
              <a:buNone/>
              <a:defRPr/>
            </a:lvl2pPr>
            <a:lvl3pPr algn="ctr">
              <a:buNone/>
              <a:defRPr/>
            </a:lvl3pPr>
            <a:lvl4pPr algn="ctr">
              <a:buNone/>
              <a:defRPr/>
            </a:lvl4pPr>
            <a:lvl5pPr algn="ctr">
              <a:buNone/>
              <a:defRPr/>
            </a:lvl5pPr>
          </a:lstStyle>
          <a:p>
            <a:pPr lvl="0"/>
            <a:r>
              <a:rPr kumimoji="1" lang="ja-JP" altLang="en-US"/>
              <a:t>説明文を</a:t>
            </a:r>
            <a:r>
              <a:rPr kumimoji="1" lang="en-US" altLang="ja-JP" dirty="0"/>
              <a:t>1〜2</a:t>
            </a:r>
            <a:r>
              <a:rPr kumimoji="1" lang="ja-JP" altLang="en-US"/>
              <a:t>行で簡潔に記載する。</a:t>
            </a: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8C7BBDD3-92C9-C249-8E4E-A414219AA3B2}"/>
              </a:ext>
            </a:extLst>
          </p:cNvPr>
          <p:cNvCxnSpPr/>
          <p:nvPr/>
        </p:nvCxnSpPr>
        <p:spPr>
          <a:xfrm>
            <a:off x="0" y="1014130"/>
            <a:ext cx="91440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474AC62-B060-524B-B591-20AF20CD232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CF39A64-FD95-C144-B37D-DFADB2595A9F}" type="slidenum">
              <a:rPr kumimoji="1" lang="ja-JP" altLang="en-US" smtClean="0"/>
              <a:pPr/>
              <a:t>‹#›</a:t>
            </a:fld>
            <a:endParaRPr kumimoji="1" lang="ja-JP" altLang="en-US" sz="140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34AF8C1-D6A9-FB41-8884-4263DC8853DE}"/>
              </a:ext>
            </a:extLst>
          </p:cNvPr>
          <p:cNvSpPr/>
          <p:nvPr userDrawn="1"/>
        </p:nvSpPr>
        <p:spPr>
          <a:xfrm>
            <a:off x="0" y="-4980"/>
            <a:ext cx="9144000" cy="36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2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AC5A2B5-AD12-914D-B43A-AE2AB2FF90B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5222" y="61283"/>
            <a:ext cx="8307265" cy="257175"/>
          </a:xfrm>
        </p:spPr>
        <p:txBody>
          <a:bodyPr/>
          <a:lstStyle>
            <a:lvl1pPr algn="ctr">
              <a:buNone/>
              <a:defRPr sz="1108" b="1">
                <a:solidFill>
                  <a:schemeClr val="bg1"/>
                </a:solidFill>
              </a:defRPr>
            </a:lvl1pPr>
            <a:lvl2pPr algn="ctr">
              <a:buNone/>
              <a:defRPr sz="1108"/>
            </a:lvl2pPr>
            <a:lvl3pPr algn="ctr">
              <a:buNone/>
              <a:defRPr sz="1108"/>
            </a:lvl3pPr>
            <a:lvl4pPr algn="ctr">
              <a:buNone/>
              <a:defRPr sz="1015"/>
            </a:lvl4pPr>
            <a:lvl5pPr algn="ctr">
              <a:buNone/>
              <a:defRPr sz="1015"/>
            </a:lvl5pPr>
          </a:lstStyle>
          <a:p>
            <a:pPr lvl="0"/>
            <a:r>
              <a:rPr kumimoji="1" lang="ja-JP" altLang="en-US"/>
              <a:t>セクションタイトル</a:t>
            </a:r>
          </a:p>
        </p:txBody>
      </p:sp>
      <p:sp>
        <p:nvSpPr>
          <p:cNvPr id="10" name="タイトル 9">
            <a:extLst>
              <a:ext uri="{FF2B5EF4-FFF2-40B4-BE49-F238E27FC236}">
                <a16:creationId xmlns:a16="http://schemas.microsoft.com/office/drawing/2014/main" id="{DA377900-38B0-AB4A-B601-5E3B9EEED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693546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AE4E9-2F87-4557-8DA4-9443D831DC03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C0AA3-A717-4F17-B194-9D33B4E50E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461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AE4E9-2F87-4557-8DA4-9443D831DC03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C0AA3-A717-4F17-B194-9D33B4E50E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8714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AE4E9-2F87-4557-8DA4-9443D831DC03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C0AA3-A717-4F17-B194-9D33B4E50E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9689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AE4E9-2F87-4557-8DA4-9443D831DC03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C0AA3-A717-4F17-B194-9D33B4E50E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0203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AE4E9-2F87-4557-8DA4-9443D831DC03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C0AA3-A717-4F17-B194-9D33B4E50E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6548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AE4E9-2F87-4557-8DA4-9443D831DC03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C0AA3-A717-4F17-B194-9D33B4E50E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2332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AE4E9-2F87-4557-8DA4-9443D831DC03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C0AA3-A717-4F17-B194-9D33B4E50E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577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AE4E9-2F87-4557-8DA4-9443D831DC03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C0AA3-A717-4F17-B194-9D33B4E50E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3975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AE4E9-2F87-4557-8DA4-9443D831DC03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C0AA3-A717-4F17-B194-9D33B4E50E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5490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04DA3352-F3C1-694D-A917-14B885C54EE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18513" y="13059"/>
            <a:ext cx="5260559" cy="337241"/>
          </a:xfrm>
          <a:solidFill>
            <a:schemeClr val="tx1"/>
          </a:solidFill>
        </p:spPr>
        <p:txBody>
          <a:bodyPr>
            <a:noAutofit/>
          </a:bodyPr>
          <a:lstStyle/>
          <a:p>
            <a:pPr algn="l"/>
            <a:r>
              <a:rPr lang="ja-JP" altLang="en-US" sz="2000" dirty="0" smtClean="0">
                <a:solidFill>
                  <a:schemeClr val="bg1">
                    <a:lumMod val="9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大阪府・アピアランスケア支援の推進</a:t>
            </a:r>
            <a:r>
              <a:rPr lang="ja-JP" altLang="en-US" sz="2000" dirty="0">
                <a:solidFill>
                  <a:schemeClr val="bg1">
                    <a:lumMod val="9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に向けて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666F3D53-D1E0-45F3-B4B9-8B1868304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940" y="482732"/>
            <a:ext cx="8744755" cy="439311"/>
          </a:xfrm>
        </p:spPr>
        <p:txBody>
          <a:bodyPr>
            <a:normAutofit fontScale="90000"/>
          </a:bodyPr>
          <a:lstStyle/>
          <a:p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＜</a:t>
            </a: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現状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＞　</a:t>
            </a:r>
            <a:r>
              <a:rPr lang="ja-JP" altLang="en-US" sz="1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府</a:t>
            </a:r>
            <a:r>
              <a:rPr lang="ja-JP" altLang="en-US" sz="1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では</a:t>
            </a:r>
            <a:r>
              <a:rPr lang="ja-JP" altLang="en-US" sz="1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、がん</a:t>
            </a:r>
            <a:r>
              <a:rPr lang="ja-JP" altLang="en-US" sz="1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患者へのアピアランスケア支援の取組み</a:t>
            </a:r>
            <a:r>
              <a:rPr lang="ja-JP" altLang="en-US" sz="1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を行って</a:t>
            </a:r>
            <a:r>
              <a:rPr lang="ja-JP" altLang="en-US" sz="1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きたが</a:t>
            </a:r>
            <a:r>
              <a:rPr lang="ja-JP" altLang="en-US" sz="1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</a:t>
            </a:r>
            <a:r>
              <a:rPr lang="ja-JP" altLang="en-US" sz="1800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がん</a:t>
            </a:r>
            <a:r>
              <a:rPr lang="ja-JP" altLang="en-US" sz="1800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患者の支援　　</a:t>
            </a:r>
            <a:r>
              <a:rPr lang="en-US" altLang="ja-JP" sz="1800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/>
            </a:r>
            <a:br>
              <a:rPr lang="en-US" altLang="ja-JP" sz="1800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</a:br>
            <a:r>
              <a:rPr lang="ja-JP" altLang="en-US" sz="1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</a:t>
            </a:r>
            <a:r>
              <a:rPr lang="ja-JP" altLang="en-US" sz="1800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ニーズ</a:t>
            </a:r>
            <a:r>
              <a:rPr lang="ja-JP" altLang="en-US" sz="1800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の高まりに合わせ</a:t>
            </a:r>
            <a:r>
              <a:rPr lang="ja-JP" altLang="en-US" sz="1800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、企業や団体等と連携した患者支援のさらなる充実</a:t>
            </a:r>
            <a:r>
              <a:rPr lang="ja-JP" altLang="en-US" sz="1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が必要</a:t>
            </a:r>
            <a:endParaRPr lang="ja-JP" altLang="en-US" sz="1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8" name="角丸四角形 17">
            <a:extLst>
              <a:ext uri="{FF2B5EF4-FFF2-40B4-BE49-F238E27FC236}">
                <a16:creationId xmlns:a16="http://schemas.microsoft.com/office/drawing/2014/main" id="{BB89A609-11B8-1045-BE6F-6CD8D46AC574}"/>
              </a:ext>
            </a:extLst>
          </p:cNvPr>
          <p:cNvSpPr/>
          <p:nvPr/>
        </p:nvSpPr>
        <p:spPr>
          <a:xfrm>
            <a:off x="300359" y="1585222"/>
            <a:ext cx="8448369" cy="5086033"/>
          </a:xfrm>
          <a:prstGeom prst="roundRect">
            <a:avLst>
              <a:gd name="adj" fmla="val 5212"/>
            </a:avLst>
          </a:prstGeom>
          <a:solidFill>
            <a:schemeClr val="bg1"/>
          </a:solidFill>
          <a:ln w="19050">
            <a:noFill/>
          </a:ln>
          <a:effectLst>
            <a:outerShdw blurRad="127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16529">
              <a:lnSpc>
                <a:spcPct val="150000"/>
              </a:lnSpc>
            </a:pPr>
            <a:r>
              <a:rPr lang="ja-JP" altLang="en-US" sz="16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１．がん</a:t>
            </a:r>
            <a:r>
              <a:rPr lang="ja-JP" altLang="en-US" sz="16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診療拠点</a:t>
            </a:r>
            <a:r>
              <a:rPr lang="ja-JP" altLang="en-US" sz="16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病院・相談</a:t>
            </a:r>
            <a:r>
              <a:rPr lang="ja-JP" altLang="en-US" sz="16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支援</a:t>
            </a:r>
            <a:r>
              <a:rPr lang="ja-JP" altLang="en-US" sz="16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センターの相談員向け研修の開催（相談体制の強化）</a:t>
            </a:r>
            <a:endParaRPr lang="en-US" altLang="ja-JP" sz="1600" b="1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316529"/>
            <a:r>
              <a:rPr lang="ja-JP" altLang="en-US" sz="16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endParaRPr lang="en-US" altLang="ja-JP" sz="1600" b="1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316529">
              <a:lnSpc>
                <a:spcPts val="2300"/>
              </a:lnSpc>
            </a:pPr>
            <a:r>
              <a:rPr lang="ja-JP" altLang="en-US" sz="16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２．がん対策基金を活用した体験型イベントの開催（府民の認知度</a:t>
            </a:r>
            <a:r>
              <a:rPr lang="ja-JP" altLang="en-US" sz="16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アップ</a:t>
            </a:r>
            <a:r>
              <a:rPr lang="ja-JP" altLang="en-US" sz="16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  <a:r>
              <a:rPr lang="en-US" altLang="ja-JP" sz="16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/>
            </a:r>
            <a:br>
              <a:rPr lang="en-US" altLang="ja-JP" sz="16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</a:br>
            <a:r>
              <a:rPr lang="en-US" altLang="ja-JP" sz="16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ja-JP" altLang="en-US" sz="16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 </a:t>
            </a:r>
            <a:r>
              <a:rPr lang="ja-JP" altLang="en-US" sz="12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事例：</a:t>
            </a:r>
            <a:r>
              <a:rPr lang="ja-JP" altLang="en-US" sz="12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企画</a:t>
            </a:r>
            <a:r>
              <a:rPr lang="ja-JP" altLang="en-US" sz="12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提案型公募採択事業と</a:t>
            </a:r>
            <a:r>
              <a:rPr lang="ja-JP" altLang="en-US" sz="1200" b="1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してアピアランスケア</a:t>
            </a:r>
            <a:r>
              <a:rPr lang="ja-JP" altLang="en-US" sz="12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のイベントを開催予定</a:t>
            </a:r>
            <a:endParaRPr lang="en-US" altLang="ja-JP" sz="1200" b="1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316529"/>
            <a:r>
              <a:rPr lang="en-US" altLang="ja-JP" sz="12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/>
            </a:r>
            <a:br>
              <a:rPr lang="en-US" altLang="ja-JP" sz="12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</a:br>
            <a:r>
              <a:rPr lang="ja-JP" altLang="en-US" sz="16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３．企業等と</a:t>
            </a:r>
            <a:r>
              <a:rPr lang="ja-JP" altLang="en-US" sz="16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連携</a:t>
            </a:r>
            <a:r>
              <a:rPr lang="ja-JP" altLang="en-US" sz="16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した普及啓発の充実（事業連携協定により活動が活性化）</a:t>
            </a:r>
            <a:endParaRPr lang="en-US" altLang="ja-JP" sz="1200" b="1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316529">
              <a:lnSpc>
                <a:spcPts val="2300"/>
              </a:lnSpc>
            </a:pPr>
            <a:r>
              <a:rPr lang="ja-JP" altLang="en-US" sz="12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事例：企業作成のアピアランスケア</a:t>
            </a:r>
            <a:r>
              <a:rPr lang="ja-JP" altLang="en-US" sz="12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に関する</a:t>
            </a:r>
            <a:r>
              <a:rPr lang="ja-JP" altLang="en-US" sz="12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冊子等を活用した普及啓発</a:t>
            </a:r>
            <a:endParaRPr lang="en-US" altLang="ja-JP" sz="1200" b="1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316529">
              <a:lnSpc>
                <a:spcPts val="2300"/>
              </a:lnSpc>
            </a:pPr>
            <a:r>
              <a:rPr lang="ja-JP" altLang="en-US" sz="12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 医療</a:t>
            </a:r>
            <a:r>
              <a:rPr lang="ja-JP" altLang="en-US" sz="12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従事者及びがん患者へ向けた外見</a:t>
            </a:r>
            <a:r>
              <a:rPr lang="ja-JP" altLang="en-US" sz="12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ケアセミナーの提供</a:t>
            </a:r>
            <a:endParaRPr lang="en-US" altLang="ja-JP" sz="120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316529">
              <a:lnSpc>
                <a:spcPts val="1100"/>
              </a:lnSpc>
            </a:pPr>
            <a:endParaRPr lang="en-US" altLang="ja-JP" sz="1200" b="1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316529">
              <a:lnSpc>
                <a:spcPct val="150000"/>
              </a:lnSpc>
            </a:pPr>
            <a:r>
              <a:rPr lang="ja-JP" altLang="en-US" sz="16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⇒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上記３の取組みの一環として、新たに大阪府</a:t>
            </a:r>
            <a:r>
              <a:rPr lang="ja-JP" altLang="en-US" sz="1600" b="1" u="sng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ホーム</a:t>
            </a:r>
            <a:r>
              <a:rPr lang="ja-JP" altLang="en-US" sz="1600" b="1" u="sng" dirty="0" err="1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ぺ</a:t>
            </a:r>
            <a:r>
              <a:rPr lang="ja-JP" altLang="en-US" sz="1600" b="1" u="sng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ージにおいて、</a:t>
            </a:r>
            <a:endParaRPr lang="en-US" altLang="ja-JP" sz="1600" b="1" u="sng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316529">
              <a:lnSpc>
                <a:spcPct val="150000"/>
              </a:lnSpc>
            </a:pPr>
            <a:r>
              <a:rPr lang="ja-JP" altLang="en-US" sz="16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アピアランスケアに関わる企業などの情報発信を実施予定</a:t>
            </a:r>
            <a:endParaRPr lang="en-US" altLang="ja-JP" sz="1600" b="1" u="sng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316529">
              <a:lnSpc>
                <a:spcPts val="1800"/>
              </a:lnSpc>
            </a:pPr>
            <a:r>
              <a:rPr lang="en-US" altLang="ja-JP" sz="1600" b="1" u="sng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/>
            </a:r>
            <a:br>
              <a:rPr lang="en-US" altLang="ja-JP" sz="1600" b="1" u="sng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</a:br>
            <a:r>
              <a:rPr lang="ja-JP" altLang="en-US" sz="16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6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≪</a:t>
            </a:r>
            <a:r>
              <a:rPr lang="en-US" altLang="ja-JP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府</a:t>
            </a:r>
            <a:r>
              <a:rPr lang="ja-JP" altLang="en-US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ホーム</a:t>
            </a:r>
            <a:r>
              <a:rPr lang="ja-JP" altLang="en-US" b="1" dirty="0" err="1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ぺ</a:t>
            </a:r>
            <a:r>
              <a:rPr lang="ja-JP" altLang="en-US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ー</a:t>
            </a: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ジ掲載内容（予定）≫</a:t>
            </a:r>
            <a:endParaRPr lang="en-US" altLang="ja-JP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316529" algn="just">
              <a:lnSpc>
                <a:spcPct val="150000"/>
              </a:lnSpc>
            </a:pPr>
            <a:r>
              <a:rPr lang="ja-JP" altLang="en-US" sz="16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①　企業</a:t>
            </a:r>
            <a:r>
              <a:rPr lang="ja-JP" altLang="en-US" sz="16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・団体の名称　（当面</a:t>
            </a:r>
            <a:r>
              <a:rPr lang="en-US" altLang="ja-JP" sz="16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7</a:t>
            </a:r>
            <a:r>
              <a:rPr lang="ja-JP" altLang="en-US" sz="16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企業を掲載予定</a:t>
            </a:r>
            <a:r>
              <a:rPr lang="ja-JP" altLang="en-US" sz="16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  <a:endParaRPr lang="en-US" altLang="ja-JP" sz="1600" b="1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316529" algn="just">
              <a:lnSpc>
                <a:spcPct val="150000"/>
              </a:lnSpc>
            </a:pPr>
            <a:r>
              <a:rPr lang="ja-JP" altLang="en-US" sz="16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②　主</a:t>
            </a:r>
            <a:r>
              <a:rPr lang="ja-JP" altLang="en-US" sz="16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な取組み内容　（ウィッグ・メイク・情報発信・相談支援等</a:t>
            </a:r>
            <a:r>
              <a:rPr lang="ja-JP" altLang="en-US" sz="16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  <a:endParaRPr lang="ja-JP" altLang="en-US" sz="160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316529">
              <a:lnSpc>
                <a:spcPct val="150000"/>
              </a:lnSpc>
            </a:pPr>
            <a:r>
              <a:rPr lang="ja-JP" altLang="en-US" sz="16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③　企業</a:t>
            </a:r>
            <a:r>
              <a:rPr lang="ja-JP" altLang="en-US" sz="16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団体のホーム</a:t>
            </a:r>
            <a:r>
              <a:rPr lang="ja-JP" altLang="en-US" sz="1600" b="1" dirty="0" err="1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ぺ</a:t>
            </a:r>
            <a:r>
              <a:rPr lang="ja-JP" altLang="en-US" sz="16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ージ</a:t>
            </a:r>
            <a:r>
              <a:rPr lang="en-US" altLang="ja-JP" sz="16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URL</a:t>
            </a:r>
            <a:r>
              <a:rPr lang="ja-JP" altLang="en-US" sz="16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600" b="1" spc="-3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　団体</a:t>
            </a:r>
            <a:r>
              <a:rPr lang="ja-JP" altLang="en-US" sz="1600" b="1" spc="-3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・企業の製品等の推奨と受け取られないよう</a:t>
            </a:r>
            <a:r>
              <a:rPr lang="ja-JP" altLang="en-US" sz="1600" b="1" spc="-3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配慮　）</a:t>
            </a:r>
            <a:r>
              <a:rPr lang="en-US" altLang="ja-JP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/>
            </a:r>
            <a:br>
              <a:rPr lang="en-US" altLang="ja-JP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</a:br>
            <a:endParaRPr lang="en-US" altLang="ja-JP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316529">
              <a:lnSpc>
                <a:spcPct val="150000"/>
              </a:lnSpc>
            </a:pPr>
            <a:endParaRPr lang="ja-JP" altLang="en-US" u="sng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9" name="角丸四角形 18">
            <a:extLst>
              <a:ext uri="{FF2B5EF4-FFF2-40B4-BE49-F238E27FC236}">
                <a16:creationId xmlns:a16="http://schemas.microsoft.com/office/drawing/2014/main" id="{FC375F2A-41DC-4643-84D9-0F34ED438CF8}"/>
              </a:ext>
            </a:extLst>
          </p:cNvPr>
          <p:cNvSpPr/>
          <p:nvPr/>
        </p:nvSpPr>
        <p:spPr>
          <a:xfrm>
            <a:off x="390372" y="1229847"/>
            <a:ext cx="2160000" cy="490297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1" tIns="33231" rIns="33231" bIns="33231" rtlCol="0" anchor="ctr">
            <a:noAutofit/>
          </a:bodyPr>
          <a:lstStyle/>
          <a:p>
            <a:pPr algn="ctr"/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府の取組み</a:t>
            </a:r>
            <a:endParaRPr lang="ja-JP" altLang="en-US" sz="14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7211" y="3317069"/>
            <a:ext cx="1303135" cy="1236938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3238500" y="1013330"/>
            <a:ext cx="5905500" cy="43088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ja-JP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第</a:t>
            </a:r>
            <a:r>
              <a:rPr lang="en-US" altLang="ja-JP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</a:t>
            </a:r>
            <a:r>
              <a:rPr lang="ja-JP" altLang="en-US" sz="11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期府</a:t>
            </a:r>
            <a:r>
              <a:rPr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がん対策推進</a:t>
            </a:r>
            <a:r>
              <a:rPr lang="ja-JP" altLang="en-US" sz="11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計画・抜粋</a:t>
            </a:r>
            <a:r>
              <a:rPr lang="en-US" altLang="ja-JP" sz="11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  <a:r>
              <a:rPr lang="ja-JP" altLang="en-US" sz="11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アピアランスケアに関する個別相談会や講習会の開催など、</a:t>
            </a:r>
            <a:endParaRPr lang="en-US" altLang="ja-JP" sz="11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1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患者の視点に立ったきめ細やかな取組が進むよう、がん患者のアピアランスケアの充実に努める</a:t>
            </a:r>
            <a:endParaRPr lang="ja-JP" altLang="en-US" sz="1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7590324" y="4494957"/>
            <a:ext cx="1103187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700" dirty="0"/>
              <a:t>Ⓒ</a:t>
            </a:r>
            <a:r>
              <a:rPr lang="en-US" altLang="ja-JP" sz="700" dirty="0"/>
              <a:t>2014 </a:t>
            </a:r>
            <a:r>
              <a:rPr lang="ja-JP" altLang="en-US" sz="700" dirty="0"/>
              <a:t>大阪府も</a:t>
            </a:r>
            <a:r>
              <a:rPr lang="ja-JP" altLang="en-US" sz="700" dirty="0" err="1"/>
              <a:t>ずやん</a:t>
            </a:r>
            <a:endParaRPr lang="ja-JP" altLang="en-US" sz="7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141918" y="13059"/>
            <a:ext cx="716856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資料３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23699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365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UD デジタル 教科書体 NK-B</vt:lpstr>
      <vt:lpstr>UD デジタル 教科書体 NK-R</vt:lpstr>
      <vt:lpstr>游ゴシック</vt:lpstr>
      <vt:lpstr>游ゴシック Light</vt:lpstr>
      <vt:lpstr>Arial</vt:lpstr>
      <vt:lpstr>Calibri</vt:lpstr>
      <vt:lpstr>Calibri Light</vt:lpstr>
      <vt:lpstr>Office テーマ</vt:lpstr>
      <vt:lpstr>　＜現状＞　府では、がん患者へのアピアランスケア支援の取組みを行ってきたが、がん患者の支援　　 　　　　　　　　ニーズの高まりに合わせ、企業や団体等と連携した患者支援のさらなる充実が必要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2023-03-09T05:10:32Z</dcterms:created>
  <dcterms:modified xsi:type="dcterms:W3CDTF">2023-03-09T05:12:03Z</dcterms:modified>
</cp:coreProperties>
</file>