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075" autoAdjust="0"/>
  </p:normalViewPr>
  <p:slideViewPr>
    <p:cSldViewPr snapToGrid="0">
      <p:cViewPr varScale="1">
        <p:scale>
          <a:sx n="70" d="100"/>
          <a:sy n="70" d="100"/>
        </p:scale>
        <p:origin x="12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5E511-F41D-4444-B88E-C55642D331B4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D6516-C4BE-4E73-923D-5C3EAD8D0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7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D6516-C4BE-4E73-923D-5C3EAD8D0D6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1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6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94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52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64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71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71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20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79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16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32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1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36C3-25BF-4702-B9EA-55E53C6D0951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E4D78-ACB9-4ADB-8743-A505B0780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30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"/>
          <p:cNvSpPr txBox="1"/>
          <p:nvPr/>
        </p:nvSpPr>
        <p:spPr>
          <a:xfrm>
            <a:off x="0" y="0"/>
            <a:ext cx="9906000" cy="504999"/>
          </a:xfrm>
          <a:prstGeom prst="rect">
            <a:avLst/>
          </a:prstGeom>
          <a:solidFill>
            <a:srgbClr val="1F497D">
              <a:lumMod val="50000"/>
            </a:srgbClr>
          </a:solidFill>
          <a:ln w="9525" cmpd="sng">
            <a:noFill/>
          </a:ln>
          <a:effectLst/>
        </p:spPr>
        <p:txBody>
          <a:bodyPr wrap="square" tIns="0" bIns="0" rtlCol="0" anchor="ctr" anchorCtr="0">
            <a:noAutofit/>
          </a:bodyPr>
          <a:lstStyle/>
          <a:p>
            <a:pPr>
              <a:defRPr/>
            </a:pPr>
            <a:r>
              <a:rPr lang="ja-JP" altLang="en-US" sz="20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　大阪府</a:t>
            </a:r>
            <a:r>
              <a:rPr lang="ja-JP" altLang="en-US" sz="20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がん患者等</a:t>
            </a:r>
            <a:r>
              <a:rPr lang="ja-JP" altLang="en-US" sz="2000" b="1" kern="0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妊よう</a:t>
            </a:r>
            <a:r>
              <a:rPr lang="ja-JP" altLang="en-US" sz="20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性温存治療費等助成事業について</a:t>
            </a:r>
            <a:endParaRPr kumimoji="0" lang="ja-JP" altLang="en-US" sz="2000" b="1" kern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" y="645458"/>
            <a:ext cx="9641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１ 助成実績（</a:t>
            </a:r>
            <a:r>
              <a:rPr lang="ja-JP" altLang="en-US" b="1" dirty="0"/>
              <a:t>妊よう性温存治療費</a:t>
            </a:r>
            <a:r>
              <a:rPr lang="ja-JP" altLang="en-US" b="1" dirty="0" smtClean="0"/>
              <a:t>助成）</a:t>
            </a:r>
            <a:r>
              <a:rPr lang="en-US" altLang="ja-JP" b="1" dirty="0" smtClean="0"/>
              <a:t>※</a:t>
            </a:r>
            <a:r>
              <a:rPr lang="ja-JP" altLang="en-US" b="1" dirty="0" smtClean="0"/>
              <a:t>助成開始：令和３年度～</a:t>
            </a:r>
            <a:endParaRPr lang="ja-JP" altLang="en-US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" y="4709712"/>
            <a:ext cx="9318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游ゴシック 本文"/>
              </a:rPr>
              <a:t>２ 助成実績（</a:t>
            </a:r>
            <a:r>
              <a:rPr lang="ja-JP" altLang="en-US" b="1" dirty="0">
                <a:latin typeface="游ゴシック 本文"/>
              </a:rPr>
              <a:t>温存後生殖補助医療費</a:t>
            </a:r>
            <a:r>
              <a:rPr lang="ja-JP" altLang="en-US" b="1" dirty="0" smtClean="0">
                <a:latin typeface="游ゴシック 本文"/>
              </a:rPr>
              <a:t>助成）</a:t>
            </a:r>
            <a:r>
              <a:rPr lang="en-US" altLang="ja-JP" b="1" dirty="0" smtClean="0">
                <a:latin typeface="游ゴシック 本文"/>
              </a:rPr>
              <a:t>※</a:t>
            </a:r>
            <a:r>
              <a:rPr lang="ja-JP" altLang="en-US" b="1" dirty="0" smtClean="0">
                <a:latin typeface="游ゴシック 本文"/>
              </a:rPr>
              <a:t>助成開始：令和４年度～</a:t>
            </a:r>
            <a:endParaRPr lang="en-US" altLang="ja-JP" b="1" dirty="0" smtClean="0">
              <a:latin typeface="游ゴシック 本文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066662"/>
              </p:ext>
            </p:extLst>
          </p:nvPr>
        </p:nvGraphicFramePr>
        <p:xfrm>
          <a:off x="215153" y="1014790"/>
          <a:ext cx="9426387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7529">
                  <a:extLst>
                    <a:ext uri="{9D8B030D-6E8A-4147-A177-3AD203B41FA5}">
                      <a16:colId xmlns:a16="http://schemas.microsoft.com/office/drawing/2014/main" val="306303206"/>
                    </a:ext>
                  </a:extLst>
                </a:gridCol>
                <a:gridCol w="1665105">
                  <a:extLst>
                    <a:ext uri="{9D8B030D-6E8A-4147-A177-3AD203B41FA5}">
                      <a16:colId xmlns:a16="http://schemas.microsoft.com/office/drawing/2014/main" val="706242283"/>
                    </a:ext>
                  </a:extLst>
                </a:gridCol>
                <a:gridCol w="1656319">
                  <a:extLst>
                    <a:ext uri="{9D8B030D-6E8A-4147-A177-3AD203B41FA5}">
                      <a16:colId xmlns:a16="http://schemas.microsoft.com/office/drawing/2014/main" val="3898511098"/>
                    </a:ext>
                  </a:extLst>
                </a:gridCol>
                <a:gridCol w="1667434">
                  <a:extLst>
                    <a:ext uri="{9D8B030D-6E8A-4147-A177-3AD203B41FA5}">
                      <a16:colId xmlns:a16="http://schemas.microsoft.com/office/drawing/2014/main" val="2367756470"/>
                    </a:ext>
                  </a:extLst>
                </a:gridCol>
              </a:tblGrid>
              <a:tr h="313469">
                <a:tc>
                  <a:txBody>
                    <a:bodyPr/>
                    <a:lstStyle/>
                    <a:p>
                      <a:r>
                        <a:rPr kumimoji="1" lang="ja-JP" altLang="en-US" dirty="0" err="1" smtClean="0">
                          <a:latin typeface="游ゴシック 本文"/>
                        </a:rPr>
                        <a:t>妊よう</a:t>
                      </a:r>
                      <a:r>
                        <a:rPr kumimoji="1" lang="ja-JP" altLang="en-US" dirty="0" smtClean="0">
                          <a:latin typeface="游ゴシック 本文"/>
                        </a:rPr>
                        <a:t>性温存治療の内容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游ゴシック 本文"/>
                        </a:rPr>
                        <a:t>令和３年度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游ゴシック 本文"/>
                        </a:rPr>
                        <a:t>令和４年度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游ゴシック 本文"/>
                        </a:rPr>
                        <a:t>合計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976951"/>
                  </a:ext>
                </a:extLst>
              </a:tr>
              <a:tr h="31346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游ゴシック 本文"/>
                        </a:rPr>
                        <a:t>未受精卵子凍結に係る治療</a:t>
                      </a:r>
                      <a:endParaRPr kumimoji="1" lang="ja-JP" altLang="en-US" sz="1600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37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95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013762"/>
                  </a:ext>
                </a:extLst>
              </a:tr>
              <a:tr h="31346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游ゴシック 本文"/>
                        </a:rPr>
                        <a:t>胚</a:t>
                      </a:r>
                      <a:r>
                        <a:rPr kumimoji="1" lang="en-US" altLang="ja-JP" sz="1600" dirty="0" smtClean="0">
                          <a:latin typeface="游ゴシック 本文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游ゴシック 本文"/>
                        </a:rPr>
                        <a:t>受精卵</a:t>
                      </a:r>
                      <a:r>
                        <a:rPr kumimoji="1" lang="en-US" altLang="ja-JP" sz="1600" dirty="0" smtClean="0">
                          <a:latin typeface="游ゴシック 本文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游ゴシック 本文"/>
                        </a:rPr>
                        <a:t>凍結に係る治療</a:t>
                      </a:r>
                      <a:endParaRPr kumimoji="1" lang="ja-JP" altLang="en-US" sz="1600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43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25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68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162730"/>
                  </a:ext>
                </a:extLst>
              </a:tr>
              <a:tr h="31346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游ゴシック 本文"/>
                        </a:rPr>
                        <a:t>精子凍結に係る治療</a:t>
                      </a:r>
                      <a:endParaRPr kumimoji="1" lang="ja-JP" altLang="en-US" sz="1600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7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8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15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858531"/>
                  </a:ext>
                </a:extLst>
              </a:tr>
              <a:tr h="31346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游ゴシック 本文"/>
                        </a:rPr>
                        <a:t>卵巣組織凍結に係る治療</a:t>
                      </a:r>
                      <a:endParaRPr kumimoji="1" lang="ja-JP" altLang="en-US" sz="1600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4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0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4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344798"/>
                  </a:ext>
                </a:extLst>
              </a:tr>
              <a:tr h="49632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游ゴシック 本文"/>
                        </a:rPr>
                        <a:t>精巣内精子採取手術による精子凍結に係る治療</a:t>
                      </a:r>
                      <a:endParaRPr kumimoji="1" lang="ja-JP" altLang="en-US" sz="1600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1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0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1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260152"/>
                  </a:ext>
                </a:extLst>
              </a:tr>
              <a:tr h="31346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游ゴシック 本文"/>
                        </a:rPr>
                        <a:t>カウンセリング</a:t>
                      </a:r>
                      <a:endParaRPr kumimoji="1" lang="ja-JP" altLang="en-US" sz="1600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1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0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1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836404"/>
                  </a:ext>
                </a:extLst>
              </a:tr>
              <a:tr h="31346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游ゴシック 本文"/>
                        </a:rPr>
                        <a:t>総計</a:t>
                      </a:r>
                      <a:endParaRPr kumimoji="1" lang="ja-JP" altLang="en-US" sz="1600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114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70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游ゴシック 本文"/>
                        </a:rPr>
                        <a:t>184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735114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6512858" y="6519446"/>
            <a:ext cx="40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游ゴシック 本文"/>
              </a:rPr>
              <a:t>令和４年度は令和４年</a:t>
            </a:r>
            <a:r>
              <a:rPr lang="en-US" altLang="ja-JP" sz="1600" b="1" dirty="0" smtClean="0">
                <a:latin typeface="游ゴシック 本文"/>
              </a:rPr>
              <a:t>12</a:t>
            </a:r>
            <a:r>
              <a:rPr lang="ja-JP" altLang="en-US" sz="1600" b="1" dirty="0" smtClean="0">
                <a:latin typeface="游ゴシック 本文"/>
              </a:rPr>
              <a:t>月末時点</a:t>
            </a:r>
            <a:endParaRPr lang="en-US" altLang="ja-JP" sz="1600" b="1" dirty="0" smtClean="0">
              <a:latin typeface="游ゴシック 本文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610749"/>
              </p:ext>
            </p:extLst>
          </p:nvPr>
        </p:nvGraphicFramePr>
        <p:xfrm>
          <a:off x="239806" y="5267975"/>
          <a:ext cx="942638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194">
                  <a:extLst>
                    <a:ext uri="{9D8B030D-6E8A-4147-A177-3AD203B41FA5}">
                      <a16:colId xmlns:a16="http://schemas.microsoft.com/office/drawing/2014/main" val="2045641161"/>
                    </a:ext>
                  </a:extLst>
                </a:gridCol>
                <a:gridCol w="2019941">
                  <a:extLst>
                    <a:ext uri="{9D8B030D-6E8A-4147-A177-3AD203B41FA5}">
                      <a16:colId xmlns:a16="http://schemas.microsoft.com/office/drawing/2014/main" val="780376778"/>
                    </a:ext>
                  </a:extLst>
                </a:gridCol>
                <a:gridCol w="1954252">
                  <a:extLst>
                    <a:ext uri="{9D8B030D-6E8A-4147-A177-3AD203B41FA5}">
                      <a16:colId xmlns:a16="http://schemas.microsoft.com/office/drawing/2014/main" val="273089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游ゴシック 本文"/>
                        </a:rPr>
                        <a:t>温存後生殖補助医療の内容</a:t>
                      </a: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游ゴシック 本文"/>
                        </a:rPr>
                        <a:t>令和４年度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游ゴシック 本文"/>
                        </a:rPr>
                        <a:t>合計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7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游ゴシック 本文"/>
                        </a:rPr>
                        <a:t>凍結した胚を用いた生殖補助医療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latin typeface="游ゴシック 本文"/>
                        </a:rPr>
                        <a:t>１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latin typeface="游ゴシック 本文"/>
                        </a:rPr>
                        <a:t>１</a:t>
                      </a:r>
                      <a:endParaRPr kumimoji="1" lang="ja-JP" altLang="en-US" dirty="0">
                        <a:latin typeface="游ゴシック 本文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867892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616301" y="89976"/>
            <a:ext cx="88937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mtClean="0"/>
              <a:t>資料２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9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152</Words>
  <Application>Microsoft Office PowerPoint</Application>
  <PresentationFormat>A4 210 x 297 mm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游ゴシック</vt:lpstr>
      <vt:lpstr>游ゴシック Light</vt:lpstr>
      <vt:lpstr>游ゴシック 本文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2023-03-09T05:10:04Z</dcterms:created>
  <dcterms:modified xsi:type="dcterms:W3CDTF">2023-03-09T05:10:12Z</dcterms:modified>
</cp:coreProperties>
</file>