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handoutMasterIdLst>
    <p:handoutMasterId r:id="rId7"/>
  </p:handoutMasterIdLst>
  <p:sldIdLst>
    <p:sldId id="329" r:id="rId2"/>
    <p:sldId id="330" r:id="rId3"/>
    <p:sldId id="319" r:id="rId4"/>
    <p:sldId id="320"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成者"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91562" autoAdjust="0"/>
  </p:normalViewPr>
  <p:slideViewPr>
    <p:cSldViewPr snapToGrid="0">
      <p:cViewPr varScale="1">
        <p:scale>
          <a:sx n="68" d="100"/>
          <a:sy n="68" d="100"/>
        </p:scale>
        <p:origin x="12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2023/3/9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2023/3/9</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2023/3/9</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2023/3/9</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2023/3/9</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2023/3/9</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2023/3/9</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2023/3/9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8" name="表 17"/>
          <p:cNvGraphicFramePr>
            <a:graphicFrameLocks noGrp="1"/>
          </p:cNvGraphicFramePr>
          <p:nvPr>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a:lnSpc>
                          <a:spcPts val="1500"/>
                        </a:lnSpc>
                        <a:spcAft>
                          <a:spcPts val="0"/>
                        </a:spcAft>
                      </a:pPr>
                      <a:r>
                        <a:rPr lang="ja-JP" altLang="ja-JP" sz="1200" b="1" dirty="0">
                          <a:effectLst/>
                          <a:latin typeface="+mn-ea"/>
                          <a:ea typeface="+mn-ea"/>
                        </a:rPr>
                        <a:t>【平成</a:t>
                      </a:r>
                      <a:r>
                        <a:rPr lang="en-US" altLang="ja-JP" sz="1200" b="1" dirty="0">
                          <a:effectLst/>
                          <a:latin typeface="+mn-ea"/>
                          <a:ea typeface="+mn-ea"/>
                        </a:rPr>
                        <a:t>17</a:t>
                      </a:r>
                      <a:r>
                        <a:rPr lang="ja-JP" altLang="ja-JP" sz="1200" b="1" dirty="0">
                          <a:effectLst/>
                          <a:latin typeface="+mn-ea"/>
                          <a:ea typeface="+mn-ea"/>
                        </a:rPr>
                        <a:t>（</a:t>
                      </a:r>
                      <a:r>
                        <a:rPr lang="en-US" altLang="ja-JP" sz="1200" b="1" dirty="0">
                          <a:effectLst/>
                          <a:latin typeface="+mn-ea"/>
                          <a:ea typeface="+mn-ea"/>
                        </a:rPr>
                        <a:t>2005</a:t>
                      </a:r>
                      <a:r>
                        <a:rPr lang="ja-JP" altLang="ja-JP" sz="1200" b="1" dirty="0">
                          <a:effectLst/>
                          <a:latin typeface="+mn-ea"/>
                          <a:ea typeface="+mn-ea"/>
                        </a:rPr>
                        <a:t>）年～</a:t>
                      </a:r>
                      <a:endParaRPr lang="en-US" altLang="ja-JP" sz="1200" b="1" dirty="0">
                        <a:effectLst/>
                        <a:latin typeface="+mn-ea"/>
                        <a:ea typeface="+mn-ea"/>
                      </a:endParaRPr>
                    </a:p>
                    <a:p>
                      <a:pPr algn="ctr">
                        <a:lnSpc>
                          <a:spcPts val="1500"/>
                        </a:lnSpc>
                        <a:spcAft>
                          <a:spcPts val="0"/>
                        </a:spcAft>
                      </a:pPr>
                      <a:r>
                        <a:rPr lang="en-US" altLang="ja-JP" sz="1200" b="1" baseline="0" dirty="0">
                          <a:effectLst/>
                          <a:latin typeface="+mn-ea"/>
                          <a:ea typeface="+mn-ea"/>
                        </a:rPr>
                        <a:t>   </a:t>
                      </a:r>
                      <a:r>
                        <a:rPr lang="ja-JP" altLang="ja-JP" sz="1200" b="1" dirty="0">
                          <a:effectLst/>
                          <a:latin typeface="+mn-ea"/>
                          <a:ea typeface="+mn-ea"/>
                        </a:rPr>
                        <a:t>平成</a:t>
                      </a:r>
                      <a:r>
                        <a:rPr lang="en-US" altLang="ja-JP" sz="1200" b="1" dirty="0">
                          <a:effectLst/>
                          <a:latin typeface="+mn-ea"/>
                          <a:ea typeface="+mn-ea"/>
                        </a:rPr>
                        <a:t>21</a:t>
                      </a:r>
                      <a:r>
                        <a:rPr lang="ja-JP" altLang="ja-JP" sz="1200" b="1" dirty="0">
                          <a:effectLst/>
                          <a:latin typeface="+mn-ea"/>
                          <a:ea typeface="+mn-ea"/>
                        </a:rPr>
                        <a:t>（</a:t>
                      </a:r>
                      <a:r>
                        <a:rPr lang="en-US" altLang="ja-JP" sz="1200" b="1" dirty="0">
                          <a:effectLst/>
                          <a:latin typeface="+mn-ea"/>
                          <a:ea typeface="+mn-ea"/>
                        </a:rPr>
                        <a:t>2009</a:t>
                      </a:r>
                      <a:r>
                        <a:rPr lang="ja-JP" altLang="ja-JP" sz="12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19</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2007</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en-US" altLang="ja-JP" sz="1400" b="1" dirty="0">
                        <a:solidFill>
                          <a:schemeClr val="bg1"/>
                        </a:solidFill>
                        <a:effectLst/>
                        <a:latin typeface="+mn-ea"/>
                        <a:ea typeface="+mn-ea"/>
                      </a:endParaRPr>
                    </a:p>
                    <a:p>
                      <a:pPr algn="ctr">
                        <a:lnSpc>
                          <a:spcPts val="1500"/>
                        </a:lnSpc>
                        <a:spcAft>
                          <a:spcPts val="0"/>
                        </a:spcAft>
                      </a:pPr>
                      <a:r>
                        <a:rPr lang="en-US" altLang="ja-JP" sz="1400" b="1" baseline="0" dirty="0">
                          <a:solidFill>
                            <a:schemeClr val="bg1"/>
                          </a:solidFill>
                          <a:effectLst/>
                          <a:latin typeface="+mn-ea"/>
                          <a:ea typeface="+mn-ea"/>
                        </a:rPr>
                        <a:t>   </a:t>
                      </a: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23</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2011</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ja-JP" altLang="ja-JP" sz="1600" b="1" dirty="0">
                        <a:solidFill>
                          <a:schemeClr val="bg1"/>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歳）における</a:t>
                      </a:r>
                      <a:endParaRPr lang="en-US" altLang="ja-JP" sz="1400" b="1" kern="100" dirty="0">
                        <a:effectLst/>
                        <a:latin typeface="+mn-ea"/>
                        <a:ea typeface="+mn-ea"/>
                      </a:endParaRPr>
                    </a:p>
                    <a:p>
                      <a:pPr algn="l">
                        <a:lnSpc>
                          <a:spcPts val="1500"/>
                        </a:lnSpc>
                        <a:spcAft>
                          <a:spcPts val="0"/>
                        </a:spcAft>
                      </a:pPr>
                      <a:r>
                        <a:rPr lang="ja-JP" sz="1400" b="1" kern="100" dirty="0">
                          <a:effectLst/>
                          <a:latin typeface="+mn-ea"/>
                          <a:ea typeface="+mn-ea"/>
                        </a:rPr>
                        <a:t>５年実測生存率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81.9</a:t>
                      </a:r>
                      <a:r>
                        <a:rPr lang="ja-JP" sz="1400" b="1" dirty="0">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80.6%</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78.7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80.4%</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77.7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79.4</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11779"/>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がん医療の充実、　</a:t>
            </a:r>
            <a:r>
              <a:rPr kumimoji="1" lang="en-US" altLang="ja-JP"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患者支援の充実</a:t>
            </a: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２（２）</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小児･</a:t>
            </a:r>
            <a:r>
              <a:rPr kumimoji="1" lang="en-US" altLang="ja-JP"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AYA</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世代のがん</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･高齢者のがん･希少がん　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51-52</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３（３）就労支援等のがんサバイバーシップ支援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57-58</a:t>
            </a:r>
          </a:p>
        </p:txBody>
      </p:sp>
      <p:sp>
        <p:nvSpPr>
          <p:cNvPr id="13" name="正方形/長方形 12"/>
          <p:cNvSpPr/>
          <p:nvPr/>
        </p:nvSpPr>
        <p:spPr>
          <a:xfrm>
            <a:off x="738338" y="2073465"/>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9" name="テキスト ボックス 8"/>
          <p:cNvSpPr txBox="1"/>
          <p:nvPr/>
        </p:nvSpPr>
        <p:spPr>
          <a:xfrm>
            <a:off x="8693575" y="211606"/>
            <a:ext cx="889379"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t>資料１</a:t>
            </a:r>
            <a:endParaRPr kumimoji="1" lang="ja-JP" altLang="en-US" dirty="0"/>
          </a:p>
        </p:txBody>
      </p:sp>
    </p:spTree>
    <p:extLst>
      <p:ext uri="{BB962C8B-B14F-4D97-AF65-F5344CB8AC3E}">
        <p14:creationId xmlns:p14="http://schemas.microsoft.com/office/powerpoint/2010/main" val="1823462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65133" y="315685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ext uri="{D42A27DB-BD31-4B8C-83A1-F6EECF244321}">
                <p14:modId xmlns:p14="http://schemas.microsoft.com/office/powerpoint/2010/main" val="3628765694"/>
              </p:ext>
            </p:extLst>
          </p:nvPr>
        </p:nvGraphicFramePr>
        <p:xfrm>
          <a:off x="481787" y="45567"/>
          <a:ext cx="8963696" cy="777240"/>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705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世代のがんについては、それぞれの特性に応じた対策が必要。</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世代のがんは</a:t>
                      </a:r>
                      <a:r>
                        <a:rPr kumimoji="1" lang="en-US" altLang="ja-JP" sz="1400" b="1" dirty="0">
                          <a:solidFill>
                            <a:schemeClr val="tx1"/>
                          </a:solidFill>
                        </a:rPr>
                        <a:t>､</a:t>
                      </a:r>
                      <a:r>
                        <a:rPr kumimoji="1" lang="ja-JP" altLang="en-US" sz="1400" b="1" dirty="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137597" y="6555290"/>
            <a:ext cx="4598563" cy="365125"/>
          </a:xfrm>
        </p:spPr>
        <p:txBody>
          <a:bodyPr/>
          <a:lstStyle/>
          <a:p>
            <a:pPr lvl="0">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＜小児･</a:t>
            </a:r>
            <a:r>
              <a:rPr kumimoji="1" lang="en-US" altLang="ja-JP"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AYA</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世代のがん対策部会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1600" b="1" dirty="0">
                <a:latin typeface="+mn-ea"/>
              </a:rPr>
              <a:t> </a:t>
            </a:r>
            <a:r>
              <a:rPr kumimoji="1" lang="ja-JP" altLang="en-US" sz="1600" b="1" dirty="0" smtClean="0">
                <a:latin typeface="+mn-ea"/>
              </a:rPr>
              <a:t>   </a:t>
            </a:r>
            <a:r>
              <a:rPr kumimoji="1" lang="en-US" altLang="ja-JP" sz="1600" b="1" dirty="0" smtClean="0">
                <a:latin typeface="+mn-ea"/>
              </a:rPr>
              <a:t>6</a:t>
            </a:r>
            <a:r>
              <a:rPr kumimoji="1" lang="ja-JP" altLang="en-US" sz="1600" b="1" dirty="0" smtClean="0">
                <a:latin typeface="+mn-ea"/>
              </a:rPr>
              <a:t>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extLst>
              <p:ext uri="{D42A27DB-BD31-4B8C-83A1-F6EECF244321}">
                <p14:modId xmlns:p14="http://schemas.microsoft.com/office/powerpoint/2010/main" val="1924916672"/>
              </p:ext>
            </p:extLst>
          </p:nvPr>
        </p:nvGraphicFramePr>
        <p:xfrm>
          <a:off x="484421" y="895852"/>
          <a:ext cx="8958427" cy="556768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205077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b="1" dirty="0">
                          <a:solidFill>
                            <a:schemeClr val="tx1"/>
                          </a:solidFill>
                        </a:rPr>
                        <a:t>《</a:t>
                      </a:r>
                      <a:r>
                        <a:rPr kumimoji="1" lang="ja-JP" altLang="en-US" sz="1300" b="1" u="sng" dirty="0">
                          <a:solidFill>
                            <a:schemeClr val="tx1"/>
                          </a:solidFill>
                        </a:rPr>
                        <a:t>小児･</a:t>
                      </a:r>
                      <a:r>
                        <a:rPr kumimoji="1" lang="en-US" altLang="ja-JP" sz="1300" b="1" u="sng" dirty="0">
                          <a:solidFill>
                            <a:schemeClr val="tx1"/>
                          </a:solidFill>
                        </a:rPr>
                        <a:t>AYA</a:t>
                      </a:r>
                      <a:r>
                        <a:rPr kumimoji="1" lang="ja-JP" altLang="en-US" sz="1300" b="1" u="sng" dirty="0">
                          <a:solidFill>
                            <a:schemeClr val="tx1"/>
                          </a:solidFill>
                        </a:rPr>
                        <a:t>世代のがん</a:t>
                      </a:r>
                      <a:r>
                        <a:rPr kumimoji="1" lang="en-US" altLang="ja-JP" sz="1300" b="1"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■国・府の</a:t>
                      </a:r>
                      <a:r>
                        <a:rPr kumimoji="1" lang="ja-JP" altLang="en-US" sz="1300" b="0" dirty="0">
                          <a:solidFill>
                            <a:schemeClr val="tx1"/>
                          </a:solidFill>
                        </a:rPr>
                        <a:t>小児がん拠点</a:t>
                      </a:r>
                      <a:r>
                        <a:rPr kumimoji="1" lang="ja-JP" altLang="en-US" sz="1300" b="0" dirty="0" smtClean="0">
                          <a:solidFill>
                            <a:schemeClr val="tx1"/>
                          </a:solidFill>
                        </a:rPr>
                        <a:t>病院や</a:t>
                      </a:r>
                      <a:r>
                        <a:rPr kumimoji="1" lang="ja-JP" altLang="en-US" sz="1300" b="0" dirty="0">
                          <a:solidFill>
                            <a:schemeClr val="tx1"/>
                          </a:solidFill>
                        </a:rPr>
                        <a:t>成人のがん拠点病院との連携・協力体制の強化に</a:t>
                      </a:r>
                      <a:r>
                        <a:rPr kumimoji="1" lang="ja-JP" altLang="en-US" sz="1300" b="0" dirty="0" smtClean="0">
                          <a:solidFill>
                            <a:schemeClr val="tx1"/>
                          </a:solidFill>
                        </a:rPr>
                        <a:t>努めた。</a:t>
                      </a:r>
                      <a:endParaRPr kumimoji="1" lang="en-US" altLang="ja-JP" sz="13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小児･ＡＹＡ世代への支援</a:t>
                      </a:r>
                      <a:r>
                        <a:rPr kumimoji="1" lang="en-US" altLang="ja-JP" sz="13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■小児・ＡＹＡ世代の就労支援について、相談支援体制の</a:t>
                      </a:r>
                      <a:r>
                        <a:rPr kumimoji="1" lang="ja-JP" altLang="en-US" sz="1300" b="0" dirty="0">
                          <a:solidFill>
                            <a:schemeClr val="tx1"/>
                          </a:solidFill>
                        </a:rPr>
                        <a:t>充実を図る</a:t>
                      </a:r>
                      <a:r>
                        <a:rPr kumimoji="1" lang="ja-JP" altLang="en-US" sz="1300" b="0" dirty="0" smtClean="0">
                          <a:solidFill>
                            <a:schemeClr val="tx1"/>
                          </a:solidFill>
                        </a:rPr>
                        <a:t>ため、相談員</a:t>
                      </a:r>
                      <a:r>
                        <a:rPr kumimoji="1" lang="ja-JP" altLang="en-US" sz="1300" b="0" dirty="0">
                          <a:solidFill>
                            <a:schemeClr val="tx1"/>
                          </a:solidFill>
                        </a:rPr>
                        <a:t>への研修を実施するとともに</a:t>
                      </a:r>
                      <a:r>
                        <a:rPr kumimoji="1" lang="ja-JP" altLang="en-US" sz="1300" b="0" dirty="0" smtClean="0">
                          <a:solidFill>
                            <a:schemeClr val="tx1"/>
                          </a:solidFill>
                        </a:rPr>
                        <a:t>、労働</a:t>
                      </a:r>
                      <a:r>
                        <a:rPr kumimoji="1" lang="ja-JP" altLang="en-US" sz="1300" b="0" dirty="0">
                          <a:solidFill>
                            <a:schemeClr val="tx1"/>
                          </a:solidFill>
                        </a:rPr>
                        <a:t>関係機関と連携した出張相談等を実施。</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■府教育庁において府立高校に在籍する長期入院中の生徒への学業支援を実施。また、がん対策基金を活用し、入院中の小児・</a:t>
                      </a:r>
                      <a:r>
                        <a:rPr kumimoji="1" lang="en-US" altLang="ja-JP" sz="1300" b="0" dirty="0" smtClean="0">
                          <a:solidFill>
                            <a:schemeClr val="tx1"/>
                          </a:solidFill>
                        </a:rPr>
                        <a:t>AYA</a:t>
                      </a:r>
                      <a:r>
                        <a:rPr kumimoji="1" lang="ja-JP" altLang="en-US" sz="1300" b="0" dirty="0" smtClean="0">
                          <a:solidFill>
                            <a:schemeClr val="tx1"/>
                          </a:solidFill>
                        </a:rPr>
                        <a:t>世代のがん患者への学習活動支援や通信機器の活用による外部とのｺﾐｭﾆｹｰｼｮﾝを図るための環境整備費等に対し助成（７病院）。</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■将来子どもを産み育てることを望む小児、思春期及び若年のがん患者等が、希望をもってがん治療等</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に取り組めるように、将来子どもを出産することができる可能性を温存するための</a:t>
                      </a:r>
                      <a:r>
                        <a:rPr kumimoji="1" lang="ja-JP" altLang="en-US" sz="1300" b="0" dirty="0" err="1" smtClean="0">
                          <a:solidFill>
                            <a:schemeClr val="tx1"/>
                          </a:solidFill>
                        </a:rPr>
                        <a:t>妊よう</a:t>
                      </a:r>
                      <a:r>
                        <a:rPr kumimoji="1" lang="ja-JP" altLang="en-US" sz="1300" b="0" dirty="0" smtClean="0">
                          <a:solidFill>
                            <a:schemeClr val="tx1"/>
                          </a:solidFill>
                        </a:rPr>
                        <a:t>性温存治療</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に要する費用の一部を助成する事業を令和３年度より開始。また、令和４年度には、</a:t>
                      </a:r>
                      <a:r>
                        <a:rPr kumimoji="1" lang="ja-JP" altLang="en-US" sz="1300" b="0" dirty="0" err="1" smtClean="0">
                          <a:solidFill>
                            <a:schemeClr val="tx1"/>
                          </a:solidFill>
                        </a:rPr>
                        <a:t>妊よう</a:t>
                      </a:r>
                      <a:r>
                        <a:rPr kumimoji="1" lang="ja-JP" altLang="en-US" sz="1300" b="0" dirty="0" smtClean="0">
                          <a:solidFill>
                            <a:schemeClr val="tx1"/>
                          </a:solidFill>
                        </a:rPr>
                        <a:t>性温存治　</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療により凍結した検体を用いた生殖補助医療（温存後生殖補助医療）に要する費用を助成対象へ追加</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した。</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・妊よう性温存治療費助成　 </a:t>
                      </a:r>
                      <a:r>
                        <a:rPr kumimoji="1" lang="ja-JP" altLang="en-US" sz="1300" b="0" baseline="0" dirty="0" smtClean="0">
                          <a:solidFill>
                            <a:schemeClr val="tx1"/>
                          </a:solidFill>
                        </a:rPr>
                        <a:t>    </a:t>
                      </a:r>
                      <a:r>
                        <a:rPr kumimoji="1" lang="ja-JP" altLang="en-US" sz="1300" b="0" dirty="0" smtClean="0">
                          <a:solidFill>
                            <a:schemeClr val="tx1"/>
                          </a:solidFill>
                        </a:rPr>
                        <a:t>令和３年度　</a:t>
                      </a:r>
                      <a:r>
                        <a:rPr kumimoji="1" lang="en-US" altLang="ja-JP" sz="1300" b="0" dirty="0" smtClean="0">
                          <a:solidFill>
                            <a:schemeClr val="tx1"/>
                          </a:solidFill>
                        </a:rPr>
                        <a:t>114</a:t>
                      </a:r>
                      <a:r>
                        <a:rPr kumimoji="1" lang="ja-JP" altLang="en-US" sz="1300" b="0" dirty="0" smtClean="0">
                          <a:solidFill>
                            <a:schemeClr val="tx1"/>
                          </a:solidFill>
                        </a:rPr>
                        <a:t>件、令和４年度　</a:t>
                      </a:r>
                      <a:r>
                        <a:rPr kumimoji="1" lang="en-US" altLang="ja-JP" sz="1300" b="0" dirty="0" smtClean="0">
                          <a:solidFill>
                            <a:schemeClr val="tx1"/>
                          </a:solidFill>
                        </a:rPr>
                        <a:t>70</a:t>
                      </a:r>
                      <a:r>
                        <a:rPr kumimoji="1" lang="ja-JP" altLang="en-US" sz="1300" b="0" dirty="0" smtClean="0">
                          <a:solidFill>
                            <a:schemeClr val="tx1"/>
                          </a:solidFill>
                        </a:rPr>
                        <a:t>件　</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・温存後生殖補助医療費助成　令和４年度     １件　　　　　　　　　　</a:t>
                      </a:r>
                      <a:r>
                        <a:rPr kumimoji="1" lang="en-US" altLang="ja-JP" sz="1300" b="0" dirty="0" smtClean="0">
                          <a:solidFill>
                            <a:schemeClr val="tx1"/>
                          </a:solidFill>
                        </a:rPr>
                        <a:t>※</a:t>
                      </a:r>
                      <a:r>
                        <a:rPr kumimoji="1" lang="ja-JP" altLang="en-US" sz="1300" b="0" dirty="0" smtClean="0">
                          <a:solidFill>
                            <a:schemeClr val="tx1"/>
                          </a:solidFill>
                        </a:rPr>
                        <a:t>令和４年</a:t>
                      </a:r>
                      <a:r>
                        <a:rPr kumimoji="1" lang="en-US" altLang="ja-JP" sz="1300" b="0" dirty="0" smtClean="0">
                          <a:solidFill>
                            <a:schemeClr val="tx1"/>
                          </a:solidFill>
                        </a:rPr>
                        <a:t>12</a:t>
                      </a:r>
                      <a:r>
                        <a:rPr kumimoji="1" lang="ja-JP" altLang="en-US" sz="1300" b="0" dirty="0" smtClean="0">
                          <a:solidFill>
                            <a:schemeClr val="tx1"/>
                          </a:solidFill>
                        </a:rPr>
                        <a:t>月末時点</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■大阪府がん患者等</a:t>
                      </a:r>
                      <a:r>
                        <a:rPr kumimoji="1" lang="ja-JP" altLang="en-US" sz="1300" b="0" dirty="0" err="1" smtClean="0">
                          <a:solidFill>
                            <a:schemeClr val="tx1"/>
                          </a:solidFill>
                        </a:rPr>
                        <a:t>妊よう</a:t>
                      </a:r>
                      <a:r>
                        <a:rPr kumimoji="1" lang="ja-JP" altLang="en-US" sz="1300" b="0" dirty="0" smtClean="0">
                          <a:solidFill>
                            <a:schemeClr val="tx1"/>
                          </a:solidFill>
                        </a:rPr>
                        <a:t>性温存治療費等助成事業に関するチラシをの改訂版を作成し、各医療機関へ</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　周知を行った。</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新たな課題（生殖機能の温存等）への対応</a:t>
                      </a:r>
                      <a:r>
                        <a:rPr kumimoji="1" lang="en-US" altLang="ja-JP" sz="1300" dirty="0" smtClean="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小児がん患者を対象とした重粒子線治療の助成制度を運用。</a:t>
                      </a:r>
                      <a:endParaRPr kumimoji="1" lang="en-US" altLang="ja-JP" sz="1300" b="0" i="0" u="none" strike="sng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001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smtClean="0">
                          <a:solidFill>
                            <a:schemeClr val="tx1"/>
                          </a:solidFill>
                          <a:latin typeface="+mn-ea"/>
                          <a:ea typeface="+mn-ea"/>
                        </a:rPr>
                        <a:t>》</a:t>
                      </a:r>
                      <a:endParaRPr kumimoji="1" lang="en-US" altLang="ja-JP" sz="1300" b="0" strike="sngStrike" dirty="0">
                        <a:solidFill>
                          <a:schemeClr val="tx1"/>
                        </a:solidFill>
                        <a:latin typeface="+mn-ea"/>
                        <a:ea typeface="+mn-ea"/>
                      </a:endParaRPr>
                    </a:p>
                    <a:p>
                      <a:pPr marL="174625" indent="-174625"/>
                      <a:r>
                        <a:rPr kumimoji="1" lang="ja-JP" altLang="en-US" sz="1300" b="0" dirty="0">
                          <a:solidFill>
                            <a:schemeClr val="tx1"/>
                          </a:solidFill>
                          <a:latin typeface="+mn-ea"/>
                          <a:ea typeface="+mn-ea"/>
                        </a:rPr>
                        <a:t>■第３期計画の個別取組みは、全体的には概ね順調に実施できているものの、一部未着手となっているものが</a:t>
                      </a:r>
                      <a:r>
                        <a:rPr kumimoji="1" lang="ja-JP" altLang="en-US" sz="1300" b="0" dirty="0" smtClean="0">
                          <a:solidFill>
                            <a:schemeClr val="tx1"/>
                          </a:solidFill>
                          <a:latin typeface="+mn-ea"/>
                          <a:ea typeface="+mn-ea"/>
                        </a:rPr>
                        <a:t>あるため関係機関と連携し対応策の検討が必要。</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世代の患者に対する新たな支援について検討。</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solidFill>
                            <a:schemeClr val="tx1"/>
                          </a:solidFill>
                        </a:rPr>
                        <a:t>重粒子</a:t>
                      </a:r>
                      <a:r>
                        <a:rPr kumimoji="1" lang="ja-JP" altLang="en-US" sz="1300" dirty="0">
                          <a:solidFill>
                            <a:schemeClr val="tx1"/>
                          </a:solidFill>
                        </a:rPr>
                        <a:t>線がん治療患者支援事業（</a:t>
                      </a:r>
                      <a:r>
                        <a:rPr kumimoji="1" lang="en-US" altLang="ja-JP" sz="1300" dirty="0" smtClean="0">
                          <a:solidFill>
                            <a:schemeClr val="tx1"/>
                          </a:solidFill>
                        </a:rPr>
                        <a:t>3,280</a:t>
                      </a:r>
                      <a:r>
                        <a:rPr kumimoji="1" lang="ja-JP" altLang="en-US" sz="1300" dirty="0" smtClean="0">
                          <a:solidFill>
                            <a:schemeClr val="tx1"/>
                          </a:solidFill>
                        </a:rPr>
                        <a:t>千円）、</a:t>
                      </a:r>
                      <a:r>
                        <a:rPr lang="ja-JP" altLang="en-US" sz="1400" dirty="0" smtClean="0">
                          <a:solidFill>
                            <a:schemeClr val="tx1"/>
                          </a:solidFill>
                          <a:effectLst/>
                        </a:rPr>
                        <a:t>小児・ＡＹＡ世代のがん患者支援事業（</a:t>
                      </a:r>
                      <a:r>
                        <a:rPr lang="en-US" altLang="ja-JP" sz="1400" dirty="0" smtClean="0">
                          <a:solidFill>
                            <a:schemeClr val="tx1"/>
                          </a:solidFill>
                          <a:effectLst/>
                        </a:rPr>
                        <a:t>1,500</a:t>
                      </a:r>
                      <a:r>
                        <a:rPr lang="ja-JP" altLang="en-US" sz="1400" dirty="0" smtClean="0">
                          <a:solidFill>
                            <a:schemeClr val="tx1"/>
                          </a:solidFill>
                          <a:effectLst/>
                        </a:rPr>
                        <a:t>千円）、大阪府がん患者等</a:t>
                      </a:r>
                      <a:r>
                        <a:rPr lang="ja-JP" altLang="en-US" sz="1400" dirty="0" err="1" smtClean="0">
                          <a:solidFill>
                            <a:schemeClr val="tx1"/>
                          </a:solidFill>
                          <a:effectLst/>
                        </a:rPr>
                        <a:t>妊よう</a:t>
                      </a:r>
                      <a:r>
                        <a:rPr lang="ja-JP" altLang="en-US" sz="1400" dirty="0" smtClean="0">
                          <a:solidFill>
                            <a:schemeClr val="tx1"/>
                          </a:solidFill>
                          <a:effectLst/>
                        </a:rPr>
                        <a:t>性温存治療費等助成事業（</a:t>
                      </a:r>
                      <a:r>
                        <a:rPr lang="en-US" altLang="ja-JP" sz="1400" dirty="0" smtClean="0">
                          <a:solidFill>
                            <a:schemeClr val="tx1"/>
                          </a:solidFill>
                          <a:effectLst/>
                        </a:rPr>
                        <a:t>29,870</a:t>
                      </a:r>
                      <a:r>
                        <a:rPr lang="ja-JP" altLang="en-US" sz="1400" dirty="0" smtClean="0">
                          <a:solidFill>
                            <a:schemeClr val="tx1"/>
                          </a:solidFill>
                          <a:effectLst/>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54323" y="573589"/>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03110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275835537"/>
              </p:ext>
            </p:extLst>
          </p:nvPr>
        </p:nvGraphicFramePr>
        <p:xfrm>
          <a:off x="564488" y="2403718"/>
          <a:ext cx="8875347" cy="3873683"/>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  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ja-JP" altLang="en-US" sz="1400" b="1" dirty="0" smtClean="0">
                          <a:solidFill>
                            <a:schemeClr val="tx1"/>
                          </a:solidFill>
                          <a:effectLst/>
                          <a:latin typeface="+mn-ea"/>
                          <a:ea typeface="+mn-ea"/>
                        </a:rPr>
                        <a:t>：６件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000" b="1" dirty="0" smtClean="0">
                          <a:solidFill>
                            <a:schemeClr val="tx1"/>
                          </a:solidFill>
                          <a:effectLst/>
                          <a:latin typeface="+mn-ea"/>
                          <a:ea typeface="+mn-ea"/>
                        </a:rPr>
                        <a:t>※</a:t>
                      </a:r>
                      <a:r>
                        <a:rPr lang="ja-JP" altLang="en-US" sz="1000" b="1" dirty="0" smtClean="0">
                          <a:solidFill>
                            <a:schemeClr val="tx1"/>
                          </a:solidFill>
                          <a:effectLst/>
                          <a:latin typeface="+mn-ea"/>
                          <a:ea typeface="+mn-ea"/>
                        </a:rPr>
                        <a:t>コロナの影響により事業中止</a:t>
                      </a:r>
                      <a:endParaRPr lang="en-US" altLang="ja-JP" sz="10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令和３（</a:t>
                      </a:r>
                      <a:r>
                        <a:rPr lang="en-US" altLang="ja-JP" sz="1400" b="1" dirty="0" smtClean="0">
                          <a:solidFill>
                            <a:schemeClr val="tx1"/>
                          </a:solidFill>
                          <a:effectLst/>
                          <a:latin typeface="+mn-ea"/>
                          <a:ea typeface="+mn-ea"/>
                        </a:rPr>
                        <a:t>2021</a:t>
                      </a:r>
                      <a:r>
                        <a:rPr lang="ja-JP" altLang="en-US" sz="1400" b="1" dirty="0" smtClean="0">
                          <a:solidFill>
                            <a:schemeClr val="tx1"/>
                          </a:solidFill>
                          <a:effectLst/>
                          <a:latin typeface="+mn-ea"/>
                          <a:ea typeface="+mn-ea"/>
                        </a:rPr>
                        <a:t>）年度：２件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令和４（</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）年度：３件</a:t>
                      </a:r>
                      <a:endParaRPr lang="en-US" altLang="ja-JP" sz="14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a:t>
                      </a:r>
                      <a:r>
                        <a:rPr lang="ja-JP" altLang="en-US" sz="1400" b="1" dirty="0" smtClean="0">
                          <a:solidFill>
                            <a:schemeClr val="tx1"/>
                          </a:solidFill>
                          <a:effectLst/>
                          <a:latin typeface="+mn-ea"/>
                          <a:ea typeface="+mn-ea"/>
                        </a:rPr>
                        <a:t>７</a:t>
                      </a:r>
                      <a:r>
                        <a:rPr lang="ja-JP" altLang="ja-JP" sz="1400" b="1" dirty="0" smtClean="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6,589</a:t>
                      </a:r>
                      <a:r>
                        <a:rPr lang="ja-JP" altLang="en-US" sz="1400" b="1" dirty="0" smtClean="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令和４年</a:t>
                      </a:r>
                      <a:r>
                        <a:rPr lang="ja-JP" altLang="en-US" sz="1400" b="1" dirty="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2022</a:t>
                      </a:r>
                      <a:r>
                        <a:rPr lang="ja-JP" altLang="en-US" sz="1400" b="1" dirty="0" smtClean="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36</a:t>
                      </a:r>
                      <a:r>
                        <a:rPr lang="ja-JP" altLang="ja-JP" sz="1400" b="1" dirty="0" smtClean="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cs typeface="HG丸ｺﾞｼｯｸM-PRO"/>
                        </a:rPr>
                        <a:t>患者サロン：</a:t>
                      </a:r>
                      <a:r>
                        <a:rPr lang="en-US" altLang="ja-JP" sz="1400" b="1" dirty="0" smtClean="0">
                          <a:solidFill>
                            <a:schemeClr val="tx1"/>
                          </a:solidFill>
                          <a:effectLst/>
                          <a:latin typeface="+mn-ea"/>
                          <a:ea typeface="+mn-ea"/>
                          <a:cs typeface="HG丸ｺﾞｼｯｸM-PRO"/>
                        </a:rPr>
                        <a:t>55</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a:latin typeface="+mn-ea"/>
              </a:rPr>
              <a:t>＜がん検診部会</a:t>
            </a:r>
            <a:r>
              <a:rPr kumimoji="1" lang="en-US" altLang="ja-JP" sz="1400" b="1" dirty="0">
                <a:latin typeface="+mn-ea"/>
              </a:rPr>
              <a:t>/</a:t>
            </a:r>
            <a:r>
              <a:rPr kumimoji="1" lang="ja-JP" altLang="en-US" sz="1400" b="1" dirty="0">
                <a:latin typeface="+mn-ea"/>
              </a:rPr>
              <a:t>がん診療連携検討部会</a:t>
            </a:r>
            <a:r>
              <a:rPr kumimoji="1" lang="en-US" altLang="ja-JP" sz="1400" b="1" dirty="0">
                <a:latin typeface="+mn-ea"/>
              </a:rPr>
              <a:t>/</a:t>
            </a:r>
            <a:r>
              <a:rPr kumimoji="1" lang="ja-JP" altLang="en-US" sz="1400" b="1" dirty="0">
                <a:latin typeface="+mn-ea"/>
              </a:rPr>
              <a:t>小児･</a:t>
            </a:r>
            <a:r>
              <a:rPr kumimoji="1" lang="en-US" altLang="ja-JP" sz="1400" b="1" dirty="0">
                <a:latin typeface="+mn-ea"/>
              </a:rPr>
              <a:t>AYA</a:t>
            </a:r>
            <a:r>
              <a:rPr kumimoji="1" lang="ja-JP" altLang="en-US" sz="1400" b="1" dirty="0">
                <a:latin typeface="+mn-ea"/>
              </a:rPr>
              <a:t>世代のがん対策部会</a:t>
            </a:r>
            <a:r>
              <a:rPr kumimoji="1" lang="en-US" altLang="ja-JP" sz="1400" b="1" dirty="0">
                <a:latin typeface="+mn-ea"/>
              </a:rPr>
              <a:t>/</a:t>
            </a:r>
            <a:r>
              <a:rPr kumimoji="1" lang="ja-JP" altLang="en-US" sz="1400" b="1" dirty="0">
                <a:latin typeface="+mn-ea"/>
              </a:rPr>
              <a:t>肝炎肝がん対策部会＞</a:t>
            </a:r>
            <a:r>
              <a:rPr kumimoji="1" lang="ja-JP" altLang="en-US" sz="1600" b="1" dirty="0">
                <a:latin typeface="+mn-ea"/>
              </a:rPr>
              <a:t>　９</a:t>
            </a:r>
          </a:p>
        </p:txBody>
      </p:sp>
      <p:graphicFrame>
        <p:nvGraphicFramePr>
          <p:cNvPr id="9" name="表 8"/>
          <p:cNvGraphicFramePr>
            <a:graphicFrameLocks noGrp="1"/>
          </p:cNvGraphicFramePr>
          <p:nvPr>
            <p:extLst>
              <p:ext uri="{D42A27DB-BD31-4B8C-83A1-F6EECF244321}">
                <p14:modId xmlns:p14="http://schemas.microsoft.com/office/powerpoint/2010/main" val="3549044210"/>
              </p:ext>
            </p:extLst>
          </p:nvPr>
        </p:nvGraphicFramePr>
        <p:xfrm>
          <a:off x="592429" y="1526948"/>
          <a:ext cx="8847786" cy="468079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6241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smtClean="0">
                          <a:solidFill>
                            <a:schemeClr val="tx1"/>
                          </a:solidFill>
                        </a:rPr>
                        <a:t>■</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smtClean="0">
                          <a:solidFill>
                            <a:schemeClr val="tx1"/>
                          </a:solidFill>
                          <a:latin typeface="游ゴシック" panose="020B0400000000000000" pitchFamily="50" charset="-128"/>
                          <a:ea typeface="游ゴシック" panose="020B0400000000000000" pitchFamily="50" charset="-128"/>
                        </a:rPr>
                        <a:t>４</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年度寄附額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4,369</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12</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末時点）寄附総額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82,058</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H24</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11</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smtClean="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smtClean="0">
                          <a:solidFill>
                            <a:schemeClr val="tx1"/>
                          </a:solidFill>
                        </a:rPr>
                        <a:t>■寄附金を活用し、がん検診の普及啓発資材の作成、小児・</a:t>
                      </a:r>
                      <a:r>
                        <a:rPr kumimoji="1" lang="en-US" altLang="ja-JP" sz="1300" b="0" dirty="0" smtClean="0">
                          <a:solidFill>
                            <a:schemeClr val="tx1"/>
                          </a:solidFill>
                        </a:rPr>
                        <a:t>AYA</a:t>
                      </a:r>
                      <a:r>
                        <a:rPr kumimoji="1" lang="ja-JP" altLang="en-US" sz="1300" b="0" dirty="0" smtClean="0">
                          <a:solidFill>
                            <a:schemeClr val="tx1"/>
                          </a:solidFill>
                        </a:rPr>
                        <a:t>世代のがん患者支援事業</a:t>
                      </a:r>
                      <a:r>
                        <a:rPr kumimoji="1" lang="ja-JP" altLang="en-US" sz="1300" b="0" strike="noStrike" dirty="0" smtClean="0">
                          <a:solidFill>
                            <a:schemeClr val="tx1"/>
                          </a:solidFill>
                        </a:rPr>
                        <a:t>や企画提案型公募事業等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3,629</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05772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1509</Words>
  <Application>Microsoft Office PowerPoint</Application>
  <PresentationFormat>A4 210 x 297 mm</PresentationFormat>
  <Paragraphs>144</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2023-03-09T05:08:51Z</dcterms:created>
  <dcterms:modified xsi:type="dcterms:W3CDTF">2023-03-09T05:09:00Z</dcterms:modified>
</cp:coreProperties>
</file>