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92" r:id="rId2"/>
    <p:sldId id="301" r:id="rId3"/>
    <p:sldId id="302" r:id="rId4"/>
    <p:sldId id="303"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81" autoAdjust="0"/>
    <p:restoredTop sz="94660"/>
  </p:normalViewPr>
  <p:slideViewPr>
    <p:cSldViewPr snapToGrid="0">
      <p:cViewPr varScale="1">
        <p:scale>
          <a:sx n="71" d="100"/>
          <a:sy n="71" d="100"/>
        </p:scale>
        <p:origin x="135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2020/3/5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92CEE-540E-4D55-A7C9-7E8569C4DBF0}" type="datetimeFigureOut">
              <a:rPr kumimoji="1" lang="ja-JP" altLang="en-US" smtClean="0"/>
              <a:t>2020/3/5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23044" y="1004552"/>
            <a:ext cx="9259910" cy="54559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p:cNvGraphicFramePr>
            <a:graphicFrameLocks noGrp="1"/>
          </p:cNvGraphicFramePr>
          <p:nvPr>
            <p:extLst>
              <p:ext uri="{D42A27DB-BD31-4B8C-83A1-F6EECF244321}">
                <p14:modId xmlns:p14="http://schemas.microsoft.com/office/powerpoint/2010/main" val="2143584570"/>
              </p:ext>
            </p:extLst>
          </p:nvPr>
        </p:nvGraphicFramePr>
        <p:xfrm>
          <a:off x="772733" y="2630614"/>
          <a:ext cx="8523667" cy="3205410"/>
        </p:xfrm>
        <a:graphic>
          <a:graphicData uri="http://schemas.openxmlformats.org/drawingml/2006/table">
            <a:tbl>
              <a:tblPr firstRow="1" firstCol="1" bandRow="1">
                <a:tableStyleId>{5C22544A-7EE6-4342-B048-85BDC9FD1C3A}</a:tableStyleId>
              </a:tblPr>
              <a:tblGrid>
                <a:gridCol w="321971">
                  <a:extLst>
                    <a:ext uri="{9D8B030D-6E8A-4147-A177-3AD203B41FA5}">
                      <a16:colId xmlns:a16="http://schemas.microsoft.com/office/drawing/2014/main" val="20000"/>
                    </a:ext>
                  </a:extLst>
                </a:gridCol>
                <a:gridCol w="2998163">
                  <a:extLst>
                    <a:ext uri="{9D8B030D-6E8A-4147-A177-3AD203B41FA5}">
                      <a16:colId xmlns:a16="http://schemas.microsoft.com/office/drawing/2014/main" val="20001"/>
                    </a:ext>
                  </a:extLst>
                </a:gridCol>
                <a:gridCol w="2478756">
                  <a:extLst>
                    <a:ext uri="{9D8B030D-6E8A-4147-A177-3AD203B41FA5}">
                      <a16:colId xmlns:a16="http://schemas.microsoft.com/office/drawing/2014/main" val="20002"/>
                    </a:ext>
                  </a:extLst>
                </a:gridCol>
                <a:gridCol w="2724777">
                  <a:extLst>
                    <a:ext uri="{9D8B030D-6E8A-4147-A177-3AD203B41FA5}">
                      <a16:colId xmlns:a16="http://schemas.microsoft.com/office/drawing/2014/main" val="3517677816"/>
                    </a:ext>
                  </a:extLst>
                </a:gridCol>
              </a:tblGrid>
              <a:tr h="717704">
                <a:tc>
                  <a:txBody>
                    <a:bodyPr/>
                    <a:lstStyle/>
                    <a:p>
                      <a:pPr algn="ctr">
                        <a:lnSpc>
                          <a:spcPts val="13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a:lnSpc>
                          <a:spcPts val="13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500"/>
                        </a:lnSpc>
                        <a:spcAft>
                          <a:spcPts val="0"/>
                        </a:spcAft>
                      </a:pPr>
                      <a:r>
                        <a:rPr lang="ja-JP" altLang="en-US" sz="1400" b="1" dirty="0" smtClean="0">
                          <a:effectLst/>
                          <a:latin typeface="+mn-ea"/>
                          <a:ea typeface="+mn-ea"/>
                        </a:rPr>
                        <a:t>計画策定時</a:t>
                      </a:r>
                      <a:r>
                        <a:rPr lang="ja-JP" sz="1400" b="1" dirty="0" smtClean="0">
                          <a:effectLst/>
                          <a:latin typeface="+mn-ea"/>
                          <a:ea typeface="+mn-ea"/>
                        </a:rPr>
                        <a:t>の状況</a:t>
                      </a:r>
                      <a:endParaRPr lang="en-US" altLang="ja-JP" sz="1400" b="1" dirty="0" smtClean="0">
                        <a:effectLst/>
                        <a:latin typeface="+mn-ea"/>
                        <a:ea typeface="+mn-ea"/>
                      </a:endParaRPr>
                    </a:p>
                    <a:p>
                      <a:pPr algn="ctr">
                        <a:lnSpc>
                          <a:spcPts val="1500"/>
                        </a:lnSpc>
                        <a:spcAft>
                          <a:spcPts val="0"/>
                        </a:spcAft>
                      </a:pPr>
                      <a:r>
                        <a:rPr lang="ja-JP" altLang="ja-JP" sz="1200" b="1" dirty="0" smtClean="0">
                          <a:effectLst/>
                          <a:latin typeface="+mn-ea"/>
                          <a:ea typeface="+mn-ea"/>
                        </a:rPr>
                        <a:t>【平成</a:t>
                      </a:r>
                      <a:r>
                        <a:rPr lang="en-US" altLang="ja-JP" sz="1200" b="1" dirty="0" smtClean="0">
                          <a:effectLst/>
                          <a:latin typeface="+mn-ea"/>
                          <a:ea typeface="+mn-ea"/>
                        </a:rPr>
                        <a:t>17</a:t>
                      </a:r>
                      <a:r>
                        <a:rPr lang="ja-JP" altLang="ja-JP" sz="1200" b="1" dirty="0" smtClean="0">
                          <a:effectLst/>
                          <a:latin typeface="+mn-ea"/>
                          <a:ea typeface="+mn-ea"/>
                        </a:rPr>
                        <a:t>（</a:t>
                      </a:r>
                      <a:r>
                        <a:rPr lang="en-US" altLang="ja-JP" sz="1200" b="1" dirty="0" smtClean="0">
                          <a:effectLst/>
                          <a:latin typeface="+mn-ea"/>
                          <a:ea typeface="+mn-ea"/>
                        </a:rPr>
                        <a:t>2005</a:t>
                      </a:r>
                      <a:r>
                        <a:rPr lang="ja-JP" altLang="ja-JP" sz="1200" b="1" dirty="0" smtClean="0">
                          <a:effectLst/>
                          <a:latin typeface="+mn-ea"/>
                          <a:ea typeface="+mn-ea"/>
                        </a:rPr>
                        <a:t>）年～</a:t>
                      </a:r>
                      <a:endParaRPr lang="en-US" altLang="ja-JP" sz="1200" b="1" dirty="0" smtClean="0">
                        <a:effectLst/>
                        <a:latin typeface="+mn-ea"/>
                        <a:ea typeface="+mn-ea"/>
                      </a:endParaRPr>
                    </a:p>
                    <a:p>
                      <a:pPr algn="ctr">
                        <a:lnSpc>
                          <a:spcPts val="1500"/>
                        </a:lnSpc>
                        <a:spcAft>
                          <a:spcPts val="0"/>
                        </a:spcAft>
                      </a:pPr>
                      <a:r>
                        <a:rPr lang="en-US" altLang="ja-JP" sz="1200" b="1" baseline="0" dirty="0" smtClean="0">
                          <a:effectLst/>
                          <a:latin typeface="+mn-ea"/>
                          <a:ea typeface="+mn-ea"/>
                        </a:rPr>
                        <a:t>   </a:t>
                      </a:r>
                      <a:r>
                        <a:rPr lang="ja-JP" altLang="ja-JP" sz="1200" b="1" dirty="0" smtClean="0">
                          <a:effectLst/>
                          <a:latin typeface="+mn-ea"/>
                          <a:ea typeface="+mn-ea"/>
                        </a:rPr>
                        <a:t>平成</a:t>
                      </a:r>
                      <a:r>
                        <a:rPr lang="en-US" altLang="ja-JP" sz="1200" b="1" dirty="0" smtClean="0">
                          <a:effectLst/>
                          <a:latin typeface="+mn-ea"/>
                          <a:ea typeface="+mn-ea"/>
                        </a:rPr>
                        <a:t>21</a:t>
                      </a:r>
                      <a:r>
                        <a:rPr lang="ja-JP" altLang="ja-JP" sz="1200" b="1" dirty="0" smtClean="0">
                          <a:effectLst/>
                          <a:latin typeface="+mn-ea"/>
                          <a:ea typeface="+mn-ea"/>
                        </a:rPr>
                        <a:t>（</a:t>
                      </a:r>
                      <a:r>
                        <a:rPr lang="en-US" altLang="ja-JP" sz="1200" b="1" dirty="0" smtClean="0">
                          <a:effectLst/>
                          <a:latin typeface="+mn-ea"/>
                          <a:ea typeface="+mn-ea"/>
                        </a:rPr>
                        <a:t>2009</a:t>
                      </a:r>
                      <a:r>
                        <a:rPr lang="ja-JP" altLang="ja-JP" sz="1200" b="1" dirty="0" smtClean="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87231">
                <a:tc>
                  <a:txBody>
                    <a:bodyPr/>
                    <a:lstStyle/>
                    <a:p>
                      <a:pPr algn="ctr">
                        <a:lnSpc>
                          <a:spcPts val="13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ja-JP" sz="1400" b="1" kern="100" dirty="0">
                          <a:effectLst/>
                          <a:latin typeface="+mn-ea"/>
                          <a:ea typeface="+mn-ea"/>
                        </a:rPr>
                        <a:t>小児（</a:t>
                      </a:r>
                      <a:r>
                        <a:rPr lang="en-US" sz="1400" b="1" kern="100" dirty="0">
                          <a:effectLst/>
                          <a:latin typeface="+mn-ea"/>
                          <a:ea typeface="+mn-ea"/>
                        </a:rPr>
                        <a:t>0</a:t>
                      </a:r>
                      <a:r>
                        <a:rPr lang="ja-JP" sz="1400" b="1" kern="100" dirty="0">
                          <a:effectLst/>
                          <a:latin typeface="+mn-ea"/>
                          <a:ea typeface="+mn-ea"/>
                        </a:rPr>
                        <a:t>歳～</a:t>
                      </a:r>
                      <a:r>
                        <a:rPr lang="en-US" sz="1400" b="1" kern="100" dirty="0">
                          <a:effectLst/>
                          <a:latin typeface="+mn-ea"/>
                          <a:ea typeface="+mn-ea"/>
                        </a:rPr>
                        <a:t>14</a:t>
                      </a:r>
                      <a:r>
                        <a:rPr lang="ja-JP" sz="1400" b="1" kern="100" dirty="0">
                          <a:effectLst/>
                          <a:latin typeface="+mn-ea"/>
                          <a:ea typeface="+mn-ea"/>
                        </a:rPr>
                        <a:t>歳）に</a:t>
                      </a:r>
                      <a:r>
                        <a:rPr lang="ja-JP" sz="1400" b="1" kern="100" dirty="0" smtClean="0">
                          <a:effectLst/>
                          <a:latin typeface="+mn-ea"/>
                          <a:ea typeface="+mn-ea"/>
                        </a:rPr>
                        <a:t>おける</a:t>
                      </a:r>
                      <a:endParaRPr lang="en-US" altLang="ja-JP" sz="1400" b="1" kern="100" dirty="0" smtClean="0">
                        <a:effectLst/>
                        <a:latin typeface="+mn-ea"/>
                        <a:ea typeface="+mn-ea"/>
                      </a:endParaRPr>
                    </a:p>
                    <a:p>
                      <a:pPr algn="l">
                        <a:lnSpc>
                          <a:spcPts val="1500"/>
                        </a:lnSpc>
                        <a:spcAft>
                          <a:spcPts val="0"/>
                        </a:spcAft>
                      </a:pPr>
                      <a:r>
                        <a:rPr lang="ja-JP" sz="1400" b="1" kern="100" dirty="0" smtClean="0">
                          <a:effectLst/>
                          <a:latin typeface="+mn-ea"/>
                          <a:ea typeface="+mn-ea"/>
                        </a:rPr>
                        <a:t>５年</a:t>
                      </a:r>
                      <a:r>
                        <a:rPr lang="ja-JP" sz="1400" b="1" kern="100" dirty="0">
                          <a:effectLst/>
                          <a:latin typeface="+mn-ea"/>
                          <a:ea typeface="+mn-ea"/>
                        </a:rPr>
                        <a:t>実測生存率</a:t>
                      </a:r>
                      <a:endParaRPr lang="ja-JP" sz="1400" b="1" dirty="0">
                        <a:effectLst/>
                        <a:latin typeface="+mn-ea"/>
                        <a:ea typeface="+mn-ea"/>
                      </a:endParaRPr>
                    </a:p>
                    <a:p>
                      <a:pPr algn="l">
                        <a:lnSpc>
                          <a:spcPts val="15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smtClean="0">
                          <a:effectLst/>
                          <a:latin typeface="+mn-ea"/>
                          <a:ea typeface="+mn-ea"/>
                        </a:rPr>
                        <a:t>81.9</a:t>
                      </a:r>
                      <a:r>
                        <a:rPr lang="ja-JP" sz="1400" b="1" dirty="0" smtClean="0">
                          <a:effectLst/>
                          <a:latin typeface="+mn-ea"/>
                          <a:ea typeface="+mn-ea"/>
                        </a:rPr>
                        <a:t>％</a:t>
                      </a:r>
                      <a:endParaRPr lang="ja-JP" sz="14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ja-JP" altLang="en-US" sz="1400" b="1" dirty="0" smtClean="0">
                          <a:solidFill>
                            <a:srgbClr val="000000"/>
                          </a:solidFill>
                          <a:effectLst/>
                          <a:latin typeface="+mn-ea"/>
                          <a:ea typeface="+mn-ea"/>
                          <a:cs typeface="HG丸ｺﾞｼｯｸM-PRO"/>
                        </a:rPr>
                        <a:t>令和２</a:t>
                      </a:r>
                      <a:r>
                        <a:rPr lang="en-US" altLang="ja-JP" sz="1400" b="1" dirty="0" smtClean="0">
                          <a:solidFill>
                            <a:srgbClr val="000000"/>
                          </a:solidFill>
                          <a:effectLst/>
                          <a:latin typeface="+mn-ea"/>
                          <a:ea typeface="+mn-ea"/>
                          <a:cs typeface="HG丸ｺﾞｼｯｸM-PRO"/>
                        </a:rPr>
                        <a:t>(2020)</a:t>
                      </a:r>
                      <a:r>
                        <a:rPr lang="ja-JP" altLang="en-US" sz="1400" b="1" dirty="0" smtClean="0">
                          <a:solidFill>
                            <a:srgbClr val="000000"/>
                          </a:solidFill>
                          <a:effectLst/>
                          <a:latin typeface="+mn-ea"/>
                          <a:ea typeface="+mn-ea"/>
                          <a:cs typeface="HG丸ｺﾞｼｯｸM-PRO"/>
                        </a:rPr>
                        <a:t>年度中に調査予定</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53310">
                <a:tc>
                  <a:txBody>
                    <a:bodyPr/>
                    <a:lstStyle/>
                    <a:p>
                      <a:pPr algn="ctr">
                        <a:lnSpc>
                          <a:spcPts val="13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15</a:t>
                      </a:r>
                      <a:r>
                        <a:rPr lang="ja-JP" sz="1400" b="1" dirty="0">
                          <a:effectLst/>
                          <a:latin typeface="+mn-ea"/>
                          <a:ea typeface="+mn-ea"/>
                        </a:rPr>
                        <a:t>歳～</a:t>
                      </a:r>
                      <a:r>
                        <a:rPr lang="en-US" sz="1400" b="1" dirty="0">
                          <a:effectLst/>
                          <a:latin typeface="+mn-ea"/>
                          <a:ea typeface="+mn-ea"/>
                        </a:rPr>
                        <a:t>29</a:t>
                      </a:r>
                      <a:r>
                        <a:rPr lang="ja-JP" sz="1400" b="1" dirty="0">
                          <a:effectLst/>
                          <a:latin typeface="+mn-ea"/>
                          <a:ea typeface="+mn-ea"/>
                        </a:rPr>
                        <a:t>歳）に</a:t>
                      </a:r>
                      <a:r>
                        <a:rPr lang="ja-JP" sz="1400" b="1" dirty="0" smtClean="0">
                          <a:effectLst/>
                          <a:latin typeface="+mn-ea"/>
                          <a:ea typeface="+mn-ea"/>
                        </a:rPr>
                        <a:t>おける</a:t>
                      </a:r>
                      <a:endParaRPr lang="en-US" altLang="ja-JP" sz="1400" b="1" dirty="0" smtClean="0">
                        <a:effectLst/>
                        <a:latin typeface="+mn-ea"/>
                        <a:ea typeface="+mn-ea"/>
                      </a:endParaRPr>
                    </a:p>
                    <a:p>
                      <a:pPr algn="l">
                        <a:lnSpc>
                          <a:spcPts val="1500"/>
                        </a:lnSpc>
                        <a:spcAft>
                          <a:spcPts val="0"/>
                        </a:spcAft>
                      </a:pPr>
                      <a:r>
                        <a:rPr lang="ja-JP" sz="1400" b="1" dirty="0" smtClean="0">
                          <a:effectLst/>
                          <a:latin typeface="+mn-ea"/>
                          <a:ea typeface="+mn-ea"/>
                        </a:rPr>
                        <a:t>５年</a:t>
                      </a:r>
                      <a:r>
                        <a:rPr lang="ja-JP" sz="1400" b="1" dirty="0">
                          <a:effectLst/>
                          <a:latin typeface="+mn-ea"/>
                          <a:ea typeface="+mn-ea"/>
                        </a:rPr>
                        <a:t>実測生存率</a:t>
                      </a:r>
                    </a:p>
                    <a:p>
                      <a:pPr algn="l">
                        <a:lnSpc>
                          <a:spcPts val="1500"/>
                        </a:lnSpc>
                        <a:spcAft>
                          <a:spcPts val="0"/>
                        </a:spcAft>
                      </a:pPr>
                      <a:r>
                        <a:rPr lang="ja-JP" sz="1400" b="1"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smtClean="0">
                          <a:effectLst/>
                          <a:latin typeface="+mn-ea"/>
                          <a:ea typeface="+mn-ea"/>
                        </a:rPr>
                        <a:t>78.7</a:t>
                      </a:r>
                      <a:r>
                        <a:rPr lang="ja-JP" sz="1400" b="1" dirty="0" smtClean="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smtClean="0">
                          <a:solidFill>
                            <a:srgbClr val="000000"/>
                          </a:solidFill>
                          <a:effectLst/>
                          <a:latin typeface="+mn-ea"/>
                          <a:ea typeface="+mn-ea"/>
                          <a:cs typeface="HG丸ｺﾞｼｯｸM-PRO"/>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47165">
                <a:tc>
                  <a:txBody>
                    <a:bodyPr/>
                    <a:lstStyle/>
                    <a:p>
                      <a:pPr algn="ctr">
                        <a:lnSpc>
                          <a:spcPts val="13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30</a:t>
                      </a:r>
                      <a:r>
                        <a:rPr lang="ja-JP" sz="1400" b="1" dirty="0">
                          <a:effectLst/>
                          <a:latin typeface="+mn-ea"/>
                          <a:ea typeface="+mn-ea"/>
                        </a:rPr>
                        <a:t>歳～</a:t>
                      </a:r>
                      <a:r>
                        <a:rPr lang="en-US" sz="1400" b="1" dirty="0">
                          <a:effectLst/>
                          <a:latin typeface="+mn-ea"/>
                          <a:ea typeface="+mn-ea"/>
                        </a:rPr>
                        <a:t>39</a:t>
                      </a:r>
                      <a:r>
                        <a:rPr lang="ja-JP" sz="1400" b="1" dirty="0">
                          <a:effectLst/>
                          <a:latin typeface="+mn-ea"/>
                          <a:ea typeface="+mn-ea"/>
                        </a:rPr>
                        <a:t>歳）に</a:t>
                      </a:r>
                      <a:r>
                        <a:rPr lang="ja-JP" sz="1400" b="1" dirty="0" smtClean="0">
                          <a:effectLst/>
                          <a:latin typeface="+mn-ea"/>
                          <a:ea typeface="+mn-ea"/>
                        </a:rPr>
                        <a:t>おける</a:t>
                      </a:r>
                      <a:endParaRPr lang="en-US" altLang="ja-JP" sz="1400" b="1" dirty="0" smtClean="0">
                        <a:effectLst/>
                        <a:latin typeface="+mn-ea"/>
                        <a:ea typeface="+mn-ea"/>
                      </a:endParaRPr>
                    </a:p>
                    <a:p>
                      <a:pPr algn="l">
                        <a:lnSpc>
                          <a:spcPts val="1500"/>
                        </a:lnSpc>
                        <a:spcAft>
                          <a:spcPts val="0"/>
                        </a:spcAft>
                      </a:pPr>
                      <a:r>
                        <a:rPr lang="ja-JP" sz="1400" b="1" dirty="0" smtClean="0">
                          <a:effectLst/>
                          <a:latin typeface="+mn-ea"/>
                          <a:ea typeface="+mn-ea"/>
                        </a:rPr>
                        <a:t>５年</a:t>
                      </a:r>
                      <a:r>
                        <a:rPr lang="ja-JP" sz="1400" b="1" dirty="0">
                          <a:effectLst/>
                          <a:latin typeface="+mn-ea"/>
                          <a:ea typeface="+mn-ea"/>
                        </a:rPr>
                        <a:t>実測生存率</a:t>
                      </a:r>
                    </a:p>
                    <a:p>
                      <a:pPr algn="l">
                        <a:lnSpc>
                          <a:spcPts val="1500"/>
                        </a:lnSpc>
                        <a:spcAft>
                          <a:spcPts val="0"/>
                        </a:spcAft>
                      </a:pPr>
                      <a:r>
                        <a:rPr lang="ja-JP" sz="1400" b="1"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smtClean="0">
                          <a:effectLst/>
                          <a:latin typeface="+mn-ea"/>
                          <a:ea typeface="+mn-ea"/>
                        </a:rPr>
                        <a:t>77.7</a:t>
                      </a:r>
                      <a:r>
                        <a:rPr lang="ja-JP" sz="1400" b="1" dirty="0" smtClean="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smtClean="0">
                          <a:solidFill>
                            <a:srgbClr val="000000"/>
                          </a:solidFill>
                          <a:effectLst/>
                          <a:latin typeface="+mn-ea"/>
                          <a:ea typeface="+mn-ea"/>
                          <a:cs typeface="HG丸ｺﾞｼｯｸM-PRO"/>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r>
              <a:rPr kumimoji="1" lang="ja-JP" altLang="en-US" sz="2800" b="1" dirty="0" smtClean="0">
                <a:solidFill>
                  <a:schemeClr val="tx1"/>
                </a:solidFill>
                <a:latin typeface="Meiryo UI" panose="020B0604030504040204" pitchFamily="50" charset="-128"/>
                <a:ea typeface="Meiryo UI" panose="020B0604030504040204" pitchFamily="50" charset="-128"/>
              </a:rPr>
              <a:t>、　３</a:t>
            </a:r>
            <a:r>
              <a:rPr kumimoji="1" lang="ja-JP" altLang="en-US" sz="2800" b="1" dirty="0">
                <a:solidFill>
                  <a:schemeClr val="tx1"/>
                </a:solidFill>
                <a:latin typeface="Meiryo UI" panose="020B0604030504040204" pitchFamily="50" charset="-128"/>
                <a:ea typeface="Meiryo UI" panose="020B0604030504040204" pitchFamily="50" charset="-128"/>
              </a:rPr>
              <a:t>　患者支援の</a:t>
            </a:r>
            <a:r>
              <a:rPr kumimoji="1" lang="ja-JP" altLang="en-US" sz="2800" b="1" dirty="0" smtClean="0">
                <a:solidFill>
                  <a:schemeClr val="tx1"/>
                </a:solidFill>
                <a:latin typeface="Meiryo UI" panose="020B0604030504040204" pitchFamily="50" charset="-128"/>
                <a:ea typeface="Meiryo UI" panose="020B0604030504040204" pitchFamily="50" charset="-128"/>
              </a:rPr>
              <a:t>充実</a:t>
            </a:r>
            <a:endParaRPr kumimoji="1" lang="ja-JP" altLang="en-US" sz="28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923640"/>
            <a:ext cx="6786631" cy="605294"/>
          </a:xfrm>
          <a:prstGeom prst="rect">
            <a:avLst/>
          </a:prstGeom>
          <a:solidFill>
            <a:srgbClr val="002060"/>
          </a:solidFill>
        </p:spPr>
        <p:txBody>
          <a:bodyPr wrap="square" anchor="ctr">
            <a:spAutoFit/>
          </a:bodyPr>
          <a:lstStyle/>
          <a:p>
            <a:pPr>
              <a:lnSpc>
                <a:spcPts val="2000"/>
              </a:lnSpc>
            </a:pPr>
            <a:r>
              <a:rPr kumimoji="1" lang="ja-JP" altLang="en-US" sz="1600" b="1" dirty="0" smtClean="0">
                <a:ln w="0"/>
                <a:solidFill>
                  <a:schemeClr val="bg1"/>
                </a:solidFill>
                <a:effectLst>
                  <a:outerShdw blurRad="38100" dist="19050" dir="2700000" algn="tl" rotWithShape="0">
                    <a:schemeClr val="dk1">
                      <a:alpha val="40000"/>
                    </a:schemeClr>
                  </a:outerShdw>
                </a:effectLst>
              </a:rPr>
              <a:t>２（</a:t>
            </a:r>
            <a:r>
              <a:rPr kumimoji="1" lang="ja-JP" altLang="en-US" sz="1600" b="1" dirty="0">
                <a:ln w="0"/>
                <a:solidFill>
                  <a:schemeClr val="bg1"/>
                </a:solidFill>
                <a:effectLst>
                  <a:outerShdw blurRad="38100" dist="19050" dir="2700000" algn="tl" rotWithShape="0">
                    <a:schemeClr val="dk1">
                      <a:alpha val="40000"/>
                    </a:schemeClr>
                  </a:outerShdw>
                </a:effectLst>
              </a:rPr>
              <a:t>２）</a:t>
            </a:r>
            <a:r>
              <a:rPr kumimoji="1" lang="ja-JP" altLang="en-US" sz="1600" b="1" u="heavy" dirty="0">
                <a:solidFill>
                  <a:schemeClr val="bg1"/>
                </a:solidFill>
              </a:rPr>
              <a:t>小児･</a:t>
            </a:r>
            <a:r>
              <a:rPr kumimoji="1" lang="en-US" altLang="ja-JP" sz="1600" b="1" u="heavy" dirty="0">
                <a:solidFill>
                  <a:schemeClr val="bg1"/>
                </a:solidFill>
              </a:rPr>
              <a:t>AYA</a:t>
            </a:r>
            <a:r>
              <a:rPr kumimoji="1" lang="ja-JP" altLang="en-US" sz="1600" b="1" u="heavy" dirty="0">
                <a:solidFill>
                  <a:schemeClr val="bg1"/>
                </a:solidFill>
              </a:rPr>
              <a:t>世代の</a:t>
            </a:r>
            <a:r>
              <a:rPr kumimoji="1" lang="ja-JP" altLang="en-US" sz="1600" b="1" u="heavy" dirty="0" smtClean="0">
                <a:solidFill>
                  <a:schemeClr val="bg1"/>
                </a:solidFill>
              </a:rPr>
              <a:t>がん</a:t>
            </a:r>
            <a:r>
              <a:rPr kumimoji="1" lang="ja-JP" altLang="en-US" sz="1600" b="1" dirty="0" smtClean="0">
                <a:solidFill>
                  <a:schemeClr val="bg1"/>
                </a:solidFill>
              </a:rPr>
              <a:t>･高齢者</a:t>
            </a:r>
            <a:r>
              <a:rPr kumimoji="1" lang="ja-JP" altLang="en-US" sz="1600" b="1" dirty="0">
                <a:solidFill>
                  <a:schemeClr val="bg1"/>
                </a:solidFill>
              </a:rPr>
              <a:t>の</a:t>
            </a:r>
            <a:r>
              <a:rPr kumimoji="1" lang="ja-JP" altLang="en-US" sz="1600" b="1" dirty="0" smtClean="0">
                <a:solidFill>
                  <a:schemeClr val="bg1"/>
                </a:solidFill>
              </a:rPr>
              <a:t>がん･希少</a:t>
            </a:r>
            <a:r>
              <a:rPr kumimoji="1" lang="ja-JP" altLang="en-US" sz="1600" b="1" dirty="0">
                <a:solidFill>
                  <a:schemeClr val="bg1"/>
                </a:solidFill>
              </a:rPr>
              <a:t>がん　</a:t>
            </a:r>
            <a:r>
              <a:rPr kumimoji="1" lang="ja-JP" altLang="en-US" sz="1600" b="1" dirty="0" smtClean="0">
                <a:solidFill>
                  <a:schemeClr val="bg1"/>
                </a:solidFill>
              </a:rPr>
              <a:t>計画</a:t>
            </a:r>
            <a:r>
              <a:rPr kumimoji="1" lang="ja-JP" altLang="en-US" sz="1600" b="1" dirty="0" smtClean="0">
                <a:solidFill>
                  <a:schemeClr val="bg1"/>
                </a:solidFill>
                <a:latin typeface="+mn-ea"/>
              </a:rPr>
              <a:t>Ｐ</a:t>
            </a:r>
            <a:r>
              <a:rPr kumimoji="1" lang="en-US" altLang="ja-JP" sz="1600" b="1" dirty="0" smtClean="0">
                <a:solidFill>
                  <a:schemeClr val="bg1"/>
                </a:solidFill>
                <a:latin typeface="+mn-ea"/>
              </a:rPr>
              <a:t>51-52</a:t>
            </a:r>
          </a:p>
          <a:p>
            <a:pPr>
              <a:lnSpc>
                <a:spcPts val="2000"/>
              </a:lnSpc>
            </a:pPr>
            <a:r>
              <a:rPr kumimoji="1" lang="ja-JP" altLang="en-US" sz="1600" b="1" dirty="0" smtClean="0">
                <a:ln w="0"/>
                <a:solidFill>
                  <a:schemeClr val="bg1"/>
                </a:solidFill>
                <a:effectLst>
                  <a:outerShdw blurRad="38100" dist="19050" dir="2700000" algn="tl" rotWithShape="0">
                    <a:schemeClr val="dk1">
                      <a:alpha val="40000"/>
                    </a:schemeClr>
                  </a:outerShdw>
                </a:effectLst>
              </a:rPr>
              <a:t>３（</a:t>
            </a:r>
            <a:r>
              <a:rPr kumimoji="1" lang="ja-JP" altLang="en-US" sz="1600" b="1" dirty="0">
                <a:ln w="0"/>
                <a:solidFill>
                  <a:schemeClr val="bg1"/>
                </a:solidFill>
                <a:effectLst>
                  <a:outerShdw blurRad="38100" dist="19050" dir="2700000" algn="tl" rotWithShape="0">
                    <a:schemeClr val="dk1">
                      <a:alpha val="40000"/>
                    </a:schemeClr>
                  </a:outerShdw>
                </a:effectLst>
              </a:rPr>
              <a:t>３）就労支援等のがんサバイバーシップ支援   </a:t>
            </a:r>
            <a:r>
              <a:rPr kumimoji="1" lang="ja-JP" altLang="en-US" sz="1600" b="1" dirty="0" smtClean="0">
                <a:ln w="0"/>
                <a:solidFill>
                  <a:schemeClr val="bg1"/>
                </a:solidFill>
                <a:effectLst>
                  <a:outerShdw blurRad="38100" dist="19050" dir="2700000" algn="tl" rotWithShape="0">
                    <a:schemeClr val="dk1">
                      <a:alpha val="40000"/>
                    </a:schemeClr>
                  </a:outerShdw>
                </a:effectLst>
              </a:rPr>
              <a:t>　　  </a:t>
            </a:r>
            <a:r>
              <a:rPr kumimoji="1" lang="ja-JP" altLang="en-US" sz="1600" b="1" dirty="0" smtClean="0">
                <a:solidFill>
                  <a:schemeClr val="bg1"/>
                </a:solidFill>
              </a:rPr>
              <a:t>計画</a:t>
            </a:r>
            <a:r>
              <a:rPr kumimoji="1" lang="ja-JP" altLang="en-US" sz="1600" b="1" dirty="0">
                <a:solidFill>
                  <a:schemeClr val="bg1"/>
                </a:solidFill>
                <a:latin typeface="+mn-ea"/>
              </a:rPr>
              <a:t>Ｐ</a:t>
            </a:r>
            <a:r>
              <a:rPr kumimoji="1" lang="en-US" altLang="ja-JP" sz="1600" b="1" dirty="0">
                <a:solidFill>
                  <a:schemeClr val="bg1"/>
                </a:solidFill>
                <a:latin typeface="+mn-ea"/>
              </a:rPr>
              <a:t>57-58</a:t>
            </a:r>
          </a:p>
        </p:txBody>
      </p:sp>
      <p:sp>
        <p:nvSpPr>
          <p:cNvPr id="13" name="正方形/長方形 12"/>
          <p:cNvSpPr/>
          <p:nvPr/>
        </p:nvSpPr>
        <p:spPr>
          <a:xfrm>
            <a:off x="738338" y="2073465"/>
            <a:ext cx="8130963" cy="369332"/>
          </a:xfrm>
          <a:prstGeom prst="rect">
            <a:avLst/>
          </a:prstGeom>
        </p:spPr>
        <p:txBody>
          <a:bodyPr wrap="square">
            <a:spAutoFit/>
          </a:bodyPr>
          <a:lstStyle/>
          <a:p>
            <a:r>
              <a:rPr lang="ja-JP" altLang="en-US" b="1" dirty="0"/>
              <a:t>≪第３期大阪府がん対策推進計画に</a:t>
            </a:r>
            <a:r>
              <a:rPr lang="ja-JP" altLang="en-US" b="1" dirty="0" smtClean="0"/>
              <a:t>おけるモニタリング指標≫</a:t>
            </a:r>
            <a:endParaRPr lang="ja-JP" altLang="en-US" b="1" dirty="0"/>
          </a:p>
        </p:txBody>
      </p:sp>
      <p:sp>
        <p:nvSpPr>
          <p:cNvPr id="9" name="テキスト ボックス 8"/>
          <p:cNvSpPr txBox="1"/>
          <p:nvPr/>
        </p:nvSpPr>
        <p:spPr>
          <a:xfrm>
            <a:off x="8337176" y="220464"/>
            <a:ext cx="1245779" cy="369332"/>
          </a:xfrm>
          <a:prstGeom prst="rect">
            <a:avLst/>
          </a:prstGeom>
          <a:solidFill>
            <a:schemeClr val="bg1"/>
          </a:solidFill>
          <a:ln>
            <a:solidFill>
              <a:schemeClr val="tx1"/>
            </a:solidFill>
          </a:ln>
        </p:spPr>
        <p:txBody>
          <a:bodyPr wrap="square" rtlCol="0">
            <a:spAutoFit/>
          </a:bodyPr>
          <a:lstStyle/>
          <a:p>
            <a:pPr algn="ctr"/>
            <a:r>
              <a:rPr kumimoji="1" lang="ja-JP" altLang="en-US" b="1" dirty="0" smtClean="0"/>
              <a:t>資料１</a:t>
            </a:r>
            <a:endParaRPr kumimoji="1" lang="ja-JP" altLang="en-US" b="1" dirty="0"/>
          </a:p>
        </p:txBody>
      </p:sp>
    </p:spTree>
    <p:extLst>
      <p:ext uri="{BB962C8B-B14F-4D97-AF65-F5344CB8AC3E}">
        <p14:creationId xmlns:p14="http://schemas.microsoft.com/office/powerpoint/2010/main" val="3686344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7" name="スライド番号プレースホルダー 1"/>
          <p:cNvSpPr txBox="1">
            <a:spLocks/>
          </p:cNvSpPr>
          <p:nvPr/>
        </p:nvSpPr>
        <p:spPr>
          <a:xfrm>
            <a:off x="7547824" y="6450646"/>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kumimoji="1" lang="ja-JP" altLang="en-US" sz="1600" b="1" dirty="0">
              <a:latin typeface="+mn-ea"/>
            </a:endParaRP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96214" y="164389"/>
            <a:ext cx="9247032" cy="65646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2155832486"/>
              </p:ext>
            </p:extLst>
          </p:nvPr>
        </p:nvGraphicFramePr>
        <p:xfrm>
          <a:off x="476518" y="282674"/>
          <a:ext cx="8963696" cy="777240"/>
        </p:xfrm>
        <a:graphic>
          <a:graphicData uri="http://schemas.openxmlformats.org/drawingml/2006/table">
            <a:tbl>
              <a:tblPr firstRow="1" bandRow="1">
                <a:tableStyleId>{5C22544A-7EE6-4342-B048-85BDC9FD1C3A}</a:tableStyleId>
              </a:tblPr>
              <a:tblGrid>
                <a:gridCol w="1120462">
                  <a:extLst>
                    <a:ext uri="{9D8B030D-6E8A-4147-A177-3AD203B41FA5}">
                      <a16:colId xmlns:a16="http://schemas.microsoft.com/office/drawing/2014/main" val="3795206225"/>
                    </a:ext>
                  </a:extLst>
                </a:gridCol>
                <a:gridCol w="7843234">
                  <a:extLst>
                    <a:ext uri="{9D8B030D-6E8A-4147-A177-3AD203B41FA5}">
                      <a16:colId xmlns:a16="http://schemas.microsoft.com/office/drawing/2014/main" val="1328953327"/>
                    </a:ext>
                  </a:extLst>
                </a:gridCol>
              </a:tblGrid>
              <a:tr h="7057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smtClean="0">
                          <a:solidFill>
                            <a:schemeClr val="tx1"/>
                          </a:solidFill>
                        </a:rPr>
                        <a:t>◆小児・</a:t>
                      </a:r>
                      <a:r>
                        <a:rPr kumimoji="1" lang="en-US" altLang="ja-JP" sz="1400" b="1" dirty="0" smtClean="0">
                          <a:solidFill>
                            <a:schemeClr val="tx1"/>
                          </a:solidFill>
                        </a:rPr>
                        <a:t>AYA</a:t>
                      </a:r>
                      <a:r>
                        <a:rPr kumimoji="1" lang="ja-JP" altLang="en-US" sz="1400" b="1" dirty="0" smtClean="0">
                          <a:solidFill>
                            <a:schemeClr val="tx1"/>
                          </a:solidFill>
                        </a:rPr>
                        <a:t>世代のがんについては、それぞれの特性に応じた対策が必要。</a:t>
                      </a:r>
                      <a:endParaRPr kumimoji="1" lang="en-US" altLang="ja-JP" sz="1400" b="1" dirty="0" smtClean="0">
                        <a:solidFill>
                          <a:schemeClr val="tx1"/>
                        </a:solidFill>
                      </a:endParaRPr>
                    </a:p>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smtClean="0">
                          <a:solidFill>
                            <a:schemeClr val="tx1"/>
                          </a:solidFill>
                        </a:rPr>
                        <a:t>◆小児･</a:t>
                      </a:r>
                      <a:r>
                        <a:rPr kumimoji="1" lang="en-US" altLang="ja-JP" sz="1400" b="1" dirty="0" smtClean="0">
                          <a:solidFill>
                            <a:schemeClr val="tx1"/>
                          </a:solidFill>
                        </a:rPr>
                        <a:t>AYA</a:t>
                      </a:r>
                      <a:r>
                        <a:rPr kumimoji="1" lang="ja-JP" altLang="en-US" sz="1400" b="1" dirty="0" smtClean="0">
                          <a:solidFill>
                            <a:schemeClr val="tx1"/>
                          </a:solidFill>
                        </a:rPr>
                        <a:t>世代のがんは</a:t>
                      </a:r>
                      <a:r>
                        <a:rPr kumimoji="1" lang="en-US" altLang="ja-JP" sz="1400" b="1" dirty="0" smtClean="0">
                          <a:solidFill>
                            <a:schemeClr val="tx1"/>
                          </a:solidFill>
                        </a:rPr>
                        <a:t>､</a:t>
                      </a:r>
                      <a:r>
                        <a:rPr kumimoji="1" lang="ja-JP" altLang="en-US" sz="1400" b="1" dirty="0" smtClean="0">
                          <a:solidFill>
                            <a:schemeClr val="tx1"/>
                          </a:solidFill>
                        </a:rPr>
                        <a:t>幅広いライフステージに応じた多様なニーズに沿った支援が求められている。　</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5061397" y="6428290"/>
            <a:ext cx="4598563" cy="365125"/>
          </a:xfrm>
        </p:spPr>
        <p:txBody>
          <a:bodyPr/>
          <a:lstStyle/>
          <a:p>
            <a:r>
              <a:rPr kumimoji="1" lang="ja-JP" altLang="en-US" sz="1400" b="1" dirty="0" smtClean="0">
                <a:latin typeface="+mn-ea"/>
              </a:rPr>
              <a:t>＜小児･</a:t>
            </a:r>
            <a:r>
              <a:rPr kumimoji="1" lang="en-US" altLang="ja-JP" sz="1400" b="1" dirty="0" smtClean="0">
                <a:latin typeface="+mn-ea"/>
              </a:rPr>
              <a:t>AYA</a:t>
            </a:r>
            <a:r>
              <a:rPr kumimoji="1" lang="ja-JP" altLang="en-US" sz="1400" b="1" dirty="0" smtClean="0">
                <a:latin typeface="+mn-ea"/>
              </a:rPr>
              <a:t>世代のがん対策部会＞</a:t>
            </a:r>
            <a:r>
              <a:rPr kumimoji="1" lang="ja-JP" altLang="en-US" sz="1600" b="1" dirty="0" smtClean="0">
                <a:latin typeface="+mn-ea"/>
              </a:rPr>
              <a:t>　１</a:t>
            </a:r>
            <a:endParaRPr kumimoji="1" lang="ja-JP" altLang="en-US" sz="1600" b="1" dirty="0">
              <a:latin typeface="+mn-ea"/>
            </a:endParaRPr>
          </a:p>
        </p:txBody>
      </p:sp>
      <p:graphicFrame>
        <p:nvGraphicFramePr>
          <p:cNvPr id="9" name="表 8"/>
          <p:cNvGraphicFramePr>
            <a:graphicFrameLocks noGrp="1"/>
          </p:cNvGraphicFramePr>
          <p:nvPr>
            <p:extLst>
              <p:ext uri="{D42A27DB-BD31-4B8C-83A1-F6EECF244321}">
                <p14:modId xmlns:p14="http://schemas.microsoft.com/office/powerpoint/2010/main" val="511239715"/>
              </p:ext>
            </p:extLst>
          </p:nvPr>
        </p:nvGraphicFramePr>
        <p:xfrm>
          <a:off x="481787" y="1174881"/>
          <a:ext cx="8958427" cy="5318760"/>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848249">
                  <a:extLst>
                    <a:ext uri="{9D8B030D-6E8A-4147-A177-3AD203B41FA5}">
                      <a16:colId xmlns:a16="http://schemas.microsoft.com/office/drawing/2014/main" val="89849022"/>
                    </a:ext>
                  </a:extLst>
                </a:gridCol>
              </a:tblGrid>
              <a:tr h="2050779">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b="1" dirty="0" smtClean="0">
                          <a:solidFill>
                            <a:schemeClr val="tx1"/>
                          </a:solidFill>
                        </a:rPr>
                        <a:t>《</a:t>
                      </a:r>
                      <a:r>
                        <a:rPr kumimoji="1" lang="ja-JP" altLang="en-US" sz="1300" b="1" u="sng" dirty="0" smtClean="0">
                          <a:solidFill>
                            <a:schemeClr val="tx1"/>
                          </a:solidFill>
                        </a:rPr>
                        <a:t>小児･</a:t>
                      </a:r>
                      <a:r>
                        <a:rPr kumimoji="1" lang="en-US" altLang="ja-JP" sz="1300" b="1" u="sng" dirty="0" smtClean="0">
                          <a:solidFill>
                            <a:schemeClr val="tx1"/>
                          </a:solidFill>
                        </a:rPr>
                        <a:t>AYA</a:t>
                      </a:r>
                      <a:r>
                        <a:rPr kumimoji="1" lang="ja-JP" altLang="en-US" sz="1300" b="1" u="sng" dirty="0" smtClean="0">
                          <a:solidFill>
                            <a:schemeClr val="tx1"/>
                          </a:solidFill>
                        </a:rPr>
                        <a:t>世代のがん</a:t>
                      </a:r>
                      <a:r>
                        <a:rPr kumimoji="1" lang="en-US" altLang="ja-JP" sz="1300" b="1" dirty="0" smtClean="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■府独自の小児がん拠点病院を新たに２病院指定することとし、国の小児がん拠点病院</a:t>
                      </a:r>
                      <a:endParaRPr kumimoji="1" lang="en-US" altLang="ja-JP" sz="1300" b="0" dirty="0" smtClean="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や成人のがん拠点病院との連携・協力体制の強化に努めることとした。</a:t>
                      </a:r>
                      <a:endParaRPr kumimoji="1" lang="en-US" altLang="ja-JP" sz="1300" b="0" dirty="0" smtClean="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a:t>
                      </a:r>
                      <a:r>
                        <a:rPr kumimoji="1" lang="en-US" altLang="ja-JP" sz="1300" b="0" dirty="0" smtClean="0">
                          <a:solidFill>
                            <a:schemeClr val="tx1"/>
                          </a:solidFill>
                        </a:rPr>
                        <a:t>H30</a:t>
                      </a:r>
                      <a:r>
                        <a:rPr kumimoji="1" lang="ja-JP" altLang="en-US" sz="1300" b="0" dirty="0" smtClean="0">
                          <a:solidFill>
                            <a:schemeClr val="tx1"/>
                          </a:solidFill>
                        </a:rPr>
                        <a:t>年度に実施した「小児がん患者家族調査」を継続して実施。</a:t>
                      </a:r>
                      <a:endParaRPr kumimoji="1" lang="en-US" altLang="ja-JP" sz="13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小児･ＡＹＡ世代への支援</a:t>
                      </a:r>
                      <a:r>
                        <a:rPr kumimoji="1" lang="en-US" altLang="ja-JP" sz="1300" dirty="0" smtClean="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■相談支援センターの充実を図るため相談員への研修を実施するとともに、患者団体等と連携した講演会、労働関係機関と連携した出張相談等を実施。</a:t>
                      </a:r>
                      <a:endParaRPr kumimoji="1" lang="en-US" altLang="ja-JP" sz="1300" b="0" dirty="0" smtClean="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■教育庁と連携し、小児・</a:t>
                      </a:r>
                      <a:r>
                        <a:rPr kumimoji="1" lang="en-US" altLang="ja-JP" sz="1300" b="0" dirty="0" smtClean="0">
                          <a:solidFill>
                            <a:schemeClr val="tx1"/>
                          </a:solidFill>
                        </a:rPr>
                        <a:t>AYA</a:t>
                      </a:r>
                      <a:r>
                        <a:rPr kumimoji="1" lang="ja-JP" altLang="en-US" sz="1300" b="0" dirty="0" smtClean="0">
                          <a:solidFill>
                            <a:schemeClr val="tx1"/>
                          </a:solidFill>
                        </a:rPr>
                        <a:t>世代のがんに関する基礎知識も含めた教員向けの研修会を実施するとともに、中学生を対象としたがん教育を</a:t>
                      </a:r>
                      <a:r>
                        <a:rPr kumimoji="1" lang="en-US" altLang="ja-JP" sz="1300" b="0" dirty="0" smtClean="0">
                          <a:solidFill>
                            <a:schemeClr val="tx1"/>
                          </a:solidFill>
                        </a:rPr>
                        <a:t>16</a:t>
                      </a:r>
                      <a:r>
                        <a:rPr kumimoji="1" lang="ja-JP" altLang="en-US" sz="1300" b="0" dirty="0" smtClean="0">
                          <a:solidFill>
                            <a:schemeClr val="tx1"/>
                          </a:solidFill>
                        </a:rPr>
                        <a:t>校で実施。</a:t>
                      </a:r>
                      <a:endParaRPr kumimoji="1" lang="en-US" altLang="ja-JP" sz="1300" b="0" dirty="0" smtClean="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新たな課題（生殖機能の温存等）への対応</a:t>
                      </a:r>
                      <a:r>
                        <a:rPr kumimoji="1" lang="en-US" altLang="ja-JP" sz="1300" dirty="0" smtClean="0">
                          <a:solidFill>
                            <a:schemeClr val="tx1"/>
                          </a:solidFill>
                        </a:rPr>
                        <a:t>》</a:t>
                      </a:r>
                    </a:p>
                    <a:p>
                      <a:pPr marL="179388" indent="-179388"/>
                      <a:r>
                        <a:rPr kumimoji="1" lang="ja-JP" altLang="en-US" sz="1300" b="0" dirty="0" smtClean="0">
                          <a:solidFill>
                            <a:schemeClr val="tx1"/>
                          </a:solidFill>
                        </a:rPr>
                        <a:t>■小児がん患者を対象とした重粒子線治療の助成制度を新たに開始。また、外来化学療法室等の施設整備に伴うｱﾋﾟｱﾗﾝｽｹｱ整備に対する補助を実施。</a:t>
                      </a:r>
                      <a:endParaRPr kumimoji="1" lang="en-US" altLang="ja-JP" sz="1300" b="0" dirty="0" smtClean="0">
                        <a:solidFill>
                          <a:schemeClr val="tx1"/>
                        </a:solidFill>
                      </a:endParaRPr>
                    </a:p>
                    <a:p>
                      <a:pPr marL="179388" indent="-179388"/>
                      <a:r>
                        <a:rPr kumimoji="1" lang="ja-JP" altLang="en-US" sz="1300" b="0" dirty="0" smtClean="0">
                          <a:solidFill>
                            <a:schemeClr val="tx1"/>
                          </a:solidFill>
                        </a:rPr>
                        <a:t>■生殖機能の温存に関しては、がん・生殖医療ﾈｯﾄﾜｰｸと連携して冊子等を作成するとともに医療機関に対する実施状況に関するアンケートを実施。</a:t>
                      </a:r>
                      <a:endParaRPr kumimoji="1" lang="en-US" altLang="ja-JP" sz="13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638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pPr marL="174625" indent="-174625"/>
                      <a:r>
                        <a:rPr kumimoji="1" lang="ja-JP" altLang="en-US" sz="1300" b="0" dirty="0" smtClean="0">
                          <a:solidFill>
                            <a:schemeClr val="tx1"/>
                          </a:solidFill>
                          <a:latin typeface="+mn-ea"/>
                          <a:ea typeface="+mn-ea"/>
                        </a:rPr>
                        <a:t>■「小児がん患者家族調査」の結果を受けて、患者家族のニーズに対応する施策実施が必要。</a:t>
                      </a:r>
                      <a:endParaRPr kumimoji="1" lang="en-US" altLang="ja-JP" sz="1300" b="0" dirty="0" smtClean="0">
                        <a:solidFill>
                          <a:schemeClr val="tx1"/>
                        </a:solidFill>
                        <a:latin typeface="+mn-ea"/>
                        <a:ea typeface="+mn-ea"/>
                      </a:endParaRPr>
                    </a:p>
                    <a:p>
                      <a:pPr marL="174625" indent="-174625"/>
                      <a:r>
                        <a:rPr kumimoji="1" lang="ja-JP" altLang="en-US" sz="1300" b="0" dirty="0" smtClean="0">
                          <a:solidFill>
                            <a:schemeClr val="tx1"/>
                          </a:solidFill>
                          <a:latin typeface="+mn-ea"/>
                          <a:ea typeface="+mn-ea"/>
                        </a:rPr>
                        <a:t>■第３期計画の個別取組みは、全体的には概ね順調に実施できているものの、一部未着手となっているものがあり、来年度からの計画取組期間の後半３ヶ年で作成する必要がある。</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marL="174625" indent="-174625"/>
                      <a:r>
                        <a:rPr kumimoji="1" lang="ja-JP" altLang="en-US" sz="1300" b="0" dirty="0" smtClean="0">
                          <a:solidFill>
                            <a:schemeClr val="tx1"/>
                          </a:solidFill>
                          <a:latin typeface="+mn-ea"/>
                          <a:ea typeface="+mn-ea"/>
                        </a:rPr>
                        <a:t>■小児・</a:t>
                      </a:r>
                      <a:r>
                        <a:rPr kumimoji="1" lang="en-US" altLang="ja-JP" sz="1300" b="0" dirty="0" smtClean="0">
                          <a:solidFill>
                            <a:schemeClr val="tx1"/>
                          </a:solidFill>
                          <a:latin typeface="+mn-ea"/>
                          <a:ea typeface="+mn-ea"/>
                        </a:rPr>
                        <a:t>AYA</a:t>
                      </a:r>
                      <a:r>
                        <a:rPr kumimoji="1" lang="ja-JP" altLang="en-US" sz="1300" b="0" dirty="0" smtClean="0">
                          <a:solidFill>
                            <a:schemeClr val="tx1"/>
                          </a:solidFill>
                          <a:latin typeface="+mn-ea"/>
                          <a:ea typeface="+mn-ea"/>
                        </a:rPr>
                        <a:t>世代のがん患者を支援するため、がん対策基金を活用して学習支援やプレイルームの充実等に必要な経費を補助。</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■小児・</a:t>
                      </a:r>
                      <a:r>
                        <a:rPr kumimoji="1" lang="en-US" altLang="ja-JP" sz="1300" b="0" dirty="0" smtClean="0">
                          <a:solidFill>
                            <a:schemeClr val="tx1"/>
                          </a:solidFill>
                          <a:latin typeface="+mn-ea"/>
                          <a:ea typeface="+mn-ea"/>
                        </a:rPr>
                        <a:t>AYA</a:t>
                      </a:r>
                      <a:r>
                        <a:rPr kumimoji="1" lang="ja-JP" altLang="en-US" sz="1300" b="0" dirty="0" smtClean="0">
                          <a:solidFill>
                            <a:schemeClr val="tx1"/>
                          </a:solidFill>
                          <a:latin typeface="+mn-ea"/>
                          <a:ea typeface="+mn-ea"/>
                        </a:rPr>
                        <a:t>世代に対応可能な在宅緩和ケアマップ・リストの作成。</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■相談支援センター相談員研修やがん教育など、</a:t>
                      </a:r>
                      <a:r>
                        <a:rPr kumimoji="1" lang="en-US" altLang="ja-JP" sz="1300" b="0" dirty="0" smtClean="0">
                          <a:solidFill>
                            <a:schemeClr val="tx1"/>
                          </a:solidFill>
                          <a:latin typeface="+mn-ea"/>
                          <a:ea typeface="+mn-ea"/>
                        </a:rPr>
                        <a:t>R1</a:t>
                      </a:r>
                      <a:r>
                        <a:rPr kumimoji="1" lang="ja-JP" altLang="en-US" sz="1300" b="0" dirty="0" smtClean="0">
                          <a:solidFill>
                            <a:schemeClr val="tx1"/>
                          </a:solidFill>
                          <a:latin typeface="+mn-ea"/>
                          <a:ea typeface="+mn-ea"/>
                        </a:rPr>
                        <a:t>に実施した事業は基本的に継続実施。</a:t>
                      </a:r>
                      <a:endParaRPr kumimoji="1" lang="ja-JP" altLang="en-US" sz="13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57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smtClean="0">
                          <a:solidFill>
                            <a:schemeClr val="bg1"/>
                          </a:solidFill>
                        </a:rPr>
                        <a:t>　</a:t>
                      </a:r>
                      <a:r>
                        <a:rPr kumimoji="1" lang="ja-JP" altLang="en-US" sz="1600" b="1" baseline="0" smtClean="0">
                          <a:solidFill>
                            <a:schemeClr val="bg1"/>
                          </a:solidFill>
                        </a:rPr>
                        <a:t> </a:t>
                      </a:r>
                      <a:r>
                        <a:rPr kumimoji="1" lang="ja-JP" altLang="en-US" sz="1600" b="1"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smtClean="0"/>
                        <a:t>がん患者の就労に関する支援事業（</a:t>
                      </a:r>
                      <a:r>
                        <a:rPr kumimoji="1" lang="en-US" altLang="ja-JP" sz="1300" dirty="0" smtClean="0"/>
                        <a:t>153</a:t>
                      </a:r>
                      <a:r>
                        <a:rPr kumimoji="1" lang="ja-JP" altLang="en-US" sz="1300" dirty="0" smtClean="0"/>
                        <a:t>千円）、企画提案公募がん対策貢献事業（</a:t>
                      </a:r>
                      <a:r>
                        <a:rPr kumimoji="1" lang="en-US" altLang="ja-JP" sz="1300" dirty="0" smtClean="0"/>
                        <a:t>2,300</a:t>
                      </a:r>
                      <a:r>
                        <a:rPr kumimoji="1" lang="ja-JP" altLang="en-US" sz="1300" dirty="0" smtClean="0"/>
                        <a:t>千円）、がんの予防につながる学習活動充実支援事業（</a:t>
                      </a:r>
                      <a:r>
                        <a:rPr kumimoji="1" lang="en-US" altLang="ja-JP" sz="1300" dirty="0" smtClean="0"/>
                        <a:t>1,398</a:t>
                      </a:r>
                      <a:r>
                        <a:rPr kumimoji="1" lang="ja-JP" altLang="en-US" sz="1300" dirty="0" smtClean="0"/>
                        <a:t>千円）、重粒子線がん治療患者支援事業（</a:t>
                      </a:r>
                      <a:r>
                        <a:rPr kumimoji="1" lang="en-US" altLang="ja-JP" sz="1300" dirty="0" smtClean="0"/>
                        <a:t>3,140</a:t>
                      </a:r>
                      <a:r>
                        <a:rPr kumimoji="1" lang="ja-JP" altLang="en-US" sz="1300" dirty="0" smtClean="0"/>
                        <a:t>千円）等</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90326" y="1099837"/>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733901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23044" y="1062938"/>
            <a:ext cx="9259910" cy="55954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nvPr>
        </p:nvGraphicFramePr>
        <p:xfrm>
          <a:off x="564488" y="2403718"/>
          <a:ext cx="8875347" cy="3323978"/>
        </p:xfrm>
        <a:graphic>
          <a:graphicData uri="http://schemas.openxmlformats.org/drawingml/2006/table">
            <a:tbl>
              <a:tblPr firstRow="1" firstCol="1" bandRow="1">
                <a:tableStyleId>{5C22544A-7EE6-4342-B048-85BDC9FD1C3A}</a:tableStyleId>
              </a:tblPr>
              <a:tblGrid>
                <a:gridCol w="280786">
                  <a:extLst>
                    <a:ext uri="{9D8B030D-6E8A-4147-A177-3AD203B41FA5}">
                      <a16:colId xmlns:a16="http://schemas.microsoft.com/office/drawing/2014/main" val="20000"/>
                    </a:ext>
                  </a:extLst>
                </a:gridCol>
                <a:gridCol w="2850963">
                  <a:extLst>
                    <a:ext uri="{9D8B030D-6E8A-4147-A177-3AD203B41FA5}">
                      <a16:colId xmlns:a16="http://schemas.microsoft.com/office/drawing/2014/main" val="20001"/>
                    </a:ext>
                  </a:extLst>
                </a:gridCol>
                <a:gridCol w="2859109">
                  <a:extLst>
                    <a:ext uri="{9D8B030D-6E8A-4147-A177-3AD203B41FA5}">
                      <a16:colId xmlns:a16="http://schemas.microsoft.com/office/drawing/2014/main" val="20002"/>
                    </a:ext>
                  </a:extLst>
                </a:gridCol>
                <a:gridCol w="2884489">
                  <a:extLst>
                    <a:ext uri="{9D8B030D-6E8A-4147-A177-3AD203B41FA5}">
                      <a16:colId xmlns:a16="http://schemas.microsoft.com/office/drawing/2014/main" val="3264530067"/>
                    </a:ext>
                  </a:extLst>
                </a:gridCol>
              </a:tblGrid>
              <a:tr h="379824">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sz="1400" b="1" dirty="0" smtClean="0">
                          <a:effectLst/>
                          <a:latin typeface="+mn-ea"/>
                          <a:ea typeface="+mn-ea"/>
                        </a:rPr>
                        <a:t>の</a:t>
                      </a:r>
                      <a:r>
                        <a:rPr lang="ja-JP" sz="1400" b="1" dirty="0">
                          <a:effectLst/>
                          <a:latin typeface="+mn-ea"/>
                          <a:ea typeface="+mn-ea"/>
                        </a:rPr>
                        <a:t>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411940">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a:t>
                      </a:r>
                      <a:r>
                        <a:rPr lang="ja-JP" sz="1400" b="1" dirty="0" smtClean="0">
                          <a:effectLst/>
                          <a:latin typeface="+mn-ea"/>
                          <a:ea typeface="+mn-ea"/>
                        </a:rPr>
                        <a:t>提案</a:t>
                      </a:r>
                      <a:r>
                        <a:rPr lang="ja-JP" altLang="en-US" sz="1400" b="1" dirty="0" smtClean="0">
                          <a:effectLst/>
                          <a:latin typeface="+mn-ea"/>
                          <a:ea typeface="+mn-ea"/>
                        </a:rPr>
                        <a:t>型</a:t>
                      </a:r>
                      <a:r>
                        <a:rPr lang="en-US" altLang="ja-JP" sz="1400" b="1" dirty="0" smtClean="0">
                          <a:effectLst/>
                          <a:latin typeface="+mn-ea"/>
                          <a:ea typeface="+mn-ea"/>
                        </a:rPr>
                        <a:t/>
                      </a:r>
                      <a:br>
                        <a:rPr lang="en-US" altLang="ja-JP" sz="1400" b="1" dirty="0" smtClean="0">
                          <a:effectLst/>
                          <a:latin typeface="+mn-ea"/>
                          <a:ea typeface="+mn-ea"/>
                        </a:rPr>
                      </a:br>
                      <a:r>
                        <a:rPr lang="ja-JP" sz="1400" b="1" dirty="0" smtClean="0">
                          <a:effectLst/>
                          <a:latin typeface="+mn-ea"/>
                          <a:ea typeface="+mn-ea"/>
                        </a:rPr>
                        <a:t>公募事業</a:t>
                      </a:r>
                      <a:r>
                        <a:rPr lang="ja-JP" sz="1400" b="1" dirty="0">
                          <a:effectLst/>
                          <a:latin typeface="+mn-ea"/>
                          <a:ea typeface="+mn-ea"/>
                        </a:rPr>
                        <a:t>累積採択</a:t>
                      </a:r>
                      <a:r>
                        <a:rPr lang="ja-JP" sz="1400" b="1" dirty="0" smtClean="0">
                          <a:effectLst/>
                          <a:latin typeface="+mn-ea"/>
                          <a:ea typeface="+mn-ea"/>
                        </a:rPr>
                        <a:t>延べ件数</a:t>
                      </a:r>
                      <a:endParaRPr lang="en-US" altLang="ja-JP" sz="1400" b="1" dirty="0" smtClean="0">
                        <a:effectLst/>
                        <a:latin typeface="+mn-ea"/>
                        <a:ea typeface="+mn-ea"/>
                      </a:endParaRPr>
                    </a:p>
                    <a:p>
                      <a:pPr algn="l" fontAlgn="auto">
                        <a:lnSpc>
                          <a:spcPts val="1600"/>
                        </a:lnSpc>
                        <a:spcAft>
                          <a:spcPts val="0"/>
                        </a:spcAft>
                      </a:pPr>
                      <a:r>
                        <a:rPr lang="ja-JP" sz="1400" b="1" dirty="0" smtClean="0">
                          <a:effectLst/>
                          <a:latin typeface="+mn-ea"/>
                          <a:ea typeface="+mn-ea"/>
                        </a:rPr>
                        <a:t>【</a:t>
                      </a: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25</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2013</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年度：４件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26</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2014</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年度：７件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27</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2015</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a:t>
                      </a:r>
                      <a:r>
                        <a:rPr lang="en-US" altLang="ja-JP" sz="1400" b="1" dirty="0" smtClean="0">
                          <a:solidFill>
                            <a:schemeClr val="tx1"/>
                          </a:solidFill>
                          <a:effectLst/>
                          <a:latin typeface="+mn-ea"/>
                          <a:ea typeface="+mn-ea"/>
                        </a:rPr>
                        <a:t>10</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28</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2016</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a:t>
                      </a:r>
                      <a:r>
                        <a:rPr lang="en-US" altLang="ja-JP" sz="1400" b="1" dirty="0" smtClean="0">
                          <a:solidFill>
                            <a:schemeClr val="tx1"/>
                          </a:solidFill>
                          <a:effectLst/>
                          <a:latin typeface="+mn-ea"/>
                          <a:ea typeface="+mn-ea"/>
                        </a:rPr>
                        <a:t>12</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algn="ctr" fontAlgn="auto">
                        <a:lnSpc>
                          <a:spcPts val="1600"/>
                        </a:lnSpc>
                        <a:spcAft>
                          <a:spcPts val="0"/>
                        </a:spcAft>
                        <a:tabLst>
                          <a:tab pos="2514600" algn="l"/>
                        </a:tabLs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29</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2017</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a:t>
                      </a:r>
                      <a:r>
                        <a:rPr lang="en-US" altLang="ja-JP" sz="1400" b="1" dirty="0" smtClean="0">
                          <a:solidFill>
                            <a:schemeClr val="tx1"/>
                          </a:solidFill>
                          <a:effectLst/>
                          <a:latin typeface="+mn-ea"/>
                          <a:ea typeface="+mn-ea"/>
                        </a:rPr>
                        <a:t>12</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marL="0" indent="1519238" algn="ctr" fontAlgn="auto">
                        <a:lnSpc>
                          <a:spcPts val="1600"/>
                        </a:lnSpc>
                        <a:spcAft>
                          <a:spcPts val="0"/>
                        </a:spcAft>
                      </a:pPr>
                      <a:r>
                        <a:rPr lang="ja-JP" altLang="en-US" sz="1400" b="1" dirty="0" smtClean="0">
                          <a:solidFill>
                            <a:schemeClr val="tx1"/>
                          </a:solidFill>
                          <a:effectLst/>
                          <a:latin typeface="+mn-ea"/>
                          <a:ea typeface="+mn-ea"/>
                        </a:rPr>
                        <a:t>延べ</a:t>
                      </a:r>
                      <a:r>
                        <a:rPr lang="en-US" sz="1400" b="1" dirty="0" smtClean="0">
                          <a:solidFill>
                            <a:schemeClr val="tx1"/>
                          </a:solidFill>
                          <a:effectLst/>
                          <a:latin typeface="+mn-ea"/>
                          <a:ea typeface="+mn-ea"/>
                        </a:rPr>
                        <a:t>45</a:t>
                      </a:r>
                      <a:r>
                        <a:rPr lang="ja-JP"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30</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2018</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a:t>
                      </a:r>
                      <a:r>
                        <a:rPr lang="en-US" altLang="ja-JP" sz="1400" b="1" dirty="0" smtClean="0">
                          <a:solidFill>
                            <a:schemeClr val="tx1"/>
                          </a:solidFill>
                          <a:effectLst/>
                          <a:latin typeface="+mn-ea"/>
                          <a:ea typeface="+mn-ea"/>
                        </a:rPr>
                        <a:t>11</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令和元</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2019</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年度：６件</a:t>
                      </a:r>
                      <a:endParaRPr lang="en-US" altLang="ja-JP" sz="1400" b="1" dirty="0" smtClean="0">
                        <a:solidFill>
                          <a:schemeClr val="tx1"/>
                        </a:solidFill>
                        <a:effectLst/>
                        <a:latin typeface="+mn-ea"/>
                        <a:ea typeface="+mn-ea"/>
                      </a:endParaRPr>
                    </a:p>
                    <a:p>
                      <a:pPr marL="0" indent="1708150" algn="l" fontAlgn="auto">
                        <a:lnSpc>
                          <a:spcPts val="1600"/>
                        </a:lnSpc>
                        <a:spcAft>
                          <a:spcPts val="0"/>
                        </a:spcAft>
                        <a:tabLst>
                          <a:tab pos="1789113" algn="l"/>
                        </a:tabLst>
                      </a:pPr>
                      <a:r>
                        <a:rPr lang="ja-JP" altLang="en-US" sz="1400" b="1" dirty="0" smtClean="0">
                          <a:solidFill>
                            <a:schemeClr val="tx1"/>
                          </a:solidFill>
                          <a:effectLst/>
                          <a:latin typeface="+mn-ea"/>
                          <a:ea typeface="+mn-ea"/>
                        </a:rPr>
                        <a:t>延べ</a:t>
                      </a:r>
                      <a:r>
                        <a:rPr lang="en-US" altLang="ja-JP" sz="1400" b="1" dirty="0" smtClean="0">
                          <a:solidFill>
                            <a:schemeClr val="tx1"/>
                          </a:solidFill>
                          <a:effectLst/>
                          <a:latin typeface="+mn-ea"/>
                          <a:ea typeface="+mn-ea"/>
                        </a:rPr>
                        <a:t>62</a:t>
                      </a:r>
                      <a:r>
                        <a:rPr lang="ja-JP" altLang="ja-JP"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72352">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3,978</a:t>
                      </a:r>
                      <a:r>
                        <a:rPr lang="ja-JP" sz="1400" b="1" dirty="0">
                          <a:effectLst/>
                          <a:latin typeface="+mn-ea"/>
                          <a:ea typeface="+mn-ea"/>
                        </a:rPr>
                        <a:t>人</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a:t>
                      </a:r>
                      <a:r>
                        <a:rPr lang="ja-JP" sz="1400" b="1" dirty="0" smtClean="0">
                          <a:effectLst/>
                          <a:latin typeface="+mn-ea"/>
                          <a:ea typeface="+mn-ea"/>
                        </a:rPr>
                        <a:t>年</a:t>
                      </a:r>
                      <a:r>
                        <a:rPr lang="en-US" sz="1400" b="1" dirty="0" smtClean="0">
                          <a:effectLst/>
                          <a:latin typeface="+mn-ea"/>
                          <a:ea typeface="+mn-ea"/>
                        </a:rPr>
                        <a:t>3</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4,412</a:t>
                      </a:r>
                      <a:r>
                        <a:rPr lang="ja-JP" altLang="en-US" sz="1400" b="1" dirty="0" smtClean="0">
                          <a:solidFill>
                            <a:schemeClr val="tx1"/>
                          </a:solidFill>
                          <a:effectLst/>
                          <a:latin typeface="+mn-ea"/>
                          <a:ea typeface="+mn-ea"/>
                          <a:cs typeface="HG丸ｺﾞｼｯｸM-PRO"/>
                        </a:rPr>
                        <a:t>人</a:t>
                      </a:r>
                      <a:endParaRPr lang="en-US" altLang="ja-JP" sz="1400" b="1" dirty="0" smtClean="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a:t>
                      </a:r>
                      <a:r>
                        <a:rPr lang="ja-JP" altLang="en-US" sz="1400" b="1" dirty="0" smtClean="0">
                          <a:solidFill>
                            <a:schemeClr val="tx1"/>
                          </a:solidFill>
                          <a:effectLst/>
                          <a:latin typeface="+mn-ea"/>
                          <a:ea typeface="+mn-ea"/>
                          <a:cs typeface="HG丸ｺﾞｼｯｸM-PRO"/>
                        </a:rPr>
                        <a:t>平成</a:t>
                      </a:r>
                      <a:r>
                        <a:rPr lang="en-US" altLang="ja-JP" sz="1400" b="1" dirty="0" smtClean="0">
                          <a:solidFill>
                            <a:schemeClr val="tx1"/>
                          </a:solidFill>
                          <a:effectLst/>
                          <a:latin typeface="+mn-ea"/>
                          <a:ea typeface="+mn-ea"/>
                          <a:cs typeface="HG丸ｺﾞｼｯｸM-PRO"/>
                        </a:rPr>
                        <a:t>31</a:t>
                      </a:r>
                      <a:r>
                        <a:rPr lang="ja-JP" altLang="en-US" sz="1400" b="1" dirty="0" smtClean="0">
                          <a:solidFill>
                            <a:schemeClr val="tx1"/>
                          </a:solidFill>
                          <a:effectLst/>
                          <a:latin typeface="+mn-ea"/>
                          <a:ea typeface="+mn-ea"/>
                          <a:cs typeface="HG丸ｺﾞｼｯｸM-PRO"/>
                        </a:rPr>
                        <a:t>年（</a:t>
                      </a:r>
                      <a:r>
                        <a:rPr lang="en-US" altLang="ja-JP" sz="1400" b="1" dirty="0" smtClean="0">
                          <a:solidFill>
                            <a:schemeClr val="tx1"/>
                          </a:solidFill>
                          <a:effectLst/>
                          <a:latin typeface="+mn-ea"/>
                          <a:ea typeface="+mn-ea"/>
                          <a:cs typeface="HG丸ｺﾞｼｯｸM-PRO"/>
                        </a:rPr>
                        <a:t>2019</a:t>
                      </a:r>
                      <a:r>
                        <a:rPr lang="ja-JP" altLang="en-US" sz="1400" b="1" dirty="0" smtClean="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3</a:t>
                      </a:r>
                      <a:r>
                        <a:rPr lang="ja-JP" altLang="en-US" sz="1400" b="1" dirty="0" smtClean="0">
                          <a:solidFill>
                            <a:schemeClr val="tx1"/>
                          </a:solidFill>
                          <a:effectLst/>
                          <a:latin typeface="+mn-ea"/>
                          <a:ea typeface="+mn-ea"/>
                          <a:cs typeface="HG丸ｺﾞｼｯｸM-PRO"/>
                        </a:rPr>
                        <a:t>月</a:t>
                      </a:r>
                      <a:r>
                        <a:rPr lang="en-US" altLang="ja-JP"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59862">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a:t>
                      </a:r>
                      <a:r>
                        <a:rPr lang="ja-JP" sz="1400" b="1" dirty="0" smtClean="0">
                          <a:effectLst/>
                          <a:latin typeface="+mn-ea"/>
                          <a:ea typeface="+mn-ea"/>
                        </a:rPr>
                        <a:t>患者</a:t>
                      </a:r>
                      <a:endParaRPr lang="en-US" altLang="ja-JP" sz="1400" b="1" dirty="0" smtClean="0">
                        <a:effectLst/>
                        <a:latin typeface="+mn-ea"/>
                        <a:ea typeface="+mn-ea"/>
                      </a:endParaRPr>
                    </a:p>
                    <a:p>
                      <a:pPr algn="l" fontAlgn="auto">
                        <a:lnSpc>
                          <a:spcPts val="1600"/>
                        </a:lnSpc>
                        <a:spcAft>
                          <a:spcPts val="0"/>
                        </a:spcAft>
                      </a:pPr>
                      <a:r>
                        <a:rPr lang="ja-JP" sz="1400" b="1" dirty="0" smtClean="0">
                          <a:effectLst/>
                          <a:latin typeface="+mn-ea"/>
                          <a:ea typeface="+mn-ea"/>
                        </a:rPr>
                        <a:t>サロン</a:t>
                      </a:r>
                      <a:r>
                        <a:rPr lang="ja-JP" sz="1400" b="1" dirty="0">
                          <a:effectLst/>
                          <a:latin typeface="+mn-ea"/>
                          <a:ea typeface="+mn-ea"/>
                        </a:rPr>
                        <a:t>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患者会及び患者支援団体：</a:t>
                      </a:r>
                      <a:r>
                        <a:rPr lang="en-US" sz="1400" b="1" dirty="0">
                          <a:effectLst/>
                          <a:latin typeface="+mn-ea"/>
                          <a:ea typeface="+mn-ea"/>
                        </a:rPr>
                        <a:t>36</a:t>
                      </a:r>
                      <a:r>
                        <a:rPr lang="ja-JP" sz="1400" b="1" dirty="0">
                          <a:effectLst/>
                          <a:latin typeface="+mn-ea"/>
                          <a:ea typeface="+mn-ea"/>
                        </a:rPr>
                        <a:t>団体</a:t>
                      </a:r>
                    </a:p>
                    <a:p>
                      <a:pPr algn="ctr" fontAlgn="auto">
                        <a:lnSpc>
                          <a:spcPts val="1600"/>
                        </a:lnSpc>
                        <a:spcAft>
                          <a:spcPts val="0"/>
                        </a:spcAft>
                      </a:pPr>
                      <a:r>
                        <a:rPr lang="ja-JP" sz="1400" b="1" dirty="0" smtClean="0">
                          <a:effectLst/>
                          <a:latin typeface="+mn-ea"/>
                          <a:ea typeface="+mn-ea"/>
                        </a:rPr>
                        <a:t>患者</a:t>
                      </a:r>
                      <a:r>
                        <a:rPr lang="ja-JP" sz="1400" b="1" dirty="0">
                          <a:effectLst/>
                          <a:latin typeface="+mn-ea"/>
                          <a:ea typeface="+mn-ea"/>
                        </a:rPr>
                        <a:t>サロン：</a:t>
                      </a:r>
                      <a:r>
                        <a:rPr lang="en-US" sz="1400" b="1" dirty="0">
                          <a:effectLst/>
                          <a:latin typeface="+mn-ea"/>
                          <a:ea typeface="+mn-ea"/>
                        </a:rPr>
                        <a:t>58</a:t>
                      </a:r>
                      <a:r>
                        <a:rPr lang="ja-JP" sz="1400" b="1" dirty="0">
                          <a:effectLst/>
                          <a:latin typeface="+mn-ea"/>
                          <a:ea typeface="+mn-ea"/>
                        </a:rPr>
                        <a:t>病院</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7</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患者会及び患者支援団体：</a:t>
                      </a:r>
                      <a:r>
                        <a:rPr lang="en-US" altLang="ja-JP" sz="1400" b="1" dirty="0" smtClean="0">
                          <a:effectLst/>
                          <a:latin typeface="+mn-ea"/>
                          <a:ea typeface="+mn-ea"/>
                        </a:rPr>
                        <a:t>38</a:t>
                      </a:r>
                      <a:r>
                        <a:rPr lang="ja-JP" altLang="ja-JP" sz="1400" b="1" dirty="0" smtClean="0">
                          <a:effectLst/>
                          <a:latin typeface="+mn-ea"/>
                          <a:ea typeface="+mn-ea"/>
                        </a:rPr>
                        <a:t>団体</a:t>
                      </a:r>
                      <a:endParaRPr lang="en-US" altLang="ja-JP" sz="1400" b="1" dirty="0" smtClean="0">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smtClean="0">
                          <a:solidFill>
                            <a:srgbClr val="000000"/>
                          </a:solidFill>
                          <a:effectLst/>
                          <a:latin typeface="+mn-ea"/>
                          <a:ea typeface="+mn-ea"/>
                          <a:cs typeface="HG丸ｺﾞｼｯｸM-PRO"/>
                        </a:rPr>
                        <a:t>患者サロン：</a:t>
                      </a:r>
                      <a:r>
                        <a:rPr lang="en-US" altLang="ja-JP" sz="1400" b="1" dirty="0" smtClean="0">
                          <a:solidFill>
                            <a:srgbClr val="000000"/>
                          </a:solidFill>
                          <a:effectLst/>
                          <a:latin typeface="+mn-ea"/>
                          <a:ea typeface="+mn-ea"/>
                          <a:cs typeface="HG丸ｺﾞｼｯｸM-PRO"/>
                        </a:rPr>
                        <a:t>55</a:t>
                      </a:r>
                      <a:r>
                        <a:rPr lang="ja-JP" altLang="en-US" sz="1400" b="1" dirty="0" smtClean="0">
                          <a:solidFill>
                            <a:srgbClr val="000000"/>
                          </a:solidFill>
                          <a:effectLst/>
                          <a:latin typeface="+mn-ea"/>
                          <a:ea typeface="+mn-ea"/>
                          <a:cs typeface="HG丸ｺﾞｼｯｸM-PRO"/>
                        </a:rPr>
                        <a:t>病院</a:t>
                      </a:r>
                      <a:endParaRPr lang="en-US" altLang="ja-JP" sz="1400" b="1" dirty="0" smtClean="0">
                        <a:solidFill>
                          <a:srgbClr val="000000"/>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a:t>
                      </a:r>
                      <a:r>
                        <a:rPr lang="ja-JP" altLang="en-US" sz="1400" b="1" dirty="0" smtClean="0">
                          <a:effectLst/>
                          <a:latin typeface="+mn-ea"/>
                          <a:ea typeface="+mn-ea"/>
                        </a:rPr>
                        <a:t>令和元</a:t>
                      </a:r>
                      <a:r>
                        <a:rPr lang="ja-JP" altLang="ja-JP" sz="1400" b="1" dirty="0" smtClean="0">
                          <a:effectLst/>
                          <a:latin typeface="+mn-ea"/>
                          <a:ea typeface="+mn-ea"/>
                        </a:rPr>
                        <a:t>（</a:t>
                      </a:r>
                      <a:r>
                        <a:rPr lang="en-US" altLang="ja-JP" sz="1400" b="1" dirty="0" smtClean="0">
                          <a:effectLst/>
                          <a:latin typeface="+mn-ea"/>
                          <a:ea typeface="+mn-ea"/>
                        </a:rPr>
                        <a:t>2019</a:t>
                      </a:r>
                      <a:r>
                        <a:rPr lang="ja-JP" altLang="ja-JP" sz="1400" b="1" dirty="0" smtClean="0">
                          <a:effectLst/>
                          <a:latin typeface="+mn-ea"/>
                          <a:ea typeface="+mn-ea"/>
                        </a:rPr>
                        <a:t>）年</a:t>
                      </a:r>
                      <a:r>
                        <a:rPr lang="en-US" altLang="ja-JP" sz="1400" b="1" dirty="0" smtClean="0">
                          <a:effectLst/>
                          <a:latin typeface="+mn-ea"/>
                          <a:ea typeface="+mn-ea"/>
                        </a:rPr>
                        <a:t>7</a:t>
                      </a:r>
                      <a:r>
                        <a:rPr lang="ja-JP" altLang="ja-JP" sz="1400" b="1" dirty="0" smtClean="0">
                          <a:effectLst/>
                          <a:latin typeface="+mn-ea"/>
                          <a:ea typeface="+mn-ea"/>
                        </a:rPr>
                        <a:t>月】</a:t>
                      </a:r>
                      <a:endParaRPr lang="ja-JP" altLang="ja-JP" sz="14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４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9776" y="858104"/>
            <a:ext cx="5151926"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a:t>
            </a:r>
            <a:r>
              <a:rPr kumimoji="1" lang="ja-JP" altLang="en-US" b="1" dirty="0" smtClean="0">
                <a:ln w="0"/>
                <a:solidFill>
                  <a:schemeClr val="bg1"/>
                </a:solidFill>
                <a:effectLst>
                  <a:outerShdw blurRad="38100" dist="19050" dir="2700000" algn="tl" rotWithShape="0">
                    <a:schemeClr val="dk1">
                      <a:alpha val="40000"/>
                    </a:schemeClr>
                  </a:outerShdw>
                </a:effectLst>
              </a:rPr>
              <a:t>）</a:t>
            </a:r>
            <a:r>
              <a:rPr kumimoji="1" lang="ja-JP" altLang="en-US" b="1" dirty="0">
                <a:ln w="0"/>
                <a:solidFill>
                  <a:schemeClr val="bg1"/>
                </a:solidFill>
                <a:effectLst>
                  <a:outerShdw blurRad="38100" dist="19050" dir="2700000" algn="tl" rotWithShape="0">
                    <a:schemeClr val="dk1">
                      <a:alpha val="40000"/>
                    </a:schemeClr>
                  </a:outerShdw>
                </a:effectLst>
              </a:rPr>
              <a:t>社会全体での機運づくり</a:t>
            </a:r>
            <a:r>
              <a:rPr kumimoji="1" lang="ja-JP" altLang="en-US" b="1" dirty="0">
                <a:solidFill>
                  <a:schemeClr val="bg1"/>
                </a:solidFill>
              </a:rPr>
              <a:t>　</a:t>
            </a:r>
            <a:r>
              <a:rPr kumimoji="1" lang="ja-JP" altLang="en-US" b="1" dirty="0" smtClean="0">
                <a:solidFill>
                  <a:schemeClr val="bg1"/>
                </a:solidFill>
              </a:rPr>
              <a:t>　計画Ｐ</a:t>
            </a:r>
            <a:r>
              <a:rPr kumimoji="1" lang="en-US" altLang="ja-JP" b="1" dirty="0" smtClean="0">
                <a:solidFill>
                  <a:schemeClr val="bg1"/>
                </a:solidFill>
              </a:rPr>
              <a:t>59</a:t>
            </a:r>
          </a:p>
          <a:p>
            <a:pPr>
              <a:lnSpc>
                <a:spcPts val="2000"/>
              </a:lnSpc>
            </a:pPr>
            <a:r>
              <a:rPr kumimoji="1" lang="ja-JP" altLang="en-US" b="1" dirty="0" smtClean="0">
                <a:ln w="0"/>
                <a:solidFill>
                  <a:schemeClr val="bg1"/>
                </a:solidFill>
                <a:effectLst>
                  <a:outerShdw blurRad="38100" dist="19050" dir="2700000" algn="tl" rotWithShape="0">
                    <a:schemeClr val="dk1">
                      <a:alpha val="40000"/>
                    </a:schemeClr>
                  </a:outerShdw>
                </a:effectLst>
              </a:rPr>
              <a:t>（２）</a:t>
            </a:r>
            <a:r>
              <a:rPr kumimoji="1" lang="ja-JP" altLang="en-US" b="1" dirty="0">
                <a:ln w="0"/>
                <a:solidFill>
                  <a:schemeClr val="bg1"/>
                </a:solidFill>
                <a:effectLst>
                  <a:outerShdw blurRad="38100" dist="19050" dir="2700000" algn="tl" rotWithShape="0">
                    <a:schemeClr val="dk1">
                      <a:alpha val="40000"/>
                    </a:schemeClr>
                  </a:outerShdw>
                </a:effectLst>
              </a:rPr>
              <a:t>大阪府がん対策</a:t>
            </a:r>
            <a:r>
              <a:rPr kumimoji="1" lang="ja-JP" altLang="en-US" b="1" dirty="0" smtClean="0">
                <a:ln w="0"/>
                <a:solidFill>
                  <a:schemeClr val="bg1"/>
                </a:solidFill>
                <a:effectLst>
                  <a:outerShdw blurRad="38100" dist="19050" dir="2700000" algn="tl" rotWithShape="0">
                    <a:schemeClr val="dk1">
                      <a:alpha val="40000"/>
                    </a:schemeClr>
                  </a:outerShdw>
                </a:effectLst>
              </a:rPr>
              <a:t>基金　　　　</a:t>
            </a:r>
            <a:r>
              <a:rPr kumimoji="1" lang="ja-JP" altLang="en-US" b="1" dirty="0" smtClean="0">
                <a:solidFill>
                  <a:schemeClr val="bg1"/>
                </a:solidFill>
              </a:rPr>
              <a:t>計画Ｐ</a:t>
            </a:r>
            <a:r>
              <a:rPr kumimoji="1" lang="en-US" altLang="ja-JP" b="1" dirty="0" smtClean="0">
                <a:solidFill>
                  <a:schemeClr val="bg1"/>
                </a:solidFill>
              </a:rPr>
              <a:t>59</a:t>
            </a:r>
            <a:endParaRPr kumimoji="1" lang="en-US" altLang="ja-JP" b="1" dirty="0" smtClean="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smtClean="0">
                <a:ln w="0"/>
                <a:solidFill>
                  <a:schemeClr val="bg1"/>
                </a:solidFill>
                <a:effectLst>
                  <a:outerShdw blurRad="38100" dist="19050" dir="2700000" algn="tl" rotWithShape="0">
                    <a:schemeClr val="dk1">
                      <a:alpha val="40000"/>
                    </a:schemeClr>
                  </a:outerShdw>
                </a:effectLst>
              </a:rPr>
              <a:t>（３）</a:t>
            </a:r>
            <a:r>
              <a:rPr kumimoji="1" lang="ja-JP" altLang="en-US" b="1" dirty="0">
                <a:ln w="0"/>
                <a:solidFill>
                  <a:schemeClr val="bg1"/>
                </a:solidFill>
                <a:effectLst>
                  <a:outerShdw blurRad="38100" dist="19050" dir="2700000" algn="tl" rotWithShape="0">
                    <a:schemeClr val="dk1">
                      <a:alpha val="40000"/>
                    </a:schemeClr>
                  </a:outerShdw>
                </a:effectLst>
              </a:rPr>
              <a:t>がん患者会等との連携</a:t>
            </a:r>
            <a:r>
              <a:rPr kumimoji="1" lang="ja-JP" altLang="en-US" b="1" dirty="0" smtClean="0">
                <a:ln w="0"/>
                <a:solidFill>
                  <a:schemeClr val="bg1"/>
                </a:solidFill>
                <a:effectLst>
                  <a:outerShdw blurRad="38100" dist="19050" dir="2700000" algn="tl" rotWithShape="0">
                    <a:schemeClr val="dk1">
                      <a:alpha val="40000"/>
                    </a:schemeClr>
                  </a:outerShdw>
                </a:effectLst>
              </a:rPr>
              <a:t>推進　</a:t>
            </a:r>
            <a:r>
              <a:rPr kumimoji="1" lang="ja-JP" altLang="en-US" b="1" dirty="0" smtClean="0">
                <a:solidFill>
                  <a:schemeClr val="bg1"/>
                </a:solidFill>
              </a:rPr>
              <a:t>計画Ｐ</a:t>
            </a:r>
            <a:r>
              <a:rPr kumimoji="1" lang="en-US" altLang="ja-JP" b="1" dirty="0" smtClean="0">
                <a:solidFill>
                  <a:schemeClr val="bg1"/>
                </a:solidFill>
              </a:rPr>
              <a:t>60</a:t>
            </a:r>
            <a:endParaRPr kumimoji="1" lang="en-US" altLang="ja-JP" b="1" dirty="0">
              <a:solidFill>
                <a:schemeClr val="bg1"/>
              </a:solidFill>
            </a:endParaRPr>
          </a:p>
        </p:txBody>
      </p:sp>
      <p:sp>
        <p:nvSpPr>
          <p:cNvPr id="12" name="正方形/長方形 11"/>
          <p:cNvSpPr/>
          <p:nvPr/>
        </p:nvSpPr>
        <p:spPr>
          <a:xfrm>
            <a:off x="543286" y="1924252"/>
            <a:ext cx="8130963" cy="369332"/>
          </a:xfrm>
          <a:prstGeom prst="rect">
            <a:avLst/>
          </a:prstGeom>
        </p:spPr>
        <p:txBody>
          <a:bodyPr wrap="square">
            <a:spAutoFit/>
          </a:bodyPr>
          <a:lstStyle/>
          <a:p>
            <a:r>
              <a:rPr lang="ja-JP" altLang="en-US" b="1" dirty="0"/>
              <a:t>≪第３期大阪府がん対策推進計画に</a:t>
            </a:r>
            <a:r>
              <a:rPr lang="ja-JP" altLang="en-US" b="1" dirty="0" smtClean="0"/>
              <a:t>おけるモニタリング指標≫</a:t>
            </a:r>
            <a:endParaRPr lang="ja-JP" altLang="en-US" b="1" dirty="0"/>
          </a:p>
        </p:txBody>
      </p:sp>
    </p:spTree>
    <p:extLst>
      <p:ext uri="{BB962C8B-B14F-4D97-AF65-F5344CB8AC3E}">
        <p14:creationId xmlns:p14="http://schemas.microsoft.com/office/powerpoint/2010/main" val="41038897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99244" y="270690"/>
            <a:ext cx="9195517" cy="64110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n w="0"/>
                <a:solidFill>
                  <a:schemeClr val="bg1"/>
                </a:solidFill>
                <a:effectLst>
                  <a:outerShdw blurRad="38100" dist="19050" dir="2700000" algn="tl" rotWithShape="0">
                    <a:schemeClr val="dk1">
                      <a:alpha val="40000"/>
                    </a:schemeClr>
                  </a:outerShdw>
                </a:effectLst>
              </a:rPr>
              <a:t>（３）</a:t>
            </a:r>
            <a:endParaRPr kumimoji="1" lang="ja-JP" altLang="en-US"/>
          </a:p>
        </p:txBody>
      </p:sp>
      <p:graphicFrame>
        <p:nvGraphicFramePr>
          <p:cNvPr id="16" name="表 15"/>
          <p:cNvGraphicFramePr>
            <a:graphicFrameLocks noGrp="1"/>
          </p:cNvGraphicFramePr>
          <p:nvPr>
            <p:extLst/>
          </p:nvPr>
        </p:nvGraphicFramePr>
        <p:xfrm>
          <a:off x="592428" y="368957"/>
          <a:ext cx="8847786" cy="10566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40203">
                  <a:extLst>
                    <a:ext uri="{9D8B030D-6E8A-4147-A177-3AD203B41FA5}">
                      <a16:colId xmlns:a16="http://schemas.microsoft.com/office/drawing/2014/main" val="1328953327"/>
                    </a:ext>
                  </a:extLst>
                </a:gridCol>
              </a:tblGrid>
              <a:tr h="97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smtClean="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smtClean="0">
                        <a:solidFill>
                          <a:schemeClr val="tx1"/>
                        </a:solidFill>
                      </a:endParaRPr>
                    </a:p>
                    <a:p>
                      <a:pPr>
                        <a:lnSpc>
                          <a:spcPts val="1900"/>
                        </a:lnSpc>
                      </a:pPr>
                      <a:r>
                        <a:rPr kumimoji="1" lang="ja-JP" altLang="en-US" sz="1400" b="1" dirty="0" smtClean="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1558344" y="6379297"/>
            <a:ext cx="8152329" cy="365125"/>
          </a:xfrm>
        </p:spPr>
        <p:txBody>
          <a:bodyPr/>
          <a:lstStyle/>
          <a:p>
            <a:r>
              <a:rPr kumimoji="1" lang="ja-JP" altLang="en-US" sz="1400" b="1" dirty="0" smtClean="0">
                <a:latin typeface="+mn-ea"/>
              </a:rPr>
              <a:t>＜がん検診部会</a:t>
            </a:r>
            <a:r>
              <a:rPr kumimoji="1" lang="en-US" altLang="ja-JP" sz="1400" b="1" dirty="0" smtClean="0">
                <a:latin typeface="+mn-ea"/>
              </a:rPr>
              <a:t>/</a:t>
            </a:r>
            <a:r>
              <a:rPr kumimoji="1" lang="ja-JP" altLang="en-US" sz="1400" b="1" dirty="0" smtClean="0">
                <a:latin typeface="+mn-ea"/>
              </a:rPr>
              <a:t>がん</a:t>
            </a:r>
            <a:r>
              <a:rPr kumimoji="1" lang="ja-JP" altLang="en-US" sz="1400" b="1" dirty="0">
                <a:latin typeface="+mn-ea"/>
              </a:rPr>
              <a:t>診療連携検討</a:t>
            </a:r>
            <a:r>
              <a:rPr kumimoji="1" lang="ja-JP" altLang="en-US" sz="1400" b="1" dirty="0" smtClean="0">
                <a:latin typeface="+mn-ea"/>
              </a:rPr>
              <a:t>部会</a:t>
            </a:r>
            <a:r>
              <a:rPr kumimoji="1" lang="en-US" altLang="ja-JP" sz="1400" b="1" dirty="0" smtClean="0">
                <a:latin typeface="+mn-ea"/>
              </a:rPr>
              <a:t>/</a:t>
            </a:r>
            <a:r>
              <a:rPr kumimoji="1" lang="ja-JP" altLang="en-US" sz="1400" b="1" dirty="0" smtClean="0">
                <a:latin typeface="+mn-ea"/>
              </a:rPr>
              <a:t>小児･</a:t>
            </a:r>
            <a:r>
              <a:rPr kumimoji="1" lang="en-US" altLang="ja-JP" sz="1400" b="1" dirty="0" smtClean="0">
                <a:latin typeface="+mn-ea"/>
              </a:rPr>
              <a:t>AYA</a:t>
            </a:r>
            <a:r>
              <a:rPr kumimoji="1" lang="ja-JP" altLang="en-US" sz="1400" b="1" dirty="0" smtClean="0">
                <a:latin typeface="+mn-ea"/>
              </a:rPr>
              <a:t>世代のがん対策部会</a:t>
            </a:r>
            <a:r>
              <a:rPr kumimoji="1" lang="en-US" altLang="ja-JP" sz="1400" b="1" dirty="0" smtClean="0">
                <a:latin typeface="+mn-ea"/>
              </a:rPr>
              <a:t>/</a:t>
            </a:r>
            <a:r>
              <a:rPr kumimoji="1" lang="ja-JP" altLang="en-US" sz="1400" b="1" dirty="0" smtClean="0">
                <a:latin typeface="+mn-ea"/>
              </a:rPr>
              <a:t>肝炎肝がん対策部会＞</a:t>
            </a:r>
            <a:r>
              <a:rPr kumimoji="1" lang="ja-JP" altLang="en-US" sz="1600" b="1" smtClean="0">
                <a:latin typeface="+mn-ea"/>
              </a:rPr>
              <a:t>　２</a:t>
            </a:r>
            <a:endParaRPr kumimoji="1" lang="ja-JP" altLang="en-US" sz="1600" b="1" dirty="0">
              <a:latin typeface="+mn-ea"/>
            </a:endParaRPr>
          </a:p>
        </p:txBody>
      </p:sp>
      <p:graphicFrame>
        <p:nvGraphicFramePr>
          <p:cNvPr id="9" name="表 8"/>
          <p:cNvGraphicFramePr>
            <a:graphicFrameLocks noGrp="1"/>
          </p:cNvGraphicFramePr>
          <p:nvPr>
            <p:extLst/>
          </p:nvPr>
        </p:nvGraphicFramePr>
        <p:xfrm>
          <a:off x="592429" y="1526948"/>
          <a:ext cx="8847786" cy="4878915"/>
        </p:xfrm>
        <a:graphic>
          <a:graphicData uri="http://schemas.openxmlformats.org/drawingml/2006/table">
            <a:tbl>
              <a:tblPr firstRow="1" bandRow="1">
                <a:tableStyleId>{5C22544A-7EE6-4342-B048-85BDC9FD1C3A}</a:tableStyleId>
              </a:tblPr>
              <a:tblGrid>
                <a:gridCol w="1114391">
                  <a:extLst>
                    <a:ext uri="{9D8B030D-6E8A-4147-A177-3AD203B41FA5}">
                      <a16:colId xmlns:a16="http://schemas.microsoft.com/office/drawing/2014/main" val="528851062"/>
                    </a:ext>
                  </a:extLst>
                </a:gridCol>
                <a:gridCol w="7733395">
                  <a:extLst>
                    <a:ext uri="{9D8B030D-6E8A-4147-A177-3AD203B41FA5}">
                      <a16:colId xmlns:a16="http://schemas.microsoft.com/office/drawing/2014/main" val="89849022"/>
                    </a:ext>
                  </a:extLst>
                </a:gridCol>
              </a:tblGrid>
              <a:tr h="2144507">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smtClean="0">
                          <a:solidFill>
                            <a:schemeClr val="tx1"/>
                          </a:solidFill>
                        </a:rPr>
                        <a:t>《</a:t>
                      </a:r>
                      <a:r>
                        <a:rPr kumimoji="1" lang="ja-JP" altLang="en-US" sz="1300" u="sng" dirty="0" smtClean="0">
                          <a:solidFill>
                            <a:schemeClr val="tx1"/>
                          </a:solidFill>
                        </a:rPr>
                        <a:t>社会全体でがん対策を進める機運醸成</a:t>
                      </a:r>
                      <a:r>
                        <a:rPr kumimoji="1" lang="en-US" altLang="ja-JP" sz="1300" dirty="0" smtClean="0">
                          <a:solidFill>
                            <a:schemeClr val="tx1"/>
                          </a:solidFill>
                        </a:rPr>
                        <a:t>》</a:t>
                      </a:r>
                    </a:p>
                    <a:p>
                      <a:pPr marL="174625" indent="-174625"/>
                      <a:r>
                        <a:rPr kumimoji="1" lang="ja-JP" altLang="en-US" sz="1300" b="0" dirty="0" smtClean="0">
                          <a:solidFill>
                            <a:schemeClr val="tx1"/>
                          </a:solidFill>
                        </a:rPr>
                        <a:t>■マスメディアやがん診療連携協議会と連携したキャンサーフォーラムや、市民祭り</a:t>
                      </a:r>
                      <a:endParaRPr kumimoji="1" lang="en-US" altLang="ja-JP" sz="1300" b="0" dirty="0" smtClean="0">
                        <a:solidFill>
                          <a:schemeClr val="tx1"/>
                        </a:solidFill>
                      </a:endParaRPr>
                    </a:p>
                    <a:p>
                      <a:pPr marL="174625" indent="-174625"/>
                      <a:r>
                        <a:rPr kumimoji="1" lang="ja-JP" altLang="en-US" sz="1300" b="0" dirty="0" smtClean="0">
                          <a:solidFill>
                            <a:schemeClr val="tx1"/>
                          </a:solidFill>
                        </a:rPr>
                        <a:t>　でのチラシ配布等による啓発を実施。</a:t>
                      </a:r>
                      <a:endParaRPr kumimoji="1" lang="en-US" altLang="ja-JP" sz="1300" b="0" dirty="0" smtClean="0">
                        <a:solidFill>
                          <a:schemeClr val="tx1"/>
                        </a:solidFill>
                      </a:endParaRPr>
                    </a:p>
                    <a:p>
                      <a:pPr marL="174625" indent="-174625"/>
                      <a:r>
                        <a:rPr kumimoji="1" lang="ja-JP" altLang="en-US" sz="1300" b="0" dirty="0" smtClean="0">
                          <a:solidFill>
                            <a:schemeClr val="tx1"/>
                          </a:solidFill>
                        </a:rPr>
                        <a:t>■連携企業（住友生命保険相互会社等）のがん検診受診推進員による啓発を実施。</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smtClean="0">
                          <a:solidFill>
                            <a:schemeClr val="tx1"/>
                          </a:solidFill>
                        </a:rPr>
                        <a:t>大阪府がん対策基金</a:t>
                      </a:r>
                      <a:r>
                        <a:rPr kumimoji="1" lang="en-US" altLang="ja-JP" sz="1300" dirty="0" smtClean="0">
                          <a:solidFill>
                            <a:schemeClr val="tx1"/>
                          </a:solidFill>
                        </a:rPr>
                        <a:t>》</a:t>
                      </a:r>
                    </a:p>
                    <a:p>
                      <a:pPr marL="174625" indent="-174625"/>
                      <a:r>
                        <a:rPr kumimoji="1" lang="ja-JP" altLang="en-US" sz="1300" b="0" dirty="0" smtClean="0">
                          <a:solidFill>
                            <a:schemeClr val="tx1"/>
                          </a:solidFill>
                        </a:rPr>
                        <a:t>■令和元年度寄附額</a:t>
                      </a:r>
                      <a:r>
                        <a:rPr kumimoji="1" lang="en-US" altLang="ja-JP" sz="1300" b="0" dirty="0" smtClean="0">
                          <a:solidFill>
                            <a:schemeClr val="tx1"/>
                          </a:solidFill>
                        </a:rPr>
                        <a:t>5,721</a:t>
                      </a:r>
                      <a:r>
                        <a:rPr kumimoji="1" lang="ja-JP" altLang="en-US" sz="1300" b="0" dirty="0" smtClean="0">
                          <a:solidFill>
                            <a:schemeClr val="tx1"/>
                          </a:solidFill>
                        </a:rPr>
                        <a:t>千円（</a:t>
                      </a:r>
                      <a:r>
                        <a:rPr kumimoji="1" lang="en-US" altLang="ja-JP" sz="1300" b="0" dirty="0" smtClean="0">
                          <a:solidFill>
                            <a:schemeClr val="tx1"/>
                          </a:solidFill>
                        </a:rPr>
                        <a:t>R1.12</a:t>
                      </a:r>
                      <a:r>
                        <a:rPr kumimoji="1" lang="ja-JP" altLang="en-US" sz="1300" b="0" dirty="0" smtClean="0">
                          <a:solidFill>
                            <a:schemeClr val="tx1"/>
                          </a:solidFill>
                        </a:rPr>
                        <a:t>末時点）寄附総額</a:t>
                      </a:r>
                      <a:r>
                        <a:rPr kumimoji="1" lang="en-US" altLang="ja-JP" sz="1300" b="0" dirty="0" smtClean="0">
                          <a:solidFill>
                            <a:schemeClr val="tx1"/>
                          </a:solidFill>
                        </a:rPr>
                        <a:t>51,873</a:t>
                      </a:r>
                      <a:r>
                        <a:rPr kumimoji="1" lang="ja-JP" altLang="en-US" sz="1300" b="0" dirty="0" smtClean="0">
                          <a:solidFill>
                            <a:schemeClr val="tx1"/>
                          </a:solidFill>
                        </a:rPr>
                        <a:t>千円（</a:t>
                      </a:r>
                      <a:r>
                        <a:rPr kumimoji="1" lang="en-US" altLang="ja-JP" sz="1300" b="0" dirty="0" smtClean="0">
                          <a:solidFill>
                            <a:schemeClr val="tx1"/>
                          </a:solidFill>
                        </a:rPr>
                        <a:t>H24</a:t>
                      </a:r>
                      <a:r>
                        <a:rPr kumimoji="1" lang="ja-JP" altLang="en-US" sz="1300" b="0" dirty="0" smtClean="0">
                          <a:solidFill>
                            <a:schemeClr val="tx1"/>
                          </a:solidFill>
                        </a:rPr>
                        <a:t>～</a:t>
                      </a:r>
                      <a:r>
                        <a:rPr kumimoji="1" lang="en-US" altLang="ja-JP" sz="1300" b="0" dirty="0" smtClean="0">
                          <a:solidFill>
                            <a:schemeClr val="tx1"/>
                          </a:solidFill>
                        </a:rPr>
                        <a:t>R1.12</a:t>
                      </a:r>
                      <a:r>
                        <a:rPr kumimoji="1" lang="ja-JP" altLang="en-US" sz="1300" b="0" dirty="0" smtClean="0">
                          <a:solidFill>
                            <a:schemeClr val="tx1"/>
                          </a:solidFill>
                        </a:rPr>
                        <a:t>末）</a:t>
                      </a:r>
                      <a:endParaRPr kumimoji="1" lang="en-US" altLang="ja-JP" sz="1300" b="0" dirty="0" smtClean="0">
                        <a:solidFill>
                          <a:schemeClr val="tx1"/>
                        </a:solidFill>
                      </a:endParaRPr>
                    </a:p>
                    <a:p>
                      <a:pPr marL="174625" indent="-174625"/>
                      <a:r>
                        <a:rPr kumimoji="1" lang="ja-JP" altLang="en-US" sz="1300" b="0" dirty="0" smtClean="0">
                          <a:solidFill>
                            <a:schemeClr val="tx1"/>
                          </a:solidFill>
                        </a:rPr>
                        <a:t>■寄附金を活用し、がん検診の普及啓発資材の作成、がん教育や企画提案型公募事業等を実施。</a:t>
                      </a:r>
                      <a:endParaRPr kumimoji="1" lang="en-US" altLang="ja-JP" sz="1300" b="0" dirty="0" smtClean="0">
                        <a:solidFill>
                          <a:schemeClr val="tx1"/>
                        </a:solidFill>
                      </a:endParaRPr>
                    </a:p>
                    <a:p>
                      <a:pPr marL="174625" indent="-174625"/>
                      <a:r>
                        <a:rPr kumimoji="1" lang="ja-JP" altLang="en-US" sz="1300" b="0" dirty="0" smtClean="0">
                          <a:solidFill>
                            <a:schemeClr val="tx1"/>
                          </a:solidFill>
                        </a:rPr>
                        <a:t>■健活おおさか推進府民会議等においてリーフレットを配布する等、基金への寄附をＰＲ。</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smtClean="0">
                          <a:solidFill>
                            <a:schemeClr val="tx1"/>
                          </a:solidFill>
                        </a:rPr>
                        <a:t>がん患者会等との連携推進</a:t>
                      </a:r>
                      <a:r>
                        <a:rPr kumimoji="1" lang="en-US" altLang="ja-JP" sz="1300" dirty="0" smtClean="0">
                          <a:solidFill>
                            <a:schemeClr val="tx1"/>
                          </a:solidFill>
                        </a:rPr>
                        <a:t>》</a:t>
                      </a:r>
                    </a:p>
                    <a:p>
                      <a:r>
                        <a:rPr kumimoji="1" lang="ja-JP" altLang="en-US" sz="1300" b="0" dirty="0" smtClean="0">
                          <a:solidFill>
                            <a:schemeClr val="tx1"/>
                          </a:solidFill>
                        </a:rPr>
                        <a:t>■患者会や患者サロンの情報について、地域の療養情報冊子及び別冊、ホームページを改訂し、</a:t>
                      </a:r>
                      <a:endParaRPr kumimoji="1" lang="en-US" altLang="ja-JP" sz="1300" b="0" dirty="0" smtClean="0">
                        <a:solidFill>
                          <a:schemeClr val="tx1"/>
                        </a:solidFill>
                      </a:endParaRPr>
                    </a:p>
                    <a:p>
                      <a:r>
                        <a:rPr kumimoji="1" lang="ja-JP" altLang="en-US" sz="1300" b="0" dirty="0" smtClean="0">
                          <a:solidFill>
                            <a:schemeClr val="tx1"/>
                          </a:solidFill>
                        </a:rPr>
                        <a:t>　府内の拠点病院等へ配布。</a:t>
                      </a:r>
                      <a:endParaRPr kumimoji="1" lang="en-US" altLang="ja-JP" sz="1300" b="0" dirty="0" smtClean="0">
                        <a:solidFill>
                          <a:schemeClr val="tx1"/>
                        </a:solidFill>
                      </a:endParaRPr>
                    </a:p>
                    <a:p>
                      <a:r>
                        <a:rPr kumimoji="1" lang="ja-JP" altLang="en-US" sz="1300" b="0" dirty="0" smtClean="0">
                          <a:solidFill>
                            <a:schemeClr val="tx1"/>
                          </a:solidFill>
                        </a:rPr>
                        <a:t>■がん対策基金等を活用して患者会や患者サロンの活動を支援。</a:t>
                      </a:r>
                      <a:endParaRPr kumimoji="1" lang="en-US" altLang="ja-JP" sz="13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50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r>
                        <a:rPr kumimoji="1" lang="ja-JP" altLang="en-US" sz="1300" b="0" dirty="0" smtClean="0">
                          <a:solidFill>
                            <a:schemeClr val="tx1"/>
                          </a:solidFill>
                          <a:latin typeface="+mn-ea"/>
                          <a:ea typeface="+mn-ea"/>
                        </a:rPr>
                        <a:t>■患者サロンの運営に係る病院の負担軽減</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■社会全体でがん対策を進めていく更なる機運醸成</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■引き続き、がん対策基金の寄附の拡大に努めるとともに、寄附等を活用して患者会や</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　患者サロンの活動を支援。</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■がん患者会等の情報について、療養情報冊子や</a:t>
                      </a:r>
                      <a:r>
                        <a:rPr kumimoji="1" lang="en-US" altLang="ja-JP" sz="1300" b="0" dirty="0" smtClean="0">
                          <a:solidFill>
                            <a:schemeClr val="tx1"/>
                          </a:solidFill>
                          <a:latin typeface="+mn-ea"/>
                          <a:ea typeface="+mn-ea"/>
                        </a:rPr>
                        <a:t>HP</a:t>
                      </a:r>
                      <a:r>
                        <a:rPr kumimoji="1" lang="ja-JP" altLang="en-US" sz="1300" b="0" dirty="0" smtClean="0">
                          <a:solidFill>
                            <a:schemeClr val="tx1"/>
                          </a:solidFill>
                          <a:latin typeface="+mn-ea"/>
                          <a:ea typeface="+mn-ea"/>
                        </a:rPr>
                        <a:t>の改訂、拠点病院への配布をする。</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■大阪がん患者団体協議会及び関係者との継続的な意見交換を行い、がん対策の推進に努める。</a:t>
                      </a:r>
                      <a:endParaRPr kumimoji="1" lang="en-US" altLang="ja-JP" sz="13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33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a:t>
                      </a:r>
                      <a:r>
                        <a:rPr kumimoji="1" lang="ja-JP" altLang="en-US" sz="1600" b="1" baseline="0" dirty="0" smtClean="0">
                          <a:solidFill>
                            <a:schemeClr val="bg1"/>
                          </a:solidFill>
                        </a:rPr>
                        <a:t> </a:t>
                      </a:r>
                      <a:r>
                        <a:rPr kumimoji="1" lang="ja-JP" altLang="en-US" sz="1600" b="1" dirty="0"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smtClean="0"/>
                        <a:t>がん検診普及事業（</a:t>
                      </a:r>
                      <a:r>
                        <a:rPr kumimoji="1" lang="en-US" altLang="ja-JP" sz="1300" dirty="0" smtClean="0">
                          <a:solidFill>
                            <a:schemeClr val="tx1"/>
                          </a:solidFill>
                        </a:rPr>
                        <a:t>1,504</a:t>
                      </a:r>
                      <a:r>
                        <a:rPr kumimoji="1" lang="ja-JP" altLang="en-US" sz="1300" dirty="0" smtClean="0">
                          <a:solidFill>
                            <a:schemeClr val="tx1"/>
                          </a:solidFill>
                        </a:rPr>
                        <a:t>千円</a:t>
                      </a:r>
                      <a:r>
                        <a:rPr kumimoji="1" lang="ja-JP" altLang="en-US" sz="1300" dirty="0" smtClean="0"/>
                        <a:t>）、企画提案公募によるがん対策貢献事業（</a:t>
                      </a:r>
                      <a:r>
                        <a:rPr kumimoji="1" lang="en-US" altLang="ja-JP" sz="1300" dirty="0" smtClean="0"/>
                        <a:t>1,400</a:t>
                      </a:r>
                      <a:r>
                        <a:rPr kumimoji="1" lang="ja-JP" altLang="en-US" sz="1300" dirty="0" smtClean="0"/>
                        <a:t>千円）、がんの予防につながる学習活動の充実支援事業（</a:t>
                      </a:r>
                      <a:r>
                        <a:rPr kumimoji="1" lang="en-US" altLang="ja-JP" sz="1300" dirty="0" smtClean="0"/>
                        <a:t>410</a:t>
                      </a:r>
                      <a:r>
                        <a:rPr kumimoji="1" lang="ja-JP" altLang="en-US" sz="1300" dirty="0" smtClean="0"/>
                        <a:t>千円）、緩和医療についての正しい知識の普及事業（</a:t>
                      </a:r>
                      <a:r>
                        <a:rPr kumimoji="1" lang="en-US" altLang="ja-JP" sz="1300" dirty="0" smtClean="0"/>
                        <a:t>4,457</a:t>
                      </a:r>
                      <a:r>
                        <a:rPr kumimoji="1" lang="ja-JP" altLang="en-US" sz="1300" dirty="0" smtClean="0"/>
                        <a:t>千円）等</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309646" y="1462553"/>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866145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4989</TotalTime>
  <Words>899</Words>
  <Application>Microsoft Office PowerPoint</Application>
  <PresentationFormat>A4 210 x 297 mm</PresentationFormat>
  <Paragraphs>141</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奥平　麻衣子</cp:lastModifiedBy>
  <cp:revision>385</cp:revision>
  <cp:lastPrinted>2020-01-29T01:34:35Z</cp:lastPrinted>
  <dcterms:created xsi:type="dcterms:W3CDTF">2019-06-16T09:06:21Z</dcterms:created>
  <dcterms:modified xsi:type="dcterms:W3CDTF">2020-03-05T09:56:24Z</dcterms:modified>
</cp:coreProperties>
</file>