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4.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5.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2.xml" ContentType="application/vnd.openxmlformats-officedocument.themeOverride+xml"/>
  <Override PartName="/ppt/charts/chart16.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7.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6.xml" ContentType="application/vnd.openxmlformats-officedocument.presentationml.notesSlide+xml"/>
  <Override PartName="/ppt/charts/chart18.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9.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20.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7.xml" ContentType="application/vnd.openxmlformats-officedocument.presentationml.notesSlide+xml"/>
  <Override PartName="/ppt/charts/chart21.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2.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3.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4.xml" ContentType="application/vnd.openxmlformats-officedocument.drawingml.chart+xml"/>
  <Override PartName="/ppt/charts/style23.xml" ContentType="application/vnd.ms-office.chartstyle+xml"/>
  <Override PartName="/ppt/charts/colors23.xml" ContentType="application/vnd.ms-office.chartcolorstyle+xml"/>
  <Override PartName="/ppt/notesSlides/notesSlide8.xml" ContentType="application/vnd.openxmlformats-officedocument.presentationml.notesSlide+xml"/>
  <Override PartName="/ppt/charts/chart25.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6.xml" ContentType="application/vnd.openxmlformats-officedocument.drawingml.chart+xml"/>
  <Override PartName="/ppt/charts/style25.xml" ContentType="application/vnd.ms-office.chartstyle+xml"/>
  <Override PartName="/ppt/charts/colors25.xml" ContentType="application/vnd.ms-office.chartcolorstyle+xml"/>
  <Override PartName="/ppt/notesSlides/notesSlide9.xml" ContentType="application/vnd.openxmlformats-officedocument.presentationml.notesSlide+xml"/>
  <Override PartName="/ppt/charts/chart27.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8.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9.xml" ContentType="application/vnd.openxmlformats-officedocument.drawingml.chart+xml"/>
  <Override PartName="/ppt/charts/style28.xml" ContentType="application/vnd.ms-office.chartstyle+xml"/>
  <Override PartName="/ppt/charts/colors28.xml" ContentType="application/vnd.ms-office.chartcolorstyle+xml"/>
  <Override PartName="/ppt/notesSlides/notesSlide10.xml" ContentType="application/vnd.openxmlformats-officedocument.presentationml.notesSlide+xml"/>
  <Override PartName="/ppt/charts/chart30.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1.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2.xml" ContentType="application/vnd.openxmlformats-officedocument.drawingml.chart+xml"/>
  <Override PartName="/ppt/charts/style31.xml" ContentType="application/vnd.ms-office.chartstyle+xml"/>
  <Override PartName="/ppt/charts/colors31.xml" ContentType="application/vnd.ms-office.chartcolorstyle+xml"/>
  <Override PartName="/ppt/drawings/drawing1.xml" ContentType="application/vnd.openxmlformats-officedocument.drawingml.chartshapes+xml"/>
  <Override PartName="/ppt/notesSlides/notesSlide11.xml" ContentType="application/vnd.openxmlformats-officedocument.presentationml.notesSlide+xml"/>
  <Override PartName="/ppt/charts/chart33.xml" ContentType="application/vnd.openxmlformats-officedocument.drawingml.chart+xml"/>
  <Override PartName="/ppt/charts/style32.xml" ContentType="application/vnd.ms-office.chartstyle+xml"/>
  <Override PartName="/ppt/charts/colors32.xml" ContentType="application/vnd.ms-office.chartcolorstyle+xml"/>
  <Override PartName="/ppt/charts/chart34.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5.xml" ContentType="application/vnd.openxmlformats-officedocument.drawingml.chart+xml"/>
  <Override PartName="/ppt/charts/style34.xml" ContentType="application/vnd.ms-office.chartstyle+xml"/>
  <Override PartName="/ppt/charts/colors34.xml" ContentType="application/vnd.ms-office.chartcolorstyle+xml"/>
  <Override PartName="/ppt/charts/chart36.xml" ContentType="application/vnd.openxmlformats-officedocument.drawingml.chart+xml"/>
  <Override PartName="/ppt/charts/style35.xml" ContentType="application/vnd.ms-office.chartstyle+xml"/>
  <Override PartName="/ppt/charts/colors35.xml" ContentType="application/vnd.ms-office.chartcolorstyle+xml"/>
  <Override PartName="/ppt/charts/chart37.xml" ContentType="application/vnd.openxmlformats-officedocument.drawingml.chart+xml"/>
  <Override PartName="/ppt/charts/style36.xml" ContentType="application/vnd.ms-office.chartstyle+xml"/>
  <Override PartName="/ppt/charts/colors36.xml" ContentType="application/vnd.ms-office.chartcolorstyl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2"/>
  </p:notesMasterIdLst>
  <p:sldIdLst>
    <p:sldId id="646" r:id="rId3"/>
    <p:sldId id="657" r:id="rId4"/>
    <p:sldId id="257" r:id="rId5"/>
    <p:sldId id="648" r:id="rId6"/>
    <p:sldId id="671" r:id="rId7"/>
    <p:sldId id="664" r:id="rId8"/>
    <p:sldId id="672" r:id="rId9"/>
    <p:sldId id="665" r:id="rId10"/>
    <p:sldId id="666" r:id="rId11"/>
    <p:sldId id="667" r:id="rId12"/>
    <p:sldId id="668" r:id="rId13"/>
    <p:sldId id="669" r:id="rId14"/>
    <p:sldId id="670" r:id="rId15"/>
    <p:sldId id="673" r:id="rId16"/>
    <p:sldId id="674" r:id="rId17"/>
    <p:sldId id="675" r:id="rId18"/>
    <p:sldId id="676" r:id="rId19"/>
    <p:sldId id="679" r:id="rId20"/>
    <p:sldId id="678" r:id="rId21"/>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281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FCCFF"/>
    <a:srgbClr val="9999FF"/>
    <a:srgbClr val="FF66FF"/>
    <a:srgbClr val="AC12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93939" autoAdjust="0"/>
  </p:normalViewPr>
  <p:slideViewPr>
    <p:cSldViewPr snapToGrid="0" showGuides="1">
      <p:cViewPr varScale="1">
        <p:scale>
          <a:sx n="70" d="100"/>
          <a:sy n="70" d="100"/>
        </p:scale>
        <p:origin x="1410" y="60"/>
      </p:cViewPr>
      <p:guideLst>
        <p:guide orient="horz" pos="2137"/>
        <p:guide pos="2812"/>
      </p:guideLst>
    </p:cSldViewPr>
  </p:slideViewPr>
  <p:notesTextViewPr>
    <p:cViewPr>
      <p:scale>
        <a:sx n="1" d="1"/>
        <a:sy n="1" d="1"/>
      </p:scale>
      <p:origin x="0" y="0"/>
    </p:cViewPr>
  </p:notesText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_____.xlsx"/></Relationships>
</file>

<file path=ppt/charts/_rels/chart10.xml.rels><?xml version="1.0" encoding="UTF-8" standalone="yes"?>
<Relationships xmlns="http://schemas.openxmlformats.org/package/2006/relationships"><Relationship Id="rId3" Type="http://schemas.openxmlformats.org/officeDocument/2006/relationships/oleObject" Target="file:///C:\Users\EKIGAKU\Desktop\AYAsurvey\20190213_n199_so_so.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1" Type="http://schemas.openxmlformats.org/officeDocument/2006/relationships/oleObject" Target="file:///D:\&#23567;&#20816;&#12364;&#12435;&#23478;&#26063;&#12491;&#12540;&#12474;&#35519;&#26619;\n199\20190213_n199_so.xlsx" TargetMode="Externa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package" Target="../embeddings/Microsoft_Excel_______1.xlsx"/></Relationships>
</file>

<file path=ppt/charts/_rels/chart16.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15.xml"/><Relationship Id="rId1" Type="http://schemas.microsoft.com/office/2011/relationships/chartStyle" Target="style15.xml"/></Relationships>
</file>

<file path=ppt/charts/_rels/chart17.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16.xml"/><Relationship Id="rId1" Type="http://schemas.microsoft.com/office/2011/relationships/chartStyle" Target="style16.xml"/></Relationships>
</file>

<file path=ppt/charts/_rels/chart18.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17.xml"/><Relationship Id="rId1" Type="http://schemas.microsoft.com/office/2011/relationships/chartStyle" Target="style17.xml"/></Relationships>
</file>

<file path=ppt/charts/_rels/chart19.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18.xml"/><Relationship Id="rId1" Type="http://schemas.microsoft.com/office/2011/relationships/chartStyle" Target="style18.xml"/></Relationships>
</file>

<file path=ppt/charts/_rels/chart2.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19.xml"/><Relationship Id="rId1" Type="http://schemas.microsoft.com/office/2011/relationships/chartStyle" Target="style19.xml"/></Relationships>
</file>

<file path=ppt/charts/_rels/chart21.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20.xml"/><Relationship Id="rId1" Type="http://schemas.microsoft.com/office/2011/relationships/chartStyle" Target="style20.xml"/></Relationships>
</file>

<file path=ppt/charts/_rels/chart22.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21.xml"/><Relationship Id="rId1" Type="http://schemas.microsoft.com/office/2011/relationships/chartStyle" Target="style21.xml"/></Relationships>
</file>

<file path=ppt/charts/_rels/chart23.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22.xml"/><Relationship Id="rId1" Type="http://schemas.microsoft.com/office/2011/relationships/chartStyle" Target="style22.xml"/></Relationships>
</file>

<file path=ppt/charts/_rels/chart24.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23.xml"/><Relationship Id="rId1" Type="http://schemas.microsoft.com/office/2011/relationships/chartStyle" Target="style23.xml"/></Relationships>
</file>

<file path=ppt/charts/_rels/chart25.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24.xml"/><Relationship Id="rId1" Type="http://schemas.microsoft.com/office/2011/relationships/chartStyle" Target="style24.xml"/></Relationships>
</file>

<file path=ppt/charts/_rels/chart26.xml.rels><?xml version="1.0" encoding="UTF-8" standalone="yes"?>
<Relationships xmlns="http://schemas.openxmlformats.org/package/2006/relationships"><Relationship Id="rId3" Type="http://schemas.openxmlformats.org/officeDocument/2006/relationships/oleObject" Target="file:///C:\Users\EKIGAKU\Desktop\AYAsurvey\20190213_n199_so_so.xlsx" TargetMode="External"/><Relationship Id="rId2" Type="http://schemas.microsoft.com/office/2011/relationships/chartColorStyle" Target="colors25.xml"/><Relationship Id="rId1" Type="http://schemas.microsoft.com/office/2011/relationships/chartStyle" Target="style25.xml"/></Relationships>
</file>

<file path=ppt/charts/_rels/chart27.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26.xml"/><Relationship Id="rId1" Type="http://schemas.microsoft.com/office/2011/relationships/chartStyle" Target="style26.xml"/></Relationships>
</file>

<file path=ppt/charts/_rels/chart28.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27.xml"/><Relationship Id="rId1" Type="http://schemas.microsoft.com/office/2011/relationships/chartStyle" Target="style27.xml"/></Relationships>
</file>

<file path=ppt/charts/_rels/chart29.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28.xml"/><Relationship Id="rId1" Type="http://schemas.microsoft.com/office/2011/relationships/chartStyle" Target="style28.xml"/></Relationships>
</file>

<file path=ppt/charts/_rels/chart3.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29.xml"/><Relationship Id="rId1" Type="http://schemas.microsoft.com/office/2011/relationships/chartStyle" Target="style29.xml"/></Relationships>
</file>

<file path=ppt/charts/_rels/chart31.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30.xml"/><Relationship Id="rId1" Type="http://schemas.microsoft.com/office/2011/relationships/chartStyle" Target="style30.xml"/></Relationships>
</file>

<file path=ppt/charts/_rels/chart32.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31.xml"/><Relationship Id="rId1" Type="http://schemas.microsoft.com/office/2011/relationships/chartStyle" Target="style31.xml"/><Relationship Id="rId4" Type="http://schemas.openxmlformats.org/officeDocument/2006/relationships/chartUserShapes" Target="../drawings/drawing1.xml"/></Relationships>
</file>

<file path=ppt/charts/_rels/chart33.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32.xml"/><Relationship Id="rId1" Type="http://schemas.microsoft.com/office/2011/relationships/chartStyle" Target="style32.xml"/></Relationships>
</file>

<file path=ppt/charts/_rels/chart34.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33.xml"/><Relationship Id="rId1" Type="http://schemas.microsoft.com/office/2011/relationships/chartStyle" Target="style33.xml"/></Relationships>
</file>

<file path=ppt/charts/_rels/chart35.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34.xml"/><Relationship Id="rId1" Type="http://schemas.microsoft.com/office/2011/relationships/chartStyle" Target="style34.xml"/></Relationships>
</file>

<file path=ppt/charts/_rels/chart36.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35.xml"/><Relationship Id="rId1" Type="http://schemas.microsoft.com/office/2011/relationships/chartStyle" Target="style35.xml"/></Relationships>
</file>

<file path=ppt/charts/_rels/chart37.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36.xml"/><Relationship Id="rId1" Type="http://schemas.microsoft.com/office/2011/relationships/chartStyle" Target="style36.xml"/></Relationships>
</file>

<file path=ppt/charts/_rels/chart4.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D:\&#23567;&#20816;&#12364;&#12435;&#23478;&#26063;&#12491;&#12540;&#12474;&#35519;&#26619;\n199\20190213_n199_so.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FF6600"/>
              </a:solidFill>
              <a:ln>
                <a:noFill/>
              </a:ln>
              <a:effectLst/>
            </c:spPr>
            <c:extLst>
              <c:ext xmlns:c16="http://schemas.microsoft.com/office/drawing/2014/chart" uri="{C3380CC4-5D6E-409C-BE32-E72D297353CC}">
                <c16:uniqueId val="{00000001-B6CE-4FD0-B955-4F0BFF27C0E4}"/>
              </c:ext>
            </c:extLst>
          </c:dPt>
          <c:dPt>
            <c:idx val="1"/>
            <c:bubble3D val="0"/>
            <c:spPr>
              <a:solidFill>
                <a:srgbClr val="FF9966"/>
              </a:solidFill>
              <a:ln>
                <a:noFill/>
              </a:ln>
              <a:effectLst/>
            </c:spPr>
            <c:extLst>
              <c:ext xmlns:c16="http://schemas.microsoft.com/office/drawing/2014/chart" uri="{C3380CC4-5D6E-409C-BE32-E72D297353CC}">
                <c16:uniqueId val="{00000003-B6CE-4FD0-B955-4F0BFF27C0E4}"/>
              </c:ext>
            </c:extLst>
          </c:dPt>
          <c:dPt>
            <c:idx val="2"/>
            <c:bubble3D val="0"/>
            <c:spPr>
              <a:solidFill>
                <a:schemeClr val="accent3"/>
              </a:solidFill>
              <a:ln>
                <a:noFill/>
              </a:ln>
              <a:effectLst/>
            </c:spPr>
            <c:extLst>
              <c:ext xmlns:c16="http://schemas.microsoft.com/office/drawing/2014/chart" uri="{C3380CC4-5D6E-409C-BE32-E72D297353CC}">
                <c16:uniqueId val="{00000005-B6CE-4FD0-B955-4F0BFF27C0E4}"/>
              </c:ext>
            </c:extLst>
          </c:dPt>
          <c:dLbls>
            <c:dLbl>
              <c:idx val="0"/>
              <c:layout>
                <c:manualLayout>
                  <c:x val="-0.16480228544823497"/>
                  <c:y val="0.1492532862561729"/>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lt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34927936144395144"/>
                      <c:h val="0.34184889185771883"/>
                    </c:manualLayout>
                  </c15:layout>
                </c:ext>
                <c:ext xmlns:c16="http://schemas.microsoft.com/office/drawing/2014/chart" uri="{C3380CC4-5D6E-409C-BE32-E72D297353CC}">
                  <c16:uniqueId val="{00000001-B6CE-4FD0-B955-4F0BFF27C0E4}"/>
                </c:ext>
              </c:extLst>
            </c:dLbl>
            <c:dLbl>
              <c:idx val="1"/>
              <c:layout>
                <c:manualLayout>
                  <c:x val="0.25115943899613502"/>
                  <c:y val="-0.10734030647456631"/>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lt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3057124064196704"/>
                      <c:h val="0.36126502165202851"/>
                    </c:manualLayout>
                  </c15:layout>
                </c:ext>
                <c:ext xmlns:c16="http://schemas.microsoft.com/office/drawing/2014/chart" uri="{C3380CC4-5D6E-409C-BE32-E72D297353CC}">
                  <c16:uniqueId val="{00000003-B6CE-4FD0-B955-4F0BFF27C0E4}"/>
                </c:ext>
              </c:extLst>
            </c:dLbl>
            <c:dLbl>
              <c:idx val="2"/>
              <c:layout>
                <c:manualLayout>
                  <c:x val="0.16987147180168563"/>
                  <c:y val="0.12246843521118464"/>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2720975339429206"/>
                      <c:h val="0.27410640066500419"/>
                    </c:manualLayout>
                  </c15:layout>
                </c:ext>
                <c:ext xmlns:c16="http://schemas.microsoft.com/office/drawing/2014/chart" uri="{C3380CC4-5D6E-409C-BE32-E72D297353CC}">
                  <c16:uniqueId val="{00000005-B6CE-4FD0-B955-4F0BFF27C0E4}"/>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ja-JP"/>
              </a:p>
            </c:txPr>
            <c:dLblPos val="in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小児がん拠点病院（2施設）</c:v>
                </c:pt>
                <c:pt idx="1">
                  <c:v>大阪府小児がん連携施設連絡会（7施設）</c:v>
                </c:pt>
                <c:pt idx="2">
                  <c:v>その他の医療機関</c:v>
                </c:pt>
              </c:strCache>
            </c:strRef>
          </c:cat>
          <c:val>
            <c:numRef>
              <c:f>Sheet1!$B$2:$B$4</c:f>
              <c:numCache>
                <c:formatCode>General</c:formatCode>
                <c:ptCount val="3"/>
                <c:pt idx="0">
                  <c:v>315</c:v>
                </c:pt>
                <c:pt idx="1">
                  <c:v>308</c:v>
                </c:pt>
                <c:pt idx="2">
                  <c:v>129</c:v>
                </c:pt>
              </c:numCache>
            </c:numRef>
          </c:val>
          <c:extLst>
            <c:ext xmlns:c16="http://schemas.microsoft.com/office/drawing/2014/chart" uri="{C3380CC4-5D6E-409C-BE32-E72D297353CC}">
              <c16:uniqueId val="{00000006-B6CE-4FD0-B955-4F0BFF27C0E4}"/>
            </c:ext>
          </c:extLst>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altLang="en-US" b="1">
                <a:solidFill>
                  <a:schemeClr val="tx1"/>
                </a:solidFill>
              </a:rPr>
              <a:t>医療機関を選択した理由</a:t>
            </a:r>
          </a:p>
        </c:rich>
      </c:tx>
      <c:overlay val="0"/>
      <c:spPr>
        <a:solidFill>
          <a:schemeClr val="accent5">
            <a:lumMod val="20000"/>
            <a:lumOff val="80000"/>
          </a:schemeClr>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問3問4!$A$2:$A$8</c:f>
              <c:strCache>
                <c:ptCount val="7"/>
                <c:pt idx="0">
                  <c:v>1. 自宅から近いから</c:v>
                </c:pt>
                <c:pt idx="1">
                  <c:v>2. 医療機関からの紹介で</c:v>
                </c:pt>
                <c:pt idx="2">
                  <c:v>3. かかりつけ医のすすめ</c:v>
                </c:pt>
                <c:pt idx="3">
                  <c:v>4. 家族・友人のすすめ</c:v>
                </c:pt>
                <c:pt idx="4">
                  <c:v>5. ホームページをみて（サイト名</c:v>
                </c:pt>
                <c:pt idx="5">
                  <c:v>6. 治療成績が良いと聞いたので</c:v>
                </c:pt>
                <c:pt idx="6">
                  <c:v>7. その他</c:v>
                </c:pt>
              </c:strCache>
            </c:strRef>
          </c:cat>
          <c:val>
            <c:numRef>
              <c:f>問3問4!$B$2:$B$8</c:f>
              <c:numCache>
                <c:formatCode>General</c:formatCode>
                <c:ptCount val="7"/>
                <c:pt idx="0">
                  <c:v>26</c:v>
                </c:pt>
                <c:pt idx="1">
                  <c:v>142</c:v>
                </c:pt>
                <c:pt idx="2">
                  <c:v>30</c:v>
                </c:pt>
                <c:pt idx="3">
                  <c:v>17</c:v>
                </c:pt>
                <c:pt idx="4">
                  <c:v>5</c:v>
                </c:pt>
                <c:pt idx="5">
                  <c:v>19</c:v>
                </c:pt>
                <c:pt idx="6">
                  <c:v>20</c:v>
                </c:pt>
              </c:numCache>
            </c:numRef>
          </c:val>
          <c:extLst>
            <c:ext xmlns:c16="http://schemas.microsoft.com/office/drawing/2014/chart" uri="{C3380CC4-5D6E-409C-BE32-E72D297353CC}">
              <c16:uniqueId val="{00000000-BD9B-4985-9336-D6ABE3633FB1}"/>
            </c:ext>
          </c:extLst>
        </c:ser>
        <c:dLbls>
          <c:dLblPos val="outEnd"/>
          <c:showLegendKey val="0"/>
          <c:showVal val="1"/>
          <c:showCatName val="0"/>
          <c:showSerName val="0"/>
          <c:showPercent val="0"/>
          <c:showBubbleSize val="0"/>
        </c:dLbls>
        <c:gapWidth val="182"/>
        <c:axId val="347317056"/>
        <c:axId val="347317840"/>
      </c:barChart>
      <c:catAx>
        <c:axId val="347317056"/>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ea"/>
                <a:ea typeface="+mn-ea"/>
                <a:cs typeface="Calibri" panose="020F0502020204030204" pitchFamily="34" charset="0"/>
              </a:defRPr>
            </a:pPr>
            <a:endParaRPr lang="ja-JP"/>
          </a:p>
        </c:txPr>
        <c:crossAx val="347317840"/>
        <c:crosses val="autoZero"/>
        <c:auto val="1"/>
        <c:lblAlgn val="ctr"/>
        <c:lblOffset val="100"/>
        <c:noMultiLvlLbl val="0"/>
      </c:catAx>
      <c:valAx>
        <c:axId val="347317840"/>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347317056"/>
        <c:crosses val="autoZero"/>
        <c:crossBetween val="between"/>
      </c:valAx>
      <c:spPr>
        <a:noFill/>
        <a:ln>
          <a:solidFill>
            <a:schemeClr val="tx1"/>
          </a:solid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ja-JP" altLang="en-US" sz="1200" b="1" dirty="0">
                <a:solidFill>
                  <a:schemeClr val="tx1"/>
                </a:solidFill>
              </a:rPr>
              <a:t>医療スタッフから十分な説明を受けたられたのは？</a:t>
            </a:r>
          </a:p>
        </c:rich>
      </c:tx>
      <c:overlay val="0"/>
      <c:spPr>
        <a:solidFill>
          <a:schemeClr val="accent5">
            <a:lumMod val="20000"/>
            <a:lumOff val="80000"/>
          </a:schemeClr>
        </a:solidFill>
        <a:ln>
          <a:noFill/>
        </a:ln>
        <a:effectLst/>
      </c:spPr>
      <c:txPr>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endParaRPr lang="ja-JP"/>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'問6-問9'!$A$4:$A$9</c:f>
              <c:strCache>
                <c:ptCount val="6"/>
                <c:pt idx="0">
                  <c:v>1. 小児がんについて</c:v>
                </c:pt>
                <c:pt idx="1">
                  <c:v>2. 標準的な治療</c:v>
                </c:pt>
                <c:pt idx="2">
                  <c:v>3. 副作用</c:v>
                </c:pt>
                <c:pt idx="3">
                  <c:v>4. 臨床試験・臨床研究</c:v>
                </c:pt>
                <c:pt idx="4">
                  <c:v>5. セカンドオピニオンの機会</c:v>
                </c:pt>
                <c:pt idx="5">
                  <c:v>6. わからない</c:v>
                </c:pt>
              </c:strCache>
            </c:strRef>
          </c:cat>
          <c:val>
            <c:numRef>
              <c:f>'問6-問9'!$B$4:$B$9</c:f>
              <c:numCache>
                <c:formatCode>General</c:formatCode>
                <c:ptCount val="6"/>
                <c:pt idx="0">
                  <c:v>155</c:v>
                </c:pt>
                <c:pt idx="1">
                  <c:v>181</c:v>
                </c:pt>
                <c:pt idx="2">
                  <c:v>157</c:v>
                </c:pt>
                <c:pt idx="3">
                  <c:v>71</c:v>
                </c:pt>
                <c:pt idx="4">
                  <c:v>33</c:v>
                </c:pt>
                <c:pt idx="5">
                  <c:v>3</c:v>
                </c:pt>
              </c:numCache>
            </c:numRef>
          </c:val>
          <c:extLst>
            <c:ext xmlns:c16="http://schemas.microsoft.com/office/drawing/2014/chart" uri="{C3380CC4-5D6E-409C-BE32-E72D297353CC}">
              <c16:uniqueId val="{00000000-2123-4454-B9E0-AC718FA6EA3F}"/>
            </c:ext>
          </c:extLst>
        </c:ser>
        <c:dLbls>
          <c:dLblPos val="outEnd"/>
          <c:showLegendKey val="0"/>
          <c:showVal val="1"/>
          <c:showCatName val="0"/>
          <c:showSerName val="0"/>
          <c:showPercent val="0"/>
          <c:showBubbleSize val="0"/>
        </c:dLbls>
        <c:gapWidth val="182"/>
        <c:axId val="347322544"/>
        <c:axId val="347320584"/>
      </c:barChart>
      <c:catAx>
        <c:axId val="3473225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ea"/>
                <a:ea typeface="+mn-ea"/>
                <a:cs typeface="+mn-cs"/>
              </a:defRPr>
            </a:pPr>
            <a:endParaRPr lang="ja-JP"/>
          </a:p>
        </c:txPr>
        <c:crossAx val="347320584"/>
        <c:crosses val="autoZero"/>
        <c:auto val="1"/>
        <c:lblAlgn val="ctr"/>
        <c:lblOffset val="100"/>
        <c:noMultiLvlLbl val="0"/>
      </c:catAx>
      <c:valAx>
        <c:axId val="347320584"/>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1" u="none" strike="noStrike" kern="1200" baseline="0">
                <a:solidFill>
                  <a:schemeClr val="tx1"/>
                </a:solidFill>
                <a:latin typeface="+mn-lt"/>
                <a:ea typeface="+mn-ea"/>
                <a:cs typeface="+mn-cs"/>
              </a:defRPr>
            </a:pPr>
            <a:endParaRPr lang="ja-JP"/>
          </a:p>
        </c:txPr>
        <c:crossAx val="347322544"/>
        <c:crosses val="autoZero"/>
        <c:crossBetween val="between"/>
      </c:valAx>
      <c:spPr>
        <a:noFill/>
        <a:ln>
          <a:solidFill>
            <a:schemeClr val="tx1"/>
          </a:solid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ja-JP" altLang="en-US" sz="1200" b="1">
                <a:solidFill>
                  <a:schemeClr val="tx1"/>
                </a:solidFill>
              </a:rPr>
              <a:t>治療開始前に、晩期合併症*や長期フォローアップの必要性について、医師から説明を受けましたか？</a:t>
            </a:r>
          </a:p>
        </c:rich>
      </c:tx>
      <c:overlay val="0"/>
      <c:spPr>
        <a:solidFill>
          <a:schemeClr val="accent5">
            <a:lumMod val="20000"/>
            <a:lumOff val="80000"/>
          </a:schemeClr>
        </a:solidFill>
        <a:ln>
          <a:noFill/>
        </a:ln>
        <a:effectLst/>
      </c:spPr>
      <c:txPr>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endParaRPr lang="ja-JP"/>
        </a:p>
      </c:txPr>
    </c:title>
    <c:autoTitleDeleted val="0"/>
    <c:plotArea>
      <c:layout/>
      <c:pieChart>
        <c:varyColors val="1"/>
        <c:ser>
          <c:idx val="0"/>
          <c:order val="0"/>
          <c:spPr>
            <a:solidFill>
              <a:srgbClr val="FF66FF"/>
            </a:solidFill>
          </c:spPr>
          <c:dPt>
            <c:idx val="0"/>
            <c:bubble3D val="0"/>
            <c:spPr>
              <a:solidFill>
                <a:srgbClr val="FF66FF"/>
              </a:solidFill>
              <a:ln w="19050">
                <a:solidFill>
                  <a:schemeClr val="lt1"/>
                </a:solidFill>
              </a:ln>
              <a:effectLst/>
            </c:spPr>
            <c:extLst>
              <c:ext xmlns:c16="http://schemas.microsoft.com/office/drawing/2014/chart" uri="{C3380CC4-5D6E-409C-BE32-E72D297353CC}">
                <c16:uniqueId val="{00000001-7676-4237-8AC0-674F6181F4F5}"/>
              </c:ext>
            </c:extLst>
          </c:dPt>
          <c:dPt>
            <c:idx val="1"/>
            <c:bubble3D val="0"/>
            <c:spPr>
              <a:solidFill>
                <a:schemeClr val="accent5">
                  <a:lumMod val="75000"/>
                </a:schemeClr>
              </a:solidFill>
              <a:ln w="19050">
                <a:solidFill>
                  <a:schemeClr val="lt1"/>
                </a:solidFill>
              </a:ln>
              <a:effectLst/>
            </c:spPr>
            <c:extLst>
              <c:ext xmlns:c16="http://schemas.microsoft.com/office/drawing/2014/chart" uri="{C3380CC4-5D6E-409C-BE32-E72D297353CC}">
                <c16:uniqueId val="{00000003-7676-4237-8AC0-674F6181F4F5}"/>
              </c:ext>
            </c:extLst>
          </c:dPt>
          <c:dPt>
            <c:idx val="2"/>
            <c:bubble3D val="0"/>
            <c:spPr>
              <a:solidFill>
                <a:srgbClr val="FFC000"/>
              </a:solidFill>
              <a:ln w="19050">
                <a:solidFill>
                  <a:schemeClr val="lt1"/>
                </a:solidFill>
              </a:ln>
              <a:effectLst/>
            </c:spPr>
            <c:extLst>
              <c:ext xmlns:c16="http://schemas.microsoft.com/office/drawing/2014/chart" uri="{C3380CC4-5D6E-409C-BE32-E72D297353CC}">
                <c16:uniqueId val="{00000005-7676-4237-8AC0-674F6181F4F5}"/>
              </c:ext>
            </c:extLst>
          </c:dPt>
          <c:dLbls>
            <c:dLbl>
              <c:idx val="2"/>
              <c:layout>
                <c:manualLayout>
                  <c:x val="-4.8077646544181979E-2"/>
                  <c:y val="2.3376348789734616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7676-4237-8AC0-674F6181F4F5}"/>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ea"/>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'問6-問9'!$A$14:$A$16</c:f>
              <c:strCache>
                <c:ptCount val="3"/>
                <c:pt idx="0">
                  <c:v>受けた</c:v>
                </c:pt>
                <c:pt idx="1">
                  <c:v>受けなかった</c:v>
                </c:pt>
                <c:pt idx="2">
                  <c:v>覚えていない</c:v>
                </c:pt>
              </c:strCache>
            </c:strRef>
          </c:cat>
          <c:val>
            <c:numRef>
              <c:f>'問6-問9'!$B$14:$B$16</c:f>
              <c:numCache>
                <c:formatCode>General</c:formatCode>
                <c:ptCount val="3"/>
                <c:pt idx="0">
                  <c:v>144</c:v>
                </c:pt>
                <c:pt idx="1">
                  <c:v>18</c:v>
                </c:pt>
                <c:pt idx="2">
                  <c:v>37</c:v>
                </c:pt>
              </c:numCache>
            </c:numRef>
          </c:val>
          <c:extLst>
            <c:ext xmlns:c16="http://schemas.microsoft.com/office/drawing/2014/chart" uri="{C3380CC4-5D6E-409C-BE32-E72D297353CC}">
              <c16:uniqueId val="{00000000-E177-4EC1-9C47-F2C469D928B1}"/>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spc="0" baseline="0">
                <a:solidFill>
                  <a:schemeClr val="tx1"/>
                </a:solidFill>
                <a:latin typeface="+mn-lt"/>
                <a:ea typeface="+mn-ea"/>
                <a:cs typeface="+mn-cs"/>
              </a:defRPr>
            </a:pPr>
            <a:r>
              <a:rPr lang="ja-JP" altLang="en-US" sz="1100" b="1" dirty="0">
                <a:solidFill>
                  <a:schemeClr val="tx1"/>
                </a:solidFill>
              </a:rPr>
              <a:t>医師から初めて診断と治療の説明をうけた時、内容を理解できましたか？</a:t>
            </a:r>
          </a:p>
        </c:rich>
      </c:tx>
      <c:overlay val="0"/>
      <c:spPr>
        <a:solidFill>
          <a:schemeClr val="accent5">
            <a:lumMod val="20000"/>
            <a:lumOff val="80000"/>
          </a:schemeClr>
        </a:solidFill>
        <a:ln>
          <a:noFill/>
        </a:ln>
        <a:effectLst/>
      </c:spPr>
      <c:txPr>
        <a:bodyPr rot="0" spcFirstLastPara="1" vertOverflow="ellipsis" vert="horz" wrap="square" anchor="ctr" anchorCtr="1"/>
        <a:lstStyle/>
        <a:p>
          <a:pPr>
            <a:defRPr sz="110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32094969378827648"/>
          <c:y val="0.40021689997083698"/>
          <c:w val="0.35254527559055115"/>
          <c:h val="0.58757545931758526"/>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2-B689-4D72-9C7C-694E02C51028}"/>
              </c:ext>
            </c:extLst>
          </c:dPt>
          <c:dPt>
            <c:idx val="1"/>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1-B689-4D72-9C7C-694E02C5102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4-B689-4D72-9C7C-694E02C5102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5-B689-4D72-9C7C-694E02C51028}"/>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3-B689-4D72-9C7C-694E02C51028}"/>
              </c:ext>
            </c:extLst>
          </c:dPt>
          <c:dLbls>
            <c:dLbl>
              <c:idx val="0"/>
              <c:layout>
                <c:manualLayout>
                  <c:x val="0.10678018372703402"/>
                  <c:y val="0.21187536432875326"/>
                </c:manualLayout>
              </c:layout>
              <c:showLegendKey val="0"/>
              <c:showVal val="0"/>
              <c:showCatName val="1"/>
              <c:showSerName val="0"/>
              <c:showPercent val="1"/>
              <c:showBubbleSize val="0"/>
              <c:extLst>
                <c:ext xmlns:c15="http://schemas.microsoft.com/office/drawing/2012/chart" uri="{CE6537A1-D6FC-4f65-9D91-7224C49458BB}">
                  <c15:layout>
                    <c:manualLayout>
                      <c:w val="0.22777777777777777"/>
                      <c:h val="0.21892412966597558"/>
                    </c:manualLayout>
                  </c15:layout>
                </c:ext>
                <c:ext xmlns:c16="http://schemas.microsoft.com/office/drawing/2014/chart" uri="{C3380CC4-5D6E-409C-BE32-E72D297353CC}">
                  <c16:uniqueId val="{00000002-B689-4D72-9C7C-694E02C51028}"/>
                </c:ext>
              </c:extLst>
            </c:dLbl>
            <c:dLbl>
              <c:idx val="1"/>
              <c:layout>
                <c:manualLayout>
                  <c:x val="5.2970253718285162E-2"/>
                  <c:y val="-5.7205723299262108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B689-4D72-9C7C-694E02C51028}"/>
                </c:ext>
              </c:extLst>
            </c:dLbl>
            <c:dLbl>
              <c:idx val="2"/>
              <c:layout>
                <c:manualLayout>
                  <c:x val="-5.833333333333332E-2"/>
                  <c:y val="0.16530508081002854"/>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tx1"/>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8055555555555556"/>
                      <c:h val="0.19560177725143654"/>
                    </c:manualLayout>
                  </c15:layout>
                </c:ext>
                <c:ext xmlns:c16="http://schemas.microsoft.com/office/drawing/2014/chart" uri="{C3380CC4-5D6E-409C-BE32-E72D297353CC}">
                  <c16:uniqueId val="{00000004-B689-4D72-9C7C-694E02C51028}"/>
                </c:ext>
              </c:extLst>
            </c:dLbl>
            <c:dLbl>
              <c:idx val="3"/>
              <c:layout>
                <c:manualLayout>
                  <c:x val="-4.8611111111111147E-2"/>
                  <c:y val="-2.9199475065616598E-4"/>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tx1"/>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39166666666666666"/>
                      <c:h val="0.2048611111111111"/>
                    </c:manualLayout>
                  </c15:layout>
                </c:ext>
                <c:ext xmlns:c16="http://schemas.microsoft.com/office/drawing/2014/chart" uri="{C3380CC4-5D6E-409C-BE32-E72D297353CC}">
                  <c16:uniqueId val="{00000005-B689-4D72-9C7C-694E02C51028}"/>
                </c:ext>
              </c:extLst>
            </c:dLbl>
            <c:dLbl>
              <c:idx val="4"/>
              <c:layout>
                <c:manualLayout>
                  <c:x val="0.26019838145231838"/>
                  <c:y val="2.0566856226305032E-2"/>
                </c:manualLayout>
              </c:layout>
              <c:showLegendKey val="0"/>
              <c:showVal val="0"/>
              <c:showCatName val="1"/>
              <c:showSerName val="0"/>
              <c:showPercent val="1"/>
              <c:showBubbleSize val="0"/>
              <c:extLst>
                <c:ext xmlns:c15="http://schemas.microsoft.com/office/drawing/2012/chart" uri="{CE6537A1-D6FC-4f65-9D91-7224C49458BB}">
                  <c15:layout>
                    <c:manualLayout>
                      <c:w val="0.32500000000000001"/>
                      <c:h val="0.21892412966597558"/>
                    </c:manualLayout>
                  </c15:layout>
                </c:ext>
                <c:ext xmlns:c16="http://schemas.microsoft.com/office/drawing/2014/chart" uri="{C3380CC4-5D6E-409C-BE32-E72D297353CC}">
                  <c16:uniqueId val="{00000003-B689-4D72-9C7C-694E02C51028}"/>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'問6-問9'!$A$38:$A$42</c:f>
              <c:strCache>
                <c:ptCount val="5"/>
                <c:pt idx="0">
                  <c:v>十分理解できた</c:v>
                </c:pt>
                <c:pt idx="1">
                  <c:v>まあまあ理解できた</c:v>
                </c:pt>
                <c:pt idx="2">
                  <c:v>どちらともいえない</c:v>
                </c:pt>
                <c:pt idx="3">
                  <c:v>あまり理解できなかった</c:v>
                </c:pt>
                <c:pt idx="4">
                  <c:v>全く理解できなかった</c:v>
                </c:pt>
              </c:strCache>
            </c:strRef>
          </c:cat>
          <c:val>
            <c:numRef>
              <c:f>'問6-問9'!$B$38:$B$42</c:f>
              <c:numCache>
                <c:formatCode>General</c:formatCode>
                <c:ptCount val="5"/>
                <c:pt idx="0">
                  <c:v>44</c:v>
                </c:pt>
                <c:pt idx="1">
                  <c:v>117</c:v>
                </c:pt>
                <c:pt idx="2">
                  <c:v>26</c:v>
                </c:pt>
                <c:pt idx="3">
                  <c:v>11</c:v>
                </c:pt>
                <c:pt idx="4">
                  <c:v>1</c:v>
                </c:pt>
              </c:numCache>
            </c:numRef>
          </c:val>
          <c:extLst>
            <c:ext xmlns:c16="http://schemas.microsoft.com/office/drawing/2014/chart" uri="{C3380CC4-5D6E-409C-BE32-E72D297353CC}">
              <c16:uniqueId val="{00000000-B689-4D72-9C7C-694E02C51028}"/>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altLang="en-US" b="1">
                <a:solidFill>
                  <a:schemeClr val="tx1"/>
                </a:solidFill>
              </a:rPr>
              <a:t>本人への説明</a:t>
            </a:r>
          </a:p>
        </c:rich>
      </c:tx>
      <c:overlay val="0"/>
      <c:spPr>
        <a:solidFill>
          <a:schemeClr val="accent5">
            <a:lumMod val="20000"/>
            <a:lumOff val="80000"/>
          </a:schemeClr>
        </a:solidFill>
        <a:ln>
          <a:noFill/>
        </a:ln>
        <a:effectLst/>
      </c:spPr>
    </c:title>
    <c:autoTitleDeleted val="0"/>
    <c:plotArea>
      <c:layout>
        <c:manualLayout>
          <c:layoutTarget val="inner"/>
          <c:xMode val="edge"/>
          <c:yMode val="edge"/>
          <c:x val="0.33653985330402558"/>
          <c:y val="0.20310298425850812"/>
          <c:w val="0.38506627296587925"/>
          <c:h val="0.64177712160979883"/>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D3C-4251-B261-9346BE7C8A4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4-8D3C-4251-B261-9346BE7C8A4B}"/>
              </c:ext>
            </c:extLst>
          </c:dPt>
          <c:dPt>
            <c:idx val="2"/>
            <c:bubble3D val="0"/>
            <c:spPr>
              <a:solidFill>
                <a:srgbClr val="FF0000"/>
              </a:solidFill>
              <a:ln w="19050">
                <a:solidFill>
                  <a:schemeClr val="lt1"/>
                </a:solidFill>
              </a:ln>
              <a:effectLst/>
            </c:spPr>
            <c:extLst>
              <c:ext xmlns:c16="http://schemas.microsoft.com/office/drawing/2014/chart" uri="{C3380CC4-5D6E-409C-BE32-E72D297353CC}">
                <c16:uniqueId val="{00000002-8D3C-4251-B261-9346BE7C8A4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3-8D3C-4251-B261-9346BE7C8A4B}"/>
              </c:ext>
            </c:extLst>
          </c:dPt>
          <c:dLbls>
            <c:dLbl>
              <c:idx val="0"/>
              <c:layout>
                <c:manualLayout>
                  <c:x val="2.1224409448818898E-2"/>
                  <c:y val="-4.9615777194517437E-2"/>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tx1"/>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9722222222222222"/>
                      <c:h val="0.2462037037037037"/>
                    </c:manualLayout>
                  </c15:layout>
                </c:ext>
                <c:ext xmlns:c16="http://schemas.microsoft.com/office/drawing/2014/chart" uri="{C3380CC4-5D6E-409C-BE32-E72D297353CC}">
                  <c16:uniqueId val="{00000001-8D3C-4251-B261-9346BE7C8A4B}"/>
                </c:ext>
              </c:extLst>
            </c:dLbl>
            <c:dLbl>
              <c:idx val="1"/>
              <c:layout>
                <c:manualLayout>
                  <c:x val="1.3888888888888888E-2"/>
                  <c:y val="0"/>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tx1"/>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0555555555555556"/>
                      <c:h val="0.24680555555555556"/>
                    </c:manualLayout>
                  </c15:layout>
                </c:ext>
                <c:ext xmlns:c16="http://schemas.microsoft.com/office/drawing/2014/chart" uri="{C3380CC4-5D6E-409C-BE32-E72D297353CC}">
                  <c16:uniqueId val="{00000004-8D3C-4251-B261-9346BE7C8A4B}"/>
                </c:ext>
              </c:extLst>
            </c:dLbl>
            <c:dLbl>
              <c:idx val="2"/>
              <c:layout>
                <c:manualLayout>
                  <c:x val="0"/>
                  <c:y val="-0.24945610965296006"/>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tx1"/>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33055555555555555"/>
                      <c:h val="0.34837962962962965"/>
                    </c:manualLayout>
                  </c15:layout>
                </c:ext>
                <c:ext xmlns:c16="http://schemas.microsoft.com/office/drawing/2014/chart" uri="{C3380CC4-5D6E-409C-BE32-E72D297353CC}">
                  <c16:uniqueId val="{00000002-8D3C-4251-B261-9346BE7C8A4B}"/>
                </c:ext>
              </c:extLst>
            </c:dLbl>
            <c:dLbl>
              <c:idx val="3"/>
              <c:layout>
                <c:manualLayout>
                  <c:x val="8.4015748031496251E-3"/>
                  <c:y val="-2.8073964712744228E-2"/>
                </c:manualLayout>
              </c:layout>
              <c:showLegendKey val="0"/>
              <c:showVal val="0"/>
              <c:showCatName val="1"/>
              <c:showSerName val="0"/>
              <c:showPercent val="1"/>
              <c:showBubbleSize val="0"/>
              <c:extLst>
                <c:ext xmlns:c15="http://schemas.microsoft.com/office/drawing/2012/chart" uri="{CE6537A1-D6FC-4f65-9D91-7224C49458BB}">
                  <c15:layout>
                    <c:manualLayout>
                      <c:w val="0.32222222222222224"/>
                      <c:h val="0.380301108194809"/>
                    </c:manualLayout>
                  </c15:layout>
                </c:ext>
                <c:ext xmlns:c16="http://schemas.microsoft.com/office/drawing/2014/chart" uri="{C3380CC4-5D6E-409C-BE32-E72D297353CC}">
                  <c16:uniqueId val="{00000003-8D3C-4251-B261-9346BE7C8A4B}"/>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'問6-問9'!$A$71:$A$74</c:f>
              <c:strCache>
                <c:ptCount val="4"/>
                <c:pt idx="0">
                  <c:v>年齢や理解の程度に応じた説明がされた</c:v>
                </c:pt>
                <c:pt idx="1">
                  <c:v>説明はあったが、年齢や理解の程度に応じた説明ではなかった</c:v>
                </c:pt>
                <c:pt idx="2">
                  <c:v>言葉での理解はできる時期だったが、ほとんど説明はなかった</c:v>
                </c:pt>
                <c:pt idx="3">
                  <c:v>乳児等で言葉での理解はできない時期だった</c:v>
                </c:pt>
              </c:strCache>
            </c:strRef>
          </c:cat>
          <c:val>
            <c:numRef>
              <c:f>'問6-問9'!$B$71:$B$74</c:f>
              <c:numCache>
                <c:formatCode>General</c:formatCode>
                <c:ptCount val="4"/>
                <c:pt idx="0">
                  <c:v>120</c:v>
                </c:pt>
                <c:pt idx="1">
                  <c:v>2</c:v>
                </c:pt>
                <c:pt idx="2">
                  <c:v>22</c:v>
                </c:pt>
                <c:pt idx="3">
                  <c:v>55</c:v>
                </c:pt>
              </c:numCache>
            </c:numRef>
          </c:val>
          <c:extLst>
            <c:ext xmlns:c16="http://schemas.microsoft.com/office/drawing/2014/chart" uri="{C3380CC4-5D6E-409C-BE32-E72D297353CC}">
              <c16:uniqueId val="{00000000-8D3C-4251-B261-9346BE7C8A4B}"/>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pPr>
      <a:endParaRPr lang="ja-JP"/>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b="1">
                <a:solidFill>
                  <a:schemeClr val="tx1"/>
                </a:solidFill>
              </a:rPr>
              <a:t>治療開始前の不妊への影響についての説明</a:t>
            </a: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28137310370419699"/>
          <c:y val="0.26910472729370366"/>
          <c:w val="0.45162935278096344"/>
          <c:h val="0.69047186409391137"/>
        </c:manualLayout>
      </c:layout>
      <c:pieChart>
        <c:varyColors val="1"/>
        <c:dLbls>
          <c:showLegendKey val="0"/>
          <c:showVal val="0"/>
          <c:showCatName val="1"/>
          <c:showSerName val="0"/>
          <c:showPercent val="1"/>
          <c:showBubbleSize val="0"/>
          <c:showLeaderLines val="0"/>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ja-JP"/>
    </a:p>
  </c:txPr>
  <c:externalData r:id="rId4">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b="1">
                <a:solidFill>
                  <a:schemeClr val="tx1"/>
                </a:solidFill>
              </a:rPr>
              <a:t>治療開始前の不妊への影響についての説明</a:t>
            </a:r>
          </a:p>
        </c:rich>
      </c:tx>
      <c:layout/>
      <c:overlay val="0"/>
      <c:spPr>
        <a:solidFill>
          <a:schemeClr val="accent5">
            <a:lumMod val="20000"/>
            <a:lumOff val="80000"/>
          </a:schemeClr>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23391072582896458"/>
          <c:y val="0.22990674736419134"/>
          <c:w val="0.53217833605241005"/>
          <c:h val="0.69709369338555593"/>
        </c:manualLayout>
      </c:layout>
      <c:pieChart>
        <c:varyColors val="1"/>
        <c:ser>
          <c:idx val="0"/>
          <c:order val="0"/>
          <c:dPt>
            <c:idx val="0"/>
            <c:bubble3D val="0"/>
            <c:spPr>
              <a:solidFill>
                <a:srgbClr val="FF66FF"/>
              </a:solidFill>
              <a:ln w="19050">
                <a:solidFill>
                  <a:schemeClr val="lt1"/>
                </a:solidFill>
              </a:ln>
              <a:effectLst/>
            </c:spPr>
            <c:extLst>
              <c:ext xmlns:c16="http://schemas.microsoft.com/office/drawing/2014/chart" uri="{C3380CC4-5D6E-409C-BE32-E72D297353CC}">
                <c16:uniqueId val="{00000002-711F-4D94-B84A-BF9D98C7B55E}"/>
              </c:ext>
            </c:extLst>
          </c:dPt>
          <c:dPt>
            <c:idx val="1"/>
            <c:bubble3D val="0"/>
            <c:spPr>
              <a:solidFill>
                <a:schemeClr val="accent5">
                  <a:lumMod val="60000"/>
                  <a:lumOff val="40000"/>
                </a:schemeClr>
              </a:solidFill>
              <a:ln w="19050">
                <a:solidFill>
                  <a:schemeClr val="lt1"/>
                </a:solidFill>
              </a:ln>
              <a:effectLst/>
            </c:spPr>
            <c:extLst>
              <c:ext xmlns:c16="http://schemas.microsoft.com/office/drawing/2014/chart" uri="{C3380CC4-5D6E-409C-BE32-E72D297353CC}">
                <c16:uniqueId val="{00000004-711F-4D94-B84A-BF9D98C7B55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C6A-4053-AEA0-C8BBE3048B25}"/>
              </c:ext>
            </c:extLst>
          </c:dPt>
          <c:dLbls>
            <c:dLbl>
              <c:idx val="0"/>
              <c:layout>
                <c:manualLayout>
                  <c:x val="-0.24803923962089314"/>
                  <c:y val="2.4823365360683865E-2"/>
                </c:manualLayout>
              </c:layout>
              <c:showLegendKey val="0"/>
              <c:showVal val="0"/>
              <c:showCatName val="1"/>
              <c:showSerName val="0"/>
              <c:showPercent val="1"/>
              <c:showBubbleSize val="0"/>
              <c:extLst>
                <c:ext xmlns:c15="http://schemas.microsoft.com/office/drawing/2012/chart" uri="{CE6537A1-D6FC-4f65-9D91-7224C49458BB}">
                  <c15:layout>
                    <c:manualLayout>
                      <c:w val="0.22647061008864156"/>
                      <c:h val="0.20659623012976397"/>
                    </c:manualLayout>
                  </c15:layout>
                </c:ext>
                <c:ext xmlns:c16="http://schemas.microsoft.com/office/drawing/2014/chart" uri="{C3380CC4-5D6E-409C-BE32-E72D297353CC}">
                  <c16:uniqueId val="{00000002-711F-4D94-B84A-BF9D98C7B55E}"/>
                </c:ext>
              </c:extLst>
            </c:dLbl>
            <c:dLbl>
              <c:idx val="1"/>
              <c:layout>
                <c:manualLayout>
                  <c:x val="0.21725787568105176"/>
                  <c:y val="2.1766363703354566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4-711F-4D94-B84A-BF9D98C7B55E}"/>
                </c:ext>
              </c:extLst>
            </c:dLbl>
            <c:dLbl>
              <c:idx val="2"/>
              <c:layout>
                <c:manualLayout>
                  <c:x val="-1.3480393457657239E-3"/>
                  <c:y val="4.0321480970718165E-2"/>
                </c:manualLayout>
              </c:layout>
              <c:showLegendKey val="0"/>
              <c:showVal val="0"/>
              <c:showCatName val="1"/>
              <c:showSerName val="0"/>
              <c:showPercent val="1"/>
              <c:showBubbleSize val="0"/>
              <c:extLst>
                <c:ext xmlns:c15="http://schemas.microsoft.com/office/drawing/2012/chart" uri="{CE6537A1-D6FC-4f65-9D91-7224C49458BB}">
                  <c15:layout>
                    <c:manualLayout>
                      <c:w val="0.22714462976152441"/>
                      <c:h val="0.21837350395239524"/>
                    </c:manualLayout>
                  </c15:layout>
                </c:ext>
                <c:ext xmlns:c16="http://schemas.microsoft.com/office/drawing/2014/chart" uri="{C3380CC4-5D6E-409C-BE32-E72D297353CC}">
                  <c16:uniqueId val="{00000005-BC6A-4053-AEA0-C8BBE3048B25}"/>
                </c:ext>
              </c:extLst>
            </c:dLbl>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'問10-12'!$A$5:$A$7</c:f>
              <c:strCache>
                <c:ptCount val="3"/>
                <c:pt idx="0">
                  <c:v>説明をうけた</c:v>
                </c:pt>
                <c:pt idx="1">
                  <c:v>説明をうけなかった</c:v>
                </c:pt>
                <c:pt idx="2">
                  <c:v>無回答</c:v>
                </c:pt>
              </c:strCache>
            </c:strRef>
          </c:cat>
          <c:val>
            <c:numRef>
              <c:f>'問10-12'!$B$5:$B$7</c:f>
              <c:numCache>
                <c:formatCode>General</c:formatCode>
                <c:ptCount val="3"/>
                <c:pt idx="0">
                  <c:v>101</c:v>
                </c:pt>
                <c:pt idx="1">
                  <c:v>94</c:v>
                </c:pt>
                <c:pt idx="2">
                  <c:v>4</c:v>
                </c:pt>
              </c:numCache>
            </c:numRef>
          </c:val>
          <c:extLst>
            <c:ext xmlns:c16="http://schemas.microsoft.com/office/drawing/2014/chart" uri="{C3380CC4-5D6E-409C-BE32-E72D297353CC}">
              <c16:uniqueId val="{00000000-711F-4D94-B84A-BF9D98C7B55E}"/>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ea"/>
                <a:ea typeface="+mn-ea"/>
                <a:cs typeface="+mn-cs"/>
              </a:defRPr>
            </a:pPr>
            <a:r>
              <a:rPr lang="ja-JP" altLang="en-US" sz="1200" b="1" dirty="0">
                <a:solidFill>
                  <a:schemeClr val="tx1"/>
                </a:solidFill>
                <a:latin typeface="+mn-ea"/>
                <a:ea typeface="+mn-ea"/>
              </a:rPr>
              <a:t>「不妊への影響の説明を受けなかった」と答えた方のみ</a:t>
            </a:r>
          </a:p>
          <a:p>
            <a:pPr>
              <a:defRPr sz="1200" b="1">
                <a:solidFill>
                  <a:schemeClr val="tx1"/>
                </a:solidFill>
                <a:latin typeface="+mn-ea"/>
              </a:defRPr>
            </a:pPr>
            <a:r>
              <a:rPr lang="ja-JP" altLang="en-US" sz="1200" b="1" dirty="0">
                <a:solidFill>
                  <a:schemeClr val="tx1"/>
                </a:solidFill>
                <a:latin typeface="+mn-ea"/>
                <a:ea typeface="+mn-ea"/>
              </a:rPr>
              <a:t>治療による不妊への影響について、説明を受けることを希望されますか</a:t>
            </a:r>
            <a:r>
              <a:rPr lang="en-US" altLang="ja-JP" sz="1200" b="1" dirty="0">
                <a:solidFill>
                  <a:schemeClr val="tx1"/>
                </a:solidFill>
                <a:latin typeface="+mn-ea"/>
                <a:ea typeface="+mn-ea"/>
              </a:rPr>
              <a:t>? </a:t>
            </a:r>
            <a:endParaRPr lang="ja-JP" sz="1200" b="1" dirty="0">
              <a:solidFill>
                <a:schemeClr val="tx1"/>
              </a:solidFill>
              <a:latin typeface="+mn-ea"/>
              <a:ea typeface="+mn-ea"/>
            </a:endParaRPr>
          </a:p>
        </c:rich>
      </c:tx>
      <c:layout/>
      <c:overlay val="0"/>
      <c:spPr>
        <a:solidFill>
          <a:schemeClr val="accent5">
            <a:lumMod val="20000"/>
            <a:lumOff val="80000"/>
          </a:schemeClr>
        </a:solidFill>
        <a:ln>
          <a:noFill/>
        </a:ln>
        <a:effectLst/>
      </c:spPr>
      <c:txPr>
        <a:bodyPr rot="0" spcFirstLastPara="1" vertOverflow="ellipsis" vert="horz" wrap="square" anchor="ctr" anchorCtr="1"/>
        <a:lstStyle/>
        <a:p>
          <a:pPr>
            <a:defRPr sz="1200" b="1" i="0" u="none" strike="noStrike" kern="1200" spc="0" baseline="0">
              <a:solidFill>
                <a:schemeClr val="tx1"/>
              </a:solidFill>
              <a:latin typeface="+mn-ea"/>
              <a:ea typeface="+mn-ea"/>
              <a:cs typeface="+mn-cs"/>
            </a:defRPr>
          </a:pPr>
          <a:endParaRPr lang="ja-JP"/>
        </a:p>
      </c:txPr>
    </c:title>
    <c:autoTitleDeleted val="0"/>
    <c:plotArea>
      <c:layout>
        <c:manualLayout>
          <c:layoutTarget val="inner"/>
          <c:xMode val="edge"/>
          <c:yMode val="edge"/>
          <c:x val="0.25891495775694184"/>
          <c:y val="0.26150495558300468"/>
          <c:w val="0.51642687549122823"/>
          <c:h val="0.58451259705902159"/>
        </c:manualLayout>
      </c:layout>
      <c:pieChart>
        <c:varyColors val="1"/>
        <c:ser>
          <c:idx val="0"/>
          <c:order val="0"/>
          <c:spPr>
            <a:solidFill>
              <a:srgbClr val="FF66FF"/>
            </a:solidFill>
          </c:spPr>
          <c:dPt>
            <c:idx val="0"/>
            <c:bubble3D val="0"/>
            <c:spPr>
              <a:solidFill>
                <a:srgbClr val="FF66FF"/>
              </a:solidFill>
              <a:ln w="19050">
                <a:solidFill>
                  <a:schemeClr val="lt1"/>
                </a:solidFill>
              </a:ln>
              <a:effectLst/>
            </c:spPr>
            <c:extLst>
              <c:ext xmlns:c16="http://schemas.microsoft.com/office/drawing/2014/chart" uri="{C3380CC4-5D6E-409C-BE32-E72D297353CC}">
                <c16:uniqueId val="{00000001-A6EE-451E-8BF4-62A2468975C5}"/>
              </c:ext>
            </c:extLst>
          </c:dPt>
          <c:dPt>
            <c:idx val="1"/>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2-A6EE-451E-8BF4-62A2468975C5}"/>
              </c:ext>
            </c:extLst>
          </c:dPt>
          <c:dPt>
            <c:idx val="2"/>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3-A6EE-451E-8BF4-62A2468975C5}"/>
              </c:ext>
            </c:extLst>
          </c:dPt>
          <c:dLbls>
            <c:dLbl>
              <c:idx val="0"/>
              <c:layout>
                <c:manualLayout>
                  <c:x val="8.4945100612423441E-2"/>
                  <c:y val="-0.18076990376202984"/>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A6EE-451E-8BF4-62A2468975C5}"/>
                </c:ext>
              </c:extLst>
            </c:dLbl>
            <c:dLbl>
              <c:idx val="1"/>
              <c:layout>
                <c:manualLayout>
                  <c:x val="-4.3293182224579015E-2"/>
                  <c:y val="9.8176395915769696E-2"/>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15123515786055325"/>
                      <c:h val="0.1571070204696263"/>
                    </c:manualLayout>
                  </c15:layout>
                </c:ext>
                <c:ext xmlns:c16="http://schemas.microsoft.com/office/drawing/2014/chart" uri="{C3380CC4-5D6E-409C-BE32-E72D297353CC}">
                  <c16:uniqueId val="{00000002-A6EE-451E-8BF4-62A2468975C5}"/>
                </c:ext>
              </c:extLst>
            </c:dLbl>
            <c:dLbl>
              <c:idx val="2"/>
              <c:layout>
                <c:manualLayout>
                  <c:x val="0.28999874820182259"/>
                  <c:y val="0.17153975394769841"/>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A6EE-451E-8BF4-62A2468975C5}"/>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ja-JP"/>
              </a:p>
            </c:txPr>
            <c:dLblPos val="ct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'問10-12'!$A$38:$A$40</c:f>
              <c:strCache>
                <c:ptCount val="3"/>
                <c:pt idx="0">
                  <c:v>はい</c:v>
                </c:pt>
                <c:pt idx="1">
                  <c:v>いいえ</c:v>
                </c:pt>
                <c:pt idx="2">
                  <c:v>無回答</c:v>
                </c:pt>
              </c:strCache>
            </c:strRef>
          </c:cat>
          <c:val>
            <c:numRef>
              <c:f>'問10-12'!$B$38:$B$40</c:f>
              <c:numCache>
                <c:formatCode>General</c:formatCode>
                <c:ptCount val="3"/>
                <c:pt idx="0">
                  <c:v>75</c:v>
                </c:pt>
                <c:pt idx="1">
                  <c:v>17</c:v>
                </c:pt>
                <c:pt idx="2">
                  <c:v>2</c:v>
                </c:pt>
              </c:numCache>
            </c:numRef>
          </c:val>
          <c:extLst>
            <c:ext xmlns:c16="http://schemas.microsoft.com/office/drawing/2014/chart" uri="{C3380CC4-5D6E-409C-BE32-E72D297353CC}">
              <c16:uniqueId val="{00000000-A6EE-451E-8BF4-62A2468975C5}"/>
            </c:ext>
          </c:extLst>
        </c:ser>
        <c:dLbls>
          <c:dLblPos val="ctr"/>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b="1">
                <a:solidFill>
                  <a:schemeClr val="tx1"/>
                </a:solidFill>
              </a:rPr>
              <a:t>処置や手術について本人への説明</a:t>
            </a:r>
            <a:endParaRPr lang="en-US" b="1">
              <a:solidFill>
                <a:schemeClr val="tx1"/>
              </a:solidFill>
            </a:endParaRPr>
          </a:p>
        </c:rich>
      </c:tx>
      <c:layout>
        <c:manualLayout>
          <c:xMode val="edge"/>
          <c:yMode val="edge"/>
          <c:x val="0.2091906721536351"/>
          <c:y val="3.0627871362940276E-2"/>
        </c:manualLayout>
      </c:layout>
      <c:overlay val="0"/>
      <c:spPr>
        <a:solidFill>
          <a:schemeClr val="accent5">
            <a:lumMod val="20000"/>
            <a:lumOff val="80000"/>
          </a:schemeClr>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32031647902554078"/>
          <c:y val="0.27246335878092509"/>
          <c:w val="0.38434096985775656"/>
          <c:h val="0.58865088498788409"/>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3-149D-491E-AF47-46EAE0994E7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4-149D-491E-AF47-46EAE0994E73}"/>
              </c:ext>
            </c:extLst>
          </c:dPt>
          <c:dPt>
            <c:idx val="2"/>
            <c:bubble3D val="0"/>
            <c:spPr>
              <a:solidFill>
                <a:srgbClr val="FF0000"/>
              </a:solidFill>
              <a:ln w="19050">
                <a:solidFill>
                  <a:schemeClr val="lt1"/>
                </a:solidFill>
              </a:ln>
              <a:effectLst/>
            </c:spPr>
            <c:extLst>
              <c:ext xmlns:c16="http://schemas.microsoft.com/office/drawing/2014/chart" uri="{C3380CC4-5D6E-409C-BE32-E72D297353CC}">
                <c16:uniqueId val="{00000001-149D-491E-AF47-46EAE0994E7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2-149D-491E-AF47-46EAE0994E73}"/>
              </c:ext>
            </c:extLst>
          </c:dPt>
          <c:dPt>
            <c:idx val="4"/>
            <c:bubble3D val="0"/>
            <c:spPr>
              <a:solidFill>
                <a:srgbClr val="92D050"/>
              </a:solidFill>
              <a:ln w="19050">
                <a:solidFill>
                  <a:schemeClr val="lt1"/>
                </a:solidFill>
              </a:ln>
              <a:effectLst/>
            </c:spPr>
            <c:extLst>
              <c:ext xmlns:c16="http://schemas.microsoft.com/office/drawing/2014/chart" uri="{C3380CC4-5D6E-409C-BE32-E72D297353CC}">
                <c16:uniqueId val="{00000005-149D-491E-AF47-46EAE0994E73}"/>
              </c:ext>
            </c:extLst>
          </c:dPt>
          <c:dLbls>
            <c:dLbl>
              <c:idx val="0"/>
              <c:layout>
                <c:manualLayout>
                  <c:x val="2.4659948482902542E-2"/>
                  <c:y val="-0.1020927752287054"/>
                </c:manualLayout>
              </c:layout>
              <c:spPr>
                <a:solidFill>
                  <a:schemeClr val="lt1"/>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3-149D-491E-AF47-46EAE0994E73}"/>
                </c:ext>
              </c:extLst>
            </c:dLbl>
            <c:dLbl>
              <c:idx val="1"/>
              <c:layout>
                <c:manualLayout>
                  <c:x val="6.521059891411625E-2"/>
                  <c:y val="0.1491878310693977"/>
                </c:manualLayout>
              </c:layout>
              <c:spPr>
                <a:noFill/>
                <a:ln>
                  <a:noFill/>
                </a:ln>
                <a:effectLst/>
              </c:spPr>
              <c:txPr>
                <a:bodyPr rot="0" spcFirstLastPara="1" vertOverflow="clip" horzOverflow="clip" vert="horz" wrap="square" lIns="38100" tIns="19050" rIns="38100" bIns="19050" anchor="ctr" anchorCtr="0">
                  <a:spAutoFit/>
                </a:bodyPr>
                <a:lstStyle/>
                <a:p>
                  <a:pPr algn="l">
                    <a:defRPr sz="8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0.79275304021449355"/>
                      <c:h val="0.12521848195907079"/>
                    </c:manualLayout>
                  </c15:layout>
                </c:ext>
                <c:ext xmlns:c16="http://schemas.microsoft.com/office/drawing/2014/chart" uri="{C3380CC4-5D6E-409C-BE32-E72D297353CC}">
                  <c16:uniqueId val="{00000004-149D-491E-AF47-46EAE0994E73}"/>
                </c:ext>
              </c:extLst>
            </c:dLbl>
            <c:dLbl>
              <c:idx val="2"/>
              <c:layout>
                <c:manualLayout>
                  <c:x val="5.375996371210643E-3"/>
                  <c:y val="-4.3563370058492763E-2"/>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31383543676242415"/>
                      <c:h val="0.30786120091706359"/>
                    </c:manualLayout>
                  </c15:layout>
                </c:ext>
                <c:ext xmlns:c16="http://schemas.microsoft.com/office/drawing/2014/chart" uri="{C3380CC4-5D6E-409C-BE32-E72D297353CC}">
                  <c16:uniqueId val="{00000001-149D-491E-AF47-46EAE0994E73}"/>
                </c:ext>
              </c:extLst>
            </c:dLbl>
            <c:dLbl>
              <c:idx val="3"/>
              <c:layout>
                <c:manualLayout>
                  <c:x val="2.7749051561452242E-3"/>
                  <c:y val="3.8250196688143126E-2"/>
                </c:manualLayout>
              </c:layout>
              <c:spPr>
                <a:no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0.33576352389357211"/>
                      <c:h val="0.28111663314072227"/>
                    </c:manualLayout>
                  </c15:layout>
                </c:ext>
                <c:ext xmlns:c16="http://schemas.microsoft.com/office/drawing/2014/chart" uri="{C3380CC4-5D6E-409C-BE32-E72D297353CC}">
                  <c16:uniqueId val="{00000002-149D-491E-AF47-46EAE0994E73}"/>
                </c:ext>
              </c:extLst>
            </c:dLbl>
            <c:dLbl>
              <c:idx val="4"/>
              <c:layout>
                <c:manualLayout>
                  <c:x val="0.12345679012345678"/>
                  <c:y val="6.767464588042580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149D-491E-AF47-46EAE0994E73}"/>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'問16－24'!$B$4:$B$8</c:f>
              <c:strCache>
                <c:ptCount val="5"/>
                <c:pt idx="0">
                  <c:v>1. 年齢や理解の程度に応じた説明がされた</c:v>
                </c:pt>
                <c:pt idx="1">
                  <c:v>2. 説明はあったが、年齢や理解の程度に応じた内容ではなかったと思う</c:v>
                </c:pt>
                <c:pt idx="2">
                  <c:v>3. 言葉での理解はできる時期だったが、ほとんど説明はなかった</c:v>
                </c:pt>
                <c:pt idx="3">
                  <c:v>4. 乳児等で言葉での理解はできない時期だった</c:v>
                </c:pt>
                <c:pt idx="4">
                  <c:v>無回答</c:v>
                </c:pt>
              </c:strCache>
            </c:strRef>
          </c:cat>
          <c:val>
            <c:numRef>
              <c:f>'問16－24'!$C$4:$C$8</c:f>
              <c:numCache>
                <c:formatCode>General</c:formatCode>
                <c:ptCount val="5"/>
                <c:pt idx="0">
                  <c:v>130</c:v>
                </c:pt>
                <c:pt idx="1">
                  <c:v>1</c:v>
                </c:pt>
                <c:pt idx="2">
                  <c:v>12</c:v>
                </c:pt>
                <c:pt idx="3">
                  <c:v>53</c:v>
                </c:pt>
                <c:pt idx="4">
                  <c:v>3</c:v>
                </c:pt>
              </c:numCache>
            </c:numRef>
          </c:val>
          <c:extLst>
            <c:ext xmlns:c16="http://schemas.microsoft.com/office/drawing/2014/chart" uri="{C3380CC4-5D6E-409C-BE32-E72D297353CC}">
              <c16:uniqueId val="{00000000-149D-491E-AF47-46EAE0994E73}"/>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b="1">
                <a:solidFill>
                  <a:schemeClr val="tx1"/>
                </a:solidFill>
              </a:rPr>
              <a:t>処置時の鎮静の程度</a:t>
            </a:r>
          </a:p>
        </c:rich>
      </c:tx>
      <c:layout>
        <c:manualLayout>
          <c:xMode val="edge"/>
          <c:yMode val="edge"/>
          <c:x val="0.33942344706911637"/>
          <c:y val="4.4338471775535095E-3"/>
        </c:manualLayout>
      </c:layout>
      <c:overlay val="0"/>
      <c:spPr>
        <a:solidFill>
          <a:schemeClr val="accent5">
            <a:lumMod val="20000"/>
            <a:lumOff val="80000"/>
          </a:schemeClr>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3281988188976378"/>
          <c:y val="0.32829765997560167"/>
          <c:w val="0.39670078740157477"/>
          <c:h val="0.67048020405899955"/>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5-55A1-4A7D-8282-BD3E191A231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1-55A1-4A7D-8282-BD3E191A231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4-55A1-4A7D-8282-BD3E191A231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2-55A1-4A7D-8282-BD3E191A231A}"/>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3-55A1-4A7D-8282-BD3E191A231A}"/>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6-55A1-4A7D-8282-BD3E191A231A}"/>
              </c:ext>
            </c:extLst>
          </c:dPt>
          <c:dLbls>
            <c:dLbl>
              <c:idx val="0"/>
              <c:layout>
                <c:manualLayout>
                  <c:x val="0.10555555555555556"/>
                  <c:y val="-0.10185168755314036"/>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55A1-4A7D-8282-BD3E191A231A}"/>
                </c:ext>
              </c:extLst>
            </c:dLbl>
            <c:dLbl>
              <c:idx val="1"/>
              <c:layout>
                <c:manualLayout>
                  <c:x val="-0.12222222222222222"/>
                  <c:y val="0.22685185185185186"/>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55A1-4A7D-8282-BD3E191A231A}"/>
                </c:ext>
              </c:extLst>
            </c:dLbl>
            <c:dLbl>
              <c:idx val="2"/>
              <c:layout>
                <c:manualLayout>
                  <c:x val="-6.6234689413823267E-2"/>
                  <c:y val="7.8703703703703706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5"/>
                      <c:h val="0.22852131159661376"/>
                    </c:manualLayout>
                  </c15:layout>
                </c:ext>
                <c:ext xmlns:c16="http://schemas.microsoft.com/office/drawing/2014/chart" uri="{C3380CC4-5D6E-409C-BE32-E72D297353CC}">
                  <c16:uniqueId val="{00000004-55A1-4A7D-8282-BD3E191A231A}"/>
                </c:ext>
              </c:extLst>
            </c:dLbl>
            <c:dLbl>
              <c:idx val="3"/>
              <c:layout>
                <c:manualLayout>
                  <c:x val="1.3888888888888888E-2"/>
                  <c:y val="-7.867102879745666E-2"/>
                </c:manualLayout>
              </c:layout>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51111111111111107"/>
                      <c:h val="0.16985915492957745"/>
                    </c:manualLayout>
                  </c15:layout>
                </c:ext>
                <c:ext xmlns:c16="http://schemas.microsoft.com/office/drawing/2014/chart" uri="{C3380CC4-5D6E-409C-BE32-E72D297353CC}">
                  <c16:uniqueId val="{00000002-55A1-4A7D-8282-BD3E191A231A}"/>
                </c:ext>
              </c:extLst>
            </c:dLbl>
            <c:dLbl>
              <c:idx val="4"/>
              <c:layout>
                <c:manualLayout>
                  <c:x val="0.50555555555555554"/>
                  <c:y val="-2.7190861705667074E-2"/>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6666666666666666"/>
                      <c:h val="0.21913164023511145"/>
                    </c:manualLayout>
                  </c15:layout>
                </c:ext>
                <c:ext xmlns:c16="http://schemas.microsoft.com/office/drawing/2014/chart" uri="{C3380CC4-5D6E-409C-BE32-E72D297353CC}">
                  <c16:uniqueId val="{00000003-55A1-4A7D-8282-BD3E191A231A}"/>
                </c:ext>
              </c:extLst>
            </c:dLbl>
            <c:dLbl>
              <c:idx val="5"/>
              <c:layout>
                <c:manualLayout>
                  <c:x val="0.23333333333333334"/>
                  <c:y val="4.6100698680270599E-2"/>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6-55A1-4A7D-8282-BD3E191A231A}"/>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'問16－24'!$B$13:$B$18</c:f>
              <c:strCache>
                <c:ptCount val="6"/>
                <c:pt idx="0">
                  <c:v>1. 鎮静は十分だった</c:v>
                </c:pt>
                <c:pt idx="1">
                  <c:v>2. 鎮静が足りなかった</c:v>
                </c:pt>
                <c:pt idx="2">
                  <c:v>3. 鎮静が深すぎた</c:v>
                </c:pt>
                <c:pt idx="3">
                  <c:v>4. 鎮静はしたが、必要なかったと思う。</c:v>
                </c:pt>
                <c:pt idx="4">
                  <c:v>5. 鎮静はしなかった</c:v>
                </c:pt>
                <c:pt idx="5">
                  <c:v>6. わからない</c:v>
                </c:pt>
              </c:strCache>
            </c:strRef>
          </c:cat>
          <c:val>
            <c:numRef>
              <c:f>'問16－24'!$C$13:$C$18</c:f>
              <c:numCache>
                <c:formatCode>General</c:formatCode>
                <c:ptCount val="6"/>
                <c:pt idx="0">
                  <c:v>134</c:v>
                </c:pt>
                <c:pt idx="1">
                  <c:v>6</c:v>
                </c:pt>
                <c:pt idx="2">
                  <c:v>7</c:v>
                </c:pt>
                <c:pt idx="3">
                  <c:v>2</c:v>
                </c:pt>
                <c:pt idx="4">
                  <c:v>2</c:v>
                </c:pt>
                <c:pt idx="5">
                  <c:v>10</c:v>
                </c:pt>
              </c:numCache>
            </c:numRef>
          </c:val>
          <c:extLst>
            <c:ext xmlns:c16="http://schemas.microsoft.com/office/drawing/2014/chart" uri="{C3380CC4-5D6E-409C-BE32-E72D297353CC}">
              <c16:uniqueId val="{00000000-55A1-4A7D-8282-BD3E191A231A}"/>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62750269876272"/>
          <c:y val="0.15046296296296297"/>
          <c:w val="0.30575885978428352"/>
          <c:h val="0.77314814814814814"/>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397-49FB-B692-2B4F6D74A21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397-49FB-B692-2B4F6D74A21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397-49FB-B692-2B4F6D74A21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397-49FB-B692-2B4F6D74A217}"/>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E397-49FB-B692-2B4F6D74A217}"/>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E397-49FB-B692-2B4F6D74A217}"/>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E397-49FB-B692-2B4F6D74A217}"/>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E397-49FB-B692-2B4F6D74A217}"/>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E397-49FB-B692-2B4F6D74A217}"/>
              </c:ext>
            </c:extLst>
          </c:dPt>
          <c:dLbls>
            <c:dLbl>
              <c:idx val="0"/>
              <c:layout>
                <c:manualLayout>
                  <c:x val="8.1084621112106472E-2"/>
                  <c:y val="0.18729512977544471"/>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5252619760479039"/>
                      <c:h val="0.33849555263925341"/>
                    </c:manualLayout>
                  </c15:layout>
                </c:ext>
                <c:ext xmlns:c16="http://schemas.microsoft.com/office/drawing/2014/chart" uri="{C3380CC4-5D6E-409C-BE32-E72D297353CC}">
                  <c16:uniqueId val="{00000001-E397-49FB-B692-2B4F6D74A217}"/>
                </c:ext>
              </c:extLst>
            </c:dLbl>
            <c:dLbl>
              <c:idx val="1"/>
              <c:layout>
                <c:manualLayout>
                  <c:x val="0.17657392825896762"/>
                  <c:y val="-6.3124817731117028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5833333333333336"/>
                      <c:h val="0.20423629337999416"/>
                    </c:manualLayout>
                  </c15:layout>
                </c:ext>
                <c:ext xmlns:c16="http://schemas.microsoft.com/office/drawing/2014/chart" uri="{C3380CC4-5D6E-409C-BE32-E72D297353CC}">
                  <c16:uniqueId val="{00000003-E397-49FB-B692-2B4F6D74A217}"/>
                </c:ext>
              </c:extLst>
            </c:dLbl>
            <c:dLbl>
              <c:idx val="3"/>
              <c:layout>
                <c:manualLayout>
                  <c:x val="6.1213041943847281E-3"/>
                  <c:y val="4.0555555555555553E-2"/>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7-E397-49FB-B692-2B4F6D74A217}"/>
                </c:ext>
              </c:extLst>
            </c:dLbl>
            <c:dLbl>
              <c:idx val="4"/>
              <c:layout>
                <c:manualLayout>
                  <c:x val="8.2948029211222987E-3"/>
                  <c:y val="5.483942111402737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5632479263353108"/>
                      <c:h val="0.17319444444444443"/>
                    </c:manualLayout>
                  </c15:layout>
                </c:ext>
                <c:ext xmlns:c16="http://schemas.microsoft.com/office/drawing/2014/chart" uri="{C3380CC4-5D6E-409C-BE32-E72D297353CC}">
                  <c16:uniqueId val="{00000009-E397-49FB-B692-2B4F6D74A217}"/>
                </c:ext>
              </c:extLst>
            </c:dLbl>
            <c:dLbl>
              <c:idx val="6"/>
              <c:layout>
                <c:manualLayout>
                  <c:x val="7.3235655038151742E-3"/>
                  <c:y val="2.7777777777777776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30987836538017954"/>
                      <c:h val="0.16898148148148148"/>
                    </c:manualLayout>
                  </c15:layout>
                </c:ext>
                <c:ext xmlns:c16="http://schemas.microsoft.com/office/drawing/2014/chart" uri="{C3380CC4-5D6E-409C-BE32-E72D297353CC}">
                  <c16:uniqueId val="{0000000D-E397-49FB-B692-2B4F6D74A217}"/>
                </c:ext>
              </c:extLst>
            </c:dLbl>
            <c:dLbl>
              <c:idx val="7"/>
              <c:layout>
                <c:manualLayout>
                  <c:x val="-1.4647131007630348E-2"/>
                  <c:y val="0"/>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4464041870034972"/>
                      <c:h val="0.17361111111111113"/>
                    </c:manualLayout>
                  </c15:layout>
                </c:ext>
                <c:ext xmlns:c16="http://schemas.microsoft.com/office/drawing/2014/chart" uri="{C3380CC4-5D6E-409C-BE32-E72D297353CC}">
                  <c16:uniqueId val="{0000000F-E397-49FB-B692-2B4F6D74A217}"/>
                </c:ext>
              </c:extLst>
            </c:dLbl>
            <c:dLbl>
              <c:idx val="8"/>
              <c:layout>
                <c:manualLayout>
                  <c:x val="0.15385636181412213"/>
                  <c:y val="0"/>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11-E397-49FB-B692-2B4F6D74A217}"/>
                </c:ext>
              </c:extLst>
            </c:dLbl>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施設!$C$3:$C$11</c:f>
              <c:strCache>
                <c:ptCount val="9"/>
                <c:pt idx="0">
                  <c:v>大阪市立総合医療センター</c:v>
                </c:pt>
                <c:pt idx="1">
                  <c:v>大阪母子医療センター</c:v>
                </c:pt>
                <c:pt idx="2">
                  <c:v>近畿大学医学部附属病院</c:v>
                </c:pt>
                <c:pt idx="3">
                  <c:v>大阪赤十字病院</c:v>
                </c:pt>
                <c:pt idx="4">
                  <c:v>大阪市立大学医学部附属病院</c:v>
                </c:pt>
                <c:pt idx="5">
                  <c:v>大阪医科大学附属病院</c:v>
                </c:pt>
                <c:pt idx="6">
                  <c:v>大阪大学医学部附属病院</c:v>
                </c:pt>
                <c:pt idx="7">
                  <c:v>北野病院</c:v>
                </c:pt>
                <c:pt idx="8">
                  <c:v>関西医科大学附属病院</c:v>
                </c:pt>
              </c:strCache>
            </c:strRef>
          </c:cat>
          <c:val>
            <c:numRef>
              <c:f>施設!$D$3:$D$11</c:f>
              <c:numCache>
                <c:formatCode>General</c:formatCode>
                <c:ptCount val="9"/>
                <c:pt idx="0">
                  <c:v>63</c:v>
                </c:pt>
                <c:pt idx="1">
                  <c:v>54</c:v>
                </c:pt>
                <c:pt idx="2">
                  <c:v>18</c:v>
                </c:pt>
                <c:pt idx="3">
                  <c:v>17</c:v>
                </c:pt>
                <c:pt idx="4">
                  <c:v>15</c:v>
                </c:pt>
                <c:pt idx="5">
                  <c:v>13</c:v>
                </c:pt>
                <c:pt idx="6">
                  <c:v>11</c:v>
                </c:pt>
                <c:pt idx="7">
                  <c:v>8</c:v>
                </c:pt>
                <c:pt idx="8">
                  <c:v>0</c:v>
                </c:pt>
              </c:numCache>
            </c:numRef>
          </c:val>
          <c:extLst>
            <c:ext xmlns:c16="http://schemas.microsoft.com/office/drawing/2014/chart" uri="{C3380CC4-5D6E-409C-BE32-E72D297353CC}">
              <c16:uniqueId val="{00000012-E397-49FB-B692-2B4F6D74A217}"/>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000"/>
      </a:pPr>
      <a:endParaRPr lang="ja-JP"/>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altLang="en-US" b="1">
                <a:solidFill>
                  <a:schemeClr val="tx1"/>
                </a:solidFill>
              </a:rPr>
              <a:t>治療全体を通しての疼痛緩和</a:t>
            </a:r>
          </a:p>
        </c:rich>
      </c:tx>
      <c:layout>
        <c:manualLayout>
          <c:xMode val="edge"/>
          <c:yMode val="edge"/>
          <c:x val="0.2361111111111111"/>
          <c:y val="5.061434657675646E-2"/>
        </c:manualLayout>
      </c:layout>
      <c:overlay val="0"/>
      <c:spPr>
        <a:solidFill>
          <a:schemeClr val="accent5">
            <a:lumMod val="20000"/>
            <a:lumOff val="80000"/>
          </a:schemeClr>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32274540682414699"/>
          <c:y val="0.34264484537383544"/>
          <c:w val="0.38228718285214347"/>
          <c:h val="0.63714530475357245"/>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47F-4266-BC1D-08234D0DD136}"/>
              </c:ext>
            </c:extLst>
          </c:dPt>
          <c:dPt>
            <c:idx val="1"/>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3-747F-4266-BC1D-08234D0DD136}"/>
              </c:ext>
            </c:extLst>
          </c:dPt>
          <c:dPt>
            <c:idx val="2"/>
            <c:bubble3D val="0"/>
            <c:explosion val="3"/>
            <c:spPr>
              <a:solidFill>
                <a:schemeClr val="accent3"/>
              </a:solidFill>
              <a:ln w="19050">
                <a:solidFill>
                  <a:schemeClr val="lt1"/>
                </a:solidFill>
              </a:ln>
              <a:effectLst/>
            </c:spPr>
            <c:extLst>
              <c:ext xmlns:c16="http://schemas.microsoft.com/office/drawing/2014/chart" uri="{C3380CC4-5D6E-409C-BE32-E72D297353CC}">
                <c16:uniqueId val="{00000005-747F-4266-BC1D-08234D0DD136}"/>
              </c:ext>
            </c:extLst>
          </c:dPt>
          <c:dPt>
            <c:idx val="3"/>
            <c:bubble3D val="0"/>
            <c:spPr>
              <a:solidFill>
                <a:srgbClr val="FF0000"/>
              </a:solidFill>
              <a:ln w="19050">
                <a:solidFill>
                  <a:schemeClr val="lt1"/>
                </a:solidFill>
              </a:ln>
              <a:effectLst/>
            </c:spPr>
            <c:extLst>
              <c:ext xmlns:c16="http://schemas.microsoft.com/office/drawing/2014/chart" uri="{C3380CC4-5D6E-409C-BE32-E72D297353CC}">
                <c16:uniqueId val="{00000007-747F-4266-BC1D-08234D0DD13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747F-4266-BC1D-08234D0DD13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747F-4266-BC1D-08234D0DD136}"/>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747F-4266-BC1D-08234D0DD136}"/>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E9F5-4555-A619-6BA186F88532}"/>
              </c:ext>
            </c:extLst>
          </c:dPt>
          <c:dLbls>
            <c:dLbl>
              <c:idx val="2"/>
              <c:layout>
                <c:manualLayout>
                  <c:x val="6.8258967629046347E-2"/>
                  <c:y val="0.22971748323126276"/>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747F-4266-BC1D-08234D0DD136}"/>
                </c:ext>
              </c:extLst>
            </c:dLbl>
            <c:dLbl>
              <c:idx val="3"/>
              <c:layout>
                <c:manualLayout>
                  <c:x val="-9.4444444444444442E-2"/>
                  <c:y val="0.24907539146410965"/>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19166666666666668"/>
                      <c:h val="0.21103758082021812"/>
                    </c:manualLayout>
                  </c15:layout>
                </c:ext>
                <c:ext xmlns:c16="http://schemas.microsoft.com/office/drawing/2014/chart" uri="{C3380CC4-5D6E-409C-BE32-E72D297353CC}">
                  <c16:uniqueId val="{00000007-747F-4266-BC1D-08234D0DD136}"/>
                </c:ext>
              </c:extLst>
            </c:dLbl>
            <c:dLbl>
              <c:idx val="4"/>
              <c:layout>
                <c:manualLayout>
                  <c:x val="-0.13925437445319336"/>
                  <c:y val="8.1438466025080203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747F-4266-BC1D-08234D0DD136}"/>
                </c:ext>
              </c:extLst>
            </c:dLbl>
            <c:dLbl>
              <c:idx val="7"/>
              <c:layout>
                <c:manualLayout>
                  <c:x val="8.4722222222222227E-2"/>
                  <c:y val="-2.2310664482677538E-2"/>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13263888888888889"/>
                      <c:h val="0.14004629629629631"/>
                    </c:manualLayout>
                  </c15:layout>
                </c:ext>
                <c:ext xmlns:c16="http://schemas.microsoft.com/office/drawing/2014/chart" uri="{C3380CC4-5D6E-409C-BE32-E72D297353CC}">
                  <c16:uniqueId val="{0000000F-E9F5-4555-A619-6BA186F88532}"/>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'問16－24'!$B$139:$B$146</c:f>
              <c:strCache>
                <c:ptCount val="8"/>
                <c:pt idx="0">
                  <c:v>1. 十分得られた</c:v>
                </c:pt>
                <c:pt idx="1">
                  <c:v>2. ある程度得られた</c:v>
                </c:pt>
                <c:pt idx="2">
                  <c:v>3. どちらともいえない</c:v>
                </c:pt>
                <c:pt idx="3">
                  <c:v>4. あまり得られなかった</c:v>
                </c:pt>
                <c:pt idx="4">
                  <c:v>5. 全く得られなかった</c:v>
                </c:pt>
                <c:pt idx="5">
                  <c:v>6. わからない</c:v>
                </c:pt>
                <c:pt idx="6">
                  <c:v>7. ずっと痛みはなかった</c:v>
                </c:pt>
                <c:pt idx="7">
                  <c:v>8. 無回答</c:v>
                </c:pt>
              </c:strCache>
            </c:strRef>
          </c:cat>
          <c:val>
            <c:numRef>
              <c:f>'問16－24'!$C$139:$C$146</c:f>
              <c:numCache>
                <c:formatCode>General</c:formatCode>
                <c:ptCount val="8"/>
                <c:pt idx="0">
                  <c:v>41</c:v>
                </c:pt>
                <c:pt idx="1">
                  <c:v>101</c:v>
                </c:pt>
                <c:pt idx="2">
                  <c:v>17</c:v>
                </c:pt>
                <c:pt idx="3">
                  <c:v>7</c:v>
                </c:pt>
                <c:pt idx="4">
                  <c:v>0</c:v>
                </c:pt>
                <c:pt idx="5">
                  <c:v>20</c:v>
                </c:pt>
                <c:pt idx="6">
                  <c:v>5</c:v>
                </c:pt>
                <c:pt idx="7">
                  <c:v>8</c:v>
                </c:pt>
              </c:numCache>
            </c:numRef>
          </c:val>
          <c:extLst>
            <c:ext xmlns:c16="http://schemas.microsoft.com/office/drawing/2014/chart" uri="{C3380CC4-5D6E-409C-BE32-E72D297353CC}">
              <c16:uniqueId val="{00000000-E777-486D-8DCD-9ECB0A61BE2E}"/>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ja-JP" altLang="en-US" sz="1200" b="1" dirty="0">
                <a:solidFill>
                  <a:schemeClr val="tx1"/>
                </a:solidFill>
              </a:rPr>
              <a:t>患者さんの治療について、あなたご自身の不安はどの程度でしたか？ </a:t>
            </a:r>
          </a:p>
        </c:rich>
      </c:tx>
      <c:layout>
        <c:manualLayout>
          <c:xMode val="edge"/>
          <c:yMode val="edge"/>
          <c:x val="0.13292630527147672"/>
          <c:y val="3.3390094078944416E-4"/>
        </c:manualLayout>
      </c:layout>
      <c:overlay val="0"/>
      <c:spPr>
        <a:solidFill>
          <a:schemeClr val="accent5">
            <a:lumMod val="20000"/>
            <a:lumOff val="80000"/>
          </a:schemeClr>
        </a:solidFill>
        <a:ln>
          <a:noFill/>
        </a:ln>
        <a:effectLst/>
      </c:spPr>
      <c:txPr>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5.9567874073756924E-2"/>
          <c:y val="0.26827418200290948"/>
          <c:w val="0.391466439226684"/>
          <c:h val="0.7001978125168371"/>
        </c:manualLayout>
      </c:layout>
      <c:pieChart>
        <c:varyColors val="1"/>
        <c:ser>
          <c:idx val="0"/>
          <c:order val="0"/>
          <c:dPt>
            <c:idx val="0"/>
            <c:bubble3D val="0"/>
            <c:spPr>
              <a:solidFill>
                <a:srgbClr val="FF0000"/>
              </a:solidFill>
              <a:ln w="19050">
                <a:solidFill>
                  <a:schemeClr val="lt1"/>
                </a:solidFill>
              </a:ln>
              <a:effectLst/>
            </c:spPr>
            <c:extLst>
              <c:ext xmlns:c16="http://schemas.microsoft.com/office/drawing/2014/chart" uri="{C3380CC4-5D6E-409C-BE32-E72D297353CC}">
                <c16:uniqueId val="{00000001-D97E-472B-8070-3D32EDD7796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4E5-4F24-8326-670EC5E29ADF}"/>
              </c:ext>
            </c:extLst>
          </c:dPt>
          <c:dPt>
            <c:idx val="2"/>
            <c:bubble3D val="0"/>
            <c:spPr>
              <a:solidFill>
                <a:schemeClr val="accent2">
                  <a:lumMod val="40000"/>
                  <a:lumOff val="60000"/>
                </a:schemeClr>
              </a:solidFill>
              <a:ln w="19050">
                <a:solidFill>
                  <a:schemeClr val="lt1"/>
                </a:solidFill>
              </a:ln>
              <a:effectLst/>
            </c:spPr>
            <c:extLst>
              <c:ext xmlns:c16="http://schemas.microsoft.com/office/drawing/2014/chart" uri="{C3380CC4-5D6E-409C-BE32-E72D297353CC}">
                <c16:uniqueId val="{00000002-D97E-472B-8070-3D32EDD7796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4E5-4F24-8326-670EC5E29ADF}"/>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44E5-4F24-8326-670EC5E29ADF}"/>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ja-JP"/>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'問25-28'!$B$5:$B$9</c:f>
              <c:strCache>
                <c:ptCount val="5"/>
                <c:pt idx="0">
                  <c:v>1. 不安があり、生活に影響が出たので、薬剤やカウンセリングを使用した</c:v>
                </c:pt>
                <c:pt idx="1">
                  <c:v>2. 不安があり、生活に影響が出たが、薬剤やカウンセリングは使用しなかった</c:v>
                </c:pt>
                <c:pt idx="2">
                  <c:v>3. 不安はあったが、生活に影響はなかった</c:v>
                </c:pt>
                <c:pt idx="3">
                  <c:v>4. 不安はあまりなかった</c:v>
                </c:pt>
                <c:pt idx="4">
                  <c:v>無回答</c:v>
                </c:pt>
              </c:strCache>
            </c:strRef>
          </c:cat>
          <c:val>
            <c:numRef>
              <c:f>'問25-28'!$C$5:$C$9</c:f>
              <c:numCache>
                <c:formatCode>General</c:formatCode>
                <c:ptCount val="5"/>
                <c:pt idx="0">
                  <c:v>19</c:v>
                </c:pt>
                <c:pt idx="1">
                  <c:v>81</c:v>
                </c:pt>
                <c:pt idx="2">
                  <c:v>96</c:v>
                </c:pt>
                <c:pt idx="3">
                  <c:v>1</c:v>
                </c:pt>
                <c:pt idx="4">
                  <c:v>2</c:v>
                </c:pt>
              </c:numCache>
            </c:numRef>
          </c:val>
          <c:extLst>
            <c:ext xmlns:c16="http://schemas.microsoft.com/office/drawing/2014/chart" uri="{C3380CC4-5D6E-409C-BE32-E72D297353CC}">
              <c16:uniqueId val="{00000000-D97E-472B-8070-3D32EDD7796B}"/>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43193959643890611"/>
          <c:y val="0.24050428457920878"/>
          <c:w val="0.56532785331498148"/>
          <c:h val="0.64911284475634279"/>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altLang="en-US" sz="1400" b="1">
                <a:solidFill>
                  <a:schemeClr val="tx1"/>
                </a:solidFill>
              </a:rPr>
              <a:t>不安の原因</a:t>
            </a:r>
          </a:p>
        </c:rich>
      </c:tx>
      <c:overlay val="0"/>
      <c:spPr>
        <a:solidFill>
          <a:schemeClr val="accent5">
            <a:lumMod val="20000"/>
            <a:lumOff val="80000"/>
          </a:schemeClr>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'問25-28'!$B$14:$B$23</c:f>
              <c:strCache>
                <c:ptCount val="10"/>
                <c:pt idx="0">
                  <c:v>1. 診断・治療のこと</c:v>
                </c:pt>
                <c:pt idx="1">
                  <c:v>2. 後遺症・合併症のこと</c:v>
                </c:pt>
                <c:pt idx="2">
                  <c:v>3. 将来のこと</c:v>
                </c:pt>
                <c:pt idx="3">
                  <c:v>4. 学業のこと</c:v>
                </c:pt>
                <c:pt idx="4">
                  <c:v>5. 不妊や生殖機能温存のこと</c:v>
                </c:pt>
                <c:pt idx="5">
                  <c:v>6. 経済的なこと</c:v>
                </c:pt>
                <c:pt idx="6">
                  <c:v>7. 家族のこと</c:v>
                </c:pt>
                <c:pt idx="7">
                  <c:v>8. その他</c:v>
                </c:pt>
                <c:pt idx="8">
                  <c:v>9．不安はなかった</c:v>
                </c:pt>
                <c:pt idx="9">
                  <c:v>10. 特定の原因はなかった</c:v>
                </c:pt>
              </c:strCache>
            </c:strRef>
          </c:cat>
          <c:val>
            <c:numRef>
              <c:f>'問25-28'!$C$14:$C$23</c:f>
              <c:numCache>
                <c:formatCode>General</c:formatCode>
                <c:ptCount val="10"/>
                <c:pt idx="0">
                  <c:v>173</c:v>
                </c:pt>
                <c:pt idx="1">
                  <c:v>156</c:v>
                </c:pt>
                <c:pt idx="2">
                  <c:v>166</c:v>
                </c:pt>
                <c:pt idx="3">
                  <c:v>91</c:v>
                </c:pt>
                <c:pt idx="4">
                  <c:v>76</c:v>
                </c:pt>
                <c:pt idx="5">
                  <c:v>65</c:v>
                </c:pt>
                <c:pt idx="6">
                  <c:v>108</c:v>
                </c:pt>
                <c:pt idx="7">
                  <c:v>11</c:v>
                </c:pt>
                <c:pt idx="8">
                  <c:v>0</c:v>
                </c:pt>
                <c:pt idx="9">
                  <c:v>0</c:v>
                </c:pt>
              </c:numCache>
            </c:numRef>
          </c:val>
          <c:extLst>
            <c:ext xmlns:c16="http://schemas.microsoft.com/office/drawing/2014/chart" uri="{C3380CC4-5D6E-409C-BE32-E72D297353CC}">
              <c16:uniqueId val="{00000000-1C9B-4F11-86D9-8D6B38FEEAB8}"/>
            </c:ext>
          </c:extLst>
        </c:ser>
        <c:dLbls>
          <c:dLblPos val="outEnd"/>
          <c:showLegendKey val="0"/>
          <c:showVal val="1"/>
          <c:showCatName val="0"/>
          <c:showSerName val="0"/>
          <c:showPercent val="0"/>
          <c:showBubbleSize val="0"/>
        </c:dLbls>
        <c:gapWidth val="182"/>
        <c:axId val="349053216"/>
        <c:axId val="349051648"/>
      </c:barChart>
      <c:catAx>
        <c:axId val="349053216"/>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ja-JP"/>
          </a:p>
        </c:txPr>
        <c:crossAx val="349051648"/>
        <c:crosses val="autoZero"/>
        <c:auto val="1"/>
        <c:lblAlgn val="ctr"/>
        <c:lblOffset val="100"/>
        <c:noMultiLvlLbl val="0"/>
      </c:catAx>
      <c:valAx>
        <c:axId val="349051648"/>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ja-JP"/>
          </a:p>
        </c:txPr>
        <c:crossAx val="349053216"/>
        <c:crosses val="autoZero"/>
        <c:crossBetween val="between"/>
      </c:valAx>
      <c:spPr>
        <a:noFill/>
        <a:ln>
          <a:solidFill>
            <a:schemeClr val="tx1"/>
          </a:solid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altLang="en-US" b="1">
                <a:solidFill>
                  <a:schemeClr val="tx1"/>
                </a:solidFill>
              </a:rPr>
              <a:t>治療中、最も相談したスタッフは？</a:t>
            </a:r>
          </a:p>
        </c:rich>
      </c:tx>
      <c:layout>
        <c:manualLayout>
          <c:xMode val="edge"/>
          <c:yMode val="edge"/>
          <c:x val="0.22222222222222221"/>
          <c:y val="2.7777777777777776E-2"/>
        </c:manualLayout>
      </c:layout>
      <c:overlay val="0"/>
      <c:spPr>
        <a:solidFill>
          <a:schemeClr val="accent5">
            <a:lumMod val="20000"/>
            <a:lumOff val="80000"/>
          </a:schemeClr>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38809492563429571"/>
          <c:y val="0.24477942412370868"/>
          <c:w val="0.57623840769903767"/>
          <c:h val="0.71006458244443582"/>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'問33-34'!$B$3:$B$10</c:f>
              <c:strCache>
                <c:ptCount val="8"/>
                <c:pt idx="0">
                  <c:v>1. 医師</c:v>
                </c:pt>
                <c:pt idx="1">
                  <c:v>2. 看護師</c:v>
                </c:pt>
                <c:pt idx="2">
                  <c:v>3. ソーシャルワーカー</c:v>
                </c:pt>
                <c:pt idx="3">
                  <c:v>4. 心理士</c:v>
                </c:pt>
                <c:pt idx="4">
                  <c:v>5. ホスピタルプレイ士/チャイルドライフスペシャリスト</c:v>
                </c:pt>
                <c:pt idx="5">
                  <c:v>6. 教師</c:v>
                </c:pt>
                <c:pt idx="6">
                  <c:v>7. その他</c:v>
                </c:pt>
                <c:pt idx="7">
                  <c:v>8. 特になし</c:v>
                </c:pt>
              </c:strCache>
            </c:strRef>
          </c:cat>
          <c:val>
            <c:numRef>
              <c:f>'問33-34'!$C$3:$C$10</c:f>
              <c:numCache>
                <c:formatCode>General</c:formatCode>
                <c:ptCount val="8"/>
                <c:pt idx="0">
                  <c:v>170</c:v>
                </c:pt>
                <c:pt idx="1">
                  <c:v>140</c:v>
                </c:pt>
                <c:pt idx="2">
                  <c:v>8</c:v>
                </c:pt>
                <c:pt idx="3">
                  <c:v>11</c:v>
                </c:pt>
                <c:pt idx="4">
                  <c:v>26</c:v>
                </c:pt>
                <c:pt idx="5">
                  <c:v>14</c:v>
                </c:pt>
                <c:pt idx="6">
                  <c:v>9</c:v>
                </c:pt>
                <c:pt idx="7">
                  <c:v>5</c:v>
                </c:pt>
              </c:numCache>
            </c:numRef>
          </c:val>
          <c:extLst>
            <c:ext xmlns:c16="http://schemas.microsoft.com/office/drawing/2014/chart" uri="{C3380CC4-5D6E-409C-BE32-E72D297353CC}">
              <c16:uniqueId val="{00000000-7543-480F-8873-73FA26667E16}"/>
            </c:ext>
          </c:extLst>
        </c:ser>
        <c:dLbls>
          <c:dLblPos val="outEnd"/>
          <c:showLegendKey val="0"/>
          <c:showVal val="1"/>
          <c:showCatName val="0"/>
          <c:showSerName val="0"/>
          <c:showPercent val="0"/>
          <c:showBubbleSize val="0"/>
        </c:dLbls>
        <c:gapWidth val="182"/>
        <c:axId val="349057528"/>
        <c:axId val="349052824"/>
      </c:barChart>
      <c:catAx>
        <c:axId val="349057528"/>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ja-JP"/>
          </a:p>
        </c:txPr>
        <c:crossAx val="349052824"/>
        <c:crosses val="autoZero"/>
        <c:auto val="1"/>
        <c:lblAlgn val="ctr"/>
        <c:lblOffset val="100"/>
        <c:noMultiLvlLbl val="0"/>
      </c:catAx>
      <c:valAx>
        <c:axId val="349052824"/>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ja-JP"/>
          </a:p>
        </c:txPr>
        <c:crossAx val="349057528"/>
        <c:crosses val="autoZero"/>
        <c:crossBetween val="between"/>
        <c:majorUnit val="30"/>
      </c:valAx>
      <c:spPr>
        <a:noFill/>
        <a:ln>
          <a:solidFill>
            <a:schemeClr val="tx1"/>
          </a:solid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altLang="en-US" b="1">
                <a:solidFill>
                  <a:schemeClr val="tx1"/>
                </a:solidFill>
              </a:rPr>
              <a:t>相談支援センター</a:t>
            </a:r>
          </a:p>
        </c:rich>
      </c:tx>
      <c:overlay val="0"/>
      <c:spPr>
        <a:solidFill>
          <a:schemeClr val="accent5">
            <a:lumMod val="20000"/>
            <a:lumOff val="80000"/>
          </a:schemeClr>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7.2095543469437459E-2"/>
          <c:y val="0.21446858725186016"/>
          <c:w val="0.41697804204886763"/>
          <c:h val="0.68881625373582145"/>
        </c:manualLayout>
      </c:layout>
      <c:pieChart>
        <c:varyColors val="1"/>
        <c:ser>
          <c:idx val="0"/>
          <c:order val="0"/>
          <c:dPt>
            <c:idx val="0"/>
            <c:bubble3D val="0"/>
            <c:spPr>
              <a:solidFill>
                <a:srgbClr val="FF0000"/>
              </a:solidFill>
              <a:ln w="19050">
                <a:solidFill>
                  <a:schemeClr val="lt1"/>
                </a:solidFill>
              </a:ln>
              <a:effectLst/>
            </c:spPr>
            <c:extLst>
              <c:ext xmlns:c16="http://schemas.microsoft.com/office/drawing/2014/chart" uri="{C3380CC4-5D6E-409C-BE32-E72D297353CC}">
                <c16:uniqueId val="{00000002-40C7-4C0A-98D9-5D4D9FDCCF54}"/>
              </c:ext>
            </c:extLst>
          </c:dPt>
          <c:dPt>
            <c:idx val="1"/>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01-40C7-4C0A-98D9-5D4D9FDCCF5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CB1-4237-AA9B-334367ABF8B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CB1-4237-AA9B-334367ABF8B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CCB1-4237-AA9B-334367ABF8B1}"/>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CCB1-4237-AA9B-334367ABF8B1}"/>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CCB1-4237-AA9B-334367ABF8B1}"/>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CCB1-4237-AA9B-334367ABF8B1}"/>
              </c:ext>
            </c:extLst>
          </c:dPt>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ja-JP"/>
              </a:p>
            </c:txPr>
            <c:dLblPos val="bestFit"/>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'問33-34'!$B$22:$B$29</c:f>
              <c:strCache>
                <c:ptCount val="8"/>
                <c:pt idx="0">
                  <c:v>1. がん相談支援センターの存在を知らなかった</c:v>
                </c:pt>
                <c:pt idx="1">
                  <c:v>2. がん相談支援センターの存在を知っていたが、利用しなかった</c:v>
                </c:pt>
                <c:pt idx="2">
                  <c:v>3．利用して、十分役に立った</c:v>
                </c:pt>
                <c:pt idx="3">
                  <c:v>4．利用して、ある程度役立った</c:v>
                </c:pt>
                <c:pt idx="4">
                  <c:v>5．利用したが、どちらともいえない</c:v>
                </c:pt>
                <c:pt idx="5">
                  <c:v>6．利用したが、あまり役立たなかった</c:v>
                </c:pt>
                <c:pt idx="6">
                  <c:v>7．わからない</c:v>
                </c:pt>
                <c:pt idx="7">
                  <c:v>無回答</c:v>
                </c:pt>
              </c:strCache>
            </c:strRef>
          </c:cat>
          <c:val>
            <c:numRef>
              <c:f>'問33-34'!$C$22:$C$29</c:f>
              <c:numCache>
                <c:formatCode>General</c:formatCode>
                <c:ptCount val="8"/>
                <c:pt idx="0">
                  <c:v>80</c:v>
                </c:pt>
                <c:pt idx="1">
                  <c:v>84</c:v>
                </c:pt>
                <c:pt idx="2">
                  <c:v>10</c:v>
                </c:pt>
                <c:pt idx="3">
                  <c:v>8</c:v>
                </c:pt>
                <c:pt idx="4">
                  <c:v>3</c:v>
                </c:pt>
                <c:pt idx="5">
                  <c:v>5</c:v>
                </c:pt>
                <c:pt idx="6">
                  <c:v>8</c:v>
                </c:pt>
                <c:pt idx="7">
                  <c:v>1</c:v>
                </c:pt>
              </c:numCache>
            </c:numRef>
          </c:val>
          <c:extLst>
            <c:ext xmlns:c16="http://schemas.microsoft.com/office/drawing/2014/chart" uri="{C3380CC4-5D6E-409C-BE32-E72D297353CC}">
              <c16:uniqueId val="{00000000-40C7-4C0A-98D9-5D4D9FDCCF54}"/>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47883736504586411"/>
          <c:y val="0.16300434637581315"/>
          <c:w val="0.52116263495413584"/>
          <c:h val="0.81788098674296705"/>
        </c:manualLayout>
      </c:layout>
      <c:overlay val="0"/>
      <c:spPr>
        <a:noFill/>
        <a:ln>
          <a:noFill/>
        </a:ln>
        <a:effectLst/>
      </c:spPr>
      <c:txPr>
        <a:bodyPr rot="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ja-JP" altLang="en-US" sz="1200" b="1" dirty="0">
                <a:solidFill>
                  <a:schemeClr val="tx1"/>
                </a:solidFill>
              </a:rPr>
              <a:t>治療上の問題以外に、</a:t>
            </a:r>
            <a:endParaRPr lang="en-US" altLang="ja-JP" sz="1200" b="1" dirty="0">
              <a:solidFill>
                <a:schemeClr val="tx1"/>
              </a:solidFill>
            </a:endParaRPr>
          </a:p>
          <a:p>
            <a:pPr>
              <a:defRPr sz="1200" b="1">
                <a:solidFill>
                  <a:schemeClr val="tx1"/>
                </a:solidFill>
              </a:defRPr>
            </a:pPr>
            <a:r>
              <a:rPr lang="ja-JP" altLang="en-US" sz="1200" b="1" dirty="0">
                <a:solidFill>
                  <a:schemeClr val="tx1"/>
                </a:solidFill>
              </a:rPr>
              <a:t>どのような問題がありましたか？</a:t>
            </a:r>
          </a:p>
        </c:rich>
      </c:tx>
      <c:layout>
        <c:manualLayout>
          <c:xMode val="edge"/>
          <c:yMode val="edge"/>
          <c:x val="0.37049305300925783"/>
          <c:y val="0"/>
        </c:manualLayout>
      </c:layout>
      <c:overlay val="0"/>
      <c:spPr>
        <a:solidFill>
          <a:schemeClr val="accent5">
            <a:lumMod val="20000"/>
            <a:lumOff val="80000"/>
          </a:schemeClr>
        </a:solidFill>
        <a:ln>
          <a:noFill/>
        </a:ln>
        <a:effectLst/>
      </c:spPr>
      <c:txPr>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37194998415253344"/>
          <c:y val="0.28198949540487228"/>
          <c:w val="0.58419685039370084"/>
          <c:h val="0.69153579760863226"/>
        </c:manualLayout>
      </c:layout>
      <c:barChart>
        <c:barDir val="bar"/>
        <c:grouping val="clustered"/>
        <c:varyColors val="0"/>
        <c:ser>
          <c:idx val="0"/>
          <c:order val="0"/>
          <c:spPr>
            <a:solidFill>
              <a:schemeClr val="accent1"/>
            </a:solidFill>
            <a:ln>
              <a:noFill/>
            </a:ln>
            <a:effectLst/>
          </c:spPr>
          <c:invertIfNegative val="0"/>
          <c:dPt>
            <c:idx val="3"/>
            <c:invertIfNegative val="0"/>
            <c:bubble3D val="0"/>
            <c:spPr>
              <a:solidFill>
                <a:srgbClr val="FF0000"/>
              </a:solidFill>
              <a:ln>
                <a:noFill/>
              </a:ln>
              <a:effectLst/>
            </c:spPr>
            <c:extLst>
              <c:ext xmlns:c16="http://schemas.microsoft.com/office/drawing/2014/chart" uri="{C3380CC4-5D6E-409C-BE32-E72D297353CC}">
                <c16:uniqueId val="{00000001-F3D0-4803-937B-E033A0008DCA}"/>
              </c:ext>
            </c:extLst>
          </c:dPt>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問35!$A$3:$A$11</c:f>
              <c:strCache>
                <c:ptCount val="9"/>
                <c:pt idx="0">
                  <c:v>1．親の仕事への影響</c:v>
                </c:pt>
                <c:pt idx="1">
                  <c:v>2．経済的問題</c:v>
                </c:pt>
                <c:pt idx="2">
                  <c:v>3．付き添い家族の健康への影響</c:v>
                </c:pt>
                <c:pt idx="3">
                  <c:v>4．兄弟姉妹への影響</c:v>
                </c:pt>
                <c:pt idx="4">
                  <c:v>5．教育・ 保育の問題</c:v>
                </c:pt>
                <c:pt idx="5">
                  <c:v>6．医療者との関係</c:v>
                </c:pt>
                <c:pt idx="6">
                  <c:v>7．他の患者・家族との関係</c:v>
                </c:pt>
                <c:pt idx="7">
                  <c:v>8．その他</c:v>
                </c:pt>
                <c:pt idx="8">
                  <c:v>9．特になかった</c:v>
                </c:pt>
              </c:strCache>
            </c:strRef>
          </c:cat>
          <c:val>
            <c:numRef>
              <c:f>問35!$B$3:$B$11</c:f>
              <c:numCache>
                <c:formatCode>General</c:formatCode>
                <c:ptCount val="9"/>
                <c:pt idx="0">
                  <c:v>97</c:v>
                </c:pt>
                <c:pt idx="1">
                  <c:v>74</c:v>
                </c:pt>
                <c:pt idx="2">
                  <c:v>89</c:v>
                </c:pt>
                <c:pt idx="3">
                  <c:v>140</c:v>
                </c:pt>
                <c:pt idx="4">
                  <c:v>72</c:v>
                </c:pt>
                <c:pt idx="5">
                  <c:v>14</c:v>
                </c:pt>
                <c:pt idx="6">
                  <c:v>36</c:v>
                </c:pt>
                <c:pt idx="7">
                  <c:v>3</c:v>
                </c:pt>
                <c:pt idx="8">
                  <c:v>11</c:v>
                </c:pt>
              </c:numCache>
            </c:numRef>
          </c:val>
          <c:extLst>
            <c:ext xmlns:c16="http://schemas.microsoft.com/office/drawing/2014/chart" uri="{C3380CC4-5D6E-409C-BE32-E72D297353CC}">
              <c16:uniqueId val="{00000000-3310-4C2E-B526-2ABD4C967986}"/>
            </c:ext>
          </c:extLst>
        </c:ser>
        <c:dLbls>
          <c:dLblPos val="outEnd"/>
          <c:showLegendKey val="0"/>
          <c:showVal val="1"/>
          <c:showCatName val="0"/>
          <c:showSerName val="0"/>
          <c:showPercent val="0"/>
          <c:showBubbleSize val="0"/>
        </c:dLbls>
        <c:gapWidth val="182"/>
        <c:axId val="349051256"/>
        <c:axId val="349057920"/>
      </c:barChart>
      <c:catAx>
        <c:axId val="349051256"/>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ja-JP"/>
          </a:p>
        </c:txPr>
        <c:crossAx val="349057920"/>
        <c:crosses val="autoZero"/>
        <c:auto val="1"/>
        <c:lblAlgn val="ctr"/>
        <c:lblOffset val="100"/>
        <c:noMultiLvlLbl val="0"/>
      </c:catAx>
      <c:valAx>
        <c:axId val="349057920"/>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ja-JP"/>
          </a:p>
        </c:txPr>
        <c:crossAx val="349051256"/>
        <c:crosses val="autoZero"/>
        <c:crossBetween val="between"/>
      </c:valAx>
      <c:spPr>
        <a:noFill/>
        <a:ln>
          <a:solidFill>
            <a:schemeClr val="tx1"/>
          </a:solid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r>
              <a:rPr lang="ja-JP" altLang="en-US" sz="1200" b="1">
                <a:solidFill>
                  <a:schemeClr val="tx1"/>
                </a:solidFill>
              </a:rPr>
              <a:t>面会中は、兄弟姉妹はどこにいましたか？</a:t>
            </a:r>
          </a:p>
        </c:rich>
      </c:tx>
      <c:overlay val="0"/>
      <c:spPr>
        <a:solidFill>
          <a:schemeClr val="accent5">
            <a:lumMod val="20000"/>
            <a:lumOff val="80000"/>
          </a:schemeClr>
        </a:solidFill>
        <a:ln>
          <a:noFill/>
        </a:ln>
        <a:effectLst/>
      </c:spPr>
      <c:txPr>
        <a:bodyPr rot="0" spcFirstLastPara="1" vertOverflow="ellipsis" vert="horz" wrap="square" anchor="ctr" anchorCtr="1"/>
        <a:lstStyle/>
        <a:p>
          <a:pPr>
            <a:defRPr sz="120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43147486786083855"/>
          <c:y val="0.23184354225191761"/>
          <c:w val="0.51307318634779009"/>
          <c:h val="0.71936905348943436"/>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問36!$A$3:$A$9</c:f>
              <c:strCache>
                <c:ptCount val="7"/>
                <c:pt idx="0">
                  <c:v>1.病院内に預かり施設があった</c:v>
                </c:pt>
                <c:pt idx="1">
                  <c:v>2.病室内で一緒に過ごした</c:v>
                </c:pt>
                <c:pt idx="2">
                  <c:v>3.保育所などの施設に預けた</c:v>
                </c:pt>
                <c:pt idx="3">
                  <c:v>4.ほかの家族に預けた</c:v>
                </c:pt>
                <c:pt idx="4">
                  <c:v>5.友人に預けた</c:v>
                </c:pt>
                <c:pt idx="5">
                  <c:v>6.その他</c:v>
                </c:pt>
                <c:pt idx="6">
                  <c:v>7．兄弟姉妹はいない</c:v>
                </c:pt>
              </c:strCache>
            </c:strRef>
          </c:cat>
          <c:val>
            <c:numRef>
              <c:f>問36!$B$3:$B$9</c:f>
              <c:numCache>
                <c:formatCode>General</c:formatCode>
                <c:ptCount val="7"/>
                <c:pt idx="0">
                  <c:v>3</c:v>
                </c:pt>
                <c:pt idx="1">
                  <c:v>27</c:v>
                </c:pt>
                <c:pt idx="2">
                  <c:v>23</c:v>
                </c:pt>
                <c:pt idx="3">
                  <c:v>91</c:v>
                </c:pt>
                <c:pt idx="4">
                  <c:v>11</c:v>
                </c:pt>
                <c:pt idx="5">
                  <c:v>54</c:v>
                </c:pt>
                <c:pt idx="6">
                  <c:v>3</c:v>
                </c:pt>
              </c:numCache>
            </c:numRef>
          </c:val>
          <c:extLst>
            <c:ext xmlns:c16="http://schemas.microsoft.com/office/drawing/2014/chart" uri="{C3380CC4-5D6E-409C-BE32-E72D297353CC}">
              <c16:uniqueId val="{00000000-9D62-4322-9A0F-E3FD0FAC74B6}"/>
            </c:ext>
          </c:extLst>
        </c:ser>
        <c:dLbls>
          <c:dLblPos val="outEnd"/>
          <c:showLegendKey val="0"/>
          <c:showVal val="1"/>
          <c:showCatName val="0"/>
          <c:showSerName val="0"/>
          <c:showPercent val="0"/>
          <c:showBubbleSize val="0"/>
        </c:dLbls>
        <c:gapWidth val="182"/>
        <c:axId val="349056352"/>
        <c:axId val="349056744"/>
      </c:barChart>
      <c:catAx>
        <c:axId val="349056352"/>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ja-JP"/>
          </a:p>
        </c:txPr>
        <c:crossAx val="349056744"/>
        <c:crosses val="autoZero"/>
        <c:auto val="1"/>
        <c:lblAlgn val="ctr"/>
        <c:lblOffset val="100"/>
        <c:noMultiLvlLbl val="0"/>
      </c:catAx>
      <c:valAx>
        <c:axId val="349056744"/>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349056352"/>
        <c:crosses val="autoZero"/>
        <c:crossBetween val="between"/>
      </c:valAx>
      <c:spPr>
        <a:noFill/>
        <a:ln>
          <a:solidFill>
            <a:schemeClr val="tx1"/>
          </a:solid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altLang="en-US" b="1">
                <a:solidFill>
                  <a:schemeClr val="tx1"/>
                </a:solidFill>
              </a:rPr>
              <a:t>受けた経済的支援</a:t>
            </a:r>
          </a:p>
        </c:rich>
      </c:tx>
      <c:layout/>
      <c:overlay val="0"/>
      <c:spPr>
        <a:solidFill>
          <a:schemeClr val="accent5">
            <a:lumMod val="20000"/>
            <a:lumOff val="80000"/>
          </a:schemeClr>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問38!$B$3:$B$14</c:f>
              <c:strCache>
                <c:ptCount val="12"/>
                <c:pt idx="0">
                  <c:v>1．小児慢性特定疾患の医療給付</c:v>
                </c:pt>
                <c:pt idx="1">
                  <c:v>2. 子ども(小児/乳幼児)医療費助成制度</c:v>
                </c:pt>
                <c:pt idx="2">
                  <c:v>3. 障害児福祉手当</c:v>
                </c:pt>
                <c:pt idx="3">
                  <c:v>4. 特別児童扶養手当</c:v>
                </c:pt>
                <c:pt idx="4">
                  <c:v>5. 患者団体などからの療養援助</c:v>
                </c:pt>
                <c:pt idx="5">
                  <c:v>6. 高額療養費</c:v>
                </c:pt>
                <c:pt idx="6">
                  <c:v>7. 市町村からの見舞金</c:v>
                </c:pt>
                <c:pt idx="7">
                  <c:v>8. 祖父母・親族からの支援</c:v>
                </c:pt>
                <c:pt idx="8">
                  <c:v>9. 友人等からの支援</c:v>
                </c:pt>
                <c:pt idx="9">
                  <c:v>10. 生命保険 ・民間医療保険</c:v>
                </c:pt>
                <c:pt idx="10">
                  <c:v>11. 何も受けていない</c:v>
                </c:pt>
                <c:pt idx="11">
                  <c:v>12. その他</c:v>
                </c:pt>
              </c:strCache>
            </c:strRef>
          </c:cat>
          <c:val>
            <c:numRef>
              <c:f>問38!$C$3:$C$14</c:f>
              <c:numCache>
                <c:formatCode>General</c:formatCode>
                <c:ptCount val="12"/>
                <c:pt idx="0">
                  <c:v>165</c:v>
                </c:pt>
                <c:pt idx="1">
                  <c:v>149</c:v>
                </c:pt>
                <c:pt idx="2">
                  <c:v>7</c:v>
                </c:pt>
                <c:pt idx="3">
                  <c:v>67</c:v>
                </c:pt>
                <c:pt idx="4">
                  <c:v>5</c:v>
                </c:pt>
                <c:pt idx="5">
                  <c:v>23</c:v>
                </c:pt>
                <c:pt idx="6">
                  <c:v>0</c:v>
                </c:pt>
                <c:pt idx="7">
                  <c:v>55</c:v>
                </c:pt>
                <c:pt idx="8">
                  <c:v>4</c:v>
                </c:pt>
                <c:pt idx="9">
                  <c:v>75</c:v>
                </c:pt>
                <c:pt idx="10">
                  <c:v>1</c:v>
                </c:pt>
                <c:pt idx="11">
                  <c:v>0</c:v>
                </c:pt>
              </c:numCache>
            </c:numRef>
          </c:val>
          <c:extLst>
            <c:ext xmlns:c16="http://schemas.microsoft.com/office/drawing/2014/chart" uri="{C3380CC4-5D6E-409C-BE32-E72D297353CC}">
              <c16:uniqueId val="{00000000-2B1F-41A2-BC61-651BA81B5DD5}"/>
            </c:ext>
          </c:extLst>
        </c:ser>
        <c:dLbls>
          <c:dLblPos val="outEnd"/>
          <c:showLegendKey val="0"/>
          <c:showVal val="1"/>
          <c:showCatName val="0"/>
          <c:showSerName val="0"/>
          <c:showPercent val="0"/>
          <c:showBubbleSize val="0"/>
        </c:dLbls>
        <c:gapWidth val="182"/>
        <c:axId val="349058312"/>
        <c:axId val="349050864"/>
      </c:barChart>
      <c:catAx>
        <c:axId val="349058312"/>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游ゴシック" panose="020B0400000000000000" pitchFamily="50" charset="-128"/>
                <a:cs typeface="+mn-cs"/>
              </a:defRPr>
            </a:pPr>
            <a:endParaRPr lang="ja-JP"/>
          </a:p>
        </c:txPr>
        <c:crossAx val="349050864"/>
        <c:crosses val="autoZero"/>
        <c:auto val="1"/>
        <c:lblAlgn val="ctr"/>
        <c:lblOffset val="100"/>
        <c:noMultiLvlLbl val="0"/>
      </c:catAx>
      <c:valAx>
        <c:axId val="349050864"/>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ja-JP"/>
          </a:p>
        </c:txPr>
        <c:crossAx val="349058312"/>
        <c:crosses val="autoZero"/>
        <c:crossBetween val="between"/>
        <c:majorUnit val="40"/>
      </c:valAx>
      <c:spPr>
        <a:noFill/>
        <a:ln>
          <a:solidFill>
            <a:schemeClr val="tx1"/>
          </a:solid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altLang="en-US" b="1">
                <a:solidFill>
                  <a:schemeClr val="tx1"/>
                </a:solidFill>
              </a:rPr>
              <a:t>自己負担が大きいと感じた支出</a:t>
            </a:r>
          </a:p>
        </c:rich>
      </c:tx>
      <c:layout/>
      <c:overlay val="0"/>
      <c:spPr>
        <a:solidFill>
          <a:schemeClr val="accent5">
            <a:lumMod val="20000"/>
            <a:lumOff val="80000"/>
          </a:schemeClr>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barChart>
        <c:barDir val="bar"/>
        <c:grouping val="clustered"/>
        <c:varyColors val="0"/>
        <c:ser>
          <c:idx val="0"/>
          <c:order val="0"/>
          <c:spPr>
            <a:solidFill>
              <a:schemeClr val="accent1"/>
            </a:solidFill>
            <a:ln>
              <a:noFill/>
            </a:ln>
            <a:effectLst/>
          </c:spPr>
          <c:invertIfNegative val="0"/>
          <c:dPt>
            <c:idx val="2"/>
            <c:invertIfNegative val="0"/>
            <c:bubble3D val="0"/>
            <c:spPr>
              <a:solidFill>
                <a:srgbClr val="FF0000"/>
              </a:solidFill>
              <a:ln>
                <a:noFill/>
              </a:ln>
              <a:effectLst/>
            </c:spPr>
            <c:extLst>
              <c:ext xmlns:c16="http://schemas.microsoft.com/office/drawing/2014/chart" uri="{C3380CC4-5D6E-409C-BE32-E72D297353CC}">
                <c16:uniqueId val="{00000001-12B6-4EB9-B111-6BB58C12D0E1}"/>
              </c:ext>
            </c:extLst>
          </c:dPt>
          <c:dPt>
            <c:idx val="4"/>
            <c:invertIfNegative val="0"/>
            <c:bubble3D val="0"/>
            <c:spPr>
              <a:solidFill>
                <a:srgbClr val="FF0000"/>
              </a:solidFill>
              <a:ln>
                <a:noFill/>
              </a:ln>
              <a:effectLst/>
            </c:spPr>
            <c:extLst>
              <c:ext xmlns:c16="http://schemas.microsoft.com/office/drawing/2014/chart" uri="{C3380CC4-5D6E-409C-BE32-E72D297353CC}">
                <c16:uniqueId val="{00000003-12B6-4EB9-B111-6BB58C12D0E1}"/>
              </c:ext>
            </c:extLst>
          </c:dPt>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'問39-40'!$B$3:$B$10</c:f>
              <c:strCache>
                <c:ptCount val="8"/>
                <c:pt idx="0">
                  <c:v>1.医療費　</c:v>
                </c:pt>
                <c:pt idx="1">
                  <c:v>2.本人の生活に関わる費用　</c:v>
                </c:pt>
                <c:pt idx="2">
                  <c:v>3.交通費　</c:v>
                </c:pt>
                <c:pt idx="3">
                  <c:v>4.室料差額　</c:v>
                </c:pt>
                <c:pt idx="4">
                  <c:v>5.付き添い家族等の宿泊・生活費　</c:v>
                </c:pt>
                <c:pt idx="5">
                  <c:v>6.骨髄移植に関する費用　</c:v>
                </c:pt>
                <c:pt idx="6">
                  <c:v>7.その他</c:v>
                </c:pt>
                <c:pt idx="7">
                  <c:v>8．負担を感じなかった</c:v>
                </c:pt>
              </c:strCache>
            </c:strRef>
          </c:cat>
          <c:val>
            <c:numRef>
              <c:f>'問39-40'!$C$3:$C$10</c:f>
              <c:numCache>
                <c:formatCode>General</c:formatCode>
                <c:ptCount val="8"/>
                <c:pt idx="0">
                  <c:v>17</c:v>
                </c:pt>
                <c:pt idx="1">
                  <c:v>40</c:v>
                </c:pt>
                <c:pt idx="2">
                  <c:v>120</c:v>
                </c:pt>
                <c:pt idx="3">
                  <c:v>18</c:v>
                </c:pt>
                <c:pt idx="4">
                  <c:v>129</c:v>
                </c:pt>
                <c:pt idx="5">
                  <c:v>12</c:v>
                </c:pt>
                <c:pt idx="6">
                  <c:v>23</c:v>
                </c:pt>
                <c:pt idx="7">
                  <c:v>18</c:v>
                </c:pt>
              </c:numCache>
            </c:numRef>
          </c:val>
          <c:extLst>
            <c:ext xmlns:c16="http://schemas.microsoft.com/office/drawing/2014/chart" uri="{C3380CC4-5D6E-409C-BE32-E72D297353CC}">
              <c16:uniqueId val="{00000000-8AC8-4125-9F31-EFA46DA2FECE}"/>
            </c:ext>
          </c:extLst>
        </c:ser>
        <c:dLbls>
          <c:dLblPos val="outEnd"/>
          <c:showLegendKey val="0"/>
          <c:showVal val="1"/>
          <c:showCatName val="0"/>
          <c:showSerName val="0"/>
          <c:showPercent val="0"/>
          <c:showBubbleSize val="0"/>
        </c:dLbls>
        <c:gapWidth val="182"/>
        <c:axId val="349760328"/>
        <c:axId val="349761112"/>
      </c:barChart>
      <c:catAx>
        <c:axId val="349760328"/>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ＭＳ ゴシック" panose="020B0609070205080204" pitchFamily="49" charset="-128"/>
                <a:ea typeface="ＭＳ ゴシック" panose="020B0609070205080204" pitchFamily="49" charset="-128"/>
                <a:cs typeface="+mn-cs"/>
              </a:defRPr>
            </a:pPr>
            <a:endParaRPr lang="ja-JP"/>
          </a:p>
        </c:txPr>
        <c:crossAx val="349761112"/>
        <c:crosses val="autoZero"/>
        <c:auto val="1"/>
        <c:lblAlgn val="ctr"/>
        <c:lblOffset val="100"/>
        <c:noMultiLvlLbl val="0"/>
      </c:catAx>
      <c:valAx>
        <c:axId val="349761112"/>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ja-JP"/>
          </a:p>
        </c:txPr>
        <c:crossAx val="349760328"/>
        <c:crosses val="autoZero"/>
        <c:crossBetween val="between"/>
        <c:majorUnit val="40"/>
      </c:valAx>
      <c:spPr>
        <a:noFill/>
        <a:ln>
          <a:solidFill>
            <a:schemeClr val="tx1"/>
          </a:solid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sz="1400" b="1" dirty="0">
                <a:solidFill>
                  <a:schemeClr val="tx1"/>
                </a:solidFill>
              </a:rPr>
              <a:t>がんにかか</a:t>
            </a:r>
            <a:r>
              <a:rPr lang="ja-JP" altLang="en-US" sz="1400" b="1" dirty="0">
                <a:solidFill>
                  <a:schemeClr val="tx1"/>
                </a:solidFill>
              </a:rPr>
              <a:t>ったことで</a:t>
            </a:r>
            <a:r>
              <a:rPr lang="ja-JP" sz="1400" b="1" dirty="0">
                <a:solidFill>
                  <a:schemeClr val="tx1"/>
                </a:solidFill>
              </a:rPr>
              <a:t>新たに発生した支出</a:t>
            </a:r>
          </a:p>
        </c:rich>
      </c:tx>
      <c:layout>
        <c:manualLayout>
          <c:xMode val="edge"/>
          <c:yMode val="edge"/>
          <c:x val="0.10323886639676114"/>
          <c:y val="4.5599635202918376E-3"/>
        </c:manualLayout>
      </c:layout>
      <c:overlay val="0"/>
      <c:spPr>
        <a:solidFill>
          <a:schemeClr val="accent5">
            <a:lumMod val="20000"/>
            <a:lumOff val="80000"/>
          </a:schemeClr>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pieChart>
        <c:varyColors val="1"/>
        <c:ser>
          <c:idx val="0"/>
          <c:order val="0"/>
          <c:dPt>
            <c:idx val="0"/>
            <c:bubble3D val="0"/>
            <c:spPr>
              <a:solidFill>
                <a:srgbClr val="FF3399"/>
              </a:solidFill>
              <a:ln w="19050">
                <a:solidFill>
                  <a:schemeClr val="lt1"/>
                </a:solidFill>
              </a:ln>
              <a:effectLst/>
            </c:spPr>
            <c:extLst>
              <c:ext xmlns:c16="http://schemas.microsoft.com/office/drawing/2014/chart" uri="{C3380CC4-5D6E-409C-BE32-E72D297353CC}">
                <c16:uniqueId val="{00000002-B1EB-4DFE-BDF7-9BB9D1482804}"/>
              </c:ext>
            </c:extLst>
          </c:dPt>
          <c:dPt>
            <c:idx val="1"/>
            <c:bubble3D val="0"/>
            <c:spPr>
              <a:solidFill>
                <a:srgbClr val="FFC000"/>
              </a:solidFill>
              <a:ln w="19050">
                <a:solidFill>
                  <a:schemeClr val="lt1"/>
                </a:solidFill>
              </a:ln>
              <a:effectLst/>
            </c:spPr>
            <c:extLst>
              <c:ext xmlns:c16="http://schemas.microsoft.com/office/drawing/2014/chart" uri="{C3380CC4-5D6E-409C-BE32-E72D297353CC}">
                <c16:uniqueId val="{00000001-B1EB-4DFE-BDF7-9BB9D1482804}"/>
              </c:ext>
            </c:extLst>
          </c:dPt>
          <c:dPt>
            <c:idx val="2"/>
            <c:bubble3D val="0"/>
            <c:spPr>
              <a:solidFill>
                <a:srgbClr val="002060"/>
              </a:solidFill>
              <a:ln w="19050">
                <a:solidFill>
                  <a:schemeClr val="lt1"/>
                </a:solidFill>
              </a:ln>
              <a:effectLst/>
            </c:spPr>
            <c:extLst>
              <c:ext xmlns:c16="http://schemas.microsoft.com/office/drawing/2014/chart" uri="{C3380CC4-5D6E-409C-BE32-E72D297353CC}">
                <c16:uniqueId val="{00000003-B1EB-4DFE-BDF7-9BB9D1482804}"/>
              </c:ext>
            </c:extLst>
          </c:dPt>
          <c:dPt>
            <c:idx val="3"/>
            <c:bubble3D val="0"/>
            <c:spPr>
              <a:solidFill>
                <a:schemeClr val="accent2">
                  <a:lumMod val="50000"/>
                </a:schemeClr>
              </a:solidFill>
              <a:ln w="19050">
                <a:solidFill>
                  <a:schemeClr val="lt1"/>
                </a:solidFill>
              </a:ln>
              <a:effectLst/>
            </c:spPr>
            <c:extLst>
              <c:ext xmlns:c16="http://schemas.microsoft.com/office/drawing/2014/chart" uri="{C3380CC4-5D6E-409C-BE32-E72D297353CC}">
                <c16:uniqueId val="{00000004-B1EB-4DFE-BDF7-9BB9D1482804}"/>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5-B1EB-4DFE-BDF7-9BB9D1482804}"/>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6-B1EB-4DFE-BDF7-9BB9D1482804}"/>
              </c:ext>
            </c:extLst>
          </c:dPt>
          <c:dPt>
            <c:idx val="6"/>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7-B1EB-4DFE-BDF7-9BB9D1482804}"/>
              </c:ext>
            </c:extLst>
          </c:dPt>
          <c:dLbls>
            <c:dLbl>
              <c:idx val="0"/>
              <c:layout>
                <c:manualLayout>
                  <c:x val="4.048582995951417E-2"/>
                  <c:y val="2.851489365933326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B1EB-4DFE-BDF7-9BB9D1482804}"/>
                </c:ext>
              </c:extLst>
            </c:dLbl>
            <c:dLbl>
              <c:idx val="2"/>
              <c:layout>
                <c:manualLayout>
                  <c:x val="1.889338731443992E-2"/>
                  <c:y val="2.444133742228554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B1EB-4DFE-BDF7-9BB9D1482804}"/>
                </c:ext>
              </c:extLst>
            </c:dLbl>
            <c:dLbl>
              <c:idx val="3"/>
              <c:layout>
                <c:manualLayout>
                  <c:x val="-6.4777327935222673E-2"/>
                  <c:y val="8.554468097799991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B1EB-4DFE-BDF7-9BB9D1482804}"/>
                </c:ext>
              </c:extLst>
            </c:dLbl>
            <c:dLbl>
              <c:idx val="4"/>
              <c:layout>
                <c:manualLayout>
                  <c:x val="-1.3495276653171403E-2"/>
                  <c:y val="-4.4809118607523762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B1EB-4DFE-BDF7-9BB9D1482804}"/>
                </c:ext>
              </c:extLst>
            </c:dLbl>
            <c:dLbl>
              <c:idx val="6"/>
              <c:layout>
                <c:manualLayout>
                  <c:x val="-2.6990553306343273E-3"/>
                  <c:y val="1.62942249481904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B1EB-4DFE-BDF7-9BB9D1482804}"/>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'問39-40'!$B$53:$B$59</c:f>
              <c:strCache>
                <c:ptCount val="7"/>
                <c:pt idx="0">
                  <c:v>10万円未満</c:v>
                </c:pt>
                <c:pt idx="1">
                  <c:v>10万円～50万円未満</c:v>
                </c:pt>
                <c:pt idx="2">
                  <c:v>50万円～100万円未満</c:v>
                </c:pt>
                <c:pt idx="3">
                  <c:v>100万円以上～200万円未満</c:v>
                </c:pt>
                <c:pt idx="4">
                  <c:v>200万円以上</c:v>
                </c:pt>
                <c:pt idx="5">
                  <c:v>わからない</c:v>
                </c:pt>
                <c:pt idx="6">
                  <c:v>無回答</c:v>
                </c:pt>
              </c:strCache>
            </c:strRef>
          </c:cat>
          <c:val>
            <c:numRef>
              <c:f>'問39-40'!$C$53:$C$59</c:f>
              <c:numCache>
                <c:formatCode>General</c:formatCode>
                <c:ptCount val="7"/>
                <c:pt idx="0">
                  <c:v>43</c:v>
                </c:pt>
                <c:pt idx="1">
                  <c:v>72</c:v>
                </c:pt>
                <c:pt idx="2">
                  <c:v>27</c:v>
                </c:pt>
                <c:pt idx="3">
                  <c:v>14</c:v>
                </c:pt>
                <c:pt idx="4">
                  <c:v>5</c:v>
                </c:pt>
                <c:pt idx="5">
                  <c:v>30</c:v>
                </c:pt>
                <c:pt idx="6">
                  <c:v>8</c:v>
                </c:pt>
              </c:numCache>
            </c:numRef>
          </c:val>
          <c:extLst>
            <c:ext xmlns:c16="http://schemas.microsoft.com/office/drawing/2014/chart" uri="{C3380CC4-5D6E-409C-BE32-E72D297353CC}">
              <c16:uniqueId val="{00000000-B1EB-4DFE-BDF7-9BB9D1482804}"/>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solidFill>
                <a:latin typeface="+mn-lt"/>
                <a:ea typeface="+mn-ea"/>
                <a:cs typeface="+mn-cs"/>
              </a:defRPr>
            </a:pPr>
            <a:r>
              <a:rPr lang="ja-JP" b="1">
                <a:solidFill>
                  <a:schemeClr val="tx1"/>
                </a:solidFill>
              </a:rPr>
              <a:t>性別</a:t>
            </a:r>
            <a:endParaRPr lang="en-US" b="1">
              <a:solidFill>
                <a:schemeClr val="tx1"/>
              </a:solidFill>
            </a:endParaRPr>
          </a:p>
        </c:rich>
      </c:tx>
      <c:layout>
        <c:manualLayout>
          <c:xMode val="edge"/>
          <c:yMode val="edge"/>
          <c:x val="0.45555555555555555"/>
          <c:y val="7.9143389199255121E-2"/>
        </c:manualLayout>
      </c:layout>
      <c:overlay val="0"/>
      <c:spPr>
        <a:solidFill>
          <a:schemeClr val="accent5">
            <a:lumMod val="20000"/>
            <a:lumOff val="80000"/>
          </a:schemeClr>
        </a:solidFill>
        <a:ln>
          <a:noFill/>
        </a:ln>
        <a:effectLst/>
      </c:spPr>
      <c:txPr>
        <a:bodyPr rot="0" spcFirstLastPara="1" vertOverflow="ellipsis" vert="horz" wrap="square" anchor="ctr" anchorCtr="1"/>
        <a:lstStyle/>
        <a:p>
          <a:pPr>
            <a:defRPr sz="1862" b="1" i="0" u="none" strike="noStrike" kern="1200" spc="0" baseline="0">
              <a:solidFill>
                <a:schemeClr val="tx1"/>
              </a:solidFill>
              <a:latin typeface="+mn-lt"/>
              <a:ea typeface="+mn-ea"/>
              <a:cs typeface="+mn-cs"/>
            </a:defRPr>
          </a:pPr>
          <a:endParaRPr lang="ja-JP"/>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2-EEA9-435F-8FD5-3F14E4C5C78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1-EEA9-435F-8FD5-3F14E4C5C789}"/>
              </c:ext>
            </c:extLst>
          </c:dPt>
          <c:dLbls>
            <c:spPr>
              <a:noFill/>
              <a:ln>
                <a:noFill/>
              </a:ln>
              <a:effectLst/>
            </c:spPr>
            <c:txPr>
              <a:bodyPr rot="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基本!$A$3:$A$4</c:f>
              <c:strCache>
                <c:ptCount val="2"/>
                <c:pt idx="0">
                  <c:v>男</c:v>
                </c:pt>
                <c:pt idx="1">
                  <c:v>女</c:v>
                </c:pt>
              </c:strCache>
            </c:strRef>
          </c:cat>
          <c:val>
            <c:numRef>
              <c:f>基本!$B$3:$B$4</c:f>
              <c:numCache>
                <c:formatCode>General</c:formatCode>
                <c:ptCount val="2"/>
                <c:pt idx="0">
                  <c:v>101</c:v>
                </c:pt>
                <c:pt idx="1">
                  <c:v>98</c:v>
                </c:pt>
              </c:numCache>
            </c:numRef>
          </c:val>
          <c:extLst>
            <c:ext xmlns:c16="http://schemas.microsoft.com/office/drawing/2014/chart" uri="{C3380CC4-5D6E-409C-BE32-E72D297353CC}">
              <c16:uniqueId val="{00000000-EEA9-435F-8FD5-3F14E4C5C789}"/>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defRPr>
      </a:pPr>
      <a:endParaRPr lang="ja-JP"/>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b="1">
                <a:solidFill>
                  <a:schemeClr val="tx1"/>
                </a:solidFill>
              </a:rPr>
              <a:t>院内保育士の数</a:t>
            </a:r>
          </a:p>
        </c:rich>
      </c:tx>
      <c:overlay val="0"/>
      <c:spPr>
        <a:solidFill>
          <a:schemeClr val="accent5">
            <a:lumMod val="20000"/>
            <a:lumOff val="80000"/>
          </a:schemeClr>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4-AB46-499B-89B1-272E94DB5C1A}"/>
              </c:ext>
            </c:extLst>
          </c:dPt>
          <c:dPt>
            <c:idx val="1"/>
            <c:bubble3D val="0"/>
            <c:spPr>
              <a:solidFill>
                <a:schemeClr val="accent5">
                  <a:lumMod val="60000"/>
                  <a:lumOff val="40000"/>
                </a:schemeClr>
              </a:solidFill>
              <a:ln w="19050">
                <a:solidFill>
                  <a:schemeClr val="lt1"/>
                </a:solidFill>
              </a:ln>
              <a:effectLst/>
            </c:spPr>
            <c:extLst>
              <c:ext xmlns:c16="http://schemas.microsoft.com/office/drawing/2014/chart" uri="{C3380CC4-5D6E-409C-BE32-E72D297353CC}">
                <c16:uniqueId val="{00000003-AB46-499B-89B1-272E94DB5C1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2-AB46-499B-89B1-272E94DB5C1A}"/>
              </c:ext>
            </c:extLst>
          </c:dPt>
          <c:dPt>
            <c:idx val="3"/>
            <c:bubble3D val="0"/>
            <c:spPr>
              <a:solidFill>
                <a:srgbClr val="FF0000"/>
              </a:solidFill>
              <a:ln w="19050">
                <a:solidFill>
                  <a:schemeClr val="lt1"/>
                </a:solidFill>
              </a:ln>
              <a:effectLst/>
            </c:spPr>
            <c:extLst>
              <c:ext xmlns:c16="http://schemas.microsoft.com/office/drawing/2014/chart" uri="{C3380CC4-5D6E-409C-BE32-E72D297353CC}">
                <c16:uniqueId val="{00000001-AB46-499B-89B1-272E94DB5C1A}"/>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6-AB46-499B-89B1-272E94DB5C1A}"/>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5-AB46-499B-89B1-272E94DB5C1A}"/>
              </c:ext>
            </c:extLst>
          </c:dPt>
          <c:dLbls>
            <c:dLbl>
              <c:idx val="0"/>
              <c:layout>
                <c:manualLayout>
                  <c:x val="-5.5555555555555558E-3"/>
                  <c:y val="6.018536745406824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AB46-499B-89B1-272E94DB5C1A}"/>
                </c:ext>
              </c:extLst>
            </c:dLbl>
            <c:dLbl>
              <c:idx val="1"/>
              <c:spPr>
                <a:solidFill>
                  <a:schemeClr val="lt1"/>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3-AB46-499B-89B1-272E94DB5C1A}"/>
                </c:ext>
              </c:extLst>
            </c:dLbl>
            <c:dLbl>
              <c:idx val="2"/>
              <c:layout>
                <c:manualLayout>
                  <c:x val="4.7222222222222221E-2"/>
                  <c:y val="-1.8518518518518517E-2"/>
                </c:manualLayout>
              </c:layout>
              <c:spPr>
                <a:solidFill>
                  <a:schemeClr val="lt1"/>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2-AB46-499B-89B1-272E94DB5C1A}"/>
                </c:ext>
              </c:extLst>
            </c:dLbl>
            <c:dLbl>
              <c:idx val="3"/>
              <c:spPr>
                <a:solidFill>
                  <a:schemeClr val="lt1"/>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1-AB46-499B-89B1-272E94DB5C1A}"/>
                </c:ext>
              </c:extLst>
            </c:dLbl>
            <c:dLbl>
              <c:idx val="4"/>
              <c:layout>
                <c:manualLayout>
                  <c:x val="-0.19166666666666668"/>
                  <c:y val="0.15740722513852431"/>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6-AB46-499B-89B1-272E94DB5C1A}"/>
                </c:ext>
              </c:extLst>
            </c:dLbl>
            <c:dLbl>
              <c:idx val="5"/>
              <c:layout>
                <c:manualLayout>
                  <c:x val="-0.22222222222222221"/>
                  <c:y val="-1.851851851851851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AB46-499B-89B1-272E94DB5C1A}"/>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out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問42!$B$11:$B$16</c:f>
              <c:strCache>
                <c:ptCount val="6"/>
                <c:pt idx="0">
                  <c:v>1. 十分足りていた</c:v>
                </c:pt>
                <c:pt idx="1">
                  <c:v>2. ある程度足りていた</c:v>
                </c:pt>
                <c:pt idx="2">
                  <c:v>3. どちらともいえない</c:v>
                </c:pt>
                <c:pt idx="3">
                  <c:v>4. あまり足りていなかった</c:v>
                </c:pt>
                <c:pt idx="4">
                  <c:v>5. 全くいなかった</c:v>
                </c:pt>
                <c:pt idx="5">
                  <c:v>6. わからない</c:v>
                </c:pt>
              </c:strCache>
            </c:strRef>
          </c:cat>
          <c:val>
            <c:numRef>
              <c:f>問42!$C$11:$C$16</c:f>
              <c:numCache>
                <c:formatCode>General</c:formatCode>
                <c:ptCount val="6"/>
                <c:pt idx="0">
                  <c:v>10</c:v>
                </c:pt>
                <c:pt idx="1">
                  <c:v>24</c:v>
                </c:pt>
                <c:pt idx="2">
                  <c:v>15</c:v>
                </c:pt>
                <c:pt idx="3">
                  <c:v>41</c:v>
                </c:pt>
                <c:pt idx="4">
                  <c:v>1</c:v>
                </c:pt>
                <c:pt idx="5">
                  <c:v>3</c:v>
                </c:pt>
              </c:numCache>
            </c:numRef>
          </c:val>
          <c:extLst>
            <c:ext xmlns:c16="http://schemas.microsoft.com/office/drawing/2014/chart" uri="{C3380CC4-5D6E-409C-BE32-E72D297353CC}">
              <c16:uniqueId val="{00000000-AB46-499B-89B1-272E94DB5C1A}"/>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b="1" dirty="0">
                <a:solidFill>
                  <a:schemeClr val="tx1"/>
                </a:solidFill>
              </a:rPr>
              <a:t>治療と学業を続けられるような支援</a:t>
            </a:r>
            <a:r>
              <a:rPr lang="ja-JP" altLang="en-US" b="1" dirty="0">
                <a:solidFill>
                  <a:schemeClr val="tx1"/>
                </a:solidFill>
              </a:rPr>
              <a:t>・</a:t>
            </a:r>
            <a:r>
              <a:rPr lang="ja-JP" b="1" dirty="0">
                <a:solidFill>
                  <a:schemeClr val="tx1"/>
                </a:solidFill>
              </a:rPr>
              <a:t>配慮</a:t>
            </a:r>
          </a:p>
        </c:rich>
      </c:tx>
      <c:overlay val="0"/>
      <c:spPr>
        <a:solidFill>
          <a:schemeClr val="accent5">
            <a:lumMod val="20000"/>
            <a:lumOff val="80000"/>
          </a:schemeClr>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5-FE80-4DA6-B9E1-A47EAA1F4720}"/>
              </c:ext>
            </c:extLst>
          </c:dPt>
          <c:dPt>
            <c:idx val="1"/>
            <c:bubble3D val="0"/>
            <c:spPr>
              <a:solidFill>
                <a:schemeClr val="accent5">
                  <a:lumMod val="40000"/>
                  <a:lumOff val="60000"/>
                </a:schemeClr>
              </a:solidFill>
              <a:ln w="19050">
                <a:solidFill>
                  <a:schemeClr val="lt1"/>
                </a:solidFill>
              </a:ln>
              <a:effectLst/>
            </c:spPr>
            <c:extLst>
              <c:ext xmlns:c16="http://schemas.microsoft.com/office/drawing/2014/chart" uri="{C3380CC4-5D6E-409C-BE32-E72D297353CC}">
                <c16:uniqueId val="{00000004-FE80-4DA6-B9E1-A47EAA1F472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1-FE80-4DA6-B9E1-A47EAA1F472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3-FE80-4DA6-B9E1-A47EAA1F472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2-FE80-4DA6-B9E1-A47EAA1F4720}"/>
              </c:ext>
            </c:extLst>
          </c:dPt>
          <c:dLbls>
            <c:dLbl>
              <c:idx val="0"/>
              <c:layout>
                <c:manualLayout>
                  <c:x val="0"/>
                  <c:y val="0.18062397372742209"/>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FE80-4DA6-B9E1-A47EAA1F4720}"/>
                </c:ext>
              </c:extLst>
            </c:dLbl>
            <c:dLbl>
              <c:idx val="1"/>
              <c:layout>
                <c:manualLayout>
                  <c:x val="-8.0555555555555575E-2"/>
                  <c:y val="-0.1683087027914614"/>
                </c:manualLayout>
              </c:layout>
              <c:spPr>
                <a:solidFill>
                  <a:schemeClr val="lt1"/>
                </a:solid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4-FE80-4DA6-B9E1-A47EAA1F4720}"/>
                </c:ext>
              </c:extLst>
            </c:dLbl>
            <c:dLbl>
              <c:idx val="2"/>
              <c:layout>
                <c:manualLayout>
                  <c:x val="-0.14027777777777778"/>
                  <c:y val="0.19543386787334224"/>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FE80-4DA6-B9E1-A47EAA1F4720}"/>
                </c:ext>
              </c:extLst>
            </c:dLbl>
            <c:dLbl>
              <c:idx val="3"/>
              <c:layout>
                <c:manualLayout>
                  <c:x val="-0.14722222222222225"/>
                  <c:y val="9.2081521507279052E-2"/>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FE80-4DA6-B9E1-A47EAA1F4720}"/>
                </c:ext>
              </c:extLst>
            </c:dLbl>
            <c:dLbl>
              <c:idx val="4"/>
              <c:layout>
                <c:manualLayout>
                  <c:x val="0.18333333333333324"/>
                  <c:y val="0.11403193059892554"/>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FE80-4DA6-B9E1-A47EAA1F4720}"/>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問43_問47!$A$13:$A$17</c:f>
              <c:strCache>
                <c:ptCount val="5"/>
                <c:pt idx="0">
                  <c:v>十分得られた</c:v>
                </c:pt>
                <c:pt idx="1">
                  <c:v>ある程度得られた</c:v>
                </c:pt>
                <c:pt idx="2">
                  <c:v>どちらともいえない</c:v>
                </c:pt>
                <c:pt idx="3">
                  <c:v>あまり得られなかった</c:v>
                </c:pt>
                <c:pt idx="4">
                  <c:v>全く得られなかった</c:v>
                </c:pt>
              </c:strCache>
            </c:strRef>
          </c:cat>
          <c:val>
            <c:numRef>
              <c:f>問43_問47!$B$13:$B$17</c:f>
              <c:numCache>
                <c:formatCode>General</c:formatCode>
                <c:ptCount val="5"/>
                <c:pt idx="0">
                  <c:v>41</c:v>
                </c:pt>
                <c:pt idx="1">
                  <c:v>48</c:v>
                </c:pt>
                <c:pt idx="2">
                  <c:v>10</c:v>
                </c:pt>
                <c:pt idx="3">
                  <c:v>4</c:v>
                </c:pt>
                <c:pt idx="4">
                  <c:v>1</c:v>
                </c:pt>
              </c:numCache>
            </c:numRef>
          </c:val>
          <c:extLst>
            <c:ext xmlns:c16="http://schemas.microsoft.com/office/drawing/2014/chart" uri="{C3380CC4-5D6E-409C-BE32-E72D297353CC}">
              <c16:uniqueId val="{00000000-FE80-4DA6-B9E1-A47EAA1F4720}"/>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chemeClr val="tx1"/>
                </a:solidFill>
                <a:latin typeface="+mn-lt"/>
                <a:ea typeface="+mn-ea"/>
                <a:cs typeface="+mn-cs"/>
              </a:defRPr>
            </a:pPr>
            <a:r>
              <a:rPr lang="ja-JP" altLang="ja-JP" sz="1400" b="1" i="0" baseline="0" dirty="0">
                <a:solidFill>
                  <a:schemeClr val="tx1"/>
                </a:solidFill>
                <a:effectLst/>
              </a:rPr>
              <a:t>原籍校に復学し、問題なく通えてますか？</a:t>
            </a:r>
            <a:endParaRPr lang="ja-JP" altLang="ja-JP" sz="1400" dirty="0">
              <a:solidFill>
                <a:schemeClr val="tx1"/>
              </a:solidFill>
              <a:effectLst/>
            </a:endParaRPr>
          </a:p>
        </c:rich>
      </c:tx>
      <c:layout>
        <c:manualLayout>
          <c:xMode val="edge"/>
          <c:yMode val="edge"/>
          <c:x val="0.15624987245245942"/>
          <c:y val="2.3412274484031263E-2"/>
        </c:manualLayout>
      </c:layout>
      <c:overlay val="0"/>
      <c:spPr>
        <a:solidFill>
          <a:schemeClr val="accent5">
            <a:lumMod val="20000"/>
            <a:lumOff val="80000"/>
          </a:schemeClr>
        </a:solid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34528684587978359"/>
          <c:y val="0.30976774224867831"/>
          <c:w val="0.45910450012787468"/>
          <c:h val="0.5984327909489745"/>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25B-4C61-94AB-7922108A1160}"/>
              </c:ext>
            </c:extLst>
          </c:dPt>
          <c:dPt>
            <c:idx val="1"/>
            <c:bubble3D val="0"/>
            <c:spPr>
              <a:solidFill>
                <a:srgbClr val="FF0000"/>
              </a:solidFill>
              <a:ln w="19050">
                <a:solidFill>
                  <a:schemeClr val="lt1"/>
                </a:solidFill>
              </a:ln>
              <a:effectLst/>
            </c:spPr>
            <c:extLst>
              <c:ext xmlns:c16="http://schemas.microsoft.com/office/drawing/2014/chart" uri="{C3380CC4-5D6E-409C-BE32-E72D297353CC}">
                <c16:uniqueId val="{00000003-B25B-4C61-94AB-7922108A116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25B-4C61-94AB-7922108A116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25B-4C61-94AB-7922108A116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25B-4C61-94AB-7922108A1160}"/>
              </c:ext>
            </c:extLst>
          </c:dPt>
          <c:dLbls>
            <c:dLbl>
              <c:idx val="0"/>
              <c:layout>
                <c:manualLayout>
                  <c:x val="-9.8787606645711727E-3"/>
                  <c:y val="-0.18541999070268469"/>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B25B-4C61-94AB-7922108A1160}"/>
                </c:ext>
              </c:extLst>
            </c:dLbl>
            <c:dLbl>
              <c:idx val="1"/>
              <c:layout>
                <c:manualLayout>
                  <c:x val="-4.4192309369501241E-2"/>
                  <c:y val="-1.0207075730105021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B25B-4C61-94AB-7922108A1160}"/>
                </c:ext>
              </c:extLst>
            </c:dLbl>
            <c:dLbl>
              <c:idx val="3"/>
              <c:layout>
                <c:manualLayout>
                  <c:x val="-5.6877712917227957E-2"/>
                  <c:y val="-0.20363086893028334"/>
                </c:manualLayout>
              </c:layout>
              <c:showLegendKey val="0"/>
              <c:showVal val="0"/>
              <c:showCatName val="1"/>
              <c:showSerName val="0"/>
              <c:showPercent val="1"/>
              <c:showBubbleSize val="0"/>
              <c:extLst>
                <c:ext xmlns:c15="http://schemas.microsoft.com/office/drawing/2012/chart" uri="{CE6537A1-D6FC-4f65-9D91-7224C49458BB}">
                  <c15:layout>
                    <c:manualLayout>
                      <c:w val="0.23050441550666068"/>
                      <c:h val="0.25460848501383998"/>
                    </c:manualLayout>
                  </c15:layout>
                </c:ext>
                <c:ext xmlns:c16="http://schemas.microsoft.com/office/drawing/2014/chart" uri="{C3380CC4-5D6E-409C-BE32-E72D297353CC}">
                  <c16:uniqueId val="{00000007-B25B-4C61-94AB-7922108A1160}"/>
                </c:ext>
              </c:extLst>
            </c:dLbl>
            <c:dLbl>
              <c:idx val="4"/>
              <c:layout>
                <c:manualLayout>
                  <c:x val="7.0124115042422566E-2"/>
                  <c:y val="9.0051227408460919E-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B25B-4C61-94AB-7922108A1160}"/>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問43_問47!$A$37:$A$41</c:f>
              <c:strCache>
                <c:ptCount val="5"/>
                <c:pt idx="0">
                  <c:v>1. 問題なく通えている</c:v>
                </c:pt>
                <c:pt idx="1">
                  <c:v>2. 通えているが問題を抱えている</c:v>
                </c:pt>
                <c:pt idx="2">
                  <c:v>3. 通いたいが通えていない</c:v>
                </c:pt>
                <c:pt idx="3">
                  <c:v>4. 通いたがらず通えていない</c:v>
                </c:pt>
                <c:pt idx="4">
                  <c:v>5. まだ復学していない</c:v>
                </c:pt>
              </c:strCache>
            </c:strRef>
          </c:cat>
          <c:val>
            <c:numRef>
              <c:f>問43_問47!$B$37:$B$41</c:f>
              <c:numCache>
                <c:formatCode>General</c:formatCode>
                <c:ptCount val="5"/>
                <c:pt idx="0">
                  <c:v>52</c:v>
                </c:pt>
                <c:pt idx="1">
                  <c:v>20</c:v>
                </c:pt>
                <c:pt idx="2">
                  <c:v>3</c:v>
                </c:pt>
                <c:pt idx="3">
                  <c:v>0</c:v>
                </c:pt>
                <c:pt idx="4">
                  <c:v>26</c:v>
                </c:pt>
              </c:numCache>
            </c:numRef>
          </c:val>
          <c:extLst>
            <c:ext xmlns:c16="http://schemas.microsoft.com/office/drawing/2014/chart" uri="{C3380CC4-5D6E-409C-BE32-E72D297353CC}">
              <c16:uniqueId val="{0000000A-B25B-4C61-94AB-7922108A1160}"/>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altLang="en-US" b="1" dirty="0">
                <a:solidFill>
                  <a:schemeClr val="tx1"/>
                </a:solidFill>
              </a:rPr>
              <a:t>要望全般</a:t>
            </a:r>
          </a:p>
        </c:rich>
      </c:tx>
      <c:layout/>
      <c:overlay val="0"/>
      <c:spPr>
        <a:solidFill>
          <a:schemeClr val="accent5">
            <a:lumMod val="20000"/>
            <a:lumOff val="80000"/>
          </a:schemeClr>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42824806616169686"/>
          <c:y val="0.2564151990483185"/>
          <c:w val="0.51420675268106764"/>
          <c:h val="0.67845750924508019"/>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問48!$B$3:$B$13</c:f>
              <c:strCache>
                <c:ptCount val="11"/>
                <c:pt idx="0">
                  <c:v>1. コンビニなど院内設備の充実</c:v>
                </c:pt>
                <c:pt idx="1">
                  <c:v>2. 病室のスペースをもっと広く</c:v>
                </c:pt>
                <c:pt idx="2">
                  <c:v>3. 付添時のプライバシーの確保</c:v>
                </c:pt>
                <c:pt idx="3">
                  <c:v>4. 学習環境の充実</c:v>
                </c:pt>
                <c:pt idx="4">
                  <c:v>5. 病院食をもっと美味しく</c:v>
                </c:pt>
                <c:pt idx="5">
                  <c:v>6. 医師の関わりを</c:v>
                </c:pt>
                <c:pt idx="6">
                  <c:v>7. 看護師の関わりを</c:v>
                </c:pt>
                <c:pt idx="7">
                  <c:v>8. 教師の関わりを</c:v>
                </c:pt>
                <c:pt idx="8">
                  <c:v>9. 外来待ち時間を短く</c:v>
                </c:pt>
                <c:pt idx="9">
                  <c:v>10. その他</c:v>
                </c:pt>
                <c:pt idx="10">
                  <c:v>11．特になし</c:v>
                </c:pt>
              </c:strCache>
            </c:strRef>
          </c:cat>
          <c:val>
            <c:numRef>
              <c:f>問48!$C$3:$C$13</c:f>
              <c:numCache>
                <c:formatCode>General</c:formatCode>
                <c:ptCount val="11"/>
                <c:pt idx="0">
                  <c:v>55</c:v>
                </c:pt>
                <c:pt idx="1">
                  <c:v>91</c:v>
                </c:pt>
                <c:pt idx="2">
                  <c:v>66</c:v>
                </c:pt>
                <c:pt idx="3">
                  <c:v>28</c:v>
                </c:pt>
                <c:pt idx="4">
                  <c:v>110</c:v>
                </c:pt>
                <c:pt idx="5">
                  <c:v>11</c:v>
                </c:pt>
                <c:pt idx="6">
                  <c:v>8</c:v>
                </c:pt>
                <c:pt idx="7">
                  <c:v>6</c:v>
                </c:pt>
                <c:pt idx="8">
                  <c:v>49</c:v>
                </c:pt>
                <c:pt idx="9">
                  <c:v>42</c:v>
                </c:pt>
                <c:pt idx="10">
                  <c:v>17</c:v>
                </c:pt>
              </c:numCache>
            </c:numRef>
          </c:val>
          <c:extLst>
            <c:ext xmlns:c16="http://schemas.microsoft.com/office/drawing/2014/chart" uri="{C3380CC4-5D6E-409C-BE32-E72D297353CC}">
              <c16:uniqueId val="{00000000-A080-4FB4-88EB-5F77C7AB8591}"/>
            </c:ext>
          </c:extLst>
        </c:ser>
        <c:dLbls>
          <c:showLegendKey val="0"/>
          <c:showVal val="0"/>
          <c:showCatName val="0"/>
          <c:showSerName val="0"/>
          <c:showPercent val="0"/>
          <c:showBubbleSize val="0"/>
        </c:dLbls>
        <c:gapWidth val="182"/>
        <c:axId val="349762288"/>
        <c:axId val="349759936"/>
      </c:barChart>
      <c:catAx>
        <c:axId val="349762288"/>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ea"/>
                <a:ea typeface="+mn-ea"/>
                <a:cs typeface="+mn-cs"/>
              </a:defRPr>
            </a:pPr>
            <a:endParaRPr lang="ja-JP"/>
          </a:p>
        </c:txPr>
        <c:crossAx val="349759936"/>
        <c:crosses val="autoZero"/>
        <c:auto val="1"/>
        <c:lblAlgn val="ctr"/>
        <c:lblOffset val="100"/>
        <c:noMultiLvlLbl val="0"/>
      </c:catAx>
      <c:valAx>
        <c:axId val="349759936"/>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349762288"/>
        <c:crosses val="autoZero"/>
        <c:crossBetween val="between"/>
      </c:valAx>
      <c:spPr>
        <a:noFill/>
        <a:ln>
          <a:solidFill>
            <a:schemeClr val="tx1"/>
          </a:solid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altLang="en-US" b="1">
                <a:solidFill>
                  <a:schemeClr val="tx1"/>
                </a:solidFill>
              </a:rPr>
              <a:t>「これはよかった・手助けになった」こと</a:t>
            </a:r>
          </a:p>
        </c:rich>
      </c:tx>
      <c:layout/>
      <c:overlay val="0"/>
      <c:spPr>
        <a:solidFill>
          <a:schemeClr val="accent5">
            <a:lumMod val="20000"/>
            <a:lumOff val="80000"/>
          </a:schemeClr>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問49!$B$3:$B$13</c:f>
              <c:strCache>
                <c:ptCount val="11"/>
                <c:pt idx="0">
                  <c:v>1. 医師の対応</c:v>
                </c:pt>
                <c:pt idx="1">
                  <c:v>2. 看護師の対応</c:v>
                </c:pt>
                <c:pt idx="2">
                  <c:v>3. 保育士の対応</c:v>
                </c:pt>
                <c:pt idx="3">
                  <c:v>4. 心理士の対応</c:v>
                </c:pt>
                <c:pt idx="4">
                  <c:v>5. 教師の対応</c:v>
                </c:pt>
                <c:pt idx="5">
                  <c:v>6. クリニクラウン</c:v>
                </c:pt>
                <c:pt idx="6">
                  <c:v>7. 福祉制度による経済支援</c:v>
                </c:pt>
                <c:pt idx="7">
                  <c:v>8. 他の患者やその家族との交流</c:v>
                </c:pt>
                <c:pt idx="8">
                  <c:v>9. クリスマス会などのイベント</c:v>
                </c:pt>
                <c:pt idx="9">
                  <c:v>10その他</c:v>
                </c:pt>
                <c:pt idx="10">
                  <c:v>11．特になし</c:v>
                </c:pt>
              </c:strCache>
            </c:strRef>
          </c:cat>
          <c:val>
            <c:numRef>
              <c:f>問49!$C$3:$C$13</c:f>
              <c:numCache>
                <c:formatCode>General</c:formatCode>
                <c:ptCount val="11"/>
                <c:pt idx="0">
                  <c:v>153</c:v>
                </c:pt>
                <c:pt idx="1">
                  <c:v>158</c:v>
                </c:pt>
                <c:pt idx="2">
                  <c:v>118</c:v>
                </c:pt>
                <c:pt idx="3">
                  <c:v>33</c:v>
                </c:pt>
                <c:pt idx="4">
                  <c:v>63</c:v>
                </c:pt>
                <c:pt idx="5">
                  <c:v>40</c:v>
                </c:pt>
                <c:pt idx="6">
                  <c:v>40</c:v>
                </c:pt>
                <c:pt idx="7">
                  <c:v>92</c:v>
                </c:pt>
                <c:pt idx="8">
                  <c:v>99</c:v>
                </c:pt>
                <c:pt idx="9">
                  <c:v>17</c:v>
                </c:pt>
                <c:pt idx="10">
                  <c:v>3</c:v>
                </c:pt>
              </c:numCache>
            </c:numRef>
          </c:val>
          <c:extLst>
            <c:ext xmlns:c16="http://schemas.microsoft.com/office/drawing/2014/chart" uri="{C3380CC4-5D6E-409C-BE32-E72D297353CC}">
              <c16:uniqueId val="{00000000-DCAF-4D1A-B27D-FB66B3E1667B}"/>
            </c:ext>
          </c:extLst>
        </c:ser>
        <c:dLbls>
          <c:dLblPos val="outEnd"/>
          <c:showLegendKey val="0"/>
          <c:showVal val="1"/>
          <c:showCatName val="0"/>
          <c:showSerName val="0"/>
          <c:showPercent val="0"/>
          <c:showBubbleSize val="0"/>
        </c:dLbls>
        <c:gapWidth val="182"/>
        <c:axId val="349763072"/>
        <c:axId val="349758368"/>
      </c:barChart>
      <c:catAx>
        <c:axId val="349763072"/>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349758368"/>
        <c:crosses val="autoZero"/>
        <c:auto val="1"/>
        <c:lblAlgn val="ctr"/>
        <c:lblOffset val="100"/>
        <c:noMultiLvlLbl val="0"/>
      </c:catAx>
      <c:valAx>
        <c:axId val="349758368"/>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crossAx val="349763072"/>
        <c:crosses val="autoZero"/>
        <c:crossBetween val="between"/>
        <c:majorUnit val="40"/>
      </c:valAx>
      <c:spPr>
        <a:noFill/>
        <a:ln>
          <a:solidFill>
            <a:schemeClr val="tx1"/>
          </a:solid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b="1">
                <a:solidFill>
                  <a:schemeClr val="tx1"/>
                </a:solidFill>
              </a:rPr>
              <a:t>周りの人からの偏見</a:t>
            </a:r>
          </a:p>
        </c:rich>
      </c:tx>
      <c:layout>
        <c:manualLayout>
          <c:xMode val="edge"/>
          <c:yMode val="edge"/>
          <c:x val="0.29722222222222222"/>
          <c:y val="2.3148148148148147E-2"/>
        </c:manualLayout>
      </c:layout>
      <c:overlay val="0"/>
      <c:spPr>
        <a:solidFill>
          <a:schemeClr val="accent5">
            <a:lumMod val="20000"/>
            <a:lumOff val="80000"/>
          </a:schemeClr>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28640157480314959"/>
          <c:y val="0.30962452576648286"/>
          <c:w val="0.40497484689413821"/>
          <c:h val="0.65029786887307151"/>
        </c:manualLayout>
      </c:layout>
      <c:pieChart>
        <c:varyColors val="1"/>
        <c:ser>
          <c:idx val="0"/>
          <c:order val="0"/>
          <c:dPt>
            <c:idx val="0"/>
            <c:bubble3D val="0"/>
            <c:spPr>
              <a:solidFill>
                <a:srgbClr val="FF0000"/>
              </a:solidFill>
              <a:ln w="19050">
                <a:solidFill>
                  <a:schemeClr val="lt1"/>
                </a:solidFill>
              </a:ln>
              <a:effectLst/>
            </c:spPr>
            <c:extLst>
              <c:ext xmlns:c16="http://schemas.microsoft.com/office/drawing/2014/chart" uri="{C3380CC4-5D6E-409C-BE32-E72D297353CC}">
                <c16:uniqueId val="{00000005-5994-44B3-9072-4EB760B8965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4-5994-44B3-9072-4EB760B8965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3-5994-44B3-9072-4EB760B8965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2-5994-44B3-9072-4EB760B89657}"/>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1-5994-44B3-9072-4EB760B89657}"/>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6-5994-44B3-9072-4EB760B89657}"/>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5994-44B3-9072-4EB760B89657}"/>
              </c:ext>
            </c:extLst>
          </c:dPt>
          <c:dLbls>
            <c:dLbl>
              <c:idx val="0"/>
              <c:layout>
                <c:manualLayout>
                  <c:x val="5.6944553805774283E-2"/>
                  <c:y val="1.5072923090235342E-2"/>
                </c:manualLayout>
              </c:layout>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6130555555555557"/>
                      <c:h val="0.15466738502668911"/>
                    </c:manualLayout>
                  </c15:layout>
                </c:ext>
                <c:ext xmlns:c16="http://schemas.microsoft.com/office/drawing/2014/chart" uri="{C3380CC4-5D6E-409C-BE32-E72D297353CC}">
                  <c16:uniqueId val="{00000005-5994-44B3-9072-4EB760B89657}"/>
                </c:ext>
              </c:extLst>
            </c:dLbl>
            <c:dLbl>
              <c:idx val="1"/>
              <c:layout>
                <c:manualLayout>
                  <c:x val="2.2222222222222223E-2"/>
                  <c:y val="9.367011961818275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5994-44B3-9072-4EB760B89657}"/>
                </c:ext>
              </c:extLst>
            </c:dLbl>
            <c:dLbl>
              <c:idx val="2"/>
              <c:layout>
                <c:manualLayout>
                  <c:x val="-5.5555555555555558E-3"/>
                  <c:y val="1.135175079182334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5994-44B3-9072-4EB760B89657}"/>
                </c:ext>
              </c:extLst>
            </c:dLbl>
            <c:dLbl>
              <c:idx val="3"/>
              <c:layout>
                <c:manualLayout>
                  <c:x val="1.1111111111111112E-2"/>
                  <c:y val="-2.4659089232818188E-3"/>
                </c:manualLayout>
              </c:layout>
              <c:spPr>
                <a:no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2-5994-44B3-9072-4EB760B89657}"/>
                </c:ext>
              </c:extLst>
            </c:dLbl>
            <c:dLbl>
              <c:idx val="4"/>
              <c:layout>
                <c:manualLayout>
                  <c:x val="-2.7777777777777779E-3"/>
                  <c:y val="0"/>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5994-44B3-9072-4EB760B89657}"/>
                </c:ext>
              </c:extLst>
            </c:dLbl>
            <c:dLbl>
              <c:idx val="6"/>
              <c:layout>
                <c:manualLayout>
                  <c:x val="-4.4444444444444495E-2"/>
                  <c:y val="-8.920963773160262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5994-44B3-9072-4EB760B89657}"/>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'問50-52'!$B$17:$B$23</c:f>
              <c:strCache>
                <c:ptCount val="7"/>
                <c:pt idx="0">
                  <c:v>1．とても感じる</c:v>
                </c:pt>
                <c:pt idx="1">
                  <c:v>2．やや感じる</c:v>
                </c:pt>
                <c:pt idx="2">
                  <c:v>3．どちらともいえない</c:v>
                </c:pt>
                <c:pt idx="3">
                  <c:v>4．あまり感じない</c:v>
                </c:pt>
                <c:pt idx="4">
                  <c:v>5．全く感じない</c:v>
                </c:pt>
                <c:pt idx="5">
                  <c:v>6．わからない</c:v>
                </c:pt>
                <c:pt idx="6">
                  <c:v>無回答</c:v>
                </c:pt>
              </c:strCache>
            </c:strRef>
          </c:cat>
          <c:val>
            <c:numRef>
              <c:f>'問50-52'!$C$17:$C$23</c:f>
              <c:numCache>
                <c:formatCode>General</c:formatCode>
                <c:ptCount val="7"/>
                <c:pt idx="0">
                  <c:v>10</c:v>
                </c:pt>
                <c:pt idx="1">
                  <c:v>27</c:v>
                </c:pt>
                <c:pt idx="2">
                  <c:v>50</c:v>
                </c:pt>
                <c:pt idx="3">
                  <c:v>43</c:v>
                </c:pt>
                <c:pt idx="4">
                  <c:v>41</c:v>
                </c:pt>
                <c:pt idx="5">
                  <c:v>25</c:v>
                </c:pt>
                <c:pt idx="6">
                  <c:v>3</c:v>
                </c:pt>
              </c:numCache>
            </c:numRef>
          </c:val>
          <c:extLst>
            <c:ext xmlns:c16="http://schemas.microsoft.com/office/drawing/2014/chart" uri="{C3380CC4-5D6E-409C-BE32-E72D297353CC}">
              <c16:uniqueId val="{00000000-5994-44B3-9072-4EB760B89657}"/>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altLang="en-US" b="1">
                <a:solidFill>
                  <a:schemeClr val="tx1"/>
                </a:solidFill>
              </a:rPr>
              <a:t>日常生活の困難</a:t>
            </a:r>
          </a:p>
        </c:rich>
      </c:tx>
      <c:overlay val="0"/>
      <c:spPr>
        <a:solidFill>
          <a:schemeClr val="accent5">
            <a:lumMod val="20000"/>
            <a:lumOff val="80000"/>
          </a:schemeClr>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7D5A-454E-BBDB-28C852F4E46B}"/>
              </c:ext>
            </c:extLst>
          </c:dPt>
          <c:dPt>
            <c:idx val="3"/>
            <c:invertIfNegative val="0"/>
            <c:bubble3D val="0"/>
            <c:spPr>
              <a:solidFill>
                <a:srgbClr val="FF0000"/>
              </a:solidFill>
              <a:ln>
                <a:noFill/>
              </a:ln>
              <a:effectLst/>
            </c:spPr>
            <c:extLst>
              <c:ext xmlns:c16="http://schemas.microsoft.com/office/drawing/2014/chart" uri="{C3380CC4-5D6E-409C-BE32-E72D297353CC}">
                <c16:uniqueId val="{00000003-7D5A-454E-BBDB-28C852F4E46B}"/>
              </c:ext>
            </c:extLst>
          </c:dPt>
          <c:dPt>
            <c:idx val="8"/>
            <c:invertIfNegative val="0"/>
            <c:bubble3D val="0"/>
            <c:spPr>
              <a:solidFill>
                <a:srgbClr val="FF0000"/>
              </a:solidFill>
              <a:ln>
                <a:noFill/>
              </a:ln>
              <a:effectLst/>
            </c:spPr>
            <c:extLst>
              <c:ext xmlns:c16="http://schemas.microsoft.com/office/drawing/2014/chart" uri="{C3380CC4-5D6E-409C-BE32-E72D297353CC}">
                <c16:uniqueId val="{00000005-7D5A-454E-BBDB-28C852F4E46B}"/>
              </c:ext>
            </c:extLst>
          </c:dPt>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'問50-52'!$B$27:$B$37</c:f>
              <c:strCache>
                <c:ptCount val="11"/>
                <c:pt idx="0">
                  <c:v>1. 感染への不安</c:v>
                </c:pt>
                <c:pt idx="1">
                  <c:v>2. 外見の変化</c:v>
                </c:pt>
                <c:pt idx="2">
                  <c:v>3. 精神的な健康状態</c:v>
                </c:pt>
                <c:pt idx="3">
                  <c:v>4. 体力の低下</c:v>
                </c:pt>
                <c:pt idx="4">
                  <c:v>5. 学業への影響</c:v>
                </c:pt>
                <c:pt idx="5">
                  <c:v>6. 友人との関係</c:v>
                </c:pt>
                <c:pt idx="6">
                  <c:v>7. 後遺症</c:v>
                </c:pt>
                <c:pt idx="7">
                  <c:v>8. 家族関係の変化</c:v>
                </c:pt>
                <c:pt idx="8">
                  <c:v>9. 再発への不安</c:v>
                </c:pt>
                <c:pt idx="9">
                  <c:v>10. その他</c:v>
                </c:pt>
                <c:pt idx="10">
                  <c:v>11．特になし</c:v>
                </c:pt>
              </c:strCache>
            </c:strRef>
          </c:cat>
          <c:val>
            <c:numRef>
              <c:f>'問50-52'!$C$27:$C$37</c:f>
              <c:numCache>
                <c:formatCode>General</c:formatCode>
                <c:ptCount val="11"/>
                <c:pt idx="0">
                  <c:v>166</c:v>
                </c:pt>
                <c:pt idx="1">
                  <c:v>118</c:v>
                </c:pt>
                <c:pt idx="2">
                  <c:v>81</c:v>
                </c:pt>
                <c:pt idx="3">
                  <c:v>149</c:v>
                </c:pt>
                <c:pt idx="4">
                  <c:v>86</c:v>
                </c:pt>
                <c:pt idx="5">
                  <c:v>63</c:v>
                </c:pt>
                <c:pt idx="6">
                  <c:v>68</c:v>
                </c:pt>
                <c:pt idx="7">
                  <c:v>25</c:v>
                </c:pt>
                <c:pt idx="8">
                  <c:v>157</c:v>
                </c:pt>
                <c:pt idx="9">
                  <c:v>3</c:v>
                </c:pt>
                <c:pt idx="10">
                  <c:v>3</c:v>
                </c:pt>
              </c:numCache>
            </c:numRef>
          </c:val>
          <c:extLst>
            <c:ext xmlns:c16="http://schemas.microsoft.com/office/drawing/2014/chart" uri="{C3380CC4-5D6E-409C-BE32-E72D297353CC}">
              <c16:uniqueId val="{00000000-8B0A-4434-BD86-25B588EAE47E}"/>
            </c:ext>
          </c:extLst>
        </c:ser>
        <c:dLbls>
          <c:dLblPos val="outEnd"/>
          <c:showLegendKey val="0"/>
          <c:showVal val="1"/>
          <c:showCatName val="0"/>
          <c:showSerName val="0"/>
          <c:showPercent val="0"/>
          <c:showBubbleSize val="0"/>
        </c:dLbls>
        <c:gapWidth val="182"/>
        <c:axId val="349757976"/>
        <c:axId val="349758760"/>
      </c:barChart>
      <c:catAx>
        <c:axId val="349757976"/>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ja-JP"/>
          </a:p>
        </c:txPr>
        <c:crossAx val="349758760"/>
        <c:crosses val="autoZero"/>
        <c:auto val="1"/>
        <c:lblAlgn val="ctr"/>
        <c:lblOffset val="100"/>
        <c:noMultiLvlLbl val="0"/>
      </c:catAx>
      <c:valAx>
        <c:axId val="349758760"/>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349757976"/>
        <c:crosses val="autoZero"/>
        <c:crossBetween val="between"/>
      </c:valAx>
      <c:spPr>
        <a:noFill/>
        <a:ln>
          <a:solidFill>
            <a:schemeClr val="tx1"/>
          </a:solid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altLang="en-US" sz="1400" b="1">
                <a:solidFill>
                  <a:schemeClr val="tx1"/>
                </a:solidFill>
              </a:rPr>
              <a:t>あなたは、患者さんがこれまで受けた治療・支援で満足できなかったことや、改善が必要と思われることは、どの分野ですか？</a:t>
            </a:r>
          </a:p>
        </c:rich>
      </c:tx>
      <c:overlay val="0"/>
      <c:spPr>
        <a:solidFill>
          <a:schemeClr val="accent5">
            <a:lumMod val="20000"/>
            <a:lumOff val="80000"/>
          </a:schemeClr>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barChart>
        <c:barDir val="bar"/>
        <c:grouping val="clustered"/>
        <c:varyColors val="0"/>
        <c:ser>
          <c:idx val="0"/>
          <c:order val="0"/>
          <c:spPr>
            <a:solidFill>
              <a:schemeClr val="accent1"/>
            </a:solidFill>
            <a:ln>
              <a:noFill/>
            </a:ln>
            <a:effectLst/>
          </c:spPr>
          <c:invertIfNegative val="0"/>
          <c:dPt>
            <c:idx val="2"/>
            <c:invertIfNegative val="0"/>
            <c:bubble3D val="0"/>
            <c:spPr>
              <a:solidFill>
                <a:srgbClr val="FF0000"/>
              </a:solidFill>
              <a:ln>
                <a:noFill/>
              </a:ln>
              <a:effectLst/>
            </c:spPr>
            <c:extLst>
              <c:ext xmlns:c16="http://schemas.microsoft.com/office/drawing/2014/chart" uri="{C3380CC4-5D6E-409C-BE32-E72D297353CC}">
                <c16:uniqueId val="{00000008-8CBB-4804-84C9-2BD9D5594533}"/>
              </c:ext>
            </c:extLst>
          </c:dPt>
          <c:dPt>
            <c:idx val="3"/>
            <c:invertIfNegative val="0"/>
            <c:bubble3D val="0"/>
            <c:spPr>
              <a:solidFill>
                <a:srgbClr val="FF0000"/>
              </a:solidFill>
              <a:ln>
                <a:noFill/>
              </a:ln>
              <a:effectLst/>
            </c:spPr>
            <c:extLst>
              <c:ext xmlns:c16="http://schemas.microsoft.com/office/drawing/2014/chart" uri="{C3380CC4-5D6E-409C-BE32-E72D297353CC}">
                <c16:uniqueId val="{00000001-6110-4313-BBE9-F7EC55B21A77}"/>
              </c:ext>
            </c:extLst>
          </c:dPt>
          <c:dPt>
            <c:idx val="4"/>
            <c:invertIfNegative val="0"/>
            <c:bubble3D val="0"/>
            <c:spPr>
              <a:solidFill>
                <a:srgbClr val="FF0000"/>
              </a:solidFill>
              <a:ln>
                <a:noFill/>
              </a:ln>
              <a:effectLst/>
            </c:spPr>
            <c:extLst>
              <c:ext xmlns:c16="http://schemas.microsoft.com/office/drawing/2014/chart" uri="{C3380CC4-5D6E-409C-BE32-E72D297353CC}">
                <c16:uniqueId val="{00000003-6110-4313-BBE9-F7EC55B21A77}"/>
              </c:ext>
            </c:extLst>
          </c:dPt>
          <c:dPt>
            <c:idx val="5"/>
            <c:invertIfNegative val="0"/>
            <c:bubble3D val="0"/>
            <c:spPr>
              <a:solidFill>
                <a:srgbClr val="FF0000"/>
              </a:solidFill>
              <a:ln>
                <a:noFill/>
              </a:ln>
              <a:effectLst/>
            </c:spPr>
            <c:extLst>
              <c:ext xmlns:c16="http://schemas.microsoft.com/office/drawing/2014/chart" uri="{C3380CC4-5D6E-409C-BE32-E72D297353CC}">
                <c16:uniqueId val="{00000005-6110-4313-BBE9-F7EC55B21A77}"/>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問53!$B$3:$B$10</c:f>
              <c:strCache>
                <c:ptCount val="8"/>
                <c:pt idx="0">
                  <c:v>1. 治療内容</c:v>
                </c:pt>
                <c:pt idx="1">
                  <c:v>2. 看護</c:v>
                </c:pt>
                <c:pt idx="2">
                  <c:v>3. 精神的・心理的支援</c:v>
                </c:pt>
                <c:pt idx="3">
                  <c:v>4. 療養環境（学校・家族の宿泊施設など）</c:v>
                </c:pt>
                <c:pt idx="4">
                  <c:v>5. 情報提供</c:v>
                </c:pt>
                <c:pt idx="5">
                  <c:v>6. 行政（助成金制度など）</c:v>
                </c:pt>
                <c:pt idx="6">
                  <c:v>7．その他</c:v>
                </c:pt>
                <c:pt idx="7">
                  <c:v>8．特になし</c:v>
                </c:pt>
              </c:strCache>
            </c:strRef>
          </c:cat>
          <c:val>
            <c:numRef>
              <c:f>問53!$C$3:$C$10</c:f>
              <c:numCache>
                <c:formatCode>General</c:formatCode>
                <c:ptCount val="8"/>
                <c:pt idx="0">
                  <c:v>12</c:v>
                </c:pt>
                <c:pt idx="1">
                  <c:v>19</c:v>
                </c:pt>
                <c:pt idx="2">
                  <c:v>52</c:v>
                </c:pt>
                <c:pt idx="3">
                  <c:v>62</c:v>
                </c:pt>
                <c:pt idx="4">
                  <c:v>65</c:v>
                </c:pt>
                <c:pt idx="5">
                  <c:v>54</c:v>
                </c:pt>
                <c:pt idx="6">
                  <c:v>7</c:v>
                </c:pt>
                <c:pt idx="7">
                  <c:v>52</c:v>
                </c:pt>
              </c:numCache>
            </c:numRef>
          </c:val>
          <c:extLst>
            <c:ext xmlns:c16="http://schemas.microsoft.com/office/drawing/2014/chart" uri="{C3380CC4-5D6E-409C-BE32-E72D297353CC}">
              <c16:uniqueId val="{00000000-07F6-4E27-AC30-D0D5FE852901}"/>
            </c:ext>
          </c:extLst>
        </c:ser>
        <c:dLbls>
          <c:dLblPos val="outEnd"/>
          <c:showLegendKey val="0"/>
          <c:showVal val="1"/>
          <c:showCatName val="0"/>
          <c:showSerName val="0"/>
          <c:showPercent val="0"/>
          <c:showBubbleSize val="0"/>
        </c:dLbls>
        <c:gapWidth val="182"/>
        <c:axId val="349759544"/>
        <c:axId val="350726904"/>
      </c:barChart>
      <c:catAx>
        <c:axId val="3497595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ja-JP"/>
          </a:p>
        </c:txPr>
        <c:crossAx val="350726904"/>
        <c:crosses val="autoZero"/>
        <c:auto val="1"/>
        <c:lblAlgn val="ctr"/>
        <c:lblOffset val="100"/>
        <c:noMultiLvlLbl val="0"/>
      </c:catAx>
      <c:valAx>
        <c:axId val="350726904"/>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ja-JP"/>
          </a:p>
        </c:txPr>
        <c:crossAx val="349759544"/>
        <c:crosses val="autoZero"/>
        <c:crossBetween val="between"/>
      </c:valAx>
      <c:spPr>
        <a:noFill/>
        <a:ln>
          <a:solidFill>
            <a:schemeClr val="tx1"/>
          </a:solid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solidFill>
                <a:latin typeface="+mn-lt"/>
                <a:ea typeface="+mn-ea"/>
                <a:cs typeface="+mn-cs"/>
              </a:defRPr>
            </a:pPr>
            <a:r>
              <a:rPr lang="ja-JP" b="1">
                <a:solidFill>
                  <a:schemeClr val="tx1"/>
                </a:solidFill>
              </a:rPr>
              <a:t>年齢</a:t>
            </a:r>
          </a:p>
        </c:rich>
      </c:tx>
      <c:layout>
        <c:manualLayout>
          <c:xMode val="edge"/>
          <c:yMode val="edge"/>
          <c:x val="0.43994444444444447"/>
          <c:y val="3.4619188921859542E-2"/>
        </c:manualLayout>
      </c:layout>
      <c:overlay val="0"/>
      <c:spPr>
        <a:solidFill>
          <a:schemeClr val="accent5">
            <a:lumMod val="20000"/>
            <a:lumOff val="80000"/>
          </a:schemeClr>
        </a:solidFill>
        <a:ln>
          <a:noFill/>
        </a:ln>
        <a:effectLst/>
      </c:spPr>
      <c:txPr>
        <a:bodyPr rot="0" spcFirstLastPara="1" vertOverflow="ellipsis" vert="horz" wrap="square" anchor="ctr" anchorCtr="1"/>
        <a:lstStyle/>
        <a:p>
          <a:pPr>
            <a:defRPr sz="1862"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32481977252843397"/>
          <c:y val="0.26514318700901041"/>
          <c:w val="0.35036045494313212"/>
          <c:h val="0.62378716013614022"/>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5-F287-4732-BE78-DBD96A7422C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287-4732-BE78-DBD96A7422C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4-F287-4732-BE78-DBD96A7422C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1-F287-4732-BE78-DBD96A7422CD}"/>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2-F287-4732-BE78-DBD96A7422CD}"/>
              </c:ext>
            </c:extLst>
          </c:dPt>
          <c:dLbls>
            <c:dLbl>
              <c:idx val="0"/>
              <c:layout>
                <c:manualLayout>
                  <c:x val="0.16388888888888889"/>
                  <c:y val="3.1875109805988504E-2"/>
                </c:manualLayout>
              </c:layout>
              <c:tx>
                <c:rich>
                  <a:bodyPr rot="0" spcFirstLastPara="1" vertOverflow="clip" horzOverflow="clip"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r>
                      <a:rPr lang="ja-JP" altLang="en-US" b="1">
                        <a:solidFill>
                          <a:schemeClr val="tx1"/>
                        </a:solidFill>
                      </a:rPr>
                      <a:t>乳児（</a:t>
                    </a:r>
                    <a:r>
                      <a:rPr lang="en-US" altLang="ja-JP" b="1">
                        <a:solidFill>
                          <a:schemeClr val="tx1"/>
                        </a:solidFill>
                      </a:rPr>
                      <a:t>0</a:t>
                    </a:r>
                    <a:r>
                      <a:rPr lang="ja-JP" altLang="en-US" b="1">
                        <a:solidFill>
                          <a:schemeClr val="tx1"/>
                        </a:solidFill>
                      </a:rPr>
                      <a:t>歳）
</a:t>
                    </a:r>
                    <a:fld id="{893A36CE-0C8C-4E42-8773-9B8E6CB7817F}" type="PERCENTAGE">
                      <a:rPr lang="en-US" altLang="ja-JP" b="1">
                        <a:solidFill>
                          <a:schemeClr val="tx1"/>
                        </a:solidFill>
                      </a:rPr>
                      <a:pPr>
                        <a:defRPr b="1">
                          <a:solidFill>
                            <a:schemeClr val="tx1"/>
                          </a:solidFill>
                        </a:defRPr>
                      </a:pPr>
                      <a:t>[パーセンテージ]</a:t>
                    </a:fld>
                    <a:endParaRPr lang="ja-JP" altLang="en-US" b="1">
                      <a:solidFill>
                        <a:schemeClr val="tx1"/>
                      </a:solidFill>
                    </a:endParaRPr>
                  </a:p>
                </c:rich>
              </c:tx>
              <c:spPr>
                <a:solidFill>
                  <a:schemeClr val="lt1"/>
                </a:solidFill>
                <a:ln>
                  <a:noFill/>
                </a:ln>
                <a:effectLst/>
              </c:spPr>
              <c:txPr>
                <a:bodyPr rot="0" spcFirstLastPara="1" vertOverflow="clip" horzOverflow="clip"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15:dlblFieldTable/>
                  <c15:showDataLabelsRange val="0"/>
                </c:ext>
                <c:ext xmlns:c16="http://schemas.microsoft.com/office/drawing/2014/chart" uri="{C3380CC4-5D6E-409C-BE32-E72D297353CC}">
                  <c16:uniqueId val="{00000005-F287-4732-BE78-DBD96A7422CD}"/>
                </c:ext>
              </c:extLst>
            </c:dLbl>
            <c:dLbl>
              <c:idx val="1"/>
              <c:layout>
                <c:manualLayout>
                  <c:x val="4.5833333333333233E-2"/>
                  <c:y val="0.13805069379000717"/>
                </c:manualLayout>
              </c:layout>
              <c:tx>
                <c:rich>
                  <a:bodyPr/>
                  <a:lstStyle/>
                  <a:p>
                    <a:r>
                      <a:rPr lang="ja-JP" altLang="en-US">
                        <a:solidFill>
                          <a:schemeClr val="tx1"/>
                        </a:solidFill>
                      </a:rPr>
                      <a:t>幼児（</a:t>
                    </a:r>
                    <a:r>
                      <a:rPr lang="en-US" altLang="ja-JP">
                        <a:solidFill>
                          <a:schemeClr val="tx1"/>
                        </a:solidFill>
                      </a:rPr>
                      <a:t>1-5</a:t>
                    </a:r>
                    <a:r>
                      <a:rPr lang="ja-JP" altLang="en-US">
                        <a:solidFill>
                          <a:schemeClr val="tx1"/>
                        </a:solidFill>
                      </a:rPr>
                      <a:t>歳）
</a:t>
                    </a:r>
                    <a:fld id="{95EE0CFE-7133-4D9E-B994-71C8FC17FBCF}" type="PERCENTAGE">
                      <a:rPr lang="en-US" altLang="ja-JP">
                        <a:solidFill>
                          <a:schemeClr val="tx1"/>
                        </a:solidFill>
                      </a:rPr>
                      <a:pPr/>
                      <a:t>[パーセンテージ]</a:t>
                    </a:fld>
                    <a:endParaRPr lang="ja-JP" altLang="en-US">
                      <a:solidFill>
                        <a:schemeClr val="tx1"/>
                      </a:solidFill>
                    </a:endParaRPr>
                  </a:p>
                </c:rich>
              </c:tx>
              <c:dLblPos val="bestFit"/>
              <c:showLegendKey val="0"/>
              <c:showVal val="0"/>
              <c:showCatName val="1"/>
              <c:showSerName val="0"/>
              <c:showPercent val="1"/>
              <c:showBubbleSize val="0"/>
              <c:extLst>
                <c:ext xmlns:c15="http://schemas.microsoft.com/office/drawing/2012/chart" uri="{CE6537A1-D6FC-4f65-9D91-7224C49458BB}">
                  <c15:layout>
                    <c:manualLayout>
                      <c:w val="0.25195822397200351"/>
                      <c:h val="0.28521266073194856"/>
                    </c:manualLayout>
                  </c15:layout>
                  <c15:dlblFieldTable/>
                  <c15:showDataLabelsRange val="0"/>
                </c:ext>
                <c:ext xmlns:c16="http://schemas.microsoft.com/office/drawing/2014/chart" uri="{C3380CC4-5D6E-409C-BE32-E72D297353CC}">
                  <c16:uniqueId val="{00000003-F287-4732-BE78-DBD96A7422CD}"/>
                </c:ext>
              </c:extLst>
            </c:dLbl>
            <c:dLbl>
              <c:idx val="2"/>
              <c:layout>
                <c:manualLayout>
                  <c:x val="-0.18055555555555555"/>
                  <c:y val="-2.2513006407291477E-2"/>
                </c:manualLayout>
              </c:layout>
              <c:tx>
                <c:rich>
                  <a:bodyPr/>
                  <a:lstStyle/>
                  <a:p>
                    <a:r>
                      <a:rPr lang="zh-CN" altLang="en-US">
                        <a:solidFill>
                          <a:schemeClr val="tx1"/>
                        </a:solidFill>
                      </a:rPr>
                      <a:t>小学生（</a:t>
                    </a:r>
                    <a:r>
                      <a:rPr lang="en-US" altLang="zh-CN">
                        <a:solidFill>
                          <a:schemeClr val="tx1"/>
                        </a:solidFill>
                      </a:rPr>
                      <a:t>6-11</a:t>
                    </a:r>
                    <a:r>
                      <a:rPr lang="zh-CN" altLang="en-US">
                        <a:solidFill>
                          <a:schemeClr val="tx1"/>
                        </a:solidFill>
                      </a:rPr>
                      <a:t>歳）
</a:t>
                    </a:r>
                    <a:fld id="{E311CAD8-87B2-4588-8723-EFAC3D1C43CA}" type="PERCENTAGE">
                      <a:rPr lang="en-US" altLang="zh-CN">
                        <a:solidFill>
                          <a:schemeClr val="tx1"/>
                        </a:solidFill>
                      </a:rPr>
                      <a:pPr/>
                      <a:t>[パーセンテージ]</a:t>
                    </a:fld>
                    <a:endParaRPr lang="zh-CN" altLang="en-US">
                      <a:solidFill>
                        <a:schemeClr val="tx1"/>
                      </a:solidFill>
                    </a:endParaRPr>
                  </a:p>
                </c:rich>
              </c:tx>
              <c:dLblPos val="bestFit"/>
              <c:showLegendKey val="0"/>
              <c:showVal val="0"/>
              <c:showCatName val="1"/>
              <c:showSerName val="0"/>
              <c:showPercent val="1"/>
              <c:showBubbleSize val="0"/>
              <c:extLst>
                <c:ext xmlns:c15="http://schemas.microsoft.com/office/drawing/2012/chart" uri="{CE6537A1-D6FC-4f65-9D91-7224C49458BB}">
                  <c15:layout>
                    <c:manualLayout>
                      <c:w val="0.27987510936132981"/>
                      <c:h val="0.23160237388724036"/>
                    </c:manualLayout>
                  </c15:layout>
                  <c15:dlblFieldTable/>
                  <c15:showDataLabelsRange val="0"/>
                </c:ext>
                <c:ext xmlns:c16="http://schemas.microsoft.com/office/drawing/2014/chart" uri="{C3380CC4-5D6E-409C-BE32-E72D297353CC}">
                  <c16:uniqueId val="{00000004-F287-4732-BE78-DBD96A7422CD}"/>
                </c:ext>
              </c:extLst>
            </c:dLbl>
            <c:dLbl>
              <c:idx val="3"/>
              <c:layout>
                <c:manualLayout>
                  <c:x val="-9.7223315835520616E-3"/>
                  <c:y val="7.881375733077875E-2"/>
                </c:manualLayout>
              </c:layout>
              <c:tx>
                <c:rich>
                  <a:bodyPr/>
                  <a:lstStyle/>
                  <a:p>
                    <a:r>
                      <a:rPr lang="zh-CN" altLang="en-US">
                        <a:solidFill>
                          <a:schemeClr val="tx1"/>
                        </a:solidFill>
                      </a:rPr>
                      <a:t>中学生（</a:t>
                    </a:r>
                    <a:r>
                      <a:rPr lang="en-US" altLang="zh-CN">
                        <a:solidFill>
                          <a:schemeClr val="tx1"/>
                        </a:solidFill>
                      </a:rPr>
                      <a:t>12-15</a:t>
                    </a:r>
                    <a:r>
                      <a:rPr lang="zh-CN" altLang="en-US">
                        <a:solidFill>
                          <a:schemeClr val="tx1"/>
                        </a:solidFill>
                      </a:rPr>
                      <a:t>歳）
</a:t>
                    </a:r>
                    <a:fld id="{33A7965C-3D66-40F3-A3EB-73597E74B49F}" type="PERCENTAGE">
                      <a:rPr lang="en-US" altLang="zh-CN">
                        <a:solidFill>
                          <a:schemeClr val="tx1"/>
                        </a:solidFill>
                      </a:rPr>
                      <a:pPr/>
                      <a:t>[パーセンテージ]</a:t>
                    </a:fld>
                    <a:endParaRPr lang="zh-CN" altLang="en-US">
                      <a:solidFill>
                        <a:schemeClr val="tx1"/>
                      </a:solidFill>
                    </a:endParaRPr>
                  </a:p>
                </c:rich>
              </c:tx>
              <c:dLblPos val="bestFit"/>
              <c:showLegendKey val="0"/>
              <c:showVal val="0"/>
              <c:showCatName val="1"/>
              <c:showSerName val="0"/>
              <c:showPercent val="1"/>
              <c:showBubbleSize val="0"/>
              <c:extLst>
                <c:ext xmlns:c15="http://schemas.microsoft.com/office/drawing/2012/chart" uri="{CE6537A1-D6FC-4f65-9D91-7224C49458BB}">
                  <c15:layout>
                    <c:manualLayout>
                      <c:w val="0.31858333333333327"/>
                      <c:h val="0.23160237388724036"/>
                    </c:manualLayout>
                  </c15:layout>
                  <c15:dlblFieldTable/>
                  <c15:showDataLabelsRange val="0"/>
                </c:ext>
                <c:ext xmlns:c16="http://schemas.microsoft.com/office/drawing/2014/chart" uri="{C3380CC4-5D6E-409C-BE32-E72D297353CC}">
                  <c16:uniqueId val="{00000001-F287-4732-BE78-DBD96A7422CD}"/>
                </c:ext>
              </c:extLst>
            </c:dLbl>
            <c:dLbl>
              <c:idx val="4"/>
              <c:layout>
                <c:manualLayout>
                  <c:x val="-0.14722222222222225"/>
                  <c:y val="-4.6296296296296294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F287-4732-BE78-DBD96A7422CD}"/>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基本!$A$18:$A$22</c:f>
              <c:strCache>
                <c:ptCount val="5"/>
                <c:pt idx="0">
                  <c:v>乳児期（0歳）</c:v>
                </c:pt>
                <c:pt idx="1">
                  <c:v>幼児期（1～5歳）</c:v>
                </c:pt>
                <c:pt idx="2">
                  <c:v>小学生年齢（6～11歳）</c:v>
                </c:pt>
                <c:pt idx="3">
                  <c:v>中学生年齢（12～15歳）</c:v>
                </c:pt>
                <c:pt idx="4">
                  <c:v>16歳以上</c:v>
                </c:pt>
              </c:strCache>
            </c:strRef>
          </c:cat>
          <c:val>
            <c:numRef>
              <c:f>基本!$B$18:$B$22</c:f>
              <c:numCache>
                <c:formatCode>General</c:formatCode>
                <c:ptCount val="5"/>
                <c:pt idx="0">
                  <c:v>3</c:v>
                </c:pt>
                <c:pt idx="1">
                  <c:v>64</c:v>
                </c:pt>
                <c:pt idx="2">
                  <c:v>77</c:v>
                </c:pt>
                <c:pt idx="3">
                  <c:v>36</c:v>
                </c:pt>
                <c:pt idx="4">
                  <c:v>19</c:v>
                </c:pt>
              </c:numCache>
            </c:numRef>
          </c:val>
          <c:extLst>
            <c:ext xmlns:c16="http://schemas.microsoft.com/office/drawing/2014/chart" uri="{C3380CC4-5D6E-409C-BE32-E72D297353CC}">
              <c16:uniqueId val="{00000000-F287-4732-BE78-DBD96A7422CD}"/>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solidFill>
                <a:latin typeface="+mn-lt"/>
                <a:ea typeface="+mn-ea"/>
                <a:cs typeface="+mn-cs"/>
              </a:defRPr>
            </a:pPr>
            <a:r>
              <a:rPr lang="ja-JP" b="1" dirty="0">
                <a:solidFill>
                  <a:schemeClr val="tx1"/>
                </a:solidFill>
              </a:rPr>
              <a:t>がんの種類</a:t>
            </a:r>
          </a:p>
        </c:rich>
      </c:tx>
      <c:layout>
        <c:manualLayout>
          <c:xMode val="edge"/>
          <c:yMode val="edge"/>
          <c:x val="0.34692616620327466"/>
          <c:y val="3.9683852150446765E-2"/>
        </c:manualLayout>
      </c:layout>
      <c:overlay val="0"/>
      <c:spPr>
        <a:solidFill>
          <a:schemeClr val="accent5">
            <a:lumMod val="20000"/>
            <a:lumOff val="80000"/>
          </a:schemeClr>
        </a:solidFill>
        <a:ln>
          <a:noFill/>
        </a:ln>
        <a:effectLst/>
      </c:spPr>
      <c:txPr>
        <a:bodyPr rot="0" spcFirstLastPara="1" vertOverflow="ellipsis" vert="horz" wrap="square" anchor="ctr" anchorCtr="1"/>
        <a:lstStyle/>
        <a:p>
          <a:pPr>
            <a:defRPr sz="1862"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28437310720775288"/>
          <c:y val="0.27648744779622647"/>
          <c:w val="0.43379040085234943"/>
          <c:h val="0.70279255633586346"/>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F2A-475F-BF25-260B1D50DA7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2-FF2A-475F-BF25-260B1D50DA7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3-FF2A-475F-BF25-260B1D50DA7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4-FF2A-475F-BF25-260B1D50DA7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5-FF2A-475F-BF25-260B1D50DA7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6-FF2A-475F-BF25-260B1D50DA7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FF2A-475F-BF25-260B1D50DA79}"/>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8-FF2A-475F-BF25-260B1D50DA79}"/>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09-FF2A-475F-BF25-260B1D50DA79}"/>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0A-FF2A-475F-BF25-260B1D50DA79}"/>
              </c:ext>
            </c:extLst>
          </c:dPt>
          <c:dLbls>
            <c:dLbl>
              <c:idx val="1"/>
              <c:layout>
                <c:manualLayout>
                  <c:x val="0.35217806416459285"/>
                  <c:y val="-1.933896081865628E-3"/>
                </c:manualLayout>
              </c:layout>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tx1"/>
                      </a:solidFill>
                      <a:latin typeface="+mn-lt"/>
                      <a:ea typeface="游ゴシック" panose="020B0400000000000000" pitchFamily="50" charset="-128"/>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9928946555452574"/>
                      <c:h val="0.16283222278970144"/>
                    </c:manualLayout>
                  </c15:layout>
                </c:ext>
                <c:ext xmlns:c16="http://schemas.microsoft.com/office/drawing/2014/chart" uri="{C3380CC4-5D6E-409C-BE32-E72D297353CC}">
                  <c16:uniqueId val="{00000002-FF2A-475F-BF25-260B1D50DA79}"/>
                </c:ext>
              </c:extLst>
            </c:dLbl>
            <c:dLbl>
              <c:idx val="3"/>
              <c:layout>
                <c:manualLayout>
                  <c:x val="-7.105344454742045E-2"/>
                  <c:y val="0.10093744660051414"/>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FF2A-475F-BF25-260B1D50DA79}"/>
                </c:ext>
              </c:extLst>
            </c:dLbl>
            <c:dLbl>
              <c:idx val="4"/>
              <c:layout>
                <c:manualLayout>
                  <c:x val="-0.13901760889712697"/>
                  <c:y val="5.4385439591480032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FF2A-475F-BF25-260B1D50DA79}"/>
                </c:ext>
              </c:extLst>
            </c:dLbl>
            <c:dLbl>
              <c:idx val="5"/>
              <c:layout>
                <c:manualLayout>
                  <c:x val="-0.17299969107198024"/>
                  <c:y val="-1.876577663626558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6-FF2A-475F-BF25-260B1D50DA79}"/>
                </c:ext>
              </c:extLst>
            </c:dLbl>
            <c:dLbl>
              <c:idx val="6"/>
              <c:layout>
                <c:manualLayout>
                  <c:x val="-9.8781680325177146E-2"/>
                  <c:y val="-0.11086262685955545"/>
                </c:manualLayout>
              </c:layout>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tx1"/>
                      </a:solidFill>
                      <a:latin typeface="+mn-lt"/>
                      <a:ea typeface="游ゴシック" panose="020B0400000000000000" pitchFamily="50" charset="-128"/>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1896818041396351"/>
                      <c:h val="0.20361071883979487"/>
                    </c:manualLayout>
                  </c15:layout>
                </c:ext>
                <c:ext xmlns:c16="http://schemas.microsoft.com/office/drawing/2014/chart" uri="{C3380CC4-5D6E-409C-BE32-E72D297353CC}">
                  <c16:uniqueId val="{00000007-FF2A-475F-BF25-260B1D50DA79}"/>
                </c:ext>
              </c:extLst>
            </c:dLbl>
            <c:dLbl>
              <c:idx val="7"/>
              <c:layout>
                <c:manualLayout>
                  <c:x val="-0.13613898355383983"/>
                  <c:y val="-0.20512040066685575"/>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8-FF2A-475F-BF25-260B1D50DA79}"/>
                </c:ext>
              </c:extLst>
            </c:dLbl>
            <c:dLbl>
              <c:idx val="8"/>
              <c:layout>
                <c:manualLayout>
                  <c:x val="0.17240883582786629"/>
                  <c:y val="-3.5942302302558536E-2"/>
                </c:manualLayout>
              </c:layout>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tx1"/>
                      </a:solidFill>
                      <a:latin typeface="+mn-lt"/>
                      <a:ea typeface="游ゴシック" panose="020B0400000000000000" pitchFamily="50" charset="-128"/>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35798578931109054"/>
                      <c:h val="0.17273559803223787"/>
                    </c:manualLayout>
                  </c15:layout>
                </c:ext>
                <c:ext xmlns:c16="http://schemas.microsoft.com/office/drawing/2014/chart" uri="{C3380CC4-5D6E-409C-BE32-E72D297353CC}">
                  <c16:uniqueId val="{00000009-FF2A-475F-BF25-260B1D50DA79}"/>
                </c:ext>
              </c:extLst>
            </c:dLbl>
            <c:dLbl>
              <c:idx val="9"/>
              <c:layout>
                <c:manualLayout>
                  <c:x val="0.16991041087426623"/>
                  <c:y val="-5.2681156573404506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A-FF2A-475F-BF25-260B1D50DA79}"/>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游ゴシック" panose="020B0400000000000000" pitchFamily="50" charset="-128"/>
                    <a:cs typeface="+mn-cs"/>
                  </a:defRPr>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基本!$A$27:$A$36</c:f>
              <c:strCache>
                <c:ptCount val="10"/>
                <c:pt idx="0">
                  <c:v>白血病</c:v>
                </c:pt>
                <c:pt idx="1">
                  <c:v>悪性リンパ腫</c:v>
                </c:pt>
                <c:pt idx="2">
                  <c:v>脳腫瘍</c:v>
                </c:pt>
                <c:pt idx="3">
                  <c:v>神経芽腫</c:v>
                </c:pt>
                <c:pt idx="4">
                  <c:v>腎腫瘍</c:v>
                </c:pt>
                <c:pt idx="5">
                  <c:v>肝芽腫</c:v>
                </c:pt>
                <c:pt idx="6">
                  <c:v>悪性骨腫瘍</c:v>
                </c:pt>
                <c:pt idx="7">
                  <c:v>軟部肉腫</c:v>
                </c:pt>
                <c:pt idx="8">
                  <c:v>胚細胞性腫瘍</c:v>
                </c:pt>
                <c:pt idx="9">
                  <c:v>その他</c:v>
                </c:pt>
              </c:strCache>
            </c:strRef>
          </c:cat>
          <c:val>
            <c:numRef>
              <c:f>基本!$B$27:$B$36</c:f>
              <c:numCache>
                <c:formatCode>General</c:formatCode>
                <c:ptCount val="10"/>
                <c:pt idx="0">
                  <c:v>94</c:v>
                </c:pt>
                <c:pt idx="1">
                  <c:v>22</c:v>
                </c:pt>
                <c:pt idx="2">
                  <c:v>25</c:v>
                </c:pt>
                <c:pt idx="3">
                  <c:v>11</c:v>
                </c:pt>
                <c:pt idx="4">
                  <c:v>6</c:v>
                </c:pt>
                <c:pt idx="5">
                  <c:v>6</c:v>
                </c:pt>
                <c:pt idx="6">
                  <c:v>4</c:v>
                </c:pt>
                <c:pt idx="7">
                  <c:v>9</c:v>
                </c:pt>
                <c:pt idx="8">
                  <c:v>6</c:v>
                </c:pt>
                <c:pt idx="9">
                  <c:v>16</c:v>
                </c:pt>
              </c:numCache>
            </c:numRef>
          </c:val>
          <c:extLst>
            <c:ext xmlns:c16="http://schemas.microsoft.com/office/drawing/2014/chart" uri="{C3380CC4-5D6E-409C-BE32-E72D297353CC}">
              <c16:uniqueId val="{00000000-FF2A-475F-BF25-260B1D50DA79}"/>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ja-JP" sz="1800" b="1">
                <a:solidFill>
                  <a:schemeClr val="tx1"/>
                </a:solidFill>
              </a:rPr>
              <a:t>治療内容</a:t>
            </a:r>
          </a:p>
        </c:rich>
      </c:tx>
      <c:layout>
        <c:manualLayout>
          <c:xMode val="edge"/>
          <c:yMode val="edge"/>
          <c:x val="0.40555555555555556"/>
          <c:y val="2.5002608539867348E-2"/>
        </c:manualLayout>
      </c:layout>
      <c:overlay val="0"/>
      <c:spPr>
        <a:solidFill>
          <a:schemeClr val="accent5">
            <a:lumMod val="20000"/>
            <a:lumOff val="80000"/>
          </a:schemeClr>
        </a:solid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ja-JP"/>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基本!$A$85:$A$91</c:f>
              <c:strCache>
                <c:ptCount val="7"/>
                <c:pt idx="0">
                  <c:v>1．手術</c:v>
                </c:pt>
                <c:pt idx="1">
                  <c:v>２．抗がん剤治療</c:v>
                </c:pt>
                <c:pt idx="2">
                  <c:v>3．放射線治療</c:v>
                </c:pt>
                <c:pt idx="3">
                  <c:v>4．ホルモン療法</c:v>
                </c:pt>
                <c:pt idx="4">
                  <c:v>5．造血幹細胞移植</c:v>
                </c:pt>
                <c:pt idx="5">
                  <c:v>６．治療無し</c:v>
                </c:pt>
                <c:pt idx="6">
                  <c:v>７．その他</c:v>
                </c:pt>
              </c:strCache>
            </c:strRef>
          </c:cat>
          <c:val>
            <c:numRef>
              <c:f>基本!$B$85:$B$91</c:f>
              <c:numCache>
                <c:formatCode>General</c:formatCode>
                <c:ptCount val="7"/>
                <c:pt idx="0">
                  <c:v>72</c:v>
                </c:pt>
                <c:pt idx="1">
                  <c:v>191</c:v>
                </c:pt>
                <c:pt idx="2">
                  <c:v>48</c:v>
                </c:pt>
                <c:pt idx="3">
                  <c:v>0</c:v>
                </c:pt>
                <c:pt idx="4">
                  <c:v>64</c:v>
                </c:pt>
                <c:pt idx="5">
                  <c:v>0</c:v>
                </c:pt>
                <c:pt idx="6">
                  <c:v>2</c:v>
                </c:pt>
              </c:numCache>
            </c:numRef>
          </c:val>
          <c:extLst>
            <c:ext xmlns:c16="http://schemas.microsoft.com/office/drawing/2014/chart" uri="{C3380CC4-5D6E-409C-BE32-E72D297353CC}">
              <c16:uniqueId val="{00000000-22DB-4B3A-846E-E93AC4002B7F}"/>
            </c:ext>
          </c:extLst>
        </c:ser>
        <c:dLbls>
          <c:dLblPos val="outEnd"/>
          <c:showLegendKey val="0"/>
          <c:showVal val="1"/>
          <c:showCatName val="0"/>
          <c:showSerName val="0"/>
          <c:showPercent val="0"/>
          <c:showBubbleSize val="0"/>
        </c:dLbls>
        <c:gapWidth val="182"/>
        <c:axId val="347323328"/>
        <c:axId val="347323720"/>
      </c:barChart>
      <c:catAx>
        <c:axId val="347323328"/>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游ゴシック" panose="020B0400000000000000" pitchFamily="50" charset="-128"/>
                <a:cs typeface="+mn-cs"/>
              </a:defRPr>
            </a:pPr>
            <a:endParaRPr lang="ja-JP"/>
          </a:p>
        </c:txPr>
        <c:crossAx val="347323720"/>
        <c:crosses val="autoZero"/>
        <c:auto val="1"/>
        <c:lblAlgn val="ctr"/>
        <c:lblOffset val="100"/>
        <c:noMultiLvlLbl val="0"/>
      </c:catAx>
      <c:valAx>
        <c:axId val="347323720"/>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ja-JP"/>
          </a:p>
        </c:txPr>
        <c:crossAx val="347323328"/>
        <c:crosses val="autoZero"/>
        <c:crossBetween val="between"/>
      </c:valAx>
      <c:spPr>
        <a:noFill/>
        <a:ln>
          <a:solidFill>
            <a:schemeClr val="tx1"/>
          </a:solid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100"/>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altLang="en-US" b="1">
                <a:solidFill>
                  <a:schemeClr val="tx1"/>
                </a:solidFill>
              </a:rPr>
              <a:t>在住府県</a:t>
            </a:r>
          </a:p>
        </c:rich>
      </c:tx>
      <c:layout/>
      <c:overlay val="0"/>
      <c:spPr>
        <a:solidFill>
          <a:schemeClr val="accent5">
            <a:lumMod val="20000"/>
            <a:lumOff val="80000"/>
          </a:schemeClr>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50882108486439193"/>
          <c:y val="0.25236461584034281"/>
          <c:w val="0.41569138232720909"/>
          <c:h val="0.65463209815308521"/>
        </c:manualLayout>
      </c:layout>
      <c:pieChart>
        <c:varyColors val="1"/>
        <c:ser>
          <c:idx val="0"/>
          <c:order val="0"/>
          <c:dPt>
            <c:idx val="0"/>
            <c:bubble3D val="0"/>
            <c:spPr>
              <a:solidFill>
                <a:srgbClr val="FFCCFF"/>
              </a:solidFill>
              <a:ln w="19050">
                <a:solidFill>
                  <a:schemeClr val="lt1"/>
                </a:solidFill>
              </a:ln>
              <a:effectLst/>
            </c:spPr>
            <c:extLst>
              <c:ext xmlns:c16="http://schemas.microsoft.com/office/drawing/2014/chart" uri="{C3380CC4-5D6E-409C-BE32-E72D297353CC}">
                <c16:uniqueId val="{00000001-1000-4ABA-9EC3-52F546ADB77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000-4ABA-9EC3-52F546ADB77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000-4ABA-9EC3-52F546ADB779}"/>
              </c:ext>
            </c:extLst>
          </c:dPt>
          <c:dLbls>
            <c:dLbl>
              <c:idx val="2"/>
              <c:layout>
                <c:manualLayout>
                  <c:x val="0.15635564304461944"/>
                  <c:y val="9.1546627537699519E-3"/>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1000-4ABA-9EC3-52F546ADB779}"/>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問1問2!$A$15:$A$17</c:f>
              <c:strCache>
                <c:ptCount val="3"/>
                <c:pt idx="0">
                  <c:v>大阪</c:v>
                </c:pt>
                <c:pt idx="1">
                  <c:v>大阪府外</c:v>
                </c:pt>
                <c:pt idx="2">
                  <c:v>無回答</c:v>
                </c:pt>
              </c:strCache>
            </c:strRef>
          </c:cat>
          <c:val>
            <c:numRef>
              <c:f>問1問2!$B$15:$B$17</c:f>
              <c:numCache>
                <c:formatCode>General</c:formatCode>
                <c:ptCount val="3"/>
                <c:pt idx="0">
                  <c:v>164</c:v>
                </c:pt>
                <c:pt idx="1">
                  <c:v>34</c:v>
                </c:pt>
                <c:pt idx="2">
                  <c:v>1</c:v>
                </c:pt>
              </c:numCache>
            </c:numRef>
          </c:val>
          <c:extLst>
            <c:ext xmlns:c16="http://schemas.microsoft.com/office/drawing/2014/chart" uri="{C3380CC4-5D6E-409C-BE32-E72D297353CC}">
              <c16:uniqueId val="{00000000-182A-4EBD-AA10-B5726E2AD519}"/>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spc="0" baseline="0">
                <a:solidFill>
                  <a:schemeClr val="tx1"/>
                </a:solidFill>
                <a:latin typeface="+mn-lt"/>
                <a:ea typeface="+mn-ea"/>
                <a:cs typeface="+mn-cs"/>
              </a:defRPr>
            </a:pPr>
            <a:r>
              <a:rPr lang="ja-JP" altLang="en-US" sz="1100" b="1" dirty="0">
                <a:solidFill>
                  <a:schemeClr val="tx1"/>
                </a:solidFill>
              </a:rPr>
              <a:t>初めて医療機関を受診してから診断がつくまでの期間</a:t>
            </a:r>
          </a:p>
        </c:rich>
      </c:tx>
      <c:layout/>
      <c:overlay val="0"/>
      <c:spPr>
        <a:solidFill>
          <a:schemeClr val="accent5">
            <a:lumMod val="20000"/>
            <a:lumOff val="80000"/>
          </a:schemeClr>
        </a:solidFill>
        <a:ln>
          <a:noFill/>
        </a:ln>
        <a:effectLst/>
      </c:spPr>
      <c:txPr>
        <a:bodyPr rot="0" spcFirstLastPara="1" vertOverflow="ellipsis" vert="horz" wrap="square" anchor="ctr" anchorCtr="1"/>
        <a:lstStyle/>
        <a:p>
          <a:pPr>
            <a:defRPr sz="1100" b="1" i="0" u="none" strike="noStrike" kern="1200" spc="0" baseline="0">
              <a:solidFill>
                <a:schemeClr val="tx1"/>
              </a:solidFill>
              <a:latin typeface="+mn-lt"/>
              <a:ea typeface="+mn-ea"/>
              <a:cs typeface="+mn-cs"/>
            </a:defRPr>
          </a:pPr>
          <a:endParaRPr lang="ja-JP"/>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C83-4288-B44E-C1AD8442A107}"/>
              </c:ext>
            </c:extLst>
          </c:dPt>
          <c:dPt>
            <c:idx val="1"/>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2-EC83-4288-B44E-C1AD8442A10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5B9-4BC8-B414-97CCD90D153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5B9-4BC8-B414-97CCD90D1536}"/>
              </c:ext>
            </c:extLst>
          </c:dPt>
          <c:dPt>
            <c:idx val="4"/>
            <c:bubble3D val="0"/>
            <c:spPr>
              <a:solidFill>
                <a:srgbClr val="FF0000"/>
              </a:solidFill>
              <a:ln w="19050">
                <a:solidFill>
                  <a:schemeClr val="lt1"/>
                </a:solidFill>
              </a:ln>
              <a:effectLst/>
            </c:spPr>
            <c:extLst>
              <c:ext xmlns:c16="http://schemas.microsoft.com/office/drawing/2014/chart" uri="{C3380CC4-5D6E-409C-BE32-E72D297353CC}">
                <c16:uniqueId val="{00000003-EC83-4288-B44E-C1AD8442A107}"/>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5B9-4BC8-B414-97CCD90D1536}"/>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85B9-4BC8-B414-97CCD90D1536}"/>
              </c:ext>
            </c:extLst>
          </c:dPt>
          <c:dLbls>
            <c:dLbl>
              <c:idx val="0"/>
              <c:layout>
                <c:manualLayout>
                  <c:x val="6.9835958005249341E-3"/>
                  <c:y val="3.5766622922134735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EC83-4288-B44E-C1AD8442A107}"/>
                </c:ext>
              </c:extLst>
            </c:dLbl>
            <c:dLbl>
              <c:idx val="1"/>
              <c:layout>
                <c:manualLayout>
                  <c:x val="-2.861975065616798E-2"/>
                  <c:y val="-8.4934018664333713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2-EC83-4288-B44E-C1AD8442A107}"/>
                </c:ext>
              </c:extLst>
            </c:dLbl>
            <c:dLbl>
              <c:idx val="5"/>
              <c:layout>
                <c:manualLayout>
                  <c:x val="0.23277096692027421"/>
                  <c:y val="5.8693289643596221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B-85B9-4BC8-B414-97CCD90D1536}"/>
                </c:ext>
              </c:extLst>
            </c:dLbl>
            <c:dLbl>
              <c:idx val="6"/>
              <c:layout>
                <c:manualLayout>
                  <c:x val="0.35724331926863562"/>
                  <c:y val="0.25400139178844816"/>
                </c:manualLayout>
              </c:layout>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tx1"/>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1237693389592124"/>
                      <c:h val="0.15425655300394339"/>
                    </c:manualLayout>
                  </c15:layout>
                </c:ext>
                <c:ext xmlns:c16="http://schemas.microsoft.com/office/drawing/2014/chart" uri="{C3380CC4-5D6E-409C-BE32-E72D297353CC}">
                  <c16:uniqueId val="{0000000D-85B9-4BC8-B414-97CCD90D153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問3問4!$A$34:$A$40</c:f>
              <c:strCache>
                <c:ptCount val="7"/>
                <c:pt idx="0">
                  <c:v>2週間未満</c:v>
                </c:pt>
                <c:pt idx="1">
                  <c:v>2週間以上1か月未満</c:v>
                </c:pt>
                <c:pt idx="2">
                  <c:v>1か月以上3か月未満</c:v>
                </c:pt>
                <c:pt idx="3">
                  <c:v>3か月以上6か月未満</c:v>
                </c:pt>
                <c:pt idx="4">
                  <c:v>6か月以上</c:v>
                </c:pt>
                <c:pt idx="5">
                  <c:v>わからない</c:v>
                </c:pt>
                <c:pt idx="6">
                  <c:v>無回答</c:v>
                </c:pt>
              </c:strCache>
            </c:strRef>
          </c:cat>
          <c:val>
            <c:numRef>
              <c:f>問3問4!$B$34:$B$40</c:f>
              <c:numCache>
                <c:formatCode>General</c:formatCode>
                <c:ptCount val="7"/>
                <c:pt idx="0">
                  <c:v>110</c:v>
                </c:pt>
                <c:pt idx="1">
                  <c:v>35</c:v>
                </c:pt>
                <c:pt idx="2">
                  <c:v>30</c:v>
                </c:pt>
                <c:pt idx="3">
                  <c:v>10</c:v>
                </c:pt>
                <c:pt idx="4">
                  <c:v>9</c:v>
                </c:pt>
                <c:pt idx="5">
                  <c:v>4</c:v>
                </c:pt>
                <c:pt idx="6">
                  <c:v>1</c:v>
                </c:pt>
              </c:numCache>
            </c:numRef>
          </c:val>
          <c:extLst>
            <c:ext xmlns:c16="http://schemas.microsoft.com/office/drawing/2014/chart" uri="{C3380CC4-5D6E-409C-BE32-E72D297353CC}">
              <c16:uniqueId val="{00000000-EC83-4288-B44E-C1AD8442A107}"/>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ja-JP" altLang="en-US" b="1">
                <a:solidFill>
                  <a:schemeClr val="tx1"/>
                </a:solidFill>
              </a:rPr>
              <a:t>記入者</a:t>
            </a:r>
          </a:p>
        </c:rich>
      </c:tx>
      <c:overlay val="0"/>
      <c:spPr>
        <a:solidFill>
          <a:schemeClr val="accent5">
            <a:lumMod val="20000"/>
            <a:lumOff val="80000"/>
          </a:schemeClr>
        </a:solid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3074669728783902"/>
          <c:y val="0.30510680956547098"/>
          <c:w val="0.38506627296587925"/>
          <c:h val="0.64177712160979883"/>
        </c:manualLayout>
      </c:layout>
      <c:pieChart>
        <c:varyColors val="1"/>
        <c:ser>
          <c:idx val="0"/>
          <c:order val="0"/>
          <c:dPt>
            <c:idx val="0"/>
            <c:bubble3D val="0"/>
            <c:spPr>
              <a:solidFill>
                <a:srgbClr val="FF66FF"/>
              </a:solidFill>
              <a:ln w="19050">
                <a:solidFill>
                  <a:schemeClr val="lt1"/>
                </a:solidFill>
              </a:ln>
              <a:effectLst/>
            </c:spPr>
            <c:extLst>
              <c:ext xmlns:c16="http://schemas.microsoft.com/office/drawing/2014/chart" uri="{C3380CC4-5D6E-409C-BE32-E72D297353CC}">
                <c16:uniqueId val="{00000001-8E23-4C96-B7BC-C70A22B4249F}"/>
              </c:ext>
            </c:extLst>
          </c:dPt>
          <c:dPt>
            <c:idx val="1"/>
            <c:bubble3D val="0"/>
            <c:spPr>
              <a:solidFill>
                <a:schemeClr val="accent1">
                  <a:lumMod val="75000"/>
                </a:schemeClr>
              </a:solidFill>
              <a:ln w="19050">
                <a:solidFill>
                  <a:schemeClr val="lt1"/>
                </a:solidFill>
              </a:ln>
              <a:effectLst/>
            </c:spPr>
            <c:extLst>
              <c:ext xmlns:c16="http://schemas.microsoft.com/office/drawing/2014/chart" uri="{C3380CC4-5D6E-409C-BE32-E72D297353CC}">
                <c16:uniqueId val="{00000002-8E23-4C96-B7BC-C70A22B4249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4-8E23-4C96-B7BC-C70A22B4249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3-8E23-4C96-B7BC-C70A22B4249F}"/>
              </c:ext>
            </c:extLst>
          </c:dPt>
          <c:dLbls>
            <c:dLbl>
              <c:idx val="0"/>
              <c:layout>
                <c:manualLayout>
                  <c:x val="-4.3532917760279968E-2"/>
                  <c:y val="-0.20282407407407407"/>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8E23-4C96-B7BC-C70A22B4249F}"/>
                </c:ext>
              </c:extLst>
            </c:dLbl>
            <c:dLbl>
              <c:idx val="1"/>
              <c:layout>
                <c:manualLayout>
                  <c:x val="-0.11592388451443569"/>
                  <c:y val="0.1237882764654418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8E23-4C96-B7BC-C70A22B4249F}"/>
                </c:ext>
              </c:extLst>
            </c:dLbl>
            <c:dLbl>
              <c:idx val="2"/>
              <c:layout>
                <c:manualLayout>
                  <c:x val="-0.23541885389326334"/>
                  <c:y val="2.476305045202683E-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8E23-4C96-B7BC-C70A22B4249F}"/>
                </c:ext>
              </c:extLst>
            </c:dLbl>
            <c:dLbl>
              <c:idx val="3"/>
              <c:layout>
                <c:manualLayout>
                  <c:x val="7.1566272965879266E-2"/>
                  <c:y val="2.3861184018664335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8E23-4C96-B7BC-C70A22B4249F}"/>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問1問2!$A$5:$A$8</c:f>
              <c:strCache>
                <c:ptCount val="4"/>
                <c:pt idx="0">
                  <c:v>母</c:v>
                </c:pt>
                <c:pt idx="1">
                  <c:v>父</c:v>
                </c:pt>
                <c:pt idx="2">
                  <c:v>祖父母</c:v>
                </c:pt>
                <c:pt idx="3">
                  <c:v>無回答</c:v>
                </c:pt>
              </c:strCache>
            </c:strRef>
          </c:cat>
          <c:val>
            <c:numRef>
              <c:f>問1問2!$B$5:$B$8</c:f>
              <c:numCache>
                <c:formatCode>General</c:formatCode>
                <c:ptCount val="4"/>
                <c:pt idx="0">
                  <c:v>182</c:v>
                </c:pt>
                <c:pt idx="1">
                  <c:v>12</c:v>
                </c:pt>
                <c:pt idx="2">
                  <c:v>4</c:v>
                </c:pt>
                <c:pt idx="3">
                  <c:v>1</c:v>
                </c:pt>
              </c:numCache>
            </c:numRef>
          </c:val>
          <c:extLst>
            <c:ext xmlns:c16="http://schemas.microsoft.com/office/drawing/2014/chart" uri="{C3380CC4-5D6E-409C-BE32-E72D297353CC}">
              <c16:uniqueId val="{00000000-8E23-4C96-B7BC-C70A22B4249F}"/>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0.64722</cdr:x>
      <cdr:y>0.13109</cdr:y>
    </cdr:from>
    <cdr:to>
      <cdr:x>0.91071</cdr:x>
      <cdr:y>0.22566</cdr:y>
    </cdr:to>
    <cdr:sp macro="" textlink="">
      <cdr:nvSpPr>
        <cdr:cNvPr id="2" name="テキスト ボックス 8">
          <a:extLst xmlns:a="http://schemas.openxmlformats.org/drawingml/2006/main">
            <a:ext uri="{FF2B5EF4-FFF2-40B4-BE49-F238E27FC236}">
              <a16:creationId xmlns:a16="http://schemas.microsoft.com/office/drawing/2014/main" id="{417F7CFB-6C15-4368-B831-3CA20A9F05D2}"/>
            </a:ext>
          </a:extLst>
        </cdr:cNvPr>
        <cdr:cNvSpPr txBox="1"/>
      </cdr:nvSpPr>
      <cdr:spPr>
        <a:xfrm xmlns:a="http://schemas.openxmlformats.org/drawingml/2006/main">
          <a:off x="3012872" y="426667"/>
          <a:ext cx="1226618" cy="30777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kumimoji="1" lang="ja-JP" altLang="en-US" sz="1400" b="1" dirty="0"/>
            <a:t>回答者</a:t>
          </a:r>
          <a:r>
            <a:rPr kumimoji="1" lang="en-US" altLang="ja-JP" sz="1400" b="1" dirty="0"/>
            <a:t>:101</a:t>
          </a:r>
          <a:r>
            <a:rPr kumimoji="1" lang="ja-JP" altLang="en-US" sz="1400" b="1" dirty="0"/>
            <a:t>人</a:t>
          </a:r>
          <a:endParaRPr kumimoji="1" lang="en-GB" sz="14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en-GB"/>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D400C77C-6421-4D91-9714-FA200B1FDBEF}" type="datetimeFigureOut">
              <a:rPr kumimoji="1" lang="en-GB" smtClean="0"/>
              <a:t>21/02/2019</a:t>
            </a:fld>
            <a:endParaRPr kumimoji="1" lang="en-GB"/>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en-GB"/>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en-GB"/>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F64E6AC-F561-4EF4-AFB4-A8DE0159742E}" type="slidenum">
              <a:rPr kumimoji="1" lang="en-GB" smtClean="0"/>
              <a:t>‹#›</a:t>
            </a:fld>
            <a:endParaRPr kumimoji="1" lang="en-GB"/>
          </a:p>
        </p:txBody>
      </p:sp>
    </p:spTree>
    <p:extLst>
      <p:ext uri="{BB962C8B-B14F-4D97-AF65-F5344CB8AC3E}">
        <p14:creationId xmlns:p14="http://schemas.microsoft.com/office/powerpoint/2010/main" val="2910128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10"/>
          </p:nvPr>
        </p:nvSpPr>
        <p:spPr/>
        <p:txBody>
          <a:bodyPr/>
          <a:lstStyle/>
          <a:p>
            <a:fld id="{CF64E6AC-F561-4EF4-AFB4-A8DE0159742E}" type="slidenum">
              <a:rPr kumimoji="1" lang="en-GB" smtClean="0"/>
              <a:t>2</a:t>
            </a:fld>
            <a:endParaRPr kumimoji="1" lang="en-GB"/>
          </a:p>
        </p:txBody>
      </p:sp>
    </p:spTree>
    <p:extLst>
      <p:ext uri="{BB962C8B-B14F-4D97-AF65-F5344CB8AC3E}">
        <p14:creationId xmlns:p14="http://schemas.microsoft.com/office/powerpoint/2010/main" val="19200918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通いたいが問題を抱えている理由：体力感染の問題３、勉強の遅れ　３（支援学級）、友人関係</a:t>
            </a:r>
            <a:r>
              <a:rPr kumimoji="1" lang="en-US" altLang="ja-JP" dirty="0"/>
              <a:t>4</a:t>
            </a:r>
            <a:r>
              <a:rPr kumimoji="1" lang="ja-JP" altLang="en-US" dirty="0"/>
              <a:t>（脱毛でいじめ）、通いたいが通えていない理由：体力１、友人関係・学習の遅れに対する不安１</a:t>
            </a:r>
            <a:endParaRPr kumimoji="1" lang="en-GB" dirty="0"/>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14</a:t>
            </a:fld>
            <a:endParaRPr kumimoji="1" lang="en-GB"/>
          </a:p>
        </p:txBody>
      </p:sp>
    </p:spTree>
    <p:extLst>
      <p:ext uri="{BB962C8B-B14F-4D97-AF65-F5344CB8AC3E}">
        <p14:creationId xmlns:p14="http://schemas.microsoft.com/office/powerpoint/2010/main" val="7330888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15</a:t>
            </a:fld>
            <a:endParaRPr kumimoji="1" lang="en-GB"/>
          </a:p>
        </p:txBody>
      </p:sp>
    </p:spTree>
    <p:extLst>
      <p:ext uri="{BB962C8B-B14F-4D97-AF65-F5344CB8AC3E}">
        <p14:creationId xmlns:p14="http://schemas.microsoft.com/office/powerpoint/2010/main" val="19722193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19</a:t>
            </a:fld>
            <a:endParaRPr kumimoji="1" lang="en-GB"/>
          </a:p>
        </p:txBody>
      </p:sp>
    </p:spTree>
    <p:extLst>
      <p:ext uri="{BB962C8B-B14F-4D97-AF65-F5344CB8AC3E}">
        <p14:creationId xmlns:p14="http://schemas.microsoft.com/office/powerpoint/2010/main" val="4123495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3</a:t>
            </a:fld>
            <a:endParaRPr kumimoji="1" lang="en-GB"/>
          </a:p>
        </p:txBody>
      </p:sp>
    </p:spTree>
    <p:extLst>
      <p:ext uri="{BB962C8B-B14F-4D97-AF65-F5344CB8AC3E}">
        <p14:creationId xmlns:p14="http://schemas.microsoft.com/office/powerpoint/2010/main" val="3067219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小学生年齢　</a:t>
            </a:r>
            <a:r>
              <a:rPr kumimoji="1" lang="en-US" altLang="ja-JP" dirty="0"/>
              <a:t>42%</a:t>
            </a:r>
          </a:p>
          <a:p>
            <a:endParaRPr kumimoji="1" lang="en-US" dirty="0"/>
          </a:p>
          <a:p>
            <a:r>
              <a:rPr kumimoji="1" lang="en-US" altLang="ja-JP" dirty="0"/>
              <a:t>85%</a:t>
            </a:r>
            <a:r>
              <a:rPr kumimoji="1" lang="ja-JP" altLang="en-US" dirty="0"/>
              <a:t>初発</a:t>
            </a:r>
            <a:r>
              <a:rPr kumimoji="1" lang="en-US" altLang="ja-JP" dirty="0"/>
              <a:t>15%</a:t>
            </a:r>
            <a:r>
              <a:rPr kumimoji="1" lang="ja-JP" altLang="en-US" dirty="0"/>
              <a:t>再発</a:t>
            </a:r>
            <a:endParaRPr kumimoji="1" lang="en-US" altLang="ja-JP" dirty="0"/>
          </a:p>
          <a:p>
            <a:r>
              <a:rPr kumimoji="1" lang="en-US" altLang="ja-JP" dirty="0"/>
              <a:t>25%</a:t>
            </a:r>
            <a:r>
              <a:rPr kumimoji="1" lang="ja-JP" altLang="en-US" dirty="0"/>
              <a:t>転移あり</a:t>
            </a:r>
            <a:endParaRPr kumimoji="1" lang="en-US" altLang="ja-JP" dirty="0"/>
          </a:p>
          <a:p>
            <a:endParaRPr kumimoji="1" lang="en-US" dirty="0"/>
          </a:p>
          <a:p>
            <a:r>
              <a:rPr kumimoji="1" lang="ja-JP" altLang="en-US" dirty="0"/>
              <a:t>円グラフが割合、棒グラフは複数回答ありの項目で数を示しています。</a:t>
            </a:r>
            <a:endParaRPr kumimoji="1" lang="en-GB" dirty="0"/>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6</a:t>
            </a:fld>
            <a:endParaRPr kumimoji="1" lang="en-GB"/>
          </a:p>
        </p:txBody>
      </p:sp>
    </p:spTree>
    <p:extLst>
      <p:ext uri="{BB962C8B-B14F-4D97-AF65-F5344CB8AC3E}">
        <p14:creationId xmlns:p14="http://schemas.microsoft.com/office/powerpoint/2010/main" val="115903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軟部肉腫の患者</a:t>
            </a:r>
            <a:r>
              <a:rPr kumimoji="1" lang="en-US" altLang="ja-JP" dirty="0"/>
              <a:t>9</a:t>
            </a:r>
            <a:r>
              <a:rPr kumimoji="1" lang="ja-JP" altLang="en-US" dirty="0"/>
              <a:t>例中</a:t>
            </a:r>
            <a:r>
              <a:rPr kumimoji="1" lang="en-US" altLang="ja-JP" dirty="0"/>
              <a:t>6</a:t>
            </a:r>
            <a:r>
              <a:rPr kumimoji="1" lang="ja-JP" altLang="en-US" dirty="0"/>
              <a:t>例は</a:t>
            </a:r>
            <a:r>
              <a:rPr kumimoji="1" lang="en-US" altLang="ja-JP" dirty="0"/>
              <a:t>1</a:t>
            </a:r>
            <a:r>
              <a:rPr kumimoji="1" lang="ja-JP" altLang="en-US" dirty="0"/>
              <a:t>か月以上診断までに要していた。</a:t>
            </a:r>
            <a:r>
              <a:rPr kumimoji="1" lang="en-US" altLang="ja-JP" dirty="0"/>
              <a:t>6</a:t>
            </a:r>
            <a:r>
              <a:rPr kumimoji="1" lang="ja-JP" altLang="en-US" dirty="0"/>
              <a:t>か月以上かかっていたのは</a:t>
            </a:r>
            <a:r>
              <a:rPr kumimoji="1" lang="en-US" altLang="ja-JP" dirty="0"/>
              <a:t>6</a:t>
            </a:r>
            <a:r>
              <a:rPr kumimoji="1" lang="ja-JP" altLang="en-US" dirty="0"/>
              <a:t>例、白血病</a:t>
            </a:r>
            <a:r>
              <a:rPr kumimoji="1" lang="en-US" altLang="ja-JP" dirty="0"/>
              <a:t>2</a:t>
            </a:r>
            <a:r>
              <a:rPr kumimoji="1" lang="ja-JP" altLang="en-US" dirty="0"/>
              <a:t>例と軟部肉腫</a:t>
            </a:r>
            <a:r>
              <a:rPr kumimoji="1" lang="en-US" altLang="ja-JP" dirty="0"/>
              <a:t>2</a:t>
            </a:r>
            <a:r>
              <a:rPr kumimoji="1" lang="ja-JP" altLang="en-US" dirty="0"/>
              <a:t>例、脳腫瘍と骨腫瘍</a:t>
            </a:r>
            <a:endParaRPr kumimoji="1" lang="en-GB" dirty="0"/>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7</a:t>
            </a:fld>
            <a:endParaRPr kumimoji="1" lang="en-GB"/>
          </a:p>
        </p:txBody>
      </p:sp>
    </p:spTree>
    <p:extLst>
      <p:ext uri="{BB962C8B-B14F-4D97-AF65-F5344CB8AC3E}">
        <p14:creationId xmlns:p14="http://schemas.microsoft.com/office/powerpoint/2010/main" val="1067078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dirty="0"/>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8</a:t>
            </a:fld>
            <a:endParaRPr kumimoji="1" lang="en-GB"/>
          </a:p>
        </p:txBody>
      </p:sp>
    </p:spTree>
    <p:extLst>
      <p:ext uri="{BB962C8B-B14F-4D97-AF65-F5344CB8AC3E}">
        <p14:creationId xmlns:p14="http://schemas.microsoft.com/office/powerpoint/2010/main" val="3024550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10</a:t>
            </a:r>
            <a:r>
              <a:rPr kumimoji="1" lang="ja-JP" altLang="en-US" dirty="0"/>
              <a:t>歳以上はほぼすべて年齢や理解の程度に応じた説明がされた。</a:t>
            </a:r>
            <a:r>
              <a:rPr kumimoji="1" lang="en-US" altLang="ja-JP" dirty="0"/>
              <a:t>1</a:t>
            </a:r>
            <a:r>
              <a:rPr kumimoji="1" lang="ja-JP" altLang="en-US" dirty="0"/>
              <a:t>例だけ説明があったが、年齢や理解の程度に応じた内容ではなかった。という回答がありました。回答者の</a:t>
            </a:r>
            <a:r>
              <a:rPr kumimoji="1" lang="en-US" altLang="ja-JP" dirty="0"/>
              <a:t>86</a:t>
            </a:r>
            <a:r>
              <a:rPr kumimoji="1" lang="ja-JP" altLang="en-US" dirty="0"/>
              <a:t>％が鎮静は十分だったと回答しています。</a:t>
            </a:r>
            <a:endParaRPr kumimoji="1" lang="en-US" altLang="ja-JP" dirty="0"/>
          </a:p>
          <a:p>
            <a:r>
              <a:rPr kumimoji="1" lang="ja-JP" altLang="en-US" dirty="0"/>
              <a:t>治療全体を通しての疼痛緩和についても、</a:t>
            </a:r>
            <a:r>
              <a:rPr kumimoji="1" lang="en-US" altLang="ja-JP" dirty="0"/>
              <a:t>72</a:t>
            </a:r>
            <a:r>
              <a:rPr kumimoji="1" lang="ja-JP" altLang="en-US" dirty="0"/>
              <a:t>％の人が、十分またはある程度得られたとしていますが、あまり得られなかったと</a:t>
            </a:r>
            <a:r>
              <a:rPr kumimoji="1" lang="en-US" altLang="ja-JP" dirty="0"/>
              <a:t>6</a:t>
            </a:r>
            <a:r>
              <a:rPr kumimoji="1" lang="ja-JP" altLang="en-US" dirty="0"/>
              <a:t>例が回答しておりました。全く得られなかったと回答した人は、いませんでした。</a:t>
            </a:r>
            <a:endParaRPr kumimoji="1" lang="en-US" altLang="ja-JP" dirty="0"/>
          </a:p>
          <a:p>
            <a:endParaRPr kumimoji="1" lang="en-GB" dirty="0"/>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10</a:t>
            </a:fld>
            <a:endParaRPr kumimoji="1" lang="en-GB"/>
          </a:p>
        </p:txBody>
      </p:sp>
    </p:spTree>
    <p:extLst>
      <p:ext uri="{BB962C8B-B14F-4D97-AF65-F5344CB8AC3E}">
        <p14:creationId xmlns:p14="http://schemas.microsoft.com/office/powerpoint/2010/main" val="25250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90</a:t>
            </a:r>
            <a:r>
              <a:rPr kumimoji="1" lang="ja-JP" altLang="en-US" dirty="0"/>
              <a:t>％以上が不安があったと回答。医療介入が</a:t>
            </a:r>
            <a:r>
              <a:rPr kumimoji="1" lang="en-US" altLang="ja-JP" dirty="0"/>
              <a:t>7</a:t>
            </a:r>
            <a:r>
              <a:rPr kumimoji="1" lang="ja-JP" altLang="en-US" dirty="0"/>
              <a:t>％、生活に影響が出たのと合わせると</a:t>
            </a:r>
            <a:r>
              <a:rPr kumimoji="1" lang="en-US" altLang="ja-JP" dirty="0"/>
              <a:t>50</a:t>
            </a:r>
            <a:r>
              <a:rPr kumimoji="1" lang="ja-JP" altLang="en-US" dirty="0"/>
              <a:t>％</a:t>
            </a:r>
            <a:endParaRPr kumimoji="1" lang="en-US" altLang="ja-JP" dirty="0"/>
          </a:p>
          <a:p>
            <a:r>
              <a:rPr kumimoji="1" lang="ja-JP" altLang="en-US" dirty="0"/>
              <a:t>相談したスタッフのその他、保育士が４、ファミリーサポート</a:t>
            </a:r>
            <a:r>
              <a:rPr kumimoji="1" lang="en-US" altLang="ja-JP" dirty="0"/>
              <a:t>NS</a:t>
            </a:r>
            <a:r>
              <a:rPr kumimoji="1" lang="ja-JP" altLang="en-US" dirty="0"/>
              <a:t>１、薬剤師１</a:t>
            </a:r>
            <a:endParaRPr kumimoji="1" lang="en-US" altLang="ja-JP" dirty="0"/>
          </a:p>
          <a:p>
            <a:endParaRPr kumimoji="1" lang="en-GB" dirty="0"/>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11</a:t>
            </a:fld>
            <a:endParaRPr kumimoji="1" lang="en-GB"/>
          </a:p>
        </p:txBody>
      </p:sp>
    </p:spTree>
    <p:extLst>
      <p:ext uri="{BB962C8B-B14F-4D97-AF65-F5344CB8AC3E}">
        <p14:creationId xmlns:p14="http://schemas.microsoft.com/office/powerpoint/2010/main" val="332413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t>一緒に面会が出来ないのが、とてもつらかったと思います。別室などで、時間制限なく兄弟が面会できたら良かったと思う。小学生は面会時間が１時間とかぎられており。週末会いにきてもすぐに終わってしまって悲しんでいました。幼なければ兄弟児が感じたストレスも大きく、髪の毛がどんどん抜け脱毛症になり退院後２年以上たつ今もまだ治らない。</a:t>
            </a:r>
            <a:endParaRPr kumimoji="1" lang="en-GB" dirty="0"/>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12</a:t>
            </a:fld>
            <a:endParaRPr kumimoji="1" lang="en-GB"/>
          </a:p>
        </p:txBody>
      </p:sp>
    </p:spTree>
    <p:extLst>
      <p:ext uri="{BB962C8B-B14F-4D97-AF65-F5344CB8AC3E}">
        <p14:creationId xmlns:p14="http://schemas.microsoft.com/office/powerpoint/2010/main" val="2535547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骨髄移植患者　</a:t>
            </a:r>
            <a:r>
              <a:rPr kumimoji="1" lang="en-US" altLang="ja-JP" dirty="0"/>
              <a:t>HLA</a:t>
            </a:r>
            <a:r>
              <a:rPr kumimoji="1" lang="ja-JP" altLang="en-US" dirty="0"/>
              <a:t>検査代が負担が大きかった</a:t>
            </a:r>
            <a:endParaRPr kumimoji="1" lang="en-GB" dirty="0"/>
          </a:p>
        </p:txBody>
      </p:sp>
      <p:sp>
        <p:nvSpPr>
          <p:cNvPr id="4" name="スライド番号プレースホルダー 3"/>
          <p:cNvSpPr>
            <a:spLocks noGrp="1"/>
          </p:cNvSpPr>
          <p:nvPr>
            <p:ph type="sldNum" sz="quarter" idx="5"/>
          </p:nvPr>
        </p:nvSpPr>
        <p:spPr/>
        <p:txBody>
          <a:bodyPr/>
          <a:lstStyle/>
          <a:p>
            <a:fld id="{CF64E6AC-F561-4EF4-AFB4-A8DE0159742E}" type="slidenum">
              <a:rPr kumimoji="1" lang="en-GB" smtClean="0"/>
              <a:t>13</a:t>
            </a:fld>
            <a:endParaRPr kumimoji="1" lang="en-GB"/>
          </a:p>
        </p:txBody>
      </p:sp>
    </p:spTree>
    <p:extLst>
      <p:ext uri="{BB962C8B-B14F-4D97-AF65-F5344CB8AC3E}">
        <p14:creationId xmlns:p14="http://schemas.microsoft.com/office/powerpoint/2010/main" val="2090370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9C8AA6B-ECAC-4282-B529-659A7F76F10D}" type="datetimeFigureOut">
              <a:rPr kumimoji="1" lang="en-GB" smtClean="0"/>
              <a:t>21/02/2019</a:t>
            </a:fld>
            <a:endParaRPr kumimoji="1" lang="en-GB"/>
          </a:p>
        </p:txBody>
      </p:sp>
      <p:sp>
        <p:nvSpPr>
          <p:cNvPr id="5" name="Footer Placeholder 4"/>
          <p:cNvSpPr>
            <a:spLocks noGrp="1"/>
          </p:cNvSpPr>
          <p:nvPr>
            <p:ph type="ftr" sz="quarter" idx="11"/>
          </p:nvPr>
        </p:nvSpPr>
        <p:spPr/>
        <p:txBody>
          <a:bodyPr/>
          <a:lstStyle/>
          <a:p>
            <a:endParaRPr kumimoji="1" lang="en-GB"/>
          </a:p>
        </p:txBody>
      </p:sp>
      <p:sp>
        <p:nvSpPr>
          <p:cNvPr id="6" name="Slide Number Placeholder 5"/>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239263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9C8AA6B-ECAC-4282-B529-659A7F76F10D}" type="datetimeFigureOut">
              <a:rPr kumimoji="1" lang="en-GB" smtClean="0"/>
              <a:t>21/02/2019</a:t>
            </a:fld>
            <a:endParaRPr kumimoji="1" lang="en-GB"/>
          </a:p>
        </p:txBody>
      </p:sp>
      <p:sp>
        <p:nvSpPr>
          <p:cNvPr id="5" name="Footer Placeholder 4"/>
          <p:cNvSpPr>
            <a:spLocks noGrp="1"/>
          </p:cNvSpPr>
          <p:nvPr>
            <p:ph type="ftr" sz="quarter" idx="11"/>
          </p:nvPr>
        </p:nvSpPr>
        <p:spPr/>
        <p:txBody>
          <a:bodyPr/>
          <a:lstStyle/>
          <a:p>
            <a:endParaRPr kumimoji="1" lang="en-GB"/>
          </a:p>
        </p:txBody>
      </p:sp>
      <p:sp>
        <p:nvSpPr>
          <p:cNvPr id="6" name="Slide Number Placeholder 5"/>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2221276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9C8AA6B-ECAC-4282-B529-659A7F76F10D}" type="datetimeFigureOut">
              <a:rPr kumimoji="1" lang="en-GB" smtClean="0"/>
              <a:t>21/02/2019</a:t>
            </a:fld>
            <a:endParaRPr kumimoji="1" lang="en-GB"/>
          </a:p>
        </p:txBody>
      </p:sp>
      <p:sp>
        <p:nvSpPr>
          <p:cNvPr id="5" name="Footer Placeholder 4"/>
          <p:cNvSpPr>
            <a:spLocks noGrp="1"/>
          </p:cNvSpPr>
          <p:nvPr>
            <p:ph type="ftr" sz="quarter" idx="11"/>
          </p:nvPr>
        </p:nvSpPr>
        <p:spPr/>
        <p:txBody>
          <a:bodyPr/>
          <a:lstStyle/>
          <a:p>
            <a:endParaRPr kumimoji="1" lang="en-GB"/>
          </a:p>
        </p:txBody>
      </p:sp>
      <p:sp>
        <p:nvSpPr>
          <p:cNvPr id="6" name="Slide Number Placeholder 5"/>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9903323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4" name="図 13">
            <a:extLst>
              <a:ext uri="{FF2B5EF4-FFF2-40B4-BE49-F238E27FC236}">
                <a16:creationId xmlns:a16="http://schemas.microsoft.com/office/drawing/2014/main" id="{BD0C154D-FBCF-4737-A478-80D014B136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5536" y="2348880"/>
            <a:ext cx="3873474" cy="3996052"/>
          </a:xfrm>
          <a:prstGeom prst="rect">
            <a:avLst/>
          </a:prstGeom>
        </p:spPr>
      </p:pic>
      <p:sp>
        <p:nvSpPr>
          <p:cNvPr id="2" name="Title 1"/>
          <p:cNvSpPr>
            <a:spLocks noGrp="1"/>
          </p:cNvSpPr>
          <p:nvPr>
            <p:ph type="ctrTitle"/>
          </p:nvPr>
        </p:nvSpPr>
        <p:spPr>
          <a:xfrm>
            <a:off x="822960" y="825026"/>
            <a:ext cx="7543800" cy="3500086"/>
          </a:xfrm>
        </p:spPr>
        <p:txBody>
          <a:bodyPr anchor="b">
            <a:normAutofit/>
          </a:bodyPr>
          <a:lstStyle>
            <a:lvl1pPr algn="l">
              <a:lnSpc>
                <a:spcPct val="85000"/>
              </a:lnSpc>
              <a:defRPr sz="6000" spc="-50" baseline="0">
                <a:solidFill>
                  <a:schemeClr val="tx1">
                    <a:lumMod val="85000"/>
                    <a:lumOff val="15000"/>
                  </a:schemeClr>
                </a:solidFill>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825038" y="4455620"/>
            <a:ext cx="7543800" cy="1565667"/>
          </a:xfrm>
        </p:spPr>
        <p:txBody>
          <a:bodyPr lIns="91440" rIns="91440">
            <a:normAutofit/>
          </a:bodyPr>
          <a:lstStyle>
            <a:lvl1pPr marL="0" indent="0" algn="l">
              <a:buNone/>
              <a:defRPr sz="28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dirty="0"/>
              <a:t>マスター サブタイトルの書式設定</a:t>
            </a:r>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図 9">
            <a:extLst>
              <a:ext uri="{FF2B5EF4-FFF2-40B4-BE49-F238E27FC236}">
                <a16:creationId xmlns:a16="http://schemas.microsoft.com/office/drawing/2014/main" id="{5CAC00C8-D75E-4359-936B-0AB26BBDE8C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81881" y="209944"/>
            <a:ext cx="1010803" cy="502862"/>
          </a:xfrm>
          <a:prstGeom prst="rect">
            <a:avLst/>
          </a:prstGeom>
        </p:spPr>
      </p:pic>
      <p:sp>
        <p:nvSpPr>
          <p:cNvPr id="11" name="Rectangle 6">
            <a:extLst>
              <a:ext uri="{FF2B5EF4-FFF2-40B4-BE49-F238E27FC236}">
                <a16:creationId xmlns:a16="http://schemas.microsoft.com/office/drawing/2014/main" id="{7C3035DC-2D38-4E5D-83A2-B64FFBFD254C}"/>
              </a:ext>
            </a:extLst>
          </p:cNvPr>
          <p:cNvSpPr/>
          <p:nvPr userDrawn="1"/>
        </p:nvSpPr>
        <p:spPr>
          <a:xfrm>
            <a:off x="0" y="6542728"/>
            <a:ext cx="9144000" cy="3152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8">
            <a:extLst>
              <a:ext uri="{FF2B5EF4-FFF2-40B4-BE49-F238E27FC236}">
                <a16:creationId xmlns:a16="http://schemas.microsoft.com/office/drawing/2014/main" id="{6567B84D-5EC7-4D48-A369-80FE465B5F19}"/>
              </a:ext>
            </a:extLst>
          </p:cNvPr>
          <p:cNvSpPr/>
          <p:nvPr userDrawn="1"/>
        </p:nvSpPr>
        <p:spPr>
          <a:xfrm>
            <a:off x="-1" y="6536650"/>
            <a:ext cx="9144000"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Slide Number Placeholder 5">
            <a:extLst>
              <a:ext uri="{FF2B5EF4-FFF2-40B4-BE49-F238E27FC236}">
                <a16:creationId xmlns:a16="http://schemas.microsoft.com/office/drawing/2014/main" id="{D3FDD0FE-67F5-40F9-B47D-55B4305C203B}"/>
              </a:ext>
            </a:extLst>
          </p:cNvPr>
          <p:cNvSpPr>
            <a:spLocks noGrp="1"/>
          </p:cNvSpPr>
          <p:nvPr>
            <p:ph type="sldNum" sz="quarter" idx="12"/>
          </p:nvPr>
        </p:nvSpPr>
        <p:spPr>
          <a:xfrm>
            <a:off x="8316416" y="6610932"/>
            <a:ext cx="741019" cy="22755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322FFF4-C9A0-4C18-80B7-6F14E579B3AF}" type="slidenum">
              <a:rPr kumimoji="1" lang="ja-JP" altLang="en-US" sz="1200" b="0" i="0" u="none" strike="noStrike" kern="1200" cap="none" spc="0" normalizeH="0" baseline="0" noProof="0" smtClean="0">
                <a:ln>
                  <a:noFill/>
                </a:ln>
                <a:solidFill>
                  <a:srgbClr val="FFFFFF"/>
                </a:solidFill>
                <a:effectLst/>
                <a:uLnTx/>
                <a:uFillTx/>
                <a:latin typeface="Arial" panose="020B0604020202020204"/>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srgbClr val="FFFFFF"/>
              </a:solidFill>
              <a:effectLst/>
              <a:uLnTx/>
              <a:uFillTx/>
              <a:latin typeface="Arial" panose="020B0604020202020204"/>
              <a:ea typeface="ＭＳ Ｐゴシック" panose="020B0600070205080204" pitchFamily="50" charset="-128"/>
              <a:cs typeface="+mn-cs"/>
            </a:endParaRPr>
          </a:p>
        </p:txBody>
      </p:sp>
    </p:spTree>
    <p:extLst>
      <p:ext uri="{BB962C8B-B14F-4D97-AF65-F5344CB8AC3E}">
        <p14:creationId xmlns:p14="http://schemas.microsoft.com/office/powerpoint/2010/main" val="1253248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512E5AD7-C466-46F7-BAD9-8716E9B8185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5536" y="2348880"/>
            <a:ext cx="3873474" cy="3996052"/>
          </a:xfrm>
          <a:prstGeom prst="rect">
            <a:avLst/>
          </a:prstGeom>
        </p:spPr>
      </p:pic>
      <p:sp>
        <p:nvSpPr>
          <p:cNvPr id="2" name="Title 1"/>
          <p:cNvSpPr>
            <a:spLocks noGrp="1"/>
          </p:cNvSpPr>
          <p:nvPr>
            <p:ph type="title" hasCustomPrompt="1"/>
          </p:nvPr>
        </p:nvSpPr>
        <p:spPr>
          <a:xfrm>
            <a:off x="836665" y="315026"/>
            <a:ext cx="6975695" cy="803267"/>
          </a:xfrm>
        </p:spPr>
        <p:txBody>
          <a:bodyPr>
            <a:noAutofit/>
          </a:bodyPr>
          <a:lstStyle>
            <a:lvl1pPr>
              <a:defRPr sz="4800"/>
            </a:lvl1pPr>
          </a:lstStyle>
          <a:p>
            <a:r>
              <a:rPr lang="ja-JP" altLang="en-US" dirty="0"/>
              <a:t>タイトルの書式設定</a:t>
            </a:r>
            <a:endParaRPr lang="en-US" dirty="0"/>
          </a:p>
        </p:txBody>
      </p:sp>
      <p:sp>
        <p:nvSpPr>
          <p:cNvPr id="3" name="Content Placeholder 2"/>
          <p:cNvSpPr>
            <a:spLocks noGrp="1"/>
          </p:cNvSpPr>
          <p:nvPr>
            <p:ph idx="1"/>
          </p:nvPr>
        </p:nvSpPr>
        <p:spPr>
          <a:xfrm>
            <a:off x="843480" y="1412776"/>
            <a:ext cx="7543801" cy="4752527"/>
          </a:xfrm>
        </p:spPr>
        <p:txBody>
          <a:bodyPr/>
          <a:lstStyle>
            <a:lvl1pPr marL="91440" indent="-91440">
              <a:buFont typeface="Wingdings" panose="05000000000000000000" pitchFamily="2" charset="2"/>
              <a:buChar char="l"/>
              <a:defRPr/>
            </a:lvl1pPr>
            <a:lvl2pPr marL="384048" indent="-182880">
              <a:buFont typeface="Wingdings" panose="05000000000000000000" pitchFamily="2" charset="2"/>
              <a:buChar char="l"/>
              <a:defRPr/>
            </a:lvl2pPr>
            <a:lvl3pPr marL="566928" indent="-182880">
              <a:buFont typeface="Arial" panose="020B0604020202020204" pitchFamily="34" charset="0"/>
              <a:buChar char="•"/>
              <a:defRPr/>
            </a:lvl3pPr>
            <a:lvl4pPr marL="749808" indent="-182880">
              <a:buFont typeface="Wingdings" panose="05000000000000000000" pitchFamily="2" charset="2"/>
              <a:buChar char="ü"/>
              <a:defRPr/>
            </a:lvl4pPr>
            <a:lvl5pPr marL="932688" indent="-182880">
              <a:buFont typeface="Wingdings" panose="05000000000000000000" pitchFamily="2" charset="2"/>
              <a:buChar char="ü"/>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322FFF4-C9A0-4C18-80B7-6F14E579B3AF}" type="slidenum">
              <a:rPr kumimoji="1" lang="ja-JP" altLang="en-US" sz="1200" b="0" i="0" u="none" strike="noStrike" kern="1200" cap="none" spc="0" normalizeH="0" baseline="0" noProof="0" smtClean="0">
                <a:ln>
                  <a:noFill/>
                </a:ln>
                <a:solidFill>
                  <a:srgbClr val="FFFFFF"/>
                </a:solidFill>
                <a:effectLst/>
                <a:uLnTx/>
                <a:uFillTx/>
                <a:latin typeface="Arial" panose="020B0604020202020204"/>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srgbClr val="FFFFFF"/>
              </a:solidFill>
              <a:effectLst/>
              <a:uLnTx/>
              <a:uFillTx/>
              <a:latin typeface="Arial" panose="020B0604020202020204"/>
              <a:ea typeface="ＭＳ Ｐゴシック" panose="020B0600070205080204" pitchFamily="50" charset="-128"/>
              <a:cs typeface="+mn-cs"/>
            </a:endParaRPr>
          </a:p>
        </p:txBody>
      </p:sp>
    </p:spTree>
    <p:extLst>
      <p:ext uri="{BB962C8B-B14F-4D97-AF65-F5344CB8AC3E}">
        <p14:creationId xmlns:p14="http://schemas.microsoft.com/office/powerpoint/2010/main" val="2615492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763391A4-245D-44C9-BA50-98585DD075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5536" y="2348880"/>
            <a:ext cx="3873474" cy="3996052"/>
          </a:xfrm>
          <a:prstGeom prst="rect">
            <a:avLst/>
          </a:prstGeom>
        </p:spPr>
      </p:pic>
      <p:sp>
        <p:nvSpPr>
          <p:cNvPr id="3" name="Content Placeholder 2"/>
          <p:cNvSpPr>
            <a:spLocks noGrp="1"/>
          </p:cNvSpPr>
          <p:nvPr>
            <p:ph sz="half" idx="1"/>
          </p:nvPr>
        </p:nvSpPr>
        <p:spPr>
          <a:xfrm>
            <a:off x="822960" y="1412777"/>
            <a:ext cx="3703320" cy="4456318"/>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Content Placeholder 3"/>
          <p:cNvSpPr>
            <a:spLocks noGrp="1"/>
          </p:cNvSpPr>
          <p:nvPr>
            <p:ph sz="half" idx="2"/>
          </p:nvPr>
        </p:nvSpPr>
        <p:spPr>
          <a:xfrm>
            <a:off x="4663440" y="1412776"/>
            <a:ext cx="3703320" cy="445631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Slide Number Placeholder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322FFF4-C9A0-4C18-80B7-6F14E579B3AF}" type="slidenum">
              <a:rPr kumimoji="1" lang="ja-JP" altLang="en-US" sz="1200" b="0" i="0" u="none" strike="noStrike" kern="1200" cap="none" spc="0" normalizeH="0" baseline="0" noProof="0" smtClean="0">
                <a:ln>
                  <a:noFill/>
                </a:ln>
                <a:solidFill>
                  <a:srgbClr val="FFFFFF"/>
                </a:solidFill>
                <a:effectLst/>
                <a:uLnTx/>
                <a:uFillTx/>
                <a:latin typeface="Arial" panose="020B0604020202020204"/>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srgbClr val="FFFFFF"/>
              </a:solidFill>
              <a:effectLst/>
              <a:uLnTx/>
              <a:uFillTx/>
              <a:latin typeface="Arial" panose="020B0604020202020204"/>
              <a:ea typeface="ＭＳ Ｐゴシック" panose="020B0600070205080204" pitchFamily="50" charset="-128"/>
              <a:cs typeface="+mn-cs"/>
            </a:endParaRPr>
          </a:p>
        </p:txBody>
      </p:sp>
      <p:sp>
        <p:nvSpPr>
          <p:cNvPr id="9" name="Title 1">
            <a:extLst>
              <a:ext uri="{FF2B5EF4-FFF2-40B4-BE49-F238E27FC236}">
                <a16:creationId xmlns:a16="http://schemas.microsoft.com/office/drawing/2014/main" id="{1817BC18-2CE5-4F4A-96E7-A7C5625ACD86}"/>
              </a:ext>
            </a:extLst>
          </p:cNvPr>
          <p:cNvSpPr>
            <a:spLocks noGrp="1"/>
          </p:cNvSpPr>
          <p:nvPr>
            <p:ph type="title" hasCustomPrompt="1"/>
          </p:nvPr>
        </p:nvSpPr>
        <p:spPr>
          <a:xfrm>
            <a:off x="836665" y="315026"/>
            <a:ext cx="6975695" cy="803267"/>
          </a:xfrm>
        </p:spPr>
        <p:txBody>
          <a:bodyPr>
            <a:noAutofit/>
          </a:bodyPr>
          <a:lstStyle>
            <a:lvl1pPr>
              <a:defRPr sz="4800"/>
            </a:lvl1pPr>
          </a:lstStyle>
          <a:p>
            <a:r>
              <a:rPr lang="ja-JP" altLang="en-US" dirty="0"/>
              <a:t>タイトルの書式設定</a:t>
            </a:r>
            <a:endParaRPr lang="en-US" dirty="0"/>
          </a:p>
        </p:txBody>
      </p:sp>
    </p:spTree>
    <p:extLst>
      <p:ext uri="{BB962C8B-B14F-4D97-AF65-F5344CB8AC3E}">
        <p14:creationId xmlns:p14="http://schemas.microsoft.com/office/powerpoint/2010/main" val="3862746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C0FACC61-8E01-4F5D-A63A-C50903B80FE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5536" y="2348880"/>
            <a:ext cx="3873474" cy="3996052"/>
          </a:xfrm>
          <a:prstGeom prst="rect">
            <a:avLst/>
          </a:prstGeom>
        </p:spPr>
      </p:pic>
      <p:sp>
        <p:nvSpPr>
          <p:cNvPr id="2" name="Title 1"/>
          <p:cNvSpPr>
            <a:spLocks noGrp="1"/>
          </p:cNvSpPr>
          <p:nvPr>
            <p:ph type="title" hasCustomPrompt="1"/>
          </p:nvPr>
        </p:nvSpPr>
        <p:spPr>
          <a:xfrm>
            <a:off x="836665" y="315026"/>
            <a:ext cx="6975695" cy="803267"/>
          </a:xfrm>
        </p:spPr>
        <p:txBody>
          <a:bodyPr>
            <a:noAutofit/>
          </a:bodyPr>
          <a:lstStyle>
            <a:lvl1pPr>
              <a:defRPr sz="4800"/>
            </a:lvl1pPr>
          </a:lstStyle>
          <a:p>
            <a:r>
              <a:rPr lang="ja-JP" altLang="en-US" dirty="0"/>
              <a:t>タイトルの書式設定</a:t>
            </a:r>
            <a:endParaRPr lang="en-US" dirty="0"/>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322FFF4-C9A0-4C18-80B7-6F14E579B3AF}" type="slidenum">
              <a:rPr kumimoji="1" lang="ja-JP" altLang="en-US" sz="1200" b="0" i="0" u="none" strike="noStrike" kern="1200" cap="none" spc="0" normalizeH="0" baseline="0" noProof="0" smtClean="0">
                <a:ln>
                  <a:noFill/>
                </a:ln>
                <a:solidFill>
                  <a:srgbClr val="FFFFFF"/>
                </a:solidFill>
                <a:effectLst/>
                <a:uLnTx/>
                <a:uFillTx/>
                <a:latin typeface="Arial" panose="020B0604020202020204"/>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a:ln>
                <a:noFill/>
              </a:ln>
              <a:solidFill>
                <a:srgbClr val="FFFFFF"/>
              </a:solidFill>
              <a:effectLst/>
              <a:uLnTx/>
              <a:uFillTx/>
              <a:latin typeface="Arial" panose="020B0604020202020204"/>
              <a:ea typeface="ＭＳ Ｐゴシック" panose="020B0600070205080204" pitchFamily="50" charset="-128"/>
              <a:cs typeface="+mn-cs"/>
            </a:endParaRPr>
          </a:p>
        </p:txBody>
      </p:sp>
    </p:spTree>
    <p:extLst>
      <p:ext uri="{BB962C8B-B14F-4D97-AF65-F5344CB8AC3E}">
        <p14:creationId xmlns:p14="http://schemas.microsoft.com/office/powerpoint/2010/main" val="1915428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4968BDD4-C82B-4C74-8810-ADCAB18C32E5}"/>
              </a:ext>
            </a:extLst>
          </p:cNvPr>
          <p:cNvSpPr>
            <a:spLocks noGrp="1"/>
          </p:cNvSpPr>
          <p:nvPr>
            <p:ph type="dt" sz="half" idx="10"/>
          </p:nvPr>
        </p:nvSpPr>
        <p:spPr/>
        <p:txBody>
          <a:bodyPr/>
          <a:lstStyle>
            <a:lvl1pPr>
              <a:defRPr/>
            </a:lvl1pPr>
          </a:lstStyle>
          <a:p>
            <a:pPr>
              <a:defRPr/>
            </a:pPr>
            <a:endParaRPr lang="en-US" altLang="ja-JP"/>
          </a:p>
        </p:txBody>
      </p:sp>
      <p:sp>
        <p:nvSpPr>
          <p:cNvPr id="3" name="フッター プレースホルダー 4">
            <a:extLst>
              <a:ext uri="{FF2B5EF4-FFF2-40B4-BE49-F238E27FC236}">
                <a16:creationId xmlns:a16="http://schemas.microsoft.com/office/drawing/2014/main" id="{6D62A2EA-6DA2-4DF5-90ED-45CAA0BAD61A}"/>
              </a:ext>
            </a:extLst>
          </p:cNvPr>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ー 5">
            <a:extLst>
              <a:ext uri="{FF2B5EF4-FFF2-40B4-BE49-F238E27FC236}">
                <a16:creationId xmlns:a16="http://schemas.microsoft.com/office/drawing/2014/main" id="{DA094911-0C02-4862-ACB6-33F660365AF4}"/>
              </a:ext>
            </a:extLst>
          </p:cNvPr>
          <p:cNvSpPr>
            <a:spLocks noGrp="1"/>
          </p:cNvSpPr>
          <p:nvPr>
            <p:ph type="sldNum" sz="quarter" idx="12"/>
          </p:nvPr>
        </p:nvSpPr>
        <p:spPr/>
        <p:txBody>
          <a:bodyPr/>
          <a:lstStyle>
            <a:lvl1pPr>
              <a:defRPr/>
            </a:lvl1pPr>
          </a:lstStyle>
          <a:p>
            <a:fld id="{645568A3-0E7B-4F01-98C1-D50FB1706E74}" type="slidenum">
              <a:rPr lang="en-US" altLang="ja-JP"/>
              <a:pPr/>
              <a:t>‹#›</a:t>
            </a:fld>
            <a:endParaRPr lang="en-US" altLang="ja-JP"/>
          </a:p>
        </p:txBody>
      </p:sp>
    </p:spTree>
    <p:extLst>
      <p:ext uri="{BB962C8B-B14F-4D97-AF65-F5344CB8AC3E}">
        <p14:creationId xmlns:p14="http://schemas.microsoft.com/office/powerpoint/2010/main" val="3443887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9C8AA6B-ECAC-4282-B529-659A7F76F10D}" type="datetimeFigureOut">
              <a:rPr kumimoji="1" lang="en-GB" smtClean="0"/>
              <a:t>21/02/2019</a:t>
            </a:fld>
            <a:endParaRPr kumimoji="1" lang="en-GB"/>
          </a:p>
        </p:txBody>
      </p:sp>
      <p:sp>
        <p:nvSpPr>
          <p:cNvPr id="5" name="Footer Placeholder 4"/>
          <p:cNvSpPr>
            <a:spLocks noGrp="1"/>
          </p:cNvSpPr>
          <p:nvPr>
            <p:ph type="ftr" sz="quarter" idx="11"/>
          </p:nvPr>
        </p:nvSpPr>
        <p:spPr/>
        <p:txBody>
          <a:bodyPr/>
          <a:lstStyle/>
          <a:p>
            <a:endParaRPr kumimoji="1" lang="en-GB"/>
          </a:p>
        </p:txBody>
      </p:sp>
      <p:sp>
        <p:nvSpPr>
          <p:cNvPr id="6" name="Slide Number Placeholder 5"/>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3564564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9C8AA6B-ECAC-4282-B529-659A7F76F10D}" type="datetimeFigureOut">
              <a:rPr kumimoji="1" lang="en-GB" smtClean="0"/>
              <a:t>21/02/2019</a:t>
            </a:fld>
            <a:endParaRPr kumimoji="1" lang="en-GB"/>
          </a:p>
        </p:txBody>
      </p:sp>
      <p:sp>
        <p:nvSpPr>
          <p:cNvPr id="5" name="Footer Placeholder 4"/>
          <p:cNvSpPr>
            <a:spLocks noGrp="1"/>
          </p:cNvSpPr>
          <p:nvPr>
            <p:ph type="ftr" sz="quarter" idx="11"/>
          </p:nvPr>
        </p:nvSpPr>
        <p:spPr/>
        <p:txBody>
          <a:bodyPr/>
          <a:lstStyle/>
          <a:p>
            <a:endParaRPr kumimoji="1" lang="en-GB"/>
          </a:p>
        </p:txBody>
      </p:sp>
      <p:sp>
        <p:nvSpPr>
          <p:cNvPr id="6" name="Slide Number Placeholder 5"/>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3581627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9C8AA6B-ECAC-4282-B529-659A7F76F10D}" type="datetimeFigureOut">
              <a:rPr kumimoji="1" lang="en-GB" smtClean="0"/>
              <a:t>21/02/2019</a:t>
            </a:fld>
            <a:endParaRPr kumimoji="1" lang="en-GB"/>
          </a:p>
        </p:txBody>
      </p:sp>
      <p:sp>
        <p:nvSpPr>
          <p:cNvPr id="6" name="Footer Placeholder 5"/>
          <p:cNvSpPr>
            <a:spLocks noGrp="1"/>
          </p:cNvSpPr>
          <p:nvPr>
            <p:ph type="ftr" sz="quarter" idx="11"/>
          </p:nvPr>
        </p:nvSpPr>
        <p:spPr/>
        <p:txBody>
          <a:bodyPr/>
          <a:lstStyle/>
          <a:p>
            <a:endParaRPr kumimoji="1" lang="en-GB"/>
          </a:p>
        </p:txBody>
      </p:sp>
      <p:sp>
        <p:nvSpPr>
          <p:cNvPr id="7" name="Slide Number Placeholder 6"/>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2816586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9C8AA6B-ECAC-4282-B529-659A7F76F10D}" type="datetimeFigureOut">
              <a:rPr kumimoji="1" lang="en-GB" smtClean="0"/>
              <a:t>21/02/2019</a:t>
            </a:fld>
            <a:endParaRPr kumimoji="1" lang="en-GB"/>
          </a:p>
        </p:txBody>
      </p:sp>
      <p:sp>
        <p:nvSpPr>
          <p:cNvPr id="8" name="Footer Placeholder 7"/>
          <p:cNvSpPr>
            <a:spLocks noGrp="1"/>
          </p:cNvSpPr>
          <p:nvPr>
            <p:ph type="ftr" sz="quarter" idx="11"/>
          </p:nvPr>
        </p:nvSpPr>
        <p:spPr/>
        <p:txBody>
          <a:bodyPr/>
          <a:lstStyle/>
          <a:p>
            <a:endParaRPr kumimoji="1" lang="en-GB"/>
          </a:p>
        </p:txBody>
      </p:sp>
      <p:sp>
        <p:nvSpPr>
          <p:cNvPr id="9" name="Slide Number Placeholder 8"/>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1053079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9C8AA6B-ECAC-4282-B529-659A7F76F10D}" type="datetimeFigureOut">
              <a:rPr kumimoji="1" lang="en-GB" smtClean="0"/>
              <a:t>21/02/2019</a:t>
            </a:fld>
            <a:endParaRPr kumimoji="1" lang="en-GB"/>
          </a:p>
        </p:txBody>
      </p:sp>
      <p:sp>
        <p:nvSpPr>
          <p:cNvPr id="4" name="Footer Placeholder 3"/>
          <p:cNvSpPr>
            <a:spLocks noGrp="1"/>
          </p:cNvSpPr>
          <p:nvPr>
            <p:ph type="ftr" sz="quarter" idx="11"/>
          </p:nvPr>
        </p:nvSpPr>
        <p:spPr/>
        <p:txBody>
          <a:bodyPr/>
          <a:lstStyle/>
          <a:p>
            <a:endParaRPr kumimoji="1" lang="en-GB"/>
          </a:p>
        </p:txBody>
      </p:sp>
      <p:sp>
        <p:nvSpPr>
          <p:cNvPr id="5" name="Slide Number Placeholder 4"/>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2105176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C8AA6B-ECAC-4282-B529-659A7F76F10D}" type="datetimeFigureOut">
              <a:rPr kumimoji="1" lang="en-GB" smtClean="0"/>
              <a:t>21/02/2019</a:t>
            </a:fld>
            <a:endParaRPr kumimoji="1" lang="en-GB"/>
          </a:p>
        </p:txBody>
      </p:sp>
      <p:sp>
        <p:nvSpPr>
          <p:cNvPr id="3" name="Footer Placeholder 2"/>
          <p:cNvSpPr>
            <a:spLocks noGrp="1"/>
          </p:cNvSpPr>
          <p:nvPr>
            <p:ph type="ftr" sz="quarter" idx="11"/>
          </p:nvPr>
        </p:nvSpPr>
        <p:spPr/>
        <p:txBody>
          <a:bodyPr/>
          <a:lstStyle/>
          <a:p>
            <a:endParaRPr kumimoji="1" lang="en-GB"/>
          </a:p>
        </p:txBody>
      </p:sp>
      <p:sp>
        <p:nvSpPr>
          <p:cNvPr id="4" name="Slide Number Placeholder 3"/>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3259913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C8AA6B-ECAC-4282-B529-659A7F76F10D}" type="datetimeFigureOut">
              <a:rPr kumimoji="1" lang="en-GB" smtClean="0"/>
              <a:t>21/02/2019</a:t>
            </a:fld>
            <a:endParaRPr kumimoji="1" lang="en-GB"/>
          </a:p>
        </p:txBody>
      </p:sp>
      <p:sp>
        <p:nvSpPr>
          <p:cNvPr id="6" name="Footer Placeholder 5"/>
          <p:cNvSpPr>
            <a:spLocks noGrp="1"/>
          </p:cNvSpPr>
          <p:nvPr>
            <p:ph type="ftr" sz="quarter" idx="11"/>
          </p:nvPr>
        </p:nvSpPr>
        <p:spPr/>
        <p:txBody>
          <a:bodyPr/>
          <a:lstStyle/>
          <a:p>
            <a:endParaRPr kumimoji="1" lang="en-GB"/>
          </a:p>
        </p:txBody>
      </p:sp>
      <p:sp>
        <p:nvSpPr>
          <p:cNvPr id="7" name="Slide Number Placeholder 6"/>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1790959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C8AA6B-ECAC-4282-B529-659A7F76F10D}" type="datetimeFigureOut">
              <a:rPr kumimoji="1" lang="en-GB" smtClean="0"/>
              <a:t>21/02/2019</a:t>
            </a:fld>
            <a:endParaRPr kumimoji="1" lang="en-GB"/>
          </a:p>
        </p:txBody>
      </p:sp>
      <p:sp>
        <p:nvSpPr>
          <p:cNvPr id="6" name="Footer Placeholder 5"/>
          <p:cNvSpPr>
            <a:spLocks noGrp="1"/>
          </p:cNvSpPr>
          <p:nvPr>
            <p:ph type="ftr" sz="quarter" idx="11"/>
          </p:nvPr>
        </p:nvSpPr>
        <p:spPr/>
        <p:txBody>
          <a:bodyPr/>
          <a:lstStyle/>
          <a:p>
            <a:endParaRPr kumimoji="1" lang="en-GB"/>
          </a:p>
        </p:txBody>
      </p:sp>
      <p:sp>
        <p:nvSpPr>
          <p:cNvPr id="7" name="Slide Number Placeholder 6"/>
          <p:cNvSpPr>
            <a:spLocks noGrp="1"/>
          </p:cNvSpPr>
          <p:nvPr>
            <p:ph type="sldNum" sz="quarter" idx="12"/>
          </p:nvPr>
        </p:nvSpPr>
        <p:spPr/>
        <p:txBody>
          <a:body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3982100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image" Target="../media/image1.gif"/><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C8AA6B-ECAC-4282-B529-659A7F76F10D}" type="datetimeFigureOut">
              <a:rPr kumimoji="1" lang="en-GB" smtClean="0"/>
              <a:t>21/02/2019</a:t>
            </a:fld>
            <a:endParaRPr kumimoji="1"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ECD2D3-783A-48C0-9FBD-E6A74E15B3A7}" type="slidenum">
              <a:rPr kumimoji="1" lang="en-GB" smtClean="0"/>
              <a:t>‹#›</a:t>
            </a:fld>
            <a:endParaRPr kumimoji="1" lang="en-GB"/>
          </a:p>
        </p:txBody>
      </p:sp>
    </p:spTree>
    <p:extLst>
      <p:ext uri="{BB962C8B-B14F-4D97-AF65-F5344CB8AC3E}">
        <p14:creationId xmlns:p14="http://schemas.microsoft.com/office/powerpoint/2010/main" val="1091030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112747D5-282F-434B-B295-53F5D20C7802}"/>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95536" y="2348880"/>
            <a:ext cx="3873474" cy="3996052"/>
          </a:xfrm>
          <a:prstGeom prst="rect">
            <a:avLst/>
          </a:prstGeom>
        </p:spPr>
      </p:pic>
      <p:sp>
        <p:nvSpPr>
          <p:cNvPr id="7" name="Rectangle 6"/>
          <p:cNvSpPr/>
          <p:nvPr/>
        </p:nvSpPr>
        <p:spPr>
          <a:xfrm>
            <a:off x="1" y="6547255"/>
            <a:ext cx="9144000" cy="3152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541177"/>
            <a:ext cx="9144000"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5192" y="404664"/>
            <a:ext cx="6896871" cy="720080"/>
          </a:xfrm>
          <a:prstGeom prst="rect">
            <a:avLst/>
          </a:prstGeom>
        </p:spPr>
        <p:txBody>
          <a:bodyPr vert="horz" lIns="91440" tIns="45720" rIns="91440" bIns="45720" rtlCol="0" anchor="b">
            <a:noAutofit/>
          </a:bodyPr>
          <a:lstStyle/>
          <a:p>
            <a:r>
              <a:rPr lang="ja-JP" altLang="en-US" dirty="0"/>
              <a:t>マスター タイトル</a:t>
            </a:r>
            <a:endParaRPr lang="en-US" dirty="0"/>
          </a:p>
        </p:txBody>
      </p:sp>
      <p:sp>
        <p:nvSpPr>
          <p:cNvPr id="3" name="Text Placeholder 2"/>
          <p:cNvSpPr>
            <a:spLocks noGrp="1"/>
          </p:cNvSpPr>
          <p:nvPr>
            <p:ph type="body" idx="1"/>
          </p:nvPr>
        </p:nvSpPr>
        <p:spPr>
          <a:xfrm>
            <a:off x="843480" y="1340768"/>
            <a:ext cx="7760968" cy="4932485"/>
          </a:xfrm>
          <a:prstGeom prst="rect">
            <a:avLst/>
          </a:prstGeom>
        </p:spPr>
        <p:txBody>
          <a:bodyPr vert="horz" lIns="0" tIns="45720" rIns="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8316416" y="6610932"/>
            <a:ext cx="741019" cy="227559"/>
          </a:xfrm>
          <a:prstGeom prst="rect">
            <a:avLst/>
          </a:prstGeom>
        </p:spPr>
        <p:txBody>
          <a:bodyPr vert="horz" lIns="91440" tIns="45720" rIns="91440" bIns="45720" rtlCol="0" anchor="ctr"/>
          <a:lstStyle>
            <a:lvl1pPr algn="r">
              <a:defRPr sz="1200">
                <a:solidFill>
                  <a:srgbClr val="FFFFFF"/>
                </a:solidFill>
                <a:latin typeface="+mj-lt"/>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322FFF4-C9A0-4C18-80B7-6F14E579B3AF}" type="slidenum">
              <a:rPr kumimoji="1" lang="ja-JP" altLang="en-US" sz="1200" b="0" i="0" u="none" strike="noStrike" kern="1200" cap="none" spc="0" normalizeH="0" baseline="0" noProof="0" smtClean="0">
                <a:ln>
                  <a:noFill/>
                </a:ln>
                <a:solidFill>
                  <a:srgbClr val="FFFFFF"/>
                </a:solidFill>
                <a:effectLst/>
                <a:uLnTx/>
                <a:uFillTx/>
                <a:latin typeface="Arial" panose="020B0604020202020204"/>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1" lang="ja-JP" altLang="en-US" sz="1200" b="0" i="0" u="none" strike="noStrike" kern="1200" cap="none" spc="0" normalizeH="0" baseline="0" noProof="0" dirty="0">
              <a:ln>
                <a:noFill/>
              </a:ln>
              <a:solidFill>
                <a:srgbClr val="FFFFFF"/>
              </a:solidFill>
              <a:effectLst/>
              <a:uLnTx/>
              <a:uFillTx/>
              <a:latin typeface="Arial" panose="020B0604020202020204"/>
              <a:ea typeface="ＭＳ Ｐゴシック" panose="020B0600070205080204" pitchFamily="50" charset="-128"/>
              <a:cs typeface="+mn-cs"/>
            </a:endParaRPr>
          </a:p>
        </p:txBody>
      </p:sp>
      <p:cxnSp>
        <p:nvCxnSpPr>
          <p:cNvPr id="10" name="Straight Connector 9"/>
          <p:cNvCxnSpPr>
            <a:cxnSpLocks/>
          </p:cNvCxnSpPr>
          <p:nvPr/>
        </p:nvCxnSpPr>
        <p:spPr>
          <a:xfrm>
            <a:off x="891540" y="1052736"/>
            <a:ext cx="684881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2" name="図 11">
            <a:extLst>
              <a:ext uri="{FF2B5EF4-FFF2-40B4-BE49-F238E27FC236}">
                <a16:creationId xmlns:a16="http://schemas.microsoft.com/office/drawing/2014/main" id="{B6768334-70DF-4165-8F45-CA431FAD0986}"/>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881881" y="209944"/>
            <a:ext cx="1010803" cy="502862"/>
          </a:xfrm>
          <a:prstGeom prst="rect">
            <a:avLst/>
          </a:prstGeom>
        </p:spPr>
      </p:pic>
    </p:spTree>
    <p:extLst>
      <p:ext uri="{BB962C8B-B14F-4D97-AF65-F5344CB8AC3E}">
        <p14:creationId xmlns:p14="http://schemas.microsoft.com/office/powerpoint/2010/main" val="34113850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85000"/>
        </a:lnSpc>
        <a:spcBef>
          <a:spcPct val="0"/>
        </a:spcBef>
        <a:buNone/>
        <a:defRPr kumimoji="1" sz="48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Wingdings" panose="05000000000000000000" pitchFamily="2" charset="2"/>
        <a:buChar char="l"/>
        <a:defRPr kumimoji="1" sz="3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Wingdings" panose="05000000000000000000" pitchFamily="2" charset="2"/>
        <a:buChar char="l"/>
        <a:defRPr kumimoji="1" sz="2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kumimoji="1"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Wingdings" panose="05000000000000000000" pitchFamily="2" charset="2"/>
        <a:buChar char="ü"/>
        <a:defRPr kumimoji="1" sz="20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Wingdings" panose="05000000000000000000" pitchFamily="2" charset="2"/>
        <a:buChar char="ü"/>
        <a:defRPr kumimoji="1" sz="16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chart" Target="../charts/chart20.xml"/><Relationship Id="rId4" Type="http://schemas.openxmlformats.org/officeDocument/2006/relationships/chart" Target="../charts/chart19.xml"/></Relationships>
</file>

<file path=ppt/slides/_rels/slide11.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chart" Target="../charts/chart24.xml"/><Relationship Id="rId5" Type="http://schemas.openxmlformats.org/officeDocument/2006/relationships/chart" Target="../charts/chart23.xml"/><Relationship Id="rId4" Type="http://schemas.openxmlformats.org/officeDocument/2006/relationships/chart" Target="../charts/chart22.xml"/></Relationships>
</file>

<file path=ppt/slides/_rels/slide12.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chart" Target="../charts/chart26.xml"/></Relationships>
</file>

<file path=ppt/slides/_rels/slide13.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chart" Target="../charts/chart29.xml"/><Relationship Id="rId4" Type="http://schemas.openxmlformats.org/officeDocument/2006/relationships/chart" Target="../charts/chart28.xml"/></Relationships>
</file>

<file path=ppt/slides/_rels/slide14.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chart" Target="../charts/chart32.xml"/><Relationship Id="rId4" Type="http://schemas.openxmlformats.org/officeDocument/2006/relationships/chart" Target="../charts/chart31.xml"/></Relationships>
</file>

<file path=ppt/slides/_rels/slide15.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chart" Target="../charts/chart34.xml"/></Relationships>
</file>

<file path=ppt/slides/_rels/slide16.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image" Target="../media/image6.emf"/><Relationship Id="rId1" Type="http://schemas.openxmlformats.org/officeDocument/2006/relationships/slideLayout" Target="../slideLayouts/slideLayout7.xml"/><Relationship Id="rId4" Type="http://schemas.openxmlformats.org/officeDocument/2006/relationships/chart" Target="../charts/chart36.xml"/></Relationships>
</file>

<file path=ppt/slides/_rels/slide17.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chart" Target="../charts/chart10.xml"/><Relationship Id="rId5" Type="http://schemas.openxmlformats.org/officeDocument/2006/relationships/chart" Target="../charts/chart9.xml"/><Relationship Id="rId4" Type="http://schemas.openxmlformats.org/officeDocument/2006/relationships/chart" Target="../charts/chart8.xml"/></Relationships>
</file>

<file path=ppt/slides/_rels/slide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chart" Target="../charts/chart14.xml"/><Relationship Id="rId5" Type="http://schemas.openxmlformats.org/officeDocument/2006/relationships/chart" Target="../charts/chart13.xml"/><Relationship Id="rId4" Type="http://schemas.openxmlformats.org/officeDocument/2006/relationships/chart" Target="../charts/chart12.xml"/></Relationships>
</file>

<file path=ppt/slides/_rels/slide9.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7.xml"/><Relationship Id="rId4" Type="http://schemas.openxmlformats.org/officeDocument/2006/relationships/chart" Target="../charts/char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6">
            <a:extLst>
              <a:ext uri="{FF2B5EF4-FFF2-40B4-BE49-F238E27FC236}">
                <a16:creationId xmlns:a16="http://schemas.microsoft.com/office/drawing/2014/main" id="{CBD83F87-FB5F-4220-93FC-4D954983AA37}"/>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322FFF4-C9A0-4C18-80B7-6F14E579B3AF}" type="slidenum">
              <a:rPr kumimoji="1" lang="ja-JP" altLang="en-US" sz="1200" b="0" i="0" u="none" strike="noStrike" kern="1200" cap="none" spc="0" normalizeH="0" baseline="0" noProof="0" smtClean="0">
                <a:ln>
                  <a:noFill/>
                </a:ln>
                <a:solidFill>
                  <a:srgbClr val="FFFFFF"/>
                </a:solidFill>
                <a:effectLst/>
                <a:uLnTx/>
                <a:uFillTx/>
                <a:latin typeface="Arial" panose="020B0604020202020204"/>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a:ln>
                <a:noFill/>
              </a:ln>
              <a:solidFill>
                <a:srgbClr val="FFFFFF"/>
              </a:solidFill>
              <a:effectLst/>
              <a:uLnTx/>
              <a:uFillTx/>
              <a:latin typeface="Arial" panose="020B0604020202020204"/>
              <a:ea typeface="ＭＳ Ｐゴシック" panose="020B0600070205080204" pitchFamily="50" charset="-128"/>
              <a:cs typeface="+mn-cs"/>
            </a:endParaRPr>
          </a:p>
        </p:txBody>
      </p:sp>
      <p:sp>
        <p:nvSpPr>
          <p:cNvPr id="6" name="テキスト ボックス 5">
            <a:extLst>
              <a:ext uri="{FF2B5EF4-FFF2-40B4-BE49-F238E27FC236}">
                <a16:creationId xmlns:a16="http://schemas.microsoft.com/office/drawing/2014/main" id="{C2429DB7-6CDB-4951-9114-C128B5D7E13A}"/>
              </a:ext>
            </a:extLst>
          </p:cNvPr>
          <p:cNvSpPr txBox="1"/>
          <p:nvPr/>
        </p:nvSpPr>
        <p:spPr>
          <a:xfrm>
            <a:off x="2265371" y="5000200"/>
            <a:ext cx="4397358"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大阪国際がんセンター</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がん対策センター　</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 name="テキスト ボックス 7"/>
          <p:cNvSpPr txBox="1"/>
          <p:nvPr/>
        </p:nvSpPr>
        <p:spPr>
          <a:xfrm>
            <a:off x="531968" y="5474472"/>
            <a:ext cx="7864164" cy="523220"/>
          </a:xfrm>
          <a:prstGeom prst="rect">
            <a:avLst/>
          </a:prstGeom>
          <a:noFill/>
        </p:spPr>
        <p:txBody>
          <a:bodyPr wrap="square" rtlCol="0">
            <a:spAutoFit/>
          </a:bodyPr>
          <a:lstStyle/>
          <a:p>
            <a:pPr lvl="0" defTabSz="914400">
              <a:defRPr/>
            </a:pPr>
            <a:r>
              <a:rPr kumimoji="1" lang="ja-JP" altLang="en-US" sz="2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Arial" panose="020B0604020202020204" pitchFamily="34" charset="0"/>
              </a:rPr>
              <a:t>中田　佳世、大川　純代</a:t>
            </a:r>
            <a:r>
              <a:rPr kumimoji="1" lang="ja-JP" altLang="en-US" sz="2800" dirty="0" err="1">
                <a:solidFill>
                  <a:prstClr val="black"/>
                </a:solidFill>
                <a:latin typeface="ＭＳ ゴシック" panose="020B0609070205080204" pitchFamily="49" charset="-128"/>
                <a:ea typeface="ＭＳ ゴシック" panose="020B0609070205080204" pitchFamily="49" charset="-128"/>
                <a:cs typeface="Arial" panose="020B0604020202020204" pitchFamily="34" charset="0"/>
              </a:rPr>
              <a:t>、</a:t>
            </a:r>
            <a:r>
              <a:rPr kumimoji="1" lang="ja-JP" altLang="en-US" sz="2800" dirty="0">
                <a:solidFill>
                  <a:prstClr val="black"/>
                </a:solidFill>
                <a:latin typeface="ＭＳ ゴシック" panose="020B0609070205080204" pitchFamily="49" charset="-128"/>
                <a:ea typeface="ＭＳ ゴシック" panose="020B0609070205080204" pitchFamily="49" charset="-128"/>
                <a:cs typeface="Arial" panose="020B0604020202020204" pitchFamily="34" charset="0"/>
              </a:rPr>
              <a:t>濱　秀聡、宮代</a:t>
            </a:r>
            <a:r>
              <a:rPr kumimoji="1" lang="ja-JP" altLang="en-US" sz="28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Arial" panose="020B0604020202020204" pitchFamily="34" charset="0"/>
              </a:rPr>
              <a:t>　勲</a:t>
            </a:r>
          </a:p>
        </p:txBody>
      </p:sp>
      <p:sp>
        <p:nvSpPr>
          <p:cNvPr id="4" name="正方形/長方形 3"/>
          <p:cNvSpPr/>
          <p:nvPr/>
        </p:nvSpPr>
        <p:spPr>
          <a:xfrm>
            <a:off x="9358" y="6165304"/>
            <a:ext cx="8460432"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rgbClr val="344068"/>
                </a:solidFill>
                <a:effectLst/>
                <a:uLnTx/>
                <a:uFillTx/>
                <a:latin typeface="Arial Black" panose="020B0A04020102020204" pitchFamily="34" charset="0"/>
                <a:ea typeface="ＭＳ Ｐゴシック" panose="020B0600070205080204" pitchFamily="50" charset="-128"/>
                <a:cs typeface="Arial" panose="020B0604020202020204" pitchFamily="34" charset="0"/>
              </a:rPr>
              <a:t>Cancer Control Center, Osaka International Cancer Institute</a:t>
            </a:r>
            <a:endParaRPr kumimoji="1" lang="en-GB"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9" name="正方形/長方形 8">
            <a:extLst>
              <a:ext uri="{FF2B5EF4-FFF2-40B4-BE49-F238E27FC236}">
                <a16:creationId xmlns:a16="http://schemas.microsoft.com/office/drawing/2014/main" id="{919E6EFC-9F8E-48D2-8DFF-B26420C1183F}"/>
              </a:ext>
            </a:extLst>
          </p:cNvPr>
          <p:cNvSpPr/>
          <p:nvPr/>
        </p:nvSpPr>
        <p:spPr>
          <a:xfrm>
            <a:off x="1104254" y="632870"/>
            <a:ext cx="4330032" cy="369332"/>
          </a:xfrm>
          <a:prstGeom prst="rect">
            <a:avLst/>
          </a:prstGeom>
        </p:spPr>
        <p:txBody>
          <a:bodyPr wrap="none">
            <a:spAutoFit/>
          </a:bodyPr>
          <a:lstStyle/>
          <a:p>
            <a:r>
              <a:rPr kumimoji="1" lang="ja-JP" altLang="en-US" dirty="0"/>
              <a:t>大阪府がん対策基金企画提案型公募事業</a:t>
            </a:r>
            <a:endParaRPr lang="en-GB" dirty="0"/>
          </a:p>
        </p:txBody>
      </p:sp>
      <p:sp>
        <p:nvSpPr>
          <p:cNvPr id="2" name="正方形/長方形 1">
            <a:extLst>
              <a:ext uri="{FF2B5EF4-FFF2-40B4-BE49-F238E27FC236}">
                <a16:creationId xmlns:a16="http://schemas.microsoft.com/office/drawing/2014/main" id="{EB703EF9-9A41-4728-B271-F32DD79F2D07}"/>
              </a:ext>
            </a:extLst>
          </p:cNvPr>
          <p:cNvSpPr/>
          <p:nvPr/>
        </p:nvSpPr>
        <p:spPr>
          <a:xfrm>
            <a:off x="371170" y="2592005"/>
            <a:ext cx="8401659" cy="646331"/>
          </a:xfrm>
          <a:prstGeom prst="rect">
            <a:avLst/>
          </a:prstGeom>
        </p:spPr>
        <p:txBody>
          <a:bodyPr wrap="none">
            <a:spAutoFit/>
          </a:bodyPr>
          <a:lstStyle/>
          <a:p>
            <a:r>
              <a:rPr kumimoji="1" lang="ja-JP" altLang="en-US" sz="3600" dirty="0"/>
              <a:t>大阪府小児がん患者家族ニーズ調査報告</a:t>
            </a:r>
            <a:endParaRPr kumimoji="1" lang="en-US" altLang="ja-JP" sz="3600" dirty="0"/>
          </a:p>
        </p:txBody>
      </p:sp>
      <p:pic>
        <p:nvPicPr>
          <p:cNvPr id="10" name="図 9">
            <a:extLst>
              <a:ext uri="{FF2B5EF4-FFF2-40B4-BE49-F238E27FC236}">
                <a16:creationId xmlns:a16="http://schemas.microsoft.com/office/drawing/2014/main" id="{AB168D1F-503C-4A16-8457-45C7B41428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55" y="252579"/>
            <a:ext cx="902126" cy="871442"/>
          </a:xfrm>
          <a:prstGeom prst="rect">
            <a:avLst/>
          </a:prstGeom>
        </p:spPr>
      </p:pic>
      <p:sp>
        <p:nvSpPr>
          <p:cNvPr id="3" name="テキスト ボックス 2"/>
          <p:cNvSpPr txBox="1"/>
          <p:nvPr/>
        </p:nvSpPr>
        <p:spPr>
          <a:xfrm>
            <a:off x="6933062" y="252579"/>
            <a:ext cx="859809" cy="369332"/>
          </a:xfrm>
          <a:prstGeom prst="rect">
            <a:avLst/>
          </a:prstGeom>
          <a:noFill/>
          <a:ln>
            <a:solidFill>
              <a:schemeClr val="tx1"/>
            </a:solidFill>
          </a:ln>
        </p:spPr>
        <p:txBody>
          <a:bodyPr wrap="square" rtlCol="0">
            <a:spAutoFit/>
          </a:bodyPr>
          <a:lstStyle/>
          <a:p>
            <a:r>
              <a:rPr kumimoji="1" lang="ja-JP" altLang="en-US" dirty="0" smtClean="0"/>
              <a:t>資料５</a:t>
            </a:r>
            <a:endParaRPr kumimoji="1" lang="ja-JP" altLang="en-US" dirty="0"/>
          </a:p>
        </p:txBody>
      </p:sp>
    </p:spTree>
    <p:extLst>
      <p:ext uri="{BB962C8B-B14F-4D97-AF65-F5344CB8AC3E}">
        <p14:creationId xmlns:p14="http://schemas.microsoft.com/office/powerpoint/2010/main" val="1479911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366655F0-54FB-46C2-A6FD-6420062E683B}"/>
              </a:ext>
            </a:extLst>
          </p:cNvPr>
          <p:cNvSpPr/>
          <p:nvPr/>
        </p:nvSpPr>
        <p:spPr>
          <a:xfrm>
            <a:off x="91944" y="120388"/>
            <a:ext cx="5095121" cy="400110"/>
          </a:xfrm>
          <a:prstGeom prst="rect">
            <a:avLst/>
          </a:prstGeom>
          <a:solidFill>
            <a:schemeClr val="accent5">
              <a:lumMod val="40000"/>
              <a:lumOff val="60000"/>
            </a:schemeClr>
          </a:solidFill>
        </p:spPr>
        <p:txBody>
          <a:bodyPr wrap="square">
            <a:spAutoFit/>
          </a:bodyPr>
          <a:lstStyle/>
          <a:p>
            <a:pPr algn="just">
              <a:spcAft>
                <a:spcPts val="0"/>
              </a:spcAft>
            </a:pPr>
            <a:r>
              <a:rPr lang="ja-JP" altLang="en-US" sz="2000" b="1" kern="100" dirty="0">
                <a:latin typeface="+mn-ea"/>
                <a:cs typeface="Times New Roman" panose="02020603050405020304" pitchFamily="18" charset="0"/>
              </a:rPr>
              <a:t>②</a:t>
            </a:r>
            <a:r>
              <a:rPr lang="ja-JP" altLang="ja-JP" sz="2000" b="1" kern="100" dirty="0">
                <a:latin typeface="+mn-ea"/>
                <a:cs typeface="Times New Roman" panose="02020603050405020304" pitchFamily="18" charset="0"/>
              </a:rPr>
              <a:t>支持療法・疼痛緩和・精神的苦痛の軽減</a:t>
            </a:r>
          </a:p>
        </p:txBody>
      </p:sp>
      <p:sp>
        <p:nvSpPr>
          <p:cNvPr id="4" name="正方形/長方形 3">
            <a:extLst>
              <a:ext uri="{FF2B5EF4-FFF2-40B4-BE49-F238E27FC236}">
                <a16:creationId xmlns:a16="http://schemas.microsoft.com/office/drawing/2014/main" id="{DCB6317E-BB35-4B2F-9F82-0DEA7E16B846}"/>
              </a:ext>
            </a:extLst>
          </p:cNvPr>
          <p:cNvSpPr/>
          <p:nvPr/>
        </p:nvSpPr>
        <p:spPr>
          <a:xfrm>
            <a:off x="175841" y="611916"/>
            <a:ext cx="2262158" cy="369332"/>
          </a:xfrm>
          <a:prstGeom prst="rect">
            <a:avLst/>
          </a:prstGeom>
          <a:solidFill>
            <a:schemeClr val="accent5">
              <a:lumMod val="20000"/>
              <a:lumOff val="80000"/>
            </a:schemeClr>
          </a:solidFill>
        </p:spPr>
        <p:txBody>
          <a:bodyPr wrap="none">
            <a:spAutoFit/>
          </a:bodyPr>
          <a:lstStyle/>
          <a:p>
            <a:pPr algn="just">
              <a:spcAft>
                <a:spcPts val="0"/>
              </a:spcAft>
            </a:pPr>
            <a:r>
              <a:rPr lang="ja-JP" altLang="ja-JP" kern="100" dirty="0">
                <a:latin typeface="ＭＳ ゴシック" panose="020B0609070205080204" pitchFamily="49" charset="-128"/>
                <a:ea typeface="ＭＳ ゴシック" panose="020B0609070205080204" pitchFamily="49" charset="-128"/>
                <a:cs typeface="Times New Roman" panose="02020603050405020304" pitchFamily="18" charset="0"/>
              </a:rPr>
              <a:t>支持療法</a:t>
            </a:r>
            <a:r>
              <a:rPr lang="ja-JP" altLang="en-US" kern="100" dirty="0">
                <a:latin typeface="ＭＳ ゴシック" panose="020B0609070205080204" pitchFamily="49" charset="-128"/>
                <a:ea typeface="ＭＳ ゴシック" panose="020B0609070205080204" pitchFamily="49" charset="-128"/>
                <a:cs typeface="Times New Roman" panose="02020603050405020304" pitchFamily="18" charset="0"/>
              </a:rPr>
              <a:t>・疼痛緩和</a:t>
            </a:r>
            <a:endParaRPr lang="ja-JP" altLang="ja-JP"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aphicFrame>
        <p:nvGraphicFramePr>
          <p:cNvPr id="11" name="グラフ 10">
            <a:extLst>
              <a:ext uri="{FF2B5EF4-FFF2-40B4-BE49-F238E27FC236}">
                <a16:creationId xmlns:a16="http://schemas.microsoft.com/office/drawing/2014/main" id="{2A284C53-ED33-4209-B4C0-637DD24812B6}"/>
              </a:ext>
            </a:extLst>
          </p:cNvPr>
          <p:cNvGraphicFramePr>
            <a:graphicFrameLocks/>
          </p:cNvGraphicFramePr>
          <p:nvPr>
            <p:extLst>
              <p:ext uri="{D42A27DB-BD31-4B8C-83A1-F6EECF244321}">
                <p14:modId xmlns:p14="http://schemas.microsoft.com/office/powerpoint/2010/main" val="3082297087"/>
              </p:ext>
            </p:extLst>
          </p:nvPr>
        </p:nvGraphicFramePr>
        <p:xfrm>
          <a:off x="282932" y="1104393"/>
          <a:ext cx="4576733" cy="298823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a:extLst>
              <a:ext uri="{FF2B5EF4-FFF2-40B4-BE49-F238E27FC236}">
                <a16:creationId xmlns:a16="http://schemas.microsoft.com/office/drawing/2014/main" id="{FD9D4847-5810-4F3D-AFFF-86F36533F69C}"/>
              </a:ext>
            </a:extLst>
          </p:cNvPr>
          <p:cNvGraphicFramePr>
            <a:graphicFrameLocks/>
          </p:cNvGraphicFramePr>
          <p:nvPr>
            <p:extLst>
              <p:ext uri="{D42A27DB-BD31-4B8C-83A1-F6EECF244321}">
                <p14:modId xmlns:p14="http://schemas.microsoft.com/office/powerpoint/2010/main" val="1353915883"/>
              </p:ext>
            </p:extLst>
          </p:nvPr>
        </p:nvGraphicFramePr>
        <p:xfrm>
          <a:off x="4289068" y="1171819"/>
          <a:ext cx="4572000" cy="27051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a:extLst>
              <a:ext uri="{FF2B5EF4-FFF2-40B4-BE49-F238E27FC236}">
                <a16:creationId xmlns:a16="http://schemas.microsoft.com/office/drawing/2014/main" id="{0848D742-A5BA-401D-9207-A23C650685C6}"/>
              </a:ext>
            </a:extLst>
          </p:cNvPr>
          <p:cNvGraphicFramePr>
            <a:graphicFrameLocks/>
          </p:cNvGraphicFramePr>
          <p:nvPr>
            <p:extLst>
              <p:ext uri="{D42A27DB-BD31-4B8C-83A1-F6EECF244321}">
                <p14:modId xmlns:p14="http://schemas.microsoft.com/office/powerpoint/2010/main" val="23558341"/>
              </p:ext>
            </p:extLst>
          </p:nvPr>
        </p:nvGraphicFramePr>
        <p:xfrm>
          <a:off x="2110509" y="3805382"/>
          <a:ext cx="4572000" cy="3011004"/>
        </p:xfrm>
        <a:graphic>
          <a:graphicData uri="http://schemas.openxmlformats.org/drawingml/2006/chart">
            <c:chart xmlns:c="http://schemas.openxmlformats.org/drawingml/2006/chart" xmlns:r="http://schemas.openxmlformats.org/officeDocument/2006/relationships" r:id="rId5"/>
          </a:graphicData>
        </a:graphic>
      </p:graphicFrame>
      <p:sp>
        <p:nvSpPr>
          <p:cNvPr id="2" name="テキスト ボックス 1"/>
          <p:cNvSpPr txBox="1"/>
          <p:nvPr/>
        </p:nvSpPr>
        <p:spPr>
          <a:xfrm>
            <a:off x="7406640" y="1252728"/>
            <a:ext cx="1247457" cy="261610"/>
          </a:xfrm>
          <a:prstGeom prst="rect">
            <a:avLst/>
          </a:prstGeom>
          <a:noFill/>
        </p:spPr>
        <p:txBody>
          <a:bodyPr wrap="none" rtlCol="0">
            <a:spAutoFit/>
          </a:bodyPr>
          <a:lstStyle/>
          <a:p>
            <a:r>
              <a:rPr kumimoji="1" lang="ja-JP" altLang="en-US" sz="1100" b="1" dirty="0"/>
              <a:t>（回答者</a:t>
            </a:r>
            <a:r>
              <a:rPr kumimoji="1" lang="en-US" altLang="ja-JP" sz="1100" b="1" dirty="0"/>
              <a:t>161</a:t>
            </a:r>
            <a:r>
              <a:rPr kumimoji="1" lang="ja-JP" altLang="en-US" sz="1100" b="1" dirty="0"/>
              <a:t>人）</a:t>
            </a:r>
          </a:p>
        </p:txBody>
      </p:sp>
    </p:spTree>
    <p:extLst>
      <p:ext uri="{BB962C8B-B14F-4D97-AF65-F5344CB8AC3E}">
        <p14:creationId xmlns:p14="http://schemas.microsoft.com/office/powerpoint/2010/main" val="3510734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29694E26-314B-4F70-968A-EC312B0B390E}"/>
              </a:ext>
            </a:extLst>
          </p:cNvPr>
          <p:cNvSpPr/>
          <p:nvPr/>
        </p:nvSpPr>
        <p:spPr>
          <a:xfrm>
            <a:off x="92364" y="3361709"/>
            <a:ext cx="1467068" cy="400110"/>
          </a:xfrm>
          <a:prstGeom prst="rect">
            <a:avLst/>
          </a:prstGeom>
          <a:solidFill>
            <a:schemeClr val="accent5">
              <a:lumMod val="40000"/>
              <a:lumOff val="60000"/>
            </a:schemeClr>
          </a:solidFill>
        </p:spPr>
        <p:txBody>
          <a:bodyPr wrap="none">
            <a:spAutoFit/>
          </a:bodyPr>
          <a:lstStyle/>
          <a:p>
            <a:pPr algn="just">
              <a:spcAft>
                <a:spcPts val="0"/>
              </a:spcAft>
            </a:pPr>
            <a:r>
              <a:rPr lang="ja-JP" altLang="en-US" sz="2000" b="1" kern="100" dirty="0">
                <a:latin typeface="+mn-ea"/>
                <a:cs typeface="Times New Roman" panose="02020603050405020304" pitchFamily="18" charset="0"/>
              </a:rPr>
              <a:t>③</a:t>
            </a:r>
            <a:r>
              <a:rPr lang="ja-JP" altLang="ja-JP" sz="2000" b="1" kern="100" dirty="0">
                <a:latin typeface="+mn-ea"/>
                <a:cs typeface="Times New Roman" panose="02020603050405020304" pitchFamily="18" charset="0"/>
              </a:rPr>
              <a:t>相談支援</a:t>
            </a:r>
          </a:p>
        </p:txBody>
      </p:sp>
      <p:sp>
        <p:nvSpPr>
          <p:cNvPr id="6" name="正方形/長方形 5">
            <a:extLst>
              <a:ext uri="{FF2B5EF4-FFF2-40B4-BE49-F238E27FC236}">
                <a16:creationId xmlns:a16="http://schemas.microsoft.com/office/drawing/2014/main" id="{8A41E74B-C27D-4F4D-8754-9C5F876960D3}"/>
              </a:ext>
            </a:extLst>
          </p:cNvPr>
          <p:cNvSpPr/>
          <p:nvPr/>
        </p:nvSpPr>
        <p:spPr>
          <a:xfrm>
            <a:off x="92364" y="78668"/>
            <a:ext cx="2492990" cy="400110"/>
          </a:xfrm>
          <a:prstGeom prst="rect">
            <a:avLst/>
          </a:prstGeom>
          <a:solidFill>
            <a:schemeClr val="accent5">
              <a:lumMod val="40000"/>
              <a:lumOff val="60000"/>
            </a:schemeClr>
          </a:solidFill>
        </p:spPr>
        <p:txBody>
          <a:bodyPr wrap="none">
            <a:spAutoFit/>
          </a:bodyPr>
          <a:lstStyle/>
          <a:p>
            <a:pPr algn="just">
              <a:spcAft>
                <a:spcPts val="0"/>
              </a:spcAft>
            </a:pPr>
            <a:r>
              <a:rPr lang="ja-JP" altLang="en-US" sz="2000" b="1" kern="100" dirty="0">
                <a:latin typeface="+mn-ea"/>
                <a:cs typeface="Times New Roman" panose="02020603050405020304" pitchFamily="18" charset="0"/>
              </a:rPr>
              <a:t>回答者の精神的苦痛</a:t>
            </a:r>
            <a:endParaRPr lang="ja-JP" altLang="ja-JP" sz="2000" b="1" kern="100" dirty="0">
              <a:latin typeface="+mn-ea"/>
              <a:cs typeface="Times New Roman" panose="02020603050405020304" pitchFamily="18" charset="0"/>
            </a:endParaRPr>
          </a:p>
        </p:txBody>
      </p:sp>
      <p:graphicFrame>
        <p:nvGraphicFramePr>
          <p:cNvPr id="11" name="グラフ 10">
            <a:extLst>
              <a:ext uri="{FF2B5EF4-FFF2-40B4-BE49-F238E27FC236}">
                <a16:creationId xmlns:a16="http://schemas.microsoft.com/office/drawing/2014/main" id="{00000000-0008-0000-0700-000002000000}"/>
              </a:ext>
            </a:extLst>
          </p:cNvPr>
          <p:cNvGraphicFramePr>
            <a:graphicFrameLocks/>
          </p:cNvGraphicFramePr>
          <p:nvPr>
            <p:extLst>
              <p:ext uri="{D42A27DB-BD31-4B8C-83A1-F6EECF244321}">
                <p14:modId xmlns:p14="http://schemas.microsoft.com/office/powerpoint/2010/main" val="2376834819"/>
              </p:ext>
            </p:extLst>
          </p:nvPr>
        </p:nvGraphicFramePr>
        <p:xfrm>
          <a:off x="23556" y="643067"/>
          <a:ext cx="4647673" cy="276129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a:extLst>
              <a:ext uri="{FF2B5EF4-FFF2-40B4-BE49-F238E27FC236}">
                <a16:creationId xmlns:a16="http://schemas.microsoft.com/office/drawing/2014/main" id="{99C7A05A-2C0C-4A32-9BFF-0E8DD59E08EE}"/>
              </a:ext>
            </a:extLst>
          </p:cNvPr>
          <p:cNvGraphicFramePr>
            <a:graphicFrameLocks/>
          </p:cNvGraphicFramePr>
          <p:nvPr>
            <p:extLst>
              <p:ext uri="{D42A27DB-BD31-4B8C-83A1-F6EECF244321}">
                <p14:modId xmlns:p14="http://schemas.microsoft.com/office/powerpoint/2010/main" val="2165231647"/>
              </p:ext>
            </p:extLst>
          </p:nvPr>
        </p:nvGraphicFramePr>
        <p:xfrm>
          <a:off x="4579015" y="634193"/>
          <a:ext cx="4572000" cy="277017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a:extLst>
              <a:ext uri="{FF2B5EF4-FFF2-40B4-BE49-F238E27FC236}">
                <a16:creationId xmlns:a16="http://schemas.microsoft.com/office/drawing/2014/main" id="{55EA4D09-FBD9-4B08-BD81-179BCB930054}"/>
              </a:ext>
            </a:extLst>
          </p:cNvPr>
          <p:cNvGraphicFramePr>
            <a:graphicFrameLocks/>
          </p:cNvGraphicFramePr>
          <p:nvPr>
            <p:extLst>
              <p:ext uri="{D42A27DB-BD31-4B8C-83A1-F6EECF244321}">
                <p14:modId xmlns:p14="http://schemas.microsoft.com/office/powerpoint/2010/main" val="196559335"/>
              </p:ext>
            </p:extLst>
          </p:nvPr>
        </p:nvGraphicFramePr>
        <p:xfrm>
          <a:off x="0" y="3761819"/>
          <a:ext cx="4572000" cy="309372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グラフ 13">
            <a:extLst>
              <a:ext uri="{FF2B5EF4-FFF2-40B4-BE49-F238E27FC236}">
                <a16:creationId xmlns:a16="http://schemas.microsoft.com/office/drawing/2014/main" id="{07630386-F76C-4E65-B5D0-04FAEE6B7D6D}"/>
              </a:ext>
            </a:extLst>
          </p:cNvPr>
          <p:cNvGraphicFramePr>
            <a:graphicFrameLocks/>
          </p:cNvGraphicFramePr>
          <p:nvPr>
            <p:extLst>
              <p:ext uri="{D42A27DB-BD31-4B8C-83A1-F6EECF244321}">
                <p14:modId xmlns:p14="http://schemas.microsoft.com/office/powerpoint/2010/main" val="1593057828"/>
              </p:ext>
            </p:extLst>
          </p:nvPr>
        </p:nvGraphicFramePr>
        <p:xfrm>
          <a:off x="4216400" y="3761819"/>
          <a:ext cx="4927600" cy="2982945"/>
        </p:xfrm>
        <a:graphic>
          <a:graphicData uri="http://schemas.openxmlformats.org/drawingml/2006/chart">
            <c:chart xmlns:c="http://schemas.openxmlformats.org/drawingml/2006/chart" xmlns:r="http://schemas.openxmlformats.org/officeDocument/2006/relationships" r:id="rId6"/>
          </a:graphicData>
        </a:graphic>
      </p:graphicFrame>
      <p:sp>
        <p:nvSpPr>
          <p:cNvPr id="3" name="テキスト ボックス 2">
            <a:extLst>
              <a:ext uri="{FF2B5EF4-FFF2-40B4-BE49-F238E27FC236}">
                <a16:creationId xmlns:a16="http://schemas.microsoft.com/office/drawing/2014/main" id="{F8C2BADE-6D2D-4575-A2C6-38A9064124F0}"/>
              </a:ext>
            </a:extLst>
          </p:cNvPr>
          <p:cNvSpPr txBox="1"/>
          <p:nvPr/>
        </p:nvSpPr>
        <p:spPr>
          <a:xfrm>
            <a:off x="40032" y="5601729"/>
            <a:ext cx="1729946" cy="338554"/>
          </a:xfrm>
          <a:prstGeom prst="rect">
            <a:avLst/>
          </a:prstGeom>
          <a:solidFill>
            <a:schemeClr val="bg1"/>
          </a:solidFill>
        </p:spPr>
        <p:txBody>
          <a:bodyPr wrap="square" rtlCol="0">
            <a:spAutoFit/>
          </a:bodyPr>
          <a:lstStyle/>
          <a:p>
            <a:r>
              <a:rPr kumimoji="1" lang="en-US" altLang="ja-JP" sz="800" b="1" dirty="0">
                <a:latin typeface="+mn-ea"/>
              </a:rPr>
              <a:t>5</a:t>
            </a:r>
            <a:r>
              <a:rPr kumimoji="1" lang="ja-JP" altLang="en-US" sz="800" b="1" dirty="0" err="1">
                <a:latin typeface="+mn-ea"/>
              </a:rPr>
              <a:t>．</a:t>
            </a:r>
            <a:r>
              <a:rPr kumimoji="1" lang="ja-JP" altLang="en-US" sz="800" b="1" dirty="0">
                <a:latin typeface="+mn-ea"/>
              </a:rPr>
              <a:t>ホスピタルプレイ士</a:t>
            </a:r>
            <a:r>
              <a:rPr kumimoji="1" lang="en-US" altLang="ja-JP" sz="800" b="1" dirty="0">
                <a:latin typeface="+mn-ea"/>
              </a:rPr>
              <a:t>/</a:t>
            </a:r>
          </a:p>
          <a:p>
            <a:r>
              <a:rPr kumimoji="1" lang="ja-JP" altLang="en-US" sz="800" b="1" dirty="0">
                <a:latin typeface="+mn-ea"/>
              </a:rPr>
              <a:t>チャイルドライフスペシャリスト</a:t>
            </a:r>
            <a:endParaRPr kumimoji="1" lang="en-GB" sz="800" b="1" dirty="0">
              <a:latin typeface="+mn-ea"/>
            </a:endParaRPr>
          </a:p>
        </p:txBody>
      </p:sp>
    </p:spTree>
    <p:extLst>
      <p:ext uri="{BB962C8B-B14F-4D97-AF65-F5344CB8AC3E}">
        <p14:creationId xmlns:p14="http://schemas.microsoft.com/office/powerpoint/2010/main" val="2441498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55CBFBF-690D-41FC-A711-E0E2C7185AE9}"/>
              </a:ext>
            </a:extLst>
          </p:cNvPr>
          <p:cNvSpPr/>
          <p:nvPr/>
        </p:nvSpPr>
        <p:spPr>
          <a:xfrm>
            <a:off x="99059" y="160553"/>
            <a:ext cx="7337665" cy="400110"/>
          </a:xfrm>
          <a:prstGeom prst="rect">
            <a:avLst/>
          </a:prstGeom>
          <a:solidFill>
            <a:schemeClr val="accent5">
              <a:lumMod val="40000"/>
              <a:lumOff val="60000"/>
            </a:schemeClr>
          </a:solidFill>
        </p:spPr>
        <p:txBody>
          <a:bodyPr wrap="square">
            <a:spAutoFit/>
          </a:bodyPr>
          <a:lstStyle/>
          <a:p>
            <a:pPr algn="just">
              <a:spcAft>
                <a:spcPts val="0"/>
              </a:spcAft>
            </a:pPr>
            <a:r>
              <a:rPr lang="ja-JP" altLang="en-US" sz="2000" b="1" kern="100" dirty="0">
                <a:latin typeface="+mn-ea"/>
                <a:cs typeface="Times New Roman" panose="02020603050405020304" pitchFamily="18" charset="0"/>
              </a:rPr>
              <a:t>④</a:t>
            </a:r>
            <a:r>
              <a:rPr lang="ja-JP" altLang="ja-JP" sz="2000" b="1" kern="100" dirty="0">
                <a:latin typeface="+mn-ea"/>
                <a:cs typeface="Times New Roman" panose="02020603050405020304" pitchFamily="18" charset="0"/>
              </a:rPr>
              <a:t>療養環境（</a:t>
            </a:r>
            <a:r>
              <a:rPr lang="ja-JP" altLang="en-US" sz="2000" b="1" kern="100" dirty="0">
                <a:latin typeface="+mn-ea"/>
                <a:cs typeface="Times New Roman" panose="02020603050405020304" pitchFamily="18" charset="0"/>
              </a:rPr>
              <a:t>きょうだい</a:t>
            </a:r>
            <a:r>
              <a:rPr lang="ja-JP" altLang="ja-JP" sz="2000" b="1" kern="100" dirty="0">
                <a:latin typeface="+mn-ea"/>
                <a:cs typeface="Times New Roman" panose="02020603050405020304" pitchFamily="18" charset="0"/>
              </a:rPr>
              <a:t>・家族支援、経済面、保育、教育）</a:t>
            </a:r>
          </a:p>
        </p:txBody>
      </p:sp>
      <p:sp>
        <p:nvSpPr>
          <p:cNvPr id="8" name="テキスト ボックス 7">
            <a:extLst>
              <a:ext uri="{FF2B5EF4-FFF2-40B4-BE49-F238E27FC236}">
                <a16:creationId xmlns:a16="http://schemas.microsoft.com/office/drawing/2014/main" id="{F25F13EE-44AE-44A5-A0E9-AAD6E542452B}"/>
              </a:ext>
            </a:extLst>
          </p:cNvPr>
          <p:cNvSpPr txBox="1"/>
          <p:nvPr/>
        </p:nvSpPr>
        <p:spPr>
          <a:xfrm>
            <a:off x="144780" y="826532"/>
            <a:ext cx="184731" cy="369332"/>
          </a:xfrm>
          <a:prstGeom prst="rect">
            <a:avLst/>
          </a:prstGeom>
          <a:noFill/>
        </p:spPr>
        <p:txBody>
          <a:bodyPr wrap="none" rtlCol="0">
            <a:spAutoFit/>
          </a:bodyPr>
          <a:lstStyle/>
          <a:p>
            <a:endParaRPr kumimoji="1" lang="en-GB" dirty="0"/>
          </a:p>
        </p:txBody>
      </p:sp>
      <p:sp>
        <p:nvSpPr>
          <p:cNvPr id="11" name="吹き出し: 角を丸めた四角形 10">
            <a:extLst>
              <a:ext uri="{FF2B5EF4-FFF2-40B4-BE49-F238E27FC236}">
                <a16:creationId xmlns:a16="http://schemas.microsoft.com/office/drawing/2014/main" id="{B5497E02-A968-4A64-8AB6-FCF649313C93}"/>
              </a:ext>
            </a:extLst>
          </p:cNvPr>
          <p:cNvSpPr/>
          <p:nvPr/>
        </p:nvSpPr>
        <p:spPr>
          <a:xfrm>
            <a:off x="7908636" y="3643795"/>
            <a:ext cx="1143000" cy="552565"/>
          </a:xfrm>
          <a:prstGeom prst="wedgeRoundRectCallout">
            <a:avLst>
              <a:gd name="adj1" fmla="val -45667"/>
              <a:gd name="adj2" fmla="val -135711"/>
              <a:gd name="adj3" fmla="val 16667"/>
            </a:avLst>
          </a:prstGeom>
          <a:solidFill>
            <a:schemeClr val="accent4">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rPr>
              <a:t>自宅　</a:t>
            </a:r>
            <a:r>
              <a:rPr kumimoji="1" lang="en-US" altLang="ja-JP" sz="1100" b="1" dirty="0">
                <a:solidFill>
                  <a:schemeClr val="tx1"/>
                </a:solidFill>
              </a:rPr>
              <a:t>19</a:t>
            </a:r>
          </a:p>
          <a:p>
            <a:pPr algn="ctr"/>
            <a:r>
              <a:rPr kumimoji="1" lang="ja-JP" altLang="en-US" sz="1100" b="1" dirty="0">
                <a:solidFill>
                  <a:schemeClr val="tx1"/>
                </a:solidFill>
              </a:rPr>
              <a:t>病棟控え　</a:t>
            </a:r>
            <a:r>
              <a:rPr kumimoji="1" lang="en-US" altLang="ja-JP" sz="1100" b="1" dirty="0">
                <a:solidFill>
                  <a:schemeClr val="tx1"/>
                </a:solidFill>
              </a:rPr>
              <a:t>11</a:t>
            </a:r>
          </a:p>
          <a:p>
            <a:pPr algn="ctr"/>
            <a:r>
              <a:rPr kumimoji="1" lang="ja-JP" altLang="en-US" sz="1100" b="1" dirty="0">
                <a:solidFill>
                  <a:schemeClr val="tx1"/>
                </a:solidFill>
              </a:rPr>
              <a:t>祖父母　</a:t>
            </a:r>
            <a:r>
              <a:rPr kumimoji="1" lang="en-US" altLang="ja-JP" sz="1100" b="1" dirty="0">
                <a:solidFill>
                  <a:schemeClr val="tx1"/>
                </a:solidFill>
              </a:rPr>
              <a:t>9</a:t>
            </a:r>
            <a:endParaRPr kumimoji="1" lang="en-GB" sz="1100" b="1" dirty="0">
              <a:solidFill>
                <a:schemeClr val="tx1"/>
              </a:solidFill>
            </a:endParaRPr>
          </a:p>
        </p:txBody>
      </p:sp>
      <p:sp>
        <p:nvSpPr>
          <p:cNvPr id="12" name="テキスト ボックス 11">
            <a:extLst>
              <a:ext uri="{FF2B5EF4-FFF2-40B4-BE49-F238E27FC236}">
                <a16:creationId xmlns:a16="http://schemas.microsoft.com/office/drawing/2014/main" id="{69E432ED-B3EF-43CE-9EA1-020C2AC6F68C}"/>
              </a:ext>
            </a:extLst>
          </p:cNvPr>
          <p:cNvSpPr txBox="1"/>
          <p:nvPr/>
        </p:nvSpPr>
        <p:spPr>
          <a:xfrm>
            <a:off x="1931492" y="4027083"/>
            <a:ext cx="3672800" cy="338554"/>
          </a:xfrm>
          <a:prstGeom prst="rect">
            <a:avLst/>
          </a:prstGeom>
          <a:solidFill>
            <a:schemeClr val="accent5">
              <a:lumMod val="20000"/>
              <a:lumOff val="80000"/>
            </a:schemeClr>
          </a:solidFill>
          <a:ln>
            <a:noFill/>
          </a:ln>
        </p:spPr>
        <p:txBody>
          <a:bodyPr wrap="none" rtlCol="0">
            <a:spAutoFit/>
          </a:bodyPr>
          <a:lstStyle/>
          <a:p>
            <a:r>
              <a:rPr kumimoji="1" lang="ja-JP" altLang="en-US" sz="1600" b="1" dirty="0"/>
              <a:t>きょうだい支援への要望（自由記載）</a:t>
            </a:r>
            <a:endParaRPr kumimoji="1" lang="en-GB" sz="1600" b="1" dirty="0"/>
          </a:p>
        </p:txBody>
      </p:sp>
      <p:sp>
        <p:nvSpPr>
          <p:cNvPr id="13" name="テキスト ボックス 12">
            <a:extLst>
              <a:ext uri="{FF2B5EF4-FFF2-40B4-BE49-F238E27FC236}">
                <a16:creationId xmlns:a16="http://schemas.microsoft.com/office/drawing/2014/main" id="{2CF558E6-7EC8-4FEB-AECC-66F7CAB1EFE2}"/>
              </a:ext>
            </a:extLst>
          </p:cNvPr>
          <p:cNvSpPr txBox="1"/>
          <p:nvPr/>
        </p:nvSpPr>
        <p:spPr>
          <a:xfrm>
            <a:off x="609600" y="4454128"/>
            <a:ext cx="6423553" cy="1600438"/>
          </a:xfrm>
          <a:prstGeom prst="rect">
            <a:avLst/>
          </a:prstGeom>
          <a:noFill/>
          <a:ln>
            <a:solidFill>
              <a:schemeClr val="tx1"/>
            </a:solidFill>
            <a:prstDash val="lgDash"/>
          </a:ln>
        </p:spPr>
        <p:txBody>
          <a:bodyPr wrap="none" rtlCol="0">
            <a:spAutoFit/>
          </a:bodyPr>
          <a:lstStyle/>
          <a:p>
            <a:pPr marL="285750" indent="-285750">
              <a:buFont typeface="Arial" panose="020B0604020202020204" pitchFamily="34" charset="0"/>
              <a:buChar char="•"/>
            </a:pPr>
            <a:r>
              <a:rPr kumimoji="1" lang="ja-JP" altLang="en-US" sz="1400" b="1" dirty="0">
                <a:latin typeface="+mn-ea"/>
              </a:rPr>
              <a:t>きょうだい面会や家族での宿泊の許可　　</a:t>
            </a:r>
            <a:r>
              <a:rPr kumimoji="1" lang="en-US" altLang="ja-JP" sz="1400" b="1" dirty="0">
                <a:latin typeface="+mn-ea"/>
              </a:rPr>
              <a:t>35</a:t>
            </a:r>
            <a:r>
              <a:rPr kumimoji="1" lang="ja-JP" altLang="en-US" sz="1400" b="1" dirty="0">
                <a:latin typeface="+mn-ea"/>
              </a:rPr>
              <a:t>件</a:t>
            </a:r>
            <a:endParaRPr kumimoji="1" lang="en-US" altLang="ja-JP" sz="1400" b="1" dirty="0">
              <a:latin typeface="+mn-ea"/>
            </a:endParaRPr>
          </a:p>
          <a:p>
            <a:pPr marL="285750" indent="-285750">
              <a:buFont typeface="Arial" panose="020B0604020202020204" pitchFamily="34" charset="0"/>
              <a:buChar char="•"/>
            </a:pPr>
            <a:r>
              <a:rPr kumimoji="1" lang="ja-JP" altLang="en-US" sz="1400" b="1" dirty="0">
                <a:latin typeface="+mn-ea"/>
              </a:rPr>
              <a:t>病棟内の預かり保育の設置、時間の拡大（時間（土日）や夜間も）　</a:t>
            </a:r>
            <a:r>
              <a:rPr kumimoji="1" lang="en-US" altLang="ja-JP" sz="1400" b="1" dirty="0">
                <a:latin typeface="+mn-ea"/>
              </a:rPr>
              <a:t>25</a:t>
            </a:r>
            <a:r>
              <a:rPr kumimoji="1" lang="ja-JP" altLang="en-US" sz="1400" b="1" dirty="0">
                <a:latin typeface="+mn-ea"/>
              </a:rPr>
              <a:t>件</a:t>
            </a:r>
            <a:endParaRPr kumimoji="1" lang="en-US" altLang="ja-JP" sz="1400" b="1" dirty="0">
              <a:latin typeface="+mn-ea"/>
            </a:endParaRPr>
          </a:p>
          <a:p>
            <a:pPr marL="285750" indent="-285750">
              <a:buFont typeface="Arial" panose="020B0604020202020204" pitchFamily="34" charset="0"/>
              <a:buChar char="•"/>
            </a:pPr>
            <a:r>
              <a:rPr kumimoji="1" lang="ja-JP" altLang="en-US" sz="1400" b="1" dirty="0">
                <a:latin typeface="+mn-ea"/>
              </a:rPr>
              <a:t>きょうだいの心理面のサポート（カウンセラーや学校）　</a:t>
            </a:r>
            <a:r>
              <a:rPr kumimoji="1" lang="en-US" altLang="ja-JP" sz="1400" b="1" dirty="0">
                <a:latin typeface="+mn-ea"/>
              </a:rPr>
              <a:t>8</a:t>
            </a:r>
            <a:r>
              <a:rPr kumimoji="1" lang="ja-JP" altLang="en-US" sz="1400" b="1" dirty="0">
                <a:latin typeface="+mn-ea"/>
              </a:rPr>
              <a:t>件　</a:t>
            </a:r>
            <a:endParaRPr kumimoji="1" lang="en-US" altLang="ja-JP" sz="1400" b="1" dirty="0">
              <a:latin typeface="+mn-ea"/>
            </a:endParaRPr>
          </a:p>
          <a:p>
            <a:pPr marL="285750" indent="-285750">
              <a:buFont typeface="Arial" panose="020B0604020202020204" pitchFamily="34" charset="0"/>
              <a:buChar char="•"/>
            </a:pPr>
            <a:r>
              <a:rPr kumimoji="1" lang="ja-JP" altLang="en-US" sz="1400" b="1" dirty="0">
                <a:latin typeface="+mn-ea"/>
              </a:rPr>
              <a:t>保育料の補助　</a:t>
            </a:r>
            <a:r>
              <a:rPr kumimoji="1" lang="en-US" altLang="ja-JP" sz="1400" b="1" dirty="0">
                <a:latin typeface="+mn-ea"/>
              </a:rPr>
              <a:t>3</a:t>
            </a:r>
            <a:r>
              <a:rPr kumimoji="1" lang="ja-JP" altLang="en-US" sz="1400" b="1" dirty="0">
                <a:latin typeface="+mn-ea"/>
              </a:rPr>
              <a:t>件</a:t>
            </a:r>
            <a:endParaRPr kumimoji="1" lang="en-US" altLang="ja-JP" sz="1400" b="1" dirty="0">
              <a:latin typeface="+mn-ea"/>
            </a:endParaRPr>
          </a:p>
          <a:p>
            <a:pPr marL="285750" indent="-285750">
              <a:buFont typeface="Arial" panose="020B0604020202020204" pitchFamily="34" charset="0"/>
              <a:buChar char="•"/>
            </a:pPr>
            <a:r>
              <a:rPr kumimoji="1" lang="ja-JP" altLang="en-US" sz="1400" b="1" dirty="0">
                <a:latin typeface="+mn-ea"/>
              </a:rPr>
              <a:t>本人への状況説明　</a:t>
            </a:r>
            <a:r>
              <a:rPr kumimoji="1" lang="en-US" altLang="ja-JP" sz="1400" b="1" dirty="0">
                <a:latin typeface="+mn-ea"/>
              </a:rPr>
              <a:t>2</a:t>
            </a:r>
            <a:r>
              <a:rPr kumimoji="1" lang="ja-JP" altLang="en-US" sz="1400" b="1" dirty="0">
                <a:latin typeface="+mn-ea"/>
              </a:rPr>
              <a:t>件</a:t>
            </a:r>
            <a:endParaRPr kumimoji="1" lang="en-US" altLang="ja-JP" sz="1400" b="1" dirty="0">
              <a:latin typeface="+mn-ea"/>
            </a:endParaRPr>
          </a:p>
          <a:p>
            <a:pPr marL="285750" indent="-285750">
              <a:buFont typeface="Arial" panose="020B0604020202020204" pitchFamily="34" charset="0"/>
              <a:buChar char="•"/>
            </a:pPr>
            <a:r>
              <a:rPr kumimoji="1" lang="ja-JP" altLang="en-US" sz="1400" b="1" dirty="0">
                <a:latin typeface="+mn-ea"/>
              </a:rPr>
              <a:t>一時的に保育してくれるような制度（高学年でも預かってほしい）　</a:t>
            </a:r>
            <a:r>
              <a:rPr kumimoji="1" lang="en-US" altLang="ja-JP" sz="1400" b="1" dirty="0">
                <a:latin typeface="+mn-ea"/>
              </a:rPr>
              <a:t>1</a:t>
            </a:r>
            <a:r>
              <a:rPr kumimoji="1" lang="ja-JP" altLang="en-US" sz="1400" b="1" dirty="0">
                <a:latin typeface="+mn-ea"/>
              </a:rPr>
              <a:t>件</a:t>
            </a:r>
            <a:endParaRPr kumimoji="1" lang="en-US" altLang="ja-JP" sz="1400" b="1" dirty="0">
              <a:latin typeface="+mn-ea"/>
            </a:endParaRPr>
          </a:p>
          <a:p>
            <a:pPr marL="285750" indent="-285750">
              <a:buFont typeface="Arial" panose="020B0604020202020204" pitchFamily="34" charset="0"/>
              <a:buChar char="•"/>
            </a:pPr>
            <a:r>
              <a:rPr kumimoji="1" lang="ja-JP" altLang="en-US" sz="1400" b="1" dirty="0">
                <a:latin typeface="+mn-ea"/>
              </a:rPr>
              <a:t>きょうだいに対するボランティア支援の拡大　</a:t>
            </a:r>
            <a:r>
              <a:rPr kumimoji="1" lang="en-US" altLang="ja-JP" sz="1400" b="1" dirty="0">
                <a:latin typeface="+mn-ea"/>
              </a:rPr>
              <a:t>1</a:t>
            </a:r>
            <a:r>
              <a:rPr kumimoji="1" lang="ja-JP" altLang="en-US" sz="1400" b="1" dirty="0">
                <a:latin typeface="+mn-ea"/>
              </a:rPr>
              <a:t>件</a:t>
            </a:r>
            <a:endParaRPr kumimoji="1" lang="en-US" altLang="ja-JP" sz="1400" b="1" dirty="0">
              <a:latin typeface="+mn-ea"/>
            </a:endParaRPr>
          </a:p>
        </p:txBody>
      </p:sp>
      <p:graphicFrame>
        <p:nvGraphicFramePr>
          <p:cNvPr id="10" name="グラフ 9">
            <a:extLst>
              <a:ext uri="{FF2B5EF4-FFF2-40B4-BE49-F238E27FC236}">
                <a16:creationId xmlns:a16="http://schemas.microsoft.com/office/drawing/2014/main" id="{00000000-0008-0000-0A00-000002000000}"/>
              </a:ext>
            </a:extLst>
          </p:cNvPr>
          <p:cNvGraphicFramePr>
            <a:graphicFrameLocks/>
          </p:cNvGraphicFramePr>
          <p:nvPr>
            <p:extLst>
              <p:ext uri="{D42A27DB-BD31-4B8C-83A1-F6EECF244321}">
                <p14:modId xmlns:p14="http://schemas.microsoft.com/office/powerpoint/2010/main" val="2409287599"/>
              </p:ext>
            </p:extLst>
          </p:nvPr>
        </p:nvGraphicFramePr>
        <p:xfrm>
          <a:off x="0" y="803982"/>
          <a:ext cx="4827270" cy="296346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a:extLst>
              <a:ext uri="{FF2B5EF4-FFF2-40B4-BE49-F238E27FC236}">
                <a16:creationId xmlns:a16="http://schemas.microsoft.com/office/drawing/2014/main" id="{00000000-0008-0000-0B00-000002000000}"/>
              </a:ext>
            </a:extLst>
          </p:cNvPr>
          <p:cNvGraphicFramePr>
            <a:graphicFrameLocks/>
          </p:cNvGraphicFramePr>
          <p:nvPr>
            <p:extLst>
              <p:ext uri="{D42A27DB-BD31-4B8C-83A1-F6EECF244321}">
                <p14:modId xmlns:p14="http://schemas.microsoft.com/office/powerpoint/2010/main" val="3724957747"/>
              </p:ext>
            </p:extLst>
          </p:nvPr>
        </p:nvGraphicFramePr>
        <p:xfrm>
          <a:off x="4866498" y="820299"/>
          <a:ext cx="4085844" cy="286344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26013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CFCB9F25-F5FB-4EDC-A3B8-B23BF0DF6D39}"/>
              </a:ext>
            </a:extLst>
          </p:cNvPr>
          <p:cNvSpPr/>
          <p:nvPr/>
        </p:nvSpPr>
        <p:spPr>
          <a:xfrm>
            <a:off x="112117" y="110477"/>
            <a:ext cx="954107" cy="400110"/>
          </a:xfrm>
          <a:prstGeom prst="rect">
            <a:avLst/>
          </a:prstGeom>
          <a:solidFill>
            <a:schemeClr val="accent5">
              <a:lumMod val="40000"/>
              <a:lumOff val="60000"/>
            </a:schemeClr>
          </a:solidFill>
        </p:spPr>
        <p:txBody>
          <a:bodyPr wrap="none">
            <a:spAutoFit/>
          </a:bodyPr>
          <a:lstStyle/>
          <a:p>
            <a:pPr algn="just">
              <a:spcAft>
                <a:spcPts val="0"/>
              </a:spcAft>
            </a:pPr>
            <a:r>
              <a:rPr lang="ja-JP" altLang="en-US" sz="2000" b="1" kern="100" dirty="0">
                <a:latin typeface="+mn-ea"/>
                <a:cs typeface="Times New Roman" panose="02020603050405020304" pitchFamily="18" charset="0"/>
              </a:rPr>
              <a:t>経済面</a:t>
            </a:r>
            <a:endParaRPr lang="ja-JP" altLang="ja-JP" sz="2000" b="1" kern="100" dirty="0">
              <a:latin typeface="+mn-ea"/>
              <a:cs typeface="Times New Roman" panose="02020603050405020304" pitchFamily="18" charset="0"/>
            </a:endParaRPr>
          </a:p>
        </p:txBody>
      </p:sp>
      <p:sp>
        <p:nvSpPr>
          <p:cNvPr id="12" name="テキスト ボックス 11">
            <a:extLst>
              <a:ext uri="{FF2B5EF4-FFF2-40B4-BE49-F238E27FC236}">
                <a16:creationId xmlns:a16="http://schemas.microsoft.com/office/drawing/2014/main" id="{5DEF2B62-B9DF-4034-8886-B999BE067DEE}"/>
              </a:ext>
            </a:extLst>
          </p:cNvPr>
          <p:cNvSpPr txBox="1"/>
          <p:nvPr/>
        </p:nvSpPr>
        <p:spPr>
          <a:xfrm>
            <a:off x="4581820" y="3611445"/>
            <a:ext cx="4154104" cy="307777"/>
          </a:xfrm>
          <a:prstGeom prst="rect">
            <a:avLst/>
          </a:prstGeom>
          <a:solidFill>
            <a:schemeClr val="accent5">
              <a:lumMod val="20000"/>
              <a:lumOff val="80000"/>
            </a:schemeClr>
          </a:solidFill>
        </p:spPr>
        <p:txBody>
          <a:bodyPr wrap="square" rtlCol="0">
            <a:spAutoFit/>
          </a:bodyPr>
          <a:lstStyle/>
          <a:p>
            <a:r>
              <a:rPr kumimoji="1" lang="ja-JP" altLang="en-US" sz="1400" b="1" dirty="0"/>
              <a:t>公的医療保険外の治療を受けた：</a:t>
            </a:r>
            <a:r>
              <a:rPr kumimoji="1" lang="en-US" altLang="ja-JP" sz="1400" b="1" dirty="0"/>
              <a:t>8</a:t>
            </a:r>
            <a:r>
              <a:rPr kumimoji="1" lang="ja-JP" altLang="en-US" sz="1400" b="1" dirty="0"/>
              <a:t>人</a:t>
            </a:r>
            <a:r>
              <a:rPr kumimoji="1" lang="en-US" altLang="ja-JP" sz="1400" b="1" dirty="0"/>
              <a:t>/199</a:t>
            </a:r>
            <a:r>
              <a:rPr kumimoji="1" lang="ja-JP" altLang="en-US" sz="1400" b="1" dirty="0"/>
              <a:t>人 </a:t>
            </a:r>
            <a:r>
              <a:rPr kumimoji="1" lang="en-US" altLang="ja-JP" sz="1400" b="1" dirty="0"/>
              <a:t>(4%)</a:t>
            </a:r>
          </a:p>
        </p:txBody>
      </p:sp>
      <p:sp>
        <p:nvSpPr>
          <p:cNvPr id="14" name="テキスト ボックス 13">
            <a:extLst>
              <a:ext uri="{FF2B5EF4-FFF2-40B4-BE49-F238E27FC236}">
                <a16:creationId xmlns:a16="http://schemas.microsoft.com/office/drawing/2014/main" id="{3EA4026F-93CC-480F-AB98-2344591864ED}"/>
              </a:ext>
            </a:extLst>
          </p:cNvPr>
          <p:cNvSpPr txBox="1"/>
          <p:nvPr/>
        </p:nvSpPr>
        <p:spPr>
          <a:xfrm>
            <a:off x="4591334" y="6226265"/>
            <a:ext cx="4087979" cy="307777"/>
          </a:xfrm>
          <a:prstGeom prst="rect">
            <a:avLst/>
          </a:prstGeom>
          <a:solidFill>
            <a:schemeClr val="accent5">
              <a:lumMod val="20000"/>
              <a:lumOff val="80000"/>
            </a:schemeClr>
          </a:solidFill>
        </p:spPr>
        <p:txBody>
          <a:bodyPr wrap="none" rtlCol="0">
            <a:spAutoFit/>
          </a:bodyPr>
          <a:lstStyle/>
          <a:p>
            <a:r>
              <a:rPr kumimoji="1" lang="ja-JP" altLang="en-US" sz="1400" b="1" dirty="0"/>
              <a:t>治療費が高額であったため断念した</a:t>
            </a:r>
            <a:r>
              <a:rPr kumimoji="1" lang="en-US" altLang="ja-JP" sz="1400" b="1" dirty="0"/>
              <a:t>:</a:t>
            </a:r>
            <a:r>
              <a:rPr kumimoji="1" lang="ja-JP" altLang="en-US" sz="1400" b="1" dirty="0"/>
              <a:t>：</a:t>
            </a:r>
            <a:r>
              <a:rPr kumimoji="1" lang="en-US" altLang="ja-JP" sz="1400" b="1" dirty="0"/>
              <a:t>0</a:t>
            </a:r>
            <a:r>
              <a:rPr kumimoji="1" lang="ja-JP" altLang="en-US" sz="1400" b="1" dirty="0"/>
              <a:t>人</a:t>
            </a:r>
            <a:r>
              <a:rPr kumimoji="1" lang="en-US" altLang="ja-JP" sz="1400" b="1" dirty="0"/>
              <a:t>/199</a:t>
            </a:r>
            <a:r>
              <a:rPr kumimoji="1" lang="ja-JP" altLang="en-US" sz="1400" b="1" dirty="0"/>
              <a:t>人</a:t>
            </a:r>
            <a:endParaRPr kumimoji="1" lang="en-US" altLang="ja-JP" sz="1400" b="1" dirty="0"/>
          </a:p>
        </p:txBody>
      </p:sp>
      <p:graphicFrame>
        <p:nvGraphicFramePr>
          <p:cNvPr id="16" name="グラフ 15">
            <a:extLst>
              <a:ext uri="{FF2B5EF4-FFF2-40B4-BE49-F238E27FC236}">
                <a16:creationId xmlns:a16="http://schemas.microsoft.com/office/drawing/2014/main" id="{00000000-0008-0000-0D00-000003000000}"/>
              </a:ext>
            </a:extLst>
          </p:cNvPr>
          <p:cNvGraphicFramePr>
            <a:graphicFrameLocks/>
          </p:cNvGraphicFramePr>
          <p:nvPr>
            <p:extLst>
              <p:ext uri="{D42A27DB-BD31-4B8C-83A1-F6EECF244321}">
                <p14:modId xmlns:p14="http://schemas.microsoft.com/office/powerpoint/2010/main" val="68052282"/>
              </p:ext>
            </p:extLst>
          </p:nvPr>
        </p:nvGraphicFramePr>
        <p:xfrm>
          <a:off x="112117" y="510587"/>
          <a:ext cx="4535319" cy="299847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グラフ 16">
            <a:extLst>
              <a:ext uri="{FF2B5EF4-FFF2-40B4-BE49-F238E27FC236}">
                <a16:creationId xmlns:a16="http://schemas.microsoft.com/office/drawing/2014/main" id="{00000000-0008-0000-0E00-000002000000}"/>
              </a:ext>
            </a:extLst>
          </p:cNvPr>
          <p:cNvGraphicFramePr>
            <a:graphicFrameLocks/>
          </p:cNvGraphicFramePr>
          <p:nvPr>
            <p:extLst>
              <p:ext uri="{D42A27DB-BD31-4B8C-83A1-F6EECF244321}">
                <p14:modId xmlns:p14="http://schemas.microsoft.com/office/powerpoint/2010/main" val="3205468637"/>
              </p:ext>
            </p:extLst>
          </p:nvPr>
        </p:nvGraphicFramePr>
        <p:xfrm>
          <a:off x="4581820" y="600386"/>
          <a:ext cx="4394055" cy="274976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グラフ 18">
            <a:extLst>
              <a:ext uri="{FF2B5EF4-FFF2-40B4-BE49-F238E27FC236}">
                <a16:creationId xmlns:a16="http://schemas.microsoft.com/office/drawing/2014/main" id="{DC3018E2-089A-4A98-94A3-2698FC3FD49D}"/>
              </a:ext>
            </a:extLst>
          </p:cNvPr>
          <p:cNvGraphicFramePr>
            <a:graphicFrameLocks/>
          </p:cNvGraphicFramePr>
          <p:nvPr>
            <p:extLst>
              <p:ext uri="{D42A27DB-BD31-4B8C-83A1-F6EECF244321}">
                <p14:modId xmlns:p14="http://schemas.microsoft.com/office/powerpoint/2010/main" val="1868587518"/>
              </p:ext>
            </p:extLst>
          </p:nvPr>
        </p:nvGraphicFramePr>
        <p:xfrm>
          <a:off x="112117" y="3597167"/>
          <a:ext cx="4705350" cy="311766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表 9"/>
          <p:cNvGraphicFramePr>
            <a:graphicFrameLocks noGrp="1"/>
          </p:cNvGraphicFramePr>
          <p:nvPr>
            <p:extLst>
              <p:ext uri="{D42A27DB-BD31-4B8C-83A1-F6EECF244321}">
                <p14:modId xmlns:p14="http://schemas.microsoft.com/office/powerpoint/2010/main" val="1342070358"/>
              </p:ext>
            </p:extLst>
          </p:nvPr>
        </p:nvGraphicFramePr>
        <p:xfrm>
          <a:off x="4737709" y="4180518"/>
          <a:ext cx="3842326" cy="1789470"/>
        </p:xfrm>
        <a:graphic>
          <a:graphicData uri="http://schemas.openxmlformats.org/drawingml/2006/table">
            <a:tbl>
              <a:tblPr/>
              <a:tblGrid>
                <a:gridCol w="3842326">
                  <a:extLst>
                    <a:ext uri="{9D8B030D-6E8A-4147-A177-3AD203B41FA5}">
                      <a16:colId xmlns:a16="http://schemas.microsoft.com/office/drawing/2014/main" val="20000"/>
                    </a:ext>
                  </a:extLst>
                </a:gridCol>
              </a:tblGrid>
              <a:tr h="242610">
                <a:tc>
                  <a:txBody>
                    <a:bodyPr/>
                    <a:lstStyle/>
                    <a:p>
                      <a:pPr marL="171450" indent="-171450" algn="l" fontAlgn="ctr">
                        <a:buFont typeface="Arial" panose="020B0604020202020204" pitchFamily="34" charset="0"/>
                        <a:buChar char="•"/>
                      </a:pPr>
                      <a:r>
                        <a:rPr lang="en-US" sz="1400" b="1" i="0" u="none" strike="noStrike" dirty="0">
                          <a:solidFill>
                            <a:schemeClr val="tx1"/>
                          </a:solidFill>
                          <a:effectLst/>
                          <a:latin typeface="+mn-ea"/>
                          <a:ea typeface="+mn-ea"/>
                        </a:rPr>
                        <a:t>T</a:t>
                      </a:r>
                      <a:r>
                        <a:rPr lang="ja-JP" altLang="en-US" sz="1400" b="1" i="0" u="none" strike="noStrike" dirty="0">
                          <a:solidFill>
                            <a:schemeClr val="tx1"/>
                          </a:solidFill>
                          <a:effectLst/>
                          <a:latin typeface="+mn-ea"/>
                          <a:ea typeface="+mn-ea"/>
                        </a:rPr>
                        <a:t>細胞療法</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0"/>
                  </a:ext>
                </a:extLst>
              </a:tr>
              <a:tr h="192472">
                <a:tc>
                  <a:txBody>
                    <a:bodyPr/>
                    <a:lstStyle/>
                    <a:p>
                      <a:pPr marL="171450" indent="-171450" algn="l" fontAlgn="ctr">
                        <a:buFont typeface="Arial" panose="020B0604020202020204" pitchFamily="34" charset="0"/>
                        <a:buChar char="•"/>
                      </a:pPr>
                      <a:r>
                        <a:rPr lang="ja-JP" altLang="en-US" sz="1400" b="1" i="0" u="none" strike="noStrike" dirty="0">
                          <a:solidFill>
                            <a:schemeClr val="tx1"/>
                          </a:solidFill>
                          <a:effectLst/>
                          <a:latin typeface="+mn-ea"/>
                          <a:ea typeface="+mn-ea"/>
                        </a:rPr>
                        <a:t>イソトレチノイン</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192472">
                <a:tc>
                  <a:txBody>
                    <a:bodyPr/>
                    <a:lstStyle/>
                    <a:p>
                      <a:pPr marL="171450" indent="-171450" algn="l" fontAlgn="ctr">
                        <a:buFont typeface="Arial" panose="020B0604020202020204" pitchFamily="34" charset="0"/>
                        <a:buChar char="•"/>
                      </a:pPr>
                      <a:r>
                        <a:rPr lang="ja-JP" altLang="en-US" sz="1400" b="1" i="0" u="none" strike="noStrike">
                          <a:solidFill>
                            <a:schemeClr val="tx1"/>
                          </a:solidFill>
                          <a:effectLst/>
                          <a:latin typeface="+mn-ea"/>
                          <a:ea typeface="+mn-ea"/>
                        </a:rPr>
                        <a:t>ニボルマブ</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192472">
                <a:tc>
                  <a:txBody>
                    <a:bodyPr/>
                    <a:lstStyle/>
                    <a:p>
                      <a:pPr marL="171450" indent="-171450" algn="l" fontAlgn="ctr">
                        <a:buFont typeface="Arial" panose="020B0604020202020204" pitchFamily="34" charset="0"/>
                        <a:buChar char="•"/>
                      </a:pPr>
                      <a:r>
                        <a:rPr lang="ja-JP" altLang="en-US" sz="1400" b="1" i="0" u="none" strike="noStrike">
                          <a:solidFill>
                            <a:schemeClr val="tx1"/>
                          </a:solidFill>
                          <a:effectLst/>
                          <a:latin typeface="+mn-ea"/>
                          <a:ea typeface="+mn-ea"/>
                        </a:rPr>
                        <a:t>ベルケイド、エボルトラ</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192472">
                <a:tc>
                  <a:txBody>
                    <a:bodyPr/>
                    <a:lstStyle/>
                    <a:p>
                      <a:pPr marL="171450" indent="-171450" algn="l" fontAlgn="ctr">
                        <a:buFont typeface="Arial" panose="020B0604020202020204" pitchFamily="34" charset="0"/>
                        <a:buChar char="•"/>
                      </a:pPr>
                      <a:r>
                        <a:rPr lang="ja-JP" altLang="en-US" sz="1400" b="1" i="0" u="none" strike="noStrike">
                          <a:solidFill>
                            <a:schemeClr val="tx1"/>
                          </a:solidFill>
                          <a:effectLst/>
                          <a:latin typeface="+mn-ea"/>
                          <a:ea typeface="+mn-ea"/>
                        </a:rPr>
                        <a:t>ボルデゾミブ</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4"/>
                  </a:ext>
                </a:extLst>
              </a:tr>
              <a:tr h="192472">
                <a:tc>
                  <a:txBody>
                    <a:bodyPr/>
                    <a:lstStyle/>
                    <a:p>
                      <a:pPr marL="171450" indent="-171450" algn="l" fontAlgn="ctr">
                        <a:buFont typeface="Arial" panose="020B0604020202020204" pitchFamily="34" charset="0"/>
                        <a:buChar char="•"/>
                      </a:pPr>
                      <a:r>
                        <a:rPr lang="ja-JP" altLang="en-US" sz="1400" b="1" i="0" u="none" strike="noStrike" dirty="0">
                          <a:solidFill>
                            <a:schemeClr val="tx1"/>
                          </a:solidFill>
                          <a:effectLst/>
                          <a:latin typeface="+mn-ea"/>
                          <a:ea typeface="+mn-ea"/>
                        </a:rPr>
                        <a:t>免疫療法</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5"/>
                  </a:ext>
                </a:extLst>
              </a:tr>
              <a:tr h="192472">
                <a:tc>
                  <a:txBody>
                    <a:bodyPr/>
                    <a:lstStyle/>
                    <a:p>
                      <a:pPr marL="171450" indent="-171450" algn="l" fontAlgn="ctr">
                        <a:buFont typeface="Arial" panose="020B0604020202020204" pitchFamily="34" charset="0"/>
                        <a:buChar char="•"/>
                      </a:pPr>
                      <a:r>
                        <a:rPr lang="ja-JP" altLang="en-US" sz="1400" b="1" i="0" u="none" strike="noStrike" dirty="0">
                          <a:solidFill>
                            <a:schemeClr val="tx1"/>
                          </a:solidFill>
                          <a:effectLst/>
                          <a:latin typeface="+mn-ea"/>
                          <a:ea typeface="+mn-ea"/>
                        </a:rPr>
                        <a:t>治験薬・クリゾチニブ</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6"/>
                  </a:ext>
                </a:extLst>
              </a:tr>
              <a:tr h="192472">
                <a:tc>
                  <a:txBody>
                    <a:bodyPr/>
                    <a:lstStyle/>
                    <a:p>
                      <a:pPr marL="171450" indent="-171450" algn="l" fontAlgn="ctr">
                        <a:buFont typeface="Arial" panose="020B0604020202020204" pitchFamily="34" charset="0"/>
                        <a:buChar char="•"/>
                      </a:pPr>
                      <a:r>
                        <a:rPr lang="ja-JP" altLang="en-US" sz="1400" b="1" i="0" u="none" strike="noStrike" dirty="0">
                          <a:solidFill>
                            <a:schemeClr val="tx1"/>
                          </a:solidFill>
                          <a:effectLst/>
                          <a:latin typeface="+mn-ea"/>
                          <a:ea typeface="+mn-ea"/>
                        </a:rPr>
                        <a:t>陽子線治療</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11" name="吹き出し: 角を丸めた四角形 12">
            <a:extLst>
              <a:ext uri="{FF2B5EF4-FFF2-40B4-BE49-F238E27FC236}">
                <a16:creationId xmlns:a16="http://schemas.microsoft.com/office/drawing/2014/main" id="{42CA78E3-1ED3-45CC-B81A-DBB95B1B4813}"/>
              </a:ext>
            </a:extLst>
          </p:cNvPr>
          <p:cNvSpPr/>
          <p:nvPr/>
        </p:nvSpPr>
        <p:spPr>
          <a:xfrm>
            <a:off x="7248933" y="2497603"/>
            <a:ext cx="1486991" cy="713538"/>
          </a:xfrm>
          <a:prstGeom prst="wedgeRoundRectCallout">
            <a:avLst>
              <a:gd name="adj1" fmla="val -65446"/>
              <a:gd name="adj2" fmla="val -33991"/>
              <a:gd name="adj3" fmla="val 16667"/>
            </a:avLst>
          </a:prstGeom>
          <a:solidFill>
            <a:schemeClr val="accent4">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a:solidFill>
                  <a:schemeClr val="tx1"/>
                </a:solidFill>
              </a:rPr>
              <a:t>HLA</a:t>
            </a:r>
            <a:r>
              <a:rPr kumimoji="1" lang="ja-JP" altLang="en-US" sz="1100" b="1" dirty="0">
                <a:solidFill>
                  <a:schemeClr val="tx1"/>
                </a:solidFill>
              </a:rPr>
              <a:t>検査・キメリズム検査代　</a:t>
            </a:r>
            <a:r>
              <a:rPr kumimoji="1" lang="en-US" altLang="ja-JP" sz="1100" b="1" dirty="0">
                <a:solidFill>
                  <a:schemeClr val="tx1"/>
                </a:solidFill>
              </a:rPr>
              <a:t>11</a:t>
            </a:r>
            <a:r>
              <a:rPr kumimoji="1" lang="ja-JP" altLang="en-US" sz="1100" b="1" dirty="0">
                <a:solidFill>
                  <a:schemeClr val="tx1"/>
                </a:solidFill>
              </a:rPr>
              <a:t>人</a:t>
            </a:r>
            <a:endParaRPr kumimoji="1" lang="en-US" altLang="ja-JP" sz="1100" b="1" dirty="0">
              <a:solidFill>
                <a:schemeClr val="tx1"/>
              </a:solidFill>
            </a:endParaRPr>
          </a:p>
          <a:p>
            <a:pPr algn="ctr"/>
            <a:r>
              <a:rPr kumimoji="1" lang="ja-JP" altLang="en-US" sz="1100" b="1" dirty="0">
                <a:solidFill>
                  <a:schemeClr val="tx1"/>
                </a:solidFill>
              </a:rPr>
              <a:t>骨髄バンク　</a:t>
            </a:r>
            <a:r>
              <a:rPr kumimoji="1" lang="en-US" altLang="ja-JP" sz="1100" b="1" dirty="0">
                <a:solidFill>
                  <a:schemeClr val="tx1"/>
                </a:solidFill>
              </a:rPr>
              <a:t>1</a:t>
            </a:r>
            <a:r>
              <a:rPr kumimoji="1" lang="ja-JP" altLang="en-US" sz="1100" b="1" dirty="0">
                <a:solidFill>
                  <a:schemeClr val="tx1"/>
                </a:solidFill>
              </a:rPr>
              <a:t>人</a:t>
            </a:r>
            <a:endParaRPr kumimoji="1" lang="en-US" altLang="ja-JP" sz="1100" b="1" dirty="0">
              <a:solidFill>
                <a:schemeClr val="tx1"/>
              </a:solidFill>
            </a:endParaRPr>
          </a:p>
        </p:txBody>
      </p:sp>
    </p:spTree>
    <p:extLst>
      <p:ext uri="{BB962C8B-B14F-4D97-AF65-F5344CB8AC3E}">
        <p14:creationId xmlns:p14="http://schemas.microsoft.com/office/powerpoint/2010/main" val="1254718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E143177-6676-4281-89F2-92BA7F41834B}"/>
              </a:ext>
            </a:extLst>
          </p:cNvPr>
          <p:cNvSpPr txBox="1"/>
          <p:nvPr/>
        </p:nvSpPr>
        <p:spPr>
          <a:xfrm>
            <a:off x="89156" y="97780"/>
            <a:ext cx="1467068" cy="400110"/>
          </a:xfrm>
          <a:prstGeom prst="rect">
            <a:avLst/>
          </a:prstGeom>
          <a:solidFill>
            <a:schemeClr val="accent5">
              <a:lumMod val="40000"/>
              <a:lumOff val="60000"/>
            </a:schemeClr>
          </a:solidFill>
        </p:spPr>
        <p:txBody>
          <a:bodyPr wrap="none" rtlCol="0">
            <a:spAutoFit/>
          </a:bodyPr>
          <a:lstStyle/>
          <a:p>
            <a:r>
              <a:rPr kumimoji="1" lang="ja-JP" altLang="en-US" sz="2000" b="1" dirty="0">
                <a:latin typeface="+mn-ea"/>
              </a:rPr>
              <a:t>保育・教育</a:t>
            </a:r>
            <a:endParaRPr kumimoji="1" lang="en-GB" sz="2000" b="1" dirty="0">
              <a:latin typeface="+mn-ea"/>
            </a:endParaRPr>
          </a:p>
        </p:txBody>
      </p:sp>
      <p:sp>
        <p:nvSpPr>
          <p:cNvPr id="5" name="正方形/長方形 4">
            <a:extLst>
              <a:ext uri="{FF2B5EF4-FFF2-40B4-BE49-F238E27FC236}">
                <a16:creationId xmlns:a16="http://schemas.microsoft.com/office/drawing/2014/main" id="{854264D6-BA2B-47C4-8FE3-8C0B90049A76}"/>
              </a:ext>
            </a:extLst>
          </p:cNvPr>
          <p:cNvSpPr/>
          <p:nvPr/>
        </p:nvSpPr>
        <p:spPr>
          <a:xfrm>
            <a:off x="4661156" y="1622535"/>
            <a:ext cx="3859329" cy="738664"/>
          </a:xfrm>
          <a:prstGeom prst="rect">
            <a:avLst/>
          </a:prstGeom>
          <a:solidFill>
            <a:schemeClr val="accent5">
              <a:lumMod val="20000"/>
              <a:lumOff val="80000"/>
            </a:schemeClr>
          </a:solidFill>
        </p:spPr>
        <p:txBody>
          <a:bodyPr wrap="square">
            <a:spAutoFit/>
          </a:bodyPr>
          <a:lstStyle/>
          <a:p>
            <a:r>
              <a:rPr lang="ja-JP" altLang="en-US" sz="1400" b="1" dirty="0"/>
              <a:t>治療中、</a:t>
            </a:r>
            <a:r>
              <a:rPr lang="en-GB" altLang="ja-JP" sz="1400" b="1" dirty="0" err="1"/>
              <a:t>担任の先生や学校の関係者にがんと診断されたことを話しましたか</a:t>
            </a:r>
            <a:r>
              <a:rPr lang="en-GB" altLang="ja-JP" sz="1400" b="1" dirty="0"/>
              <a:t>？</a:t>
            </a:r>
            <a:r>
              <a:rPr lang="ja-JP" altLang="en-US" sz="1400" b="1" dirty="0"/>
              <a:t>　</a:t>
            </a:r>
            <a:endParaRPr lang="en-US" altLang="ja-JP" sz="1400" b="1" dirty="0"/>
          </a:p>
          <a:p>
            <a:r>
              <a:rPr lang="ja-JP" altLang="en-US" sz="1400" b="1" dirty="0"/>
              <a:t>　　　　　　　　　　　</a:t>
            </a:r>
            <a:r>
              <a:rPr lang="en-US" altLang="ja-JP" sz="1400" b="1" dirty="0"/>
              <a:t>103/104</a:t>
            </a:r>
            <a:r>
              <a:rPr lang="ja-JP" altLang="en-US" sz="1400" b="1" dirty="0"/>
              <a:t>人（</a:t>
            </a:r>
            <a:r>
              <a:rPr lang="en-US" altLang="ja-JP" sz="1400" b="1" dirty="0"/>
              <a:t>99</a:t>
            </a:r>
            <a:r>
              <a:rPr lang="ja-JP" altLang="en-US" sz="1400" b="1" dirty="0"/>
              <a:t>％）</a:t>
            </a:r>
            <a:endParaRPr lang="en-GB" sz="1400" b="1" dirty="0"/>
          </a:p>
        </p:txBody>
      </p:sp>
      <p:graphicFrame>
        <p:nvGraphicFramePr>
          <p:cNvPr id="10" name="グラフ 9">
            <a:extLst>
              <a:ext uri="{FF2B5EF4-FFF2-40B4-BE49-F238E27FC236}">
                <a16:creationId xmlns:a16="http://schemas.microsoft.com/office/drawing/2014/main" id="{61CA2F5A-B8BB-42EF-80A9-2CFDFCE54A52}"/>
              </a:ext>
            </a:extLst>
          </p:cNvPr>
          <p:cNvGraphicFramePr>
            <a:graphicFrameLocks/>
          </p:cNvGraphicFramePr>
          <p:nvPr>
            <p:extLst>
              <p:ext uri="{D42A27DB-BD31-4B8C-83A1-F6EECF244321}">
                <p14:modId xmlns:p14="http://schemas.microsoft.com/office/powerpoint/2010/main" val="1873017573"/>
              </p:ext>
            </p:extLst>
          </p:nvPr>
        </p:nvGraphicFramePr>
        <p:xfrm>
          <a:off x="89156" y="620267"/>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a:extLst>
              <a:ext uri="{FF2B5EF4-FFF2-40B4-BE49-F238E27FC236}">
                <a16:creationId xmlns:a16="http://schemas.microsoft.com/office/drawing/2014/main" id="{D22DE92A-080A-4000-894E-3BC31A468E90}"/>
              </a:ext>
            </a:extLst>
          </p:cNvPr>
          <p:cNvGraphicFramePr>
            <a:graphicFrameLocks/>
          </p:cNvGraphicFramePr>
          <p:nvPr>
            <p:extLst>
              <p:ext uri="{D42A27DB-BD31-4B8C-83A1-F6EECF244321}">
                <p14:modId xmlns:p14="http://schemas.microsoft.com/office/powerpoint/2010/main" val="2120673085"/>
              </p:ext>
            </p:extLst>
          </p:nvPr>
        </p:nvGraphicFramePr>
        <p:xfrm>
          <a:off x="89156" y="3377006"/>
          <a:ext cx="4572000" cy="332859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グラフ 11">
            <a:extLst>
              <a:ext uri="{FF2B5EF4-FFF2-40B4-BE49-F238E27FC236}">
                <a16:creationId xmlns:a16="http://schemas.microsoft.com/office/drawing/2014/main" id="{00000000-0008-0000-1100-000004000000}"/>
              </a:ext>
            </a:extLst>
          </p:cNvPr>
          <p:cNvGraphicFramePr>
            <a:graphicFrameLocks/>
          </p:cNvGraphicFramePr>
          <p:nvPr>
            <p:extLst>
              <p:ext uri="{D42A27DB-BD31-4B8C-83A1-F6EECF244321}">
                <p14:modId xmlns:p14="http://schemas.microsoft.com/office/powerpoint/2010/main" val="382797820"/>
              </p:ext>
            </p:extLst>
          </p:nvPr>
        </p:nvGraphicFramePr>
        <p:xfrm>
          <a:off x="4322618" y="3377005"/>
          <a:ext cx="4655127" cy="3254703"/>
        </p:xfrm>
        <a:graphic>
          <a:graphicData uri="http://schemas.openxmlformats.org/drawingml/2006/chart">
            <c:chart xmlns:c="http://schemas.openxmlformats.org/drawingml/2006/chart" xmlns:r="http://schemas.openxmlformats.org/officeDocument/2006/relationships" r:id="rId5"/>
          </a:graphicData>
        </a:graphic>
      </p:graphicFrame>
      <p:sp>
        <p:nvSpPr>
          <p:cNvPr id="13" name="テキスト ボックス 12">
            <a:extLst>
              <a:ext uri="{FF2B5EF4-FFF2-40B4-BE49-F238E27FC236}">
                <a16:creationId xmlns:a16="http://schemas.microsoft.com/office/drawing/2014/main" id="{A0335D76-D340-4BA7-B73A-86A9AFF155AE}"/>
              </a:ext>
            </a:extLst>
          </p:cNvPr>
          <p:cNvSpPr txBox="1"/>
          <p:nvPr/>
        </p:nvSpPr>
        <p:spPr>
          <a:xfrm>
            <a:off x="3660890" y="3779275"/>
            <a:ext cx="1226618" cy="307777"/>
          </a:xfrm>
          <a:prstGeom prst="rect">
            <a:avLst/>
          </a:prstGeom>
          <a:noFill/>
        </p:spPr>
        <p:txBody>
          <a:bodyPr wrap="none" rtlCol="0">
            <a:spAutoFit/>
          </a:bodyPr>
          <a:lstStyle/>
          <a:p>
            <a:r>
              <a:rPr kumimoji="1" lang="ja-JP" altLang="en-US" sz="1400" b="1" dirty="0"/>
              <a:t>回答者</a:t>
            </a:r>
            <a:r>
              <a:rPr kumimoji="1" lang="en-US" altLang="ja-JP" sz="1400" b="1" dirty="0"/>
              <a:t>:104</a:t>
            </a:r>
            <a:r>
              <a:rPr kumimoji="1" lang="ja-JP" altLang="en-US" sz="1400" b="1" dirty="0"/>
              <a:t>人</a:t>
            </a:r>
            <a:endParaRPr kumimoji="1" lang="en-GB" sz="1400" b="1" dirty="0"/>
          </a:p>
        </p:txBody>
      </p:sp>
      <p:sp>
        <p:nvSpPr>
          <p:cNvPr id="14" name="テキスト ボックス 13">
            <a:extLst>
              <a:ext uri="{FF2B5EF4-FFF2-40B4-BE49-F238E27FC236}">
                <a16:creationId xmlns:a16="http://schemas.microsoft.com/office/drawing/2014/main" id="{1214BD2C-CACD-44FE-9472-013388B7AA7D}"/>
              </a:ext>
            </a:extLst>
          </p:cNvPr>
          <p:cNvSpPr txBox="1"/>
          <p:nvPr/>
        </p:nvSpPr>
        <p:spPr>
          <a:xfrm>
            <a:off x="3011247" y="758458"/>
            <a:ext cx="1135247" cy="307777"/>
          </a:xfrm>
          <a:prstGeom prst="rect">
            <a:avLst/>
          </a:prstGeom>
          <a:noFill/>
        </p:spPr>
        <p:txBody>
          <a:bodyPr wrap="none" rtlCol="0">
            <a:spAutoFit/>
          </a:bodyPr>
          <a:lstStyle/>
          <a:p>
            <a:r>
              <a:rPr kumimoji="1" lang="ja-JP" altLang="en-US" sz="1400" b="1" dirty="0"/>
              <a:t>回答者</a:t>
            </a:r>
            <a:r>
              <a:rPr kumimoji="1" lang="en-US" altLang="ja-JP" sz="1400" b="1" dirty="0"/>
              <a:t>:71</a:t>
            </a:r>
            <a:r>
              <a:rPr kumimoji="1" lang="ja-JP" altLang="en-US" sz="1400" b="1" dirty="0"/>
              <a:t>人</a:t>
            </a:r>
            <a:endParaRPr kumimoji="1" lang="en-GB" sz="1400" b="1" dirty="0"/>
          </a:p>
        </p:txBody>
      </p:sp>
    </p:spTree>
    <p:extLst>
      <p:ext uri="{BB962C8B-B14F-4D97-AF65-F5344CB8AC3E}">
        <p14:creationId xmlns:p14="http://schemas.microsoft.com/office/powerpoint/2010/main" val="498508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368BE0D-E0B5-4DFF-8440-2A66AA4E9B6B}"/>
              </a:ext>
            </a:extLst>
          </p:cNvPr>
          <p:cNvSpPr txBox="1"/>
          <p:nvPr/>
        </p:nvSpPr>
        <p:spPr>
          <a:xfrm>
            <a:off x="101599" y="149288"/>
            <a:ext cx="1723549" cy="400110"/>
          </a:xfrm>
          <a:prstGeom prst="rect">
            <a:avLst/>
          </a:prstGeom>
          <a:solidFill>
            <a:schemeClr val="accent5">
              <a:lumMod val="40000"/>
              <a:lumOff val="60000"/>
            </a:schemeClr>
          </a:solidFill>
        </p:spPr>
        <p:txBody>
          <a:bodyPr wrap="none" rtlCol="0">
            <a:spAutoFit/>
          </a:bodyPr>
          <a:lstStyle/>
          <a:p>
            <a:r>
              <a:rPr kumimoji="1" lang="ja-JP" altLang="en-US" sz="2000" b="1" dirty="0">
                <a:latin typeface="+mn-ea"/>
              </a:rPr>
              <a:t>療養環境全般</a:t>
            </a:r>
            <a:endParaRPr kumimoji="1" lang="en-GB" sz="2000" b="1" dirty="0">
              <a:latin typeface="+mn-ea"/>
            </a:endParaRPr>
          </a:p>
        </p:txBody>
      </p:sp>
      <p:sp>
        <p:nvSpPr>
          <p:cNvPr id="5" name="テキスト ボックス 4">
            <a:extLst>
              <a:ext uri="{FF2B5EF4-FFF2-40B4-BE49-F238E27FC236}">
                <a16:creationId xmlns:a16="http://schemas.microsoft.com/office/drawing/2014/main" id="{412FBDCE-EB5B-4323-8AE9-F14C0C8DA52F}"/>
              </a:ext>
            </a:extLst>
          </p:cNvPr>
          <p:cNvSpPr txBox="1"/>
          <p:nvPr/>
        </p:nvSpPr>
        <p:spPr>
          <a:xfrm>
            <a:off x="4673599" y="1223481"/>
            <a:ext cx="2444900" cy="338554"/>
          </a:xfrm>
          <a:prstGeom prst="rect">
            <a:avLst/>
          </a:prstGeom>
          <a:noFill/>
        </p:spPr>
        <p:txBody>
          <a:bodyPr wrap="none" rtlCol="0">
            <a:spAutoFit/>
          </a:bodyPr>
          <a:lstStyle/>
          <a:p>
            <a:r>
              <a:rPr kumimoji="1" lang="ja-JP" altLang="en-US" sz="1600" b="1" dirty="0"/>
              <a:t>その他（自由記載）</a:t>
            </a:r>
            <a:r>
              <a:rPr kumimoji="1" lang="en-US" altLang="ja-JP" sz="1600" b="1" dirty="0"/>
              <a:t>39</a:t>
            </a:r>
            <a:r>
              <a:rPr kumimoji="1" lang="ja-JP" altLang="en-US" sz="1600" b="1" dirty="0"/>
              <a:t>件</a:t>
            </a:r>
            <a:endParaRPr kumimoji="1" lang="en-US" altLang="ja-JP" sz="1600" b="1" dirty="0"/>
          </a:p>
        </p:txBody>
      </p:sp>
      <p:sp>
        <p:nvSpPr>
          <p:cNvPr id="7" name="テキスト ボックス 6">
            <a:extLst>
              <a:ext uri="{FF2B5EF4-FFF2-40B4-BE49-F238E27FC236}">
                <a16:creationId xmlns:a16="http://schemas.microsoft.com/office/drawing/2014/main" id="{7B6AB69F-118A-4631-BF82-125DC8DC8636}"/>
              </a:ext>
            </a:extLst>
          </p:cNvPr>
          <p:cNvSpPr txBox="1"/>
          <p:nvPr/>
        </p:nvSpPr>
        <p:spPr>
          <a:xfrm>
            <a:off x="4733925" y="1581526"/>
            <a:ext cx="4376016" cy="1323439"/>
          </a:xfrm>
          <a:prstGeom prst="rect">
            <a:avLst/>
          </a:prstGeom>
          <a:noFill/>
          <a:ln>
            <a:solidFill>
              <a:schemeClr val="tx1"/>
            </a:solidFill>
            <a:prstDash val="dash"/>
          </a:ln>
        </p:spPr>
        <p:txBody>
          <a:bodyPr wrap="square" rtlCol="0">
            <a:spAutoFit/>
          </a:bodyPr>
          <a:lstStyle/>
          <a:p>
            <a:r>
              <a:rPr kumimoji="1" lang="ja-JP" altLang="en-US" sz="1600" b="1" dirty="0"/>
              <a:t>付添い家族の環境改善　</a:t>
            </a:r>
            <a:r>
              <a:rPr kumimoji="1" lang="en-US" altLang="ja-JP" sz="1600" b="1" dirty="0"/>
              <a:t>20</a:t>
            </a:r>
            <a:r>
              <a:rPr kumimoji="1" lang="ja-JP" altLang="en-US" sz="1600" b="1" dirty="0"/>
              <a:t>件</a:t>
            </a:r>
            <a:endParaRPr kumimoji="1" lang="en-US" altLang="ja-JP" sz="1600" b="1" dirty="0"/>
          </a:p>
          <a:p>
            <a:r>
              <a:rPr kumimoji="1" lang="ja-JP" altLang="en-US" sz="1600" b="1" dirty="0"/>
              <a:t>付添いの</a:t>
            </a:r>
            <a:r>
              <a:rPr kumimoji="1" lang="ja-JP" altLang="en-US" sz="1600" b="1" dirty="0">
                <a:solidFill>
                  <a:srgbClr val="FF0000"/>
                </a:solidFill>
              </a:rPr>
              <a:t>シャワー・お風呂への要望　</a:t>
            </a:r>
            <a:r>
              <a:rPr kumimoji="1" lang="en-US" altLang="ja-JP" sz="1600" b="1" dirty="0">
                <a:solidFill>
                  <a:srgbClr val="FF0000"/>
                </a:solidFill>
              </a:rPr>
              <a:t>8</a:t>
            </a:r>
            <a:r>
              <a:rPr kumimoji="1" lang="ja-JP" altLang="en-US" sz="1600" b="1" dirty="0">
                <a:solidFill>
                  <a:srgbClr val="FF0000"/>
                </a:solidFill>
              </a:rPr>
              <a:t>件</a:t>
            </a:r>
            <a:endParaRPr kumimoji="1" lang="en-US" altLang="ja-JP" sz="1600" b="1" dirty="0">
              <a:solidFill>
                <a:srgbClr val="FF0000"/>
              </a:solidFill>
            </a:endParaRPr>
          </a:p>
          <a:p>
            <a:r>
              <a:rPr kumimoji="1" lang="ja-JP" altLang="en-US" sz="1600" b="1" dirty="0"/>
              <a:t>保育士の増加　</a:t>
            </a:r>
            <a:r>
              <a:rPr kumimoji="1" lang="en-US" altLang="ja-JP" sz="1600" b="1" dirty="0"/>
              <a:t>5</a:t>
            </a:r>
            <a:r>
              <a:rPr kumimoji="1" lang="ja-JP" altLang="en-US" sz="1600" b="1" dirty="0"/>
              <a:t>件</a:t>
            </a:r>
            <a:endParaRPr kumimoji="1" lang="en-US" altLang="ja-JP" sz="1600" b="1" dirty="0"/>
          </a:p>
          <a:p>
            <a:r>
              <a:rPr lang="ja-JP" altLang="en-US" sz="1600" b="1" dirty="0">
                <a:latin typeface="ＭＳ ゴシック" panose="020B0609070205080204" pitchFamily="49" charset="-128"/>
                <a:ea typeface="ＭＳ ゴシック" panose="020B0609070205080204" pitchFamily="49" charset="-128"/>
              </a:rPr>
              <a:t>「</a:t>
            </a:r>
            <a:r>
              <a:rPr lang="en-GB" altLang="ja-JP" sz="1600" b="1" dirty="0" err="1">
                <a:latin typeface="ＭＳ ゴシック" panose="020B0609070205080204" pitchFamily="49" charset="-128"/>
                <a:ea typeface="ＭＳ ゴシック" panose="020B0609070205080204" pitchFamily="49" charset="-128"/>
              </a:rPr>
              <a:t>長期入院の為、病室が家（生活空間）のようだということを理解してほしかった</a:t>
            </a:r>
            <a:r>
              <a:rPr lang="en-GB" altLang="ja-JP" sz="1600" b="1" dirty="0">
                <a:latin typeface="ＭＳ ゴシック" panose="020B0609070205080204" pitchFamily="49" charset="-128"/>
                <a:ea typeface="ＭＳ ゴシック" panose="020B0609070205080204" pitchFamily="49" charset="-128"/>
              </a:rPr>
              <a:t>。</a:t>
            </a:r>
            <a:r>
              <a:rPr lang="ja-JP" altLang="en-US" sz="1600" b="1" dirty="0">
                <a:latin typeface="ＭＳ ゴシック" panose="020B0609070205080204" pitchFamily="49" charset="-128"/>
                <a:ea typeface="ＭＳ ゴシック" panose="020B0609070205080204" pitchFamily="49" charset="-128"/>
              </a:rPr>
              <a:t>」</a:t>
            </a:r>
            <a:endParaRPr kumimoji="1" lang="en-US" altLang="ja-JP" sz="1600" b="1" dirty="0">
              <a:solidFill>
                <a:srgbClr val="FF0000"/>
              </a:solidFill>
            </a:endParaRPr>
          </a:p>
        </p:txBody>
      </p:sp>
      <p:sp>
        <p:nvSpPr>
          <p:cNvPr id="11" name="テキスト ボックス 10">
            <a:extLst>
              <a:ext uri="{FF2B5EF4-FFF2-40B4-BE49-F238E27FC236}">
                <a16:creationId xmlns:a16="http://schemas.microsoft.com/office/drawing/2014/main" id="{30A0CE5F-1CC7-42B1-A0B2-7E32E1C97860}"/>
              </a:ext>
            </a:extLst>
          </p:cNvPr>
          <p:cNvSpPr txBox="1"/>
          <p:nvPr/>
        </p:nvSpPr>
        <p:spPr>
          <a:xfrm>
            <a:off x="4733925" y="4056048"/>
            <a:ext cx="2444900" cy="338554"/>
          </a:xfrm>
          <a:prstGeom prst="rect">
            <a:avLst/>
          </a:prstGeom>
          <a:noFill/>
        </p:spPr>
        <p:txBody>
          <a:bodyPr wrap="none" rtlCol="0">
            <a:spAutoFit/>
          </a:bodyPr>
          <a:lstStyle/>
          <a:p>
            <a:r>
              <a:rPr kumimoji="1" lang="ja-JP" altLang="en-US" sz="1600" b="1" dirty="0"/>
              <a:t>その他（自由記載）</a:t>
            </a:r>
            <a:r>
              <a:rPr kumimoji="1" lang="en-US" altLang="ja-JP" sz="1600" b="1" dirty="0"/>
              <a:t>16</a:t>
            </a:r>
            <a:r>
              <a:rPr kumimoji="1" lang="ja-JP" altLang="en-US" sz="1600" b="1" dirty="0"/>
              <a:t>件</a:t>
            </a:r>
            <a:endParaRPr kumimoji="1" lang="en-US" altLang="ja-JP" sz="1600" b="1" dirty="0"/>
          </a:p>
        </p:txBody>
      </p:sp>
      <p:sp>
        <p:nvSpPr>
          <p:cNvPr id="12" name="テキスト ボックス 11">
            <a:extLst>
              <a:ext uri="{FF2B5EF4-FFF2-40B4-BE49-F238E27FC236}">
                <a16:creationId xmlns:a16="http://schemas.microsoft.com/office/drawing/2014/main" id="{28F5A04B-FFC0-4283-8D47-81DED478FCC1}"/>
              </a:ext>
            </a:extLst>
          </p:cNvPr>
          <p:cNvSpPr txBox="1"/>
          <p:nvPr/>
        </p:nvSpPr>
        <p:spPr>
          <a:xfrm>
            <a:off x="4733925" y="4419495"/>
            <a:ext cx="4119134" cy="2062103"/>
          </a:xfrm>
          <a:prstGeom prst="rect">
            <a:avLst/>
          </a:prstGeom>
          <a:noFill/>
          <a:ln>
            <a:solidFill>
              <a:schemeClr val="tx1"/>
            </a:solidFill>
            <a:prstDash val="dash"/>
          </a:ln>
        </p:spPr>
        <p:txBody>
          <a:bodyPr wrap="square" rtlCol="0">
            <a:spAutoFit/>
          </a:bodyPr>
          <a:lstStyle/>
          <a:p>
            <a:r>
              <a:rPr kumimoji="1" lang="ja-JP" altLang="en-US" sz="1600" b="1" dirty="0"/>
              <a:t>ホスピタルプレイ士・</a:t>
            </a:r>
            <a:r>
              <a:rPr kumimoji="1" lang="en-US" altLang="ja-JP" sz="1600" b="1" dirty="0"/>
              <a:t>CLS</a:t>
            </a:r>
            <a:r>
              <a:rPr kumimoji="1" lang="ja-JP" altLang="en-US" sz="1600" b="1" dirty="0"/>
              <a:t>　</a:t>
            </a:r>
            <a:r>
              <a:rPr kumimoji="1" lang="en-US" altLang="ja-JP" sz="1600" b="1" dirty="0"/>
              <a:t>4</a:t>
            </a:r>
            <a:r>
              <a:rPr kumimoji="1" lang="ja-JP" altLang="en-US" sz="1600" b="1" dirty="0"/>
              <a:t>人</a:t>
            </a:r>
            <a:endParaRPr kumimoji="1" lang="en-US" altLang="ja-JP" sz="1600" b="1" dirty="0"/>
          </a:p>
          <a:p>
            <a:r>
              <a:rPr kumimoji="1" lang="ja-JP" altLang="en-US" sz="1600" b="1" dirty="0"/>
              <a:t>セラピードッグ　</a:t>
            </a:r>
            <a:r>
              <a:rPr kumimoji="1" lang="en-US" altLang="ja-JP" sz="1600" b="1" dirty="0"/>
              <a:t>2</a:t>
            </a:r>
            <a:r>
              <a:rPr kumimoji="1" lang="ja-JP" altLang="en-US" sz="1600" b="1" dirty="0"/>
              <a:t>人</a:t>
            </a:r>
            <a:endParaRPr kumimoji="1" lang="en-US" altLang="ja-JP" sz="1600" b="1" dirty="0"/>
          </a:p>
          <a:p>
            <a:r>
              <a:rPr kumimoji="1" lang="ja-JP" altLang="en-US" sz="1600" b="1" dirty="0"/>
              <a:t>ボランティア　</a:t>
            </a:r>
            <a:r>
              <a:rPr kumimoji="1" lang="en-US" altLang="ja-JP" sz="1600" b="1" dirty="0"/>
              <a:t>2</a:t>
            </a:r>
            <a:r>
              <a:rPr kumimoji="1" lang="ja-JP" altLang="en-US" sz="1600" b="1" dirty="0"/>
              <a:t>人</a:t>
            </a:r>
            <a:endParaRPr kumimoji="1" lang="en-US" altLang="ja-JP" sz="1600" b="1" dirty="0"/>
          </a:p>
          <a:p>
            <a:r>
              <a:rPr kumimoji="1" lang="ja-JP" altLang="en-US" sz="1600" b="1" dirty="0"/>
              <a:t>理学療法士によるリハビリの時間　</a:t>
            </a:r>
            <a:r>
              <a:rPr kumimoji="1" lang="en-US" altLang="ja-JP" sz="1600" b="1" dirty="0"/>
              <a:t>2</a:t>
            </a:r>
            <a:r>
              <a:rPr kumimoji="1" lang="ja-JP" altLang="en-US" sz="1600" b="1" dirty="0"/>
              <a:t>人</a:t>
            </a:r>
            <a:r>
              <a:rPr kumimoji="1" lang="en-US" altLang="ja-JP" sz="1600" b="1" dirty="0"/>
              <a:t>TURUMI</a:t>
            </a:r>
            <a:r>
              <a:rPr kumimoji="1" lang="ja-JP" altLang="en-US" sz="1600" b="1" dirty="0"/>
              <a:t>こどもホスピスの利用、保育士による付添交代、そうじのおばちゃん、薬剤師、ソーシャルワーカー、看護師長らの対応、イベントの多さ</a:t>
            </a:r>
            <a:endParaRPr kumimoji="1" lang="en-US" altLang="ja-JP" sz="1600" b="1" dirty="0"/>
          </a:p>
        </p:txBody>
      </p:sp>
      <p:graphicFrame>
        <p:nvGraphicFramePr>
          <p:cNvPr id="14" name="グラフ 13">
            <a:extLst>
              <a:ext uri="{FF2B5EF4-FFF2-40B4-BE49-F238E27FC236}">
                <a16:creationId xmlns:a16="http://schemas.microsoft.com/office/drawing/2014/main" id="{00000000-0008-0000-1200-000002000000}"/>
              </a:ext>
            </a:extLst>
          </p:cNvPr>
          <p:cNvGraphicFramePr>
            <a:graphicFrameLocks/>
          </p:cNvGraphicFramePr>
          <p:nvPr>
            <p:extLst>
              <p:ext uri="{D42A27DB-BD31-4B8C-83A1-F6EECF244321}">
                <p14:modId xmlns:p14="http://schemas.microsoft.com/office/powerpoint/2010/main" val="1484194789"/>
              </p:ext>
            </p:extLst>
          </p:nvPr>
        </p:nvGraphicFramePr>
        <p:xfrm>
          <a:off x="157017" y="664607"/>
          <a:ext cx="4576908" cy="27858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グラフ 14">
            <a:extLst>
              <a:ext uri="{FF2B5EF4-FFF2-40B4-BE49-F238E27FC236}">
                <a16:creationId xmlns:a16="http://schemas.microsoft.com/office/drawing/2014/main" id="{00000000-0008-0000-1300-000002000000}"/>
              </a:ext>
            </a:extLst>
          </p:cNvPr>
          <p:cNvGraphicFramePr>
            <a:graphicFrameLocks/>
          </p:cNvGraphicFramePr>
          <p:nvPr>
            <p:extLst>
              <p:ext uri="{D42A27DB-BD31-4B8C-83A1-F6EECF244321}">
                <p14:modId xmlns:p14="http://schemas.microsoft.com/office/powerpoint/2010/main" val="3824214833"/>
              </p:ext>
            </p:extLst>
          </p:nvPr>
        </p:nvGraphicFramePr>
        <p:xfrm>
          <a:off x="101599" y="3583586"/>
          <a:ext cx="4572000" cy="307583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89599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6013C0A-6AD6-499E-B40B-6C74E6F099A7}"/>
              </a:ext>
            </a:extLst>
          </p:cNvPr>
          <p:cNvSpPr txBox="1"/>
          <p:nvPr/>
        </p:nvSpPr>
        <p:spPr>
          <a:xfrm>
            <a:off x="71870" y="148151"/>
            <a:ext cx="2492990" cy="400110"/>
          </a:xfrm>
          <a:prstGeom prst="rect">
            <a:avLst/>
          </a:prstGeom>
          <a:solidFill>
            <a:schemeClr val="accent5">
              <a:lumMod val="40000"/>
              <a:lumOff val="60000"/>
            </a:schemeClr>
          </a:solidFill>
        </p:spPr>
        <p:txBody>
          <a:bodyPr wrap="none" rtlCol="0">
            <a:spAutoFit/>
          </a:bodyPr>
          <a:lstStyle/>
          <a:p>
            <a:r>
              <a:rPr kumimoji="1" lang="ja-JP" altLang="en-US" sz="2000" b="1" dirty="0"/>
              <a:t>⑤サバイバーシップ</a:t>
            </a:r>
            <a:endParaRPr kumimoji="1" lang="en-GB" sz="2000" b="1" dirty="0"/>
          </a:p>
        </p:txBody>
      </p:sp>
      <p:sp>
        <p:nvSpPr>
          <p:cNvPr id="5" name="テキスト ボックス 4">
            <a:extLst>
              <a:ext uri="{FF2B5EF4-FFF2-40B4-BE49-F238E27FC236}">
                <a16:creationId xmlns:a16="http://schemas.microsoft.com/office/drawing/2014/main" id="{3C20C563-1C0B-4219-AE7F-E30EC6C94FC8}"/>
              </a:ext>
            </a:extLst>
          </p:cNvPr>
          <p:cNvSpPr txBox="1"/>
          <p:nvPr/>
        </p:nvSpPr>
        <p:spPr>
          <a:xfrm>
            <a:off x="5550843" y="1356832"/>
            <a:ext cx="1866898" cy="1077218"/>
          </a:xfrm>
          <a:prstGeom prst="rect">
            <a:avLst/>
          </a:prstGeom>
          <a:noFill/>
          <a:ln>
            <a:solidFill>
              <a:schemeClr val="tx1"/>
            </a:solidFill>
            <a:prstDash val="dash"/>
          </a:ln>
        </p:spPr>
        <p:txBody>
          <a:bodyPr wrap="square" rtlCol="0">
            <a:spAutoFit/>
          </a:bodyPr>
          <a:lstStyle/>
          <a:p>
            <a:r>
              <a:rPr kumimoji="1" lang="ja-JP" altLang="en-US" sz="1600" b="1" dirty="0"/>
              <a:t>平均値　</a:t>
            </a:r>
            <a:r>
              <a:rPr kumimoji="1" lang="en-US" altLang="ja-JP" sz="1600" b="1" dirty="0"/>
              <a:t>70.3</a:t>
            </a:r>
          </a:p>
          <a:p>
            <a:r>
              <a:rPr kumimoji="1" lang="ja-JP" altLang="en-US" sz="1600" b="1" dirty="0"/>
              <a:t>中央値　</a:t>
            </a:r>
            <a:r>
              <a:rPr kumimoji="1" lang="en-US" altLang="ja-JP" sz="1600" b="1" dirty="0"/>
              <a:t>80</a:t>
            </a:r>
          </a:p>
          <a:p>
            <a:r>
              <a:rPr kumimoji="1" lang="en-US" altLang="ja-JP" sz="1600" b="1" dirty="0"/>
              <a:t>50</a:t>
            </a:r>
            <a:r>
              <a:rPr kumimoji="1" lang="ja-JP" altLang="en-US" sz="1600" b="1" dirty="0"/>
              <a:t>点未満　</a:t>
            </a:r>
            <a:r>
              <a:rPr kumimoji="1" lang="en-US" altLang="ja-JP" sz="1600" b="1" dirty="0"/>
              <a:t>28</a:t>
            </a:r>
            <a:r>
              <a:rPr kumimoji="1" lang="ja-JP" altLang="en-US" sz="1600" b="1" dirty="0"/>
              <a:t>人</a:t>
            </a:r>
            <a:endParaRPr kumimoji="1" lang="en-US" altLang="ja-JP" sz="1600" b="1" dirty="0"/>
          </a:p>
          <a:p>
            <a:r>
              <a:rPr kumimoji="1" lang="en-US" altLang="ja-JP" sz="1600" b="1" dirty="0"/>
              <a:t>0</a:t>
            </a:r>
            <a:r>
              <a:rPr kumimoji="1" lang="ja-JP" altLang="en-US" sz="1600" b="1" dirty="0"/>
              <a:t>点　</a:t>
            </a:r>
            <a:r>
              <a:rPr kumimoji="1" lang="en-US" altLang="ja-JP" sz="1600" b="1" dirty="0"/>
              <a:t>7</a:t>
            </a:r>
            <a:r>
              <a:rPr kumimoji="1" lang="ja-JP" altLang="en-US" sz="1600" b="1" dirty="0"/>
              <a:t>人</a:t>
            </a:r>
            <a:endParaRPr kumimoji="1" lang="en-US" altLang="ja-JP" sz="1600" b="1" dirty="0"/>
          </a:p>
        </p:txBody>
      </p:sp>
      <p:sp>
        <p:nvSpPr>
          <p:cNvPr id="6" name="テキスト ボックス 5">
            <a:extLst>
              <a:ext uri="{FF2B5EF4-FFF2-40B4-BE49-F238E27FC236}">
                <a16:creationId xmlns:a16="http://schemas.microsoft.com/office/drawing/2014/main" id="{4553A86A-4E7E-48D5-A718-59B3EC2929E8}"/>
              </a:ext>
            </a:extLst>
          </p:cNvPr>
          <p:cNvSpPr txBox="1"/>
          <p:nvPr/>
        </p:nvSpPr>
        <p:spPr>
          <a:xfrm>
            <a:off x="2198451" y="738829"/>
            <a:ext cx="4408579" cy="307777"/>
          </a:xfrm>
          <a:prstGeom prst="rect">
            <a:avLst/>
          </a:prstGeom>
          <a:solidFill>
            <a:schemeClr val="accent5">
              <a:lumMod val="20000"/>
              <a:lumOff val="80000"/>
            </a:schemeClr>
          </a:solidFill>
        </p:spPr>
        <p:txBody>
          <a:bodyPr wrap="none" rtlCol="0">
            <a:spAutoFit/>
          </a:bodyPr>
          <a:lstStyle/>
          <a:p>
            <a:r>
              <a:rPr kumimoji="1" lang="ja-JP" altLang="en-US" sz="1400" b="1" dirty="0"/>
              <a:t>現在本人らしい生活を送れているか？（</a:t>
            </a:r>
            <a:r>
              <a:rPr kumimoji="1" lang="en-US" altLang="ja-JP" sz="1400" b="1" dirty="0"/>
              <a:t>100</a:t>
            </a:r>
            <a:r>
              <a:rPr kumimoji="1" lang="ja-JP" altLang="en-US" sz="1400" b="1" dirty="0"/>
              <a:t>点満点）</a:t>
            </a:r>
            <a:endParaRPr kumimoji="1" lang="en-GB" sz="1400" b="1" dirty="0"/>
          </a:p>
        </p:txBody>
      </p:sp>
      <p:sp>
        <p:nvSpPr>
          <p:cNvPr id="7" name="テキスト ボックス 6">
            <a:extLst>
              <a:ext uri="{FF2B5EF4-FFF2-40B4-BE49-F238E27FC236}">
                <a16:creationId xmlns:a16="http://schemas.microsoft.com/office/drawing/2014/main" id="{6AEBAE9C-C580-4BDF-AB3B-C6FC473DECB4}"/>
              </a:ext>
            </a:extLst>
          </p:cNvPr>
          <p:cNvSpPr txBox="1"/>
          <p:nvPr/>
        </p:nvSpPr>
        <p:spPr>
          <a:xfrm>
            <a:off x="5550843" y="2504060"/>
            <a:ext cx="1490230" cy="338554"/>
          </a:xfrm>
          <a:prstGeom prst="rect">
            <a:avLst/>
          </a:prstGeom>
          <a:noFill/>
        </p:spPr>
        <p:txBody>
          <a:bodyPr wrap="square" rtlCol="0">
            <a:spAutoFit/>
          </a:bodyPr>
          <a:lstStyle/>
          <a:p>
            <a:r>
              <a:rPr kumimoji="1" lang="ja-JP" altLang="en-US" sz="1600" b="1" dirty="0"/>
              <a:t>回答者</a:t>
            </a:r>
            <a:r>
              <a:rPr kumimoji="1" lang="en-US" altLang="ja-JP" sz="1600" b="1" dirty="0"/>
              <a:t>=194</a:t>
            </a:r>
            <a:r>
              <a:rPr kumimoji="1" lang="ja-JP" altLang="en-US" sz="1600" b="1" dirty="0"/>
              <a:t>人</a:t>
            </a:r>
            <a:endParaRPr kumimoji="1" lang="en-GB" sz="1600" b="1" dirty="0"/>
          </a:p>
        </p:txBody>
      </p:sp>
      <p:pic>
        <p:nvPicPr>
          <p:cNvPr id="10" name="図 9"/>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779480" y="1049277"/>
            <a:ext cx="3583029" cy="262185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グラフ 10">
            <a:extLst>
              <a:ext uri="{FF2B5EF4-FFF2-40B4-BE49-F238E27FC236}">
                <a16:creationId xmlns:a16="http://schemas.microsoft.com/office/drawing/2014/main" id="{164DECB8-6D58-4BDC-9E86-BF7B18A269F9}"/>
              </a:ext>
            </a:extLst>
          </p:cNvPr>
          <p:cNvGraphicFramePr>
            <a:graphicFrameLocks/>
          </p:cNvGraphicFramePr>
          <p:nvPr>
            <p:extLst>
              <p:ext uri="{D42A27DB-BD31-4B8C-83A1-F6EECF244321}">
                <p14:modId xmlns:p14="http://schemas.microsoft.com/office/powerpoint/2010/main" val="1610772134"/>
              </p:ext>
            </p:extLst>
          </p:nvPr>
        </p:nvGraphicFramePr>
        <p:xfrm>
          <a:off x="-45442" y="3723697"/>
          <a:ext cx="4572000" cy="28472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a:extLst>
              <a:ext uri="{FF2B5EF4-FFF2-40B4-BE49-F238E27FC236}">
                <a16:creationId xmlns:a16="http://schemas.microsoft.com/office/drawing/2014/main" id="{00000000-0008-0000-1400-000004000000}"/>
              </a:ext>
            </a:extLst>
          </p:cNvPr>
          <p:cNvGraphicFramePr>
            <a:graphicFrameLocks/>
          </p:cNvGraphicFramePr>
          <p:nvPr>
            <p:extLst>
              <p:ext uri="{D42A27DB-BD31-4B8C-83A1-F6EECF244321}">
                <p14:modId xmlns:p14="http://schemas.microsoft.com/office/powerpoint/2010/main" val="3177273369"/>
              </p:ext>
            </p:extLst>
          </p:nvPr>
        </p:nvGraphicFramePr>
        <p:xfrm>
          <a:off x="4321030" y="3691449"/>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74140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59D551B-A0ED-466E-AC35-7EE518CFADC4}"/>
              </a:ext>
            </a:extLst>
          </p:cNvPr>
          <p:cNvSpPr txBox="1"/>
          <p:nvPr/>
        </p:nvSpPr>
        <p:spPr>
          <a:xfrm>
            <a:off x="127289" y="153907"/>
            <a:ext cx="2492990" cy="400110"/>
          </a:xfrm>
          <a:prstGeom prst="rect">
            <a:avLst/>
          </a:prstGeom>
          <a:solidFill>
            <a:schemeClr val="accent5">
              <a:lumMod val="40000"/>
              <a:lumOff val="60000"/>
            </a:schemeClr>
          </a:solidFill>
        </p:spPr>
        <p:txBody>
          <a:bodyPr wrap="none" rtlCol="0">
            <a:spAutoFit/>
          </a:bodyPr>
          <a:lstStyle/>
          <a:p>
            <a:r>
              <a:rPr kumimoji="1" lang="ja-JP" altLang="en-US" sz="2000" b="1" dirty="0">
                <a:latin typeface="+mn-ea"/>
              </a:rPr>
              <a:t>⑥小児がん医療全般</a:t>
            </a:r>
            <a:endParaRPr kumimoji="1" lang="en-GB" sz="2000" b="1" dirty="0">
              <a:latin typeface="+mn-ea"/>
            </a:endParaRPr>
          </a:p>
        </p:txBody>
      </p:sp>
      <p:sp>
        <p:nvSpPr>
          <p:cNvPr id="7" name="テキスト ボックス 6">
            <a:extLst>
              <a:ext uri="{FF2B5EF4-FFF2-40B4-BE49-F238E27FC236}">
                <a16:creationId xmlns:a16="http://schemas.microsoft.com/office/drawing/2014/main" id="{FA358476-D4AB-424E-A264-D81335A010AD}"/>
              </a:ext>
            </a:extLst>
          </p:cNvPr>
          <p:cNvSpPr txBox="1"/>
          <p:nvPr/>
        </p:nvSpPr>
        <p:spPr>
          <a:xfrm>
            <a:off x="2448831" y="5493781"/>
            <a:ext cx="4108817" cy="369332"/>
          </a:xfrm>
          <a:prstGeom prst="rect">
            <a:avLst/>
          </a:prstGeom>
          <a:noFill/>
        </p:spPr>
        <p:txBody>
          <a:bodyPr wrap="none" rtlCol="0">
            <a:spAutoFit/>
          </a:bodyPr>
          <a:lstStyle/>
          <a:p>
            <a:r>
              <a:rPr kumimoji="1" lang="ja-JP" altLang="en-US" b="1" dirty="0"/>
              <a:t>全体としての要望や感想　現在解析中</a:t>
            </a:r>
            <a:endParaRPr kumimoji="1" lang="en-GB" b="1" dirty="0"/>
          </a:p>
        </p:txBody>
      </p:sp>
      <p:graphicFrame>
        <p:nvGraphicFramePr>
          <p:cNvPr id="9" name="グラフ 8">
            <a:extLst>
              <a:ext uri="{FF2B5EF4-FFF2-40B4-BE49-F238E27FC236}">
                <a16:creationId xmlns:a16="http://schemas.microsoft.com/office/drawing/2014/main" id="{00000000-0008-0000-1500-000002000000}"/>
              </a:ext>
            </a:extLst>
          </p:cNvPr>
          <p:cNvGraphicFramePr>
            <a:graphicFrameLocks/>
          </p:cNvGraphicFramePr>
          <p:nvPr>
            <p:extLst>
              <p:ext uri="{D42A27DB-BD31-4B8C-83A1-F6EECF244321}">
                <p14:modId xmlns:p14="http://schemas.microsoft.com/office/powerpoint/2010/main" val="3988068967"/>
              </p:ext>
            </p:extLst>
          </p:nvPr>
        </p:nvGraphicFramePr>
        <p:xfrm>
          <a:off x="529531" y="986271"/>
          <a:ext cx="8041813" cy="40752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74052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A0EA8442-3395-49E4-A31E-D95AA3C9CE47}"/>
              </a:ext>
            </a:extLst>
          </p:cNvPr>
          <p:cNvSpPr/>
          <p:nvPr/>
        </p:nvSpPr>
        <p:spPr>
          <a:xfrm>
            <a:off x="3756164" y="92297"/>
            <a:ext cx="1415772" cy="584775"/>
          </a:xfrm>
          <a:prstGeom prst="rect">
            <a:avLst/>
          </a:prstGeom>
          <a:solidFill>
            <a:schemeClr val="accent2">
              <a:lumMod val="20000"/>
              <a:lumOff val="80000"/>
            </a:schemeClr>
          </a:solidFill>
        </p:spPr>
        <p:txBody>
          <a:bodyPr wrap="none">
            <a:spAutoFit/>
          </a:bodyPr>
          <a:lstStyle/>
          <a:p>
            <a:r>
              <a:rPr kumimoji="1" lang="ja-JP" altLang="en-US" sz="3200" b="1" dirty="0"/>
              <a:t>まとめ</a:t>
            </a:r>
            <a:endParaRPr lang="en-GB" altLang="ja-JP" sz="3200" b="1" dirty="0"/>
          </a:p>
        </p:txBody>
      </p:sp>
      <p:sp>
        <p:nvSpPr>
          <p:cNvPr id="4" name="テキスト ボックス 3">
            <a:extLst>
              <a:ext uri="{FF2B5EF4-FFF2-40B4-BE49-F238E27FC236}">
                <a16:creationId xmlns:a16="http://schemas.microsoft.com/office/drawing/2014/main" id="{9996858D-267F-4B2A-B062-23FD557846A2}"/>
              </a:ext>
            </a:extLst>
          </p:cNvPr>
          <p:cNvSpPr txBox="1"/>
          <p:nvPr/>
        </p:nvSpPr>
        <p:spPr>
          <a:xfrm>
            <a:off x="-129515" y="394692"/>
            <a:ext cx="9187130" cy="6463308"/>
          </a:xfrm>
          <a:prstGeom prst="rect">
            <a:avLst/>
          </a:prstGeom>
          <a:noFill/>
        </p:spPr>
        <p:txBody>
          <a:bodyPr wrap="none" rtlCol="0">
            <a:spAutoFit/>
          </a:bodyPr>
          <a:lstStyle/>
          <a:p>
            <a:endParaRPr kumimoji="1" lang="en-US" altLang="ja-JP" b="1" dirty="0"/>
          </a:p>
          <a:p>
            <a:r>
              <a:rPr kumimoji="1" lang="ja-JP" altLang="en-US" b="1" dirty="0" smtClean="0"/>
              <a:t>　・</a:t>
            </a:r>
            <a:r>
              <a:rPr kumimoji="1" lang="ja-JP" altLang="en-US" b="1" dirty="0"/>
              <a:t>きょうだい支援へのニーズが高いことが明らかになった。</a:t>
            </a:r>
            <a:endParaRPr kumimoji="1" lang="en-US" altLang="ja-JP" b="1" dirty="0"/>
          </a:p>
          <a:p>
            <a:r>
              <a:rPr kumimoji="1" lang="ja-JP" altLang="en-US" b="1" dirty="0"/>
              <a:t>　</a:t>
            </a:r>
            <a:r>
              <a:rPr kumimoji="1" lang="ja-JP" altLang="en-US" b="1" dirty="0" smtClean="0"/>
              <a:t>　→</a:t>
            </a:r>
            <a:r>
              <a:rPr kumimoji="1" lang="ja-JP" altLang="en-US" b="1" dirty="0"/>
              <a:t>病棟でのきょうだい預かりや、自治体の一時保育のシステムを考慮する必要性</a:t>
            </a:r>
            <a:endParaRPr kumimoji="1" lang="en-US" altLang="ja-JP" b="1" dirty="0"/>
          </a:p>
          <a:p>
            <a:endParaRPr kumimoji="1" lang="en-US" b="1" dirty="0"/>
          </a:p>
          <a:p>
            <a:r>
              <a:rPr kumimoji="1" lang="ja-JP" altLang="en-US" b="1" dirty="0" smtClean="0"/>
              <a:t>　・</a:t>
            </a:r>
            <a:r>
              <a:rPr kumimoji="1" lang="ja-JP" altLang="en-US" b="1" dirty="0"/>
              <a:t>病院食をおいしくしてほしいという要望も高い。</a:t>
            </a:r>
            <a:endParaRPr kumimoji="1" lang="en-US" altLang="ja-JP" b="1" dirty="0"/>
          </a:p>
          <a:p>
            <a:r>
              <a:rPr kumimoji="1" lang="ja-JP" altLang="en-US" b="1" dirty="0"/>
              <a:t>　</a:t>
            </a:r>
            <a:r>
              <a:rPr kumimoji="1" lang="ja-JP" altLang="en-US" b="1" dirty="0" smtClean="0"/>
              <a:t>　→</a:t>
            </a:r>
            <a:r>
              <a:rPr kumimoji="1" lang="ja-JP" altLang="en-US" b="1" dirty="0"/>
              <a:t>各病院で、改善、あるいは持ち込み食の検討も必要ではないか。</a:t>
            </a:r>
            <a:endParaRPr kumimoji="1" lang="en-US" altLang="ja-JP" b="1" dirty="0"/>
          </a:p>
          <a:p>
            <a:endParaRPr kumimoji="1" lang="en-US" altLang="ja-JP" b="1" dirty="0"/>
          </a:p>
          <a:p>
            <a:r>
              <a:rPr kumimoji="1" lang="ja-JP" altLang="en-US" b="1" dirty="0" smtClean="0"/>
              <a:t>　・</a:t>
            </a:r>
            <a:r>
              <a:rPr kumimoji="1" lang="ja-JP" altLang="en-US" b="1" dirty="0"/>
              <a:t>付添い家族の生活環境改善へのニーズが高い。</a:t>
            </a:r>
            <a:endParaRPr kumimoji="1" lang="en-US" altLang="ja-JP" b="1" dirty="0"/>
          </a:p>
          <a:p>
            <a:r>
              <a:rPr kumimoji="1" lang="ja-JP" altLang="en-US" b="1" dirty="0"/>
              <a:t>　</a:t>
            </a:r>
            <a:r>
              <a:rPr kumimoji="1" lang="ja-JP" altLang="en-US" b="1" dirty="0" smtClean="0"/>
              <a:t>　→</a:t>
            </a:r>
            <a:r>
              <a:rPr kumimoji="1" lang="ja-JP" altLang="en-US" b="1" dirty="0"/>
              <a:t>付添い家族用のシャワー、食事、休息等、</a:t>
            </a:r>
            <a:endParaRPr kumimoji="1" lang="en-US" altLang="ja-JP" b="1" dirty="0"/>
          </a:p>
          <a:p>
            <a:r>
              <a:rPr kumimoji="1" lang="ja-JP" altLang="en-US" b="1" dirty="0"/>
              <a:t>　</a:t>
            </a:r>
            <a:r>
              <a:rPr kumimoji="1" lang="ja-JP" altLang="en-US" b="1" dirty="0" smtClean="0"/>
              <a:t>　</a:t>
            </a:r>
            <a:r>
              <a:rPr kumimoji="1" lang="ja-JP" altLang="en-US" b="1" dirty="0"/>
              <a:t>　家族が心身の健康を維持しやすい環境づくりを各病院で検討すべきではないか。</a:t>
            </a:r>
            <a:endParaRPr kumimoji="1" lang="en-US" altLang="ja-JP" b="1" dirty="0"/>
          </a:p>
          <a:p>
            <a:endParaRPr kumimoji="1" lang="en-US" altLang="ja-JP" b="1" dirty="0"/>
          </a:p>
          <a:p>
            <a:r>
              <a:rPr kumimoji="1" lang="ja-JP" altLang="en-US" b="1" dirty="0" smtClean="0"/>
              <a:t>　・</a:t>
            </a:r>
            <a:r>
              <a:rPr kumimoji="1" lang="ja-JP" altLang="en-US" b="1" dirty="0"/>
              <a:t>情報提供の必要性</a:t>
            </a:r>
            <a:endParaRPr kumimoji="1" lang="en-US" altLang="ja-JP" b="1" dirty="0"/>
          </a:p>
          <a:p>
            <a:r>
              <a:rPr kumimoji="1" lang="ja-JP" altLang="en-US" b="1" dirty="0"/>
              <a:t>　</a:t>
            </a:r>
            <a:r>
              <a:rPr kumimoji="1" lang="ja-JP" altLang="en-US" b="1" dirty="0" smtClean="0"/>
              <a:t>　</a:t>
            </a:r>
            <a:r>
              <a:rPr kumimoji="1" lang="ja-JP" altLang="en-US" b="1" dirty="0"/>
              <a:t>　がん相談支援センターの認知が遅れている一方、</a:t>
            </a:r>
            <a:endParaRPr kumimoji="1" lang="en-US" altLang="ja-JP" b="1" dirty="0"/>
          </a:p>
          <a:p>
            <a:r>
              <a:rPr kumimoji="1" lang="ja-JP" altLang="en-US" b="1" dirty="0"/>
              <a:t>　</a:t>
            </a:r>
            <a:r>
              <a:rPr kumimoji="1" lang="ja-JP" altLang="en-US" b="1" dirty="0" smtClean="0"/>
              <a:t>　</a:t>
            </a:r>
            <a:r>
              <a:rPr kumimoji="1" lang="ja-JP" altLang="en-US" b="1" dirty="0"/>
              <a:t>　病気の専門性から、相談相手としては、医師・看護師の役割が大きい。</a:t>
            </a:r>
            <a:endParaRPr kumimoji="1" lang="en-US" altLang="ja-JP" b="1" dirty="0"/>
          </a:p>
          <a:p>
            <a:r>
              <a:rPr kumimoji="1" lang="ja-JP" altLang="en-US" b="1" dirty="0"/>
              <a:t>　</a:t>
            </a:r>
            <a:r>
              <a:rPr kumimoji="1" lang="ja-JP" altLang="en-US" b="1" dirty="0" smtClean="0"/>
              <a:t>　</a:t>
            </a:r>
            <a:r>
              <a:rPr kumimoji="1" lang="ja-JP" altLang="en-US" b="1" dirty="0"/>
              <a:t>　受けられる助成制度の説明が十分ではなかったというコメントがあった。</a:t>
            </a:r>
            <a:endParaRPr kumimoji="1" lang="en-US" altLang="ja-JP" b="1" dirty="0"/>
          </a:p>
          <a:p>
            <a:r>
              <a:rPr kumimoji="1" lang="ja-JP" altLang="en-US" b="1" dirty="0" smtClean="0"/>
              <a:t>　</a:t>
            </a:r>
            <a:r>
              <a:rPr kumimoji="1" lang="ja-JP" altLang="en-US" b="1" dirty="0"/>
              <a:t>　→がん相談支援センターとの役割分担を検討するべきではないか。</a:t>
            </a:r>
            <a:endParaRPr kumimoji="1" lang="en-US" altLang="ja-JP" b="1" dirty="0"/>
          </a:p>
          <a:p>
            <a:r>
              <a:rPr kumimoji="1" lang="ja-JP" altLang="en-US" b="1" dirty="0"/>
              <a:t>　</a:t>
            </a:r>
            <a:r>
              <a:rPr kumimoji="1" lang="ja-JP" altLang="en-US" b="1" dirty="0" smtClean="0"/>
              <a:t>　</a:t>
            </a:r>
            <a:r>
              <a:rPr kumimoji="1" lang="ja-JP" altLang="en-US" b="1" dirty="0"/>
              <a:t>　医師・看護師から晩期合併症や生殖機能についての説明を必ず行うようにする。</a:t>
            </a:r>
            <a:endParaRPr kumimoji="1" lang="en-US" altLang="ja-JP" b="1" dirty="0"/>
          </a:p>
          <a:p>
            <a:r>
              <a:rPr kumimoji="1" lang="ja-JP" altLang="en-US" b="1" dirty="0"/>
              <a:t>　</a:t>
            </a:r>
            <a:r>
              <a:rPr kumimoji="1" lang="ja-JP" altLang="en-US" b="1" dirty="0" smtClean="0"/>
              <a:t>　</a:t>
            </a:r>
            <a:r>
              <a:rPr kumimoji="1" lang="ja-JP" altLang="en-US" b="1" dirty="0"/>
              <a:t>　行政からの情報提供も積極的に行うべきではないか。</a:t>
            </a:r>
            <a:endParaRPr kumimoji="1" lang="en-US" altLang="ja-JP" b="1" dirty="0"/>
          </a:p>
          <a:p>
            <a:r>
              <a:rPr kumimoji="1" lang="ja-JP" altLang="en-US" b="1" dirty="0"/>
              <a:t>（</a:t>
            </a:r>
            <a:r>
              <a:rPr kumimoji="1" lang="ja-JP" altLang="en-US" b="1" dirty="0" smtClean="0"/>
              <a:t>・支持療法や疼痛緩和については、一定の満足は得られていた。）</a:t>
            </a:r>
            <a:endParaRPr kumimoji="1" lang="en-US" altLang="ja-JP" b="1" dirty="0"/>
          </a:p>
          <a:p>
            <a:endParaRPr kumimoji="1" lang="en-US" altLang="ja-JP" b="1" dirty="0"/>
          </a:p>
          <a:p>
            <a:r>
              <a:rPr kumimoji="1" lang="ja-JP" altLang="en-US" b="1" dirty="0" smtClean="0"/>
              <a:t>　・</a:t>
            </a:r>
            <a:r>
              <a:rPr kumimoji="1" lang="ja-JP" altLang="en-US" b="1" dirty="0"/>
              <a:t>医療費制度へのニーズ</a:t>
            </a:r>
            <a:endParaRPr kumimoji="1" lang="en-US" altLang="ja-JP" b="1" dirty="0"/>
          </a:p>
          <a:p>
            <a:r>
              <a:rPr kumimoji="1" lang="ja-JP" altLang="en-US" b="1" dirty="0"/>
              <a:t>　</a:t>
            </a:r>
            <a:r>
              <a:rPr kumimoji="1" lang="ja-JP" altLang="en-US" b="1" dirty="0" smtClean="0"/>
              <a:t>　</a:t>
            </a:r>
            <a:r>
              <a:rPr kumimoji="1" lang="ja-JP" altLang="en-US" b="1" dirty="0"/>
              <a:t>　</a:t>
            </a:r>
            <a:r>
              <a:rPr kumimoji="1" lang="ja-JP" altLang="en-US" b="1" dirty="0" smtClean="0"/>
              <a:t>医療費</a:t>
            </a:r>
            <a:r>
              <a:rPr kumimoji="1" lang="ja-JP" altLang="en-US" b="1" dirty="0"/>
              <a:t>の負担（</a:t>
            </a:r>
            <a:r>
              <a:rPr kumimoji="1" lang="en-US" altLang="ja-JP" b="1" dirty="0"/>
              <a:t>HLA</a:t>
            </a:r>
            <a:r>
              <a:rPr kumimoji="1" lang="ja-JP" altLang="en-US" b="1" dirty="0"/>
              <a:t>検査、キメリズム検査）を訴える意見があった。</a:t>
            </a:r>
            <a:endParaRPr kumimoji="1" lang="en-US" altLang="ja-JP" b="1" dirty="0"/>
          </a:p>
          <a:p>
            <a:r>
              <a:rPr kumimoji="1" lang="ja-JP" altLang="en-US" b="1" dirty="0"/>
              <a:t>　</a:t>
            </a:r>
            <a:r>
              <a:rPr kumimoji="1" lang="ja-JP" altLang="en-US" b="1" dirty="0" smtClean="0"/>
              <a:t>　→</a:t>
            </a:r>
            <a:r>
              <a:rPr kumimoji="1" lang="ja-JP" altLang="en-US" b="1" dirty="0"/>
              <a:t>保険制度の見直し、新たな助成の検討も・・。</a:t>
            </a:r>
          </a:p>
        </p:txBody>
      </p:sp>
    </p:spTree>
    <p:extLst>
      <p:ext uri="{BB962C8B-B14F-4D97-AF65-F5344CB8AC3E}">
        <p14:creationId xmlns:p14="http://schemas.microsoft.com/office/powerpoint/2010/main" val="2590443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6ACC364-D211-439B-8125-67A706178D58}"/>
              </a:ext>
            </a:extLst>
          </p:cNvPr>
          <p:cNvSpPr txBox="1"/>
          <p:nvPr/>
        </p:nvSpPr>
        <p:spPr>
          <a:xfrm>
            <a:off x="1293091" y="563418"/>
            <a:ext cx="6647974" cy="830997"/>
          </a:xfrm>
          <a:prstGeom prst="rect">
            <a:avLst/>
          </a:prstGeom>
          <a:noFill/>
        </p:spPr>
        <p:txBody>
          <a:bodyPr wrap="none" rtlCol="0">
            <a:spAutoFit/>
          </a:bodyPr>
          <a:lstStyle/>
          <a:p>
            <a:r>
              <a:rPr kumimoji="1" lang="ja-JP" altLang="en-US" sz="2400" b="1" dirty="0"/>
              <a:t>ご協力いただきました、患者ご家族、先生方、</a:t>
            </a:r>
            <a:endParaRPr kumimoji="1" lang="en-US" altLang="ja-JP" sz="2400" b="1" dirty="0"/>
          </a:p>
          <a:p>
            <a:r>
              <a:rPr kumimoji="1" lang="ja-JP" altLang="en-US" sz="2400" b="1" dirty="0"/>
              <a:t>スタッフの皆様、ありがとうございました。</a:t>
            </a:r>
            <a:endParaRPr kumimoji="1" lang="en-GB" sz="2400" b="1" dirty="0"/>
          </a:p>
        </p:txBody>
      </p:sp>
      <p:graphicFrame>
        <p:nvGraphicFramePr>
          <p:cNvPr id="4" name="表 3">
            <a:extLst>
              <a:ext uri="{FF2B5EF4-FFF2-40B4-BE49-F238E27FC236}">
                <a16:creationId xmlns:a16="http://schemas.microsoft.com/office/drawing/2014/main" id="{E7EFA151-8625-445E-B403-E55946156102}"/>
              </a:ext>
            </a:extLst>
          </p:cNvPr>
          <p:cNvGraphicFramePr>
            <a:graphicFrameLocks noGrp="1"/>
          </p:cNvGraphicFramePr>
          <p:nvPr>
            <p:extLst>
              <p:ext uri="{D42A27DB-BD31-4B8C-83A1-F6EECF244321}">
                <p14:modId xmlns:p14="http://schemas.microsoft.com/office/powerpoint/2010/main" val="554871987"/>
              </p:ext>
            </p:extLst>
          </p:nvPr>
        </p:nvGraphicFramePr>
        <p:xfrm>
          <a:off x="1970612" y="1913630"/>
          <a:ext cx="4790406" cy="3671262"/>
        </p:xfrm>
        <a:graphic>
          <a:graphicData uri="http://schemas.openxmlformats.org/drawingml/2006/table">
            <a:tbl>
              <a:tblPr>
                <a:tableStyleId>{2D5ABB26-0587-4C30-8999-92F81FD0307C}</a:tableStyleId>
              </a:tblPr>
              <a:tblGrid>
                <a:gridCol w="2906188">
                  <a:extLst>
                    <a:ext uri="{9D8B030D-6E8A-4147-A177-3AD203B41FA5}">
                      <a16:colId xmlns:a16="http://schemas.microsoft.com/office/drawing/2014/main" val="2742669560"/>
                    </a:ext>
                  </a:extLst>
                </a:gridCol>
                <a:gridCol w="1884218">
                  <a:extLst>
                    <a:ext uri="{9D8B030D-6E8A-4147-A177-3AD203B41FA5}">
                      <a16:colId xmlns:a16="http://schemas.microsoft.com/office/drawing/2014/main" val="2845142215"/>
                    </a:ext>
                  </a:extLst>
                </a:gridCol>
              </a:tblGrid>
              <a:tr h="407918">
                <a:tc>
                  <a:txBody>
                    <a:bodyPr/>
                    <a:lstStyle/>
                    <a:p>
                      <a:pPr algn="l" fontAlgn="ctr"/>
                      <a:r>
                        <a:rPr lang="ja-JP" altLang="en-US" sz="1600" b="1" u="none" strike="noStrike" dirty="0">
                          <a:effectLst/>
                          <a:latin typeface="+mn-ea"/>
                          <a:ea typeface="+mn-ea"/>
                        </a:rPr>
                        <a:t>大阪市立総合医療センター</a:t>
                      </a:r>
                      <a:endParaRPr lang="ja-JP" altLang="en-US" sz="1600" b="1" i="0" u="none" strike="noStrike" dirty="0">
                        <a:solidFill>
                          <a:srgbClr val="000000"/>
                        </a:solidFill>
                        <a:effectLst/>
                        <a:latin typeface="+mn-ea"/>
                        <a:ea typeface="+mn-ea"/>
                      </a:endParaRPr>
                    </a:p>
                  </a:txBody>
                  <a:tcPr marL="7620" marR="7620" marT="7620" marB="0" anchor="ctr"/>
                </a:tc>
                <a:tc>
                  <a:txBody>
                    <a:bodyPr/>
                    <a:lstStyle/>
                    <a:p>
                      <a:pPr algn="l" fontAlgn="ctr"/>
                      <a:r>
                        <a:rPr lang="ja-JP" altLang="en-US" sz="1600" b="1" u="none" strike="noStrike" dirty="0">
                          <a:effectLst/>
                          <a:latin typeface="+mn-ea"/>
                          <a:ea typeface="+mn-ea"/>
                        </a:rPr>
                        <a:t>原　　純一先生</a:t>
                      </a:r>
                      <a:endParaRPr lang="ja-JP" altLang="en-US" sz="1600" b="1" i="0" u="none" strike="noStrike" dirty="0">
                        <a:solidFill>
                          <a:srgbClr val="000000"/>
                        </a:solidFill>
                        <a:effectLst/>
                        <a:latin typeface="+mn-ea"/>
                        <a:ea typeface="+mn-ea"/>
                      </a:endParaRPr>
                    </a:p>
                  </a:txBody>
                  <a:tcPr marL="7620" marR="7620" marT="7620" marB="0" anchor="ctr"/>
                </a:tc>
                <a:extLst>
                  <a:ext uri="{0D108BD9-81ED-4DB2-BD59-A6C34878D82A}">
                    <a16:rowId xmlns:a16="http://schemas.microsoft.com/office/drawing/2014/main" val="611533407"/>
                  </a:ext>
                </a:extLst>
              </a:tr>
              <a:tr h="407918">
                <a:tc>
                  <a:txBody>
                    <a:bodyPr/>
                    <a:lstStyle/>
                    <a:p>
                      <a:pPr algn="l" fontAlgn="ctr"/>
                      <a:r>
                        <a:rPr lang="ja-JP" altLang="en-US" sz="1600" b="1" u="none" strike="noStrike" dirty="0">
                          <a:effectLst/>
                          <a:latin typeface="+mn-ea"/>
                          <a:ea typeface="+mn-ea"/>
                        </a:rPr>
                        <a:t>大阪母子医療センター</a:t>
                      </a:r>
                      <a:endParaRPr lang="ja-JP" altLang="en-US" sz="1600" b="1" i="0" u="none" strike="noStrike" dirty="0">
                        <a:solidFill>
                          <a:srgbClr val="000000"/>
                        </a:solidFill>
                        <a:effectLst/>
                        <a:latin typeface="+mn-ea"/>
                        <a:ea typeface="+mn-ea"/>
                      </a:endParaRPr>
                    </a:p>
                  </a:txBody>
                  <a:tcPr marL="7620" marR="7620" marT="7620" marB="0" anchor="ctr"/>
                </a:tc>
                <a:tc>
                  <a:txBody>
                    <a:bodyPr/>
                    <a:lstStyle/>
                    <a:p>
                      <a:pPr algn="l" fontAlgn="ctr"/>
                      <a:r>
                        <a:rPr lang="ja-JP" altLang="en-US" sz="1600" b="1" u="none" strike="noStrike" dirty="0">
                          <a:effectLst/>
                          <a:latin typeface="+mn-ea"/>
                          <a:ea typeface="+mn-ea"/>
                        </a:rPr>
                        <a:t>井上　雅美先生</a:t>
                      </a:r>
                      <a:endParaRPr lang="en-US" altLang="ja-JP" sz="1600" b="1" i="0" u="none" strike="noStrike" dirty="0">
                        <a:solidFill>
                          <a:srgbClr val="000000"/>
                        </a:solidFill>
                        <a:effectLst/>
                        <a:latin typeface="+mn-ea"/>
                        <a:ea typeface="+mn-ea"/>
                      </a:endParaRPr>
                    </a:p>
                  </a:txBody>
                  <a:tcPr marL="7620" marR="7620" marT="7620" marB="0" anchor="ctr"/>
                </a:tc>
                <a:extLst>
                  <a:ext uri="{0D108BD9-81ED-4DB2-BD59-A6C34878D82A}">
                    <a16:rowId xmlns:a16="http://schemas.microsoft.com/office/drawing/2014/main" val="752908612"/>
                  </a:ext>
                </a:extLst>
              </a:tr>
              <a:tr h="407918">
                <a:tc>
                  <a:txBody>
                    <a:bodyPr/>
                    <a:lstStyle/>
                    <a:p>
                      <a:pPr algn="l" fontAlgn="ctr"/>
                      <a:r>
                        <a:rPr lang="ja-JP" altLang="en-US" sz="1600" b="1" u="none" strike="noStrike" dirty="0">
                          <a:effectLst/>
                          <a:latin typeface="+mn-ea"/>
                          <a:ea typeface="+mn-ea"/>
                        </a:rPr>
                        <a:t>近畿大学医学部附属病院</a:t>
                      </a:r>
                      <a:endParaRPr lang="en-US" altLang="ja-JP" sz="1600" b="1" u="none" strike="noStrike" dirty="0">
                        <a:effectLst/>
                        <a:latin typeface="+mn-ea"/>
                        <a:ea typeface="+mn-ea"/>
                      </a:endParaRPr>
                    </a:p>
                  </a:txBody>
                  <a:tcPr marL="7620" marR="7620" marT="7620" marB="0" anchor="ctr"/>
                </a:tc>
                <a:tc>
                  <a:txBody>
                    <a:bodyPr/>
                    <a:lstStyle/>
                    <a:p>
                      <a:pPr algn="l" fontAlgn="ctr"/>
                      <a:r>
                        <a:rPr lang="ja-JP" altLang="en-US" sz="1600" b="1" u="none" strike="noStrike" dirty="0">
                          <a:effectLst/>
                          <a:latin typeface="+mn-ea"/>
                          <a:ea typeface="+mn-ea"/>
                        </a:rPr>
                        <a:t>坂田　尚己先生</a:t>
                      </a:r>
                      <a:endParaRPr lang="zh-CN" altLang="en-US" sz="1600" b="1" i="0" u="none" strike="noStrike" dirty="0">
                        <a:solidFill>
                          <a:srgbClr val="000000"/>
                        </a:solidFill>
                        <a:effectLst/>
                        <a:latin typeface="+mn-ea"/>
                        <a:ea typeface="+mn-ea"/>
                      </a:endParaRPr>
                    </a:p>
                  </a:txBody>
                  <a:tcPr marL="7620" marR="7620" marT="7620" marB="0" anchor="ctr"/>
                </a:tc>
                <a:extLst>
                  <a:ext uri="{0D108BD9-81ED-4DB2-BD59-A6C34878D82A}">
                    <a16:rowId xmlns:a16="http://schemas.microsoft.com/office/drawing/2014/main" val="1390033429"/>
                  </a:ext>
                </a:extLst>
              </a:tr>
              <a:tr h="407918">
                <a:tc>
                  <a:txBody>
                    <a:bodyPr/>
                    <a:lstStyle/>
                    <a:p>
                      <a:pPr algn="l" fontAlgn="ctr"/>
                      <a:r>
                        <a:rPr lang="ja-JP" altLang="en-US" sz="1600" b="1" u="none" strike="noStrike" dirty="0">
                          <a:effectLst/>
                          <a:latin typeface="+mn-ea"/>
                          <a:ea typeface="+mn-ea"/>
                        </a:rPr>
                        <a:t>大阪赤十字病院</a:t>
                      </a:r>
                      <a:endParaRPr lang="ja-JP" altLang="en-US" sz="1600" b="1" i="0" u="none" strike="noStrike" dirty="0">
                        <a:solidFill>
                          <a:srgbClr val="000000"/>
                        </a:solidFill>
                        <a:effectLst/>
                        <a:latin typeface="+mn-ea"/>
                        <a:ea typeface="+mn-ea"/>
                      </a:endParaRPr>
                    </a:p>
                  </a:txBody>
                  <a:tcPr marL="7620" marR="7620" marT="7620" marB="0" anchor="ctr"/>
                </a:tc>
                <a:tc>
                  <a:txBody>
                    <a:bodyPr/>
                    <a:lstStyle/>
                    <a:p>
                      <a:pPr algn="l" fontAlgn="ctr"/>
                      <a:r>
                        <a:rPr lang="ja-JP" altLang="en-US" sz="1600" b="1" u="none" strike="noStrike" dirty="0">
                          <a:effectLst/>
                          <a:latin typeface="+mn-ea"/>
                          <a:ea typeface="+mn-ea"/>
                        </a:rPr>
                        <a:t>藤野　寿典先生</a:t>
                      </a:r>
                      <a:endParaRPr lang="ja-JP" altLang="en-US" sz="1600" b="1" i="0" u="none" strike="noStrike" dirty="0">
                        <a:solidFill>
                          <a:srgbClr val="000000"/>
                        </a:solidFill>
                        <a:effectLst/>
                        <a:latin typeface="+mn-ea"/>
                        <a:ea typeface="+mn-ea"/>
                      </a:endParaRPr>
                    </a:p>
                  </a:txBody>
                  <a:tcPr marL="7620" marR="7620" marT="7620" marB="0" anchor="ctr"/>
                </a:tc>
                <a:extLst>
                  <a:ext uri="{0D108BD9-81ED-4DB2-BD59-A6C34878D82A}">
                    <a16:rowId xmlns:a16="http://schemas.microsoft.com/office/drawing/2014/main" val="2936595487"/>
                  </a:ext>
                </a:extLst>
              </a:tr>
              <a:tr h="407918">
                <a:tc>
                  <a:txBody>
                    <a:bodyPr/>
                    <a:lstStyle/>
                    <a:p>
                      <a:pPr algn="l" fontAlgn="ctr"/>
                      <a:r>
                        <a:rPr lang="ja-JP" altLang="en-US" sz="1600" b="1" u="none" strike="noStrike" dirty="0">
                          <a:effectLst/>
                          <a:latin typeface="+mn-ea"/>
                          <a:ea typeface="+mn-ea"/>
                        </a:rPr>
                        <a:t>大阪市立大学医学部附属病院</a:t>
                      </a:r>
                      <a:endParaRPr lang="en-US" altLang="ja-JP" sz="1600" b="1" u="none" strike="noStrike" dirty="0">
                        <a:effectLst/>
                        <a:latin typeface="+mn-ea"/>
                        <a:ea typeface="+mn-ea"/>
                      </a:endParaRPr>
                    </a:p>
                  </a:txBody>
                  <a:tcPr marL="7620" marR="7620" marT="7620" marB="0" anchor="ctr"/>
                </a:tc>
                <a:tc>
                  <a:txBody>
                    <a:bodyPr/>
                    <a:lstStyle/>
                    <a:p>
                      <a:pPr algn="l" fontAlgn="ctr"/>
                      <a:r>
                        <a:rPr lang="ja-JP" altLang="en-US" sz="1600" b="1" u="none" strike="noStrike" dirty="0">
                          <a:effectLst/>
                          <a:latin typeface="+mn-ea"/>
                          <a:ea typeface="+mn-ea"/>
                        </a:rPr>
                        <a:t>時政　定男先生</a:t>
                      </a:r>
                      <a:endParaRPr lang="en-US" altLang="ja-JP" sz="1600" b="1" i="0" u="none" strike="noStrike" dirty="0">
                        <a:solidFill>
                          <a:srgbClr val="000000"/>
                        </a:solidFill>
                        <a:effectLst/>
                        <a:latin typeface="+mn-ea"/>
                        <a:ea typeface="+mn-ea"/>
                      </a:endParaRPr>
                    </a:p>
                  </a:txBody>
                  <a:tcPr marL="7620" marR="7620" marT="7620" marB="0" anchor="ctr"/>
                </a:tc>
                <a:extLst>
                  <a:ext uri="{0D108BD9-81ED-4DB2-BD59-A6C34878D82A}">
                    <a16:rowId xmlns:a16="http://schemas.microsoft.com/office/drawing/2014/main" val="631550836"/>
                  </a:ext>
                </a:extLst>
              </a:tr>
              <a:tr h="40791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effectLst/>
                          <a:latin typeface="+mn-ea"/>
                          <a:ea typeface="+mn-ea"/>
                        </a:rPr>
                        <a:t>大阪大学医学部附属病院</a:t>
                      </a:r>
                      <a:endParaRPr lang="en-US" altLang="ja-JP" sz="1600" b="1" u="none" strike="noStrike" dirty="0">
                        <a:effectLst/>
                        <a:latin typeface="+mn-ea"/>
                        <a:ea typeface="+mn-ea"/>
                      </a:endParaRPr>
                    </a:p>
                  </a:txBody>
                  <a:tcPr marL="7620" marR="7620" marT="7620" marB="0" anchor="ctr"/>
                </a:tc>
                <a:tc>
                  <a:txBody>
                    <a:bodyPr/>
                    <a:lstStyle/>
                    <a:p>
                      <a:pPr algn="l" fontAlgn="ctr"/>
                      <a:r>
                        <a:rPr lang="ja-JP" altLang="en-US" sz="1600" b="1" u="none" strike="noStrike" dirty="0">
                          <a:effectLst/>
                          <a:latin typeface="+mn-ea"/>
                          <a:ea typeface="+mn-ea"/>
                        </a:rPr>
                        <a:t>橋井　佳子先生</a:t>
                      </a:r>
                      <a:endParaRPr lang="zh-CN" altLang="en-US" sz="1600" b="1" i="0" u="none" strike="noStrike" dirty="0">
                        <a:solidFill>
                          <a:srgbClr val="000000"/>
                        </a:solidFill>
                        <a:effectLst/>
                        <a:latin typeface="+mn-ea"/>
                        <a:ea typeface="+mn-ea"/>
                      </a:endParaRPr>
                    </a:p>
                  </a:txBody>
                  <a:tcPr marL="7620" marR="7620" marT="7620" marB="0" anchor="ctr"/>
                </a:tc>
                <a:extLst>
                  <a:ext uri="{0D108BD9-81ED-4DB2-BD59-A6C34878D82A}">
                    <a16:rowId xmlns:a16="http://schemas.microsoft.com/office/drawing/2014/main" val="2456635809"/>
                  </a:ext>
                </a:extLst>
              </a:tr>
              <a:tr h="40791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effectLst/>
                          <a:latin typeface="+mn-ea"/>
                          <a:ea typeface="+mn-ea"/>
                        </a:rPr>
                        <a:t>大阪医科大学附属病院</a:t>
                      </a:r>
                      <a:endParaRPr lang="en-US" altLang="ja-JP" sz="1600" b="1" u="none" strike="noStrike" dirty="0">
                        <a:effectLst/>
                        <a:latin typeface="+mn-ea"/>
                        <a:ea typeface="+mn-ea"/>
                      </a:endParaRPr>
                    </a:p>
                  </a:txBody>
                  <a:tcPr marL="7620" marR="7620" marT="7620" marB="0" anchor="ctr"/>
                </a:tc>
                <a:tc>
                  <a:txBody>
                    <a:bodyPr/>
                    <a:lstStyle/>
                    <a:p>
                      <a:pPr algn="l" fontAlgn="ctr"/>
                      <a:r>
                        <a:rPr lang="ja-JP" altLang="en-US" sz="1600" b="1" u="none" strike="noStrike" dirty="0">
                          <a:effectLst/>
                          <a:latin typeface="+mn-ea"/>
                          <a:ea typeface="+mn-ea"/>
                        </a:rPr>
                        <a:t>井上　彰子先生</a:t>
                      </a:r>
                      <a:endParaRPr lang="zh-CN" altLang="en-US" sz="1600" b="1" i="0" u="none" strike="noStrike" dirty="0">
                        <a:solidFill>
                          <a:srgbClr val="000000"/>
                        </a:solidFill>
                        <a:effectLst/>
                        <a:latin typeface="+mn-ea"/>
                        <a:ea typeface="+mn-ea"/>
                      </a:endParaRPr>
                    </a:p>
                  </a:txBody>
                  <a:tcPr marL="7620" marR="7620" marT="7620" marB="0" anchor="ctr"/>
                </a:tc>
                <a:extLst>
                  <a:ext uri="{0D108BD9-81ED-4DB2-BD59-A6C34878D82A}">
                    <a16:rowId xmlns:a16="http://schemas.microsoft.com/office/drawing/2014/main" val="159789806"/>
                  </a:ext>
                </a:extLst>
              </a:tr>
              <a:tr h="407918">
                <a:tc>
                  <a:txBody>
                    <a:bodyPr/>
                    <a:lstStyle/>
                    <a:p>
                      <a:pPr algn="l" fontAlgn="ctr"/>
                      <a:r>
                        <a:rPr lang="ja-JP" altLang="en-US" sz="1600" b="1" u="none" strike="noStrike" dirty="0">
                          <a:effectLst/>
                          <a:latin typeface="+mn-ea"/>
                          <a:ea typeface="+mn-ea"/>
                        </a:rPr>
                        <a:t>北野病院</a:t>
                      </a:r>
                      <a:endParaRPr lang="ja-JP" altLang="en-US" sz="1600" b="1" i="0" u="none" strike="noStrike" dirty="0">
                        <a:solidFill>
                          <a:srgbClr val="000000"/>
                        </a:solidFill>
                        <a:effectLst/>
                        <a:latin typeface="+mn-ea"/>
                        <a:ea typeface="+mn-ea"/>
                      </a:endParaRPr>
                    </a:p>
                  </a:txBody>
                  <a:tcPr marL="7620" marR="7620" marT="7620" marB="0" anchor="ctr"/>
                </a:tc>
                <a:tc>
                  <a:txBody>
                    <a:bodyPr/>
                    <a:lstStyle/>
                    <a:p>
                      <a:pPr algn="l" fontAlgn="ctr"/>
                      <a:r>
                        <a:rPr lang="ja-JP" altLang="en-US" sz="1600" b="1" u="none" strike="noStrike" dirty="0">
                          <a:effectLst/>
                          <a:latin typeface="+mn-ea"/>
                          <a:ea typeface="+mn-ea"/>
                        </a:rPr>
                        <a:t>塩田　光隆先生</a:t>
                      </a:r>
                      <a:endParaRPr lang="ja-JP" altLang="en-US" sz="1600" b="1" i="0" u="none" strike="noStrike" dirty="0">
                        <a:solidFill>
                          <a:srgbClr val="000000"/>
                        </a:solidFill>
                        <a:effectLst/>
                        <a:latin typeface="+mn-ea"/>
                        <a:ea typeface="+mn-ea"/>
                      </a:endParaRPr>
                    </a:p>
                  </a:txBody>
                  <a:tcPr marL="7620" marR="7620" marT="7620" marB="0" anchor="ctr"/>
                </a:tc>
                <a:extLst>
                  <a:ext uri="{0D108BD9-81ED-4DB2-BD59-A6C34878D82A}">
                    <a16:rowId xmlns:a16="http://schemas.microsoft.com/office/drawing/2014/main" val="650282460"/>
                  </a:ext>
                </a:extLst>
              </a:tr>
              <a:tr h="407918">
                <a:tc>
                  <a:txBody>
                    <a:bodyPr/>
                    <a:lstStyle/>
                    <a:p>
                      <a:pPr algn="l" fontAlgn="ctr"/>
                      <a:r>
                        <a:rPr lang="ja-JP" altLang="en-US" sz="1600" b="1" u="none" strike="noStrike" dirty="0">
                          <a:effectLst/>
                          <a:latin typeface="+mn-ea"/>
                          <a:ea typeface="+mn-ea"/>
                        </a:rPr>
                        <a:t>関西医科大学附属病院</a:t>
                      </a:r>
                      <a:endParaRPr lang="en-US" altLang="ja-JP" sz="1600" b="1" u="none" strike="noStrike" dirty="0">
                        <a:effectLst/>
                        <a:latin typeface="+mn-ea"/>
                        <a:ea typeface="+mn-ea"/>
                      </a:endParaRPr>
                    </a:p>
                  </a:txBody>
                  <a:tcPr marL="7620" marR="7620" marT="7620" marB="0" anchor="ctr"/>
                </a:tc>
                <a:tc>
                  <a:txBody>
                    <a:bodyPr/>
                    <a:lstStyle/>
                    <a:p>
                      <a:pPr algn="l" fontAlgn="ctr"/>
                      <a:r>
                        <a:rPr lang="ja-JP" altLang="en-US" sz="1600" b="1" u="none" strike="noStrike" dirty="0">
                          <a:effectLst/>
                          <a:latin typeface="+mn-ea"/>
                          <a:ea typeface="+mn-ea"/>
                        </a:rPr>
                        <a:t>河崎　裕英先生</a:t>
                      </a:r>
                      <a:endParaRPr lang="zh-CN" altLang="en-US" sz="1600" b="1" i="0" u="none" strike="noStrike" dirty="0">
                        <a:solidFill>
                          <a:srgbClr val="000000"/>
                        </a:solidFill>
                        <a:effectLst/>
                        <a:latin typeface="+mn-ea"/>
                        <a:ea typeface="+mn-ea"/>
                      </a:endParaRPr>
                    </a:p>
                  </a:txBody>
                  <a:tcPr marL="7620" marR="7620" marT="7620" marB="0" anchor="ctr"/>
                </a:tc>
                <a:extLst>
                  <a:ext uri="{0D108BD9-81ED-4DB2-BD59-A6C34878D82A}">
                    <a16:rowId xmlns:a16="http://schemas.microsoft.com/office/drawing/2014/main" val="156352990"/>
                  </a:ext>
                </a:extLst>
              </a:tr>
            </a:tbl>
          </a:graphicData>
        </a:graphic>
      </p:graphicFrame>
    </p:spTree>
    <p:extLst>
      <p:ext uri="{BB962C8B-B14F-4D97-AF65-F5344CB8AC3E}">
        <p14:creationId xmlns:p14="http://schemas.microsoft.com/office/powerpoint/2010/main" val="1609165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37186B3-2157-4A0A-9B5D-FBC802FA2CB9}"/>
              </a:ext>
            </a:extLst>
          </p:cNvPr>
          <p:cNvSpPr txBox="1"/>
          <p:nvPr/>
        </p:nvSpPr>
        <p:spPr>
          <a:xfrm>
            <a:off x="2356386" y="155515"/>
            <a:ext cx="4288353" cy="400110"/>
          </a:xfrm>
          <a:prstGeom prst="rect">
            <a:avLst/>
          </a:prstGeom>
          <a:solidFill>
            <a:schemeClr val="accent1">
              <a:lumMod val="20000"/>
              <a:lumOff val="80000"/>
            </a:schemeClr>
          </a:solidFill>
        </p:spPr>
        <p:txBody>
          <a:bodyPr wrap="none" rtlCol="0">
            <a:spAutoFit/>
          </a:bodyPr>
          <a:lstStyle/>
          <a:p>
            <a:r>
              <a:rPr kumimoji="1" lang="ja-JP" altLang="en-US" sz="2000" b="1" dirty="0"/>
              <a:t>大阪府における小児がんの診療体制</a:t>
            </a:r>
            <a:endParaRPr kumimoji="1" lang="en-GB" sz="2000" b="1" dirty="0"/>
          </a:p>
        </p:txBody>
      </p:sp>
      <p:graphicFrame>
        <p:nvGraphicFramePr>
          <p:cNvPr id="3" name="グラフ 2">
            <a:extLst>
              <a:ext uri="{FF2B5EF4-FFF2-40B4-BE49-F238E27FC236}">
                <a16:creationId xmlns:a16="http://schemas.microsoft.com/office/drawing/2014/main" id="{0FE84688-1ED9-4F6D-85BB-CA7D7031AB7B}"/>
              </a:ext>
            </a:extLst>
          </p:cNvPr>
          <p:cNvGraphicFramePr>
            <a:graphicFrameLocks/>
          </p:cNvGraphicFramePr>
          <p:nvPr>
            <p:extLst>
              <p:ext uri="{D42A27DB-BD31-4B8C-83A1-F6EECF244321}">
                <p14:modId xmlns:p14="http://schemas.microsoft.com/office/powerpoint/2010/main" val="1006995554"/>
              </p:ext>
            </p:extLst>
          </p:nvPr>
        </p:nvGraphicFramePr>
        <p:xfrm>
          <a:off x="4963100" y="1796639"/>
          <a:ext cx="4180900" cy="3645155"/>
        </p:xfrm>
        <a:graphic>
          <a:graphicData uri="http://schemas.openxmlformats.org/drawingml/2006/chart">
            <c:chart xmlns:c="http://schemas.openxmlformats.org/drawingml/2006/chart" xmlns:r="http://schemas.openxmlformats.org/officeDocument/2006/relationships" r:id="rId3"/>
          </a:graphicData>
        </a:graphic>
      </p:graphicFrame>
      <p:sp>
        <p:nvSpPr>
          <p:cNvPr id="2" name="テキスト ボックス 1">
            <a:extLst>
              <a:ext uri="{FF2B5EF4-FFF2-40B4-BE49-F238E27FC236}">
                <a16:creationId xmlns:a16="http://schemas.microsoft.com/office/drawing/2014/main" id="{43A35716-9A1C-4C8E-9E15-FC0A28846518}"/>
              </a:ext>
            </a:extLst>
          </p:cNvPr>
          <p:cNvSpPr txBox="1"/>
          <p:nvPr/>
        </p:nvSpPr>
        <p:spPr>
          <a:xfrm>
            <a:off x="5422334" y="1157639"/>
            <a:ext cx="3262432" cy="707886"/>
          </a:xfrm>
          <a:prstGeom prst="rect">
            <a:avLst/>
          </a:prstGeom>
          <a:noFill/>
        </p:spPr>
        <p:txBody>
          <a:bodyPr wrap="none" rtlCol="0">
            <a:spAutoFit/>
          </a:bodyPr>
          <a:lstStyle/>
          <a:p>
            <a:pPr algn="ctr"/>
            <a:r>
              <a:rPr kumimoji="1" lang="en-US" altLang="ja-JP" sz="2400" dirty="0"/>
              <a:t>2009-2013</a:t>
            </a:r>
            <a:r>
              <a:rPr kumimoji="1" lang="ja-JP" altLang="en-US" sz="2400" dirty="0"/>
              <a:t>年</a:t>
            </a:r>
            <a:endParaRPr kumimoji="1" lang="en-US" altLang="ja-JP" sz="2400" dirty="0"/>
          </a:p>
          <a:p>
            <a:pPr algn="ctr"/>
            <a:r>
              <a:rPr kumimoji="1" lang="ja-JP" altLang="en-US" sz="1600" dirty="0"/>
              <a:t>（悪性のみ、上皮内癌を除く。）</a:t>
            </a:r>
            <a:endParaRPr kumimoji="1" lang="en-GB" sz="1600" dirty="0"/>
          </a:p>
        </p:txBody>
      </p:sp>
      <p:sp>
        <p:nvSpPr>
          <p:cNvPr id="5" name="テキスト ボックス 4">
            <a:extLst>
              <a:ext uri="{FF2B5EF4-FFF2-40B4-BE49-F238E27FC236}">
                <a16:creationId xmlns:a16="http://schemas.microsoft.com/office/drawing/2014/main" id="{C89BA992-2473-47E6-9AD6-A0C0CE663CED}"/>
              </a:ext>
            </a:extLst>
          </p:cNvPr>
          <p:cNvSpPr txBox="1"/>
          <p:nvPr/>
        </p:nvSpPr>
        <p:spPr>
          <a:xfrm>
            <a:off x="7053550" y="5629296"/>
            <a:ext cx="2262158" cy="369332"/>
          </a:xfrm>
          <a:prstGeom prst="rect">
            <a:avLst/>
          </a:prstGeom>
          <a:noFill/>
        </p:spPr>
        <p:txBody>
          <a:bodyPr wrap="none" rtlCol="0">
            <a:spAutoFit/>
          </a:bodyPr>
          <a:lstStyle/>
          <a:p>
            <a:r>
              <a:rPr kumimoji="1" lang="ja-JP" altLang="en-US" dirty="0"/>
              <a:t>（大阪府がん登録）</a:t>
            </a:r>
            <a:endParaRPr kumimoji="1" lang="en-GB" dirty="0"/>
          </a:p>
        </p:txBody>
      </p:sp>
      <p:sp>
        <p:nvSpPr>
          <p:cNvPr id="6" name="テキスト ボックス 5">
            <a:extLst>
              <a:ext uri="{FF2B5EF4-FFF2-40B4-BE49-F238E27FC236}">
                <a16:creationId xmlns:a16="http://schemas.microsoft.com/office/drawing/2014/main" id="{18F5C33F-7C73-4DF2-A6A6-D05352AEF5E1}"/>
              </a:ext>
            </a:extLst>
          </p:cNvPr>
          <p:cNvSpPr txBox="1"/>
          <p:nvPr/>
        </p:nvSpPr>
        <p:spPr>
          <a:xfrm>
            <a:off x="8003184" y="5210961"/>
            <a:ext cx="1003801" cy="461665"/>
          </a:xfrm>
          <a:prstGeom prst="rect">
            <a:avLst/>
          </a:prstGeom>
          <a:noFill/>
        </p:spPr>
        <p:txBody>
          <a:bodyPr wrap="none" rtlCol="0">
            <a:spAutoFit/>
          </a:bodyPr>
          <a:lstStyle/>
          <a:p>
            <a:r>
              <a:rPr kumimoji="1" lang="en-GB" sz="2400" dirty="0"/>
              <a:t>N=752</a:t>
            </a:r>
          </a:p>
        </p:txBody>
      </p:sp>
      <p:sp>
        <p:nvSpPr>
          <p:cNvPr id="7" name="テキスト ボックス 6">
            <a:extLst>
              <a:ext uri="{FF2B5EF4-FFF2-40B4-BE49-F238E27FC236}">
                <a16:creationId xmlns:a16="http://schemas.microsoft.com/office/drawing/2014/main" id="{8A5D90F7-4B5D-464A-940F-DFC0DAB21032}"/>
              </a:ext>
            </a:extLst>
          </p:cNvPr>
          <p:cNvSpPr txBox="1"/>
          <p:nvPr/>
        </p:nvSpPr>
        <p:spPr>
          <a:xfrm>
            <a:off x="4982101" y="659188"/>
            <a:ext cx="3932487" cy="369332"/>
          </a:xfrm>
          <a:prstGeom prst="rect">
            <a:avLst/>
          </a:prstGeom>
          <a:noFill/>
        </p:spPr>
        <p:txBody>
          <a:bodyPr wrap="none" rtlCol="0">
            <a:spAutoFit/>
          </a:bodyPr>
          <a:lstStyle/>
          <a:p>
            <a:r>
              <a:rPr kumimoji="1" lang="en-US" altLang="ja-JP" b="1" dirty="0">
                <a:solidFill>
                  <a:srgbClr val="FF0000"/>
                </a:solidFill>
              </a:rPr>
              <a:t>9</a:t>
            </a:r>
            <a:r>
              <a:rPr kumimoji="1" lang="ja-JP" altLang="en-US" b="1" dirty="0">
                <a:solidFill>
                  <a:srgbClr val="FF0000"/>
                </a:solidFill>
              </a:rPr>
              <a:t>施設で</a:t>
            </a:r>
            <a:r>
              <a:rPr kumimoji="1" lang="en-US" altLang="ja-JP" b="1" dirty="0">
                <a:solidFill>
                  <a:srgbClr val="FF0000"/>
                </a:solidFill>
              </a:rPr>
              <a:t>83%</a:t>
            </a:r>
            <a:r>
              <a:rPr kumimoji="1" lang="ja-JP" altLang="en-US" b="1" dirty="0">
                <a:solidFill>
                  <a:srgbClr val="FF0000"/>
                </a:solidFill>
              </a:rPr>
              <a:t>の小児がん患者をカバー</a:t>
            </a:r>
            <a:endParaRPr kumimoji="1" lang="en-GB" b="1" dirty="0">
              <a:solidFill>
                <a:srgbClr val="FF0000"/>
              </a:solidFill>
            </a:endParaRPr>
          </a:p>
        </p:txBody>
      </p:sp>
      <p:sp>
        <p:nvSpPr>
          <p:cNvPr id="10" name="テキスト ボックス 9">
            <a:extLst>
              <a:ext uri="{FF2B5EF4-FFF2-40B4-BE49-F238E27FC236}">
                <a16:creationId xmlns:a16="http://schemas.microsoft.com/office/drawing/2014/main" id="{2E5C7F7A-32A7-47E4-BC66-AB0CB270CB18}"/>
              </a:ext>
            </a:extLst>
          </p:cNvPr>
          <p:cNvSpPr txBox="1"/>
          <p:nvPr/>
        </p:nvSpPr>
        <p:spPr>
          <a:xfrm>
            <a:off x="229412" y="659188"/>
            <a:ext cx="4505023" cy="307777"/>
          </a:xfrm>
          <a:prstGeom prst="rect">
            <a:avLst/>
          </a:prstGeom>
          <a:solidFill>
            <a:srgbClr val="FFCCFF"/>
          </a:solidFill>
        </p:spPr>
        <p:txBody>
          <a:bodyPr wrap="square" rtlCol="0">
            <a:spAutoFit/>
          </a:bodyPr>
          <a:lstStyle/>
          <a:p>
            <a:r>
              <a:rPr kumimoji="1" lang="ja-JP" altLang="en-US" sz="1400" b="1" dirty="0"/>
              <a:t>大阪府（阪奈和）小児がん連携施設連絡会　参加施設</a:t>
            </a:r>
            <a:endParaRPr kumimoji="1" lang="en-US" altLang="ja-JP" sz="1400" b="1" dirty="0"/>
          </a:p>
        </p:txBody>
      </p:sp>
      <p:pic>
        <p:nvPicPr>
          <p:cNvPr id="8" name="図 7">
            <a:extLst>
              <a:ext uri="{FF2B5EF4-FFF2-40B4-BE49-F238E27FC236}">
                <a16:creationId xmlns:a16="http://schemas.microsoft.com/office/drawing/2014/main" id="{26EB64D6-ADFD-4E2F-B802-3B6EEF3B3B36}"/>
              </a:ext>
            </a:extLst>
          </p:cNvPr>
          <p:cNvPicPr>
            <a:picLocks noChangeAspect="1"/>
          </p:cNvPicPr>
          <p:nvPr/>
        </p:nvPicPr>
        <p:blipFill>
          <a:blip r:embed="rId4"/>
          <a:stretch>
            <a:fillRect/>
          </a:stretch>
        </p:blipFill>
        <p:spPr>
          <a:xfrm>
            <a:off x="757382" y="1070528"/>
            <a:ext cx="2844212" cy="3892329"/>
          </a:xfrm>
          <a:prstGeom prst="rect">
            <a:avLst/>
          </a:prstGeom>
        </p:spPr>
      </p:pic>
      <p:graphicFrame>
        <p:nvGraphicFramePr>
          <p:cNvPr id="13" name="表 12">
            <a:extLst>
              <a:ext uri="{FF2B5EF4-FFF2-40B4-BE49-F238E27FC236}">
                <a16:creationId xmlns:a16="http://schemas.microsoft.com/office/drawing/2014/main" id="{160879AF-E7F9-448F-950A-591B16144628}"/>
              </a:ext>
            </a:extLst>
          </p:cNvPr>
          <p:cNvGraphicFramePr>
            <a:graphicFrameLocks noGrp="1"/>
          </p:cNvGraphicFramePr>
          <p:nvPr>
            <p:extLst>
              <p:ext uri="{D42A27DB-BD31-4B8C-83A1-F6EECF244321}">
                <p14:modId xmlns:p14="http://schemas.microsoft.com/office/powerpoint/2010/main" val="3011897173"/>
              </p:ext>
            </p:extLst>
          </p:nvPr>
        </p:nvGraphicFramePr>
        <p:xfrm>
          <a:off x="137015" y="5179779"/>
          <a:ext cx="4660006" cy="1620000"/>
        </p:xfrm>
        <a:graphic>
          <a:graphicData uri="http://schemas.openxmlformats.org/drawingml/2006/table">
            <a:tbl>
              <a:tblPr>
                <a:tableStyleId>{2D5ABB26-0587-4C30-8999-92F81FD0307C}</a:tableStyleId>
              </a:tblPr>
              <a:tblGrid>
                <a:gridCol w="2330003">
                  <a:extLst>
                    <a:ext uri="{9D8B030D-6E8A-4147-A177-3AD203B41FA5}">
                      <a16:colId xmlns:a16="http://schemas.microsoft.com/office/drawing/2014/main" val="2903271453"/>
                    </a:ext>
                  </a:extLst>
                </a:gridCol>
                <a:gridCol w="2330003">
                  <a:extLst>
                    <a:ext uri="{9D8B030D-6E8A-4147-A177-3AD203B41FA5}">
                      <a16:colId xmlns:a16="http://schemas.microsoft.com/office/drawing/2014/main" val="102594780"/>
                    </a:ext>
                  </a:extLst>
                </a:gridCol>
              </a:tblGrid>
              <a:tr h="324000">
                <a:tc>
                  <a:txBody>
                    <a:bodyPr/>
                    <a:lstStyle/>
                    <a:p>
                      <a:pPr algn="l" fontAlgn="ctr"/>
                      <a:r>
                        <a:rPr lang="ja-JP" altLang="en-US" sz="1200" b="1" u="none" strike="noStrike" baseline="0" dirty="0">
                          <a:solidFill>
                            <a:srgbClr val="FF0000"/>
                          </a:solidFill>
                          <a:effectLst/>
                          <a:latin typeface="+mn-ea"/>
                          <a:ea typeface="+mn-ea"/>
                        </a:rPr>
                        <a:t>①大阪市立総合医療センター</a:t>
                      </a:r>
                      <a:endParaRPr lang="ja-JP" altLang="en-US" sz="1200" b="1" i="0" u="none" strike="noStrike" baseline="0" dirty="0">
                        <a:solidFill>
                          <a:srgbClr val="FF0000"/>
                        </a:solidFill>
                        <a:effectLst/>
                        <a:latin typeface="+mn-ea"/>
                        <a:ea typeface="+mn-ea"/>
                      </a:endParaRPr>
                    </a:p>
                  </a:txBody>
                  <a:tcPr marL="7620" marR="7620" marT="7620" marB="0" anchor="ctr"/>
                </a:tc>
                <a:tc>
                  <a:txBody>
                    <a:bodyPr/>
                    <a:lstStyle/>
                    <a:p>
                      <a:pPr algn="l" fontAlgn="ctr"/>
                      <a:r>
                        <a:rPr lang="ja-JP" altLang="en-US" sz="1200" b="1" i="0" u="none" strike="noStrike" baseline="0" dirty="0">
                          <a:solidFill>
                            <a:srgbClr val="000000"/>
                          </a:solidFill>
                          <a:effectLst/>
                          <a:latin typeface="+mn-ea"/>
                          <a:ea typeface="+mn-ea"/>
                        </a:rPr>
                        <a:t>⑤大阪大学医学部附属病院</a:t>
                      </a:r>
                    </a:p>
                  </a:txBody>
                  <a:tcPr marL="7620" marR="7620" marT="7620" marB="0" anchor="ctr"/>
                </a:tc>
                <a:extLst>
                  <a:ext uri="{0D108BD9-81ED-4DB2-BD59-A6C34878D82A}">
                    <a16:rowId xmlns:a16="http://schemas.microsoft.com/office/drawing/2014/main" val="3646253554"/>
                  </a:ext>
                </a:extLst>
              </a:tr>
              <a:tr h="324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1" u="none" strike="noStrike" baseline="0" dirty="0">
                          <a:effectLst/>
                          <a:latin typeface="+mn-ea"/>
                          <a:ea typeface="+mn-ea"/>
                        </a:rPr>
                        <a:t>②北野病院</a:t>
                      </a:r>
                      <a:endParaRPr lang="ja-JP" altLang="en-US" sz="1200" b="1" i="0" u="none" strike="noStrike" baseline="0" dirty="0">
                        <a:solidFill>
                          <a:srgbClr val="000000"/>
                        </a:solidFill>
                        <a:effectLst/>
                        <a:latin typeface="+mn-ea"/>
                        <a:ea typeface="+mn-ea"/>
                      </a:endParaRPr>
                    </a:p>
                  </a:txBody>
                  <a:tcPr marL="7620" marR="7620" marT="762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1" i="0" u="none" strike="noStrike" baseline="0" dirty="0">
                          <a:solidFill>
                            <a:srgbClr val="000000"/>
                          </a:solidFill>
                          <a:effectLst/>
                          <a:latin typeface="+mn-ea"/>
                          <a:ea typeface="+mn-ea"/>
                        </a:rPr>
                        <a:t>⑥大阪医科大学附属病院</a:t>
                      </a:r>
                    </a:p>
                  </a:txBody>
                  <a:tcPr marL="7620" marR="7620" marT="7620" marB="0" anchor="ctr"/>
                </a:tc>
                <a:extLst>
                  <a:ext uri="{0D108BD9-81ED-4DB2-BD59-A6C34878D82A}">
                    <a16:rowId xmlns:a16="http://schemas.microsoft.com/office/drawing/2014/main" val="2974771274"/>
                  </a:ext>
                </a:extLst>
              </a:tr>
              <a:tr h="324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1" u="none" strike="noStrike" baseline="0" dirty="0">
                          <a:effectLst/>
                          <a:latin typeface="+mn-ea"/>
                          <a:ea typeface="+mn-ea"/>
                        </a:rPr>
                        <a:t>③</a:t>
                      </a:r>
                      <a:r>
                        <a:rPr lang="en-US" altLang="ja-JP" sz="1200" b="1" u="none" strike="noStrike" baseline="0" dirty="0">
                          <a:effectLst/>
                          <a:latin typeface="+mn-ea"/>
                          <a:ea typeface="+mn-ea"/>
                        </a:rPr>
                        <a:t> </a:t>
                      </a:r>
                      <a:r>
                        <a:rPr lang="ja-JP" altLang="en-US" sz="1200" b="1" u="none" strike="noStrike" baseline="0" dirty="0">
                          <a:effectLst/>
                          <a:latin typeface="+mn-ea"/>
                          <a:ea typeface="+mn-ea"/>
                        </a:rPr>
                        <a:t>大阪赤十字病院</a:t>
                      </a:r>
                      <a:endParaRPr lang="ja-JP" altLang="en-US" sz="1200" b="1" i="0" u="none" strike="noStrike" baseline="0" dirty="0">
                        <a:solidFill>
                          <a:srgbClr val="000000"/>
                        </a:solidFill>
                        <a:effectLst/>
                        <a:latin typeface="+mn-ea"/>
                        <a:ea typeface="+mn-ea"/>
                      </a:endParaRPr>
                    </a:p>
                  </a:txBody>
                  <a:tcPr marL="7620" marR="7620" marT="7620" marB="0" anchor="ctr"/>
                </a:tc>
                <a:tc>
                  <a:txBody>
                    <a:bodyPr/>
                    <a:lstStyle/>
                    <a:p>
                      <a:pPr algn="l" fontAlgn="ctr"/>
                      <a:r>
                        <a:rPr lang="ja-JP" altLang="en-US" sz="1200" b="1" i="0" u="none" strike="noStrike" baseline="0" dirty="0">
                          <a:solidFill>
                            <a:srgbClr val="000000"/>
                          </a:solidFill>
                          <a:effectLst/>
                          <a:latin typeface="+mn-ea"/>
                          <a:ea typeface="+mn-ea"/>
                        </a:rPr>
                        <a:t>⑦関西医科大学附属病院</a:t>
                      </a:r>
                      <a:endParaRPr lang="zh-CN" altLang="en-US" sz="1200" b="1" i="0" u="none" strike="noStrike" baseline="0" dirty="0">
                        <a:solidFill>
                          <a:srgbClr val="000000"/>
                        </a:solidFill>
                        <a:effectLst/>
                        <a:latin typeface="+mn-ea"/>
                        <a:ea typeface="+mn-ea"/>
                      </a:endParaRPr>
                    </a:p>
                  </a:txBody>
                  <a:tcPr marL="7620" marR="7620" marT="7620" marB="0" anchor="ctr"/>
                </a:tc>
                <a:extLst>
                  <a:ext uri="{0D108BD9-81ED-4DB2-BD59-A6C34878D82A}">
                    <a16:rowId xmlns:a16="http://schemas.microsoft.com/office/drawing/2014/main" val="2878882199"/>
                  </a:ext>
                </a:extLst>
              </a:tr>
              <a:tr h="324000">
                <a:tc>
                  <a:txBody>
                    <a:bodyPr/>
                    <a:lstStyle/>
                    <a:p>
                      <a:pPr algn="l" fontAlgn="ctr"/>
                      <a:r>
                        <a:rPr lang="ja-JP" altLang="en-US" sz="1200" b="1" i="0" u="none" strike="noStrike" baseline="0" dirty="0">
                          <a:solidFill>
                            <a:srgbClr val="000000"/>
                          </a:solidFill>
                          <a:effectLst/>
                          <a:latin typeface="+mn-ea"/>
                          <a:ea typeface="+mn-ea"/>
                        </a:rPr>
                        <a:t>④大阪市立大学附属病院</a:t>
                      </a:r>
                    </a:p>
                  </a:txBody>
                  <a:tcPr marL="7620" marR="7620" marT="7620" marB="0" anchor="ctr"/>
                </a:tc>
                <a:tc>
                  <a:txBody>
                    <a:bodyPr/>
                    <a:lstStyle/>
                    <a:p>
                      <a:pPr algn="l" fontAlgn="ctr"/>
                      <a:r>
                        <a:rPr lang="ja-JP" altLang="en-US" sz="1200" b="1" i="0" u="none" strike="noStrike" baseline="0" dirty="0">
                          <a:solidFill>
                            <a:srgbClr val="000000"/>
                          </a:solidFill>
                          <a:effectLst/>
                          <a:latin typeface="+mn-ea"/>
                          <a:ea typeface="+mn-ea"/>
                        </a:rPr>
                        <a:t>⑧近畿大学医学部附属病院</a:t>
                      </a:r>
                    </a:p>
                  </a:txBody>
                  <a:tcPr marL="7620" marR="7620" marT="7620" marB="0" anchor="ctr"/>
                </a:tc>
                <a:extLst>
                  <a:ext uri="{0D108BD9-81ED-4DB2-BD59-A6C34878D82A}">
                    <a16:rowId xmlns:a16="http://schemas.microsoft.com/office/drawing/2014/main" val="3138650196"/>
                  </a:ext>
                </a:extLst>
              </a:tr>
              <a:tr h="324000">
                <a:tc>
                  <a:txBody>
                    <a:bodyPr/>
                    <a:lstStyle/>
                    <a:p>
                      <a:pPr algn="l" fontAlgn="ctr"/>
                      <a:endParaRPr lang="zh-CN" altLang="en-US" sz="1200" b="1" i="0" u="none" strike="noStrike" baseline="0" dirty="0">
                        <a:solidFill>
                          <a:srgbClr val="000000"/>
                        </a:solidFill>
                        <a:effectLst/>
                        <a:latin typeface="+mn-ea"/>
                        <a:ea typeface="+mn-ea"/>
                      </a:endParaRPr>
                    </a:p>
                  </a:txBody>
                  <a:tcPr marL="7620" marR="7620" marT="7620" marB="0" anchor="ctr"/>
                </a:tc>
                <a:tc>
                  <a:txBody>
                    <a:bodyPr/>
                    <a:lstStyle/>
                    <a:p>
                      <a:pPr algn="l" fontAlgn="ctr"/>
                      <a:r>
                        <a:rPr lang="ja-JP" altLang="en-US" sz="1200" b="1" i="0" u="none" strike="noStrike" baseline="0" dirty="0">
                          <a:solidFill>
                            <a:srgbClr val="FF0000"/>
                          </a:solidFill>
                          <a:effectLst/>
                          <a:latin typeface="+mn-ea"/>
                          <a:ea typeface="+mn-ea"/>
                        </a:rPr>
                        <a:t>⑨大阪母子医療センター</a:t>
                      </a:r>
                      <a:endParaRPr lang="zh-CN" altLang="en-US" sz="1200" b="1" i="0" u="none" strike="noStrike" baseline="0" dirty="0">
                        <a:solidFill>
                          <a:srgbClr val="FF0000"/>
                        </a:solidFill>
                        <a:effectLst/>
                        <a:latin typeface="+mn-ea"/>
                        <a:ea typeface="+mn-ea"/>
                      </a:endParaRPr>
                    </a:p>
                  </a:txBody>
                  <a:tcPr marL="7620" marR="7620" marT="7620" marB="0" anchor="ctr"/>
                </a:tc>
                <a:extLst>
                  <a:ext uri="{0D108BD9-81ED-4DB2-BD59-A6C34878D82A}">
                    <a16:rowId xmlns:a16="http://schemas.microsoft.com/office/drawing/2014/main" val="1431359467"/>
                  </a:ext>
                </a:extLst>
              </a:tr>
            </a:tbl>
          </a:graphicData>
        </a:graphic>
      </p:graphicFrame>
      <p:sp>
        <p:nvSpPr>
          <p:cNvPr id="9" name="テキスト ボックス 8">
            <a:extLst>
              <a:ext uri="{FF2B5EF4-FFF2-40B4-BE49-F238E27FC236}">
                <a16:creationId xmlns:a16="http://schemas.microsoft.com/office/drawing/2014/main" id="{FC2149E4-EE81-4638-90D4-FC2F2CF78C99}"/>
              </a:ext>
            </a:extLst>
          </p:cNvPr>
          <p:cNvSpPr txBox="1"/>
          <p:nvPr/>
        </p:nvSpPr>
        <p:spPr>
          <a:xfrm>
            <a:off x="2481923" y="4961915"/>
            <a:ext cx="1877437" cy="261610"/>
          </a:xfrm>
          <a:prstGeom prst="rect">
            <a:avLst/>
          </a:prstGeom>
          <a:noFill/>
        </p:spPr>
        <p:txBody>
          <a:bodyPr wrap="none" rtlCol="0">
            <a:spAutoFit/>
          </a:bodyPr>
          <a:lstStyle/>
          <a:p>
            <a:r>
              <a:rPr kumimoji="1" lang="en-US" altLang="ja-JP" sz="1100" dirty="0">
                <a:solidFill>
                  <a:srgbClr val="FF0000"/>
                </a:solidFill>
              </a:rPr>
              <a:t>※</a:t>
            </a:r>
            <a:r>
              <a:rPr kumimoji="1" lang="ja-JP" altLang="en-US" sz="1100" dirty="0">
                <a:solidFill>
                  <a:srgbClr val="FF0000"/>
                </a:solidFill>
              </a:rPr>
              <a:t>赤字は小児がん拠点病院</a:t>
            </a:r>
            <a:endParaRPr kumimoji="1" lang="en-GB" sz="1100" dirty="0">
              <a:solidFill>
                <a:srgbClr val="FF0000"/>
              </a:solidFill>
            </a:endParaRPr>
          </a:p>
        </p:txBody>
      </p:sp>
    </p:spTree>
    <p:extLst>
      <p:ext uri="{BB962C8B-B14F-4D97-AF65-F5344CB8AC3E}">
        <p14:creationId xmlns:p14="http://schemas.microsoft.com/office/powerpoint/2010/main" val="22177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F020281-1E2B-4B24-B4A2-1B0E800BEA89}"/>
              </a:ext>
            </a:extLst>
          </p:cNvPr>
          <p:cNvSpPr txBox="1"/>
          <p:nvPr/>
        </p:nvSpPr>
        <p:spPr>
          <a:xfrm>
            <a:off x="214246" y="577257"/>
            <a:ext cx="2723823" cy="369332"/>
          </a:xfrm>
          <a:prstGeom prst="rect">
            <a:avLst/>
          </a:prstGeom>
          <a:solidFill>
            <a:schemeClr val="accent1">
              <a:lumMod val="20000"/>
              <a:lumOff val="80000"/>
            </a:schemeClr>
          </a:solidFill>
        </p:spPr>
        <p:txBody>
          <a:bodyPr wrap="none" rtlCol="0">
            <a:spAutoFit/>
          </a:bodyPr>
          <a:lstStyle/>
          <a:p>
            <a:r>
              <a:rPr kumimoji="1" lang="ja-JP" altLang="en-US" b="1" dirty="0"/>
              <a:t>国における小児がん対策</a:t>
            </a:r>
            <a:endParaRPr kumimoji="1" lang="en-GB" b="1" dirty="0"/>
          </a:p>
        </p:txBody>
      </p:sp>
      <p:sp>
        <p:nvSpPr>
          <p:cNvPr id="8" name="テキスト ボックス 7">
            <a:extLst>
              <a:ext uri="{FF2B5EF4-FFF2-40B4-BE49-F238E27FC236}">
                <a16:creationId xmlns:a16="http://schemas.microsoft.com/office/drawing/2014/main" id="{BC09B08F-4788-4BD4-A1FF-BE2500331BFF}"/>
              </a:ext>
            </a:extLst>
          </p:cNvPr>
          <p:cNvSpPr txBox="1"/>
          <p:nvPr/>
        </p:nvSpPr>
        <p:spPr>
          <a:xfrm>
            <a:off x="488964" y="991584"/>
            <a:ext cx="8392041" cy="2677656"/>
          </a:xfrm>
          <a:prstGeom prst="rect">
            <a:avLst/>
          </a:prstGeom>
          <a:noFill/>
        </p:spPr>
        <p:txBody>
          <a:bodyPr wrap="none" rtlCol="0">
            <a:spAutoFit/>
          </a:bodyPr>
          <a:lstStyle/>
          <a:p>
            <a:r>
              <a:rPr lang="ja-JP" altLang="ja-JP" b="1" dirty="0">
                <a:latin typeface="ＭＳ ゴシック" panose="020B0609070205080204" pitchFamily="49" charset="-128"/>
                <a:ea typeface="ＭＳ ゴシック" panose="020B0609070205080204" pitchFamily="49" charset="-128"/>
              </a:rPr>
              <a:t>第</a:t>
            </a:r>
            <a:r>
              <a:rPr lang="en-US" altLang="ja-JP" b="1" dirty="0">
                <a:latin typeface="ＭＳ ゴシック" panose="020B0609070205080204" pitchFamily="49" charset="-128"/>
                <a:ea typeface="ＭＳ ゴシック" panose="020B0609070205080204" pitchFamily="49" charset="-128"/>
              </a:rPr>
              <a:t>3</a:t>
            </a:r>
            <a:r>
              <a:rPr lang="ja-JP" altLang="ja-JP" b="1" dirty="0">
                <a:latin typeface="ＭＳ ゴシック" panose="020B0609070205080204" pitchFamily="49" charset="-128"/>
                <a:ea typeface="ＭＳ ゴシック" panose="020B0609070205080204" pitchFamily="49" charset="-128"/>
              </a:rPr>
              <a:t>期がん対策推進基本計画</a:t>
            </a:r>
            <a:r>
              <a:rPr lang="ja-JP" altLang="en-US" b="1" dirty="0">
                <a:latin typeface="ＭＳ ゴシック" panose="020B0609070205080204" pitchFamily="49" charset="-128"/>
                <a:ea typeface="ＭＳ ゴシック" panose="020B0609070205080204" pitchFamily="49" charset="-128"/>
              </a:rPr>
              <a:t>（</a:t>
            </a:r>
            <a:r>
              <a:rPr lang="en-US" altLang="ja-JP" b="1" dirty="0">
                <a:latin typeface="ＭＳ ゴシック" panose="020B0609070205080204" pitchFamily="49" charset="-128"/>
                <a:ea typeface="ＭＳ ゴシック" panose="020B0609070205080204" pitchFamily="49" charset="-128"/>
              </a:rPr>
              <a:t>2017</a:t>
            </a:r>
            <a:r>
              <a:rPr lang="ja-JP" altLang="en-US" b="1" dirty="0">
                <a:latin typeface="ＭＳ ゴシック" panose="020B0609070205080204" pitchFamily="49" charset="-128"/>
                <a:ea typeface="ＭＳ ゴシック" panose="020B0609070205080204" pitchFamily="49" charset="-128"/>
              </a:rPr>
              <a:t>年</a:t>
            </a:r>
            <a:r>
              <a:rPr lang="en-US" altLang="ja-JP" b="1" dirty="0">
                <a:latin typeface="ＭＳ ゴシック" panose="020B0609070205080204" pitchFamily="49" charset="-128"/>
                <a:ea typeface="ＭＳ ゴシック" panose="020B0609070205080204" pitchFamily="49" charset="-128"/>
              </a:rPr>
              <a:t>10</a:t>
            </a:r>
            <a:r>
              <a:rPr lang="ja-JP" altLang="en-US" b="1" dirty="0">
                <a:latin typeface="ＭＳ ゴシック" panose="020B0609070205080204" pitchFamily="49" charset="-128"/>
                <a:ea typeface="ＭＳ ゴシック" panose="020B0609070205080204" pitchFamily="49" charset="-128"/>
              </a:rPr>
              <a:t>月）</a:t>
            </a:r>
            <a:endParaRPr lang="en-US" altLang="ja-JP" b="1" dirty="0">
              <a:latin typeface="ＭＳ ゴシック" panose="020B0609070205080204" pitchFamily="49" charset="-128"/>
              <a:ea typeface="ＭＳ ゴシック" panose="020B0609070205080204" pitchFamily="49" charset="-128"/>
            </a:endParaRPr>
          </a:p>
          <a:p>
            <a:r>
              <a:rPr lang="ja-JP" altLang="en-US" b="1" dirty="0">
                <a:latin typeface="ＭＳ ゴシック" panose="020B0609070205080204" pitchFamily="49" charset="-128"/>
                <a:ea typeface="ＭＳ ゴシック" panose="020B0609070205080204" pitchFamily="49" charset="-128"/>
              </a:rPr>
              <a:t>　分野別政策と取り組み目標</a:t>
            </a:r>
            <a:endParaRPr lang="en-US" altLang="ja-JP" b="1" dirty="0">
              <a:latin typeface="ＭＳ ゴシック" panose="020B0609070205080204" pitchFamily="49" charset="-128"/>
              <a:ea typeface="ＭＳ ゴシック" panose="020B0609070205080204" pitchFamily="49" charset="-128"/>
            </a:endParaRPr>
          </a:p>
          <a:p>
            <a:r>
              <a:rPr lang="ja-JP" altLang="en-US" b="1" dirty="0">
                <a:latin typeface="ＭＳ ゴシック" panose="020B0609070205080204" pitchFamily="49" charset="-128"/>
                <a:ea typeface="ＭＳ ゴシック" panose="020B0609070205080204" pitchFamily="49" charset="-128"/>
              </a:rPr>
              <a:t>　ライフステージに応じたがん対策</a:t>
            </a:r>
            <a:endParaRPr lang="en-US" altLang="ja-JP" b="1" dirty="0">
              <a:latin typeface="ＭＳ ゴシック" panose="020B0609070205080204" pitchFamily="49" charset="-128"/>
              <a:ea typeface="ＭＳ ゴシック" panose="020B0609070205080204" pitchFamily="49" charset="-128"/>
            </a:endParaRPr>
          </a:p>
          <a:p>
            <a:r>
              <a:rPr lang="ja-JP" altLang="en-US" b="1" dirty="0">
                <a:latin typeface="ＭＳ ゴシック" panose="020B0609070205080204" pitchFamily="49" charset="-128"/>
                <a:ea typeface="ＭＳ ゴシック" panose="020B0609070205080204" pitchFamily="49" charset="-128"/>
              </a:rPr>
              <a:t>　小児・ＡＹＡ世代について</a:t>
            </a:r>
            <a:endParaRPr lang="en-US" altLang="ja-JP" b="1" dirty="0">
              <a:latin typeface="ＭＳ ゴシック" panose="020B0609070205080204" pitchFamily="49" charset="-128"/>
              <a:ea typeface="ＭＳ ゴシック" panose="020B0609070205080204" pitchFamily="49" charset="-128"/>
            </a:endParaRPr>
          </a:p>
          <a:p>
            <a:r>
              <a:rPr lang="ja-JP" altLang="en-US" sz="1600" dirty="0">
                <a:solidFill>
                  <a:srgbClr val="000000"/>
                </a:solidFill>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他の世代に比べて患者数が少なく、疾患構成も多様</a:t>
            </a:r>
            <a:endParaRPr lang="en-US" altLang="ja-JP" sz="16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　　・医療従事者に診療や相談支援の経験が蓄積されにくい</a:t>
            </a:r>
            <a:endParaRPr lang="en-US" altLang="ja-JP" sz="16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　　・乳幼児から思春期・若年成人世代まで幅広いライフステージで発症する</a:t>
            </a:r>
            <a:endParaRPr lang="en-US" altLang="ja-JP" sz="1600" dirty="0">
              <a:latin typeface="ＭＳ ゴシック" panose="020B0609070205080204" pitchFamily="49" charset="-128"/>
              <a:ea typeface="ＭＳ ゴシック" panose="020B0609070205080204" pitchFamily="49" charset="-128"/>
            </a:endParaRPr>
          </a:p>
          <a:p>
            <a:r>
              <a:rPr lang="ja-JP" altLang="en-US" sz="1600" dirty="0">
                <a:solidFill>
                  <a:srgbClr val="000000"/>
                </a:solidFill>
                <a:latin typeface="ＭＳ ゴシック" panose="020B0609070205080204" pitchFamily="49" charset="-128"/>
                <a:ea typeface="ＭＳ ゴシック" panose="020B0609070205080204" pitchFamily="49" charset="-128"/>
              </a:rPr>
              <a:t>　　・晩期合併症のため、治療後も長期にわたりフォローアップを要する</a:t>
            </a:r>
            <a:endParaRPr lang="en-US" altLang="ja-JP" sz="1600" dirty="0">
              <a:solidFill>
                <a:srgbClr val="000000"/>
              </a:solidFill>
              <a:latin typeface="ＭＳ ゴシック" panose="020B0609070205080204" pitchFamily="49" charset="-128"/>
              <a:ea typeface="ＭＳ ゴシック" panose="020B0609070205080204" pitchFamily="49" charset="-128"/>
            </a:endParaRPr>
          </a:p>
          <a:p>
            <a:r>
              <a:rPr lang="ja-JP" altLang="en-US" sz="1600" dirty="0">
                <a:solidFill>
                  <a:srgbClr val="000000"/>
                </a:solidFill>
                <a:latin typeface="ＭＳ ゴシック" panose="020B0609070205080204" pitchFamily="49" charset="-128"/>
                <a:ea typeface="ＭＳ ゴシック" panose="020B0609070205080204" pitchFamily="49" charset="-128"/>
              </a:rPr>
              <a:t>　　・年代によって就学、就労、生殖機能等の状況が異なり、心理社会的状況も様々</a:t>
            </a:r>
            <a:endParaRPr lang="en-US" altLang="ja-JP" sz="1600" dirty="0">
              <a:solidFill>
                <a:srgbClr val="000000"/>
              </a:solidFill>
              <a:latin typeface="ＭＳ ゴシック" panose="020B0609070205080204" pitchFamily="49" charset="-128"/>
              <a:ea typeface="ＭＳ ゴシック" panose="020B0609070205080204" pitchFamily="49" charset="-128"/>
            </a:endParaRPr>
          </a:p>
          <a:p>
            <a:r>
              <a:rPr lang="ja-JP" altLang="en-US" sz="1600" dirty="0">
                <a:solidFill>
                  <a:srgbClr val="000000"/>
                </a:solidFill>
                <a:latin typeface="ＭＳ ゴシック" panose="020B0609070205080204" pitchFamily="49" charset="-128"/>
                <a:ea typeface="ＭＳ ゴシック" panose="020B0609070205080204" pitchFamily="49" charset="-128"/>
              </a:rPr>
              <a:t>　　・</a:t>
            </a:r>
            <a:r>
              <a:rPr lang="ja-JP" altLang="en-US" sz="1600" dirty="0">
                <a:solidFill>
                  <a:srgbClr val="FF0000"/>
                </a:solidFill>
                <a:latin typeface="ＭＳ ゴシック" panose="020B0609070205080204" pitchFamily="49" charset="-128"/>
                <a:ea typeface="ＭＳ ゴシック" panose="020B0609070205080204" pitchFamily="49" charset="-128"/>
              </a:rPr>
              <a:t>個々の状況に応じた多様なニーズ</a:t>
            </a:r>
            <a:r>
              <a:rPr lang="ja-JP" altLang="en-US" sz="1600" dirty="0">
                <a:solidFill>
                  <a:srgbClr val="000000"/>
                </a:solidFill>
                <a:latin typeface="ＭＳ ゴシック" panose="020B0609070205080204" pitchFamily="49" charset="-128"/>
                <a:ea typeface="ＭＳ ゴシック" panose="020B0609070205080204" pitchFamily="49" charset="-128"/>
              </a:rPr>
              <a:t>が存在するため、成人のがんとは異なる対策必要</a:t>
            </a:r>
            <a:endParaRPr lang="en-GB" altLang="ja-JP" sz="28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A183CFD8-412A-48FD-9166-D783500AC179}"/>
              </a:ext>
            </a:extLst>
          </p:cNvPr>
          <p:cNvSpPr txBox="1"/>
          <p:nvPr/>
        </p:nvSpPr>
        <p:spPr>
          <a:xfrm>
            <a:off x="214246" y="3886758"/>
            <a:ext cx="3185487" cy="369332"/>
          </a:xfrm>
          <a:prstGeom prst="rect">
            <a:avLst/>
          </a:prstGeom>
          <a:solidFill>
            <a:schemeClr val="accent1">
              <a:lumMod val="20000"/>
              <a:lumOff val="80000"/>
            </a:schemeClr>
          </a:solidFill>
        </p:spPr>
        <p:txBody>
          <a:bodyPr wrap="none" rtlCol="0">
            <a:spAutoFit/>
          </a:bodyPr>
          <a:lstStyle/>
          <a:p>
            <a:r>
              <a:rPr kumimoji="1" lang="ja-JP" altLang="en-US" b="1" dirty="0"/>
              <a:t>大阪府における小児がん対策</a:t>
            </a:r>
            <a:endParaRPr kumimoji="1" lang="en-GB" b="1" dirty="0"/>
          </a:p>
        </p:txBody>
      </p:sp>
      <p:sp>
        <p:nvSpPr>
          <p:cNvPr id="10" name="正方形/長方形 9">
            <a:extLst>
              <a:ext uri="{FF2B5EF4-FFF2-40B4-BE49-F238E27FC236}">
                <a16:creationId xmlns:a16="http://schemas.microsoft.com/office/drawing/2014/main" id="{FB5CAF5E-DE3F-4710-BE78-798CD179F6B6}"/>
              </a:ext>
            </a:extLst>
          </p:cNvPr>
          <p:cNvSpPr/>
          <p:nvPr/>
        </p:nvSpPr>
        <p:spPr>
          <a:xfrm>
            <a:off x="611433" y="4355880"/>
            <a:ext cx="3090911" cy="369332"/>
          </a:xfrm>
          <a:prstGeom prst="rect">
            <a:avLst/>
          </a:prstGeom>
        </p:spPr>
        <p:txBody>
          <a:bodyPr wrap="none">
            <a:spAutoFit/>
          </a:bodyPr>
          <a:lstStyle/>
          <a:p>
            <a:r>
              <a:rPr lang="ja-JP" altLang="en-US" b="1" dirty="0">
                <a:latin typeface="ＭＳ ゴシック" panose="020B0609070205080204" pitchFamily="49" charset="-128"/>
                <a:ea typeface="ＭＳ ゴシック" panose="020B0609070205080204" pitchFamily="49" charset="-128"/>
              </a:rPr>
              <a:t>第</a:t>
            </a:r>
            <a:r>
              <a:rPr lang="en-US" altLang="ja-JP" b="1" dirty="0">
                <a:latin typeface="ＭＳ ゴシック" panose="020B0609070205080204" pitchFamily="49" charset="-128"/>
                <a:ea typeface="ＭＳ ゴシック" panose="020B0609070205080204" pitchFamily="49" charset="-128"/>
              </a:rPr>
              <a:t>5</a:t>
            </a:r>
            <a:r>
              <a:rPr lang="ja-JP" altLang="en-US" b="1" dirty="0">
                <a:latin typeface="ＭＳ ゴシック" panose="020B0609070205080204" pitchFamily="49" charset="-128"/>
                <a:ea typeface="ＭＳ ゴシック" panose="020B0609070205080204" pitchFamily="49" charset="-128"/>
              </a:rPr>
              <a:t>章個別の取り組みと目標</a:t>
            </a:r>
            <a:endParaRPr lang="en-GB" dirty="0">
              <a:latin typeface="ＭＳ ゴシック" panose="020B0609070205080204" pitchFamily="49" charset="-128"/>
              <a:ea typeface="ＭＳ ゴシック" panose="020B0609070205080204" pitchFamily="49" charset="-128"/>
            </a:endParaRPr>
          </a:p>
        </p:txBody>
      </p:sp>
      <p:sp>
        <p:nvSpPr>
          <p:cNvPr id="11" name="正方形/長方形 10">
            <a:extLst>
              <a:ext uri="{FF2B5EF4-FFF2-40B4-BE49-F238E27FC236}">
                <a16:creationId xmlns:a16="http://schemas.microsoft.com/office/drawing/2014/main" id="{E39D3DAE-74C9-478D-80EB-0A60A8EADB50}"/>
              </a:ext>
            </a:extLst>
          </p:cNvPr>
          <p:cNvSpPr/>
          <p:nvPr/>
        </p:nvSpPr>
        <p:spPr>
          <a:xfrm>
            <a:off x="759705" y="4738069"/>
            <a:ext cx="7624589" cy="1323439"/>
          </a:xfrm>
          <a:prstGeom prst="rect">
            <a:avLst/>
          </a:prstGeom>
        </p:spPr>
        <p:txBody>
          <a:bodyPr wrap="square">
            <a:spAutoFit/>
          </a:bodyPr>
          <a:lstStyle/>
          <a:p>
            <a:r>
              <a:rPr lang="ja-JP" altLang="en-US" sz="1600" b="1" dirty="0">
                <a:latin typeface="ＭＳ ゴシック" panose="020B0609070205080204" pitchFamily="49" charset="-128"/>
                <a:ea typeface="ＭＳ ゴシック" panose="020B0609070205080204" pitchFamily="49" charset="-128"/>
              </a:rPr>
              <a:t>小児・ＡＹＡ世代のがん</a:t>
            </a:r>
          </a:p>
          <a:p>
            <a:r>
              <a:rPr lang="ja-JP" altLang="en-US" sz="1600" dirty="0">
                <a:latin typeface="ＭＳ ゴシック" panose="020B0609070205080204" pitchFamily="49" charset="-128"/>
                <a:ea typeface="ＭＳ ゴシック" panose="020B0609070205080204" pitchFamily="49" charset="-128"/>
              </a:rPr>
              <a:t>大阪府がん診療連携協議会小児・</a:t>
            </a:r>
            <a:r>
              <a:rPr lang="en-US" altLang="ja-JP" sz="1600" dirty="0">
                <a:latin typeface="ＭＳ ゴシック" panose="020B0609070205080204" pitchFamily="49" charset="-128"/>
                <a:ea typeface="ＭＳ ゴシック" panose="020B0609070205080204" pitchFamily="49" charset="-128"/>
              </a:rPr>
              <a:t>AYA</a:t>
            </a:r>
            <a:r>
              <a:rPr lang="ja-JP" altLang="en-US" sz="1600" dirty="0">
                <a:latin typeface="ＭＳ ゴシック" panose="020B0609070205080204" pitchFamily="49" charset="-128"/>
                <a:ea typeface="ＭＳ ゴシック" panose="020B0609070205080204" pitchFamily="49" charset="-128"/>
              </a:rPr>
              <a:t>部会、大阪府小児がん連携施設連絡会などと連携して、</a:t>
            </a:r>
            <a:r>
              <a:rPr lang="ja-JP" altLang="en-US" sz="1600" dirty="0">
                <a:solidFill>
                  <a:srgbClr val="FF0000"/>
                </a:solidFill>
                <a:latin typeface="ＭＳ ゴシック" panose="020B0609070205080204" pitchFamily="49" charset="-128"/>
                <a:ea typeface="ＭＳ ゴシック" panose="020B0609070205080204" pitchFamily="49" charset="-128"/>
              </a:rPr>
              <a:t>小児がん・ＡＹＡ世代のがん患者・サバイバーの就学・就労等の</a:t>
            </a:r>
            <a:r>
              <a:rPr lang="ja-JP" altLang="en-US" sz="1600" b="1" dirty="0">
                <a:solidFill>
                  <a:srgbClr val="FF0000"/>
                </a:solidFill>
                <a:latin typeface="ＭＳ ゴシック" panose="020B0609070205080204" pitchFamily="49" charset="-128"/>
                <a:ea typeface="ＭＳ ゴシック" panose="020B0609070205080204" pitchFamily="49" charset="-128"/>
              </a:rPr>
              <a:t>ニーズ</a:t>
            </a:r>
            <a:r>
              <a:rPr lang="ja-JP" altLang="en-US" sz="1600" dirty="0">
                <a:solidFill>
                  <a:srgbClr val="FF0000"/>
                </a:solidFill>
                <a:latin typeface="ＭＳ ゴシック" panose="020B0609070205080204" pitchFamily="49" charset="-128"/>
                <a:ea typeface="ＭＳ ゴシック" panose="020B0609070205080204" pitchFamily="49" charset="-128"/>
              </a:rPr>
              <a:t>を把握し、</a:t>
            </a:r>
            <a:r>
              <a:rPr lang="ja-JP" altLang="en-US" sz="1600" dirty="0">
                <a:latin typeface="ＭＳ ゴシック" panose="020B0609070205080204" pitchFamily="49" charset="-128"/>
                <a:ea typeface="ＭＳ ゴシック" panose="020B0609070205080204" pitchFamily="49" charset="-128"/>
              </a:rPr>
              <a:t>がん医療の連携・協力体制、相談支援、情報提供、長期フォローアップ体制の充実に努める</a:t>
            </a:r>
          </a:p>
        </p:txBody>
      </p:sp>
      <p:sp>
        <p:nvSpPr>
          <p:cNvPr id="12" name="テキスト ボックス 11">
            <a:extLst>
              <a:ext uri="{FF2B5EF4-FFF2-40B4-BE49-F238E27FC236}">
                <a16:creationId xmlns:a16="http://schemas.microsoft.com/office/drawing/2014/main" id="{0E39EB6F-88FC-42B1-AF6C-2457B1B1F434}"/>
              </a:ext>
            </a:extLst>
          </p:cNvPr>
          <p:cNvSpPr txBox="1"/>
          <p:nvPr/>
        </p:nvSpPr>
        <p:spPr>
          <a:xfrm>
            <a:off x="181187" y="6286181"/>
            <a:ext cx="8905002" cy="400110"/>
          </a:xfrm>
          <a:prstGeom prst="rect">
            <a:avLst/>
          </a:prstGeom>
          <a:solidFill>
            <a:schemeClr val="accent4">
              <a:lumMod val="20000"/>
              <a:lumOff val="80000"/>
            </a:schemeClr>
          </a:solidFill>
        </p:spPr>
        <p:txBody>
          <a:bodyPr wrap="none" rtlCol="0">
            <a:spAutoFit/>
          </a:bodyPr>
          <a:lstStyle/>
          <a:p>
            <a:r>
              <a:rPr kumimoji="1" lang="ja-JP" altLang="en-US" sz="2000" b="1" dirty="0"/>
              <a:t>目的：大阪府の医療機関で治療中の小児がん患者家族のニーズを把握する。</a:t>
            </a:r>
            <a:endParaRPr kumimoji="1" lang="en-GB" sz="2000" b="1" dirty="0"/>
          </a:p>
        </p:txBody>
      </p:sp>
    </p:spTree>
    <p:extLst>
      <p:ext uri="{BB962C8B-B14F-4D97-AF65-F5344CB8AC3E}">
        <p14:creationId xmlns:p14="http://schemas.microsoft.com/office/powerpoint/2010/main" val="3771232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6FC2F2C-BD45-4069-BA00-09074FECD15A}"/>
              </a:ext>
            </a:extLst>
          </p:cNvPr>
          <p:cNvSpPr/>
          <p:nvPr/>
        </p:nvSpPr>
        <p:spPr>
          <a:xfrm>
            <a:off x="1258659" y="309017"/>
            <a:ext cx="6750566" cy="584775"/>
          </a:xfrm>
          <a:prstGeom prst="rect">
            <a:avLst/>
          </a:prstGeom>
          <a:solidFill>
            <a:schemeClr val="accent2">
              <a:lumMod val="20000"/>
              <a:lumOff val="80000"/>
            </a:schemeClr>
          </a:solidFill>
        </p:spPr>
        <p:txBody>
          <a:bodyPr wrap="none">
            <a:spAutoFit/>
          </a:bodyPr>
          <a:lstStyle/>
          <a:p>
            <a:r>
              <a:rPr kumimoji="1" lang="ja-JP" altLang="en-US" sz="3200" b="1" dirty="0"/>
              <a:t>大阪府小児がん患者家族ニーズ調査</a:t>
            </a:r>
            <a:endParaRPr lang="en-GB" altLang="ja-JP" sz="3200" b="1" dirty="0"/>
          </a:p>
        </p:txBody>
      </p:sp>
      <p:sp>
        <p:nvSpPr>
          <p:cNvPr id="5" name="正方形/長方形 4">
            <a:extLst>
              <a:ext uri="{FF2B5EF4-FFF2-40B4-BE49-F238E27FC236}">
                <a16:creationId xmlns:a16="http://schemas.microsoft.com/office/drawing/2014/main" id="{E975BC53-36E1-4221-BADD-9024220E6970}"/>
              </a:ext>
            </a:extLst>
          </p:cNvPr>
          <p:cNvSpPr/>
          <p:nvPr/>
        </p:nvSpPr>
        <p:spPr>
          <a:xfrm>
            <a:off x="175333" y="1963361"/>
            <a:ext cx="8917219" cy="2185214"/>
          </a:xfrm>
          <a:prstGeom prst="rect">
            <a:avLst/>
          </a:prstGeom>
        </p:spPr>
        <p:txBody>
          <a:bodyPr wrap="square">
            <a:spAutoFit/>
          </a:bodyPr>
          <a:lstStyle/>
          <a:p>
            <a:pPr algn="just"/>
            <a:r>
              <a:rPr lang="ja-JP" altLang="ja-JP" sz="1600" b="1" kern="0" dirty="0">
                <a:latin typeface="+mn-ea"/>
                <a:cs typeface="MS PGothic" panose="020B0600070205080204" pitchFamily="50" charset="-128"/>
              </a:rPr>
              <a:t>対象者</a:t>
            </a:r>
            <a:r>
              <a:rPr lang="ja-JP" altLang="en-US" sz="1600" b="1" kern="0" dirty="0">
                <a:latin typeface="+mn-ea"/>
                <a:cs typeface="MS PGothic" panose="020B0600070205080204" pitchFamily="50" charset="-128"/>
              </a:rPr>
              <a:t>：</a:t>
            </a:r>
            <a:r>
              <a:rPr lang="ja-JP" altLang="ja-JP" sz="1600" b="1" dirty="0">
                <a:latin typeface="+mn-ea"/>
              </a:rPr>
              <a:t>大阪府小児がん連携施設連絡会（</a:t>
            </a:r>
            <a:r>
              <a:rPr lang="en-US" altLang="ja-JP" sz="1600" b="1" dirty="0">
                <a:latin typeface="+mn-ea"/>
              </a:rPr>
              <a:t>9</a:t>
            </a:r>
            <a:r>
              <a:rPr lang="ja-JP" altLang="ja-JP" sz="1600" b="1" dirty="0">
                <a:latin typeface="+mn-ea"/>
              </a:rPr>
              <a:t>施設）に</a:t>
            </a:r>
            <a:r>
              <a:rPr lang="ja-JP" altLang="en-US" sz="1600" b="1" dirty="0">
                <a:latin typeface="+mn-ea"/>
              </a:rPr>
              <a:t>診療中の</a:t>
            </a:r>
            <a:r>
              <a:rPr lang="ja-JP" altLang="ja-JP" sz="1600" b="1" dirty="0">
                <a:latin typeface="+mn-ea"/>
              </a:rPr>
              <a:t>小児がん患者</a:t>
            </a:r>
            <a:r>
              <a:rPr lang="ja-JP" altLang="en-US" sz="1600" b="1" dirty="0">
                <a:latin typeface="+mn-ea"/>
              </a:rPr>
              <a:t>の</a:t>
            </a:r>
            <a:r>
              <a:rPr lang="ja-JP" altLang="ja-JP" sz="1600" b="1" dirty="0">
                <a:latin typeface="+mn-ea"/>
              </a:rPr>
              <a:t>家族（保護者</a:t>
            </a:r>
            <a:r>
              <a:rPr lang="ja-JP" altLang="en-US" sz="1600" b="1" dirty="0">
                <a:latin typeface="+mn-ea"/>
              </a:rPr>
              <a:t>）</a:t>
            </a:r>
            <a:endParaRPr lang="en-US" altLang="ja-JP" sz="1600" b="1" dirty="0">
              <a:latin typeface="+mn-ea"/>
            </a:endParaRPr>
          </a:p>
          <a:p>
            <a:pPr algn="just"/>
            <a:r>
              <a:rPr lang="ja-JP" altLang="en-US" sz="1600" b="1" kern="0" dirty="0">
                <a:latin typeface="+mn-ea"/>
                <a:cs typeface="Times New Roman" panose="02020603050405020304" pitchFamily="18" charset="0"/>
              </a:rPr>
              <a:t>　　　　</a:t>
            </a:r>
            <a:r>
              <a:rPr lang="en-US" altLang="ja-JP" sz="1600" b="1" kern="0" dirty="0">
                <a:latin typeface="+mn-ea"/>
                <a:cs typeface="Times New Roman" panose="02020603050405020304" pitchFamily="18" charset="0"/>
              </a:rPr>
              <a:t>400</a:t>
            </a:r>
            <a:r>
              <a:rPr lang="ja-JP" altLang="en-US" sz="1600" b="1" kern="0" dirty="0">
                <a:latin typeface="+mn-ea"/>
                <a:cs typeface="Times New Roman" panose="02020603050405020304" pitchFamily="18" charset="0"/>
              </a:rPr>
              <a:t>人　</a:t>
            </a:r>
            <a:endParaRPr lang="en-US" altLang="ja-JP" sz="1600" b="1" kern="0" dirty="0">
              <a:latin typeface="+mn-ea"/>
              <a:cs typeface="Times New Roman" panose="02020603050405020304" pitchFamily="18" charset="0"/>
            </a:endParaRPr>
          </a:p>
          <a:p>
            <a:pPr algn="just"/>
            <a:r>
              <a:rPr lang="ja-JP" altLang="en-US" sz="1400" dirty="0">
                <a:latin typeface="+mn-ea"/>
              </a:rPr>
              <a:t>・</a:t>
            </a:r>
            <a:r>
              <a:rPr lang="ja-JP" altLang="ja-JP" sz="1400" dirty="0">
                <a:latin typeface="+mn-ea"/>
              </a:rPr>
              <a:t>患者は、</a:t>
            </a:r>
            <a:r>
              <a:rPr lang="en-US" altLang="ja-JP" sz="1400" dirty="0">
                <a:latin typeface="+mn-ea"/>
              </a:rPr>
              <a:t>2015</a:t>
            </a:r>
            <a:r>
              <a:rPr lang="ja-JP" altLang="ja-JP" sz="1400" dirty="0">
                <a:latin typeface="+mn-ea"/>
              </a:rPr>
              <a:t>年</a:t>
            </a:r>
            <a:r>
              <a:rPr lang="en-US" altLang="ja-JP" sz="1400" dirty="0">
                <a:latin typeface="+mn-ea"/>
              </a:rPr>
              <a:t>1</a:t>
            </a:r>
            <a:r>
              <a:rPr lang="ja-JP" altLang="ja-JP" sz="1400" dirty="0">
                <a:latin typeface="+mn-ea"/>
              </a:rPr>
              <a:t>月から</a:t>
            </a:r>
            <a:r>
              <a:rPr lang="en-US" altLang="ja-JP" sz="1400" dirty="0">
                <a:latin typeface="+mn-ea"/>
              </a:rPr>
              <a:t>2018</a:t>
            </a:r>
            <a:r>
              <a:rPr lang="ja-JP" altLang="ja-JP" sz="1400" dirty="0">
                <a:latin typeface="+mn-ea"/>
              </a:rPr>
              <a:t>年</a:t>
            </a:r>
            <a:r>
              <a:rPr lang="en-US" altLang="ja-JP" sz="1400" dirty="0">
                <a:latin typeface="+mn-ea"/>
              </a:rPr>
              <a:t>12</a:t>
            </a:r>
            <a:r>
              <a:rPr lang="ja-JP" altLang="ja-JP" sz="1400" dirty="0">
                <a:latin typeface="+mn-ea"/>
              </a:rPr>
              <a:t>月までにがん（初発、再発、二次がん</a:t>
            </a:r>
            <a:r>
              <a:rPr lang="ja-JP" altLang="en-US" sz="1400" dirty="0">
                <a:latin typeface="+mn-ea"/>
              </a:rPr>
              <a:t>、府外在住者含む</a:t>
            </a:r>
            <a:r>
              <a:rPr lang="ja-JP" altLang="ja-JP" sz="1400" dirty="0">
                <a:latin typeface="+mn-ea"/>
              </a:rPr>
              <a:t>）の診断を受け、</a:t>
            </a:r>
            <a:r>
              <a:rPr lang="ja-JP" altLang="en-US" sz="1400" dirty="0">
                <a:latin typeface="+mn-ea"/>
              </a:rPr>
              <a:t>  </a:t>
            </a:r>
            <a:endParaRPr lang="en-US" altLang="ja-JP" sz="1400" dirty="0">
              <a:latin typeface="+mn-ea"/>
            </a:endParaRPr>
          </a:p>
          <a:p>
            <a:pPr algn="just"/>
            <a:r>
              <a:rPr lang="ja-JP" altLang="en-US" sz="1400" dirty="0">
                <a:latin typeface="+mn-ea"/>
              </a:rPr>
              <a:t>    </a:t>
            </a:r>
            <a:r>
              <a:rPr lang="ja-JP" altLang="ja-JP" sz="1400" u="sng" dirty="0">
                <a:latin typeface="+mn-ea"/>
              </a:rPr>
              <a:t>治療開始後</a:t>
            </a:r>
            <a:r>
              <a:rPr lang="en-US" altLang="ja-JP" sz="1400" u="sng" dirty="0">
                <a:latin typeface="+mn-ea"/>
              </a:rPr>
              <a:t>2</a:t>
            </a:r>
            <a:r>
              <a:rPr lang="ja-JP" altLang="ja-JP" sz="1400" u="sng" dirty="0">
                <a:latin typeface="+mn-ea"/>
              </a:rPr>
              <a:t>か月以上経過</a:t>
            </a:r>
            <a:r>
              <a:rPr lang="ja-JP" altLang="ja-JP" sz="1400" dirty="0">
                <a:latin typeface="+mn-ea"/>
              </a:rPr>
              <a:t>している。</a:t>
            </a:r>
            <a:r>
              <a:rPr lang="ja-JP" altLang="ja-JP" sz="1400" b="1" dirty="0">
                <a:solidFill>
                  <a:srgbClr val="FF0000"/>
                </a:solidFill>
                <a:latin typeface="+mn-ea"/>
              </a:rPr>
              <a:t> </a:t>
            </a:r>
            <a:endParaRPr lang="en-US" altLang="ja-JP" sz="1400" b="1" dirty="0">
              <a:solidFill>
                <a:srgbClr val="FF0000"/>
              </a:solidFill>
              <a:latin typeface="+mn-ea"/>
            </a:endParaRPr>
          </a:p>
          <a:p>
            <a:pPr lvl="0"/>
            <a:r>
              <a:rPr lang="ja-JP" altLang="en-US" sz="1400" dirty="0">
                <a:latin typeface="+mn-ea"/>
              </a:rPr>
              <a:t>・</a:t>
            </a:r>
            <a:r>
              <a:rPr lang="ja-JP" altLang="ja-JP" sz="1400" dirty="0">
                <a:latin typeface="+mn-ea"/>
              </a:rPr>
              <a:t>患者は、がんの初発の時点で、</a:t>
            </a:r>
            <a:r>
              <a:rPr lang="en-US" altLang="ja-JP" sz="1400" dirty="0">
                <a:latin typeface="+mn-ea"/>
              </a:rPr>
              <a:t>15</a:t>
            </a:r>
            <a:r>
              <a:rPr lang="ja-JP" altLang="ja-JP" sz="1400" dirty="0">
                <a:latin typeface="+mn-ea"/>
              </a:rPr>
              <a:t>歳未満を原則とする</a:t>
            </a:r>
            <a:r>
              <a:rPr lang="en-US" altLang="ja-JP" sz="1400" dirty="0">
                <a:latin typeface="+mn-ea"/>
              </a:rPr>
              <a:t>(</a:t>
            </a:r>
            <a:r>
              <a:rPr lang="ja-JP" altLang="ja-JP" sz="1400" dirty="0">
                <a:latin typeface="+mn-ea"/>
              </a:rPr>
              <a:t>小児がん治療を受けている</a:t>
            </a:r>
            <a:r>
              <a:rPr lang="en-US" altLang="ja-JP" sz="1400" dirty="0">
                <a:latin typeface="+mn-ea"/>
              </a:rPr>
              <a:t>20</a:t>
            </a:r>
            <a:r>
              <a:rPr lang="ja-JP" altLang="ja-JP" sz="1400" dirty="0">
                <a:latin typeface="+mn-ea"/>
              </a:rPr>
              <a:t>歳未満も</a:t>
            </a:r>
            <a:r>
              <a:rPr lang="ja-JP" altLang="en-US" sz="1400" dirty="0">
                <a:latin typeface="+mn-ea"/>
              </a:rPr>
              <a:t>含む。）</a:t>
            </a:r>
            <a:endParaRPr lang="en-US" altLang="ja-JP" sz="1400" dirty="0">
              <a:latin typeface="+mn-ea"/>
            </a:endParaRPr>
          </a:p>
          <a:p>
            <a:pPr lvl="0"/>
            <a:endParaRPr lang="en-US" altLang="ja-JP" sz="1400" dirty="0">
              <a:latin typeface="+mn-ea"/>
            </a:endParaRPr>
          </a:p>
          <a:p>
            <a:pPr lvl="0"/>
            <a:r>
              <a:rPr lang="ja-JP" altLang="en-US" sz="1600" b="1" kern="0" dirty="0">
                <a:latin typeface="+mn-ea"/>
                <a:cs typeface="Times New Roman" panose="02020603050405020304" pitchFamily="18" charset="0"/>
              </a:rPr>
              <a:t>調査項目：小児がん患者の現状とニーズ（情報提供・治療・療養環境・相談支援等）に関する　　　　　</a:t>
            </a:r>
            <a:endParaRPr lang="en-US" altLang="ja-JP" sz="1600" b="1" kern="0" dirty="0">
              <a:latin typeface="+mn-ea"/>
              <a:cs typeface="Times New Roman" panose="02020603050405020304" pitchFamily="18" charset="0"/>
            </a:endParaRPr>
          </a:p>
          <a:p>
            <a:pPr lvl="0"/>
            <a:r>
              <a:rPr lang="ja-JP" altLang="en-US" sz="1600" b="1" kern="0" dirty="0">
                <a:latin typeface="+mn-ea"/>
                <a:cs typeface="Times New Roman" panose="02020603050405020304" pitchFamily="18" charset="0"/>
              </a:rPr>
              <a:t>　　　　　</a:t>
            </a:r>
            <a:r>
              <a:rPr lang="en-US" altLang="ja-JP" sz="1600" b="1" kern="0" dirty="0">
                <a:latin typeface="+mn-ea"/>
                <a:cs typeface="Times New Roman" panose="02020603050405020304" pitchFamily="18" charset="0"/>
              </a:rPr>
              <a:t>54</a:t>
            </a:r>
            <a:r>
              <a:rPr lang="ja-JP" altLang="en-US" sz="1600" b="1" kern="0" dirty="0">
                <a:latin typeface="+mn-ea"/>
                <a:cs typeface="Times New Roman" panose="02020603050405020304" pitchFamily="18" charset="0"/>
              </a:rPr>
              <a:t>項目</a:t>
            </a:r>
            <a:endParaRPr lang="en-US" altLang="ja-JP" sz="1600" b="1" kern="0" dirty="0">
              <a:latin typeface="+mn-ea"/>
              <a:cs typeface="Times New Roman" panose="02020603050405020304" pitchFamily="18" charset="0"/>
            </a:endParaRPr>
          </a:p>
          <a:p>
            <a:r>
              <a:rPr lang="ja-JP" altLang="en-US" sz="1600" b="1" kern="0" dirty="0">
                <a:latin typeface="+mn-ea"/>
                <a:cs typeface="Times New Roman" panose="02020603050405020304" pitchFamily="18" charset="0"/>
              </a:rPr>
              <a:t>期間：</a:t>
            </a:r>
            <a:r>
              <a:rPr lang="en-US" altLang="ja-JP" sz="1600" b="1" kern="0" dirty="0">
                <a:latin typeface="+mn-ea"/>
                <a:cs typeface="Times New Roman" panose="02020603050405020304" pitchFamily="18" charset="0"/>
              </a:rPr>
              <a:t>2018</a:t>
            </a:r>
            <a:r>
              <a:rPr lang="ja-JP" altLang="en-US" sz="1600" b="1" kern="0" dirty="0">
                <a:latin typeface="+mn-ea"/>
                <a:cs typeface="Times New Roman" panose="02020603050405020304" pitchFamily="18" charset="0"/>
              </a:rPr>
              <a:t>年</a:t>
            </a:r>
            <a:r>
              <a:rPr lang="en-US" altLang="ja-JP" sz="1600" b="1" kern="0" dirty="0">
                <a:latin typeface="+mn-ea"/>
                <a:cs typeface="Times New Roman" panose="02020603050405020304" pitchFamily="18" charset="0"/>
              </a:rPr>
              <a:t>8</a:t>
            </a:r>
            <a:r>
              <a:rPr lang="ja-JP" altLang="en-US" sz="1600" b="1" kern="0" dirty="0">
                <a:latin typeface="+mn-ea"/>
                <a:cs typeface="Times New Roman" panose="02020603050405020304" pitchFamily="18" charset="0"/>
              </a:rPr>
              <a:t>月から</a:t>
            </a:r>
            <a:r>
              <a:rPr lang="en-US" altLang="ja-JP" sz="1600" b="1" kern="0" dirty="0">
                <a:latin typeface="+mn-ea"/>
                <a:cs typeface="Times New Roman" panose="02020603050405020304" pitchFamily="18" charset="0"/>
              </a:rPr>
              <a:t>2019</a:t>
            </a:r>
            <a:r>
              <a:rPr lang="ja-JP" altLang="en-US" sz="1600" b="1" kern="0" dirty="0">
                <a:latin typeface="+mn-ea"/>
                <a:cs typeface="Times New Roman" panose="02020603050405020304" pitchFamily="18" charset="0"/>
              </a:rPr>
              <a:t>年</a:t>
            </a:r>
            <a:r>
              <a:rPr lang="en-US" altLang="ja-JP" sz="1600" b="1" kern="0" dirty="0">
                <a:latin typeface="+mn-ea"/>
                <a:cs typeface="Times New Roman" panose="02020603050405020304" pitchFamily="18" charset="0"/>
              </a:rPr>
              <a:t>1</a:t>
            </a:r>
            <a:r>
              <a:rPr lang="ja-JP" altLang="en-US" sz="1600" b="1" kern="0" dirty="0">
                <a:latin typeface="+mn-ea"/>
                <a:cs typeface="Times New Roman" panose="02020603050405020304" pitchFamily="18" charset="0"/>
              </a:rPr>
              <a:t>月</a:t>
            </a:r>
            <a:r>
              <a:rPr lang="en-US" altLang="ja-JP" sz="1600" b="1" kern="0" dirty="0">
                <a:latin typeface="+mn-ea"/>
                <a:cs typeface="Times New Roman" panose="02020603050405020304" pitchFamily="18" charset="0"/>
              </a:rPr>
              <a:t>31</a:t>
            </a:r>
            <a:r>
              <a:rPr lang="ja-JP" altLang="en-US" sz="1600" b="1" kern="0" dirty="0">
                <a:latin typeface="+mn-ea"/>
                <a:cs typeface="Times New Roman" panose="02020603050405020304" pitchFamily="18" charset="0"/>
              </a:rPr>
              <a:t>日</a:t>
            </a:r>
            <a:endParaRPr lang="ja-JP" altLang="ja-JP" sz="1600" b="1" dirty="0">
              <a:latin typeface="+mn-ea"/>
            </a:endParaRPr>
          </a:p>
        </p:txBody>
      </p:sp>
      <p:sp>
        <p:nvSpPr>
          <p:cNvPr id="2" name="正方形/長方形 1">
            <a:extLst>
              <a:ext uri="{FF2B5EF4-FFF2-40B4-BE49-F238E27FC236}">
                <a16:creationId xmlns:a16="http://schemas.microsoft.com/office/drawing/2014/main" id="{2AFB17D5-E53E-4180-BCC9-FF7507166627}"/>
              </a:ext>
            </a:extLst>
          </p:cNvPr>
          <p:cNvSpPr/>
          <p:nvPr/>
        </p:nvSpPr>
        <p:spPr>
          <a:xfrm>
            <a:off x="175333" y="1384111"/>
            <a:ext cx="3877985" cy="338554"/>
          </a:xfrm>
          <a:prstGeom prst="rect">
            <a:avLst/>
          </a:prstGeom>
        </p:spPr>
        <p:txBody>
          <a:bodyPr wrap="none">
            <a:spAutoFit/>
          </a:bodyPr>
          <a:lstStyle/>
          <a:p>
            <a:r>
              <a:rPr kumimoji="1" lang="ja-JP" altLang="en-US" sz="1600" b="1" dirty="0"/>
              <a:t>大阪府がん対策基金企画提案型公募事業</a:t>
            </a:r>
            <a:endParaRPr lang="en-GB" altLang="ja-JP" sz="1600" b="1" dirty="0"/>
          </a:p>
        </p:txBody>
      </p:sp>
      <p:sp>
        <p:nvSpPr>
          <p:cNvPr id="11" name="テキスト ボックス 10">
            <a:extLst>
              <a:ext uri="{FF2B5EF4-FFF2-40B4-BE49-F238E27FC236}">
                <a16:creationId xmlns:a16="http://schemas.microsoft.com/office/drawing/2014/main" id="{FF6F1A3D-6A41-492C-8D00-AD0AFE6A78AD}"/>
              </a:ext>
            </a:extLst>
          </p:cNvPr>
          <p:cNvSpPr txBox="1"/>
          <p:nvPr/>
        </p:nvSpPr>
        <p:spPr>
          <a:xfrm>
            <a:off x="175333" y="4164631"/>
            <a:ext cx="4852610" cy="2246769"/>
          </a:xfrm>
          <a:prstGeom prst="rect">
            <a:avLst/>
          </a:prstGeom>
          <a:noFill/>
        </p:spPr>
        <p:txBody>
          <a:bodyPr wrap="none" rtlCol="0">
            <a:spAutoFit/>
          </a:bodyPr>
          <a:lstStyle/>
          <a:p>
            <a:r>
              <a:rPr kumimoji="1" lang="ja-JP" altLang="en-US" sz="1400" b="1" dirty="0">
                <a:latin typeface="+mn-ea"/>
              </a:rPr>
              <a:t>アンケート調査票は、大阪府がん対策推進委員会</a:t>
            </a:r>
            <a:endParaRPr kumimoji="1" lang="en-US" altLang="ja-JP" sz="1400" b="1" dirty="0">
              <a:latin typeface="+mn-ea"/>
            </a:endParaRPr>
          </a:p>
          <a:p>
            <a:r>
              <a:rPr kumimoji="1" lang="ja-JP" altLang="en-US" sz="1400" b="1" dirty="0">
                <a:latin typeface="+mn-ea"/>
              </a:rPr>
              <a:t>小児・ＡＹＡ世代のがん対策部会の委員、大阪府で作成</a:t>
            </a:r>
            <a:endParaRPr kumimoji="1" lang="en-US" altLang="ja-JP" sz="1400" b="1" dirty="0">
              <a:latin typeface="+mn-ea"/>
            </a:endParaRPr>
          </a:p>
          <a:p>
            <a:endParaRPr kumimoji="1" lang="en-US" altLang="ja-JP" sz="1400" b="1" dirty="0">
              <a:latin typeface="+mn-ea"/>
            </a:endParaRPr>
          </a:p>
          <a:p>
            <a:r>
              <a:rPr kumimoji="1" lang="ja-JP" altLang="en-US" b="1" dirty="0">
                <a:latin typeface="+mn-ea"/>
              </a:rPr>
              <a:t>　</a:t>
            </a:r>
            <a:r>
              <a:rPr kumimoji="1" lang="ja-JP" altLang="en-US" sz="1600" b="1" dirty="0">
                <a:latin typeface="+mn-ea"/>
              </a:rPr>
              <a:t>原純一（部会長、大阪市立総合医療センター）</a:t>
            </a:r>
            <a:endParaRPr kumimoji="1" lang="en-US" altLang="ja-JP" sz="1600" b="1" dirty="0">
              <a:latin typeface="+mn-ea"/>
            </a:endParaRPr>
          </a:p>
          <a:p>
            <a:r>
              <a:rPr kumimoji="1" lang="ja-JP" altLang="en-US" sz="1600" b="1" dirty="0">
                <a:latin typeface="+mn-ea"/>
              </a:rPr>
              <a:t>　井上雅美（大阪母子医療センター）</a:t>
            </a:r>
            <a:endParaRPr kumimoji="1" lang="en-US" altLang="ja-JP" sz="1600" b="1" dirty="0">
              <a:latin typeface="+mn-ea"/>
            </a:endParaRPr>
          </a:p>
          <a:p>
            <a:r>
              <a:rPr kumimoji="1" lang="ja-JP" altLang="en-US" sz="1600" b="1" dirty="0">
                <a:latin typeface="+mn-ea"/>
              </a:rPr>
              <a:t>　橋井佳子（大阪大学）</a:t>
            </a:r>
            <a:endParaRPr kumimoji="1" lang="en-US" altLang="ja-JP" sz="1600" b="1" dirty="0">
              <a:latin typeface="+mn-ea"/>
            </a:endParaRPr>
          </a:p>
          <a:p>
            <a:r>
              <a:rPr kumimoji="1" lang="ja-JP" altLang="en-US" sz="1600" b="1" dirty="0">
                <a:latin typeface="+mn-ea"/>
              </a:rPr>
              <a:t>　上田崇志（がんの子どもを守る会）</a:t>
            </a:r>
            <a:endParaRPr kumimoji="1" lang="en-US" altLang="ja-JP" sz="1600" b="1" dirty="0">
              <a:latin typeface="+mn-ea"/>
            </a:endParaRPr>
          </a:p>
          <a:p>
            <a:r>
              <a:rPr kumimoji="1" lang="ja-JP" altLang="en-US" sz="1600" b="1" dirty="0">
                <a:latin typeface="+mn-ea"/>
              </a:rPr>
              <a:t>　田中あすか（大阪府）</a:t>
            </a:r>
            <a:endParaRPr kumimoji="1" lang="en-US" altLang="ja-JP" sz="1600" b="1" dirty="0">
              <a:latin typeface="+mn-ea"/>
            </a:endParaRPr>
          </a:p>
          <a:p>
            <a:r>
              <a:rPr kumimoji="1" lang="ja-JP" altLang="en-US" sz="1600" b="1" dirty="0">
                <a:latin typeface="+mn-ea"/>
              </a:rPr>
              <a:t>　中田佳世（大阪国際がんセンター）</a:t>
            </a:r>
            <a:endParaRPr kumimoji="1" lang="en-US" altLang="ja-JP" sz="1600" b="1" dirty="0">
              <a:latin typeface="+mn-ea"/>
            </a:endParaRPr>
          </a:p>
        </p:txBody>
      </p:sp>
      <p:pic>
        <p:nvPicPr>
          <p:cNvPr id="6" name="図 5">
            <a:extLst>
              <a:ext uri="{FF2B5EF4-FFF2-40B4-BE49-F238E27FC236}">
                <a16:creationId xmlns:a16="http://schemas.microsoft.com/office/drawing/2014/main" id="{8799701C-534E-4ED6-A822-F49ECB7F73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649" y="116806"/>
            <a:ext cx="902126" cy="871442"/>
          </a:xfrm>
          <a:prstGeom prst="rect">
            <a:avLst/>
          </a:prstGeom>
        </p:spPr>
      </p:pic>
      <p:pic>
        <p:nvPicPr>
          <p:cNvPr id="7" name="図 6" descr="テキスト が含まれている画像&#10;&#10;自動的に生成された説明">
            <a:extLst>
              <a:ext uri="{FF2B5EF4-FFF2-40B4-BE49-F238E27FC236}">
                <a16:creationId xmlns:a16="http://schemas.microsoft.com/office/drawing/2014/main" id="{C5B50BD5-1224-4BD6-A5B4-A2CE1D1987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8281" y="3902353"/>
            <a:ext cx="3220386" cy="2422093"/>
          </a:xfrm>
          <a:prstGeom prst="rect">
            <a:avLst/>
          </a:prstGeom>
        </p:spPr>
      </p:pic>
    </p:spTree>
    <p:extLst>
      <p:ext uri="{BB962C8B-B14F-4D97-AF65-F5344CB8AC3E}">
        <p14:creationId xmlns:p14="http://schemas.microsoft.com/office/powerpoint/2010/main" val="2907043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1FE8574-5CAC-4FF1-A237-8AACF7294FE8}"/>
              </a:ext>
            </a:extLst>
          </p:cNvPr>
          <p:cNvSpPr/>
          <p:nvPr/>
        </p:nvSpPr>
        <p:spPr>
          <a:xfrm>
            <a:off x="3961720" y="356939"/>
            <a:ext cx="1415772" cy="584775"/>
          </a:xfrm>
          <a:prstGeom prst="rect">
            <a:avLst/>
          </a:prstGeom>
          <a:solidFill>
            <a:schemeClr val="accent2">
              <a:lumMod val="20000"/>
              <a:lumOff val="80000"/>
            </a:schemeClr>
          </a:solidFill>
        </p:spPr>
        <p:txBody>
          <a:bodyPr wrap="none">
            <a:spAutoFit/>
          </a:bodyPr>
          <a:lstStyle/>
          <a:p>
            <a:r>
              <a:rPr kumimoji="1" lang="ja-JP" altLang="en-US" sz="3200" b="1" dirty="0"/>
              <a:t>結　果</a:t>
            </a:r>
            <a:endParaRPr lang="en-GB" altLang="ja-JP" sz="3200" b="1" dirty="0"/>
          </a:p>
        </p:txBody>
      </p:sp>
      <p:sp>
        <p:nvSpPr>
          <p:cNvPr id="5" name="テキスト ボックス 4">
            <a:extLst>
              <a:ext uri="{FF2B5EF4-FFF2-40B4-BE49-F238E27FC236}">
                <a16:creationId xmlns:a16="http://schemas.microsoft.com/office/drawing/2014/main" id="{BE262FAA-9BE0-4523-B3CA-DA298C7EC5F7}"/>
              </a:ext>
            </a:extLst>
          </p:cNvPr>
          <p:cNvSpPr txBox="1"/>
          <p:nvPr/>
        </p:nvSpPr>
        <p:spPr>
          <a:xfrm>
            <a:off x="181584" y="941714"/>
            <a:ext cx="3647152" cy="369332"/>
          </a:xfrm>
          <a:prstGeom prst="rect">
            <a:avLst/>
          </a:prstGeom>
          <a:noFill/>
        </p:spPr>
        <p:txBody>
          <a:bodyPr wrap="none" rtlCol="0">
            <a:spAutoFit/>
          </a:bodyPr>
          <a:lstStyle/>
          <a:p>
            <a:r>
              <a:rPr kumimoji="1" lang="ja-JP" altLang="en-US" dirty="0">
                <a:latin typeface="ＭＳ ゴシック" panose="020B0609070205080204" pitchFamily="49" charset="-128"/>
                <a:ea typeface="ＭＳ ゴシック" panose="020B0609070205080204" pitchFamily="49" charset="-128"/>
              </a:rPr>
              <a:t>回収状況（</a:t>
            </a:r>
            <a:r>
              <a:rPr kumimoji="1" lang="en-US" altLang="ja-JP" dirty="0">
                <a:latin typeface="ＭＳ ゴシック" panose="020B0609070205080204" pitchFamily="49" charset="-128"/>
                <a:ea typeface="ＭＳ ゴシック" panose="020B0609070205080204" pitchFamily="49" charset="-128"/>
              </a:rPr>
              <a:t>2019</a:t>
            </a:r>
            <a:r>
              <a:rPr kumimoji="1" lang="ja-JP" altLang="en-US" dirty="0">
                <a:latin typeface="ＭＳ ゴシック" panose="020B0609070205080204" pitchFamily="49" charset="-128"/>
                <a:ea typeface="ＭＳ ゴシック" panose="020B0609070205080204" pitchFamily="49" charset="-128"/>
              </a:rPr>
              <a:t>年</a:t>
            </a:r>
            <a:r>
              <a:rPr kumimoji="1" lang="en-US" altLang="ja-JP" dirty="0">
                <a:latin typeface="ＭＳ ゴシック" panose="020B0609070205080204" pitchFamily="49" charset="-128"/>
                <a:ea typeface="ＭＳ ゴシック" panose="020B0609070205080204" pitchFamily="49" charset="-128"/>
              </a:rPr>
              <a:t>2</a:t>
            </a:r>
            <a:r>
              <a:rPr kumimoji="1" lang="ja-JP" altLang="en-US" dirty="0">
                <a:latin typeface="ＭＳ ゴシック" panose="020B0609070205080204" pitchFamily="49" charset="-128"/>
                <a:ea typeface="ＭＳ ゴシック" panose="020B0609070205080204" pitchFamily="49" charset="-128"/>
              </a:rPr>
              <a:t>月</a:t>
            </a:r>
            <a:r>
              <a:rPr kumimoji="1" lang="en-US" altLang="ja-JP" dirty="0">
                <a:latin typeface="ＭＳ ゴシック" panose="020B0609070205080204" pitchFamily="49" charset="-128"/>
                <a:ea typeface="ＭＳ ゴシック" panose="020B0609070205080204" pitchFamily="49" charset="-128"/>
              </a:rPr>
              <a:t>18</a:t>
            </a:r>
            <a:r>
              <a:rPr kumimoji="1" lang="ja-JP" altLang="en-US" dirty="0">
                <a:latin typeface="ＭＳ ゴシック" panose="020B0609070205080204" pitchFamily="49" charset="-128"/>
                <a:ea typeface="ＭＳ ゴシック" panose="020B0609070205080204" pitchFamily="49" charset="-128"/>
              </a:rPr>
              <a:t>日時点）</a:t>
            </a:r>
            <a:endParaRPr kumimoji="1" lang="en-GB" dirty="0">
              <a:latin typeface="ＭＳ ゴシック" panose="020B0609070205080204" pitchFamily="49" charset="-128"/>
              <a:ea typeface="ＭＳ ゴシック" panose="020B0609070205080204" pitchFamily="49" charset="-128"/>
            </a:endParaRPr>
          </a:p>
        </p:txBody>
      </p:sp>
      <p:graphicFrame>
        <p:nvGraphicFramePr>
          <p:cNvPr id="7" name="グラフ 6"/>
          <p:cNvGraphicFramePr>
            <a:graphicFrameLocks/>
          </p:cNvGraphicFramePr>
          <p:nvPr>
            <p:extLst>
              <p:ext uri="{D42A27DB-BD31-4B8C-83A1-F6EECF244321}">
                <p14:modId xmlns:p14="http://schemas.microsoft.com/office/powerpoint/2010/main" val="2179894856"/>
              </p:ext>
            </p:extLst>
          </p:nvPr>
        </p:nvGraphicFramePr>
        <p:xfrm>
          <a:off x="979055" y="4114800"/>
          <a:ext cx="6936512"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表 7">
            <a:extLst>
              <a:ext uri="{FF2B5EF4-FFF2-40B4-BE49-F238E27FC236}">
                <a16:creationId xmlns:a16="http://schemas.microsoft.com/office/drawing/2014/main" id="{EF1DC654-8A4A-4B78-9D79-D62E4E264468}"/>
              </a:ext>
            </a:extLst>
          </p:cNvPr>
          <p:cNvGraphicFramePr>
            <a:graphicFrameLocks noGrp="1"/>
          </p:cNvGraphicFramePr>
          <p:nvPr>
            <p:extLst>
              <p:ext uri="{D42A27DB-BD31-4B8C-83A1-F6EECF244321}">
                <p14:modId xmlns:p14="http://schemas.microsoft.com/office/powerpoint/2010/main" val="1886628053"/>
              </p:ext>
            </p:extLst>
          </p:nvPr>
        </p:nvGraphicFramePr>
        <p:xfrm>
          <a:off x="882604" y="1311046"/>
          <a:ext cx="7574004" cy="2777222"/>
        </p:xfrm>
        <a:graphic>
          <a:graphicData uri="http://schemas.openxmlformats.org/drawingml/2006/table">
            <a:tbl>
              <a:tblPr/>
              <a:tblGrid>
                <a:gridCol w="2020651">
                  <a:extLst>
                    <a:ext uri="{9D8B030D-6E8A-4147-A177-3AD203B41FA5}">
                      <a16:colId xmlns:a16="http://schemas.microsoft.com/office/drawing/2014/main" val="3060915249"/>
                    </a:ext>
                  </a:extLst>
                </a:gridCol>
                <a:gridCol w="1022929">
                  <a:extLst>
                    <a:ext uri="{9D8B030D-6E8A-4147-A177-3AD203B41FA5}">
                      <a16:colId xmlns:a16="http://schemas.microsoft.com/office/drawing/2014/main" val="1237549670"/>
                    </a:ext>
                  </a:extLst>
                </a:gridCol>
                <a:gridCol w="1022929">
                  <a:extLst>
                    <a:ext uri="{9D8B030D-6E8A-4147-A177-3AD203B41FA5}">
                      <a16:colId xmlns:a16="http://schemas.microsoft.com/office/drawing/2014/main" val="4005552997"/>
                    </a:ext>
                  </a:extLst>
                </a:gridCol>
                <a:gridCol w="1022929">
                  <a:extLst>
                    <a:ext uri="{9D8B030D-6E8A-4147-A177-3AD203B41FA5}">
                      <a16:colId xmlns:a16="http://schemas.microsoft.com/office/drawing/2014/main" val="82372845"/>
                    </a:ext>
                  </a:extLst>
                </a:gridCol>
                <a:gridCol w="1242283">
                  <a:extLst>
                    <a:ext uri="{9D8B030D-6E8A-4147-A177-3AD203B41FA5}">
                      <a16:colId xmlns:a16="http://schemas.microsoft.com/office/drawing/2014/main" val="1392554456"/>
                    </a:ext>
                  </a:extLst>
                </a:gridCol>
                <a:gridCol w="1242283">
                  <a:extLst>
                    <a:ext uri="{9D8B030D-6E8A-4147-A177-3AD203B41FA5}">
                      <a16:colId xmlns:a16="http://schemas.microsoft.com/office/drawing/2014/main" val="2902237415"/>
                    </a:ext>
                  </a:extLst>
                </a:gridCol>
              </a:tblGrid>
              <a:tr h="522343">
                <a:tc>
                  <a:txBody>
                    <a:bodyPr/>
                    <a:lstStyle/>
                    <a:p>
                      <a:pPr algn="ctr" fontAlgn="ctr"/>
                      <a:r>
                        <a:rPr lang="ja-JP" altLang="en-US" sz="1400" b="1" i="0" u="none" strike="noStrike" baseline="0" dirty="0">
                          <a:solidFill>
                            <a:srgbClr val="000000"/>
                          </a:solidFill>
                          <a:effectLst/>
                          <a:latin typeface="游ゴシック" panose="020B0400000000000000" pitchFamily="50" charset="-128"/>
                          <a:ea typeface="游ゴシック" panose="020B0400000000000000" pitchFamily="50" charset="-128"/>
                        </a:rPr>
                        <a:t>医療機関名</a:t>
                      </a:r>
                    </a:p>
                  </a:txBody>
                  <a:tcPr marL="7620" marR="7620" marT="76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1400" b="1" i="0" u="none" strike="noStrike" baseline="0" dirty="0">
                          <a:solidFill>
                            <a:srgbClr val="000000"/>
                          </a:solidFill>
                          <a:effectLst/>
                          <a:latin typeface="游ゴシック" panose="020B0400000000000000" pitchFamily="50" charset="-128"/>
                          <a:ea typeface="游ゴシック" panose="020B0400000000000000" pitchFamily="50" charset="-128"/>
                        </a:rPr>
                        <a:t>返送数</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1400" b="1" i="0" u="none" strike="noStrike" baseline="0" dirty="0">
                          <a:solidFill>
                            <a:srgbClr val="000000"/>
                          </a:solidFill>
                          <a:effectLst/>
                          <a:latin typeface="游ゴシック" panose="020B0400000000000000" pitchFamily="50" charset="-128"/>
                          <a:ea typeface="游ゴシック" panose="020B0400000000000000" pitchFamily="50" charset="-128"/>
                        </a:rPr>
                        <a:t>病院への</a:t>
                      </a:r>
                      <a:endParaRPr lang="en-US" altLang="ja-JP" sz="1400" b="1" i="0" u="none" strike="noStrike" baseline="0" dirty="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400" b="1" i="0" u="none" strike="noStrike" baseline="0" dirty="0">
                          <a:solidFill>
                            <a:srgbClr val="000000"/>
                          </a:solidFill>
                          <a:effectLst/>
                          <a:latin typeface="游ゴシック" panose="020B0400000000000000" pitchFamily="50" charset="-128"/>
                          <a:ea typeface="游ゴシック" panose="020B0400000000000000" pitchFamily="50" charset="-128"/>
                        </a:rPr>
                        <a:t>配布数</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1400" b="1" i="0" u="none" strike="noStrike" baseline="0" dirty="0">
                          <a:solidFill>
                            <a:srgbClr val="000000"/>
                          </a:solidFill>
                          <a:effectLst/>
                          <a:latin typeface="游ゴシック" panose="020B0400000000000000" pitchFamily="50" charset="-128"/>
                          <a:ea typeface="游ゴシック" panose="020B0400000000000000" pitchFamily="50" charset="-128"/>
                        </a:rPr>
                        <a:t>患者家族への配付数</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1200" b="1" i="0" u="none" strike="noStrike" baseline="0" dirty="0">
                          <a:solidFill>
                            <a:srgbClr val="000000"/>
                          </a:solidFill>
                          <a:effectLst/>
                          <a:latin typeface="游ゴシック" panose="020B0400000000000000" pitchFamily="50" charset="-128"/>
                          <a:ea typeface="游ゴシック" panose="020B0400000000000000" pitchFamily="50" charset="-128"/>
                        </a:rPr>
                        <a:t>病院配付に対する患者家族への</a:t>
                      </a:r>
                      <a:endParaRPr lang="en-US" altLang="ja-JP" sz="1200" b="1" i="0" u="none" strike="noStrike" baseline="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200" b="1" i="0" u="none" strike="noStrike" baseline="0">
                          <a:solidFill>
                            <a:srgbClr val="000000"/>
                          </a:solidFill>
                          <a:effectLst/>
                          <a:latin typeface="游ゴシック" panose="020B0400000000000000" pitchFamily="50" charset="-128"/>
                          <a:ea typeface="游ゴシック" panose="020B0400000000000000" pitchFamily="50" charset="-128"/>
                        </a:rPr>
                        <a:t>配布</a:t>
                      </a:r>
                      <a:r>
                        <a:rPr lang="ja-JP" altLang="en-US" sz="1200" b="1" i="0" u="none" strike="noStrike" baseline="0" dirty="0">
                          <a:solidFill>
                            <a:srgbClr val="000000"/>
                          </a:solidFill>
                          <a:effectLst/>
                          <a:latin typeface="游ゴシック" panose="020B0400000000000000" pitchFamily="50" charset="-128"/>
                          <a:ea typeface="游ゴシック" panose="020B0400000000000000" pitchFamily="50" charset="-128"/>
                        </a:rPr>
                        <a:t>割合</a:t>
                      </a:r>
                      <a:r>
                        <a:rPr lang="en-US" altLang="ja-JP" sz="1200" b="1" i="0" u="none" strike="noStrike" baseline="0" dirty="0">
                          <a:solidFill>
                            <a:srgbClr val="000000"/>
                          </a:solidFill>
                          <a:effectLst/>
                          <a:latin typeface="游ゴシック" panose="020B0400000000000000" pitchFamily="50" charset="-128"/>
                          <a:ea typeface="游ゴシック" panose="020B0400000000000000"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1400" b="1" i="0" u="none" strike="noStrike" baseline="0" dirty="0">
                          <a:solidFill>
                            <a:srgbClr val="000000"/>
                          </a:solidFill>
                          <a:effectLst/>
                          <a:latin typeface="游ゴシック" panose="020B0400000000000000" pitchFamily="50" charset="-128"/>
                          <a:ea typeface="游ゴシック" panose="020B0400000000000000" pitchFamily="50" charset="-128"/>
                        </a:rPr>
                        <a:t>回収率</a:t>
                      </a:r>
                      <a:r>
                        <a:rPr lang="en-US" altLang="ja-JP" sz="1400" b="1" i="0" u="none" strike="noStrike" baseline="0" dirty="0">
                          <a:solidFill>
                            <a:srgbClr val="000000"/>
                          </a:solidFill>
                          <a:effectLst/>
                          <a:latin typeface="游ゴシック" panose="020B0400000000000000" pitchFamily="50" charset="-128"/>
                          <a:ea typeface="游ゴシック" panose="020B0400000000000000"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618520329"/>
                  </a:ext>
                </a:extLst>
              </a:tr>
              <a:tr h="185558">
                <a:tc>
                  <a:txBody>
                    <a:bodyPr/>
                    <a:lstStyle/>
                    <a:p>
                      <a:pPr algn="l" fontAlgn="ctr"/>
                      <a:r>
                        <a:rPr lang="ja-JP" altLang="en-US" sz="1200" b="1" i="0" u="none" strike="noStrike" baseline="0" dirty="0">
                          <a:solidFill>
                            <a:srgbClr val="000000"/>
                          </a:solidFill>
                          <a:effectLst/>
                          <a:latin typeface="游ゴシック" panose="020B0400000000000000" pitchFamily="50" charset="-128"/>
                          <a:ea typeface="游ゴシック" panose="020B0400000000000000" pitchFamily="50" charset="-128"/>
                        </a:rPr>
                        <a:t>大阪市立総合医療センター</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63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Arial" panose="020B0604020202020204" pitchFamily="34" charset="0"/>
                        </a:rPr>
                        <a:t>100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82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Arial" panose="020B0604020202020204" pitchFamily="34" charset="0"/>
                        </a:rPr>
                        <a:t>82%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Arial" panose="020B0604020202020204" pitchFamily="34" charset="0"/>
                        </a:rPr>
                        <a:t>77%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9619956"/>
                  </a:ext>
                </a:extLst>
              </a:tr>
              <a:tr h="232142">
                <a:tc>
                  <a:txBody>
                    <a:bodyPr/>
                    <a:lstStyle/>
                    <a:p>
                      <a:pPr algn="l" fontAlgn="ctr"/>
                      <a:r>
                        <a:rPr lang="ja-JP" altLang="en-US" sz="1200" b="1" i="0" u="none" strike="noStrike" baseline="0" dirty="0">
                          <a:solidFill>
                            <a:srgbClr val="000000"/>
                          </a:solidFill>
                          <a:effectLst/>
                          <a:latin typeface="游ゴシック" panose="020B0400000000000000" pitchFamily="50" charset="-128"/>
                          <a:ea typeface="游ゴシック" panose="020B0400000000000000" pitchFamily="50" charset="-128"/>
                        </a:rPr>
                        <a:t>大阪母子医療センター</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Arial" panose="020B0604020202020204" pitchFamily="34" charset="0"/>
                        </a:rPr>
                        <a:t>54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100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Arial" panose="020B0604020202020204" pitchFamily="34" charset="0"/>
                        </a:rPr>
                        <a:t>64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Arial" panose="020B0604020202020204" pitchFamily="34" charset="0"/>
                        </a:rPr>
                        <a:t>64%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Arial" panose="020B0604020202020204" pitchFamily="34" charset="0"/>
                        </a:rPr>
                        <a:t>84%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1055235"/>
                  </a:ext>
                </a:extLst>
              </a:tr>
              <a:tr h="185558">
                <a:tc>
                  <a:txBody>
                    <a:bodyPr/>
                    <a:lstStyle/>
                    <a:p>
                      <a:pPr algn="l" fontAlgn="ctr"/>
                      <a:r>
                        <a:rPr lang="zh-CN" altLang="en-US" sz="1200" b="1" i="0" u="none" strike="noStrike" baseline="0" dirty="0">
                          <a:solidFill>
                            <a:srgbClr val="000000"/>
                          </a:solidFill>
                          <a:effectLst/>
                          <a:latin typeface="游ゴシック" panose="020B0400000000000000" pitchFamily="50" charset="-128"/>
                          <a:ea typeface="游ゴシック" panose="020B0400000000000000" pitchFamily="50" charset="-128"/>
                        </a:rPr>
                        <a:t>近畿大学医学部附属病院</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Arial" panose="020B0604020202020204" pitchFamily="34" charset="0"/>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Arial" panose="020B0604020202020204" pitchFamily="34" charset="0"/>
                        </a:rPr>
                        <a:t>100%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Arial" panose="020B0604020202020204" pitchFamily="34" charset="0"/>
                        </a:rPr>
                        <a:t>72%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4052159"/>
                  </a:ext>
                </a:extLst>
              </a:tr>
              <a:tr h="185558">
                <a:tc>
                  <a:txBody>
                    <a:bodyPr/>
                    <a:lstStyle/>
                    <a:p>
                      <a:pPr algn="l" fontAlgn="ctr"/>
                      <a:r>
                        <a:rPr lang="ja-JP" altLang="en-US" sz="1200" b="1" i="0" u="none" strike="noStrike" baseline="0" dirty="0">
                          <a:solidFill>
                            <a:srgbClr val="000000"/>
                          </a:solidFill>
                          <a:effectLst/>
                          <a:latin typeface="游ゴシック" panose="020B0400000000000000" pitchFamily="50" charset="-128"/>
                          <a:ea typeface="游ゴシック" panose="020B0400000000000000" pitchFamily="50" charset="-128"/>
                        </a:rPr>
                        <a:t>大阪赤十字病院</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Arial" panose="020B0604020202020204" pitchFamily="34" charset="0"/>
                        </a:rPr>
                        <a:t>100%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Arial" panose="020B0604020202020204" pitchFamily="34" charset="0"/>
                        </a:rPr>
                        <a:t>85%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5230685"/>
                  </a:ext>
                </a:extLst>
              </a:tr>
              <a:tr h="185558">
                <a:tc>
                  <a:txBody>
                    <a:bodyPr/>
                    <a:lstStyle/>
                    <a:p>
                      <a:pPr algn="l" fontAlgn="ctr"/>
                      <a:r>
                        <a:rPr lang="zh-CN" altLang="en-US" sz="1200" b="1" i="0" u="none" strike="noStrike" baseline="0" dirty="0">
                          <a:solidFill>
                            <a:srgbClr val="000000"/>
                          </a:solidFill>
                          <a:effectLst/>
                          <a:latin typeface="游ゴシック" panose="020B0400000000000000" pitchFamily="50" charset="-128"/>
                          <a:ea typeface="游ゴシック" panose="020B0400000000000000" pitchFamily="50" charset="-128"/>
                        </a:rPr>
                        <a:t>大阪市立大学医学部附属病院</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Arial" panose="020B060402020202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Arial" panose="020B0604020202020204" pitchFamily="34" charset="0"/>
                        </a:rPr>
                        <a:t>83%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6792184"/>
                  </a:ext>
                </a:extLst>
              </a:tr>
              <a:tr h="185558">
                <a:tc>
                  <a:txBody>
                    <a:bodyPr/>
                    <a:lstStyle/>
                    <a:p>
                      <a:pPr algn="l" fontAlgn="ctr"/>
                      <a:r>
                        <a:rPr lang="zh-CN" altLang="en-US" sz="1200" b="1" i="0" u="none" strike="noStrike" baseline="0" dirty="0">
                          <a:solidFill>
                            <a:srgbClr val="000000"/>
                          </a:solidFill>
                          <a:effectLst/>
                          <a:latin typeface="游ゴシック" panose="020B0400000000000000" pitchFamily="50" charset="-128"/>
                          <a:ea typeface="游ゴシック" panose="020B0400000000000000" pitchFamily="50" charset="-128"/>
                        </a:rPr>
                        <a:t>大阪医科大学附属病院</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13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68%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Arial" panose="020B0604020202020204" pitchFamily="34" charset="0"/>
                        </a:rPr>
                        <a:t>76%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6749701"/>
                  </a:ext>
                </a:extLst>
              </a:tr>
              <a:tr h="185558">
                <a:tc>
                  <a:txBody>
                    <a:bodyPr/>
                    <a:lstStyle/>
                    <a:p>
                      <a:pPr algn="l" fontAlgn="ctr"/>
                      <a:r>
                        <a:rPr lang="zh-CN" altLang="en-US" sz="1200" b="1" i="0" u="none" strike="noStrike" baseline="0" dirty="0">
                          <a:solidFill>
                            <a:srgbClr val="000000"/>
                          </a:solidFill>
                          <a:effectLst/>
                          <a:latin typeface="游ゴシック" panose="020B0400000000000000" pitchFamily="50" charset="-128"/>
                          <a:ea typeface="游ゴシック" panose="020B0400000000000000" pitchFamily="50" charset="-128"/>
                        </a:rPr>
                        <a:t>大阪大学医学部附属病院</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13</a:t>
                      </a:r>
                      <a:r>
                        <a:rPr lang="ja-JP" altLang="en-US" sz="1400" b="0" i="0" u="none" strike="noStrike" dirty="0">
                          <a:solidFill>
                            <a:srgbClr val="000000"/>
                          </a:solidFill>
                          <a:effectLst/>
                          <a:latin typeface="Arial" panose="020B060402020202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18%</a:t>
                      </a:r>
                      <a:endParaRPr lang="ja-JP" altLang="en-US" sz="1400" b="0" i="0" u="none" strike="noStrike" dirty="0">
                        <a:solidFill>
                          <a:srgbClr val="000000"/>
                        </a:solidFill>
                        <a:effectLst/>
                        <a:latin typeface="Arial" panose="020B060402020202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84%</a:t>
                      </a:r>
                      <a:endParaRPr lang="ja-JP" altLang="en-US" sz="1400" b="0" i="0" u="none" strike="noStrike" dirty="0">
                        <a:solidFill>
                          <a:srgbClr val="000000"/>
                        </a:solidFill>
                        <a:effectLst/>
                        <a:latin typeface="Arial" panose="020B060402020202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3690610"/>
                  </a:ext>
                </a:extLst>
              </a:tr>
              <a:tr h="185558">
                <a:tc>
                  <a:txBody>
                    <a:bodyPr/>
                    <a:lstStyle/>
                    <a:p>
                      <a:pPr algn="l" fontAlgn="ctr"/>
                      <a:r>
                        <a:rPr lang="ja-JP" altLang="en-US" sz="1200" b="1" i="0" u="none" strike="noStrike" baseline="0" dirty="0">
                          <a:solidFill>
                            <a:srgbClr val="000000"/>
                          </a:solidFill>
                          <a:effectLst/>
                          <a:latin typeface="游ゴシック" panose="020B0400000000000000" pitchFamily="50" charset="-128"/>
                          <a:ea typeface="游ゴシック" panose="020B0400000000000000" pitchFamily="50" charset="-128"/>
                        </a:rPr>
                        <a:t>北野病院</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Arial" panose="020B060402020202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Arial" panose="020B0604020202020204" pitchFamily="34" charset="0"/>
                        </a:rPr>
                        <a:t>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100%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Arial" panose="020B0604020202020204" pitchFamily="34" charset="0"/>
                        </a:rPr>
                        <a:t>80%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689977"/>
                  </a:ext>
                </a:extLst>
              </a:tr>
              <a:tr h="185558">
                <a:tc>
                  <a:txBody>
                    <a:bodyPr/>
                    <a:lstStyle/>
                    <a:p>
                      <a:pPr algn="l" fontAlgn="ctr"/>
                      <a:r>
                        <a:rPr lang="zh-CN" altLang="en-US" sz="1200" b="1" i="0" u="none" strike="noStrike" baseline="0" dirty="0">
                          <a:solidFill>
                            <a:srgbClr val="000000"/>
                          </a:solidFill>
                          <a:effectLst/>
                          <a:latin typeface="游ゴシック" panose="020B0400000000000000" pitchFamily="50" charset="-128"/>
                          <a:ea typeface="游ゴシック" panose="020B0400000000000000" pitchFamily="50" charset="-128"/>
                        </a:rPr>
                        <a:t>関西医科大学附属病院</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Arial" panose="020B060402020202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Arial" panose="020B060402020202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Arial" panose="020B060402020202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Arial" panose="020B060402020202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1445490"/>
                  </a:ext>
                </a:extLst>
              </a:tr>
              <a:tr h="185558">
                <a:tc>
                  <a:txBody>
                    <a:bodyPr/>
                    <a:lstStyle/>
                    <a:p>
                      <a:pPr algn="l" fontAlgn="ctr"/>
                      <a:r>
                        <a:rPr lang="ja-JP" altLang="en-US" sz="1200" b="1" i="0" u="none" strike="noStrike" baseline="0" dirty="0">
                          <a:solidFill>
                            <a:srgbClr val="000000"/>
                          </a:solidFill>
                          <a:effectLst/>
                          <a:latin typeface="游ゴシック" panose="020B0400000000000000" pitchFamily="50" charset="-128"/>
                          <a:ea typeface="游ゴシック" panose="020B0400000000000000" pitchFamily="50" charset="-128"/>
                        </a:rPr>
                        <a:t>合計</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panose="020B0604020202020204" pitchFamily="34" charset="0"/>
                        </a:rPr>
                        <a:t>199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Arial" panose="020B0604020202020204" pitchFamily="34" charset="0"/>
                        </a:rPr>
                        <a:t>400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Arial" panose="020B060402020202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Arial" panose="020B060402020202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Arial" panose="020B060402020202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8932709"/>
                  </a:ext>
                </a:extLst>
              </a:tr>
            </a:tbl>
          </a:graphicData>
        </a:graphic>
      </p:graphicFrame>
    </p:spTree>
    <p:extLst>
      <p:ext uri="{BB962C8B-B14F-4D97-AF65-F5344CB8AC3E}">
        <p14:creationId xmlns:p14="http://schemas.microsoft.com/office/powerpoint/2010/main" val="3397095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891676D-C9E0-45EC-912E-78D00DB58FF4}"/>
              </a:ext>
            </a:extLst>
          </p:cNvPr>
          <p:cNvSpPr/>
          <p:nvPr/>
        </p:nvSpPr>
        <p:spPr>
          <a:xfrm>
            <a:off x="3895045" y="166439"/>
            <a:ext cx="1415772" cy="584775"/>
          </a:xfrm>
          <a:prstGeom prst="rect">
            <a:avLst/>
          </a:prstGeom>
          <a:solidFill>
            <a:schemeClr val="accent2">
              <a:lumMod val="20000"/>
              <a:lumOff val="80000"/>
            </a:schemeClr>
          </a:solidFill>
        </p:spPr>
        <p:txBody>
          <a:bodyPr wrap="none">
            <a:spAutoFit/>
          </a:bodyPr>
          <a:lstStyle/>
          <a:p>
            <a:r>
              <a:rPr kumimoji="1" lang="ja-JP" altLang="en-US" sz="3200" b="1" dirty="0"/>
              <a:t>結　果</a:t>
            </a:r>
            <a:endParaRPr lang="en-GB" altLang="ja-JP" sz="3200" b="1" dirty="0"/>
          </a:p>
        </p:txBody>
      </p:sp>
      <p:sp>
        <p:nvSpPr>
          <p:cNvPr id="5" name="テキスト ボックス 4">
            <a:extLst>
              <a:ext uri="{FF2B5EF4-FFF2-40B4-BE49-F238E27FC236}">
                <a16:creationId xmlns:a16="http://schemas.microsoft.com/office/drawing/2014/main" id="{A8A6558E-072C-4E36-A2BE-244CF811619C}"/>
              </a:ext>
            </a:extLst>
          </p:cNvPr>
          <p:cNvSpPr txBox="1"/>
          <p:nvPr/>
        </p:nvSpPr>
        <p:spPr>
          <a:xfrm>
            <a:off x="106683" y="904889"/>
            <a:ext cx="1210588" cy="400110"/>
          </a:xfrm>
          <a:prstGeom prst="rect">
            <a:avLst/>
          </a:prstGeom>
          <a:solidFill>
            <a:schemeClr val="accent5">
              <a:lumMod val="40000"/>
              <a:lumOff val="60000"/>
            </a:schemeClr>
          </a:solidFill>
        </p:spPr>
        <p:txBody>
          <a:bodyPr wrap="none" rtlCol="0">
            <a:spAutoFit/>
          </a:bodyPr>
          <a:lstStyle/>
          <a:p>
            <a:r>
              <a:rPr kumimoji="1" lang="ja-JP" altLang="en-US" sz="2000" b="1" dirty="0">
                <a:latin typeface="+mn-ea"/>
              </a:rPr>
              <a:t>患者背景</a:t>
            </a:r>
            <a:endParaRPr kumimoji="1" lang="en-GB" sz="2000" b="1" dirty="0">
              <a:latin typeface="+mn-ea"/>
            </a:endParaRPr>
          </a:p>
        </p:txBody>
      </p:sp>
      <p:sp>
        <p:nvSpPr>
          <p:cNvPr id="2" name="テキスト ボックス 1">
            <a:extLst>
              <a:ext uri="{FF2B5EF4-FFF2-40B4-BE49-F238E27FC236}">
                <a16:creationId xmlns:a16="http://schemas.microsoft.com/office/drawing/2014/main" id="{E31FA3A3-148C-4276-82A0-B25E0F975FDC}"/>
              </a:ext>
            </a:extLst>
          </p:cNvPr>
          <p:cNvSpPr txBox="1"/>
          <p:nvPr/>
        </p:nvSpPr>
        <p:spPr>
          <a:xfrm>
            <a:off x="5310817" y="393116"/>
            <a:ext cx="2146742" cy="369332"/>
          </a:xfrm>
          <a:prstGeom prst="rect">
            <a:avLst/>
          </a:prstGeom>
          <a:noFill/>
        </p:spPr>
        <p:txBody>
          <a:bodyPr wrap="none" rtlCol="0">
            <a:spAutoFit/>
          </a:bodyPr>
          <a:lstStyle/>
          <a:p>
            <a:r>
              <a:rPr kumimoji="1" lang="ja-JP" altLang="en-US" dirty="0">
                <a:latin typeface="ＭＳ ゴシック" panose="020B0609070205080204" pitchFamily="49" charset="-128"/>
                <a:ea typeface="ＭＳ ゴシック" panose="020B0609070205080204" pitchFamily="49" charset="-128"/>
              </a:rPr>
              <a:t>（</a:t>
            </a:r>
            <a:r>
              <a:rPr kumimoji="1" lang="en-US" altLang="ja-JP" dirty="0">
                <a:latin typeface="ＭＳ ゴシック" panose="020B0609070205080204" pitchFamily="49" charset="-128"/>
                <a:ea typeface="ＭＳ ゴシック" panose="020B0609070205080204" pitchFamily="49" charset="-128"/>
              </a:rPr>
              <a:t>199</a:t>
            </a:r>
            <a:r>
              <a:rPr kumimoji="1" lang="ja-JP" altLang="en-US" dirty="0">
                <a:latin typeface="ＭＳ ゴシック" panose="020B0609070205080204" pitchFamily="49" charset="-128"/>
                <a:ea typeface="ＭＳ ゴシック" panose="020B0609070205080204" pitchFamily="49" charset="-128"/>
              </a:rPr>
              <a:t>件回収時点）</a:t>
            </a:r>
            <a:endParaRPr kumimoji="1" lang="en-GB" dirty="0">
              <a:latin typeface="ＭＳ ゴシック" panose="020B0609070205080204" pitchFamily="49" charset="-128"/>
              <a:ea typeface="ＭＳ ゴシック" panose="020B0609070205080204" pitchFamily="49" charset="-128"/>
            </a:endParaRPr>
          </a:p>
        </p:txBody>
      </p:sp>
      <p:graphicFrame>
        <p:nvGraphicFramePr>
          <p:cNvPr id="13" name="グラフ 12">
            <a:extLst>
              <a:ext uri="{FF2B5EF4-FFF2-40B4-BE49-F238E27FC236}">
                <a16:creationId xmlns:a16="http://schemas.microsoft.com/office/drawing/2014/main" id="{4C88FFDA-BF58-4CE8-ACFC-89ABB1F90BB8}"/>
              </a:ext>
            </a:extLst>
          </p:cNvPr>
          <p:cNvGraphicFramePr>
            <a:graphicFrameLocks/>
          </p:cNvGraphicFramePr>
          <p:nvPr>
            <p:extLst>
              <p:ext uri="{D42A27DB-BD31-4B8C-83A1-F6EECF244321}">
                <p14:modId xmlns:p14="http://schemas.microsoft.com/office/powerpoint/2010/main" val="236890774"/>
              </p:ext>
            </p:extLst>
          </p:nvPr>
        </p:nvGraphicFramePr>
        <p:xfrm>
          <a:off x="30931" y="965939"/>
          <a:ext cx="4572000" cy="27279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グラフ 13">
            <a:extLst>
              <a:ext uri="{FF2B5EF4-FFF2-40B4-BE49-F238E27FC236}">
                <a16:creationId xmlns:a16="http://schemas.microsoft.com/office/drawing/2014/main" id="{C76DC6DC-6AEC-4830-9359-60BB75D91888}"/>
              </a:ext>
            </a:extLst>
          </p:cNvPr>
          <p:cNvGraphicFramePr>
            <a:graphicFrameLocks/>
          </p:cNvGraphicFramePr>
          <p:nvPr>
            <p:extLst>
              <p:ext uri="{D42A27DB-BD31-4B8C-83A1-F6EECF244321}">
                <p14:modId xmlns:p14="http://schemas.microsoft.com/office/powerpoint/2010/main" val="3326109061"/>
              </p:ext>
            </p:extLst>
          </p:nvPr>
        </p:nvGraphicFramePr>
        <p:xfrm>
          <a:off x="4098188" y="965939"/>
          <a:ext cx="4572000" cy="278901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グラフ 14">
            <a:extLst>
              <a:ext uri="{FF2B5EF4-FFF2-40B4-BE49-F238E27FC236}">
                <a16:creationId xmlns:a16="http://schemas.microsoft.com/office/drawing/2014/main" id="{6518CA78-EE1B-46E5-905E-377973D8675E}"/>
              </a:ext>
            </a:extLst>
          </p:cNvPr>
          <p:cNvGraphicFramePr>
            <a:graphicFrameLocks/>
          </p:cNvGraphicFramePr>
          <p:nvPr>
            <p:extLst>
              <p:ext uri="{D42A27DB-BD31-4B8C-83A1-F6EECF244321}">
                <p14:modId xmlns:p14="http://schemas.microsoft.com/office/powerpoint/2010/main" val="3305274020"/>
              </p:ext>
            </p:extLst>
          </p:nvPr>
        </p:nvGraphicFramePr>
        <p:xfrm>
          <a:off x="261436" y="3574473"/>
          <a:ext cx="4110990" cy="328352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グラフ 15">
            <a:extLst>
              <a:ext uri="{FF2B5EF4-FFF2-40B4-BE49-F238E27FC236}">
                <a16:creationId xmlns:a16="http://schemas.microsoft.com/office/drawing/2014/main" id="{8DEDE219-0401-439D-B2CA-F0F8C43B4C37}"/>
              </a:ext>
            </a:extLst>
          </p:cNvPr>
          <p:cNvGraphicFramePr>
            <a:graphicFrameLocks/>
          </p:cNvGraphicFramePr>
          <p:nvPr>
            <p:extLst>
              <p:ext uri="{D42A27DB-BD31-4B8C-83A1-F6EECF244321}">
                <p14:modId xmlns:p14="http://schemas.microsoft.com/office/powerpoint/2010/main" val="849341932"/>
              </p:ext>
            </p:extLst>
          </p:nvPr>
        </p:nvGraphicFramePr>
        <p:xfrm>
          <a:off x="4022436" y="3657918"/>
          <a:ext cx="4572000" cy="3047682"/>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241884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3B288BF-8AA8-4450-B42B-5CD031527205}"/>
              </a:ext>
            </a:extLst>
          </p:cNvPr>
          <p:cNvSpPr txBox="1"/>
          <p:nvPr/>
        </p:nvSpPr>
        <p:spPr>
          <a:xfrm>
            <a:off x="146373" y="96218"/>
            <a:ext cx="1210588" cy="400110"/>
          </a:xfrm>
          <a:prstGeom prst="rect">
            <a:avLst/>
          </a:prstGeom>
          <a:solidFill>
            <a:schemeClr val="accent5">
              <a:lumMod val="40000"/>
              <a:lumOff val="60000"/>
            </a:schemeClr>
          </a:solidFill>
        </p:spPr>
        <p:txBody>
          <a:bodyPr wrap="none" rtlCol="0">
            <a:spAutoFit/>
          </a:bodyPr>
          <a:lstStyle/>
          <a:p>
            <a:r>
              <a:rPr kumimoji="1" lang="ja-JP" altLang="en-US" sz="2000" b="1" dirty="0">
                <a:latin typeface="+mn-ea"/>
              </a:rPr>
              <a:t>患者背景</a:t>
            </a:r>
            <a:endParaRPr kumimoji="1" lang="en-GB" sz="2000" b="1" dirty="0">
              <a:latin typeface="+mn-ea"/>
            </a:endParaRPr>
          </a:p>
        </p:txBody>
      </p:sp>
      <p:sp>
        <p:nvSpPr>
          <p:cNvPr id="8" name="吹き出し: 四角形 7">
            <a:extLst>
              <a:ext uri="{FF2B5EF4-FFF2-40B4-BE49-F238E27FC236}">
                <a16:creationId xmlns:a16="http://schemas.microsoft.com/office/drawing/2014/main" id="{51104AB7-D796-468C-9585-3E8104B1909C}"/>
              </a:ext>
            </a:extLst>
          </p:cNvPr>
          <p:cNvSpPr/>
          <p:nvPr/>
        </p:nvSpPr>
        <p:spPr>
          <a:xfrm>
            <a:off x="3890308" y="1194142"/>
            <a:ext cx="2746145" cy="1034534"/>
          </a:xfrm>
          <a:prstGeom prst="wedgeRectCallout">
            <a:avLst>
              <a:gd name="adj1" fmla="val 66356"/>
              <a:gd name="adj2" fmla="val -28932"/>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奈良県　</a:t>
            </a:r>
            <a:r>
              <a:rPr kumimoji="1" lang="en-US" altLang="ja-JP" sz="1200" b="1" dirty="0">
                <a:solidFill>
                  <a:schemeClr val="tx1"/>
                </a:solidFill>
              </a:rPr>
              <a:t>17</a:t>
            </a:r>
          </a:p>
          <a:p>
            <a:pPr algn="ctr"/>
            <a:r>
              <a:rPr kumimoji="1" lang="ja-JP" altLang="en-US" sz="1200" b="1" dirty="0">
                <a:solidFill>
                  <a:schemeClr val="tx1"/>
                </a:solidFill>
              </a:rPr>
              <a:t>兵庫県　</a:t>
            </a:r>
            <a:r>
              <a:rPr kumimoji="1" lang="en-US" altLang="ja-JP" sz="1200" b="1" dirty="0">
                <a:solidFill>
                  <a:schemeClr val="tx1"/>
                </a:solidFill>
              </a:rPr>
              <a:t>8</a:t>
            </a:r>
          </a:p>
          <a:p>
            <a:pPr algn="ctr"/>
            <a:r>
              <a:rPr kumimoji="1" lang="ja-JP" altLang="en-US" sz="1200" b="1" dirty="0">
                <a:solidFill>
                  <a:schemeClr val="tx1"/>
                </a:solidFill>
              </a:rPr>
              <a:t>千葉県・京都　</a:t>
            </a:r>
            <a:r>
              <a:rPr kumimoji="1" lang="en-US" altLang="ja-JP" sz="1200" b="1" dirty="0">
                <a:solidFill>
                  <a:schemeClr val="tx1"/>
                </a:solidFill>
              </a:rPr>
              <a:t>2</a:t>
            </a:r>
          </a:p>
          <a:p>
            <a:pPr algn="ctr"/>
            <a:r>
              <a:rPr kumimoji="1" lang="ja-JP" altLang="en-US" sz="1200" b="1" dirty="0">
                <a:solidFill>
                  <a:schemeClr val="tx1"/>
                </a:solidFill>
              </a:rPr>
              <a:t>東京・和歌山・香川・岡山・大分　</a:t>
            </a:r>
            <a:r>
              <a:rPr kumimoji="1" lang="en-US" altLang="ja-JP" sz="1200" b="1" dirty="0">
                <a:solidFill>
                  <a:schemeClr val="tx1"/>
                </a:solidFill>
              </a:rPr>
              <a:t>1</a:t>
            </a:r>
            <a:r>
              <a:rPr kumimoji="1" lang="en-GB" b="1" dirty="0">
                <a:solidFill>
                  <a:schemeClr val="tx1"/>
                </a:solidFill>
              </a:rPr>
              <a:t> </a:t>
            </a:r>
          </a:p>
        </p:txBody>
      </p:sp>
      <p:sp>
        <p:nvSpPr>
          <p:cNvPr id="9" name="テキスト ボックス 8">
            <a:extLst>
              <a:ext uri="{FF2B5EF4-FFF2-40B4-BE49-F238E27FC236}">
                <a16:creationId xmlns:a16="http://schemas.microsoft.com/office/drawing/2014/main" id="{C50EBFD1-5CE9-45B5-990F-11070A8DF0DB}"/>
              </a:ext>
            </a:extLst>
          </p:cNvPr>
          <p:cNvSpPr txBox="1"/>
          <p:nvPr/>
        </p:nvSpPr>
        <p:spPr>
          <a:xfrm>
            <a:off x="146373" y="3414113"/>
            <a:ext cx="1210588" cy="400110"/>
          </a:xfrm>
          <a:prstGeom prst="rect">
            <a:avLst/>
          </a:prstGeom>
          <a:solidFill>
            <a:schemeClr val="accent5">
              <a:lumMod val="40000"/>
              <a:lumOff val="60000"/>
            </a:schemeClr>
          </a:solidFill>
        </p:spPr>
        <p:txBody>
          <a:bodyPr wrap="none" rtlCol="0">
            <a:spAutoFit/>
          </a:bodyPr>
          <a:lstStyle/>
          <a:p>
            <a:r>
              <a:rPr kumimoji="1" lang="ja-JP" altLang="en-US" sz="2000" b="1" dirty="0">
                <a:latin typeface="+mn-ea"/>
              </a:rPr>
              <a:t>来院経緯</a:t>
            </a:r>
            <a:endParaRPr kumimoji="1" lang="en-GB" sz="2000" b="1" dirty="0">
              <a:latin typeface="+mn-ea"/>
            </a:endParaRPr>
          </a:p>
        </p:txBody>
      </p:sp>
      <p:graphicFrame>
        <p:nvGraphicFramePr>
          <p:cNvPr id="14" name="グラフ 13">
            <a:extLst>
              <a:ext uri="{FF2B5EF4-FFF2-40B4-BE49-F238E27FC236}">
                <a16:creationId xmlns:a16="http://schemas.microsoft.com/office/drawing/2014/main" id="{6A75CA38-6ABB-46EA-B883-D5701B95E1D0}"/>
              </a:ext>
            </a:extLst>
          </p:cNvPr>
          <p:cNvGraphicFramePr>
            <a:graphicFrameLocks/>
          </p:cNvGraphicFramePr>
          <p:nvPr>
            <p:extLst>
              <p:ext uri="{D42A27DB-BD31-4B8C-83A1-F6EECF244321}">
                <p14:modId xmlns:p14="http://schemas.microsoft.com/office/powerpoint/2010/main" val="4123612403"/>
              </p:ext>
            </p:extLst>
          </p:nvPr>
        </p:nvGraphicFramePr>
        <p:xfrm>
          <a:off x="4413308" y="488890"/>
          <a:ext cx="4572000" cy="29032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グラフ 15">
            <a:extLst>
              <a:ext uri="{FF2B5EF4-FFF2-40B4-BE49-F238E27FC236}">
                <a16:creationId xmlns:a16="http://schemas.microsoft.com/office/drawing/2014/main" id="{00000000-0008-0000-0200-000002000000}"/>
              </a:ext>
            </a:extLst>
          </p:cNvPr>
          <p:cNvGraphicFramePr>
            <a:graphicFrameLocks/>
          </p:cNvGraphicFramePr>
          <p:nvPr>
            <p:extLst>
              <p:ext uri="{D42A27DB-BD31-4B8C-83A1-F6EECF244321}">
                <p14:modId xmlns:p14="http://schemas.microsoft.com/office/powerpoint/2010/main" val="3666791884"/>
              </p:ext>
            </p:extLst>
          </p:nvPr>
        </p:nvGraphicFramePr>
        <p:xfrm>
          <a:off x="4629150" y="3785191"/>
          <a:ext cx="4514850" cy="305395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グラフ 9">
            <a:extLst>
              <a:ext uri="{FF2B5EF4-FFF2-40B4-BE49-F238E27FC236}">
                <a16:creationId xmlns:a16="http://schemas.microsoft.com/office/drawing/2014/main" id="{3846A15D-4476-447E-A7BA-2CDC0B5E50DA}"/>
              </a:ext>
            </a:extLst>
          </p:cNvPr>
          <p:cNvGraphicFramePr>
            <a:graphicFrameLocks/>
          </p:cNvGraphicFramePr>
          <p:nvPr>
            <p:extLst>
              <p:ext uri="{D42A27DB-BD31-4B8C-83A1-F6EECF244321}">
                <p14:modId xmlns:p14="http://schemas.microsoft.com/office/powerpoint/2010/main" val="3927029496"/>
              </p:ext>
            </p:extLst>
          </p:nvPr>
        </p:nvGraphicFramePr>
        <p:xfrm>
          <a:off x="368436" y="508321"/>
          <a:ext cx="457200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 name="グラフ 10">
            <a:extLst>
              <a:ext uri="{FF2B5EF4-FFF2-40B4-BE49-F238E27FC236}">
                <a16:creationId xmlns:a16="http://schemas.microsoft.com/office/drawing/2014/main" id="{630CCE86-685D-4127-95B4-B28A508A6146}"/>
              </a:ext>
            </a:extLst>
          </p:cNvPr>
          <p:cNvGraphicFramePr>
            <a:graphicFrameLocks/>
          </p:cNvGraphicFramePr>
          <p:nvPr>
            <p:extLst>
              <p:ext uri="{D42A27DB-BD31-4B8C-83A1-F6EECF244321}">
                <p14:modId xmlns:p14="http://schemas.microsoft.com/office/powerpoint/2010/main" val="4167188290"/>
              </p:ext>
            </p:extLst>
          </p:nvPr>
        </p:nvGraphicFramePr>
        <p:xfrm>
          <a:off x="261756" y="3814223"/>
          <a:ext cx="4678680" cy="2828925"/>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180373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97FCB7E-3D89-4C1D-A72B-5C6AD74389A6}"/>
              </a:ext>
            </a:extLst>
          </p:cNvPr>
          <p:cNvSpPr/>
          <p:nvPr/>
        </p:nvSpPr>
        <p:spPr>
          <a:xfrm>
            <a:off x="73745" y="130518"/>
            <a:ext cx="1936030" cy="400110"/>
          </a:xfrm>
          <a:prstGeom prst="rect">
            <a:avLst/>
          </a:prstGeom>
          <a:solidFill>
            <a:schemeClr val="accent5">
              <a:lumMod val="40000"/>
              <a:lumOff val="60000"/>
            </a:schemeClr>
          </a:solidFill>
        </p:spPr>
        <p:txBody>
          <a:bodyPr wrap="square">
            <a:spAutoFit/>
          </a:bodyPr>
          <a:lstStyle/>
          <a:p>
            <a:pPr marL="342900" lvl="0" indent="-342900" algn="just">
              <a:spcAft>
                <a:spcPts val="0"/>
              </a:spcAft>
              <a:buFont typeface="+mj-ea"/>
              <a:buAutoNum type="circleNumDbPlain"/>
            </a:pPr>
            <a:r>
              <a:rPr lang="ja-JP" altLang="ja-JP" sz="2000" b="1" kern="100" dirty="0">
                <a:latin typeface="+mn-ea"/>
                <a:cs typeface="Times New Roman" panose="02020603050405020304" pitchFamily="18" charset="0"/>
              </a:rPr>
              <a:t>情報提供</a:t>
            </a:r>
          </a:p>
        </p:txBody>
      </p:sp>
      <p:sp>
        <p:nvSpPr>
          <p:cNvPr id="5" name="正方形/長方形 4">
            <a:extLst>
              <a:ext uri="{FF2B5EF4-FFF2-40B4-BE49-F238E27FC236}">
                <a16:creationId xmlns:a16="http://schemas.microsoft.com/office/drawing/2014/main" id="{F18278DA-E270-4A62-AACB-0DF1801438D4}"/>
              </a:ext>
            </a:extLst>
          </p:cNvPr>
          <p:cNvSpPr/>
          <p:nvPr/>
        </p:nvSpPr>
        <p:spPr>
          <a:xfrm>
            <a:off x="-110810" y="591449"/>
            <a:ext cx="2396810" cy="369332"/>
          </a:xfrm>
          <a:prstGeom prst="rect">
            <a:avLst/>
          </a:prstGeom>
        </p:spPr>
        <p:txBody>
          <a:bodyPr wrap="none">
            <a:spAutoFit/>
          </a:bodyPr>
          <a:lstStyle/>
          <a:p>
            <a:pPr marL="133350" algn="just">
              <a:spcAft>
                <a:spcPts val="0"/>
              </a:spcAft>
            </a:pPr>
            <a:r>
              <a:rPr lang="ja-JP" altLang="ja-JP" kern="100" dirty="0">
                <a:latin typeface="ＭＳ ゴシック" panose="020B0609070205080204" pitchFamily="49" charset="-128"/>
                <a:ea typeface="ＭＳ ゴシック" panose="020B0609070205080204" pitchFamily="49" charset="-128"/>
                <a:cs typeface="Times New Roman" panose="02020603050405020304" pitchFamily="18" charset="0"/>
              </a:rPr>
              <a:t>・治療開始前の説明</a:t>
            </a:r>
          </a:p>
        </p:txBody>
      </p:sp>
      <p:graphicFrame>
        <p:nvGraphicFramePr>
          <p:cNvPr id="10" name="グラフ 9">
            <a:extLst>
              <a:ext uri="{FF2B5EF4-FFF2-40B4-BE49-F238E27FC236}">
                <a16:creationId xmlns:a16="http://schemas.microsoft.com/office/drawing/2014/main" id="{4C06DC8A-05D4-4B28-9F75-53552C806FCF}"/>
              </a:ext>
            </a:extLst>
          </p:cNvPr>
          <p:cNvGraphicFramePr>
            <a:graphicFrameLocks/>
          </p:cNvGraphicFramePr>
          <p:nvPr>
            <p:extLst>
              <p:ext uri="{D42A27DB-BD31-4B8C-83A1-F6EECF244321}">
                <p14:modId xmlns:p14="http://schemas.microsoft.com/office/powerpoint/2010/main" val="590664030"/>
              </p:ext>
            </p:extLst>
          </p:nvPr>
        </p:nvGraphicFramePr>
        <p:xfrm>
          <a:off x="244764" y="960781"/>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a:extLst>
              <a:ext uri="{FF2B5EF4-FFF2-40B4-BE49-F238E27FC236}">
                <a16:creationId xmlns:a16="http://schemas.microsoft.com/office/drawing/2014/main" id="{8ABFEDDF-F2C7-4154-AAA5-698B0C7051DD}"/>
              </a:ext>
            </a:extLst>
          </p:cNvPr>
          <p:cNvGraphicFramePr>
            <a:graphicFrameLocks/>
          </p:cNvGraphicFramePr>
          <p:nvPr>
            <p:extLst>
              <p:ext uri="{D42A27DB-BD31-4B8C-83A1-F6EECF244321}">
                <p14:modId xmlns:p14="http://schemas.microsoft.com/office/powerpoint/2010/main" val="3108328205"/>
              </p:ext>
            </p:extLst>
          </p:nvPr>
        </p:nvGraphicFramePr>
        <p:xfrm>
          <a:off x="4572000" y="880295"/>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a:extLst>
              <a:ext uri="{FF2B5EF4-FFF2-40B4-BE49-F238E27FC236}">
                <a16:creationId xmlns:a16="http://schemas.microsoft.com/office/drawing/2014/main" id="{550CD861-D279-4BA4-86D3-952FB1CF5179}"/>
              </a:ext>
            </a:extLst>
          </p:cNvPr>
          <p:cNvGraphicFramePr>
            <a:graphicFrameLocks/>
          </p:cNvGraphicFramePr>
          <p:nvPr>
            <p:extLst>
              <p:ext uri="{D42A27DB-BD31-4B8C-83A1-F6EECF244321}">
                <p14:modId xmlns:p14="http://schemas.microsoft.com/office/powerpoint/2010/main" val="1402112039"/>
              </p:ext>
            </p:extLst>
          </p:nvPr>
        </p:nvGraphicFramePr>
        <p:xfrm>
          <a:off x="73745" y="3864953"/>
          <a:ext cx="4572000" cy="282368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グラフ 13">
            <a:extLst>
              <a:ext uri="{FF2B5EF4-FFF2-40B4-BE49-F238E27FC236}">
                <a16:creationId xmlns:a16="http://schemas.microsoft.com/office/drawing/2014/main" id="{FF010190-09F2-456C-BC3A-8F339FDF792F}"/>
              </a:ext>
            </a:extLst>
          </p:cNvPr>
          <p:cNvGraphicFramePr>
            <a:graphicFrameLocks/>
          </p:cNvGraphicFramePr>
          <p:nvPr>
            <p:extLst>
              <p:ext uri="{D42A27DB-BD31-4B8C-83A1-F6EECF244321}">
                <p14:modId xmlns:p14="http://schemas.microsoft.com/office/powerpoint/2010/main" val="126714582"/>
              </p:ext>
            </p:extLst>
          </p:nvPr>
        </p:nvGraphicFramePr>
        <p:xfrm>
          <a:off x="4390768" y="3784467"/>
          <a:ext cx="4753232" cy="2904172"/>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520873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A7715901-922F-4B1E-8DAC-5C57EFE7435C}"/>
              </a:ext>
            </a:extLst>
          </p:cNvPr>
          <p:cNvSpPr/>
          <p:nvPr/>
        </p:nvSpPr>
        <p:spPr>
          <a:xfrm>
            <a:off x="105131" y="152230"/>
            <a:ext cx="1556836" cy="400110"/>
          </a:xfrm>
          <a:prstGeom prst="rect">
            <a:avLst/>
          </a:prstGeom>
          <a:solidFill>
            <a:schemeClr val="accent5">
              <a:lumMod val="40000"/>
              <a:lumOff val="60000"/>
            </a:schemeClr>
          </a:solidFill>
        </p:spPr>
        <p:txBody>
          <a:bodyPr wrap="none">
            <a:spAutoFit/>
          </a:bodyPr>
          <a:lstStyle/>
          <a:p>
            <a:pPr marL="342900" lvl="0" indent="-342900" algn="just">
              <a:spcAft>
                <a:spcPts val="0"/>
              </a:spcAft>
              <a:buFont typeface="+mj-ea"/>
              <a:buAutoNum type="circleNumDbPlain"/>
            </a:pPr>
            <a:r>
              <a:rPr lang="ja-JP" altLang="ja-JP" sz="2000" b="1" kern="100" dirty="0">
                <a:latin typeface="+mn-ea"/>
                <a:cs typeface="Times New Roman" panose="02020603050405020304" pitchFamily="18" charset="0"/>
              </a:rPr>
              <a:t>情報提供</a:t>
            </a:r>
          </a:p>
        </p:txBody>
      </p:sp>
      <p:sp>
        <p:nvSpPr>
          <p:cNvPr id="5" name="正方形/長方形 4">
            <a:extLst>
              <a:ext uri="{FF2B5EF4-FFF2-40B4-BE49-F238E27FC236}">
                <a16:creationId xmlns:a16="http://schemas.microsoft.com/office/drawing/2014/main" id="{55082C4B-3E06-45A5-9FF7-167CCA7146A8}"/>
              </a:ext>
            </a:extLst>
          </p:cNvPr>
          <p:cNvSpPr/>
          <p:nvPr/>
        </p:nvSpPr>
        <p:spPr>
          <a:xfrm>
            <a:off x="269462" y="683478"/>
            <a:ext cx="3550972" cy="369332"/>
          </a:xfrm>
          <a:prstGeom prst="rect">
            <a:avLst/>
          </a:prstGeom>
          <a:solidFill>
            <a:schemeClr val="accent5">
              <a:lumMod val="20000"/>
              <a:lumOff val="80000"/>
            </a:schemeClr>
          </a:solidFill>
        </p:spPr>
        <p:txBody>
          <a:bodyPr wrap="none">
            <a:spAutoFit/>
          </a:bodyPr>
          <a:lstStyle/>
          <a:p>
            <a:pPr marL="133350" algn="just">
              <a:spcAft>
                <a:spcPts val="0"/>
              </a:spcAft>
            </a:pPr>
            <a:r>
              <a:rPr lang="ja-JP" altLang="ja-JP" kern="100" dirty="0">
                <a:latin typeface="ＭＳ ゴシック" panose="020B0609070205080204" pitchFamily="49" charset="-128"/>
                <a:ea typeface="ＭＳ ゴシック" panose="020B0609070205080204" pitchFamily="49" charset="-128"/>
                <a:cs typeface="Times New Roman" panose="02020603050405020304" pitchFamily="18" charset="0"/>
              </a:rPr>
              <a:t>生殖機能温存への説明について</a:t>
            </a:r>
          </a:p>
        </p:txBody>
      </p:sp>
      <p:graphicFrame>
        <p:nvGraphicFramePr>
          <p:cNvPr id="6" name="グラフ 5">
            <a:extLst>
              <a:ext uri="{FF2B5EF4-FFF2-40B4-BE49-F238E27FC236}">
                <a16:creationId xmlns:a16="http://schemas.microsoft.com/office/drawing/2014/main" id="{B863C6B6-F916-42AA-B243-6EF50B995E8D}"/>
              </a:ext>
            </a:extLst>
          </p:cNvPr>
          <p:cNvGraphicFramePr>
            <a:graphicFrameLocks/>
          </p:cNvGraphicFramePr>
          <p:nvPr>
            <p:extLst>
              <p:ext uri="{D42A27DB-BD31-4B8C-83A1-F6EECF244321}">
                <p14:modId xmlns:p14="http://schemas.microsoft.com/office/powerpoint/2010/main" val="2512740918"/>
              </p:ext>
            </p:extLst>
          </p:nvPr>
        </p:nvGraphicFramePr>
        <p:xfrm>
          <a:off x="-304800" y="1590276"/>
          <a:ext cx="5300663" cy="3467100"/>
        </p:xfrm>
        <a:graphic>
          <a:graphicData uri="http://schemas.openxmlformats.org/drawingml/2006/chart">
            <c:chart xmlns:c="http://schemas.openxmlformats.org/drawingml/2006/chart" xmlns:r="http://schemas.openxmlformats.org/officeDocument/2006/relationships" r:id="rId2"/>
          </a:graphicData>
        </a:graphic>
      </p:graphicFrame>
      <p:sp>
        <p:nvSpPr>
          <p:cNvPr id="9" name="矢印: 上カーブ 8">
            <a:extLst>
              <a:ext uri="{FF2B5EF4-FFF2-40B4-BE49-F238E27FC236}">
                <a16:creationId xmlns:a16="http://schemas.microsoft.com/office/drawing/2014/main" id="{BAA451D0-EF3C-40A8-AB07-C60945FB532A}"/>
              </a:ext>
            </a:extLst>
          </p:cNvPr>
          <p:cNvSpPr/>
          <p:nvPr/>
        </p:nvSpPr>
        <p:spPr>
          <a:xfrm>
            <a:off x="1699491" y="5387426"/>
            <a:ext cx="4974508" cy="1200150"/>
          </a:xfrm>
          <a:prstGeom prst="curvedUp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GB">
              <a:solidFill>
                <a:schemeClr val="accent4">
                  <a:lumMod val="60000"/>
                  <a:lumOff val="40000"/>
                </a:schemeClr>
              </a:solidFill>
            </a:endParaRPr>
          </a:p>
        </p:txBody>
      </p:sp>
      <p:sp>
        <p:nvSpPr>
          <p:cNvPr id="8" name="テキスト ボックス 7">
            <a:extLst>
              <a:ext uri="{FF2B5EF4-FFF2-40B4-BE49-F238E27FC236}">
                <a16:creationId xmlns:a16="http://schemas.microsoft.com/office/drawing/2014/main" id="{ADF1BE4B-30A9-4E24-A8A4-D364EBFDFCA3}"/>
              </a:ext>
            </a:extLst>
          </p:cNvPr>
          <p:cNvSpPr txBox="1"/>
          <p:nvPr/>
        </p:nvSpPr>
        <p:spPr>
          <a:xfrm>
            <a:off x="7591425" y="5026503"/>
            <a:ext cx="1269899" cy="338554"/>
          </a:xfrm>
          <a:prstGeom prst="rect">
            <a:avLst/>
          </a:prstGeom>
          <a:noFill/>
        </p:spPr>
        <p:txBody>
          <a:bodyPr wrap="none" rtlCol="0">
            <a:spAutoFit/>
          </a:bodyPr>
          <a:lstStyle/>
          <a:p>
            <a:r>
              <a:rPr kumimoji="1" lang="ja-JP" altLang="en-US" sz="1600" b="1" dirty="0"/>
              <a:t>回答者</a:t>
            </a:r>
            <a:r>
              <a:rPr kumimoji="1" lang="en-US" altLang="ja-JP" sz="1600" b="1" dirty="0"/>
              <a:t>:94</a:t>
            </a:r>
            <a:r>
              <a:rPr kumimoji="1" lang="ja-JP" altLang="en-US" sz="1600" b="1" dirty="0"/>
              <a:t>人</a:t>
            </a:r>
            <a:endParaRPr kumimoji="1" lang="en-GB" sz="1600" b="1" dirty="0"/>
          </a:p>
        </p:txBody>
      </p:sp>
      <p:graphicFrame>
        <p:nvGraphicFramePr>
          <p:cNvPr id="10" name="グラフ 9">
            <a:extLst>
              <a:ext uri="{FF2B5EF4-FFF2-40B4-BE49-F238E27FC236}">
                <a16:creationId xmlns:a16="http://schemas.microsoft.com/office/drawing/2014/main" id="{B863C6B6-F916-42AA-B243-6EF50B995E8D}"/>
              </a:ext>
            </a:extLst>
          </p:cNvPr>
          <p:cNvGraphicFramePr>
            <a:graphicFrameLocks/>
          </p:cNvGraphicFramePr>
          <p:nvPr>
            <p:extLst>
              <p:ext uri="{D42A27DB-BD31-4B8C-83A1-F6EECF244321}">
                <p14:modId xmlns:p14="http://schemas.microsoft.com/office/powerpoint/2010/main" val="2575676633"/>
              </p:ext>
            </p:extLst>
          </p:nvPr>
        </p:nvGraphicFramePr>
        <p:xfrm>
          <a:off x="-151351" y="1721414"/>
          <a:ext cx="4710545" cy="422680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a:extLst>
              <a:ext uri="{FF2B5EF4-FFF2-40B4-BE49-F238E27FC236}">
                <a16:creationId xmlns:a16="http://schemas.microsoft.com/office/drawing/2014/main" id="{00000000-0008-0000-0400-000002000000}"/>
              </a:ext>
            </a:extLst>
          </p:cNvPr>
          <p:cNvGraphicFramePr>
            <a:graphicFrameLocks/>
          </p:cNvGraphicFramePr>
          <p:nvPr>
            <p:extLst>
              <p:ext uri="{D42A27DB-BD31-4B8C-83A1-F6EECF244321}">
                <p14:modId xmlns:p14="http://schemas.microsoft.com/office/powerpoint/2010/main" val="3881514437"/>
              </p:ext>
            </p:extLst>
          </p:nvPr>
        </p:nvGraphicFramePr>
        <p:xfrm>
          <a:off x="3999809" y="1721414"/>
          <a:ext cx="4872990" cy="430537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4356009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4607</TotalTime>
  <Words>1408</Words>
  <Application>Microsoft Office PowerPoint</Application>
  <PresentationFormat>画面に合わせる (4:3)</PresentationFormat>
  <Paragraphs>331</Paragraphs>
  <Slides>19</Slides>
  <Notes>12</Notes>
  <HiddenSlides>0</HiddenSlides>
  <MMClips>0</MMClips>
  <ScaleCrop>false</ScaleCrop>
  <HeadingPairs>
    <vt:vector size="6" baseType="variant">
      <vt:variant>
        <vt:lpstr>使用されているフォント</vt:lpstr>
      </vt:variant>
      <vt:variant>
        <vt:i4>12</vt:i4>
      </vt:variant>
      <vt:variant>
        <vt:lpstr>テーマ</vt:lpstr>
      </vt:variant>
      <vt:variant>
        <vt:i4>2</vt:i4>
      </vt:variant>
      <vt:variant>
        <vt:lpstr>スライド タイトル</vt:lpstr>
      </vt:variant>
      <vt:variant>
        <vt:i4>19</vt:i4>
      </vt:variant>
    </vt:vector>
  </HeadingPairs>
  <TitlesOfParts>
    <vt:vector size="33" baseType="lpstr">
      <vt:lpstr>等线</vt:lpstr>
      <vt:lpstr>ＭＳ Ｐゴシック</vt:lpstr>
      <vt:lpstr>ＭＳ Ｐゴシック</vt:lpstr>
      <vt:lpstr>ＭＳ ゴシック</vt:lpstr>
      <vt:lpstr>游ゴシック</vt:lpstr>
      <vt:lpstr>游ゴシック Light</vt:lpstr>
      <vt:lpstr>Arial</vt:lpstr>
      <vt:lpstr>Arial Black</vt:lpstr>
      <vt:lpstr>Calibri</vt:lpstr>
      <vt:lpstr>Calibri Light</vt:lpstr>
      <vt:lpstr>Times New Roman</vt:lpstr>
      <vt:lpstr>Wingdings</vt:lpstr>
      <vt:lpstr>Office テーマ</vt:lpstr>
      <vt:lpstr>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Nakata Kayo</dc:creator>
  <cp:lastModifiedBy>田中　あすか</cp:lastModifiedBy>
  <cp:revision>342</cp:revision>
  <cp:lastPrinted>2019-02-21T02:48:57Z</cp:lastPrinted>
  <dcterms:created xsi:type="dcterms:W3CDTF">2018-05-29T06:39:14Z</dcterms:created>
  <dcterms:modified xsi:type="dcterms:W3CDTF">2019-02-21T02:49:19Z</dcterms:modified>
</cp:coreProperties>
</file>