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9" r:id="rId2"/>
    <p:sldId id="260" r:id="rId3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木村　優水" initials="木村　優水" lastIdx="6" clrIdx="0">
    <p:extLst>
      <p:ext uri="{19B8F6BF-5375-455C-9EA6-DF929625EA0E}">
        <p15:presenceInfo xmlns:p15="http://schemas.microsoft.com/office/powerpoint/2012/main" userId="S-1-5-21-161959346-1900351369-444732941-19579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434" autoAdjust="0"/>
  </p:normalViewPr>
  <p:slideViewPr>
    <p:cSldViewPr snapToGrid="0">
      <p:cViewPr varScale="1">
        <p:scale>
          <a:sx n="70" d="100"/>
          <a:sy n="70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052" cy="498714"/>
          </a:xfrm>
          <a:prstGeom prst="rect">
            <a:avLst/>
          </a:prstGeom>
        </p:spPr>
        <p:txBody>
          <a:bodyPr vert="horz" lIns="91486" tIns="45743" rIns="91486" bIns="4574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561" y="0"/>
            <a:ext cx="2950051" cy="498714"/>
          </a:xfrm>
          <a:prstGeom prst="rect">
            <a:avLst/>
          </a:prstGeom>
        </p:spPr>
        <p:txBody>
          <a:bodyPr vert="horz" lIns="91486" tIns="45743" rIns="91486" bIns="45743" rtlCol="0"/>
          <a:lstStyle>
            <a:lvl1pPr algn="r">
              <a:defRPr sz="1200"/>
            </a:lvl1pPr>
          </a:lstStyle>
          <a:p>
            <a:fld id="{CEDAC877-19E0-481B-988C-18088475E556}" type="datetimeFigureOut">
              <a:rPr kumimoji="1" lang="ja-JP" altLang="en-US" smtClean="0"/>
              <a:t>2019/2/20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64238" cy="3354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86" tIns="45743" rIns="91486" bIns="4574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515" y="4783843"/>
            <a:ext cx="5445760" cy="3913475"/>
          </a:xfrm>
          <a:prstGeom prst="rect">
            <a:avLst/>
          </a:prstGeom>
        </p:spPr>
        <p:txBody>
          <a:bodyPr vert="horz" lIns="91486" tIns="45743" rIns="91486" bIns="4574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25"/>
            <a:ext cx="2950052" cy="498714"/>
          </a:xfrm>
          <a:prstGeom prst="rect">
            <a:avLst/>
          </a:prstGeom>
        </p:spPr>
        <p:txBody>
          <a:bodyPr vert="horz" lIns="91486" tIns="45743" rIns="91486" bIns="4574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561" y="9440625"/>
            <a:ext cx="2950051" cy="498714"/>
          </a:xfrm>
          <a:prstGeom prst="rect">
            <a:avLst/>
          </a:prstGeom>
        </p:spPr>
        <p:txBody>
          <a:bodyPr vert="horz" lIns="91486" tIns="45743" rIns="91486" bIns="45743" rtlCol="0" anchor="b"/>
          <a:lstStyle>
            <a:lvl1pPr algn="r">
              <a:defRPr sz="1200"/>
            </a:lvl1pPr>
          </a:lstStyle>
          <a:p>
            <a:fld id="{464C86B1-D7B9-4200-9537-85E44F6674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85473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741EB-BCE3-4985-B6B8-AB8DB10F32EC}" type="datetimeFigureOut">
              <a:rPr kumimoji="1" lang="ja-JP" altLang="en-US" smtClean="0"/>
              <a:t>2019/2/20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D74F-30DD-4F01-BDDE-36A6985860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513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741EB-BCE3-4985-B6B8-AB8DB10F32EC}" type="datetimeFigureOut">
              <a:rPr kumimoji="1" lang="ja-JP" altLang="en-US" smtClean="0"/>
              <a:t>2019/2/20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D74F-30DD-4F01-BDDE-36A6985860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1565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741EB-BCE3-4985-B6B8-AB8DB10F32EC}" type="datetimeFigureOut">
              <a:rPr kumimoji="1" lang="ja-JP" altLang="en-US" smtClean="0"/>
              <a:t>2019/2/20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D74F-30DD-4F01-BDDE-36A6985860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3026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741EB-BCE3-4985-B6B8-AB8DB10F32EC}" type="datetimeFigureOut">
              <a:rPr kumimoji="1" lang="ja-JP" altLang="en-US" smtClean="0"/>
              <a:t>2019/2/20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D74F-30DD-4F01-BDDE-36A6985860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8106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741EB-BCE3-4985-B6B8-AB8DB10F32EC}" type="datetimeFigureOut">
              <a:rPr kumimoji="1" lang="ja-JP" altLang="en-US" smtClean="0"/>
              <a:t>2019/2/20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D74F-30DD-4F01-BDDE-36A6985860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5290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741EB-BCE3-4985-B6B8-AB8DB10F32EC}" type="datetimeFigureOut">
              <a:rPr kumimoji="1" lang="ja-JP" altLang="en-US" smtClean="0"/>
              <a:t>2019/2/20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D74F-30DD-4F01-BDDE-36A6985860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2919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741EB-BCE3-4985-B6B8-AB8DB10F32EC}" type="datetimeFigureOut">
              <a:rPr kumimoji="1" lang="ja-JP" altLang="en-US" smtClean="0"/>
              <a:t>2019/2/20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D74F-30DD-4F01-BDDE-36A6985860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6025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741EB-BCE3-4985-B6B8-AB8DB10F32EC}" type="datetimeFigureOut">
              <a:rPr kumimoji="1" lang="ja-JP" altLang="en-US" smtClean="0"/>
              <a:t>2019/2/20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D74F-30DD-4F01-BDDE-36A6985860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1540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741EB-BCE3-4985-B6B8-AB8DB10F32EC}" type="datetimeFigureOut">
              <a:rPr kumimoji="1" lang="ja-JP" altLang="en-US" smtClean="0"/>
              <a:t>2019/2/20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D74F-30DD-4F01-BDDE-36A6985860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5193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741EB-BCE3-4985-B6B8-AB8DB10F32EC}" type="datetimeFigureOut">
              <a:rPr kumimoji="1" lang="ja-JP" altLang="en-US" smtClean="0"/>
              <a:t>2019/2/20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D74F-30DD-4F01-BDDE-36A6985860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1055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741EB-BCE3-4985-B6B8-AB8DB10F32EC}" type="datetimeFigureOut">
              <a:rPr kumimoji="1" lang="ja-JP" altLang="en-US" smtClean="0"/>
              <a:t>2019/2/20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D74F-30DD-4F01-BDDE-36A6985860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6495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1741EB-BCE3-4985-B6B8-AB8DB10F32EC}" type="datetimeFigureOut">
              <a:rPr kumimoji="1" lang="ja-JP" altLang="en-US" smtClean="0"/>
              <a:t>2019/2/20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88D74F-30DD-4F01-BDDE-36A6985860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3415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0568151"/>
              </p:ext>
            </p:extLst>
          </p:nvPr>
        </p:nvGraphicFramePr>
        <p:xfrm>
          <a:off x="177083" y="960458"/>
          <a:ext cx="11732652" cy="5811197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790163">
                  <a:extLst>
                    <a:ext uri="{9D8B030D-6E8A-4147-A177-3AD203B41FA5}">
                      <a16:colId xmlns:a16="http://schemas.microsoft.com/office/drawing/2014/main" val="2111543082"/>
                    </a:ext>
                  </a:extLst>
                </a:gridCol>
                <a:gridCol w="2481923">
                  <a:extLst>
                    <a:ext uri="{9D8B030D-6E8A-4147-A177-3AD203B41FA5}">
                      <a16:colId xmlns:a16="http://schemas.microsoft.com/office/drawing/2014/main" val="4127807303"/>
                    </a:ext>
                  </a:extLst>
                </a:gridCol>
                <a:gridCol w="1494117">
                  <a:extLst>
                    <a:ext uri="{9D8B030D-6E8A-4147-A177-3AD203B41FA5}">
                      <a16:colId xmlns:a16="http://schemas.microsoft.com/office/drawing/2014/main" val="3007621958"/>
                    </a:ext>
                  </a:extLst>
                </a:gridCol>
                <a:gridCol w="1792717">
                  <a:extLst>
                    <a:ext uri="{9D8B030D-6E8A-4147-A177-3AD203B41FA5}">
                      <a16:colId xmlns:a16="http://schemas.microsoft.com/office/drawing/2014/main" val="3186931578"/>
                    </a:ext>
                  </a:extLst>
                </a:gridCol>
                <a:gridCol w="1994985">
                  <a:extLst>
                    <a:ext uri="{9D8B030D-6E8A-4147-A177-3AD203B41FA5}">
                      <a16:colId xmlns:a16="http://schemas.microsoft.com/office/drawing/2014/main" val="1990359892"/>
                    </a:ext>
                  </a:extLst>
                </a:gridCol>
                <a:gridCol w="981011">
                  <a:extLst>
                    <a:ext uri="{9D8B030D-6E8A-4147-A177-3AD203B41FA5}">
                      <a16:colId xmlns:a16="http://schemas.microsoft.com/office/drawing/2014/main" val="2590381237"/>
                    </a:ext>
                  </a:extLst>
                </a:gridCol>
                <a:gridCol w="1197736">
                  <a:extLst>
                    <a:ext uri="{9D8B030D-6E8A-4147-A177-3AD203B41FA5}">
                      <a16:colId xmlns:a16="http://schemas.microsoft.com/office/drawing/2014/main" val="4013025954"/>
                    </a:ext>
                  </a:extLst>
                </a:gridCol>
              </a:tblGrid>
              <a:tr h="34358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期計画項目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2018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2019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2020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2021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2022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備考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689220"/>
                  </a:ext>
                </a:extLst>
              </a:tr>
              <a:tr h="330332">
                <a:tc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２．がん医療の充実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中間年に計画見直し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endParaRPr kumimoji="1" lang="ja-JP" altLang="en-US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4805397"/>
                  </a:ext>
                </a:extLst>
              </a:tr>
              <a:tr h="852145">
                <a:tc>
                  <a:txBody>
                    <a:bodyPr/>
                    <a:lstStyle/>
                    <a:p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（２）小児・</a:t>
                      </a:r>
                      <a:r>
                        <a:rPr kumimoji="1" lang="en-US" altLang="ja-JP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AYA</a:t>
                      </a:r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世代のがん・高齢者のがん・希少がん等の対策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①小児・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AYA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世代のがん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4296287"/>
                  </a:ext>
                </a:extLst>
              </a:tr>
              <a:tr h="313899">
                <a:tc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３</a:t>
                      </a:r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．患者支援の充実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中間年に計画見直し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endParaRPr kumimoji="1" lang="ja-JP" altLang="en-US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1044114"/>
                  </a:ext>
                </a:extLst>
              </a:tr>
              <a:tr h="8594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（３）就労支援等のがんサバイバーシップ支援</a:t>
                      </a:r>
                      <a:endParaRPr kumimoji="1" lang="en-US" altLang="ja-JP" sz="12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①小児・</a:t>
                      </a:r>
                      <a:r>
                        <a:rPr kumimoji="1" lang="en-US" altLang="ja-JP" sz="12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AYA</a:t>
                      </a:r>
                      <a:r>
                        <a:rPr kumimoji="1" lang="ja-JP" altLang="en-US" sz="12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世代への支援</a:t>
                      </a:r>
                    </a:p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ア　情報提供</a:t>
                      </a:r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4047834"/>
                  </a:ext>
                </a:extLst>
              </a:tr>
              <a:tr h="1122686"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イ　療養中における就学支援等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583078"/>
                  </a:ext>
                </a:extLst>
              </a:tr>
              <a:tr h="770833"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ウ　就労支援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77302"/>
                  </a:ext>
                </a:extLst>
              </a:tr>
              <a:tr h="503250"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エ　家族支援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2465242"/>
                  </a:ext>
                </a:extLst>
              </a:tr>
            </a:tbl>
          </a:graphicData>
        </a:graphic>
      </p:graphicFrame>
      <p:sp>
        <p:nvSpPr>
          <p:cNvPr id="5" name="右矢印 4"/>
          <p:cNvSpPr/>
          <p:nvPr/>
        </p:nvSpPr>
        <p:spPr>
          <a:xfrm>
            <a:off x="5964072" y="1762065"/>
            <a:ext cx="4748282" cy="798077"/>
          </a:xfrm>
          <a:prstGeom prst="righ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がん医療の連携・協力体制、相談支援、情報提供、長期フォローアップ体制の充実</a:t>
            </a:r>
            <a:endParaRPr kumimoji="1" lang="ja-JP" altLang="en-US" sz="1200" strike="sngStrike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右矢印 5"/>
          <p:cNvSpPr/>
          <p:nvPr/>
        </p:nvSpPr>
        <p:spPr>
          <a:xfrm>
            <a:off x="1967601" y="1780386"/>
            <a:ext cx="2489200" cy="776051"/>
          </a:xfrm>
          <a:prstGeom prst="righ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小児がん・</a:t>
            </a:r>
            <a:r>
              <a:rPr lang="en-US" altLang="ja-JP" sz="1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AYA</a:t>
            </a:r>
            <a:r>
              <a:rPr lang="ja-JP" altLang="en-US" sz="1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世代のがん患者の</a:t>
            </a:r>
            <a:endParaRPr lang="en-US" altLang="ja-JP" sz="1200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ニーズを把握</a:t>
            </a:r>
            <a:endParaRPr kumimoji="1" lang="ja-JP" altLang="en-US" sz="12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右矢印 9"/>
          <p:cNvSpPr/>
          <p:nvPr/>
        </p:nvSpPr>
        <p:spPr>
          <a:xfrm>
            <a:off x="1967598" y="3089847"/>
            <a:ext cx="8744753" cy="739207"/>
          </a:xfrm>
          <a:prstGeom prst="righ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がん登録等の情報を通じて小児・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AYA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世代の実態把握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ホームページや療養情報冊子等において就学、就労、生殖機能の温存等の情報提供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右矢印 11"/>
          <p:cNvSpPr/>
          <p:nvPr/>
        </p:nvSpPr>
        <p:spPr>
          <a:xfrm>
            <a:off x="1967599" y="5420922"/>
            <a:ext cx="8744753" cy="651088"/>
          </a:xfrm>
          <a:prstGeom prst="righ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ハローワーク、地域若者サポートステーション等の労働機関をがん相談支援センター、学校との連携</a:t>
            </a:r>
            <a:endParaRPr lang="ja-JP" altLang="en-US" sz="1200" strike="sngStrike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177083" y="531991"/>
            <a:ext cx="11732652" cy="386367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期大阪府がん対策推進計画</a:t>
            </a:r>
            <a:r>
              <a:rPr kumimoji="1" lang="ja-JP" altLang="en-US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mtClean="0">
                <a:latin typeface="Meiryo UI" panose="020B0604030504040204" pitchFamily="50" charset="-128"/>
                <a:ea typeface="Meiryo UI" panose="020B0604030504040204" pitchFamily="50" charset="-128"/>
              </a:rPr>
              <a:t>アクションプラン案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右矢印 18"/>
          <p:cNvSpPr/>
          <p:nvPr/>
        </p:nvSpPr>
        <p:spPr>
          <a:xfrm>
            <a:off x="4456801" y="4012807"/>
            <a:ext cx="1507271" cy="616361"/>
          </a:xfrm>
          <a:prstGeom prst="righ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検討</a:t>
            </a:r>
            <a:endParaRPr kumimoji="1" lang="en-US" altLang="ja-JP" sz="1200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10547438" y="64167"/>
            <a:ext cx="1030311" cy="41288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資料</a:t>
            </a:r>
            <a:r>
              <a:rPr lang="ja-JP" altLang="en-US" b="1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３</a:t>
            </a:r>
            <a:endParaRPr kumimoji="1" lang="ja-JP" altLang="en-US" b="1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3" name="右矢印 12"/>
          <p:cNvSpPr/>
          <p:nvPr/>
        </p:nvSpPr>
        <p:spPr>
          <a:xfrm>
            <a:off x="1967601" y="4041206"/>
            <a:ext cx="2489200" cy="557514"/>
          </a:xfrm>
          <a:prstGeom prst="righ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実態</a:t>
            </a:r>
            <a:r>
              <a:rPr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把握</a:t>
            </a:r>
            <a:endParaRPr lang="en-US" altLang="ja-JP" sz="1200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右矢印 13"/>
          <p:cNvSpPr/>
          <p:nvPr/>
        </p:nvSpPr>
        <p:spPr>
          <a:xfrm>
            <a:off x="1967599" y="4467904"/>
            <a:ext cx="8744753" cy="651089"/>
          </a:xfrm>
          <a:prstGeom prst="righ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小児・</a:t>
            </a:r>
            <a:r>
              <a:rPr lang="en-US" altLang="ja-JP" sz="1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AYA</a:t>
            </a:r>
            <a:r>
              <a:rPr lang="ja-JP" altLang="en-US" sz="1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世代のがんについての正しい知識を普及し、地域での受け入れ促進</a:t>
            </a:r>
            <a:endParaRPr lang="en-US" altLang="ja-JP" sz="1200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右矢印 14"/>
          <p:cNvSpPr/>
          <p:nvPr/>
        </p:nvSpPr>
        <p:spPr>
          <a:xfrm>
            <a:off x="1967601" y="6133837"/>
            <a:ext cx="2489200" cy="557514"/>
          </a:xfrm>
          <a:prstGeom prst="righ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実態</a:t>
            </a:r>
            <a:r>
              <a:rPr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把握</a:t>
            </a:r>
            <a:endParaRPr lang="en-US" altLang="ja-JP" sz="1200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右矢印 15"/>
          <p:cNvSpPr/>
          <p:nvPr/>
        </p:nvSpPr>
        <p:spPr>
          <a:xfrm>
            <a:off x="5964071" y="6113652"/>
            <a:ext cx="4748281" cy="616361"/>
          </a:xfrm>
          <a:prstGeom prst="righ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相談支援の充実</a:t>
            </a:r>
            <a:endParaRPr kumimoji="1" lang="en-US" altLang="ja-JP" sz="1200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右矢印 17"/>
          <p:cNvSpPr/>
          <p:nvPr/>
        </p:nvSpPr>
        <p:spPr>
          <a:xfrm>
            <a:off x="4456801" y="1730106"/>
            <a:ext cx="1507271" cy="776051"/>
          </a:xfrm>
          <a:prstGeom prst="righ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検討</a:t>
            </a:r>
            <a:endParaRPr lang="en-US" altLang="ja-JP" sz="1200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右矢印 19"/>
          <p:cNvSpPr/>
          <p:nvPr/>
        </p:nvSpPr>
        <p:spPr>
          <a:xfrm>
            <a:off x="5943217" y="4012807"/>
            <a:ext cx="4789990" cy="616361"/>
          </a:xfrm>
          <a:prstGeom prst="righ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就学支援</a:t>
            </a:r>
            <a:endParaRPr kumimoji="1" lang="en-US" altLang="ja-JP" sz="1200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右矢印 20"/>
          <p:cNvSpPr/>
          <p:nvPr/>
        </p:nvSpPr>
        <p:spPr>
          <a:xfrm>
            <a:off x="4456801" y="6110142"/>
            <a:ext cx="1507271" cy="604284"/>
          </a:xfrm>
          <a:prstGeom prst="righ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検討</a:t>
            </a:r>
            <a:endParaRPr lang="en-US" altLang="ja-JP" sz="1200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9833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/>
          </p:nvPr>
        </p:nvGraphicFramePr>
        <p:xfrm>
          <a:off x="177082" y="669697"/>
          <a:ext cx="11732653" cy="598868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790163">
                  <a:extLst>
                    <a:ext uri="{9D8B030D-6E8A-4147-A177-3AD203B41FA5}">
                      <a16:colId xmlns:a16="http://schemas.microsoft.com/office/drawing/2014/main" val="2111543082"/>
                    </a:ext>
                  </a:extLst>
                </a:gridCol>
                <a:gridCol w="2443121">
                  <a:extLst>
                    <a:ext uri="{9D8B030D-6E8A-4147-A177-3AD203B41FA5}">
                      <a16:colId xmlns:a16="http://schemas.microsoft.com/office/drawing/2014/main" val="4127807303"/>
                    </a:ext>
                  </a:extLst>
                </a:gridCol>
                <a:gridCol w="1532920">
                  <a:extLst>
                    <a:ext uri="{9D8B030D-6E8A-4147-A177-3AD203B41FA5}">
                      <a16:colId xmlns:a16="http://schemas.microsoft.com/office/drawing/2014/main" val="3007621958"/>
                    </a:ext>
                  </a:extLst>
                </a:gridCol>
                <a:gridCol w="1792717">
                  <a:extLst>
                    <a:ext uri="{9D8B030D-6E8A-4147-A177-3AD203B41FA5}">
                      <a16:colId xmlns:a16="http://schemas.microsoft.com/office/drawing/2014/main" val="3186931578"/>
                    </a:ext>
                  </a:extLst>
                </a:gridCol>
                <a:gridCol w="1994985">
                  <a:extLst>
                    <a:ext uri="{9D8B030D-6E8A-4147-A177-3AD203B41FA5}">
                      <a16:colId xmlns:a16="http://schemas.microsoft.com/office/drawing/2014/main" val="1990359892"/>
                    </a:ext>
                  </a:extLst>
                </a:gridCol>
                <a:gridCol w="981012">
                  <a:extLst>
                    <a:ext uri="{9D8B030D-6E8A-4147-A177-3AD203B41FA5}">
                      <a16:colId xmlns:a16="http://schemas.microsoft.com/office/drawing/2014/main" val="2590381237"/>
                    </a:ext>
                  </a:extLst>
                </a:gridCol>
                <a:gridCol w="1197735">
                  <a:extLst>
                    <a:ext uri="{9D8B030D-6E8A-4147-A177-3AD203B41FA5}">
                      <a16:colId xmlns:a16="http://schemas.microsoft.com/office/drawing/2014/main" val="4013025954"/>
                    </a:ext>
                  </a:extLst>
                </a:gridCol>
              </a:tblGrid>
              <a:tr h="61163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期計画項目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2018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2019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2020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2021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2022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備考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689220"/>
                  </a:ext>
                </a:extLst>
              </a:tr>
              <a:tr h="627356">
                <a:tc>
                  <a:txBody>
                    <a:bodyPr/>
                    <a:lstStyle/>
                    <a:p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４がん対策を社会全体で進める環境づくり</a:t>
                      </a:r>
                      <a:endParaRPr kumimoji="1" lang="en-US" altLang="ja-JP" sz="12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中間年に計画見直し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endParaRPr kumimoji="1" lang="ja-JP" altLang="en-US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4805397"/>
                  </a:ext>
                </a:extLst>
              </a:tr>
              <a:tr h="1319829">
                <a:tc>
                  <a:txBody>
                    <a:bodyPr/>
                    <a:lstStyle/>
                    <a:p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（１）社会全体での機運づくり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4296287"/>
                  </a:ext>
                </a:extLst>
              </a:tr>
              <a:tr h="1559799">
                <a:tc>
                  <a:txBody>
                    <a:bodyPr/>
                    <a:lstStyle/>
                    <a:p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（２）大阪府がん対策基金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1044114"/>
                  </a:ext>
                </a:extLst>
              </a:tr>
              <a:tr h="1870063">
                <a:tc>
                  <a:txBody>
                    <a:bodyPr/>
                    <a:lstStyle/>
                    <a:p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（３）がん患者会等との連携促進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4047834"/>
                  </a:ext>
                </a:extLst>
              </a:tr>
            </a:tbl>
          </a:graphicData>
        </a:graphic>
      </p:graphicFrame>
      <p:sp>
        <p:nvSpPr>
          <p:cNvPr id="17" name="正方形/長方形 16"/>
          <p:cNvSpPr/>
          <p:nvPr/>
        </p:nvSpPr>
        <p:spPr>
          <a:xfrm>
            <a:off x="177082" y="111032"/>
            <a:ext cx="11732652" cy="386367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期大阪府がん対策推進計画</a:t>
            </a:r>
            <a:r>
              <a:rPr kumimoji="1" lang="ja-JP" altLang="en-US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mtClean="0">
                <a:latin typeface="Meiryo UI" panose="020B0604030504040204" pitchFamily="50" charset="-128"/>
                <a:ea typeface="Meiryo UI" panose="020B0604030504040204" pitchFamily="50" charset="-128"/>
              </a:rPr>
              <a:t>アクションプラン案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右矢印 4"/>
          <p:cNvSpPr/>
          <p:nvPr/>
        </p:nvSpPr>
        <p:spPr>
          <a:xfrm>
            <a:off x="2060617" y="2199578"/>
            <a:ext cx="8564451" cy="721217"/>
          </a:xfrm>
          <a:prstGeom prst="rightArrow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がん対策を進める機運の醸成</a:t>
            </a:r>
            <a:endParaRPr kumimoji="1" lang="ja-JP" altLang="en-US" dirty="0"/>
          </a:p>
        </p:txBody>
      </p:sp>
      <p:sp>
        <p:nvSpPr>
          <p:cNvPr id="6" name="右矢印 5"/>
          <p:cNvSpPr/>
          <p:nvPr/>
        </p:nvSpPr>
        <p:spPr>
          <a:xfrm>
            <a:off x="2060615" y="3184952"/>
            <a:ext cx="8564451" cy="721217"/>
          </a:xfrm>
          <a:prstGeom prst="rightArrow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企画提案公募による患者会等の活動に対する支援</a:t>
            </a:r>
            <a:endParaRPr kumimoji="1" lang="ja-JP" altLang="en-US" dirty="0"/>
          </a:p>
        </p:txBody>
      </p:sp>
      <p:sp>
        <p:nvSpPr>
          <p:cNvPr id="7" name="右矢印 6"/>
          <p:cNvSpPr/>
          <p:nvPr/>
        </p:nvSpPr>
        <p:spPr>
          <a:xfrm>
            <a:off x="2060614" y="4024523"/>
            <a:ext cx="8564451" cy="721217"/>
          </a:xfrm>
          <a:prstGeom prst="rightArrow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関係機関と連携した普及啓発活動・寄附促進</a:t>
            </a:r>
            <a:endParaRPr kumimoji="1" lang="ja-JP" altLang="en-US" dirty="0"/>
          </a:p>
        </p:txBody>
      </p:sp>
      <p:sp>
        <p:nvSpPr>
          <p:cNvPr id="8" name="右矢印 7"/>
          <p:cNvSpPr/>
          <p:nvPr/>
        </p:nvSpPr>
        <p:spPr>
          <a:xfrm>
            <a:off x="2060613" y="5819609"/>
            <a:ext cx="8564451" cy="721217"/>
          </a:xfrm>
          <a:prstGeom prst="rightArrow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拠点病院における患者サロン整備の促進</a:t>
            </a:r>
            <a:endParaRPr kumimoji="1" lang="ja-JP" altLang="en-US" dirty="0"/>
          </a:p>
        </p:txBody>
      </p:sp>
      <p:sp>
        <p:nvSpPr>
          <p:cNvPr id="9" name="右矢印 8"/>
          <p:cNvSpPr/>
          <p:nvPr/>
        </p:nvSpPr>
        <p:spPr>
          <a:xfrm>
            <a:off x="2060613" y="4980841"/>
            <a:ext cx="8564451" cy="721217"/>
          </a:xfrm>
          <a:prstGeom prst="rightArrow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患者会等との意見交換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860079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837</TotalTime>
  <Words>315</Words>
  <Application>Microsoft Office PowerPoint</Application>
  <PresentationFormat>ワイド画面</PresentationFormat>
  <Paragraphs>59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Meiryo UI</vt:lpstr>
      <vt:lpstr>ＭＳ ゴシック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中谷　健志</dc:creator>
  <cp:lastModifiedBy>田中　あすか</cp:lastModifiedBy>
  <cp:revision>50</cp:revision>
  <cp:lastPrinted>2019-02-20T06:03:40Z</cp:lastPrinted>
  <dcterms:created xsi:type="dcterms:W3CDTF">2018-12-07T04:30:41Z</dcterms:created>
  <dcterms:modified xsi:type="dcterms:W3CDTF">2019-02-20T06:03:42Z</dcterms:modified>
</cp:coreProperties>
</file>