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9" r:id="rId3"/>
    <p:sldId id="267" r:id="rId4"/>
    <p:sldId id="257" r:id="rId5"/>
    <p:sldId id="260" r:id="rId6"/>
    <p:sldId id="262" r:id="rId7"/>
    <p:sldId id="258" r:id="rId8"/>
    <p:sldId id="263" r:id="rId9"/>
    <p:sldId id="264" r:id="rId10"/>
    <p:sldId id="265" r:id="rId11"/>
    <p:sldId id="266"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54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148036253776436E-2"/>
          <c:y val="3.9800995024875621E-2"/>
          <c:w val="0.67707995337440829"/>
          <c:h val="0.88657290972956737"/>
        </c:manualLayout>
      </c:layout>
      <c:barChart>
        <c:barDir val="col"/>
        <c:grouping val="stacked"/>
        <c:varyColors val="0"/>
        <c:ser>
          <c:idx val="0"/>
          <c:order val="0"/>
          <c:tx>
            <c:strRef>
              <c:f>Sheet7!$A$6</c:f>
              <c:strCache>
                <c:ptCount val="1"/>
                <c:pt idx="0">
                  <c:v>白血病</c:v>
                </c:pt>
              </c:strCache>
            </c:strRef>
          </c:tx>
          <c:spPr>
            <a:solidFill>
              <a:schemeClr val="accent1"/>
            </a:solidFill>
            <a:ln>
              <a:noFill/>
            </a:ln>
            <a:effectLst/>
          </c:spPr>
          <c:invertIfNegative val="0"/>
          <c:cat>
            <c:strRef>
              <c:f>Sheet7!$B$5:$D$5</c:f>
              <c:strCache>
                <c:ptCount val="3"/>
                <c:pt idx="0">
                  <c:v>0-14</c:v>
                </c:pt>
                <c:pt idx="1">
                  <c:v>15-29</c:v>
                </c:pt>
                <c:pt idx="2">
                  <c:v>30-39</c:v>
                </c:pt>
              </c:strCache>
            </c:strRef>
          </c:cat>
          <c:val>
            <c:numRef>
              <c:f>Sheet7!$B$6:$D$6</c:f>
              <c:numCache>
                <c:formatCode>General</c:formatCode>
                <c:ptCount val="3"/>
                <c:pt idx="0">
                  <c:v>254</c:v>
                </c:pt>
                <c:pt idx="1">
                  <c:v>184</c:v>
                </c:pt>
                <c:pt idx="2">
                  <c:v>209</c:v>
                </c:pt>
              </c:numCache>
            </c:numRef>
          </c:val>
          <c:extLst xmlns:c16r2="http://schemas.microsoft.com/office/drawing/2015/06/chart">
            <c:ext xmlns:c16="http://schemas.microsoft.com/office/drawing/2014/chart" uri="{C3380CC4-5D6E-409C-BE32-E72D297353CC}">
              <c16:uniqueId val="{00000000-87D5-41B2-81A2-FB103ED9AEFA}"/>
            </c:ext>
          </c:extLst>
        </c:ser>
        <c:ser>
          <c:idx val="1"/>
          <c:order val="1"/>
          <c:tx>
            <c:strRef>
              <c:f>Sheet7!$A$7</c:f>
              <c:strCache>
                <c:ptCount val="1"/>
                <c:pt idx="0">
                  <c:v>悪性リンパ腫</c:v>
                </c:pt>
              </c:strCache>
            </c:strRef>
          </c:tx>
          <c:spPr>
            <a:solidFill>
              <a:schemeClr val="accent2"/>
            </a:solidFill>
            <a:ln>
              <a:noFill/>
            </a:ln>
            <a:effectLst/>
          </c:spPr>
          <c:invertIfNegative val="0"/>
          <c:cat>
            <c:strRef>
              <c:f>Sheet7!$B$5:$D$5</c:f>
              <c:strCache>
                <c:ptCount val="3"/>
                <c:pt idx="0">
                  <c:v>0-14</c:v>
                </c:pt>
                <c:pt idx="1">
                  <c:v>15-29</c:v>
                </c:pt>
                <c:pt idx="2">
                  <c:v>30-39</c:v>
                </c:pt>
              </c:strCache>
            </c:strRef>
          </c:cat>
          <c:val>
            <c:numRef>
              <c:f>Sheet7!$B$7:$D$7</c:f>
              <c:numCache>
                <c:formatCode>General</c:formatCode>
                <c:ptCount val="3"/>
                <c:pt idx="0">
                  <c:v>65</c:v>
                </c:pt>
                <c:pt idx="1">
                  <c:v>128</c:v>
                </c:pt>
                <c:pt idx="2">
                  <c:v>227</c:v>
                </c:pt>
              </c:numCache>
            </c:numRef>
          </c:val>
          <c:extLst xmlns:c16r2="http://schemas.microsoft.com/office/drawing/2015/06/chart">
            <c:ext xmlns:c16="http://schemas.microsoft.com/office/drawing/2014/chart" uri="{C3380CC4-5D6E-409C-BE32-E72D297353CC}">
              <c16:uniqueId val="{00000001-87D5-41B2-81A2-FB103ED9AEFA}"/>
            </c:ext>
          </c:extLst>
        </c:ser>
        <c:ser>
          <c:idx val="2"/>
          <c:order val="2"/>
          <c:tx>
            <c:strRef>
              <c:f>Sheet7!$A$8</c:f>
              <c:strCache>
                <c:ptCount val="1"/>
                <c:pt idx="0">
                  <c:v>悪性骨腫瘍</c:v>
                </c:pt>
              </c:strCache>
            </c:strRef>
          </c:tx>
          <c:spPr>
            <a:solidFill>
              <a:schemeClr val="accent3"/>
            </a:solidFill>
            <a:ln>
              <a:noFill/>
            </a:ln>
            <a:effectLst/>
          </c:spPr>
          <c:invertIfNegative val="0"/>
          <c:cat>
            <c:strRef>
              <c:f>Sheet7!$B$5:$D$5</c:f>
              <c:strCache>
                <c:ptCount val="3"/>
                <c:pt idx="0">
                  <c:v>0-14</c:v>
                </c:pt>
                <c:pt idx="1">
                  <c:v>15-29</c:v>
                </c:pt>
                <c:pt idx="2">
                  <c:v>30-39</c:v>
                </c:pt>
              </c:strCache>
            </c:strRef>
          </c:cat>
          <c:val>
            <c:numRef>
              <c:f>Sheet7!$B$8:$D$8</c:f>
              <c:numCache>
                <c:formatCode>General</c:formatCode>
                <c:ptCount val="3"/>
                <c:pt idx="0">
                  <c:v>25</c:v>
                </c:pt>
                <c:pt idx="1">
                  <c:v>40</c:v>
                </c:pt>
                <c:pt idx="2">
                  <c:v>31</c:v>
                </c:pt>
              </c:numCache>
            </c:numRef>
          </c:val>
          <c:extLst xmlns:c16r2="http://schemas.microsoft.com/office/drawing/2015/06/chart">
            <c:ext xmlns:c16="http://schemas.microsoft.com/office/drawing/2014/chart" uri="{C3380CC4-5D6E-409C-BE32-E72D297353CC}">
              <c16:uniqueId val="{00000002-87D5-41B2-81A2-FB103ED9AEFA}"/>
            </c:ext>
          </c:extLst>
        </c:ser>
        <c:ser>
          <c:idx val="3"/>
          <c:order val="3"/>
          <c:tx>
            <c:strRef>
              <c:f>Sheet7!$A$9</c:f>
              <c:strCache>
                <c:ptCount val="1"/>
                <c:pt idx="0">
                  <c:v>脳腫瘍</c:v>
                </c:pt>
              </c:strCache>
            </c:strRef>
          </c:tx>
          <c:spPr>
            <a:solidFill>
              <a:schemeClr val="accent4"/>
            </a:solidFill>
            <a:ln>
              <a:noFill/>
            </a:ln>
            <a:effectLst/>
          </c:spPr>
          <c:invertIfNegative val="0"/>
          <c:cat>
            <c:strRef>
              <c:f>Sheet7!$B$5:$D$5</c:f>
              <c:strCache>
                <c:ptCount val="3"/>
                <c:pt idx="0">
                  <c:v>0-14</c:v>
                </c:pt>
                <c:pt idx="1">
                  <c:v>15-29</c:v>
                </c:pt>
                <c:pt idx="2">
                  <c:v>30-39</c:v>
                </c:pt>
              </c:strCache>
            </c:strRef>
          </c:cat>
          <c:val>
            <c:numRef>
              <c:f>Sheet7!$B$9:$D$9</c:f>
              <c:numCache>
                <c:formatCode>General</c:formatCode>
                <c:ptCount val="3"/>
                <c:pt idx="0">
                  <c:v>120</c:v>
                </c:pt>
                <c:pt idx="1">
                  <c:v>90</c:v>
                </c:pt>
                <c:pt idx="2">
                  <c:v>116</c:v>
                </c:pt>
              </c:numCache>
            </c:numRef>
          </c:val>
          <c:extLst xmlns:c16r2="http://schemas.microsoft.com/office/drawing/2015/06/chart">
            <c:ext xmlns:c16="http://schemas.microsoft.com/office/drawing/2014/chart" uri="{C3380CC4-5D6E-409C-BE32-E72D297353CC}">
              <c16:uniqueId val="{00000003-87D5-41B2-81A2-FB103ED9AEFA}"/>
            </c:ext>
          </c:extLst>
        </c:ser>
        <c:ser>
          <c:idx val="4"/>
          <c:order val="4"/>
          <c:tx>
            <c:strRef>
              <c:f>Sheet7!$A$10</c:f>
              <c:strCache>
                <c:ptCount val="1"/>
                <c:pt idx="0">
                  <c:v>消化器がん</c:v>
                </c:pt>
              </c:strCache>
            </c:strRef>
          </c:tx>
          <c:spPr>
            <a:solidFill>
              <a:schemeClr val="bg1">
                <a:lumMod val="85000"/>
              </a:schemeClr>
            </a:solidFill>
            <a:ln>
              <a:noFill/>
            </a:ln>
            <a:effectLst/>
          </c:spPr>
          <c:invertIfNegative val="0"/>
          <c:cat>
            <c:strRef>
              <c:f>Sheet7!$B$5:$D$5</c:f>
              <c:strCache>
                <c:ptCount val="3"/>
                <c:pt idx="0">
                  <c:v>0-14</c:v>
                </c:pt>
                <c:pt idx="1">
                  <c:v>15-29</c:v>
                </c:pt>
                <c:pt idx="2">
                  <c:v>30-39</c:v>
                </c:pt>
              </c:strCache>
            </c:strRef>
          </c:cat>
          <c:val>
            <c:numRef>
              <c:f>Sheet7!$B$10:$D$10</c:f>
              <c:numCache>
                <c:formatCode>General</c:formatCode>
                <c:ptCount val="3"/>
                <c:pt idx="0">
                  <c:v>41</c:v>
                </c:pt>
                <c:pt idx="1">
                  <c:v>123</c:v>
                </c:pt>
                <c:pt idx="2">
                  <c:v>878</c:v>
                </c:pt>
              </c:numCache>
            </c:numRef>
          </c:val>
          <c:extLst xmlns:c16r2="http://schemas.microsoft.com/office/drawing/2015/06/chart">
            <c:ext xmlns:c16="http://schemas.microsoft.com/office/drawing/2014/chart" uri="{C3380CC4-5D6E-409C-BE32-E72D297353CC}">
              <c16:uniqueId val="{00000004-87D5-41B2-81A2-FB103ED9AEFA}"/>
            </c:ext>
          </c:extLst>
        </c:ser>
        <c:ser>
          <c:idx val="5"/>
          <c:order val="5"/>
          <c:tx>
            <c:strRef>
              <c:f>Sheet7!$A$11</c:f>
              <c:strCache>
                <c:ptCount val="1"/>
                <c:pt idx="0">
                  <c:v>頭頚部がん</c:v>
                </c:pt>
              </c:strCache>
            </c:strRef>
          </c:tx>
          <c:spPr>
            <a:solidFill>
              <a:schemeClr val="accent6"/>
            </a:solidFill>
            <a:ln>
              <a:noFill/>
            </a:ln>
            <a:effectLst/>
          </c:spPr>
          <c:invertIfNegative val="0"/>
          <c:cat>
            <c:strRef>
              <c:f>Sheet7!$B$5:$D$5</c:f>
              <c:strCache>
                <c:ptCount val="3"/>
                <c:pt idx="0">
                  <c:v>0-14</c:v>
                </c:pt>
                <c:pt idx="1">
                  <c:v>15-29</c:v>
                </c:pt>
                <c:pt idx="2">
                  <c:v>30-39</c:v>
                </c:pt>
              </c:strCache>
            </c:strRef>
          </c:cat>
          <c:val>
            <c:numRef>
              <c:f>Sheet7!$B$11:$D$11</c:f>
              <c:numCache>
                <c:formatCode>General</c:formatCode>
                <c:ptCount val="3"/>
                <c:pt idx="0">
                  <c:v>7</c:v>
                </c:pt>
                <c:pt idx="1">
                  <c:v>56</c:v>
                </c:pt>
                <c:pt idx="2">
                  <c:v>154</c:v>
                </c:pt>
              </c:numCache>
            </c:numRef>
          </c:val>
          <c:extLst xmlns:c16r2="http://schemas.microsoft.com/office/drawing/2015/06/chart">
            <c:ext xmlns:c16="http://schemas.microsoft.com/office/drawing/2014/chart" uri="{C3380CC4-5D6E-409C-BE32-E72D297353CC}">
              <c16:uniqueId val="{00000005-87D5-41B2-81A2-FB103ED9AEFA}"/>
            </c:ext>
          </c:extLst>
        </c:ser>
        <c:ser>
          <c:idx val="6"/>
          <c:order val="6"/>
          <c:tx>
            <c:strRef>
              <c:f>Sheet7!$A$12</c:f>
              <c:strCache>
                <c:ptCount val="1"/>
                <c:pt idx="0">
                  <c:v>他の内分泌がん</c:v>
                </c:pt>
              </c:strCache>
            </c:strRef>
          </c:tx>
          <c:spPr>
            <a:solidFill>
              <a:schemeClr val="accent1">
                <a:lumMod val="60000"/>
              </a:schemeClr>
            </a:solidFill>
            <a:ln>
              <a:noFill/>
            </a:ln>
            <a:effectLst/>
          </c:spPr>
          <c:invertIfNegative val="0"/>
          <c:cat>
            <c:strRef>
              <c:f>Sheet7!$B$5:$D$5</c:f>
              <c:strCache>
                <c:ptCount val="3"/>
                <c:pt idx="0">
                  <c:v>0-14</c:v>
                </c:pt>
                <c:pt idx="1">
                  <c:v>15-29</c:v>
                </c:pt>
                <c:pt idx="2">
                  <c:v>30-39</c:v>
                </c:pt>
              </c:strCache>
            </c:strRef>
          </c:cat>
          <c:val>
            <c:numRef>
              <c:f>Sheet7!$B$12:$D$12</c:f>
              <c:numCache>
                <c:formatCode>General</c:formatCode>
                <c:ptCount val="3"/>
                <c:pt idx="0">
                  <c:v>44</c:v>
                </c:pt>
                <c:pt idx="1">
                  <c:v>21</c:v>
                </c:pt>
                <c:pt idx="2">
                  <c:v>20</c:v>
                </c:pt>
              </c:numCache>
            </c:numRef>
          </c:val>
          <c:extLst xmlns:c16r2="http://schemas.microsoft.com/office/drawing/2015/06/chart">
            <c:ext xmlns:c16="http://schemas.microsoft.com/office/drawing/2014/chart" uri="{C3380CC4-5D6E-409C-BE32-E72D297353CC}">
              <c16:uniqueId val="{00000006-87D5-41B2-81A2-FB103ED9AEFA}"/>
            </c:ext>
          </c:extLst>
        </c:ser>
        <c:ser>
          <c:idx val="7"/>
          <c:order val="7"/>
          <c:tx>
            <c:strRef>
              <c:f>Sheet7!$A$13</c:f>
              <c:strCache>
                <c:ptCount val="1"/>
                <c:pt idx="0">
                  <c:v>その他</c:v>
                </c:pt>
              </c:strCache>
            </c:strRef>
          </c:tx>
          <c:spPr>
            <a:solidFill>
              <a:schemeClr val="accent2">
                <a:lumMod val="60000"/>
              </a:schemeClr>
            </a:solidFill>
            <a:ln>
              <a:noFill/>
            </a:ln>
            <a:effectLst/>
          </c:spPr>
          <c:invertIfNegative val="0"/>
          <c:cat>
            <c:strRef>
              <c:f>Sheet7!$B$5:$D$5</c:f>
              <c:strCache>
                <c:ptCount val="3"/>
                <c:pt idx="0">
                  <c:v>0-14</c:v>
                </c:pt>
                <c:pt idx="1">
                  <c:v>15-29</c:v>
                </c:pt>
                <c:pt idx="2">
                  <c:v>30-39</c:v>
                </c:pt>
              </c:strCache>
            </c:strRef>
          </c:cat>
          <c:val>
            <c:numRef>
              <c:f>Sheet7!$B$13:$D$13</c:f>
              <c:numCache>
                <c:formatCode>General</c:formatCode>
                <c:ptCount val="3"/>
                <c:pt idx="0">
                  <c:v>39</c:v>
                </c:pt>
                <c:pt idx="1">
                  <c:v>13</c:v>
                </c:pt>
                <c:pt idx="2">
                  <c:v>43</c:v>
                </c:pt>
              </c:numCache>
            </c:numRef>
          </c:val>
          <c:extLst xmlns:c16r2="http://schemas.microsoft.com/office/drawing/2015/06/chart">
            <c:ext xmlns:c16="http://schemas.microsoft.com/office/drawing/2014/chart" uri="{C3380CC4-5D6E-409C-BE32-E72D297353CC}">
              <c16:uniqueId val="{00000007-87D5-41B2-81A2-FB103ED9AEFA}"/>
            </c:ext>
          </c:extLst>
        </c:ser>
        <c:ser>
          <c:idx val="8"/>
          <c:order val="8"/>
          <c:tx>
            <c:strRef>
              <c:f>Sheet7!$A$14</c:f>
              <c:strCache>
                <c:ptCount val="1"/>
                <c:pt idx="0">
                  <c:v>呼吸器がん</c:v>
                </c:pt>
              </c:strCache>
            </c:strRef>
          </c:tx>
          <c:spPr>
            <a:solidFill>
              <a:schemeClr val="accent3">
                <a:lumMod val="60000"/>
              </a:schemeClr>
            </a:solidFill>
            <a:ln>
              <a:noFill/>
            </a:ln>
            <a:effectLst/>
          </c:spPr>
          <c:invertIfNegative val="0"/>
          <c:cat>
            <c:strRef>
              <c:f>Sheet7!$B$5:$D$5</c:f>
              <c:strCache>
                <c:ptCount val="3"/>
                <c:pt idx="0">
                  <c:v>0-14</c:v>
                </c:pt>
                <c:pt idx="1">
                  <c:v>15-29</c:v>
                </c:pt>
                <c:pt idx="2">
                  <c:v>30-39</c:v>
                </c:pt>
              </c:strCache>
            </c:strRef>
          </c:cat>
          <c:val>
            <c:numRef>
              <c:f>Sheet7!$B$14:$D$14</c:f>
              <c:numCache>
                <c:formatCode>General</c:formatCode>
                <c:ptCount val="3"/>
                <c:pt idx="0">
                  <c:v>10</c:v>
                </c:pt>
                <c:pt idx="1">
                  <c:v>66</c:v>
                </c:pt>
                <c:pt idx="2">
                  <c:v>258</c:v>
                </c:pt>
              </c:numCache>
            </c:numRef>
          </c:val>
          <c:extLst xmlns:c16r2="http://schemas.microsoft.com/office/drawing/2015/06/chart">
            <c:ext xmlns:c16="http://schemas.microsoft.com/office/drawing/2014/chart" uri="{C3380CC4-5D6E-409C-BE32-E72D297353CC}">
              <c16:uniqueId val="{00000008-87D5-41B2-81A2-FB103ED9AEFA}"/>
            </c:ext>
          </c:extLst>
        </c:ser>
        <c:ser>
          <c:idx val="9"/>
          <c:order val="9"/>
          <c:tx>
            <c:strRef>
              <c:f>Sheet7!$A$15</c:f>
              <c:strCache>
                <c:ptCount val="1"/>
                <c:pt idx="0">
                  <c:v>皮膚がん</c:v>
                </c:pt>
              </c:strCache>
            </c:strRef>
          </c:tx>
          <c:spPr>
            <a:solidFill>
              <a:schemeClr val="accent4">
                <a:lumMod val="60000"/>
              </a:schemeClr>
            </a:solidFill>
            <a:ln>
              <a:noFill/>
            </a:ln>
            <a:effectLst/>
          </c:spPr>
          <c:invertIfNegative val="0"/>
          <c:cat>
            <c:strRef>
              <c:f>Sheet7!$B$5:$D$5</c:f>
              <c:strCache>
                <c:ptCount val="3"/>
                <c:pt idx="0">
                  <c:v>0-14</c:v>
                </c:pt>
                <c:pt idx="1">
                  <c:v>15-29</c:v>
                </c:pt>
                <c:pt idx="2">
                  <c:v>30-39</c:v>
                </c:pt>
              </c:strCache>
            </c:strRef>
          </c:cat>
          <c:val>
            <c:numRef>
              <c:f>Sheet7!$B$15:$D$15</c:f>
              <c:numCache>
                <c:formatCode>General</c:formatCode>
                <c:ptCount val="3"/>
                <c:pt idx="0">
                  <c:v>0</c:v>
                </c:pt>
                <c:pt idx="1">
                  <c:v>24</c:v>
                </c:pt>
                <c:pt idx="2">
                  <c:v>96</c:v>
                </c:pt>
              </c:numCache>
            </c:numRef>
          </c:val>
          <c:extLst xmlns:c16r2="http://schemas.microsoft.com/office/drawing/2015/06/chart">
            <c:ext xmlns:c16="http://schemas.microsoft.com/office/drawing/2014/chart" uri="{C3380CC4-5D6E-409C-BE32-E72D297353CC}">
              <c16:uniqueId val="{00000009-87D5-41B2-81A2-FB103ED9AEFA}"/>
            </c:ext>
          </c:extLst>
        </c:ser>
        <c:ser>
          <c:idx val="10"/>
          <c:order val="10"/>
          <c:tx>
            <c:strRef>
              <c:f>Sheet7!$A$16</c:f>
              <c:strCache>
                <c:ptCount val="1"/>
                <c:pt idx="0">
                  <c:v>軟部肉腫</c:v>
                </c:pt>
              </c:strCache>
            </c:strRef>
          </c:tx>
          <c:spPr>
            <a:solidFill>
              <a:schemeClr val="accent5">
                <a:lumMod val="60000"/>
              </a:schemeClr>
            </a:solidFill>
            <a:ln>
              <a:noFill/>
            </a:ln>
            <a:effectLst/>
          </c:spPr>
          <c:invertIfNegative val="0"/>
          <c:cat>
            <c:strRef>
              <c:f>Sheet7!$B$5:$D$5</c:f>
              <c:strCache>
                <c:ptCount val="3"/>
                <c:pt idx="0">
                  <c:v>0-14</c:v>
                </c:pt>
                <c:pt idx="1">
                  <c:v>15-29</c:v>
                </c:pt>
                <c:pt idx="2">
                  <c:v>30-39</c:v>
                </c:pt>
              </c:strCache>
            </c:strRef>
          </c:cat>
          <c:val>
            <c:numRef>
              <c:f>Sheet7!$B$16:$D$16</c:f>
              <c:numCache>
                <c:formatCode>General</c:formatCode>
                <c:ptCount val="3"/>
                <c:pt idx="0">
                  <c:v>32</c:v>
                </c:pt>
                <c:pt idx="1">
                  <c:v>39</c:v>
                </c:pt>
                <c:pt idx="2">
                  <c:v>58</c:v>
                </c:pt>
              </c:numCache>
            </c:numRef>
          </c:val>
          <c:extLst xmlns:c16r2="http://schemas.microsoft.com/office/drawing/2015/06/chart">
            <c:ext xmlns:c16="http://schemas.microsoft.com/office/drawing/2014/chart" uri="{C3380CC4-5D6E-409C-BE32-E72D297353CC}">
              <c16:uniqueId val="{0000000A-87D5-41B2-81A2-FB103ED9AEFA}"/>
            </c:ext>
          </c:extLst>
        </c:ser>
        <c:ser>
          <c:idx val="11"/>
          <c:order val="11"/>
          <c:tx>
            <c:strRef>
              <c:f>Sheet7!$A$17</c:f>
              <c:strCache>
                <c:ptCount val="1"/>
                <c:pt idx="0">
                  <c:v>甲状腺がん</c:v>
                </c:pt>
              </c:strCache>
            </c:strRef>
          </c:tx>
          <c:spPr>
            <a:solidFill>
              <a:schemeClr val="accent6">
                <a:lumMod val="60000"/>
              </a:schemeClr>
            </a:solidFill>
            <a:ln>
              <a:noFill/>
            </a:ln>
            <a:effectLst/>
          </c:spPr>
          <c:invertIfNegative val="0"/>
          <c:cat>
            <c:strRef>
              <c:f>Sheet7!$B$5:$D$5</c:f>
              <c:strCache>
                <c:ptCount val="3"/>
                <c:pt idx="0">
                  <c:v>0-14</c:v>
                </c:pt>
                <c:pt idx="1">
                  <c:v>15-29</c:v>
                </c:pt>
                <c:pt idx="2">
                  <c:v>30-39</c:v>
                </c:pt>
              </c:strCache>
            </c:strRef>
          </c:cat>
          <c:val>
            <c:numRef>
              <c:f>Sheet7!$B$17:$D$17</c:f>
              <c:numCache>
                <c:formatCode>General</c:formatCode>
                <c:ptCount val="3"/>
                <c:pt idx="0">
                  <c:v>5</c:v>
                </c:pt>
                <c:pt idx="1">
                  <c:v>127</c:v>
                </c:pt>
                <c:pt idx="2">
                  <c:v>303</c:v>
                </c:pt>
              </c:numCache>
            </c:numRef>
          </c:val>
          <c:extLst xmlns:c16r2="http://schemas.microsoft.com/office/drawing/2015/06/chart">
            <c:ext xmlns:c16="http://schemas.microsoft.com/office/drawing/2014/chart" uri="{C3380CC4-5D6E-409C-BE32-E72D297353CC}">
              <c16:uniqueId val="{0000000B-87D5-41B2-81A2-FB103ED9AEFA}"/>
            </c:ext>
          </c:extLst>
        </c:ser>
        <c:ser>
          <c:idx val="12"/>
          <c:order val="12"/>
          <c:tx>
            <c:strRef>
              <c:f>Sheet7!$A$18</c:f>
              <c:strCache>
                <c:ptCount val="1"/>
                <c:pt idx="0">
                  <c:v>泌尿器がん</c:v>
                </c:pt>
              </c:strCache>
            </c:strRef>
          </c:tx>
          <c:spPr>
            <a:solidFill>
              <a:schemeClr val="accent1">
                <a:lumMod val="80000"/>
                <a:lumOff val="20000"/>
              </a:schemeClr>
            </a:solidFill>
            <a:ln>
              <a:noFill/>
            </a:ln>
            <a:effectLst/>
          </c:spPr>
          <c:invertIfNegative val="0"/>
          <c:cat>
            <c:strRef>
              <c:f>Sheet7!$B$5:$D$5</c:f>
              <c:strCache>
                <c:ptCount val="3"/>
                <c:pt idx="0">
                  <c:v>0-14</c:v>
                </c:pt>
                <c:pt idx="1">
                  <c:v>15-29</c:v>
                </c:pt>
                <c:pt idx="2">
                  <c:v>30-39</c:v>
                </c:pt>
              </c:strCache>
            </c:strRef>
          </c:cat>
          <c:val>
            <c:numRef>
              <c:f>Sheet7!$B$18:$D$18</c:f>
              <c:numCache>
                <c:formatCode>General</c:formatCode>
                <c:ptCount val="3"/>
                <c:pt idx="0">
                  <c:v>19</c:v>
                </c:pt>
                <c:pt idx="1">
                  <c:v>17</c:v>
                </c:pt>
                <c:pt idx="2">
                  <c:v>135</c:v>
                </c:pt>
              </c:numCache>
            </c:numRef>
          </c:val>
          <c:extLst xmlns:c16r2="http://schemas.microsoft.com/office/drawing/2015/06/chart">
            <c:ext xmlns:c16="http://schemas.microsoft.com/office/drawing/2014/chart" uri="{C3380CC4-5D6E-409C-BE32-E72D297353CC}">
              <c16:uniqueId val="{0000000C-87D5-41B2-81A2-FB103ED9AEFA}"/>
            </c:ext>
          </c:extLst>
        </c:ser>
        <c:ser>
          <c:idx val="13"/>
          <c:order val="13"/>
          <c:tx>
            <c:strRef>
              <c:f>Sheet7!$A$19</c:f>
              <c:strCache>
                <c:ptCount val="1"/>
                <c:pt idx="0">
                  <c:v>乳がん</c:v>
                </c:pt>
              </c:strCache>
            </c:strRef>
          </c:tx>
          <c:spPr>
            <a:solidFill>
              <a:srgbClr val="FF66FF"/>
            </a:solidFill>
            <a:ln>
              <a:noFill/>
            </a:ln>
            <a:effectLst/>
          </c:spPr>
          <c:invertIfNegative val="0"/>
          <c:cat>
            <c:strRef>
              <c:f>Sheet7!$B$5:$D$5</c:f>
              <c:strCache>
                <c:ptCount val="3"/>
                <c:pt idx="0">
                  <c:v>0-14</c:v>
                </c:pt>
                <c:pt idx="1">
                  <c:v>15-29</c:v>
                </c:pt>
                <c:pt idx="2">
                  <c:v>30-39</c:v>
                </c:pt>
              </c:strCache>
            </c:strRef>
          </c:cat>
          <c:val>
            <c:numRef>
              <c:f>Sheet7!$B$19:$D$19</c:f>
              <c:numCache>
                <c:formatCode>General</c:formatCode>
                <c:ptCount val="3"/>
                <c:pt idx="0">
                  <c:v>0</c:v>
                </c:pt>
                <c:pt idx="1">
                  <c:v>91</c:v>
                </c:pt>
                <c:pt idx="2" formatCode="#,##0">
                  <c:v>1266</c:v>
                </c:pt>
              </c:numCache>
            </c:numRef>
          </c:val>
          <c:extLst xmlns:c16r2="http://schemas.microsoft.com/office/drawing/2015/06/chart">
            <c:ext xmlns:c16="http://schemas.microsoft.com/office/drawing/2014/chart" uri="{C3380CC4-5D6E-409C-BE32-E72D297353CC}">
              <c16:uniqueId val="{0000000D-87D5-41B2-81A2-FB103ED9AEFA}"/>
            </c:ext>
          </c:extLst>
        </c:ser>
        <c:ser>
          <c:idx val="14"/>
          <c:order val="14"/>
          <c:tx>
            <c:strRef>
              <c:f>Sheet7!$A$20</c:f>
              <c:strCache>
                <c:ptCount val="1"/>
                <c:pt idx="0">
                  <c:v>女性生殖器がん</c:v>
                </c:pt>
              </c:strCache>
            </c:strRef>
          </c:tx>
          <c:spPr>
            <a:solidFill>
              <a:srgbClr val="FFCCFF"/>
            </a:solidFill>
            <a:ln>
              <a:noFill/>
            </a:ln>
            <a:effectLst/>
          </c:spPr>
          <c:invertIfNegative val="0"/>
          <c:cat>
            <c:strRef>
              <c:f>Sheet7!$B$5:$D$5</c:f>
              <c:strCache>
                <c:ptCount val="3"/>
                <c:pt idx="0">
                  <c:v>0-14</c:v>
                </c:pt>
                <c:pt idx="1">
                  <c:v>15-29</c:v>
                </c:pt>
                <c:pt idx="2">
                  <c:v>30-39</c:v>
                </c:pt>
              </c:strCache>
            </c:strRef>
          </c:cat>
          <c:val>
            <c:numRef>
              <c:f>Sheet7!$B$20:$D$20</c:f>
              <c:numCache>
                <c:formatCode>General</c:formatCode>
                <c:ptCount val="3"/>
                <c:pt idx="0">
                  <c:v>15</c:v>
                </c:pt>
                <c:pt idx="1">
                  <c:v>245</c:v>
                </c:pt>
                <c:pt idx="2">
                  <c:v>965</c:v>
                </c:pt>
              </c:numCache>
            </c:numRef>
          </c:val>
          <c:extLst xmlns:c16r2="http://schemas.microsoft.com/office/drawing/2015/06/chart">
            <c:ext xmlns:c16="http://schemas.microsoft.com/office/drawing/2014/chart" uri="{C3380CC4-5D6E-409C-BE32-E72D297353CC}">
              <c16:uniqueId val="{0000000E-87D5-41B2-81A2-FB103ED9AEFA}"/>
            </c:ext>
          </c:extLst>
        </c:ser>
        <c:ser>
          <c:idx val="15"/>
          <c:order val="15"/>
          <c:tx>
            <c:strRef>
              <c:f>Sheet7!$A$21</c:f>
              <c:strCache>
                <c:ptCount val="1"/>
                <c:pt idx="0">
                  <c:v>男性生殖器がん</c:v>
                </c:pt>
              </c:strCache>
            </c:strRef>
          </c:tx>
          <c:spPr>
            <a:solidFill>
              <a:schemeClr val="accent1"/>
            </a:solidFill>
            <a:ln>
              <a:noFill/>
            </a:ln>
            <a:effectLst/>
          </c:spPr>
          <c:invertIfNegative val="0"/>
          <c:cat>
            <c:strRef>
              <c:f>Sheet7!$B$5:$D$5</c:f>
              <c:strCache>
                <c:ptCount val="3"/>
                <c:pt idx="0">
                  <c:v>0-14</c:v>
                </c:pt>
                <c:pt idx="1">
                  <c:v>15-29</c:v>
                </c:pt>
                <c:pt idx="2">
                  <c:v>30-39</c:v>
                </c:pt>
              </c:strCache>
            </c:strRef>
          </c:cat>
          <c:val>
            <c:numRef>
              <c:f>Sheet7!$B$21:$D$21</c:f>
              <c:numCache>
                <c:formatCode>General</c:formatCode>
                <c:ptCount val="3"/>
                <c:pt idx="0">
                  <c:v>12</c:v>
                </c:pt>
                <c:pt idx="1">
                  <c:v>107</c:v>
                </c:pt>
                <c:pt idx="2">
                  <c:v>220</c:v>
                </c:pt>
              </c:numCache>
            </c:numRef>
          </c:val>
          <c:extLst xmlns:c16r2="http://schemas.microsoft.com/office/drawing/2015/06/chart">
            <c:ext xmlns:c16="http://schemas.microsoft.com/office/drawing/2014/chart" uri="{C3380CC4-5D6E-409C-BE32-E72D297353CC}">
              <c16:uniqueId val="{0000000F-87D5-41B2-81A2-FB103ED9AEFA}"/>
            </c:ext>
          </c:extLst>
        </c:ser>
        <c:dLbls>
          <c:showLegendKey val="0"/>
          <c:showVal val="0"/>
          <c:showCatName val="0"/>
          <c:showSerName val="0"/>
          <c:showPercent val="0"/>
          <c:showBubbleSize val="0"/>
        </c:dLbls>
        <c:gapWidth val="75"/>
        <c:overlap val="100"/>
        <c:axId val="23829504"/>
        <c:axId val="23847680"/>
      </c:barChart>
      <c:catAx>
        <c:axId val="23829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3847680"/>
        <c:crosses val="autoZero"/>
        <c:auto val="1"/>
        <c:lblAlgn val="ctr"/>
        <c:lblOffset val="100"/>
        <c:noMultiLvlLbl val="0"/>
      </c:catAx>
      <c:valAx>
        <c:axId val="23847680"/>
        <c:scaling>
          <c:orientation val="minMax"/>
        </c:scaling>
        <c:delete val="1"/>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out"/>
        <c:minorTickMark val="none"/>
        <c:tickLblPos val="nextTo"/>
        <c:crossAx val="23829504"/>
        <c:crosses val="autoZero"/>
        <c:crossBetween val="between"/>
      </c:valAx>
      <c:spPr>
        <a:noFill/>
        <a:ln>
          <a:noFill/>
        </a:ln>
        <a:effectLst/>
      </c:spPr>
    </c:plotArea>
    <c:legend>
      <c:legendPos val="r"/>
      <c:layout>
        <c:manualLayout>
          <c:xMode val="edge"/>
          <c:yMode val="edge"/>
          <c:x val="0.66834550515022484"/>
          <c:y val="4.4502161110458203E-2"/>
          <c:w val="0.32380947463534271"/>
          <c:h val="0.8910953457550479"/>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900"/>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0.11631</cdr:x>
      <cdr:y>0.76119</cdr:y>
    </cdr:from>
    <cdr:to>
      <cdr:x>0.33384</cdr:x>
      <cdr:y>1</cdr:y>
    </cdr:to>
    <cdr:sp macro="" textlink="">
      <cdr:nvSpPr>
        <cdr:cNvPr id="2" name="テキスト ボックス 1">
          <a:extLst xmlns:a="http://schemas.openxmlformats.org/drawingml/2006/main">
            <a:ext uri="{FF2B5EF4-FFF2-40B4-BE49-F238E27FC236}">
              <a16:creationId xmlns:a16="http://schemas.microsoft.com/office/drawing/2014/main" xmlns="" id="{856AA7BC-2334-4853-829B-31AD3E262FA2}"/>
            </a:ext>
          </a:extLst>
        </cdr:cNvPr>
        <cdr:cNvSpPr txBox="1"/>
      </cdr:nvSpPr>
      <cdr:spPr>
        <a:xfrm xmlns:a="http://schemas.openxmlformats.org/drawingml/2006/main">
          <a:off x="488950" y="304165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0.00453</cdr:x>
      <cdr:y>0.02488</cdr:y>
    </cdr:from>
    <cdr:to>
      <cdr:x>0.70997</cdr:x>
      <cdr:y>0.09287</cdr:y>
    </cdr:to>
    <cdr:sp macro="" textlink="">
      <cdr:nvSpPr>
        <cdr:cNvPr id="3" name="テキスト ボックス 2">
          <a:extLst xmlns:a="http://schemas.openxmlformats.org/drawingml/2006/main">
            <a:ext uri="{FF2B5EF4-FFF2-40B4-BE49-F238E27FC236}">
              <a16:creationId xmlns:a16="http://schemas.microsoft.com/office/drawing/2014/main" xmlns="" id="{E00A691B-0327-4749-B8D7-6CAC93253661}"/>
            </a:ext>
          </a:extLst>
        </cdr:cNvPr>
        <cdr:cNvSpPr txBox="1"/>
      </cdr:nvSpPr>
      <cdr:spPr>
        <a:xfrm xmlns:a="http://schemas.openxmlformats.org/drawingml/2006/main">
          <a:off x="19050" y="95250"/>
          <a:ext cx="2965450" cy="26035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ja-JP" altLang="en-US" sz="900" b="1">
              <a:latin typeface="ＭＳ ゴシック" panose="020B0609070205080204" pitchFamily="49" charset="-128"/>
              <a:ea typeface="ＭＳ ゴシック" panose="020B0609070205080204" pitchFamily="49" charset="-128"/>
            </a:rPr>
            <a:t>小児・</a:t>
          </a:r>
          <a:r>
            <a:rPr lang="en-US" altLang="en-US" sz="900" b="1">
              <a:latin typeface="ＭＳ ゴシック" panose="020B0609070205080204" pitchFamily="49" charset="-128"/>
              <a:ea typeface="ＭＳ ゴシック" panose="020B0609070205080204" pitchFamily="49" charset="-128"/>
              <a:cs typeface="+mn-cs"/>
            </a:rPr>
            <a:t>AYA</a:t>
          </a:r>
          <a:r>
            <a:rPr lang="ja-JP" altLang="en-US" sz="900" b="1">
              <a:latin typeface="ＭＳ ゴシック" panose="020B0609070205080204" pitchFamily="49" charset="-128"/>
              <a:ea typeface="ＭＳ ゴシック" panose="020B0609070205080204" pitchFamily="49" charset="-128"/>
            </a:rPr>
            <a:t>世代におけるがん</a:t>
          </a:r>
          <a:r>
            <a:rPr lang="ja-JP" altLang="en-US" sz="900" b="1">
              <a:latin typeface="ＭＳ ゴシック" panose="020B0609070205080204" pitchFamily="49" charset="-128"/>
              <a:ea typeface="ＭＳ ゴシック" panose="020B0609070205080204" pitchFamily="49" charset="-128"/>
              <a:cs typeface="+mn-cs"/>
            </a:rPr>
            <a:t>り患</a:t>
          </a:r>
          <a:r>
            <a:rPr lang="ja-JP" altLang="en-US" sz="900" b="1">
              <a:latin typeface="ＭＳ ゴシック" panose="020B0609070205080204" pitchFamily="49" charset="-128"/>
              <a:ea typeface="ＭＳ ゴシック" panose="020B0609070205080204" pitchFamily="49" charset="-128"/>
            </a:rPr>
            <a:t>数とがん種別</a:t>
          </a:r>
          <a:r>
            <a:rPr lang="ja-JP" altLang="en-US" sz="900" b="1">
              <a:latin typeface="ＭＳ ゴシック" panose="020B0609070205080204" pitchFamily="49" charset="-128"/>
              <a:ea typeface="ＭＳ ゴシック" panose="020B0609070205080204" pitchFamily="49" charset="-128"/>
              <a:cs typeface="+mn-cs"/>
            </a:rPr>
            <a:t>り患</a:t>
          </a:r>
          <a:r>
            <a:rPr lang="ja-JP" altLang="en-US" sz="900" b="1">
              <a:latin typeface="ＭＳ ゴシック" panose="020B0609070205080204" pitchFamily="49" charset="-128"/>
              <a:ea typeface="ＭＳ ゴシック" panose="020B0609070205080204" pitchFamily="49" charset="-128"/>
            </a:rPr>
            <a:t>割合</a:t>
          </a:r>
        </a:p>
      </cdr:txBody>
    </cdr:sp>
  </cdr:relSizeAnchor>
  <cdr:relSizeAnchor xmlns:cdr="http://schemas.openxmlformats.org/drawingml/2006/chartDrawing">
    <cdr:from>
      <cdr:x>0.17221</cdr:x>
      <cdr:y>0.07297</cdr:y>
    </cdr:from>
    <cdr:to>
      <cdr:x>0.71903</cdr:x>
      <cdr:y>0.12769</cdr:y>
    </cdr:to>
    <cdr:sp macro="" textlink="">
      <cdr:nvSpPr>
        <cdr:cNvPr id="5" name="テキスト ボックス 4">
          <a:extLst xmlns:a="http://schemas.openxmlformats.org/drawingml/2006/main">
            <a:ext uri="{FF2B5EF4-FFF2-40B4-BE49-F238E27FC236}">
              <a16:creationId xmlns:a16="http://schemas.microsoft.com/office/drawing/2014/main" xmlns="" id="{50F0647E-1A86-448D-92FA-D31829ACD49C}"/>
            </a:ext>
          </a:extLst>
        </cdr:cNvPr>
        <cdr:cNvSpPr txBox="1"/>
      </cdr:nvSpPr>
      <cdr:spPr>
        <a:xfrm xmlns:a="http://schemas.openxmlformats.org/drawingml/2006/main">
          <a:off x="723900" y="279400"/>
          <a:ext cx="2298700" cy="2095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800"/>
            <a:t>2008-2012</a:t>
          </a:r>
          <a:r>
            <a:rPr lang="ja-JP" altLang="en-US" sz="800"/>
            <a:t>、大阪、（）は</a:t>
          </a:r>
          <a:r>
            <a:rPr lang="en-US" altLang="ja-JP" sz="800"/>
            <a:t>1</a:t>
          </a:r>
          <a:r>
            <a:rPr lang="ja-JP" altLang="en-US" sz="800"/>
            <a:t>年あたり平均</a:t>
          </a:r>
          <a:r>
            <a:rPr lang="ja-JP" altLang="en-US" sz="800">
              <a:latin typeface="+mn-lt"/>
              <a:ea typeface="+mn-ea"/>
              <a:cs typeface="+mn-cs"/>
            </a:rPr>
            <a:t>り患</a:t>
          </a:r>
          <a:r>
            <a:rPr lang="ja-JP" altLang="en-US" sz="800"/>
            <a:t>数</a:t>
          </a:r>
        </a:p>
      </cdr:txBody>
    </cdr:sp>
  </cdr:relSizeAnchor>
  <cdr:relSizeAnchor xmlns:cdr="http://schemas.openxmlformats.org/drawingml/2006/chartDrawing">
    <cdr:from>
      <cdr:x>0.05681</cdr:x>
      <cdr:y>0.76094</cdr:y>
    </cdr:from>
    <cdr:to>
      <cdr:x>0.19368</cdr:x>
      <cdr:y>0.82534</cdr:y>
    </cdr:to>
    <cdr:sp macro="" textlink="">
      <cdr:nvSpPr>
        <cdr:cNvPr id="4" name="テキスト ボックス 3"/>
        <cdr:cNvSpPr txBox="1"/>
      </cdr:nvSpPr>
      <cdr:spPr>
        <a:xfrm xmlns:a="http://schemas.openxmlformats.org/drawingml/2006/main">
          <a:off x="238803" y="2913687"/>
          <a:ext cx="575354" cy="24658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100" dirty="0"/>
            <a:t>（</a:t>
          </a:r>
          <a:r>
            <a:rPr lang="en-US" altLang="ja-JP" sz="1100" dirty="0"/>
            <a:t>138</a:t>
          </a:r>
          <a:r>
            <a:rPr lang="ja-JP" altLang="en-US" sz="1100" dirty="0"/>
            <a:t>）</a:t>
          </a:r>
        </a:p>
      </cdr:txBody>
    </cdr:sp>
  </cdr:relSizeAnchor>
  <cdr:relSizeAnchor xmlns:cdr="http://schemas.openxmlformats.org/drawingml/2006/chartDrawing">
    <cdr:from>
      <cdr:x>0.28397</cdr:x>
      <cdr:y>0.66151</cdr:y>
    </cdr:from>
    <cdr:to>
      <cdr:x>0.42084</cdr:x>
      <cdr:y>0.72591</cdr:y>
    </cdr:to>
    <cdr:sp macro="" textlink="">
      <cdr:nvSpPr>
        <cdr:cNvPr id="6" name="テキスト ボックス 1"/>
        <cdr:cNvSpPr txBox="1"/>
      </cdr:nvSpPr>
      <cdr:spPr>
        <a:xfrm xmlns:a="http://schemas.openxmlformats.org/drawingml/2006/main">
          <a:off x="1193729" y="2532972"/>
          <a:ext cx="575354" cy="24658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t>（</a:t>
          </a:r>
          <a:r>
            <a:rPr lang="en-US" altLang="ja-JP" dirty="0"/>
            <a:t>276</a:t>
          </a:r>
          <a:r>
            <a:rPr lang="ja-JP" altLang="en-US" sz="1100" dirty="0"/>
            <a:t>）</a:t>
          </a:r>
        </a:p>
      </cdr:txBody>
    </cdr:sp>
  </cdr:relSizeAnchor>
  <cdr:relSizeAnchor xmlns:cdr="http://schemas.openxmlformats.org/drawingml/2006/chartDrawing">
    <cdr:from>
      <cdr:x>0.5</cdr:x>
      <cdr:y>0.12487</cdr:y>
    </cdr:from>
    <cdr:to>
      <cdr:x>0.63687</cdr:x>
      <cdr:y>0.18927</cdr:y>
    </cdr:to>
    <cdr:sp macro="" textlink="">
      <cdr:nvSpPr>
        <cdr:cNvPr id="7" name="テキスト ボックス 1"/>
        <cdr:cNvSpPr txBox="1"/>
      </cdr:nvSpPr>
      <cdr:spPr>
        <a:xfrm xmlns:a="http://schemas.openxmlformats.org/drawingml/2006/main">
          <a:off x="2101850" y="478141"/>
          <a:ext cx="575354" cy="24658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t>（</a:t>
          </a:r>
          <a:r>
            <a:rPr lang="en-US" altLang="ja-JP" dirty="0"/>
            <a:t>996</a:t>
          </a:r>
          <a:r>
            <a:rPr lang="ja-JP" altLang="en-US" sz="1100" dirty="0"/>
            <a:t>）</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02797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18140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3772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95601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05586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88002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63E7596-C829-4ACC-9635-1231A6F8AA34}" type="datetimeFigureOut">
              <a:rPr kumimoji="1" lang="ja-JP" altLang="en-US" smtClean="0"/>
              <a:t>2017/7/28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4790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3E7596-C829-4ACC-9635-1231A6F8AA34}" type="datetimeFigureOut">
              <a:rPr kumimoji="1" lang="ja-JP" altLang="en-US" smtClean="0"/>
              <a:t>2017/7/28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391164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3E7596-C829-4ACC-9635-1231A6F8AA34}" type="datetimeFigureOut">
              <a:rPr kumimoji="1" lang="ja-JP" altLang="en-US" smtClean="0"/>
              <a:t>2017/7/28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35037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14605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83595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E7596-C829-4ACC-9635-1231A6F8AA34}" type="datetimeFigureOut">
              <a:rPr kumimoji="1" lang="ja-JP" altLang="en-US" smtClean="0"/>
              <a:t>2017/7/28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14922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第</a:t>
            </a:r>
            <a:r>
              <a:rPr kumimoji="1" lang="en-US" altLang="ja-JP" dirty="0" smtClean="0"/>
              <a:t>3</a:t>
            </a:r>
            <a:r>
              <a:rPr kumimoji="1" lang="ja-JP" altLang="en-US" dirty="0" smtClean="0"/>
              <a:t>期大阪府がん対策推進計画</a:t>
            </a:r>
            <a:r>
              <a:rPr kumimoji="1" lang="en-US" altLang="ja-JP" dirty="0" smtClean="0"/>
              <a:t/>
            </a:r>
            <a:br>
              <a:rPr kumimoji="1" lang="en-US" altLang="ja-JP" dirty="0" smtClean="0"/>
            </a:br>
            <a:r>
              <a:rPr lang="ja-JP" altLang="en-US" dirty="0" smtClean="0"/>
              <a:t>小児がん・</a:t>
            </a:r>
            <a:r>
              <a:rPr lang="en-US" altLang="ja-JP" dirty="0" smtClean="0"/>
              <a:t>AYA</a:t>
            </a:r>
            <a:r>
              <a:rPr lang="ja-JP" altLang="en-US" dirty="0" smtClean="0"/>
              <a:t>世代のがん</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分野別検討</a:t>
            </a:r>
            <a:endParaRPr kumimoji="1" lang="ja-JP" altLang="en-US" dirty="0"/>
          </a:p>
        </p:txBody>
      </p:sp>
      <p:sp>
        <p:nvSpPr>
          <p:cNvPr id="4" name="テキスト ボックス 3"/>
          <p:cNvSpPr txBox="1"/>
          <p:nvPr/>
        </p:nvSpPr>
        <p:spPr>
          <a:xfrm>
            <a:off x="8149699" y="187935"/>
            <a:ext cx="864096" cy="369332"/>
          </a:xfrm>
          <a:prstGeom prst="rect">
            <a:avLst/>
          </a:prstGeom>
          <a:noFill/>
          <a:ln>
            <a:solidFill>
              <a:schemeClr val="tx1"/>
            </a:solidFill>
          </a:ln>
        </p:spPr>
        <p:txBody>
          <a:bodyPr wrap="square" rtlCol="0">
            <a:spAutoFit/>
          </a:bodyPr>
          <a:lstStyle/>
          <a:p>
            <a:r>
              <a:rPr kumimoji="1" lang="ja-JP" altLang="en-US" dirty="0" smtClean="0"/>
              <a:t>資料３</a:t>
            </a:r>
            <a:endParaRPr kumimoji="1" lang="ja-JP" altLang="en-US" dirty="0"/>
          </a:p>
        </p:txBody>
      </p:sp>
    </p:spTree>
    <p:extLst>
      <p:ext uri="{BB962C8B-B14F-4D97-AF65-F5344CB8AC3E}">
        <p14:creationId xmlns:p14="http://schemas.microsoft.com/office/powerpoint/2010/main" val="1976571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a:latin typeface="HG丸ｺﾞｼｯｸM-PRO" panose="020F0600000000000000" pitchFamily="50" charset="-128"/>
                <a:ea typeface="HG丸ｺﾞｼｯｸM-PRO" panose="020F0600000000000000" pitchFamily="50" charset="-128"/>
              </a:rPr>
              <a:t>(4) </a:t>
            </a:r>
            <a:r>
              <a:rPr lang="ja-JP" altLang="en-US" sz="2000" b="1" dirty="0">
                <a:latin typeface="HG丸ｺﾞｼｯｸM-PRO" panose="020F0600000000000000" pitchFamily="50" charset="-128"/>
                <a:ea typeface="HG丸ｺﾞｼｯｸM-PRO" panose="020F0600000000000000" pitchFamily="50" charset="-128"/>
              </a:rPr>
              <a:t>がん対策を社会全体で進める環境づくり</a:t>
            </a:r>
            <a:endParaRPr lang="en-US" altLang="ja-JP" sz="2000"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10</a:t>
            </a:fld>
            <a:endParaRPr kumimoji="1" lang="ja-JP" altLang="en-US" dirty="0"/>
          </a:p>
        </p:txBody>
      </p:sp>
      <p:sp>
        <p:nvSpPr>
          <p:cNvPr id="2" name="角丸四角形 1"/>
          <p:cNvSpPr/>
          <p:nvPr/>
        </p:nvSpPr>
        <p:spPr>
          <a:xfrm>
            <a:off x="297762" y="980728"/>
            <a:ext cx="8424936" cy="5616624"/>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b="1" dirty="0">
                <a:solidFill>
                  <a:schemeClr val="tx1"/>
                </a:solidFill>
                <a:latin typeface="HG丸ｺﾞｼｯｸM-PRO" panose="020F0600000000000000" pitchFamily="50" charset="-128"/>
                <a:ea typeface="HG丸ｺﾞｼｯｸM-PRO" panose="020F0600000000000000" pitchFamily="50" charset="-128"/>
              </a:rPr>
              <a:t>②大阪府がん対策基金</a:t>
            </a:r>
          </a:p>
          <a:p>
            <a:pPr marL="185738" indent="-185738" fontAlgn="auto"/>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dirty="0">
                <a:solidFill>
                  <a:schemeClr val="tx1"/>
                </a:solidFill>
                <a:latin typeface="HG丸ｺﾞｼｯｸM-PRO" panose="020F0600000000000000" pitchFamily="50" charset="-128"/>
                <a:ea typeface="HG丸ｺﾞｼｯｸM-PRO" panose="020F0600000000000000" pitchFamily="50" charset="-128"/>
              </a:rPr>
              <a:t>大阪府がん対策基金は、がんの予防及び早期発見の推進その他がん対策の推進に資するため、</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平成２４年度</a:t>
            </a:r>
            <a:r>
              <a:rPr lang="ja-JP" altLang="en-US" dirty="0">
                <a:solidFill>
                  <a:schemeClr val="tx1"/>
                </a:solidFill>
                <a:latin typeface="HG丸ｺﾞｼｯｸM-PRO" panose="020F0600000000000000" pitchFamily="50" charset="-128"/>
                <a:ea typeface="HG丸ｺﾞｼｯｸM-PRO" panose="020F0600000000000000" pitchFamily="50" charset="-128"/>
              </a:rPr>
              <a:t>に大阪府がん対策基金条例を制定</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した</a:t>
            </a:r>
            <a:r>
              <a:rPr lang="ja-JP" altLang="en-US" dirty="0">
                <a:solidFill>
                  <a:schemeClr val="tx1"/>
                </a:solidFill>
                <a:latin typeface="HG丸ｺﾞｼｯｸM-PRO" panose="020F0600000000000000" pitchFamily="50" charset="-128"/>
                <a:ea typeface="HG丸ｺﾞｼｯｸM-PRO" panose="020F0600000000000000" pitchFamily="50" charset="-128"/>
              </a:rPr>
              <a:t>。</a:t>
            </a:r>
          </a:p>
          <a:p>
            <a:pPr fontAlgn="auto"/>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dirty="0">
                <a:solidFill>
                  <a:schemeClr val="tx1"/>
                </a:solidFill>
                <a:latin typeface="HG丸ｺﾞｼｯｸM-PRO" panose="020F0600000000000000" pitchFamily="50" charset="-128"/>
                <a:ea typeface="HG丸ｺﾞｼｯｸM-PRO" panose="020F0600000000000000" pitchFamily="50" charset="-128"/>
              </a:rPr>
              <a:t>○がん対策基金を活用し、がん検診の受診勧奨資材を作成し、民間企業と連携して、がん予防や早期発見の推進につながる普及啓発活動を行うとともに、がん患者や家族を支える患者会の活動を支援</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してきた</a:t>
            </a:r>
            <a:r>
              <a:rPr lang="ja-JP" altLang="en-US" dirty="0">
                <a:solidFill>
                  <a:schemeClr val="tx1"/>
                </a:solidFill>
                <a:latin typeface="HG丸ｺﾞｼｯｸM-PRO" panose="020F0600000000000000" pitchFamily="50" charset="-128"/>
                <a:ea typeface="HG丸ｺﾞｼｯｸM-PRO" panose="020F0600000000000000" pitchFamily="50" charset="-128"/>
              </a:rPr>
              <a:t>が、社会全体においてがん対策を進める必要があるため、大阪府がん対策基金の運用を継続することが</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b="1" dirty="0">
                <a:solidFill>
                  <a:schemeClr val="tx1"/>
                </a:solidFill>
                <a:latin typeface="HG丸ｺﾞｼｯｸM-PRO" panose="020F0600000000000000" pitchFamily="50" charset="-128"/>
                <a:ea typeface="HG丸ｺﾞｼｯｸM-PRO" panose="020F0600000000000000" pitchFamily="50" charset="-128"/>
              </a:rPr>
              <a:t>③がん患者会等との連携</a:t>
            </a:r>
          </a:p>
          <a:p>
            <a:pPr marL="185738" indent="-185738" fontAlgn="auto"/>
            <a:r>
              <a:rPr lang="ja-JP" altLang="en-US" dirty="0">
                <a:solidFill>
                  <a:schemeClr val="tx1"/>
                </a:solidFill>
                <a:latin typeface="HG丸ｺﾞｼｯｸM-PRO" panose="020F0600000000000000" pitchFamily="50" charset="-128"/>
                <a:ea typeface="HG丸ｺﾞｼｯｸM-PRO" panose="020F0600000000000000" pitchFamily="50" charset="-128"/>
              </a:rPr>
              <a:t>○平成</a:t>
            </a:r>
            <a:r>
              <a:rPr lang="en-US" altLang="ja-JP" dirty="0">
                <a:solidFill>
                  <a:schemeClr val="tx1"/>
                </a:solidFill>
                <a:latin typeface="HG丸ｺﾞｼｯｸM-PRO" panose="020F0600000000000000" pitchFamily="50" charset="-128"/>
                <a:ea typeface="HG丸ｺﾞｼｯｸM-PRO" panose="020F0600000000000000" pitchFamily="50" charset="-128"/>
              </a:rPr>
              <a:t>28</a:t>
            </a:r>
            <a:r>
              <a:rPr lang="ja-JP" altLang="en-US" dirty="0">
                <a:solidFill>
                  <a:schemeClr val="tx1"/>
                </a:solidFill>
                <a:latin typeface="HG丸ｺﾞｼｯｸM-PRO" panose="020F0600000000000000" pitchFamily="50" charset="-128"/>
                <a:ea typeface="HG丸ｺﾞｼｯｸM-PRO" panose="020F0600000000000000" pitchFamily="50" charset="-128"/>
              </a:rPr>
              <a:t>年</a:t>
            </a:r>
            <a:r>
              <a:rPr lang="en-US" altLang="ja-JP" dirty="0">
                <a:solidFill>
                  <a:schemeClr val="tx1"/>
                </a:solidFill>
                <a:latin typeface="HG丸ｺﾞｼｯｸM-PRO" panose="020F0600000000000000" pitchFamily="50" charset="-128"/>
                <a:ea typeface="HG丸ｺﾞｼｯｸM-PRO" panose="020F0600000000000000" pitchFamily="50" charset="-128"/>
              </a:rPr>
              <a:t>12</a:t>
            </a:r>
            <a:r>
              <a:rPr lang="ja-JP" altLang="en-US" dirty="0">
                <a:solidFill>
                  <a:schemeClr val="tx1"/>
                </a:solidFill>
                <a:latin typeface="HG丸ｺﾞｼｯｸM-PRO" panose="020F0600000000000000" pitchFamily="50" charset="-128"/>
                <a:ea typeface="HG丸ｺﾞｼｯｸM-PRO" panose="020F0600000000000000" pitchFamily="50" charset="-128"/>
              </a:rPr>
              <a:t>月に改正されたがん対策基本法には、「国及び地方公共団体は、民間団体が行うがん患者の支援に関する活動、がん患者の団体が行う情報交換等の活動等を支援するため、情報提供その他の必要な施策を講ずるよう努めること」と定められたこともあり、一層、がん患者の視点に立った施策を実施するため、患者会などとの継続的な情報交換、意見交換が</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ja-JP" dirty="0">
              <a:solidFill>
                <a:schemeClr val="tx1"/>
              </a:solidFill>
            </a:endParaRPr>
          </a:p>
        </p:txBody>
      </p:sp>
    </p:spTree>
    <p:extLst>
      <p:ext uri="{BB962C8B-B14F-4D97-AF65-F5344CB8AC3E}">
        <p14:creationId xmlns:p14="http://schemas.microsoft.com/office/powerpoint/2010/main" val="1116206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ja-JP" b="1" dirty="0">
                <a:latin typeface="HG丸ｺﾞｼｯｸM-PRO" panose="020F0600000000000000" pitchFamily="50" charset="-128"/>
                <a:ea typeface="HG丸ｺﾞｼｯｸM-PRO" panose="020F0600000000000000" pitchFamily="50" charset="-128"/>
              </a:rPr>
              <a:t>４　がん対策を社会全体で進める環境づくり</a:t>
            </a: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個別の取組と目標</a:t>
            </a:r>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11</a:t>
            </a:fld>
            <a:endParaRPr kumimoji="1" lang="ja-JP" altLang="en-US" dirty="0"/>
          </a:p>
        </p:txBody>
      </p:sp>
      <p:sp>
        <p:nvSpPr>
          <p:cNvPr id="6" name="正方形/長方形 5"/>
          <p:cNvSpPr/>
          <p:nvPr/>
        </p:nvSpPr>
        <p:spPr>
          <a:xfrm>
            <a:off x="297762" y="836712"/>
            <a:ext cx="8666726" cy="1656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がん患者や家族を含めた府民、医療保険者、医療関係者、企業、マスメディアなど</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、様々</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な主体と連携した取り組みを</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進め</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2000"/>
              </a:lnSpc>
            </a:pP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2000"/>
              </a:lnSpc>
            </a:pP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大阪府がん対策基金の効果的な活用に</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取組む。</a:t>
            </a:r>
            <a:endPar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2000"/>
              </a:lnSpc>
            </a:pP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2000"/>
              </a:lnSpc>
            </a:pP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がん患者会等との連携促進に</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8" name="角丸四角形 7"/>
          <p:cNvSpPr/>
          <p:nvPr/>
        </p:nvSpPr>
        <p:spPr>
          <a:xfrm>
            <a:off x="297762" y="2564904"/>
            <a:ext cx="8666726" cy="4248472"/>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fontAlgn="auto"/>
            <a:r>
              <a:rPr lang="ja-JP" altLang="en-US" sz="1600" dirty="0" smtClean="0">
                <a:solidFill>
                  <a:schemeClr val="tx1"/>
                </a:solidFill>
              </a:rPr>
              <a:t> </a:t>
            </a:r>
            <a:endParaRPr lang="en-US" altLang="ja-JP" sz="1600" dirty="0" smtClean="0">
              <a:solidFill>
                <a:schemeClr val="tx1"/>
              </a:solidFill>
            </a:endParaRPr>
          </a:p>
          <a:p>
            <a:pPr marL="342900" indent="-342900" fontAlgn="auto">
              <a:buAutoNum type="arabicParenBoth"/>
            </a:pP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患者や家族を含めた府民、医療保険者、医療関係者、企業、マスメディアなど、様々な主体と連携し、世界禁煙デーに合わせたイベントやがん予防・がん検診に関するイベント等を通じた府民全体でがん対策を進める機運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醸成</a:t>
            </a:r>
            <a:r>
              <a:rPr lang="ja-JP" altLang="en-US" sz="1600" dirty="0">
                <a:solidFill>
                  <a:schemeClr val="tx1"/>
                </a:solidFill>
                <a:latin typeface="HG丸ｺﾞｼｯｸM-PRO" panose="020F0600000000000000" pitchFamily="50" charset="-128"/>
                <a:ea typeface="HG丸ｺﾞｼｯｸM-PRO" panose="020F0600000000000000" pitchFamily="50" charset="-128"/>
              </a:rPr>
              <a:t>する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sz="1600" b="1" dirty="0">
                <a:solidFill>
                  <a:schemeClr val="tx1"/>
                </a:solidFill>
                <a:latin typeface="HG丸ｺﾞｼｯｸM-PRO" panose="020F0600000000000000" pitchFamily="50" charset="-128"/>
                <a:ea typeface="HG丸ｺﾞｼｯｸM-PRO" panose="020F0600000000000000" pitchFamily="50" charset="-128"/>
              </a:rPr>
              <a:t>(2) </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大阪府がん対策</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大阪府がん対策基金は、平成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30</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年５月末以降も恒久的な運用ができるよう</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に</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検討する。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大阪府がん対策基金を活用し、がん患者が相互に支え合う患者会の活動の充実に</a:t>
            </a:r>
            <a:r>
              <a:rPr lang="ja-JP" altLang="en-US" sz="1600" dirty="0" err="1" smtClean="0">
                <a:solidFill>
                  <a:schemeClr val="tx1"/>
                </a:solidFill>
                <a:latin typeface="HG丸ｺﾞｼｯｸM-PRO" panose="020F0600000000000000" pitchFamily="50" charset="-128"/>
                <a:ea typeface="HG丸ｺﾞｼｯｸM-PRO" panose="020F0600000000000000" pitchFamily="50" charset="-128"/>
              </a:rPr>
              <a:t>つな</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が</a:t>
            </a:r>
            <a:r>
              <a:rPr lang="ja-JP" altLang="en-US" sz="1600" dirty="0" err="1" smtClean="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取組みを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進め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大阪府がん対策基金を活用した普及啓発活動について、民間団体、企業など、</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公民連</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携</a:t>
            </a:r>
            <a:r>
              <a:rPr lang="ja-JP" altLang="en-US" sz="1600" dirty="0">
                <a:solidFill>
                  <a:schemeClr val="tx1"/>
                </a:solidFill>
                <a:latin typeface="HG丸ｺﾞｼｯｸM-PRO" panose="020F0600000000000000" pitchFamily="50" charset="-128"/>
                <a:ea typeface="HG丸ｺﾞｼｯｸM-PRO" panose="020F0600000000000000" pitchFamily="50" charset="-128"/>
              </a:rPr>
              <a:t>により、効果的な事業展開を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図る。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併せて、広く府民から寄附への協力を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得られる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よう</a:t>
            </a:r>
            <a:r>
              <a:rPr lang="ja-JP" altLang="en-US" sz="1600" dirty="0">
                <a:solidFill>
                  <a:schemeClr val="tx1"/>
                </a:solidFill>
                <a:latin typeface="HG丸ｺﾞｼｯｸM-PRO" panose="020F0600000000000000" pitchFamily="50" charset="-128"/>
                <a:ea typeface="HG丸ｺﾞｼｯｸM-PRO" panose="020F0600000000000000" pitchFamily="50" charset="-128"/>
              </a:rPr>
              <a:t>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努め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sz="1600" b="1" dirty="0">
                <a:solidFill>
                  <a:schemeClr val="tx1"/>
                </a:solidFill>
                <a:latin typeface="HG丸ｺﾞｼｯｸM-PRO" panose="020F0600000000000000" pitchFamily="50" charset="-128"/>
                <a:ea typeface="HG丸ｺﾞｼｯｸM-PRO" panose="020F0600000000000000" pitchFamily="50" charset="-128"/>
              </a:rPr>
              <a:t>(3) </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がん患者会等との連携促進</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大阪がん患者団体協議会を中心に、がん患者をはじめとする関係者と大阪府に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おける</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がん対策</a:t>
            </a:r>
            <a:r>
              <a:rPr lang="ja-JP" altLang="en-US" sz="1600" dirty="0">
                <a:solidFill>
                  <a:schemeClr val="tx1"/>
                </a:solidFill>
                <a:latin typeface="HG丸ｺﾞｼｯｸM-PRO" panose="020F0600000000000000" pitchFamily="50" charset="-128"/>
                <a:ea typeface="HG丸ｺﾞｼｯｸM-PRO" panose="020F0600000000000000" pitchFamily="50" charset="-128"/>
              </a:rPr>
              <a:t>の現状や方向性について、継続的に意見交換に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努め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がん患者会や患者サロンなどの情報を定期的に更新し、療養情報冊子やホームページで公表するとともに、がん診療拠点病院の相談支援センター等で情報提供を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行う。</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400" dirty="0">
              <a:solidFill>
                <a:schemeClr val="tx1"/>
              </a:solidFill>
            </a:endParaRPr>
          </a:p>
        </p:txBody>
      </p:sp>
    </p:spTree>
    <p:extLst>
      <p:ext uri="{BB962C8B-B14F-4D97-AF65-F5344CB8AC3E}">
        <p14:creationId xmlns:p14="http://schemas.microsoft.com/office/powerpoint/2010/main" val="1069499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２　大阪府のがんの現状と課題</a:t>
            </a:r>
            <a:endParaRPr lang="en-US" altLang="ja-JP" sz="2000" b="1" dirty="0" smtClean="0">
              <a:latin typeface="HG丸ｺﾞｼｯｸM-PRO" panose="020F0600000000000000" pitchFamily="50" charset="-128"/>
              <a:ea typeface="HG丸ｺﾞｼｯｸM-PRO" panose="020F0600000000000000"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２</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b="1" dirty="0" smtClean="0">
                <a:latin typeface="HG丸ｺﾞｼｯｸM-PRO" panose="020F0600000000000000" pitchFamily="50" charset="-128"/>
                <a:ea typeface="HG丸ｺﾞｼｯｸM-PRO" panose="020F0600000000000000" pitchFamily="50" charset="-128"/>
              </a:rPr>
              <a:t>がん医療</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②</a:t>
            </a:r>
            <a:r>
              <a:rPr lang="ja-JP" altLang="en-US" b="1" u="sng" dirty="0" smtClean="0">
                <a:latin typeface="HG丸ｺﾞｼｯｸM-PRO" panose="020F0600000000000000" pitchFamily="50" charset="-128"/>
                <a:ea typeface="HG丸ｺﾞｼｯｸM-PRO" panose="020F0600000000000000" pitchFamily="50" charset="-128"/>
              </a:rPr>
              <a:t>小児・</a:t>
            </a:r>
            <a:r>
              <a:rPr lang="en-US" altLang="ja-JP" b="1" u="sng" dirty="0" smtClean="0">
                <a:latin typeface="HG丸ｺﾞｼｯｸM-PRO" panose="020F0600000000000000" pitchFamily="50" charset="-128"/>
                <a:ea typeface="HG丸ｺﾞｼｯｸM-PRO" panose="020F0600000000000000" pitchFamily="50" charset="-128"/>
              </a:rPr>
              <a:t>AYA</a:t>
            </a:r>
            <a:r>
              <a:rPr lang="ja-JP" altLang="en-US" b="1" u="sng" dirty="0" smtClean="0">
                <a:latin typeface="HG丸ｺﾞｼｯｸM-PRO" panose="020F0600000000000000" pitchFamily="50" charset="-128"/>
                <a:ea typeface="HG丸ｺﾞｼｯｸM-PRO" panose="020F0600000000000000" pitchFamily="50" charset="-128"/>
              </a:rPr>
              <a:t>世代のがん、希少がん等、高齢者のがんの特性</a:t>
            </a:r>
            <a:endParaRPr lang="en-US" altLang="ja-JP" b="1" u="sng"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ア　小児・</a:t>
            </a:r>
            <a:r>
              <a:rPr lang="en-US" altLang="ja-JP" b="1" dirty="0" smtClean="0">
                <a:latin typeface="HG丸ｺﾞｼｯｸM-PRO" panose="020F0600000000000000" pitchFamily="50" charset="-128"/>
                <a:ea typeface="HG丸ｺﾞｼｯｸM-PRO" panose="020F0600000000000000" pitchFamily="50" charset="-128"/>
              </a:rPr>
              <a:t>AYA</a:t>
            </a:r>
            <a:r>
              <a:rPr lang="ja-JP" altLang="en-US" b="1" dirty="0" smtClean="0">
                <a:latin typeface="HG丸ｺﾞｼｯｸM-PRO" panose="020F0600000000000000" pitchFamily="50" charset="-128"/>
                <a:ea typeface="HG丸ｺﾞｼｯｸM-PRO" panose="020F0600000000000000" pitchFamily="50" charset="-128"/>
              </a:rPr>
              <a:t>世代</a:t>
            </a:r>
            <a:r>
              <a:rPr lang="ja-JP" altLang="en-US" b="1" dirty="0" smtClean="0">
                <a:latin typeface="HG丸ｺﾞｼｯｸM-PRO" panose="020F0600000000000000" pitchFamily="50" charset="-128"/>
                <a:ea typeface="HG丸ｺﾞｼｯｸM-PRO" panose="020F0600000000000000" pitchFamily="50" charset="-128"/>
              </a:rPr>
              <a:t>のがんの特性</a:t>
            </a:r>
            <a:endParaRPr lang="en-US" altLang="ja-JP" b="1" dirty="0" smtClean="0"/>
          </a:p>
          <a:p>
            <a:pPr fontAlgn="auto"/>
            <a:r>
              <a:rPr lang="en-US" altLang="ja-JP" dirty="0"/>
              <a:t> </a:t>
            </a:r>
            <a:r>
              <a:rPr lang="en-US" altLang="ja-JP" dirty="0" smtClean="0"/>
              <a:t>   </a:t>
            </a:r>
          </a:p>
          <a:p>
            <a:pPr fontAlgn="auto"/>
            <a:r>
              <a:rPr lang="ja-JP" altLang="en-US" dirty="0" smtClean="0"/>
              <a:t> 　　</a:t>
            </a:r>
            <a:r>
              <a:rPr lang="ja-JP" altLang="ja-JP" dirty="0" smtClean="0"/>
              <a:t>○</a:t>
            </a:r>
            <a:r>
              <a:rPr lang="ja-JP" altLang="ja-JP" dirty="0">
                <a:latin typeface="HG丸ｺﾞｼｯｸM-PRO" panose="020F0600000000000000" pitchFamily="50" charset="-128"/>
                <a:ea typeface="HG丸ｺﾞｼｯｸM-PRO" panose="020F0600000000000000" pitchFamily="50" charset="-128"/>
              </a:rPr>
              <a:t>小児（１５歳未満）およびＡＹＡ（１５～２９歳）世代のがんは</a:t>
            </a:r>
            <a:r>
              <a:rPr lang="ja-JP" altLang="ja-JP" dirty="0" smtClean="0">
                <a:latin typeface="HG丸ｺﾞｼｯｸM-PRO" panose="020F0600000000000000" pitchFamily="50" charset="-128"/>
                <a:ea typeface="HG丸ｺﾞｼｯｸM-PRO" panose="020F0600000000000000" pitchFamily="50" charset="-128"/>
              </a:rPr>
              <a:t>、他</a:t>
            </a:r>
            <a:r>
              <a:rPr lang="ja-JP" altLang="ja-JP" dirty="0">
                <a:latin typeface="HG丸ｺﾞｼｯｸM-PRO" panose="020F0600000000000000" pitchFamily="50" charset="-128"/>
                <a:ea typeface="HG丸ｺﾞｼｯｸM-PRO" panose="020F0600000000000000" pitchFamily="50" charset="-128"/>
              </a:rPr>
              <a:t>の世代</a:t>
            </a:r>
            <a:r>
              <a:rPr lang="ja-JP" altLang="ja-JP" dirty="0" smtClean="0">
                <a:latin typeface="HG丸ｺﾞｼｯｸM-PRO" panose="020F0600000000000000" pitchFamily="50" charset="-128"/>
                <a:ea typeface="HG丸ｺﾞｼｯｸM-PRO" panose="020F0600000000000000" pitchFamily="50" charset="-128"/>
              </a:rPr>
              <a:t>に</a:t>
            </a:r>
            <a:r>
              <a:rPr lang="en-US" altLang="ja-JP" dirty="0" smtClean="0">
                <a:latin typeface="HG丸ｺﾞｼｯｸM-PRO" panose="020F0600000000000000" pitchFamily="50" charset="-128"/>
                <a:ea typeface="HG丸ｺﾞｼｯｸM-PRO" panose="020F0600000000000000" pitchFamily="50" charset="-128"/>
              </a:rPr>
              <a:t>  </a:t>
            </a: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比べて患者数</a:t>
            </a:r>
            <a:r>
              <a:rPr lang="ja-JP" altLang="ja-JP" dirty="0">
                <a:latin typeface="HG丸ｺﾞｼｯｸM-PRO" panose="020F0600000000000000" pitchFamily="50" charset="-128"/>
                <a:ea typeface="HG丸ｺﾞｼｯｸM-PRO" panose="020F0600000000000000" pitchFamily="50" charset="-128"/>
              </a:rPr>
              <a:t>が少なく、がん種も多種多様であり</a:t>
            </a:r>
            <a:r>
              <a:rPr lang="ja-JP" altLang="ja-JP" dirty="0" smtClean="0">
                <a:latin typeface="HG丸ｺﾞｼｯｸM-PRO" panose="020F0600000000000000" pitchFamily="50" charset="-128"/>
                <a:ea typeface="HG丸ｺﾞｼｯｸM-PRO" panose="020F0600000000000000" pitchFamily="50" charset="-128"/>
              </a:rPr>
              <a:t>、医療</a:t>
            </a:r>
            <a:r>
              <a:rPr lang="ja-JP" altLang="ja-JP" dirty="0">
                <a:latin typeface="HG丸ｺﾞｼｯｸM-PRO" panose="020F0600000000000000" pitchFamily="50" charset="-128"/>
                <a:ea typeface="HG丸ｺﾞｼｯｸM-PRO" panose="020F0600000000000000" pitchFamily="50" charset="-128"/>
              </a:rPr>
              <a:t>従事者の診療等</a:t>
            </a:r>
            <a:r>
              <a:rPr lang="ja-JP" altLang="ja-JP" dirty="0" smtClean="0">
                <a:latin typeface="HG丸ｺﾞｼｯｸM-PRO" panose="020F0600000000000000" pitchFamily="50" charset="-128"/>
                <a:ea typeface="HG丸ｺﾞｼｯｸM-PRO" panose="020F0600000000000000" pitchFamily="50" charset="-128"/>
              </a:rPr>
              <a:t>の</a:t>
            </a:r>
            <a:endParaRPr lang="en-US" altLang="ja-JP" dirty="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知見が蓄積</a:t>
            </a:r>
            <a:r>
              <a:rPr lang="ja-JP" altLang="ja-JP" dirty="0">
                <a:latin typeface="HG丸ｺﾞｼｯｸM-PRO" panose="020F0600000000000000" pitchFamily="50" charset="-128"/>
                <a:ea typeface="HG丸ｺﾞｼｯｸM-PRO" panose="020F0600000000000000" pitchFamily="50" charset="-128"/>
              </a:rPr>
              <a:t>されにくい特徴が</a:t>
            </a:r>
            <a:r>
              <a:rPr lang="ja-JP" altLang="ja-JP" dirty="0" smtClean="0">
                <a:latin typeface="HG丸ｺﾞｼｯｸM-PRO" panose="020F0600000000000000" pitchFamily="50" charset="-128"/>
                <a:ea typeface="HG丸ｺﾞｼｯｸM-PRO" panose="020F0600000000000000" pitchFamily="50" charset="-128"/>
              </a:rPr>
              <a:t>あ</a:t>
            </a:r>
            <a:r>
              <a:rPr lang="ja-JP" altLang="en-US" dirty="0">
                <a:latin typeface="HG丸ｺﾞｼｯｸM-PRO" panose="020F0600000000000000" pitchFamily="50" charset="-128"/>
                <a:ea typeface="HG丸ｺﾞｼｯｸM-PRO" panose="020F0600000000000000" pitchFamily="50" charset="-128"/>
              </a:rPr>
              <a:t>る</a:t>
            </a:r>
            <a:r>
              <a:rPr lang="ja-JP" altLang="ja-JP"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また</a:t>
            </a:r>
            <a:r>
              <a:rPr lang="ja-JP" altLang="ja-JP" dirty="0">
                <a:latin typeface="HG丸ｺﾞｼｯｸM-PRO" panose="020F0600000000000000" pitchFamily="50" charset="-128"/>
                <a:ea typeface="HG丸ｺﾞｼｯｸM-PRO" panose="020F0600000000000000" pitchFamily="50" charset="-128"/>
              </a:rPr>
              <a:t>、乳幼児から思春期・若年成人世代まで、幅広い世代で発症し</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晩期合併症</a:t>
            </a:r>
            <a:r>
              <a:rPr lang="ja-JP" altLang="ja-JP" dirty="0">
                <a:latin typeface="HG丸ｺﾞｼｯｸM-PRO" panose="020F0600000000000000" pitchFamily="50" charset="-128"/>
                <a:ea typeface="HG丸ｺﾞｼｯｸM-PRO" panose="020F0600000000000000" pitchFamily="50" charset="-128"/>
              </a:rPr>
              <a:t>等もあるため、定期的な診察と検査による長期の</a:t>
            </a:r>
            <a:r>
              <a:rPr lang="ja-JP" altLang="ja-JP" dirty="0" smtClean="0">
                <a:latin typeface="HG丸ｺﾞｼｯｸM-PRO" panose="020F0600000000000000" pitchFamily="50" charset="-128"/>
                <a:ea typeface="HG丸ｺﾞｼｯｸM-PRO" panose="020F0600000000000000" pitchFamily="50" charset="-128"/>
              </a:rPr>
              <a:t>フォロー</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アップが</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必要</a:t>
            </a:r>
            <a:r>
              <a:rPr lang="ja-JP" altLang="en-US" dirty="0" smtClean="0">
                <a:latin typeface="HG丸ｺﾞｼｯｸM-PRO" panose="020F0600000000000000" pitchFamily="50" charset="-128"/>
                <a:ea typeface="HG丸ｺﾞｼｯｸM-PRO" panose="020F0600000000000000" pitchFamily="50" charset="-128"/>
              </a:rPr>
              <a:t>である。</a:t>
            </a:r>
            <a:endParaRPr lang="en-US" altLang="ja-JP" dirty="0" smtClean="0">
              <a:latin typeface="HG丸ｺﾞｼｯｸM-PRO" panose="020F0600000000000000" pitchFamily="50" charset="-128"/>
              <a:ea typeface="HG丸ｺﾞｼｯｸM-PRO" panose="020F0600000000000000" pitchFamily="50" charset="-128"/>
            </a:endParaRPr>
          </a:p>
          <a:p>
            <a:pPr fontAlgn="auto"/>
            <a:endParaRPr lang="en-US" altLang="ja-JP" dirty="0">
              <a:latin typeface="HG丸ｺﾞｼｯｸM-PRO" panose="020F0600000000000000" pitchFamily="50" charset="-128"/>
              <a:ea typeface="HG丸ｺﾞｼｯｸM-PRO" panose="020F0600000000000000" pitchFamily="50" charset="-128"/>
            </a:endParaRPr>
          </a:p>
          <a:p>
            <a:pPr fontAlgn="auto"/>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○国が指定する「小児がん診療拠点病院」である、大阪母子医療センターと</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大阪市立総合医療センターが中心となり、府内の</a:t>
            </a:r>
            <a:r>
              <a:rPr lang="en-US" altLang="ja-JP" dirty="0" smtClean="0">
                <a:latin typeface="HG丸ｺﾞｼｯｸM-PRO" panose="020F0600000000000000" pitchFamily="50" charset="-128"/>
                <a:ea typeface="HG丸ｺﾞｼｯｸM-PRO" panose="020F0600000000000000" pitchFamily="50" charset="-128"/>
              </a:rPr>
              <a:t>10</a:t>
            </a:r>
            <a:r>
              <a:rPr lang="ja-JP" altLang="en-US" dirty="0" smtClean="0">
                <a:latin typeface="HG丸ｺﾞｼｯｸM-PRO" panose="020F0600000000000000" pitchFamily="50" charset="-128"/>
                <a:ea typeface="HG丸ｺﾞｼｯｸM-PRO" panose="020F0600000000000000" pitchFamily="50" charset="-128"/>
              </a:rPr>
              <a:t>病院が参画する、 大阪府</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小児がん連携施設連絡会、及び、奈良県・和歌山県の医療機関も参画する、</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阪奈和小児がん連携施設連絡会が設置されており、府内・近隣県との小児がん</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医療連携体制が構築されて</a:t>
            </a:r>
            <a:r>
              <a:rPr lang="ja-JP" altLang="en-US" dirty="0" smtClean="0">
                <a:latin typeface="HG丸ｺﾞｼｯｸM-PRO" panose="020F0600000000000000" pitchFamily="50" charset="-128"/>
                <a:ea typeface="HG丸ｺﾞｼｯｸM-PRO" panose="020F0600000000000000" pitchFamily="50" charset="-128"/>
              </a:rPr>
              <a:t>いる。</a:t>
            </a:r>
            <a:r>
              <a:rPr lang="ja-JP" altLang="en-US" dirty="0" smtClean="0">
                <a:latin typeface="HG丸ｺﾞｼｯｸM-PRO" panose="020F0600000000000000" pitchFamily="50" charset="-128"/>
                <a:ea typeface="HG丸ｺﾞｼｯｸM-PRO" panose="020F0600000000000000" pitchFamily="50" charset="-128"/>
              </a:rPr>
              <a:t>小児がん・ＡＹＡ世代のがん患者が</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もれなく適切な治療が受けられるよう連携体制の充実が必要である。</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2</a:t>
            </a:fld>
            <a:endParaRPr kumimoji="1" lang="ja-JP" altLang="en-US" dirty="0"/>
          </a:p>
        </p:txBody>
      </p:sp>
      <p:sp>
        <p:nvSpPr>
          <p:cNvPr id="6" name="正方形/長方形 5"/>
          <p:cNvSpPr/>
          <p:nvPr/>
        </p:nvSpPr>
        <p:spPr>
          <a:xfrm>
            <a:off x="297762" y="1196752"/>
            <a:ext cx="8424936" cy="9361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spcAft>
                <a:spcPts val="0"/>
              </a:spcAft>
              <a:tabLst>
                <a:tab pos="727075" algn="l"/>
                <a:tab pos="533400" algn="l"/>
              </a:tabLst>
            </a:pP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▽小児・</a:t>
            </a:r>
            <a:r>
              <a:rPr lang="en-US" altLang="ja-JP" b="1" dirty="0">
                <a:solidFill>
                  <a:srgbClr val="000000"/>
                </a:solidFill>
                <a:latin typeface="HG丸ｺﾞｼｯｸM-PRO" panose="020F0600000000000000" pitchFamily="50" charset="-128"/>
                <a:ea typeface="HG丸ｺﾞｼｯｸM-PRO" panose="020F0600000000000000" pitchFamily="50" charset="-128"/>
                <a:cs typeface="HG丸ｺﾞｼｯｸM-PRO"/>
              </a:rPr>
              <a:t>AYA</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世代のがん、希少</a:t>
            </a:r>
            <a:r>
              <a:rPr lang="ja-JP" altLang="en-US"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がん、難治性がん、高齢者のがんについては</a:t>
            </a:r>
            <a:endParaRPr lang="en-US" altLang="ja-JP"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p>
            <a:pPr marL="323850" indent="-323850">
              <a:spcAft>
                <a:spcPts val="0"/>
              </a:spcAft>
              <a:tabLst>
                <a:tab pos="727075" algn="l"/>
                <a:tab pos="533400" algn="l"/>
              </a:tabLst>
            </a:pPr>
            <a:r>
              <a:rPr lang="en-US" altLang="ja-JP"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それぞれの特性に応じた対策が必要である。</a:t>
            </a: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Tree>
    <p:extLst>
      <p:ext uri="{BB962C8B-B14F-4D97-AF65-F5344CB8AC3E}">
        <p14:creationId xmlns:p14="http://schemas.microsoft.com/office/powerpoint/2010/main" val="2276309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２　大阪府のがんの現状と課題</a:t>
            </a:r>
            <a:endParaRPr lang="en-US" altLang="ja-JP" sz="2000" b="1" dirty="0" smtClean="0">
              <a:latin typeface="HG丸ｺﾞｼｯｸM-PRO" panose="020F0600000000000000" pitchFamily="50" charset="-128"/>
              <a:ea typeface="HG丸ｺﾞｼｯｸM-PRO" panose="020F0600000000000000"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２</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b="1" dirty="0" smtClean="0">
                <a:latin typeface="HG丸ｺﾞｼｯｸM-PRO" panose="020F0600000000000000" pitchFamily="50" charset="-128"/>
                <a:ea typeface="HG丸ｺﾞｼｯｸM-PRO" panose="020F0600000000000000" pitchFamily="50" charset="-128"/>
              </a:rPr>
              <a:t>がん医療</a:t>
            </a:r>
            <a:endParaRPr kumimoji="1"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②</a:t>
            </a:r>
            <a:r>
              <a:rPr lang="ja-JP" altLang="en-US" b="1" u="sng" dirty="0" smtClean="0">
                <a:latin typeface="HG丸ｺﾞｼｯｸM-PRO" panose="020F0600000000000000" pitchFamily="50" charset="-128"/>
                <a:ea typeface="HG丸ｺﾞｼｯｸM-PRO" panose="020F0600000000000000" pitchFamily="50" charset="-128"/>
              </a:rPr>
              <a:t>小児・</a:t>
            </a:r>
            <a:r>
              <a:rPr lang="en-US" altLang="ja-JP" b="1" u="sng" dirty="0" smtClean="0">
                <a:latin typeface="HG丸ｺﾞｼｯｸM-PRO" panose="020F0600000000000000" pitchFamily="50" charset="-128"/>
                <a:ea typeface="HG丸ｺﾞｼｯｸM-PRO" panose="020F0600000000000000" pitchFamily="50" charset="-128"/>
              </a:rPr>
              <a:t>AYA</a:t>
            </a:r>
            <a:r>
              <a:rPr lang="ja-JP" altLang="en-US" b="1" u="sng" dirty="0" smtClean="0">
                <a:latin typeface="HG丸ｺﾞｼｯｸM-PRO" panose="020F0600000000000000" pitchFamily="50" charset="-128"/>
                <a:ea typeface="HG丸ｺﾞｼｯｸM-PRO" panose="020F0600000000000000" pitchFamily="50" charset="-128"/>
              </a:rPr>
              <a:t>世代のがん、希少がん等、高齢者のがんの特性</a:t>
            </a:r>
            <a:endParaRPr lang="en-US" altLang="ja-JP" b="1" u="sng"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ア　小児・</a:t>
            </a:r>
            <a:r>
              <a:rPr lang="en-US" altLang="ja-JP" b="1" dirty="0" smtClean="0">
                <a:latin typeface="HG丸ｺﾞｼｯｸM-PRO" panose="020F0600000000000000" pitchFamily="50" charset="-128"/>
                <a:ea typeface="HG丸ｺﾞｼｯｸM-PRO" panose="020F0600000000000000" pitchFamily="50" charset="-128"/>
              </a:rPr>
              <a:t>AYA</a:t>
            </a:r>
            <a:r>
              <a:rPr lang="ja-JP" altLang="en-US" b="1" dirty="0" smtClean="0">
                <a:latin typeface="HG丸ｺﾞｼｯｸM-PRO" panose="020F0600000000000000" pitchFamily="50" charset="-128"/>
                <a:ea typeface="HG丸ｺﾞｼｯｸM-PRO" panose="020F0600000000000000" pitchFamily="50" charset="-128"/>
              </a:rPr>
              <a:t>世代の特性</a:t>
            </a:r>
            <a:endParaRPr lang="en-US" altLang="ja-JP" b="1" dirty="0" smtClean="0"/>
          </a:p>
          <a:p>
            <a:pPr fontAlgn="auto"/>
            <a:r>
              <a:rPr lang="en-US" altLang="ja-JP" dirty="0"/>
              <a:t> </a:t>
            </a:r>
            <a:r>
              <a:rPr lang="en-US" altLang="ja-JP" dirty="0" smtClean="0"/>
              <a:t>   </a:t>
            </a:r>
          </a:p>
          <a:p>
            <a:pPr fontAlgn="auto"/>
            <a:r>
              <a:rPr lang="ja-JP" altLang="en-US" dirty="0" smtClean="0"/>
              <a:t> 　　</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3</a:t>
            </a:fld>
            <a:endParaRPr kumimoji="1" lang="ja-JP" altLang="en-US" dirty="0"/>
          </a:p>
        </p:txBody>
      </p:sp>
      <p:graphicFrame>
        <p:nvGraphicFramePr>
          <p:cNvPr id="7" name="グラフ 6">
            <a:extLst>
              <a:ext uri="{FF2B5EF4-FFF2-40B4-BE49-F238E27FC236}">
                <a16:creationId xmlns:lc="http://schemas.openxmlformats.org/drawingml/2006/lockedCanvas" xmlns:a16="http://schemas.microsoft.com/office/drawing/2014/main" xmlns:w16se="http://schemas.microsoft.com/office/word/2015/wordml/symex" xmlns:w15="http://schemas.microsoft.com/office/word/2012/wordml" xmlns:w="http://schemas.openxmlformats.org/wordprocessingml/2006/main" xmlns:w10="urn:schemas-microsoft-com:office:word" xmlns:v="urn:schemas-microsoft-com:vml" xmlns:o="urn:schemas-microsoft-com:office:office"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id="{645544DA-9AC4-44F2-8B66-A46C1D8DF745}"/>
              </a:ext>
            </a:extLst>
          </p:cNvPr>
          <p:cNvGraphicFramePr/>
          <p:nvPr>
            <p:extLst>
              <p:ext uri="{D42A27DB-BD31-4B8C-83A1-F6EECF244321}">
                <p14:modId xmlns:p14="http://schemas.microsoft.com/office/powerpoint/2010/main" val="3686025999"/>
              </p:ext>
            </p:extLst>
          </p:nvPr>
        </p:nvGraphicFramePr>
        <p:xfrm>
          <a:off x="1660045" y="1844824"/>
          <a:ext cx="5862141" cy="47960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33150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２　</a:t>
            </a:r>
            <a:r>
              <a:rPr kumimoji="1" lang="ja-JP" altLang="en-US" b="1" dirty="0" smtClean="0">
                <a:latin typeface="HG丸ｺﾞｼｯｸM-PRO" panose="020F0600000000000000" pitchFamily="50" charset="-128"/>
                <a:ea typeface="HG丸ｺﾞｼｯｸM-PRO" panose="020F0600000000000000" pitchFamily="50" charset="-128"/>
              </a:rPr>
              <a:t>がん医療の充実（府民誰もが適切な医療を受けられる体制整備）</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（２）</a:t>
            </a:r>
            <a:r>
              <a:rPr lang="ja-JP" altLang="en-US" b="1" u="sng" dirty="0" smtClean="0">
                <a:latin typeface="HG丸ｺﾞｼｯｸM-PRO" panose="020F0600000000000000" pitchFamily="50" charset="-128"/>
                <a:ea typeface="HG丸ｺﾞｼｯｸM-PRO" panose="020F0600000000000000" pitchFamily="50" charset="-128"/>
              </a:rPr>
              <a:t>小児・</a:t>
            </a:r>
            <a:r>
              <a:rPr lang="en-US" altLang="ja-JP" b="1" u="sng" dirty="0" smtClean="0">
                <a:latin typeface="HG丸ｺﾞｼｯｸM-PRO" panose="020F0600000000000000" pitchFamily="50" charset="-128"/>
                <a:ea typeface="HG丸ｺﾞｼｯｸM-PRO" panose="020F0600000000000000" pitchFamily="50" charset="-128"/>
              </a:rPr>
              <a:t>AYA</a:t>
            </a:r>
            <a:r>
              <a:rPr lang="ja-JP" altLang="en-US" b="1" u="sng" dirty="0" smtClean="0">
                <a:latin typeface="HG丸ｺﾞｼｯｸM-PRO" panose="020F0600000000000000" pitchFamily="50" charset="-128"/>
                <a:ea typeface="HG丸ｺﾞｼｯｸM-PRO" panose="020F0600000000000000" pitchFamily="50" charset="-128"/>
              </a:rPr>
              <a:t>世代のがん・希少がん等・高齢者のがん対策</a:t>
            </a:r>
            <a:endParaRPr lang="en-US" altLang="ja-JP" b="1" u="sng"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①小児・</a:t>
            </a:r>
            <a:r>
              <a:rPr lang="en-US" altLang="ja-JP" b="1" dirty="0" smtClean="0">
                <a:latin typeface="HG丸ｺﾞｼｯｸM-PRO" panose="020F0600000000000000" pitchFamily="50" charset="-128"/>
                <a:ea typeface="HG丸ｺﾞｼｯｸM-PRO" panose="020F0600000000000000" pitchFamily="50" charset="-128"/>
              </a:rPr>
              <a:t>AYA</a:t>
            </a:r>
            <a:r>
              <a:rPr lang="ja-JP" altLang="en-US" b="1" dirty="0" smtClean="0">
                <a:latin typeface="HG丸ｺﾞｼｯｸM-PRO" panose="020F0600000000000000" pitchFamily="50" charset="-128"/>
                <a:ea typeface="HG丸ｺﾞｼｯｸM-PRO" panose="020F0600000000000000" pitchFamily="50" charset="-128"/>
              </a:rPr>
              <a:t>世代のがん</a:t>
            </a:r>
            <a:endParaRPr lang="en-US" altLang="ja-JP" b="1"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r>
              <a:rPr kumimoji="1" lang="en-US" altLang="ja-JP" dirty="0">
                <a:latin typeface="HG丸ｺﾞｼｯｸM-PRO" panose="020F0600000000000000" pitchFamily="50" charset="-128"/>
                <a:ea typeface="HG丸ｺﾞｼｯｸM-PRO" panose="020F0600000000000000" pitchFamily="50" charset="-128"/>
              </a:rPr>
              <a:t> </a:t>
            </a:r>
            <a:r>
              <a:rPr kumimoji="1" lang="en-US" altLang="ja-JP" dirty="0" smtClean="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○大阪府がん診療連携協議会小児・</a:t>
            </a:r>
            <a:r>
              <a:rPr kumimoji="1" lang="en-US" altLang="ja-JP" dirty="0" smtClean="0">
                <a:latin typeface="HG丸ｺﾞｼｯｸM-PRO" panose="020F0600000000000000" pitchFamily="50" charset="-128"/>
                <a:ea typeface="HG丸ｺﾞｼｯｸM-PRO" panose="020F0600000000000000" pitchFamily="50" charset="-128"/>
              </a:rPr>
              <a:t>AYA</a:t>
            </a:r>
            <a:r>
              <a:rPr kumimoji="1" lang="ja-JP" altLang="en-US" dirty="0" smtClean="0">
                <a:latin typeface="HG丸ｺﾞｼｯｸM-PRO" panose="020F0600000000000000" pitchFamily="50" charset="-128"/>
                <a:ea typeface="HG丸ｺﾞｼｯｸM-PRO" panose="020F0600000000000000" pitchFamily="50" charset="-128"/>
              </a:rPr>
              <a:t>部会、大阪府小児がん連携施設　　</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連絡会などと連携して、引き続き、小児がん・</a:t>
            </a:r>
            <a:r>
              <a:rPr kumimoji="1" lang="en-US" altLang="ja-JP" dirty="0" smtClean="0">
                <a:latin typeface="HG丸ｺﾞｼｯｸM-PRO" panose="020F0600000000000000" pitchFamily="50" charset="-128"/>
                <a:ea typeface="HG丸ｺﾞｼｯｸM-PRO" panose="020F0600000000000000" pitchFamily="50" charset="-128"/>
              </a:rPr>
              <a:t>AYA</a:t>
            </a:r>
            <a:r>
              <a:rPr kumimoji="1" lang="ja-JP" altLang="en-US" dirty="0" smtClean="0">
                <a:latin typeface="HG丸ｺﾞｼｯｸM-PRO" panose="020F0600000000000000" pitchFamily="50" charset="-128"/>
                <a:ea typeface="HG丸ｺﾞｼｯｸM-PRO" panose="020F0600000000000000" pitchFamily="50" charset="-128"/>
              </a:rPr>
              <a:t>世代のがん医療の　　</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連携・協力体制、相談支援、情報提供、長期フォローアップ体制の　　　　　</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充実に努める。</a:t>
            </a:r>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大阪府がん診療連携協議会小児・</a:t>
            </a:r>
            <a:r>
              <a:rPr lang="en-US" altLang="ja-JP" dirty="0">
                <a:latin typeface="HG丸ｺﾞｼｯｸM-PRO" panose="020F0600000000000000" pitchFamily="50" charset="-128"/>
                <a:ea typeface="HG丸ｺﾞｼｯｸM-PRO" panose="020F0600000000000000" pitchFamily="50" charset="-128"/>
              </a:rPr>
              <a:t>AYA</a:t>
            </a:r>
            <a:r>
              <a:rPr lang="ja-JP" altLang="en-US" dirty="0">
                <a:latin typeface="HG丸ｺﾞｼｯｸM-PRO" panose="020F0600000000000000" pitchFamily="50" charset="-128"/>
                <a:ea typeface="HG丸ｺﾞｼｯｸM-PRO" panose="020F0600000000000000" pitchFamily="50" charset="-128"/>
              </a:rPr>
              <a:t>部会と連携し、小児・</a:t>
            </a:r>
            <a:r>
              <a:rPr lang="en-US" altLang="ja-JP" dirty="0">
                <a:latin typeface="HG丸ｺﾞｼｯｸM-PRO" panose="020F0600000000000000" pitchFamily="50" charset="-128"/>
                <a:ea typeface="HG丸ｺﾞｼｯｸM-PRO" panose="020F0600000000000000" pitchFamily="50" charset="-128"/>
              </a:rPr>
              <a:t>AYA</a:t>
            </a:r>
            <a:r>
              <a:rPr lang="ja-JP" altLang="en-US" dirty="0">
                <a:latin typeface="HG丸ｺﾞｼｯｸM-PRO" panose="020F0600000000000000" pitchFamily="50" charset="-128"/>
                <a:ea typeface="HG丸ｺﾞｼｯｸM-PRO" panose="020F0600000000000000" pitchFamily="50" charset="-128"/>
              </a:rPr>
              <a:t>世代</a:t>
            </a:r>
            <a:r>
              <a:rPr lang="ja-JP" altLang="en-US" dirty="0" smtClean="0">
                <a:latin typeface="HG丸ｺﾞｼｯｸM-PRO" panose="020F0600000000000000" pitchFamily="50" charset="-128"/>
                <a:ea typeface="HG丸ｺﾞｼｯｸM-PRO" panose="020F0600000000000000" pitchFamily="50" charset="-128"/>
              </a:rPr>
              <a:t>に</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対応</a:t>
            </a:r>
            <a:r>
              <a:rPr lang="ja-JP" altLang="en-US" dirty="0">
                <a:latin typeface="HG丸ｺﾞｼｯｸM-PRO" panose="020F0600000000000000" pitchFamily="50" charset="-128"/>
                <a:ea typeface="HG丸ｺﾞｼｯｸM-PRO" panose="020F0600000000000000" pitchFamily="50" charset="-128"/>
              </a:rPr>
              <a:t>可能な在宅緩和ケアマップ・リストを</a:t>
            </a:r>
            <a:r>
              <a:rPr lang="ja-JP" altLang="en-US" dirty="0" smtClean="0">
                <a:latin typeface="HG丸ｺﾞｼｯｸM-PRO" panose="020F0600000000000000" pitchFamily="50" charset="-128"/>
                <a:ea typeface="HG丸ｺﾞｼｯｸM-PRO" panose="020F0600000000000000" pitchFamily="50" charset="-128"/>
              </a:rPr>
              <a:t>作成</a:t>
            </a:r>
            <a:r>
              <a:rPr lang="ja-JP" altLang="en-US" dirty="0">
                <a:latin typeface="HG丸ｺﾞｼｯｸM-PRO" panose="020F0600000000000000" pitchFamily="50" charset="-128"/>
                <a:ea typeface="HG丸ｺﾞｼｯｸM-PRO" panose="020F0600000000000000" pitchFamily="50" charset="-128"/>
              </a:rPr>
              <a:t>する</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（４）</a:t>
            </a:r>
            <a:r>
              <a:rPr lang="ja-JP" altLang="en-US" b="1" u="sng" dirty="0" smtClean="0">
                <a:latin typeface="HG丸ｺﾞｼｯｸM-PRO" panose="020F0600000000000000" pitchFamily="50" charset="-128"/>
                <a:ea typeface="HG丸ｺﾞｼｯｸM-PRO" panose="020F0600000000000000" pitchFamily="50" charset="-128"/>
              </a:rPr>
              <a:t>がん登録の推進</a:t>
            </a:r>
            <a:endParaRPr lang="en-US" altLang="ja-JP" b="1" u="sng"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　　 </a:t>
            </a:r>
            <a:r>
              <a:rPr kumimoji="1" lang="ja-JP" altLang="en-US" b="1" dirty="0" smtClean="0">
                <a:latin typeface="HG丸ｺﾞｼｯｸM-PRO" panose="020F0600000000000000" pitchFamily="50" charset="-128"/>
                <a:ea typeface="HG丸ｺﾞｼｯｸM-PRO" panose="020F0600000000000000" pitchFamily="50" charset="-128"/>
              </a:rPr>
              <a:t>②がん登録による情報の活用・提供　</a:t>
            </a:r>
            <a:endParaRPr kumimoji="1" lang="en-US" altLang="ja-JP" b="1"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がん登録を通じて把握された、希少がん、難治性がんや小児・</a:t>
            </a:r>
            <a:r>
              <a:rPr lang="en-US" altLang="ja-JP" dirty="0">
                <a:latin typeface="HG丸ｺﾞｼｯｸM-PRO" panose="020F0600000000000000" pitchFamily="50" charset="-128"/>
                <a:ea typeface="HG丸ｺﾞｼｯｸM-PRO" panose="020F0600000000000000" pitchFamily="50" charset="-128"/>
              </a:rPr>
              <a:t>AYA</a:t>
            </a:r>
            <a:r>
              <a:rPr lang="ja-JP" altLang="en-US" dirty="0">
                <a:latin typeface="HG丸ｺﾞｼｯｸM-PRO" panose="020F0600000000000000" pitchFamily="50" charset="-128"/>
                <a:ea typeface="HG丸ｺﾞｼｯｸM-PRO" panose="020F0600000000000000" pitchFamily="50" charset="-128"/>
              </a:rPr>
              <a:t>世代</a:t>
            </a:r>
            <a:r>
              <a:rPr lang="ja-JP" altLang="en-US" dirty="0" smtClean="0">
                <a:latin typeface="HG丸ｺﾞｼｯｸM-PRO" panose="020F0600000000000000" pitchFamily="50" charset="-128"/>
                <a:ea typeface="HG丸ｺﾞｼｯｸM-PRO" panose="020F0600000000000000" pitchFamily="50" charset="-128"/>
              </a:rPr>
              <a:t>の</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がん</a:t>
            </a:r>
            <a:r>
              <a:rPr lang="ja-JP" altLang="en-US" dirty="0">
                <a:latin typeface="HG丸ｺﾞｼｯｸM-PRO" panose="020F0600000000000000" pitchFamily="50" charset="-128"/>
                <a:ea typeface="HG丸ｺﾞｼｯｸM-PRO" panose="020F0600000000000000" pitchFamily="50" charset="-128"/>
              </a:rPr>
              <a:t>等にかかる情報について、国から発出されるがん登録情報のデータ</a:t>
            </a:r>
            <a:r>
              <a:rPr lang="ja-JP" altLang="en-US" dirty="0" smtClean="0">
                <a:latin typeface="HG丸ｺﾞｼｯｸM-PRO" panose="020F0600000000000000" pitchFamily="50" charset="-128"/>
                <a:ea typeface="HG丸ｺﾞｼｯｸM-PRO" panose="020F0600000000000000" pitchFamily="50" charset="-128"/>
              </a:rPr>
              <a:t>提供</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マニュアル</a:t>
            </a:r>
            <a:r>
              <a:rPr lang="ja-JP" altLang="en-US" dirty="0">
                <a:latin typeface="HG丸ｺﾞｼｯｸM-PRO" panose="020F0600000000000000" pitchFamily="50" charset="-128"/>
                <a:ea typeface="HG丸ｺﾞｼｯｸM-PRO" panose="020F0600000000000000" pitchFamily="50" charset="-128"/>
              </a:rPr>
              <a:t>を踏まえ、患者やその家族等に必要なデータを提供できるよう</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条件</a:t>
            </a:r>
            <a:r>
              <a:rPr lang="ja-JP" altLang="en-US" dirty="0">
                <a:latin typeface="HG丸ｺﾞｼｯｸM-PRO" panose="020F0600000000000000" pitchFamily="50" charset="-128"/>
                <a:ea typeface="HG丸ｺﾞｼｯｸM-PRO" panose="020F0600000000000000" pitchFamily="50" charset="-128"/>
              </a:rPr>
              <a:t>整備を</a:t>
            </a:r>
            <a:r>
              <a:rPr lang="ja-JP" altLang="en-US" dirty="0" smtClean="0">
                <a:latin typeface="HG丸ｺﾞｼｯｸM-PRO" panose="020F0600000000000000" pitchFamily="50" charset="-128"/>
                <a:ea typeface="HG丸ｺﾞｼｯｸM-PRO" panose="020F0600000000000000" pitchFamily="50" charset="-128"/>
              </a:rPr>
              <a:t>進める。</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5"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個別の取組と目標</a:t>
            </a:r>
            <a:r>
              <a:rPr lang="ja-JP" altLang="en-US" sz="2000" b="1" dirty="0">
                <a:latin typeface="HG丸ｺﾞｼｯｸM-PRO" panose="020F0600000000000000" pitchFamily="50" charset="-128"/>
                <a:ea typeface="HG丸ｺﾞｼｯｸM-PRO" panose="020F0600000000000000" pitchFamily="50" charset="-128"/>
              </a:rPr>
              <a:t>　</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4</a:t>
            </a:fld>
            <a:endParaRPr kumimoji="1" lang="ja-JP" altLang="en-US" dirty="0"/>
          </a:p>
        </p:txBody>
      </p:sp>
      <p:sp>
        <p:nvSpPr>
          <p:cNvPr id="6" name="正方形/長方形 5"/>
          <p:cNvSpPr/>
          <p:nvPr/>
        </p:nvSpPr>
        <p:spPr>
          <a:xfrm>
            <a:off x="297762" y="836712"/>
            <a:ext cx="8666726" cy="7920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spcAft>
                <a:spcPts val="0"/>
              </a:spcAft>
              <a:tabLst>
                <a:tab pos="727075" algn="l"/>
                <a:tab pos="533400" algn="l"/>
              </a:tabLst>
            </a:pPr>
            <a:r>
              <a:rPr lang="ja-JP" altLang="en-US"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▽小児・</a:t>
            </a:r>
            <a:r>
              <a:rPr lang="en-US" altLang="ja-JP"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AYA</a:t>
            </a:r>
            <a:r>
              <a:rPr lang="ja-JP" altLang="en-US"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世代のがん医療の連携・協力体制</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、長期フォローアップ体制の</a:t>
            </a: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spcAft>
                <a:spcPts val="0"/>
              </a:spcAft>
              <a:tabLst>
                <a:tab pos="727075" algn="l"/>
                <a:tab pos="533400" algn="l"/>
              </a:tabLst>
            </a:pP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充実等に努める。</a:t>
            </a:r>
            <a:endParaRPr lang="en-US" altLang="ja-JP"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p:txBody>
      </p:sp>
    </p:spTree>
    <p:extLst>
      <p:ext uri="{BB962C8B-B14F-4D97-AF65-F5344CB8AC3E}">
        <p14:creationId xmlns:p14="http://schemas.microsoft.com/office/powerpoint/2010/main" val="1291613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en-US" altLang="ja-JP" b="1" dirty="0" smtClean="0">
                <a:latin typeface="HG丸ｺﾞｼｯｸM-PRO" panose="020F0600000000000000" pitchFamily="50" charset="-128"/>
                <a:ea typeface="HG丸ｺﾞｼｯｸM-PRO" panose="020F0600000000000000" pitchFamily="50" charset="-128"/>
              </a:rPr>
              <a:t>(</a:t>
            </a:r>
            <a:r>
              <a:rPr lang="ja-JP" altLang="en-US" b="1" dirty="0" smtClean="0">
                <a:latin typeface="HG丸ｺﾞｼｯｸM-PRO" panose="020F0600000000000000" pitchFamily="50" charset="-128"/>
                <a:ea typeface="HG丸ｺﾞｼｯｸM-PRO" panose="020F0600000000000000" pitchFamily="50" charset="-128"/>
              </a:rPr>
              <a:t>３</a:t>
            </a:r>
            <a:r>
              <a:rPr kumimoji="1" lang="en-US" altLang="ja-JP" b="1" dirty="0" smtClean="0">
                <a:latin typeface="HG丸ｺﾞｼｯｸM-PRO" panose="020F0600000000000000" pitchFamily="50" charset="-128"/>
                <a:ea typeface="HG丸ｺﾞｼｯｸM-PRO" panose="020F0600000000000000" pitchFamily="50" charset="-128"/>
              </a:rPr>
              <a:t>)</a:t>
            </a:r>
            <a:r>
              <a:rPr kumimoji="1" lang="ja-JP" altLang="en-US" b="1" dirty="0" smtClean="0">
                <a:latin typeface="HG丸ｺﾞｼｯｸM-PRO" panose="020F0600000000000000" pitchFamily="50" charset="-128"/>
                <a:ea typeface="HG丸ｺﾞｼｯｸM-PRO" panose="020F0600000000000000" pitchFamily="50" charset="-128"/>
              </a:rPr>
              <a:t>患者支援の充実</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③就労支援などのサバイバーシップ支援</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ア　小児・</a:t>
            </a:r>
            <a:r>
              <a:rPr lang="en-US" altLang="ja-JP" b="1" dirty="0" smtClean="0">
                <a:latin typeface="HG丸ｺﾞｼｯｸM-PRO" panose="020F0600000000000000" pitchFamily="50" charset="-128"/>
                <a:ea typeface="HG丸ｺﾞｼｯｸM-PRO" panose="020F0600000000000000" pitchFamily="50" charset="-128"/>
              </a:rPr>
              <a:t>AYA</a:t>
            </a:r>
            <a:r>
              <a:rPr lang="ja-JP" altLang="en-US" b="1" dirty="0" smtClean="0">
                <a:latin typeface="HG丸ｺﾞｼｯｸM-PRO" panose="020F0600000000000000" pitchFamily="50" charset="-128"/>
                <a:ea typeface="HG丸ｺﾞｼｯｸM-PRO" panose="020F0600000000000000" pitchFamily="50" charset="-128"/>
              </a:rPr>
              <a:t>世代における学習支援・長期フォローアップ</a:t>
            </a:r>
            <a:endParaRPr lang="ja-JP" altLang="ja-JP" b="1" dirty="0"/>
          </a:p>
          <a:p>
            <a:pPr fontAlgn="auto"/>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○小児・ＡＹＡ世代のがんは、幅広いライフステージで発症し、年代によって、</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就学、就労</a:t>
            </a:r>
            <a:r>
              <a:rPr lang="ja-JP" altLang="en-US" dirty="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妊娠等の状況が異なり、個々の状況に応じた多様なニーズが</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存在することから、成人のがんとは異なる対応が求められている。</a:t>
            </a:r>
          </a:p>
          <a:p>
            <a:pPr fontAlgn="auto"/>
            <a:endParaRPr lang="ja-JP" altLang="en-US"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○大阪国際がんセンターホームページ「大阪がん情報提供コーナー」では、</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小児がんの診療実績や、療養環境などの情報提供を実施してき</a:t>
            </a:r>
            <a:r>
              <a:rPr lang="ja-JP" altLang="en-US" dirty="0">
                <a:latin typeface="HG丸ｺﾞｼｯｸM-PRO" panose="020F0600000000000000" pitchFamily="50" charset="-128"/>
                <a:ea typeface="HG丸ｺﾞｼｯｸM-PRO" panose="020F0600000000000000" pitchFamily="50" charset="-128"/>
              </a:rPr>
              <a:t>た</a:t>
            </a:r>
            <a:r>
              <a:rPr lang="ja-JP" altLang="en-US" dirty="0" smtClean="0">
                <a:latin typeface="HG丸ｺﾞｼｯｸM-PRO" panose="020F0600000000000000" pitchFamily="50" charset="-128"/>
                <a:ea typeface="HG丸ｺﾞｼｯｸM-PRO" panose="020F0600000000000000" pitchFamily="50" charset="-128"/>
              </a:rPr>
              <a:t>。引き続き、　　</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AYA</a:t>
            </a:r>
            <a:r>
              <a:rPr lang="ja-JP" altLang="en-US" dirty="0" smtClean="0">
                <a:latin typeface="HG丸ｺﾞｼｯｸM-PRO" panose="020F0600000000000000" pitchFamily="50" charset="-128"/>
                <a:ea typeface="HG丸ｺﾞｼｯｸM-PRO" panose="020F0600000000000000" pitchFamily="50" charset="-128"/>
              </a:rPr>
              <a:t>世代の就学・就労・妊娠等の実態把握に努め、患者視点での教育・就労・　　</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生殖機能の温存等に関する情報・相談体制等の提供を充実させていく</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必要がある。</a:t>
            </a:r>
          </a:p>
          <a:p>
            <a:pPr fontAlgn="auto"/>
            <a:endParaRPr lang="ja-JP" altLang="en-US"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○小児・ＡＹＡ世代のがん患者の中には、多くの就学期の人がいる。このため、</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平成２４年度から府立高等学校において長期入院生徒学習支援事業を実施して</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おり、病室で授業を受けることが可能。また、病院を退院後、自宅での療養を</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必要とする患者にも学習支援が可能。平成２９年度からは、週あたりの</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時間数が拡充され、サポート体制の充実が図られている。</a:t>
            </a:r>
          </a:p>
          <a:p>
            <a:pPr fontAlgn="auto"/>
            <a:endParaRPr lang="ja-JP" altLang="en-US"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a:t>
            </a: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5</a:t>
            </a:fld>
            <a:endParaRPr kumimoji="1" lang="ja-JP" altLang="en-US" dirty="0"/>
          </a:p>
        </p:txBody>
      </p:sp>
      <p:sp>
        <p:nvSpPr>
          <p:cNvPr id="6" name="正方形/長方形 5"/>
          <p:cNvSpPr/>
          <p:nvPr/>
        </p:nvSpPr>
        <p:spPr>
          <a:xfrm>
            <a:off x="289378" y="836712"/>
            <a:ext cx="8424936"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spcAft>
                <a:spcPts val="0"/>
              </a:spcAft>
              <a:tabLst>
                <a:tab pos="727075" algn="l"/>
                <a:tab pos="533400" algn="l"/>
              </a:tabLst>
            </a:pPr>
            <a:r>
              <a:rPr lang="ja-JP" altLang="en-US"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▽小児・</a:t>
            </a:r>
            <a:r>
              <a:rPr lang="en-US" altLang="ja-JP"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AYA</a:t>
            </a:r>
            <a:r>
              <a:rPr lang="ja-JP" altLang="en-US"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世代のがんは、</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幅広いライフステージに応じた多様なニーズに沿った支援が求められている。</a:t>
            </a: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Tree>
    <p:extLst>
      <p:ext uri="{BB962C8B-B14F-4D97-AF65-F5344CB8AC3E}">
        <p14:creationId xmlns:p14="http://schemas.microsoft.com/office/powerpoint/2010/main" val="535002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en-US" altLang="ja-JP" b="1" dirty="0" smtClean="0">
                <a:latin typeface="HG丸ｺﾞｼｯｸM-PRO" panose="020F0600000000000000" pitchFamily="50" charset="-128"/>
                <a:ea typeface="HG丸ｺﾞｼｯｸM-PRO" panose="020F0600000000000000" pitchFamily="50" charset="-128"/>
              </a:rPr>
              <a:t>(</a:t>
            </a:r>
            <a:r>
              <a:rPr lang="ja-JP" altLang="en-US" b="1" dirty="0" smtClean="0">
                <a:latin typeface="HG丸ｺﾞｼｯｸM-PRO" panose="020F0600000000000000" pitchFamily="50" charset="-128"/>
                <a:ea typeface="HG丸ｺﾞｼｯｸM-PRO" panose="020F0600000000000000" pitchFamily="50" charset="-128"/>
              </a:rPr>
              <a:t>３</a:t>
            </a:r>
            <a:r>
              <a:rPr kumimoji="1" lang="en-US" altLang="ja-JP" b="1" dirty="0" smtClean="0">
                <a:latin typeface="HG丸ｺﾞｼｯｸM-PRO" panose="020F0600000000000000" pitchFamily="50" charset="-128"/>
                <a:ea typeface="HG丸ｺﾞｼｯｸM-PRO" panose="020F0600000000000000" pitchFamily="50" charset="-128"/>
              </a:rPr>
              <a:t>)</a:t>
            </a:r>
            <a:r>
              <a:rPr kumimoji="1" lang="ja-JP" altLang="en-US" b="1" dirty="0" smtClean="0">
                <a:latin typeface="HG丸ｺﾞｼｯｸM-PRO" panose="020F0600000000000000" pitchFamily="50" charset="-128"/>
                <a:ea typeface="HG丸ｺﾞｼｯｸM-PRO" panose="020F0600000000000000" pitchFamily="50" charset="-128"/>
              </a:rPr>
              <a:t>患者支援の充実</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③就労支援などのサバイバーシップ支援　　</a:t>
            </a:r>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 ア　小児・</a:t>
            </a:r>
            <a:r>
              <a:rPr lang="en-US" altLang="ja-JP" b="1" dirty="0" smtClean="0">
                <a:latin typeface="HG丸ｺﾞｼｯｸM-PRO" panose="020F0600000000000000" pitchFamily="50" charset="-128"/>
                <a:ea typeface="HG丸ｺﾞｼｯｸM-PRO" panose="020F0600000000000000" pitchFamily="50" charset="-128"/>
              </a:rPr>
              <a:t>AYA</a:t>
            </a:r>
            <a:r>
              <a:rPr lang="ja-JP" altLang="en-US" b="1" dirty="0" smtClean="0">
                <a:latin typeface="HG丸ｺﾞｼｯｸM-PRO" panose="020F0600000000000000" pitchFamily="50" charset="-128"/>
                <a:ea typeface="HG丸ｺﾞｼｯｸM-PRO" panose="020F0600000000000000" pitchFamily="50" charset="-128"/>
              </a:rPr>
              <a:t>世代における学習支援・長期フォローアップ（続き）</a:t>
            </a:r>
            <a:endParaRPr lang="ja-JP" altLang="ja-JP" b="1" dirty="0">
              <a:latin typeface="HG丸ｺﾞｼｯｸM-PRO" panose="020F0600000000000000" pitchFamily="50" charset="-128"/>
              <a:ea typeface="HG丸ｺﾞｼｯｸM-PRO" panose="020F0600000000000000" pitchFamily="50" charset="-128"/>
            </a:endParaRPr>
          </a:p>
          <a:p>
            <a:pPr fontAlgn="auto"/>
            <a:endParaRPr lang="ja-JP" altLang="en-US"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○小児・ＡＹＡ世代のがん経験者は、就職が困難な場合があるため、就労支援に</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あたっては、成人発症のがん患者とは、ニーズや課題が異なることを踏まえ</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対応する必要がある。</a:t>
            </a:r>
          </a:p>
          <a:p>
            <a:pPr fontAlgn="auto"/>
            <a:endParaRPr lang="ja-JP" altLang="en-US"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○小児・ＡＹＡ世代の緩和ケアは、家族に依存しておりその負担が非常に</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大きいことから、がん患者だけでなく、家族のケアも求められている。</a:t>
            </a: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6</a:t>
            </a:fld>
            <a:endParaRPr kumimoji="1" lang="ja-JP" altLang="en-US" dirty="0"/>
          </a:p>
        </p:txBody>
      </p:sp>
    </p:spTree>
    <p:extLst>
      <p:ext uri="{BB962C8B-B14F-4D97-AF65-F5344CB8AC3E}">
        <p14:creationId xmlns:p14="http://schemas.microsoft.com/office/powerpoint/2010/main" val="2949637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b="1" dirty="0" smtClean="0">
                <a:latin typeface="HG丸ｺﾞｼｯｸM-PRO" panose="020F0600000000000000" pitchFamily="50" charset="-128"/>
                <a:ea typeface="HG丸ｺﾞｼｯｸM-PRO" panose="020F0600000000000000" pitchFamily="50" charset="-128"/>
              </a:rPr>
              <a:t>３</a:t>
            </a:r>
            <a:r>
              <a:rPr lang="ja-JP" altLang="en-US" b="1" dirty="0">
                <a:latin typeface="HG丸ｺﾞｼｯｸM-PRO" panose="020F0600000000000000" pitchFamily="50" charset="-128"/>
                <a:ea typeface="HG丸ｺﾞｼｯｸM-PRO" panose="020F0600000000000000" pitchFamily="50" charset="-128"/>
              </a:rPr>
              <a:t>　</a:t>
            </a:r>
            <a:r>
              <a:rPr kumimoji="1" lang="ja-JP" altLang="en-US" b="1" dirty="0" smtClean="0">
                <a:latin typeface="HG丸ｺﾞｼｯｸM-PRO" panose="020F0600000000000000" pitchFamily="50" charset="-128"/>
                <a:ea typeface="HG丸ｺﾞｼｯｸM-PRO" panose="020F0600000000000000" pitchFamily="50" charset="-128"/>
              </a:rPr>
              <a:t>患者支援の充実</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r>
              <a:rPr lang="en-US" altLang="ja-JP" b="1" dirty="0" smtClean="0">
                <a:latin typeface="HG丸ｺﾞｼｯｸM-PRO" panose="020F0600000000000000" pitchFamily="50" charset="-128"/>
                <a:ea typeface="HG丸ｺﾞｼｯｸM-PRO" panose="020F0600000000000000" pitchFamily="50" charset="-128"/>
              </a:rPr>
              <a:t>    </a:t>
            </a:r>
          </a:p>
          <a:p>
            <a:r>
              <a:rPr lang="ja-JP" altLang="en-US" b="1" dirty="0">
                <a:latin typeface="HG丸ｺﾞｼｯｸM-PRO" panose="020F0600000000000000" pitchFamily="50" charset="-128"/>
                <a:ea typeface="HG丸ｺﾞｼｯｸM-PRO" panose="020F0600000000000000" pitchFamily="50" charset="-128"/>
              </a:rPr>
              <a:t>　</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（３）</a:t>
            </a:r>
            <a:r>
              <a:rPr lang="ja-JP" altLang="en-US" b="1" u="sng" dirty="0" smtClean="0">
                <a:latin typeface="HG丸ｺﾞｼｯｸM-PRO" panose="020F0600000000000000" pitchFamily="50" charset="-128"/>
                <a:ea typeface="HG丸ｺﾞｼｯｸM-PRO" panose="020F0600000000000000" pitchFamily="50" charset="-128"/>
              </a:rPr>
              <a:t>就労支援などサバイバーシップ支援</a:t>
            </a:r>
            <a:endParaRPr lang="en-US" altLang="ja-JP" b="1" u="sng"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①小児・</a:t>
            </a:r>
            <a:r>
              <a:rPr lang="en-US" altLang="ja-JP" b="1" dirty="0" smtClean="0">
                <a:latin typeface="HG丸ｺﾞｼｯｸM-PRO" panose="020F0600000000000000" pitchFamily="50" charset="-128"/>
                <a:ea typeface="HG丸ｺﾞｼｯｸM-PRO" panose="020F0600000000000000" pitchFamily="50" charset="-128"/>
              </a:rPr>
              <a:t>AYA</a:t>
            </a:r>
            <a:r>
              <a:rPr lang="ja-JP" altLang="en-US" b="1" dirty="0" smtClean="0">
                <a:latin typeface="HG丸ｺﾞｼｯｸM-PRO" panose="020F0600000000000000" pitchFamily="50" charset="-128"/>
                <a:ea typeface="HG丸ｺﾞｼｯｸM-PRO" panose="020F0600000000000000" pitchFamily="50" charset="-128"/>
              </a:rPr>
              <a:t>世代への支援　</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ア　情報提供</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がん登録の情報を通じて実態を把握するとともに、大阪国際がん</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センターがん対策センターホームページ</a:t>
            </a:r>
            <a:r>
              <a:rPr lang="ja-JP" altLang="en-US" dirty="0">
                <a:latin typeface="HG丸ｺﾞｼｯｸM-PRO" panose="020F0600000000000000" pitchFamily="50" charset="-128"/>
                <a:ea typeface="HG丸ｺﾞｼｯｸM-PRO" panose="020F0600000000000000" pitchFamily="50" charset="-128"/>
              </a:rPr>
              <a:t>により</a:t>
            </a:r>
            <a:r>
              <a:rPr lang="ja-JP" altLang="en-US" dirty="0" smtClean="0">
                <a:latin typeface="HG丸ｺﾞｼｯｸM-PRO" panose="020F0600000000000000" pitchFamily="50" charset="-128"/>
                <a:ea typeface="HG丸ｺﾞｼｯｸM-PRO" panose="020F0600000000000000" pitchFamily="50" charset="-128"/>
              </a:rPr>
              <a:t>情報提供に努める。</a:t>
            </a:r>
            <a:r>
              <a:rPr lang="en-US" altLang="ja-JP" dirty="0" smtClean="0">
                <a:latin typeface="HG丸ｺﾞｼｯｸM-PRO" panose="020F0600000000000000" pitchFamily="50" charset="-128"/>
                <a:ea typeface="HG丸ｺﾞｼｯｸM-PRO" panose="020F0600000000000000" pitchFamily="50" charset="-128"/>
              </a:rPr>
              <a:t/>
            </a:r>
            <a:br>
              <a:rPr lang="en-US" altLang="ja-JP" dirty="0" smtClean="0">
                <a:latin typeface="HG丸ｺﾞｼｯｸM-PRO" panose="020F0600000000000000" pitchFamily="50" charset="-128"/>
                <a:ea typeface="HG丸ｺﾞｼｯｸM-PRO" panose="020F0600000000000000" pitchFamily="50" charset="-128"/>
              </a:rPr>
            </a:b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イ   療養中における就学</a:t>
            </a:r>
            <a:r>
              <a:rPr lang="ja-JP" altLang="en-US" dirty="0">
                <a:latin typeface="HG丸ｺﾞｼｯｸM-PRO" panose="020F0600000000000000" pitchFamily="50" charset="-128"/>
                <a:ea typeface="HG丸ｺﾞｼｯｸM-PRO" panose="020F0600000000000000" pitchFamily="50" charset="-128"/>
              </a:rPr>
              <a:t>支援</a:t>
            </a:r>
            <a:r>
              <a:rPr lang="ja-JP" altLang="en-US" dirty="0" smtClean="0">
                <a:latin typeface="HG丸ｺﾞｼｯｸM-PRO" panose="020F0600000000000000" pitchFamily="50" charset="-128"/>
                <a:ea typeface="HG丸ｺﾞｼｯｸM-PRO" panose="020F0600000000000000" pitchFamily="50" charset="-128"/>
              </a:rPr>
              <a:t>等</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小児・</a:t>
            </a:r>
            <a:r>
              <a:rPr lang="en-US" altLang="ja-JP" dirty="0" smtClean="0">
                <a:latin typeface="HG丸ｺﾞｼｯｸM-PRO" panose="020F0600000000000000" pitchFamily="50" charset="-128"/>
                <a:ea typeface="HG丸ｺﾞｼｯｸM-PRO" panose="020F0600000000000000" pitchFamily="50" charset="-128"/>
              </a:rPr>
              <a:t>AYA</a:t>
            </a:r>
            <a:r>
              <a:rPr lang="ja-JP" altLang="en-US" dirty="0" smtClean="0">
                <a:latin typeface="HG丸ｺﾞｼｯｸM-PRO" panose="020F0600000000000000" pitchFamily="50" charset="-128"/>
                <a:ea typeface="HG丸ｺﾞｼｯｸM-PRO" panose="020F0600000000000000" pitchFamily="50" charset="-128"/>
              </a:rPr>
              <a:t>世代のがん患者が治療を受けながら学業を継続できるよう、</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入院中の教育支援、退院後の学校・地域での受入れ体制等の実態把握に努め、</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必要な支援を検討する。</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また、小児・</a:t>
            </a:r>
            <a:r>
              <a:rPr lang="en-US" altLang="ja-JP" dirty="0" smtClean="0">
                <a:latin typeface="HG丸ｺﾞｼｯｸM-PRO" panose="020F0600000000000000" pitchFamily="50" charset="-128"/>
                <a:ea typeface="HG丸ｺﾞｼｯｸM-PRO" panose="020F0600000000000000" pitchFamily="50" charset="-128"/>
              </a:rPr>
              <a:t>AYA</a:t>
            </a:r>
            <a:r>
              <a:rPr lang="ja-JP" altLang="en-US" dirty="0" smtClean="0">
                <a:latin typeface="HG丸ｺﾞｼｯｸM-PRO" panose="020F0600000000000000" pitchFamily="50" charset="-128"/>
                <a:ea typeface="HG丸ｺﾞｼｯｸM-PRO" panose="020F0600000000000000" pitchFamily="50" charset="-128"/>
              </a:rPr>
              <a:t>世代のがんについての正しい知識を普及することにより</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地域での受入れ促進に努める。</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個別の取組と目標</a:t>
            </a:r>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7</a:t>
            </a:fld>
            <a:endParaRPr kumimoji="1" lang="ja-JP" altLang="en-US" dirty="0"/>
          </a:p>
        </p:txBody>
      </p:sp>
      <p:sp>
        <p:nvSpPr>
          <p:cNvPr id="6" name="正方形/長方形 5"/>
          <p:cNvSpPr/>
          <p:nvPr/>
        </p:nvSpPr>
        <p:spPr>
          <a:xfrm>
            <a:off x="241283" y="836712"/>
            <a:ext cx="8733442" cy="9361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spcAft>
                <a:spcPts val="0"/>
              </a:spcAft>
              <a:tabLst>
                <a:tab pos="727075" algn="l"/>
                <a:tab pos="533400" algn="l"/>
              </a:tabLst>
            </a:pPr>
            <a:r>
              <a:rPr lang="ja-JP" altLang="en-US"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▽小児・</a:t>
            </a:r>
            <a:r>
              <a:rPr lang="en-US" altLang="ja-JP"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AYA</a:t>
            </a:r>
            <a:r>
              <a:rPr lang="ja-JP" altLang="en-US"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世代のがん患者の就学・</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就労</a:t>
            </a:r>
            <a:r>
              <a:rPr lang="ja-JP" altLang="en-US"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支援の充実に努める。また、患者本人</a:t>
            </a:r>
            <a:endParaRPr lang="en-US" altLang="ja-JP"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p>
            <a:pPr marL="323850" indent="-323850">
              <a:spcAft>
                <a:spcPts val="0"/>
              </a:spcAft>
              <a:tabLst>
                <a:tab pos="727075" algn="l"/>
                <a:tab pos="533400" algn="l"/>
              </a:tabLst>
            </a:pPr>
            <a:r>
              <a:rPr lang="en-US" altLang="ja-JP"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b="1" dirty="0" err="1"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だけで</a:t>
            </a:r>
            <a:r>
              <a:rPr lang="ja-JP" altLang="en-US"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なく、さまざまな心理・社会的問題を抱える家族に対する相談支援体制</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に</a:t>
            </a: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spcAft>
                <a:spcPts val="0"/>
              </a:spcAft>
              <a:tabLst>
                <a:tab pos="727075" algn="l"/>
                <a:tab pos="533400" algn="l"/>
              </a:tabLst>
            </a:pPr>
            <a:r>
              <a:rPr lang="ja-JP" altLang="en-US" b="1" dirty="0">
                <a:solidFill>
                  <a:srgbClr val="000000"/>
                </a:solidFill>
                <a:effectLst/>
                <a:latin typeface="HG丸ｺﾞｼｯｸM-PRO" panose="020F0600000000000000" pitchFamily="50" charset="-128"/>
                <a:ea typeface="HG丸ｺﾞｼｯｸM-PRO" panose="020F0600000000000000" pitchFamily="50" charset="-128"/>
                <a:cs typeface="HG丸ｺﾞｼｯｸM-PRO"/>
              </a:rPr>
              <a:t>　</a:t>
            </a:r>
            <a:r>
              <a:rPr lang="ja-JP" altLang="en-US"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ついて検討する。</a:t>
            </a: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Tree>
    <p:extLst>
      <p:ext uri="{BB962C8B-B14F-4D97-AF65-F5344CB8AC3E}">
        <p14:creationId xmlns:p14="http://schemas.microsoft.com/office/powerpoint/2010/main" val="3287360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  ３　</a:t>
            </a:r>
            <a:r>
              <a:rPr kumimoji="1" lang="ja-JP" altLang="en-US" b="1" dirty="0" smtClean="0">
                <a:latin typeface="HG丸ｺﾞｼｯｸM-PRO" panose="020F0600000000000000" pitchFamily="50" charset="-128"/>
                <a:ea typeface="HG丸ｺﾞｼｯｸM-PRO" panose="020F0600000000000000" pitchFamily="50" charset="-128"/>
              </a:rPr>
              <a:t>患者支援の充実</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（３）</a:t>
            </a:r>
            <a:r>
              <a:rPr lang="ja-JP" altLang="en-US" b="1" u="sng" dirty="0" smtClean="0">
                <a:latin typeface="HG丸ｺﾞｼｯｸM-PRO" panose="020F0600000000000000" pitchFamily="50" charset="-128"/>
                <a:ea typeface="HG丸ｺﾞｼｯｸM-PRO" panose="020F0600000000000000" pitchFamily="50" charset="-128"/>
              </a:rPr>
              <a:t>就労支援などサバイバーシップ支援（続き）</a:t>
            </a:r>
            <a:endParaRPr lang="en-US" altLang="ja-JP" b="1" u="sng" dirty="0" smtClean="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　　①小児・</a:t>
            </a:r>
            <a:r>
              <a:rPr lang="en-US" altLang="ja-JP" b="1" dirty="0" smtClean="0">
                <a:latin typeface="HG丸ｺﾞｼｯｸM-PRO" panose="020F0600000000000000" pitchFamily="50" charset="-128"/>
                <a:ea typeface="HG丸ｺﾞｼｯｸM-PRO" panose="020F0600000000000000" pitchFamily="50" charset="-128"/>
              </a:rPr>
              <a:t>AYA</a:t>
            </a:r>
            <a:r>
              <a:rPr lang="ja-JP" altLang="en-US" b="1" dirty="0" smtClean="0">
                <a:latin typeface="HG丸ｺﾞｼｯｸM-PRO" panose="020F0600000000000000" pitchFamily="50" charset="-128"/>
                <a:ea typeface="HG丸ｺﾞｼｯｸM-PRO" panose="020F0600000000000000" pitchFamily="50" charset="-128"/>
              </a:rPr>
              <a:t>世代への支援</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ウ　就労支援</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小児がん・</a:t>
            </a:r>
            <a:r>
              <a:rPr lang="en-US" altLang="ja-JP" dirty="0" smtClean="0">
                <a:latin typeface="HG丸ｺﾞｼｯｸM-PRO" panose="020F0600000000000000" pitchFamily="50" charset="-128"/>
                <a:ea typeface="HG丸ｺﾞｼｯｸM-PRO" panose="020F0600000000000000" pitchFamily="50" charset="-128"/>
              </a:rPr>
              <a:t>AYA</a:t>
            </a:r>
            <a:r>
              <a:rPr lang="ja-JP" altLang="en-US" dirty="0" smtClean="0">
                <a:latin typeface="HG丸ｺﾞｼｯｸM-PRO" panose="020F0600000000000000" pitchFamily="50" charset="-128"/>
                <a:ea typeface="HG丸ｺﾞｼｯｸM-PRO" panose="020F0600000000000000" pitchFamily="50" charset="-128"/>
              </a:rPr>
              <a:t>世代のがん経験者の就労支援に向け、ハローワーク、</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地域若者サポートステーション等の労働関係機関とがん相談支援センターの</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連携を</a:t>
            </a:r>
            <a:r>
              <a:rPr lang="ja-JP" altLang="en-US" dirty="0">
                <a:latin typeface="HG丸ｺﾞｼｯｸM-PRO" panose="020F0600000000000000" pitchFamily="50" charset="-128"/>
                <a:ea typeface="HG丸ｺﾞｼｯｸM-PRO" panose="020F0600000000000000" pitchFamily="50" charset="-128"/>
              </a:rPr>
              <a:t>進める</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エ　家族支援</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大阪府がん診療連携協議会小児・</a:t>
            </a:r>
            <a:r>
              <a:rPr lang="en-US" altLang="ja-JP" dirty="0" smtClean="0">
                <a:latin typeface="HG丸ｺﾞｼｯｸM-PRO" panose="020F0600000000000000" pitchFamily="50" charset="-128"/>
                <a:ea typeface="HG丸ｺﾞｼｯｸM-PRO" panose="020F0600000000000000" pitchFamily="50" charset="-128"/>
              </a:rPr>
              <a:t>AYA</a:t>
            </a:r>
            <a:r>
              <a:rPr lang="ja-JP" altLang="en-US" dirty="0" smtClean="0">
                <a:latin typeface="HG丸ｺﾞｼｯｸM-PRO" panose="020F0600000000000000" pitchFamily="50" charset="-128"/>
                <a:ea typeface="HG丸ｺﾞｼｯｸM-PRO" panose="020F0600000000000000" pitchFamily="50" charset="-128"/>
              </a:rPr>
              <a:t>部会と連携し、小児がんの</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患者本人だけでなく、家族が抱える様々な心理・社会的問題に対応するため</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家族</a:t>
            </a:r>
            <a:r>
              <a:rPr lang="ja-JP" altLang="en-US" dirty="0">
                <a:latin typeface="HG丸ｺﾞｼｯｸM-PRO" panose="020F0600000000000000" pitchFamily="50" charset="-128"/>
                <a:ea typeface="HG丸ｺﾞｼｯｸM-PRO" panose="020F0600000000000000" pitchFamily="50" charset="-128"/>
              </a:rPr>
              <a:t>に対する相談支援の充実を</a:t>
            </a:r>
            <a:r>
              <a:rPr lang="ja-JP" altLang="en-US" dirty="0" smtClean="0">
                <a:latin typeface="HG丸ｺﾞｼｯｸM-PRO" panose="020F0600000000000000" pitchFamily="50" charset="-128"/>
                <a:ea typeface="HG丸ｺﾞｼｯｸM-PRO" panose="020F0600000000000000" pitchFamily="50" charset="-128"/>
              </a:rPr>
              <a:t>図る。</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個別の取組と目標</a:t>
            </a:r>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8</a:t>
            </a:fld>
            <a:endParaRPr kumimoji="1" lang="ja-JP" altLang="en-US" dirty="0"/>
          </a:p>
        </p:txBody>
      </p:sp>
    </p:spTree>
    <p:extLst>
      <p:ext uri="{BB962C8B-B14F-4D97-AF65-F5344CB8AC3E}">
        <p14:creationId xmlns:p14="http://schemas.microsoft.com/office/powerpoint/2010/main" val="4226278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a:latin typeface="HG丸ｺﾞｼｯｸM-PRO" panose="020F0600000000000000" pitchFamily="50" charset="-128"/>
                <a:ea typeface="HG丸ｺﾞｼｯｸM-PRO" panose="020F0600000000000000" pitchFamily="50" charset="-128"/>
              </a:rPr>
              <a:t>(4) </a:t>
            </a:r>
            <a:r>
              <a:rPr lang="ja-JP" altLang="en-US" sz="2000" b="1" dirty="0">
                <a:latin typeface="HG丸ｺﾞｼｯｸM-PRO" panose="020F0600000000000000" pitchFamily="50" charset="-128"/>
                <a:ea typeface="HG丸ｺﾞｼｯｸM-PRO" panose="020F0600000000000000" pitchFamily="50" charset="-128"/>
              </a:rPr>
              <a:t>がん対策を社会全体で進める環境づくり</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9</a:t>
            </a:fld>
            <a:endParaRPr kumimoji="1" lang="ja-JP" altLang="en-US" dirty="0"/>
          </a:p>
        </p:txBody>
      </p:sp>
      <p:sp>
        <p:nvSpPr>
          <p:cNvPr id="2" name="角丸四角形 1"/>
          <p:cNvSpPr/>
          <p:nvPr/>
        </p:nvSpPr>
        <p:spPr>
          <a:xfrm>
            <a:off x="350118" y="2969448"/>
            <a:ext cx="8424936" cy="3483888"/>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b="1" dirty="0">
                <a:solidFill>
                  <a:schemeClr val="tx1"/>
                </a:solidFill>
                <a:latin typeface="HG丸ｺﾞｼｯｸM-PRO" panose="020F0600000000000000" pitchFamily="50" charset="-128"/>
                <a:ea typeface="HG丸ｺﾞｼｯｸM-PRO" panose="020F0600000000000000" pitchFamily="50" charset="-128"/>
              </a:rPr>
              <a:t>①社会全体での機運づくり</a:t>
            </a:r>
          </a:p>
          <a:p>
            <a:pPr marL="185738" indent="-185738" fontAlgn="auto"/>
            <a:r>
              <a:rPr lang="ja-JP" altLang="en-US" dirty="0">
                <a:solidFill>
                  <a:schemeClr val="tx1"/>
                </a:solidFill>
                <a:latin typeface="HG丸ｺﾞｼｯｸM-PRO" panose="020F0600000000000000" pitchFamily="50" charset="-128"/>
                <a:ea typeface="HG丸ｺﾞｼｯｸM-PRO" panose="020F0600000000000000" pitchFamily="50" charset="-128"/>
              </a:rPr>
              <a:t>○平成</a:t>
            </a:r>
            <a:r>
              <a:rPr lang="en-US" altLang="ja-JP" dirty="0">
                <a:solidFill>
                  <a:schemeClr val="tx1"/>
                </a:solidFill>
                <a:latin typeface="HG丸ｺﾞｼｯｸM-PRO" panose="020F0600000000000000" pitchFamily="50" charset="-128"/>
                <a:ea typeface="HG丸ｺﾞｼｯｸM-PRO" panose="020F0600000000000000" pitchFamily="50" charset="-128"/>
              </a:rPr>
              <a:t>23</a:t>
            </a:r>
            <a:r>
              <a:rPr lang="ja-JP" altLang="en-US" dirty="0">
                <a:solidFill>
                  <a:schemeClr val="tx1"/>
                </a:solidFill>
                <a:latin typeface="HG丸ｺﾞｼｯｸM-PRO" panose="020F0600000000000000" pitchFamily="50" charset="-128"/>
                <a:ea typeface="HG丸ｺﾞｼｯｸM-PRO" panose="020F0600000000000000" pitchFamily="50" charset="-128"/>
              </a:rPr>
              <a:t>年に施行した「大阪府がん対策推進条例」では、「府民をがんから守り、</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健康</a:t>
            </a:r>
            <a:r>
              <a:rPr lang="ja-JP" altLang="en-US" dirty="0">
                <a:solidFill>
                  <a:schemeClr val="tx1"/>
                </a:solidFill>
                <a:latin typeface="HG丸ｺﾞｼｯｸM-PRO" panose="020F0600000000000000" pitchFamily="50" charset="-128"/>
                <a:ea typeface="HG丸ｺﾞｼｯｸM-PRO" panose="020F0600000000000000" pitchFamily="50" charset="-128"/>
              </a:rPr>
              <a:t>な生活を送ることができるよう努めるとともに、がんになっても社会での役割を果たすことができ、お互いに支えあい、安心して暮らしていける地域社会を実現すること」をめざすと</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明記</a:t>
            </a:r>
            <a:r>
              <a:rPr lang="ja-JP" altLang="en-US" dirty="0">
                <a:solidFill>
                  <a:schemeClr val="tx1"/>
                </a:solidFill>
                <a:latin typeface="HG丸ｺﾞｼｯｸM-PRO" panose="020F0600000000000000" pitchFamily="50" charset="-128"/>
                <a:ea typeface="HG丸ｺﾞｼｯｸM-PRO" panose="020F0600000000000000" pitchFamily="50" charset="-128"/>
              </a:rPr>
              <a:t>している</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dirty="0">
                <a:solidFill>
                  <a:schemeClr val="tx1"/>
                </a:solidFill>
                <a:latin typeface="HG丸ｺﾞｼｯｸM-PRO" panose="020F0600000000000000" pitchFamily="50" charset="-128"/>
                <a:ea typeface="HG丸ｺﾞｼｯｸM-PRO" panose="020F0600000000000000" pitchFamily="50" charset="-128"/>
              </a:rPr>
              <a:t>○また、これまで民間企業と連携協定を締結し、がん検診受診率向上のためのイベントの開催や啓発資材の配布等に取り組んで</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きた</a:t>
            </a:r>
            <a:r>
              <a:rPr lang="ja-JP" altLang="en-US" dirty="0">
                <a:solidFill>
                  <a:schemeClr val="tx1"/>
                </a:solidFill>
                <a:latin typeface="HG丸ｺﾞｼｯｸM-PRO" panose="020F0600000000000000" pitchFamily="50" charset="-128"/>
                <a:ea typeface="HG丸ｺﾞｼｯｸM-PRO" panose="020F0600000000000000" pitchFamily="50" charset="-128"/>
              </a:rPr>
              <a:t>。がんになっても安心して暮らせる社会の実現を目指すには、行政だけでなく、医療関係団体や医療保険者、患者会及び患者支援団体、企業、マスメディアなど、社会全体で、がん患者や家族への理解を深める普及啓発や支援体制の構築が</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323528" y="980728"/>
            <a:ext cx="8568952" cy="18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b="1" dirty="0">
                <a:solidFill>
                  <a:schemeClr val="tx1"/>
                </a:solidFill>
                <a:latin typeface="HG丸ｺﾞｼｯｸM-PRO" panose="020F0600000000000000" pitchFamily="50" charset="-128"/>
                <a:ea typeface="HG丸ｺﾞｼｯｸM-PRO" panose="020F0600000000000000" pitchFamily="50" charset="-128"/>
              </a:rPr>
              <a:t>▽ がん対策を社会全体で推進するためには、企業、医療関係団体</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b="1" dirty="0">
                <a:solidFill>
                  <a:schemeClr val="tx1"/>
                </a:solidFill>
                <a:latin typeface="HG丸ｺﾞｼｯｸM-PRO" panose="020F0600000000000000" pitchFamily="50" charset="-128"/>
                <a:ea typeface="HG丸ｺﾞｼｯｸM-PRO" panose="020F0600000000000000" pitchFamily="50" charset="-128"/>
              </a:rPr>
              <a:t>　 </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がん患者会等</a:t>
            </a:r>
            <a:r>
              <a:rPr lang="ja-JP" altLang="en-US" b="1" dirty="0">
                <a:solidFill>
                  <a:schemeClr val="tx1"/>
                </a:solidFill>
                <a:latin typeface="HG丸ｺﾞｼｯｸM-PRO" panose="020F0600000000000000" pitchFamily="50" charset="-128"/>
                <a:ea typeface="HG丸ｺﾞｼｯｸM-PRO" panose="020F0600000000000000" pitchFamily="50" charset="-128"/>
              </a:rPr>
              <a:t>、</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マスメディア</a:t>
            </a:r>
            <a:r>
              <a:rPr lang="ja-JP" altLang="en-US" b="1" dirty="0">
                <a:solidFill>
                  <a:schemeClr val="tx1"/>
                </a:solidFill>
                <a:latin typeface="HG丸ｺﾞｼｯｸM-PRO" panose="020F0600000000000000" pitchFamily="50" charset="-128"/>
                <a:ea typeface="HG丸ｺﾞｼｯｸM-PRO" panose="020F0600000000000000" pitchFamily="50" charset="-128"/>
              </a:rPr>
              <a:t>など様々な機関と連携した取組みが</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必要</a:t>
            </a:r>
            <a:r>
              <a:rPr lang="ja-JP" altLang="en-US" b="1" dirty="0">
                <a:solidFill>
                  <a:schemeClr val="tx1"/>
                </a:solidFill>
                <a:latin typeface="HG丸ｺﾞｼｯｸM-PRO" panose="020F0600000000000000" pitchFamily="50" charset="-128"/>
                <a:ea typeface="HG丸ｺﾞｼｯｸM-PRO" panose="020F0600000000000000" pitchFamily="50" charset="-128"/>
              </a:rPr>
              <a:t>である</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b="1" dirty="0">
                <a:solidFill>
                  <a:schemeClr val="tx1"/>
                </a:solidFill>
                <a:latin typeface="HG丸ｺﾞｼｯｸM-PRO" panose="020F0600000000000000" pitchFamily="50" charset="-128"/>
                <a:ea typeface="HG丸ｺﾞｼｯｸM-PRO" panose="020F0600000000000000" pitchFamily="50" charset="-128"/>
              </a:rPr>
              <a:t>▽ 大阪府がん対策基金の効果的な活用や、がん患者団体等との連携を</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図る</a:t>
            </a:r>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b="1" dirty="0">
                <a:solidFill>
                  <a:schemeClr val="tx1"/>
                </a:solidFill>
                <a:latin typeface="HG丸ｺﾞｼｯｸM-PRO" panose="020F0600000000000000" pitchFamily="50" charset="-128"/>
                <a:ea typeface="HG丸ｺﾞｼｯｸM-PRO" panose="020F0600000000000000" pitchFamily="50" charset="-128"/>
              </a:rPr>
              <a:t> </a:t>
            </a:r>
            <a:r>
              <a:rPr lang="en-US" altLang="ja-JP"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必要がある。</a:t>
            </a:r>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08198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227</TotalTime>
  <Words>724</Words>
  <Application>Microsoft Office PowerPoint</Application>
  <PresentationFormat>画面に合わせる (4:3)</PresentationFormat>
  <Paragraphs>217</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第3期大阪府がん対策推進計画 小児がん・AYA世代のがん</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32</cp:revision>
  <cp:lastPrinted>2017-07-28T02:37:09Z</cp:lastPrinted>
  <dcterms:created xsi:type="dcterms:W3CDTF">2017-07-25T08:49:57Z</dcterms:created>
  <dcterms:modified xsi:type="dcterms:W3CDTF">2017-07-28T03:56:57Z</dcterms:modified>
</cp:coreProperties>
</file>