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3">
  <p:sldMasterIdLst>
    <p:sldMasterId id="2147483648" r:id="rId1"/>
  </p:sldMasterIdLst>
  <p:notesMasterIdLst>
    <p:notesMasterId r:id="rId15"/>
  </p:notesMasterIdLst>
  <p:sldIdLst>
    <p:sldId id="256" r:id="rId2"/>
    <p:sldId id="424" r:id="rId3"/>
    <p:sldId id="434" r:id="rId4"/>
    <p:sldId id="403" r:id="rId5"/>
    <p:sldId id="405" r:id="rId6"/>
    <p:sldId id="428" r:id="rId7"/>
    <p:sldId id="429" r:id="rId8"/>
    <p:sldId id="430" r:id="rId9"/>
    <p:sldId id="433" r:id="rId10"/>
    <p:sldId id="435" r:id="rId11"/>
    <p:sldId id="408" r:id="rId12"/>
    <p:sldId id="422" r:id="rId13"/>
    <p:sldId id="427" r:id="rId1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4" autoAdjust="0"/>
    <p:restoredTop sz="85866" autoAdjust="0"/>
  </p:normalViewPr>
  <p:slideViewPr>
    <p:cSldViewPr>
      <p:cViewPr>
        <p:scale>
          <a:sx n="75" d="100"/>
          <a:sy n="75" d="100"/>
        </p:scale>
        <p:origin x="-124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44AA3-1F4A-4825-8866-A949E62AAC52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5E741-48D8-480C-881D-F55919E937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4124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5E741-48D8-480C-881D-F55919E937F2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118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5E741-48D8-480C-881D-F55919E937F2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349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7123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1618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3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35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269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5010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2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407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70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963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3263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8B647-88E6-4ABD-9410-BF44E8287639}" type="datetimeFigureOut">
              <a:rPr kumimoji="1" lang="ja-JP" altLang="en-US" smtClean="0"/>
              <a:t>2017/8/30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15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568952" cy="1470025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第</a:t>
            </a:r>
            <a:r>
              <a:rPr lang="ja-JP" altLang="en-US" dirty="0"/>
              <a:t>３</a:t>
            </a:r>
            <a:r>
              <a:rPr lang="ja-JP" altLang="en-US" dirty="0" smtClean="0"/>
              <a:t>期大阪府がん対策推進計画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（素案）　</a:t>
            </a:r>
            <a:endParaRPr kumimoji="1" lang="ja-JP" altLang="en-US" dirty="0"/>
          </a:p>
        </p:txBody>
      </p:sp>
      <p:sp>
        <p:nvSpPr>
          <p:cNvPr id="3" name="テキスト ボックス 3"/>
          <p:cNvSpPr txBox="1"/>
          <p:nvPr/>
        </p:nvSpPr>
        <p:spPr>
          <a:xfrm>
            <a:off x="8028384" y="188640"/>
            <a:ext cx="86409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dirty="0" smtClean="0"/>
              <a:t>資料１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3275856" y="3589963"/>
            <a:ext cx="268582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ja-JP" altLang="en-US" sz="4400" dirty="0">
                <a:solidFill>
                  <a:prstClr val="black"/>
                </a:solidFill>
                <a:cs typeface="+mj-cs"/>
              </a:rPr>
              <a:t>＜概要＞</a:t>
            </a:r>
          </a:p>
        </p:txBody>
      </p:sp>
    </p:spTree>
    <p:extLst>
      <p:ext uri="{BB962C8B-B14F-4D97-AF65-F5344CB8AC3E}">
        <p14:creationId xmlns:p14="http://schemas.microsoft.com/office/powerpoint/2010/main" val="3265185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32048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(5) 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ライフステージ別でみた、り患と死亡が多いがん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第３章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大阪府におけるがんの現状と課題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sp>
        <p:nvSpPr>
          <p:cNvPr id="9" name="タイトル 3"/>
          <p:cNvSpPr>
            <a:spLocks noGrp="1"/>
          </p:cNvSpPr>
          <p:nvPr/>
        </p:nvSpPr>
        <p:spPr>
          <a:xfrm>
            <a:off x="5634795" y="6492541"/>
            <a:ext cx="3303265" cy="3270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342900" indent="-342900">
              <a:spcAft>
                <a:spcPts val="0"/>
              </a:spcAft>
            </a:pPr>
            <a:r>
              <a:rPr lang="ja-JP" sz="1050" kern="12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出典：人口動態統計、大阪府におけるがん登録</a:t>
            </a:r>
            <a:endParaRPr lang="ja-JP" sz="16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89730" y="6510977"/>
            <a:ext cx="51090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）は全がん罹患数・死亡数に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占める各がん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種罹患数・死亡数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の割合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950182"/>
            <a:ext cx="7923601" cy="5569070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7584757" y="3743473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年齢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755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67916" y="410754"/>
            <a:ext cx="8880176" cy="6447246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solidFill>
                <a:schemeClr val="tx1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第３章　大阪府におけるがんの現状と課題　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  <p:grpSp>
        <p:nvGrpSpPr>
          <p:cNvPr id="10" name="グループ化 9"/>
          <p:cNvGrpSpPr/>
          <p:nvPr/>
        </p:nvGrpSpPr>
        <p:grpSpPr>
          <a:xfrm>
            <a:off x="346353" y="548680"/>
            <a:ext cx="8587871" cy="6192688"/>
            <a:chOff x="325388" y="2079020"/>
            <a:chExt cx="8557508" cy="4600962"/>
          </a:xfrm>
        </p:grpSpPr>
        <p:sp>
          <p:nvSpPr>
            <p:cNvPr id="11" name="正方形/長方形 10"/>
            <p:cNvSpPr/>
            <p:nvPr/>
          </p:nvSpPr>
          <p:spPr>
            <a:xfrm>
              <a:off x="325388" y="2079020"/>
              <a:ext cx="8557508" cy="460096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r>
                <a:rPr lang="ja-JP" altLang="en-US" sz="1600" b="1" u="sng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２　大阪府</a:t>
              </a:r>
              <a:r>
                <a:rPr lang="ja-JP" altLang="en-US" sz="1600" b="1" u="sng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のがん対策の現状と課題</a:t>
              </a: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r>
                <a:rPr lang="ja-JP" altLang="en-US" sz="1600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（１）</a:t>
              </a:r>
              <a:r>
                <a:rPr lang="ja-JP" altLang="ja-JP" sz="1600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がん予防・早期発見</a:t>
              </a: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r>
                <a:rPr lang="ja-JP" altLang="en-US" sz="1600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（２）がん医療</a:t>
              </a: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en-US" altLang="ja-JP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en-US" altLang="ja-JP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ja-JP" altLang="en-US" sz="1200" dirty="0">
                <a:solidFill>
                  <a:schemeClr val="tx1"/>
                </a:solidFill>
                <a:latin typeface="+mn-ea"/>
                <a:cs typeface="Times New Roman"/>
              </a:endParaRPr>
            </a:p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ja-JP" altLang="en-US" sz="1200" dirty="0">
                <a:solidFill>
                  <a:schemeClr val="tx1"/>
                </a:solidFill>
                <a:latin typeface="+mn-ea"/>
                <a:cs typeface="Times New Roman"/>
              </a:endParaRPr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464089" y="2774514"/>
              <a:ext cx="8305457" cy="1864575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▽ 喫煙、飲酒、野菜摂取、塩分摂取などの生活習慣を改善することにより、避けられるがんを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防ぐ　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en-US" altLang="ja-JP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</a:t>
              </a:r>
              <a:r>
                <a:rPr lang="en-US" altLang="ja-JP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  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こと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が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重要である。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特に、子どもの頃からがんに対する正しい知識などを学ぶ、がん教育の充実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が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   求められる。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endPara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▽ 大阪府のがん検診受診率は年々向上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して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いる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が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、依然として全国最低レベルにあり、受診率向上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に  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en-US" altLang="ja-JP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</a:t>
              </a:r>
              <a:r>
                <a:rPr lang="en-US" altLang="ja-JP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  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向けた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取組みが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必要である。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また、早期発見につながるよう精密検査受診率の向上など、検診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精度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　 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の維持向上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が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必要である。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endPara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▽ 肝がんの多くは、肝炎ウイルスの感染が原因であり、肝炎ウイルス陽性者の重症化を予防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すること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en-US" altLang="ja-JP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</a:t>
              </a:r>
              <a:r>
                <a:rPr lang="en-US" altLang="ja-JP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  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が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、肝がんの減少につながることから、肝炎ウイルス検査や陽性者への精密検査の受診勧奨、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肝疾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en-US" altLang="ja-JP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</a:t>
              </a:r>
              <a:r>
                <a:rPr lang="en-US" altLang="ja-JP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  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患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診療連携拠点病院を中心とする医療提供体制の充実が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必要である。</a:t>
              </a:r>
              <a:endPara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</p:txBody>
        </p:sp>
      </p:grpSp>
      <p:sp>
        <p:nvSpPr>
          <p:cNvPr id="12" name="正方形/長方形 11"/>
          <p:cNvSpPr/>
          <p:nvPr/>
        </p:nvSpPr>
        <p:spPr>
          <a:xfrm>
            <a:off x="504739" y="4581128"/>
            <a:ext cx="8334926" cy="2016224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2400" indent="-152400"/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▽がん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診療拠点病院を通じて、がん医療の均</a:t>
            </a:r>
            <a:r>
              <a:rPr lang="ja-JP" altLang="en-US" sz="1400" dirty="0" err="1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てん化を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進めるとともに、二次医療圏毎に地域の実情に応じて、地域連携の一層の充実を図る必要が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ある。</a:t>
            </a:r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endParaRPr lang="ja-JP" altLang="en-US" sz="14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▽</a:t>
            </a:r>
            <a:r>
              <a:rPr lang="ja-JP" altLang="en-US" sz="1400" u="sng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小児</a:t>
            </a:r>
            <a:r>
              <a:rPr lang="ja-JP" altLang="en-US" sz="1400" u="sng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・</a:t>
            </a:r>
            <a:r>
              <a:rPr lang="en-US" altLang="ja-JP" sz="1400" u="sng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AYA</a:t>
            </a:r>
            <a:r>
              <a:rPr lang="ja-JP" altLang="en-US" sz="1400" u="sng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世代のがん、希少がん、難治性がん、高齢者のがんについては、それぞれの特性に応じた対策が</a:t>
            </a:r>
            <a:r>
              <a:rPr lang="ja-JP" altLang="en-US" sz="1400" u="sng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必要である。</a:t>
            </a:r>
            <a:endParaRPr lang="en-US" altLang="ja-JP" sz="1400" u="sng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endParaRPr lang="ja-JP" altLang="en-US" sz="1400" u="sng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▽ 大阪において、重粒子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治療線施設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や</a:t>
            </a:r>
            <a:r>
              <a:rPr lang="en-US" altLang="ja-JP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BNCT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治療施設が開設される予定であり、最先端のがん治療の提供が期待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される。</a:t>
            </a:r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endParaRPr lang="ja-JP" altLang="en-US" sz="14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188929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67916" y="410754"/>
            <a:ext cx="8880176" cy="6447246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solidFill>
                <a:schemeClr val="tx1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第３章　大阪府におけるがんの現状と課題　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293264" y="669836"/>
            <a:ext cx="8671224" cy="60715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600" b="1" u="sng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２　大阪府</a:t>
            </a:r>
            <a:r>
              <a:rPr lang="ja-JP" altLang="en-US" sz="16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のがん対策の現状と</a:t>
            </a:r>
            <a:r>
              <a:rPr lang="ja-JP" altLang="en-US" sz="1600" b="1" u="sng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課題</a:t>
            </a: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（２）がん医療（続き）</a:t>
            </a: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（３）患者支援の充実</a:t>
            </a: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spcAft>
                <a:spcPts val="0"/>
              </a:spcAft>
              <a:buAutoNum type="arabicParenBoth"/>
              <a:tabLst>
                <a:tab pos="727075" algn="l"/>
                <a:tab pos="533400" algn="l"/>
              </a:tabLst>
            </a:pPr>
            <a:endParaRPr lang="en-US" altLang="ja-JP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42900" indent="-342900">
              <a:spcAft>
                <a:spcPts val="0"/>
              </a:spcAft>
              <a:buAutoNum type="arabicParenBoth"/>
              <a:tabLst>
                <a:tab pos="727075" algn="l"/>
                <a:tab pos="533400" algn="l"/>
              </a:tabLst>
            </a:pPr>
            <a:endParaRPr lang="en-US" altLang="ja-JP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42900" indent="-342900">
              <a:spcAft>
                <a:spcPts val="0"/>
              </a:spcAft>
              <a:buAutoNum type="arabicParenBoth"/>
              <a:tabLst>
                <a:tab pos="727075" algn="l"/>
                <a:tab pos="533400" algn="l"/>
              </a:tabLst>
            </a:pPr>
            <a:endParaRPr lang="en-US" altLang="ja-JP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r>
              <a:rPr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（４）がん</a:t>
            </a:r>
            <a:r>
              <a:rPr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対策を社会全体で進める環境づくり</a:t>
            </a: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ja-JP" altLang="en-US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ja-JP" altLang="en-US" sz="1200" dirty="0">
              <a:solidFill>
                <a:schemeClr val="tx1"/>
              </a:solidFill>
              <a:latin typeface="+mn-ea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ja-JP" altLang="en-US" sz="1200" dirty="0">
              <a:solidFill>
                <a:schemeClr val="tx1"/>
              </a:solidFill>
              <a:latin typeface="+mn-ea"/>
              <a:cs typeface="Times New Roman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74741" y="2708920"/>
            <a:ext cx="8494611" cy="24622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がん診療拠点病院のがん相談支援センターの利用促進につながる取組みが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必要である。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がんに関する情報があふれる中で、その地域において、がん患者と家族が確実に必要とする情報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アクセス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できる環境整備が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求められて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いる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</a:t>
            </a:r>
            <a:r>
              <a:rPr lang="ja-JP" altLang="en-US" sz="14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小児・</a:t>
            </a:r>
            <a:r>
              <a:rPr lang="en-US" altLang="ja-JP" sz="14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4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世代のがんは、幅広いライフステージに応じた多様なニーズに沿った支援</a:t>
            </a:r>
            <a:r>
              <a:rPr lang="ja-JP" altLang="en-US" sz="14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</a:t>
            </a:r>
            <a:endParaRPr lang="en-US" altLang="ja-JP" sz="1400" u="sng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r>
              <a:rPr lang="en-US" altLang="ja-JP" sz="14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4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求められて</a:t>
            </a:r>
            <a:r>
              <a:rPr lang="ja-JP" altLang="en-US" sz="14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いる</a:t>
            </a:r>
            <a:r>
              <a:rPr lang="ja-JP" altLang="en-US" sz="14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400" u="sng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1400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働く世代では、がん治療と仕事の両立など就労支援が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求められている。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高齢者世代においては、人生の最終段階における医療に係る意思決定支援などが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必要である。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74741" y="5517232"/>
            <a:ext cx="8494611" cy="108012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がん対策を社会全体で推進するためには、企業、医療関係団体、がん患者会等、マスメディア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 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様々な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主体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連携した取組みが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必要である。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大阪府がん対策基金の効果的な活用や、がん患者団体等との連携を図る必要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ある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67527" y="1268760"/>
            <a:ext cx="8522698" cy="108012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2400" indent="-152400"/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▽ 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全国がん登録の実施に伴い精度維持・向上や、得られたデータの活用が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求められる。</a:t>
            </a:r>
            <a:endParaRPr lang="ja-JP" altLang="en-US" sz="14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▽ 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緩和ケアについて広く府民に対する普及啓発を図るとともに、提供体制の充実、緩和ケア研修会の受講促進等に努める必要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が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ある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。</a:t>
            </a:r>
            <a:endParaRPr lang="ja-JP" altLang="en-US" sz="14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144959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-18256" y="15794"/>
            <a:ext cx="2871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HGP創英角ｺﾞｼｯｸUB" pitchFamily="50" charset="-128"/>
                <a:ea typeface="HGP創英角ｺﾞｼｯｸUB" pitchFamily="50" charset="-128"/>
              </a:rPr>
              <a:t>第４章</a:t>
            </a:r>
            <a:r>
              <a:rPr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dirty="0" smtClean="0">
                <a:latin typeface="HGP創英角ｺﾞｼｯｸUB" pitchFamily="50" charset="-128"/>
                <a:ea typeface="HGP創英角ｺﾞｼｯｸUB" pitchFamily="50" charset="-128"/>
              </a:rPr>
              <a:t>基本的な考え方</a:t>
            </a:r>
            <a:endParaRPr lang="ja-JP" altLang="en-US" dirty="0"/>
          </a:p>
        </p:txBody>
      </p:sp>
      <p:cxnSp>
        <p:nvCxnSpPr>
          <p:cNvPr id="29" name="カギ線コネクタ 28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6"/>
          <p:cNvGrpSpPr/>
          <p:nvPr/>
        </p:nvGrpSpPr>
        <p:grpSpPr>
          <a:xfrm>
            <a:off x="948684" y="509702"/>
            <a:ext cx="7871788" cy="753041"/>
            <a:chOff x="0" y="0"/>
            <a:chExt cx="5304155" cy="879379"/>
          </a:xfrm>
        </p:grpSpPr>
        <p:sp>
          <p:nvSpPr>
            <p:cNvPr id="8" name="角丸四角形 7"/>
            <p:cNvSpPr/>
            <p:nvPr/>
          </p:nvSpPr>
          <p:spPr>
            <a:xfrm>
              <a:off x="0" y="0"/>
              <a:ext cx="5304155" cy="879379"/>
            </a:xfrm>
            <a:prstGeom prst="roundRect">
              <a:avLst>
                <a:gd name="adj" fmla="val 12189"/>
              </a:avLst>
            </a:prstGeom>
            <a:solidFill>
              <a:srgbClr val="4F81BD">
                <a:lumMod val="20000"/>
                <a:lumOff val="80000"/>
              </a:srgbClr>
            </a:solidFill>
            <a:ln w="127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indent="153035" algn="l">
                <a:lnSpc>
                  <a:spcPts val="1600"/>
                </a:lnSpc>
                <a:spcAft>
                  <a:spcPts val="0"/>
                </a:spcAft>
              </a:pPr>
              <a:r>
                <a:rPr lang="ja-JP" sz="1200" b="1" dirty="0">
                  <a:solidFill>
                    <a:srgbClr val="000000"/>
                  </a:solidFill>
                  <a:effectLst/>
                  <a:latin typeface="+mn-ea"/>
                  <a:cs typeface="HG丸ｺﾞｼｯｸM-PRO"/>
                </a:rPr>
                <a:t>＜基本理念＞</a:t>
              </a:r>
              <a:endParaRPr lang="ja-JP" sz="1200" dirty="0">
                <a:solidFill>
                  <a:srgbClr val="000000"/>
                </a:solidFill>
                <a:effectLst/>
                <a:latin typeface="+mn-ea"/>
                <a:cs typeface="HG丸ｺﾞｼｯｸM-PRO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39700" y="330200"/>
              <a:ext cx="4962525" cy="451869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500"/>
                </a:lnSpc>
                <a:spcAft>
                  <a:spcPts val="0"/>
                </a:spcAft>
              </a:pPr>
              <a:r>
                <a:rPr lang="ja-JP" sz="1400" b="1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全ての府民が健やかで心豊かに生活できる活力ある社会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algn="ctr">
                <a:lnSpc>
                  <a:spcPts val="1500"/>
                </a:lnSpc>
                <a:spcAft>
                  <a:spcPts val="0"/>
                </a:spcAft>
              </a:pPr>
              <a:r>
                <a:rPr lang="ja-JP" sz="1200" b="1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～いのち輝く未来社会大阪の実現～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948684" y="1484784"/>
            <a:ext cx="7871787" cy="1656184"/>
            <a:chOff x="0" y="0"/>
            <a:chExt cx="5304155" cy="1990725"/>
          </a:xfrm>
        </p:grpSpPr>
        <p:sp>
          <p:nvSpPr>
            <p:cNvPr id="14" name="角丸四角形 13"/>
            <p:cNvSpPr/>
            <p:nvPr/>
          </p:nvSpPr>
          <p:spPr>
            <a:xfrm>
              <a:off x="0" y="0"/>
              <a:ext cx="5304155" cy="1990725"/>
            </a:xfrm>
            <a:prstGeom prst="roundRect">
              <a:avLst>
                <a:gd name="adj" fmla="val 12189"/>
              </a:avLst>
            </a:prstGeom>
            <a:solidFill>
              <a:srgbClr val="4F81BD">
                <a:lumMod val="20000"/>
                <a:lumOff val="80000"/>
              </a:srgbClr>
            </a:solidFill>
            <a:ln w="127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72000" tIns="36000" rIns="72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indent="153035" algn="l">
                <a:spcAft>
                  <a:spcPts val="0"/>
                </a:spcAft>
              </a:pPr>
              <a:r>
                <a:rPr lang="en-US" sz="1200" b="1">
                  <a:solidFill>
                    <a:srgbClr val="000000"/>
                  </a:solidFill>
                  <a:effectLst/>
                  <a:latin typeface="ＭＳ ゴシック"/>
                  <a:cs typeface="HG丸ｺﾞｼｯｸM-PRO"/>
                </a:rPr>
                <a:t> </a:t>
              </a:r>
              <a:endParaRPr lang="ja-JP" sz="120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39700" y="50800"/>
              <a:ext cx="5038725" cy="1885950"/>
            </a:xfrm>
            <a:prstGeom prst="roundRect">
              <a:avLst>
                <a:gd name="adj" fmla="val 11455"/>
              </a:avLst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ts val="1400"/>
                </a:lnSpc>
                <a:spcAft>
                  <a:spcPts val="0"/>
                </a:spcAft>
              </a:pPr>
              <a:r>
                <a:rPr lang="ja-JP" sz="1400" b="1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がん対策による健康寿命の延伸・健康格差の縮小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algn="l">
                <a:lnSpc>
                  <a:spcPts val="1100"/>
                </a:lnSpc>
                <a:spcAft>
                  <a:spcPts val="0"/>
                </a:spcAft>
              </a:pP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algn="l">
                <a:lnSpc>
                  <a:spcPts val="1100"/>
                </a:lnSpc>
                <a:spcAft>
                  <a:spcPts val="0"/>
                </a:spcAft>
              </a:pPr>
              <a:r>
                <a:rPr lang="en-US" sz="1100" b="1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/>
              </a:r>
              <a:br>
                <a:rPr lang="en-US" sz="1100" b="1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</a:b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algn="l">
                <a:lnSpc>
                  <a:spcPts val="1100"/>
                </a:lnSpc>
                <a:spcAft>
                  <a:spcPts val="0"/>
                </a:spcAft>
              </a:pPr>
              <a:r>
                <a:rPr lang="en-US" sz="1100" b="1" spc="100" dirty="0" smtClean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 </a:t>
              </a:r>
              <a:endParaRPr lang="ja-JP" sz="12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algn="l">
                <a:lnSpc>
                  <a:spcPts val="1100"/>
                </a:lnSpc>
                <a:spcAft>
                  <a:spcPts val="0"/>
                </a:spcAft>
              </a:pPr>
              <a:r>
                <a:rPr lang="en-US" sz="1100" b="1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 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indent="165100" algn="l">
                <a:lnSpc>
                  <a:spcPts val="1100"/>
                </a:lnSpc>
                <a:spcAft>
                  <a:spcPts val="0"/>
                </a:spcAft>
              </a:pPr>
              <a:r>
                <a:rPr lang="en-US" sz="1100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 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indent="165100" algn="l">
                <a:lnSpc>
                  <a:spcPts val="1100"/>
                </a:lnSpc>
                <a:spcAft>
                  <a:spcPts val="0"/>
                </a:spcAft>
              </a:pPr>
              <a:r>
                <a:rPr lang="en-US" sz="1100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 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</p:txBody>
        </p:sp>
      </p:grpSp>
      <p:sp>
        <p:nvSpPr>
          <p:cNvPr id="16" name="テキスト ボックス 2"/>
          <p:cNvSpPr txBox="1">
            <a:spLocks noChangeArrowheads="1"/>
          </p:cNvSpPr>
          <p:nvPr/>
        </p:nvSpPr>
        <p:spPr bwMode="auto">
          <a:xfrm>
            <a:off x="2279873" y="1944000"/>
            <a:ext cx="4524375" cy="252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indent="210185" algn="just">
              <a:lnSpc>
                <a:spcPts val="2000"/>
              </a:lnSpc>
              <a:spcAft>
                <a:spcPts val="0"/>
              </a:spcAft>
            </a:pP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○がんによる死亡者の減少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17" name="テキスト ボックス 2"/>
          <p:cNvSpPr txBox="1">
            <a:spLocks noChangeArrowheads="1"/>
          </p:cNvSpPr>
          <p:nvPr/>
        </p:nvSpPr>
        <p:spPr bwMode="auto">
          <a:xfrm>
            <a:off x="2279873" y="2247899"/>
            <a:ext cx="4524375" cy="252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indent="210185" algn="just">
              <a:lnSpc>
                <a:spcPts val="2000"/>
              </a:lnSpc>
              <a:spcAft>
                <a:spcPts val="0"/>
              </a:spcAft>
            </a:pP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○科学的根拠に基づくがん予防・がん検診の充実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18" name="テキスト ボックス 2"/>
          <p:cNvSpPr txBox="1">
            <a:spLocks noChangeArrowheads="1"/>
          </p:cNvSpPr>
          <p:nvPr/>
        </p:nvSpPr>
        <p:spPr bwMode="auto">
          <a:xfrm>
            <a:off x="2279872" y="2528928"/>
            <a:ext cx="4524375" cy="252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indent="210185" algn="just">
              <a:lnSpc>
                <a:spcPts val="2000"/>
              </a:lnSpc>
              <a:spcAft>
                <a:spcPts val="0"/>
              </a:spcAft>
            </a:pP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○患者本位のがん医療の実現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19" name="テキスト ボックス 2"/>
          <p:cNvSpPr txBox="1">
            <a:spLocks noChangeArrowheads="1"/>
          </p:cNvSpPr>
          <p:nvPr/>
        </p:nvSpPr>
        <p:spPr bwMode="auto">
          <a:xfrm>
            <a:off x="2279873" y="2816960"/>
            <a:ext cx="4524375" cy="252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indent="210185" algn="just">
              <a:lnSpc>
                <a:spcPts val="2000"/>
              </a:lnSpc>
              <a:spcAft>
                <a:spcPts val="0"/>
              </a:spcAft>
            </a:pP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○尊厳を持って安心して暮らせる社会の構築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017429" y="1196752"/>
            <a:ext cx="1250315" cy="3505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2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＜基本目標＞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948684" y="3212977"/>
            <a:ext cx="7871787" cy="3600399"/>
          </a:xfrm>
          <a:prstGeom prst="roundRect">
            <a:avLst>
              <a:gd name="adj" fmla="val 7559"/>
            </a:avLst>
          </a:prstGeom>
          <a:solidFill>
            <a:srgbClr val="4F81BD">
              <a:lumMod val="20000"/>
              <a:lumOff val="8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72000" tIns="36000" rIns="72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153035" algn="l">
              <a:spcAft>
                <a:spcPts val="0"/>
              </a:spcAft>
            </a:pPr>
            <a:r>
              <a:rPr lang="en-US" sz="1200" b="1">
                <a:solidFill>
                  <a:srgbClr val="000000"/>
                </a:solidFill>
                <a:effectLst/>
                <a:latin typeface="ＭＳ ゴシック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115616" y="3249166"/>
            <a:ext cx="1562735" cy="32385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b="1" dirty="0" smtClean="0">
                <a:solidFill>
                  <a:srgbClr val="000000"/>
                </a:solidFill>
                <a:latin typeface="+mn-ea"/>
                <a:cs typeface="HG丸ｺﾞｼｯｸM-PRO"/>
              </a:rPr>
              <a:t>基本的な取組み方針</a:t>
            </a:r>
            <a:endParaRPr lang="ja-JP" sz="12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</p:txBody>
      </p:sp>
      <p:sp>
        <p:nvSpPr>
          <p:cNvPr id="32" name="テキスト ボックス 2"/>
          <p:cNvSpPr txBox="1">
            <a:spLocks noChangeArrowheads="1"/>
          </p:cNvSpPr>
          <p:nvPr/>
        </p:nvSpPr>
        <p:spPr bwMode="auto">
          <a:xfrm>
            <a:off x="1115616" y="3645024"/>
            <a:ext cx="7560840" cy="31192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 latinLnBrk="1">
              <a:lnSpc>
                <a:spcPts val="1600"/>
              </a:lnSpc>
              <a:spcAft>
                <a:spcPts val="0"/>
              </a:spcAft>
            </a:pPr>
            <a:r>
              <a:rPr lang="ja-JP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　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24" name="二等辺三角形 23"/>
          <p:cNvSpPr/>
          <p:nvPr/>
        </p:nvSpPr>
        <p:spPr>
          <a:xfrm>
            <a:off x="3088729" y="5360640"/>
            <a:ext cx="4219575" cy="2286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5" name="テキスト ボックス 2"/>
          <p:cNvSpPr txBox="1">
            <a:spLocks noChangeArrowheads="1"/>
          </p:cNvSpPr>
          <p:nvPr/>
        </p:nvSpPr>
        <p:spPr bwMode="auto">
          <a:xfrm>
            <a:off x="1259632" y="3699558"/>
            <a:ext cx="2526073" cy="15296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en-US" sz="105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(1)</a:t>
            </a:r>
            <a:r>
              <a:rPr lang="ja-JP" sz="105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がんの予防・早期発見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</a:t>
            </a:r>
            <a:r>
              <a:rPr lang="ja-JP" sz="10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がんの１次</a:t>
            </a:r>
            <a:r>
              <a:rPr lang="ja-JP" sz="1000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予防</a:t>
            </a:r>
            <a:r>
              <a:rPr lang="ja-JP" sz="900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（</a:t>
            </a:r>
            <a:r>
              <a:rPr lang="ja-JP" sz="9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たばこ対策、がん教育等）</a:t>
            </a:r>
            <a:endParaRPr lang="ja-JP" sz="12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  <a:p>
            <a:pPr marL="99060" indent="-99060" algn="just">
              <a:lnSpc>
                <a:spcPts val="15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○がんの早期発見、がん検診（</a:t>
            </a:r>
            <a:r>
              <a:rPr lang="en-US" sz="9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2</a:t>
            </a:r>
            <a:r>
              <a:rPr lang="ja-JP" sz="9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次予防</a:t>
            </a:r>
            <a:r>
              <a:rPr lang="ja-JP" sz="10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）</a:t>
            </a:r>
            <a:endParaRPr lang="ja-JP" sz="12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○肝炎肝がん対策の推進</a:t>
            </a:r>
            <a:endParaRPr lang="ja-JP" sz="12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</p:txBody>
      </p:sp>
      <p:sp>
        <p:nvSpPr>
          <p:cNvPr id="27" name="テキスト ボックス 2"/>
          <p:cNvSpPr txBox="1">
            <a:spLocks noChangeArrowheads="1"/>
          </p:cNvSpPr>
          <p:nvPr/>
        </p:nvSpPr>
        <p:spPr bwMode="auto">
          <a:xfrm>
            <a:off x="3926610" y="3699558"/>
            <a:ext cx="2517598" cy="15296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en-US" sz="105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(2)</a:t>
            </a:r>
            <a:r>
              <a:rPr lang="ja-JP" sz="105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がん医療の充実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○医療提供体制の充実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marL="99060" indent="-99060"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○小児・ＡＹＡ世代、希少</a:t>
            </a:r>
            <a:r>
              <a:rPr lang="ja-JP" sz="10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がん</a:t>
            </a:r>
            <a:r>
              <a:rPr lang="ja-JP" altLang="en-US" sz="10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等</a:t>
            </a:r>
            <a:r>
              <a:rPr lang="ja-JP" sz="10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、高齢者</a:t>
            </a: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のがん対策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○新たな</a:t>
            </a:r>
            <a:r>
              <a:rPr lang="ja-JP" sz="10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治療法</a:t>
            </a:r>
            <a:r>
              <a:rPr lang="ja-JP" altLang="en-US" sz="10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の活用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○がん登録の推進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○緩和ケアの推進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28" name="テキスト ボックス 2"/>
          <p:cNvSpPr txBox="1">
            <a:spLocks noChangeArrowheads="1"/>
          </p:cNvSpPr>
          <p:nvPr/>
        </p:nvSpPr>
        <p:spPr bwMode="auto">
          <a:xfrm>
            <a:off x="6542090" y="3699558"/>
            <a:ext cx="2062358" cy="15296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en-US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(3)</a:t>
            </a: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患者支援の充実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marL="100330" indent="-100330"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○がん患者の相談支援、情報提供</a:t>
            </a:r>
          </a:p>
          <a:p>
            <a:pPr marL="85725" indent="-85725"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○就労支援などサバイバーシップ支援</a:t>
            </a:r>
          </a:p>
        </p:txBody>
      </p:sp>
      <p:sp>
        <p:nvSpPr>
          <p:cNvPr id="31" name="テキスト ボックス 2"/>
          <p:cNvSpPr txBox="1">
            <a:spLocks noChangeArrowheads="1"/>
          </p:cNvSpPr>
          <p:nvPr/>
        </p:nvSpPr>
        <p:spPr bwMode="auto">
          <a:xfrm>
            <a:off x="1259632" y="5718001"/>
            <a:ext cx="7305456" cy="95135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en-US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(4)</a:t>
            </a: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がん対策を社会全体で進める環境づくり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127000" algn="just">
              <a:lnSpc>
                <a:spcPts val="18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○社会全体での機運づくり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127000" algn="just">
              <a:lnSpc>
                <a:spcPts val="18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○大阪府がん対策基金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127000" algn="just">
              <a:lnSpc>
                <a:spcPts val="18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○がん患者会等との連携促進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088729" y="15794"/>
            <a:ext cx="2871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HGP創英角ｺﾞｼｯｸUB" pitchFamily="50" charset="-128"/>
                <a:ea typeface="HGP創英角ｺﾞｼｯｸUB" pitchFamily="50" charset="-128"/>
              </a:rPr>
              <a:t>＜第</a:t>
            </a:r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3</a:t>
            </a:r>
            <a:r>
              <a:rPr lang="ja-JP" altLang="en-US" dirty="0" smtClean="0">
                <a:latin typeface="HGP創英角ｺﾞｼｯｸUB" pitchFamily="50" charset="-128"/>
                <a:ea typeface="HGP創英角ｺﾞｼｯｸUB" pitchFamily="50" charset="-128"/>
              </a:rPr>
              <a:t>期計画の全体像＞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762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97011" y="623989"/>
            <a:ext cx="4325486" cy="612068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mpd="dbl">
            <a:solidFill>
              <a:schemeClr val="tx1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第１章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第３期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計画の基本的</a:t>
            </a:r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事項</a:t>
            </a:r>
            <a:endParaRPr lang="en-US" altLang="ja-JP" sz="12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１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計画策定の趣旨・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背景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２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計画の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位置付け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３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計画の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期間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第２章　</a:t>
            </a:r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第２期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計画の</a:t>
            </a:r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評価</a:t>
            </a:r>
            <a:endParaRPr lang="en-US" altLang="ja-JP" sz="1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全体目標に関する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評価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分野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別の取組目標と実績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第３章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大阪府におけるがんの現状と</a:t>
            </a:r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課題</a:t>
            </a:r>
            <a:endParaRPr lang="en-US" altLang="ja-JP" sz="1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１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がんの現状と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課題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大阪府のがん年齢調整死亡率（全がん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大阪府のがん年齢調整死亡率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・り患率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（部位別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大阪府の５年相対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生存率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二次医療圏別の年齢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調整死亡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率とり患率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(5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ライフステージ別にみた、り患と死亡が多いがん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２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大阪府のがん対策の現状と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課題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(1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がん予防・早期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発見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の１次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予防（避けられるがんを防ぐ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たばこ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対策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喫煙以外の生活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習慣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ウ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教育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エ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がんに関する感染症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対策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がんの早期発見、がん検診（２次予防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ア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検診受診率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イ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がん検診の精度管理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ウ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職域におけるがん検診	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肝炎肝がん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対策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ア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イ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肝炎ウイルス検査の受診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勧奨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ウ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肝炎肝がんの医療提供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エ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肝炎肝がんに関する普及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啓発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75466" y="26359"/>
            <a:ext cx="6412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構成</a:t>
            </a:r>
            <a:endParaRPr kumimoji="1" lang="ja-JP" altLang="en-US" sz="24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1" name="スライド番号プレースホルダー 30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cxnSp>
        <p:nvCxnSpPr>
          <p:cNvPr id="9" name="カギ線コネクタ 8"/>
          <p:cNvCxnSpPr/>
          <p:nvPr/>
        </p:nvCxnSpPr>
        <p:spPr>
          <a:xfrm flipV="1">
            <a:off x="179512" y="208965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4608004" y="620688"/>
            <a:ext cx="4380457" cy="612068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mpd="dbl">
            <a:solidFill>
              <a:schemeClr val="tx1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がん医療	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がん医療提供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がん診療拠点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病院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がん医療連携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世代のがん、希少がん等、高齢者の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の特性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世代のがんの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特性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希少がん・難治性がんの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特性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ウ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高齢者のがんの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特性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新たな治療法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登録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がん登録事業の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がん登録データの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活用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緩和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ケア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緩和ケアの普及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啓発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緩和ケアの提供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ウ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緩和ケア研修会（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PEACE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研修）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エ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在宅緩和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ケア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患者支援の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充実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がん患者の相談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がん患者への情報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提供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就労支援などのサバイバーシップ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世代における学習支援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長期フォローアップ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働く世代の就労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ウ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高齢のがん患者の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(4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がん対策を社会全体で進める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環境づくり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社会全体での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機運づくり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大阪府がん対策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基金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がん患者会等との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連携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191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179512" y="654077"/>
            <a:ext cx="4356484" cy="612068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mpd="dbl">
            <a:solidFill>
              <a:schemeClr val="tx1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第４章　基本的な考え方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１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基本理念　　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２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基本的な取組み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がんの予防・早期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発見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（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がんを知り、がんを予防する）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がん医療の充実（府民誰もが適切な医療を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受けられ　　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r>
              <a:rPr lang="ja-JP" altLang="en-US" sz="1200" dirty="0" err="1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る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整備）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患者支援の充実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がん対策を社会全体で進める環境づくり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第５章　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個</a:t>
            </a:r>
            <a:r>
              <a:rPr lang="ja-JP" altLang="ja-JP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別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ja-JP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取組みと目標</a:t>
            </a: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がんの予防・早期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発見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がんを知り、がんを予防する）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がんの一次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①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たばこ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対策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喫煙以外の生活習慣の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改善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がん教育、がんに関する知識の普及啓発  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④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がんに関する感染症対策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検診によるがんの早期発見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（２次予防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①市町村におけるがん検診受診率の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向上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がん検診の精度管理の充実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職域におけるがん検診の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充実</a:t>
            </a:r>
            <a:endParaRPr lang="ja-JP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肝炎肝がん対策の推進	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①肝炎の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肝炎ウイルス検査の受診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促進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肝炎肝がん医療提供体制の充実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がん医療の充実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府民誰もが適切な医療を受けられる体制整備）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医療提供体制の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充実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がん診療拠点病院の機能強化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がん医療連携体制の充実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人材育成の充実</a:t>
            </a:r>
          </a:p>
          <a:p>
            <a:endParaRPr lang="ja-JP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75466" y="26359"/>
            <a:ext cx="6412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構成</a:t>
            </a:r>
            <a:endParaRPr kumimoji="1" lang="ja-JP" altLang="en-US" sz="24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1" name="スライド番号プレースホルダー 30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cxnSp>
        <p:nvCxnSpPr>
          <p:cNvPr id="9" name="カギ線コネクタ 8"/>
          <p:cNvCxnSpPr/>
          <p:nvPr/>
        </p:nvCxnSpPr>
        <p:spPr>
          <a:xfrm flipV="1">
            <a:off x="179512" y="208965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4676090" y="654077"/>
            <a:ext cx="4371990" cy="612068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mpd="dbl">
            <a:solidFill>
              <a:schemeClr val="tx1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世代のがん・希少がん等・高齢者の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　　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対策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希少がん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高齢者のがん医療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新たな治療法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の活用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がん登録の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①がん登録の精度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向上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がん登録による情報の活用・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提供</a:t>
            </a:r>
            <a:endParaRPr lang="ja-JP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緩和ケアの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①緩和ケアの普及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啓発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質の高い緩和ケア提供体制の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確保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緩和ケアに関する人材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育成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④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在宅緩和ケアの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充実</a:t>
            </a:r>
            <a:endParaRPr lang="ja-JP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患者支援の充実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がん患者の相談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①がん相談支援センターの機能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強化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がん相談支援センターの周知と利用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促進</a:t>
            </a:r>
            <a:endParaRPr lang="ja-JP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への情報提供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就労支援などサバイバーシップ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世代への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働く世代のがん患者の就労支援の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高齢者の支援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がん対策を社会全体で進める環境づくり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社会全体での機運づくり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大阪府がん対策基金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がん患者会等との連携促進</a:t>
            </a:r>
          </a:p>
          <a:p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第６章　計画の推進体制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計画の進捗管理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計画を推進する各主体の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役割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データ編</a:t>
            </a:r>
            <a:endParaRPr lang="ja-JP" altLang="ja-JP" sz="1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065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576064"/>
            <a:ext cx="8880176" cy="494116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endParaRPr kumimoji="1" lang="ja-JP" altLang="en-US" sz="12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第１章</a:t>
            </a:r>
            <a:r>
              <a:rPr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sz="20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第</a:t>
            </a:r>
            <a:r>
              <a:rPr lang="en-US" altLang="ja-JP" sz="20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3</a:t>
            </a:r>
            <a:r>
              <a:rPr lang="ja-JP" altLang="en-US" sz="20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期</a:t>
            </a:r>
            <a:r>
              <a:rPr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計画の基本的事項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395536" y="764704"/>
            <a:ext cx="8424936" cy="15841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ja-JP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１　計画策定の趣旨・</a:t>
            </a:r>
            <a:r>
              <a:rPr lang="ja-JP" altLang="ja-JP" sz="1400" b="1" u="sng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背景</a:t>
            </a:r>
            <a:endParaRPr lang="en-US" altLang="ja-JP" sz="14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ja-JP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ja-JP" sz="14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平成</a:t>
            </a:r>
            <a:r>
              <a:rPr lang="en-US" altLang="ja-JP" sz="14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25</a:t>
            </a:r>
            <a:r>
              <a:rPr lang="ja-JP" altLang="ja-JP" sz="14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年３月に策定した「</a:t>
            </a:r>
            <a:r>
              <a:rPr lang="ja-JP" altLang="ja-JP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第</a:t>
            </a:r>
            <a:r>
              <a:rPr lang="ja-JP" altLang="en-US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２</a:t>
            </a:r>
            <a:r>
              <a:rPr lang="ja-JP" altLang="ja-JP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期</a:t>
            </a:r>
            <a:r>
              <a:rPr lang="ja-JP" altLang="ja-JP" sz="14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大阪府がん対策推進計画」の後継計画として</a:t>
            </a:r>
            <a:r>
              <a:rPr lang="ja-JP" altLang="ja-JP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策定</a:t>
            </a:r>
            <a:r>
              <a:rPr lang="ja-JP" altLang="en-US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する。</a:t>
            </a:r>
            <a:endParaRPr lang="en-US" altLang="ja-JP" sz="16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ja-JP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急速に進む高齢化とともに、府民のがんり患者の増加が見込まれる中、がん患者とその家族が、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　住み慣れた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地域で自分らしい暮らしを送ることができるよう、府におけるがん患者への医療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の</a:t>
            </a:r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提供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状況等の現状と課題を把握し、その解決を図るための取組みを社会全体で総合的かつ計画的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に</a:t>
            </a:r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推進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するために、第</a:t>
            </a:r>
            <a:r>
              <a:rPr lang="en-US" altLang="ja-JP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3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期計画を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策定する。</a:t>
            </a:r>
            <a:endParaRPr lang="ja-JP" altLang="en-US" sz="14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78524" y="2564904"/>
            <a:ext cx="8424936" cy="129614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２　計画の位置付け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○がん対策基本法（以下、「法」という。）第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12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条第１項の規定に基づき策定する、がん対策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の</a:t>
            </a: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推進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に関する都道府県計画と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して位置付ける。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○国が定めた「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第</a:t>
            </a:r>
            <a:r>
              <a:rPr lang="ja-JP" altLang="en-US" sz="1400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３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期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がん対策推進基本計画」を勘案して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策定する。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65700" y="4077072"/>
            <a:ext cx="8424936" cy="11521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３　計画の期間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第３期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計画期間は、平成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30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年度から平成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35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年度の６か年の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計画である。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○なお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、中間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年に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、がん対策の進捗状況や府内のがんをめぐる状況変化等を踏まえ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、点検見直しを</a:t>
            </a: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実施する。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0624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04664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endParaRPr kumimoji="1" lang="ja-JP" altLang="en-US" sz="12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第２章</a:t>
            </a:r>
            <a:r>
              <a:rPr lang="ja-JP" altLang="en-US" sz="2000" dirty="0"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第２期</a:t>
            </a:r>
            <a:r>
              <a:rPr lang="ja-JP" altLang="en-US" sz="2000" dirty="0">
                <a:latin typeface="HGP創英角ｺﾞｼｯｸUB" pitchFamily="50" charset="-128"/>
                <a:ea typeface="HGP創英角ｺﾞｼｯｸUB" pitchFamily="50" charset="-128"/>
              </a:rPr>
              <a:t>計画の</a:t>
            </a:r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評価</a:t>
            </a:r>
            <a:r>
              <a:rPr lang="ja-JP" altLang="en-US" sz="2000" dirty="0"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365572" y="1916832"/>
            <a:ext cx="8424936" cy="4680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6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② </a:t>
            </a:r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分野</a:t>
            </a:r>
            <a:r>
              <a:rPr lang="ja-JP" altLang="en-US" sz="16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別の取組目標と実績</a:t>
            </a:r>
            <a:endParaRPr lang="ja-JP" altLang="en-US" sz="16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がん予防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】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○たばこ対策等の推進</a:t>
            </a: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がんの予防につながる学習活動の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充実（がん教育）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○女性に特徴的ながん対策の推進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　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がんの早期発見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】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○がん検診の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充実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肝炎肝がん対策の推進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　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がん医療の充実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】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○医療機関の連携・協力体制の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整備・集学的治療の推進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○緩和ケアの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普及</a:t>
            </a: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3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在宅医療体制の充実</a:t>
            </a: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○がんに関する情報提供・相談支援機能の向上</a:t>
            </a: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小児がん対策の充実</a:t>
            </a: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○がん登録の充実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en-US" altLang="ja-JP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がん対策の新たな試み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】</a:t>
            </a: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○患者・家族との意見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交換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○就労支援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　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378648" y="548680"/>
            <a:ext cx="8424936" cy="12241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① 全体目標に関する評価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○がんによる死亡の減少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・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75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歳未満の全がん年齢調整死亡率については、平成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19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年（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97.3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）の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『30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％減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』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をめざしてきましたが、平成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28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年は○○であり、目標年である平成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29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年には約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20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％の減少と推測され、目標達成は困難な見通し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である。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158721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32048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(1) 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大阪府のがん年齢調整死亡率（全がん）</a:t>
            </a:r>
            <a:endParaRPr kumimoji="1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第３章</a:t>
            </a:r>
            <a:r>
              <a:rPr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sz="20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大阪府におけるがんの現状と課題</a:t>
            </a:r>
            <a:endParaRPr kumimoji="1" lang="ja-JP" altLang="en-US" sz="20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pic>
        <p:nvPicPr>
          <p:cNvPr id="7" name="図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742" y="1752531"/>
            <a:ext cx="3305454" cy="448478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図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8982" y="1752530"/>
            <a:ext cx="5327015" cy="4484781"/>
          </a:xfrm>
          <a:prstGeom prst="rect">
            <a:avLst/>
          </a:prstGeom>
        </p:spPr>
      </p:pic>
      <p:sp>
        <p:nvSpPr>
          <p:cNvPr id="9" name="タイトル 3"/>
          <p:cNvSpPr>
            <a:spLocks noGrp="1"/>
          </p:cNvSpPr>
          <p:nvPr/>
        </p:nvSpPr>
        <p:spPr>
          <a:xfrm>
            <a:off x="5634795" y="6381328"/>
            <a:ext cx="3303265" cy="3270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342900" indent="-342900">
              <a:spcAft>
                <a:spcPts val="0"/>
              </a:spcAft>
            </a:pPr>
            <a:r>
              <a:rPr lang="ja-JP" sz="1050" kern="1200" dirty="0">
                <a:solidFill>
                  <a:srgbClr val="000000"/>
                </a:solidFill>
                <a:effectLst/>
                <a:latin typeface="Arial"/>
                <a:ea typeface="ＭＳ ゴシック"/>
                <a:cs typeface="Times New Roman"/>
              </a:rPr>
              <a:t>出典：人口動態統計、大阪府におけるがん登録</a:t>
            </a:r>
            <a:endParaRPr lang="ja-JP" sz="1600" dirty="0">
              <a:effectLst/>
              <a:latin typeface="ＭＳ Ｐゴシック"/>
              <a:cs typeface="ＭＳ Ｐゴシック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657144" y="1124743"/>
            <a:ext cx="5298853" cy="627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全部</a:t>
            </a:r>
            <a:r>
              <a:rPr lang="ja-JP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位のがん年齢調整死亡率（男女計、</a:t>
            </a:r>
            <a:r>
              <a:rPr lang="en-US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75</a:t>
            </a:r>
            <a:r>
              <a:rPr lang="ja-JP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歳未満</a:t>
            </a: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）</a:t>
            </a:r>
            <a:r>
              <a:rPr lang="ja-JP" altLang="en-US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に</a:t>
            </a: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占める</a:t>
            </a:r>
            <a:endParaRPr lang="en-US" altLang="ja-JP" sz="1400" b="1" dirty="0" smtClean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  <a:p>
            <a:pPr algn="ctr">
              <a:spcAft>
                <a:spcPts val="0"/>
              </a:spcAft>
            </a:pP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がん</a:t>
            </a:r>
            <a:r>
              <a:rPr lang="ja-JP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の部位別年齢調整死亡率の推移（大阪府・全国）</a:t>
            </a:r>
            <a:endParaRPr lang="ja-JP" sz="28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</p:txBody>
      </p:sp>
      <p:sp>
        <p:nvSpPr>
          <p:cNvPr id="11" name="テキスト ボックス 7"/>
          <p:cNvSpPr txBox="1"/>
          <p:nvPr/>
        </p:nvSpPr>
        <p:spPr>
          <a:xfrm>
            <a:off x="278045" y="1125022"/>
            <a:ext cx="3289151" cy="627507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がん</a:t>
            </a:r>
            <a:r>
              <a:rPr lang="ja-JP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の年齢調整死亡率（全部位、男女計、</a:t>
            </a:r>
            <a:r>
              <a:rPr lang="en-US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75</a:t>
            </a:r>
            <a:r>
              <a:rPr lang="ja-JP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歳未満）の推移（大阪府・</a:t>
            </a: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全国）</a:t>
            </a:r>
            <a:endParaRPr lang="ja-JP" sz="20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42262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32048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(2)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のがん年齢調整死亡率・り患率（部位別）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第３章</a:t>
            </a:r>
            <a:r>
              <a:rPr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sz="20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大阪府におけるがんの現状と課題</a:t>
            </a:r>
            <a:endParaRPr kumimoji="1" lang="ja-JP" altLang="en-US" sz="20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  <p:sp>
        <p:nvSpPr>
          <p:cNvPr id="9" name="タイトル 3"/>
          <p:cNvSpPr>
            <a:spLocks noGrp="1"/>
          </p:cNvSpPr>
          <p:nvPr/>
        </p:nvSpPr>
        <p:spPr>
          <a:xfrm>
            <a:off x="5634795" y="6492541"/>
            <a:ext cx="3303265" cy="3270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342900" indent="-342900">
              <a:spcAft>
                <a:spcPts val="0"/>
              </a:spcAft>
            </a:pPr>
            <a:r>
              <a:rPr lang="ja-JP" sz="1050" kern="1200" dirty="0">
                <a:solidFill>
                  <a:srgbClr val="000000"/>
                </a:solidFill>
                <a:effectLst/>
                <a:latin typeface="Arial"/>
                <a:ea typeface="ＭＳ ゴシック"/>
                <a:cs typeface="Times New Roman"/>
              </a:rPr>
              <a:t>出典：人口動態統計、大阪府におけるがん登録</a:t>
            </a:r>
            <a:endParaRPr lang="ja-JP" sz="1600" dirty="0">
              <a:effectLst/>
              <a:latin typeface="ＭＳ Ｐゴシック"/>
              <a:cs typeface="ＭＳ Ｐゴシック"/>
            </a:endParaRPr>
          </a:p>
        </p:txBody>
      </p:sp>
      <p:pic>
        <p:nvPicPr>
          <p:cNvPr id="12" name="図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48" y="1434579"/>
            <a:ext cx="8424936" cy="5057961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1547664" y="1116783"/>
            <a:ext cx="61926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400" b="1" dirty="0"/>
              <a:t>がんの性別・部位別年齢調整り患率と死亡率（</a:t>
            </a:r>
            <a:r>
              <a:rPr lang="en-US" altLang="ja-JP" sz="1400" b="1" dirty="0"/>
              <a:t>75</a:t>
            </a:r>
            <a:r>
              <a:rPr lang="ja-JP" altLang="ja-JP" sz="1400" b="1" dirty="0"/>
              <a:t>歳未満</a:t>
            </a:r>
            <a:r>
              <a:rPr lang="ja-JP" altLang="ja-JP" sz="1400" b="1" dirty="0" smtClean="0"/>
              <a:t>）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73692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32048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(3) 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大阪府の５年相対生存率</a:t>
            </a:r>
            <a:endParaRPr kumimoji="1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第３章</a:t>
            </a:r>
            <a:r>
              <a:rPr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sz="20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大阪府におけるがんの現状と課題</a:t>
            </a:r>
            <a:endParaRPr kumimoji="1" lang="ja-JP" altLang="en-US" sz="20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sp>
        <p:nvSpPr>
          <p:cNvPr id="9" name="タイトル 3"/>
          <p:cNvSpPr>
            <a:spLocks noGrp="1"/>
          </p:cNvSpPr>
          <p:nvPr/>
        </p:nvSpPr>
        <p:spPr>
          <a:xfrm>
            <a:off x="5634795" y="6492541"/>
            <a:ext cx="3303265" cy="3270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342900" indent="-342900">
              <a:spcAft>
                <a:spcPts val="0"/>
              </a:spcAft>
            </a:pPr>
            <a:r>
              <a:rPr lang="ja-JP" sz="1050" kern="1200" dirty="0">
                <a:solidFill>
                  <a:srgbClr val="000000"/>
                </a:solidFill>
                <a:effectLst/>
                <a:latin typeface="Arial"/>
                <a:ea typeface="ＭＳ ゴシック"/>
                <a:cs typeface="Times New Roman"/>
              </a:rPr>
              <a:t>出典：人口動態統計、大阪府におけるがん登録</a:t>
            </a:r>
            <a:endParaRPr lang="ja-JP" sz="1600" dirty="0">
              <a:effectLst/>
              <a:latin typeface="ＭＳ Ｐゴシック"/>
              <a:cs typeface="ＭＳ Ｐゴシック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059832" y="1116782"/>
            <a:ext cx="32403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dirty="0" smtClean="0"/>
              <a:t>がん</a:t>
            </a:r>
            <a:r>
              <a:rPr lang="ja-JP" altLang="en-US" sz="1400" b="1" dirty="0"/>
              <a:t>の性別・部位別５年生存率の推移</a:t>
            </a:r>
            <a:endParaRPr lang="ja-JP" altLang="en-US" sz="1400" dirty="0"/>
          </a:p>
        </p:txBody>
      </p:sp>
      <p:pic>
        <p:nvPicPr>
          <p:cNvPr id="10" name="図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34581"/>
            <a:ext cx="7704856" cy="4946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24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32048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(4) 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二次医療圏別、年齢調整り患率と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死亡率</a:t>
            </a:r>
            <a:r>
              <a:rPr lang="ja-JP" altLang="en-US" sz="2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（全がん・</a:t>
            </a:r>
            <a:r>
              <a:rPr lang="en-US" altLang="ja-JP" sz="2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75</a:t>
            </a:r>
            <a:r>
              <a:rPr lang="ja-JP" altLang="en-US" sz="2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歳未満）</a:t>
            </a:r>
            <a:endParaRPr lang="en-US" altLang="ja-JP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endParaRPr lang="en-US" altLang="ja-JP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第３章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大阪府におけるがんの現状と課題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9" name="タイトル 3"/>
          <p:cNvSpPr>
            <a:spLocks noGrp="1"/>
          </p:cNvSpPr>
          <p:nvPr/>
        </p:nvSpPr>
        <p:spPr>
          <a:xfrm>
            <a:off x="5634795" y="6492541"/>
            <a:ext cx="3303265" cy="3270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342900" indent="-342900">
              <a:spcAft>
                <a:spcPts val="0"/>
              </a:spcAft>
            </a:pPr>
            <a:r>
              <a:rPr lang="ja-JP" sz="1050" kern="1200" dirty="0">
                <a:solidFill>
                  <a:srgbClr val="000000"/>
                </a:solidFill>
                <a:effectLst/>
                <a:latin typeface="Arial"/>
                <a:ea typeface="ＭＳ ゴシック"/>
                <a:cs typeface="Times New Roman"/>
              </a:rPr>
              <a:t>出典：人口動態統計、大阪府におけるがん登録</a:t>
            </a:r>
            <a:endParaRPr lang="ja-JP" sz="1600" dirty="0">
              <a:effectLst/>
              <a:latin typeface="ＭＳ Ｐゴシック"/>
              <a:cs typeface="ＭＳ Ｐゴシック"/>
            </a:endParaRPr>
          </a:p>
        </p:txBody>
      </p:sp>
      <p:pic>
        <p:nvPicPr>
          <p:cNvPr id="11" name="図 10" descr="C:\Users\kimurakaz\AppData\Local\Microsoft\Windows\Temporary Internet Files\Content.Word\75歳未満二次医療圏別年齢調整罹患死亡率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64" y="980729"/>
            <a:ext cx="8306800" cy="551181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テキスト ボックス 1"/>
          <p:cNvSpPr txBox="1"/>
          <p:nvPr/>
        </p:nvSpPr>
        <p:spPr>
          <a:xfrm>
            <a:off x="7164288" y="6002757"/>
            <a:ext cx="1512168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100" dirty="0" smtClean="0"/>
              <a:t>り患 ：  </a:t>
            </a:r>
            <a:r>
              <a:rPr lang="en-US" altLang="ja-JP" sz="1100" dirty="0" smtClean="0"/>
              <a:t>2008-2012</a:t>
            </a:r>
            <a:r>
              <a:rPr lang="ja-JP" altLang="en-US" sz="1100" dirty="0" smtClean="0"/>
              <a:t>年</a:t>
            </a:r>
            <a:endParaRPr lang="en-US" altLang="ja-JP" sz="1100" dirty="0" smtClean="0"/>
          </a:p>
          <a:p>
            <a:r>
              <a:rPr kumimoji="1" lang="ja-JP" altLang="en-US" sz="1100" dirty="0" smtClean="0"/>
              <a:t>死亡 ： </a:t>
            </a:r>
            <a:r>
              <a:rPr kumimoji="1" lang="en-US" altLang="ja-JP" sz="1100" dirty="0" smtClean="0"/>
              <a:t>2011-2015</a:t>
            </a:r>
            <a:r>
              <a:rPr kumimoji="1" lang="ja-JP" altLang="en-US" sz="1100" dirty="0" smtClean="0"/>
              <a:t>年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7037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3872</TotalTime>
  <Words>810</Words>
  <Application>Microsoft Office PowerPoint</Application>
  <PresentationFormat>画面に合わせる (4:3)</PresentationFormat>
  <Paragraphs>386</Paragraphs>
  <Slides>13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Office ​​テーマ</vt:lpstr>
      <vt:lpstr>第３期大阪府がん対策推進計画 （素案）　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第三期大阪府がん対策推進計画 （たたき台）</dc:title>
  <dc:creator>HOSTNAME</dc:creator>
  <cp:lastModifiedBy>HOSTNAME</cp:lastModifiedBy>
  <cp:revision>317</cp:revision>
  <cp:lastPrinted>2017-07-28T03:47:58Z</cp:lastPrinted>
  <dcterms:created xsi:type="dcterms:W3CDTF">2017-05-09T02:31:53Z</dcterms:created>
  <dcterms:modified xsi:type="dcterms:W3CDTF">2017-08-30T02:43:52Z</dcterms:modified>
</cp:coreProperties>
</file>