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08" r:id="rId1"/>
  </p:sldMasterIdLst>
  <p:notesMasterIdLst>
    <p:notesMasterId r:id="rId4"/>
  </p:notesMasterIdLst>
  <p:handoutMasterIdLst>
    <p:handoutMasterId r:id="rId5"/>
  </p:handoutMasterIdLst>
  <p:sldIdLst>
    <p:sldId id="263" r:id="rId2"/>
    <p:sldId id="262" r:id="rId3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279" autoAdjust="0"/>
    <p:restoredTop sz="94660"/>
  </p:normalViewPr>
  <p:slideViewPr>
    <p:cSldViewPr snapToGrid="0">
      <p:cViewPr varScale="1">
        <p:scale>
          <a:sx n="71" d="100"/>
          <a:sy n="71" d="100"/>
        </p:scale>
        <p:origin x="82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6" y="6"/>
            <a:ext cx="2949533" cy="497969"/>
          </a:xfrm>
          <a:prstGeom prst="rect">
            <a:avLst/>
          </a:prstGeom>
        </p:spPr>
        <p:txBody>
          <a:bodyPr vert="horz" lIns="88267" tIns="44133" rIns="88267" bIns="4413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147" y="6"/>
            <a:ext cx="2949532" cy="497969"/>
          </a:xfrm>
          <a:prstGeom prst="rect">
            <a:avLst/>
          </a:prstGeom>
        </p:spPr>
        <p:txBody>
          <a:bodyPr vert="horz" lIns="88267" tIns="44133" rIns="88267" bIns="44133" rtlCol="0"/>
          <a:lstStyle>
            <a:lvl1pPr algn="r">
              <a:defRPr sz="1200"/>
            </a:lvl1pPr>
          </a:lstStyle>
          <a:p>
            <a:fld id="{5FE37FF7-D059-401E-A9FC-7353A77BEFD3}" type="datetimeFigureOut">
              <a:rPr kumimoji="1" lang="ja-JP" altLang="en-US" smtClean="0"/>
              <a:t>2023/8/22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6" y="9441373"/>
            <a:ext cx="2949533" cy="497969"/>
          </a:xfrm>
          <a:prstGeom prst="rect">
            <a:avLst/>
          </a:prstGeom>
        </p:spPr>
        <p:txBody>
          <a:bodyPr vert="horz" lIns="88267" tIns="44133" rIns="88267" bIns="4413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147" y="9441373"/>
            <a:ext cx="2949532" cy="497969"/>
          </a:xfrm>
          <a:prstGeom prst="rect">
            <a:avLst/>
          </a:prstGeom>
        </p:spPr>
        <p:txBody>
          <a:bodyPr vert="horz" lIns="88267" tIns="44133" rIns="88267" bIns="44133" rtlCol="0" anchor="b"/>
          <a:lstStyle>
            <a:lvl1pPr algn="r">
              <a:defRPr sz="1200"/>
            </a:lvl1pPr>
          </a:lstStyle>
          <a:p>
            <a:fld id="{8D5FD07C-8C71-4186-82F5-93C298B719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71404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4"/>
            <a:ext cx="2949787" cy="498695"/>
          </a:xfrm>
          <a:prstGeom prst="rect">
            <a:avLst/>
          </a:prstGeom>
        </p:spPr>
        <p:txBody>
          <a:bodyPr vert="horz" lIns="92142" tIns="46073" rIns="92142" bIns="46073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4"/>
            <a:ext cx="2949787" cy="498695"/>
          </a:xfrm>
          <a:prstGeom prst="rect">
            <a:avLst/>
          </a:prstGeom>
        </p:spPr>
        <p:txBody>
          <a:bodyPr vert="horz" lIns="92142" tIns="46073" rIns="92142" bIns="46073" rtlCol="0"/>
          <a:lstStyle>
            <a:lvl1pPr algn="r">
              <a:defRPr sz="1100"/>
            </a:lvl1pPr>
          </a:lstStyle>
          <a:p>
            <a:fld id="{3C9DC2C7-4897-47FC-AF93-09FF19F30E7F}" type="datetimeFigureOut">
              <a:rPr kumimoji="1" lang="ja-JP" altLang="en-US" smtClean="0"/>
              <a:t>2023/8/22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2663" y="1243013"/>
            <a:ext cx="4841875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42" tIns="46073" rIns="92142" bIns="4607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11"/>
            <a:ext cx="5445760" cy="3913614"/>
          </a:xfrm>
          <a:prstGeom prst="rect">
            <a:avLst/>
          </a:prstGeom>
        </p:spPr>
        <p:txBody>
          <a:bodyPr vert="horz" lIns="92142" tIns="46073" rIns="92142" bIns="46073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8"/>
            <a:ext cx="2949787" cy="498694"/>
          </a:xfrm>
          <a:prstGeom prst="rect">
            <a:avLst/>
          </a:prstGeom>
        </p:spPr>
        <p:txBody>
          <a:bodyPr vert="horz" lIns="92142" tIns="46073" rIns="92142" bIns="46073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8"/>
            <a:ext cx="2949787" cy="498694"/>
          </a:xfrm>
          <a:prstGeom prst="rect">
            <a:avLst/>
          </a:prstGeom>
        </p:spPr>
        <p:txBody>
          <a:bodyPr vert="horz" lIns="92142" tIns="46073" rIns="92142" bIns="46073" rtlCol="0" anchor="b"/>
          <a:lstStyle>
            <a:lvl1pPr algn="r">
              <a:defRPr sz="1100"/>
            </a:lvl1pPr>
          </a:lstStyle>
          <a:p>
            <a:fld id="{9CECEF89-47D5-4BEE-96FC-D87D5114ED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6909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82663" y="1243013"/>
            <a:ext cx="4841875" cy="33528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21423" fontAlgn="base">
              <a:spcBef>
                <a:spcPct val="0"/>
              </a:spcBef>
              <a:spcAft>
                <a:spcPct val="0"/>
              </a:spcAft>
              <a:defRPr/>
            </a:pPr>
            <a:fld id="{FF6FF877-C400-4E32-A7EF-1FE51404FF8D}" type="slidenum">
              <a:rPr lang="ja-JP" altLang="en-US">
                <a:solidFill>
                  <a:prstClr val="black"/>
                </a:solidFill>
                <a:latin typeface="Calibri" pitchFamily="34" charset="0"/>
                <a:ea typeface="ＭＳ Ｐゴシック" charset="-128"/>
              </a:rPr>
              <a:pPr defTabSz="921423"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ja-JP" altLang="en-US">
              <a:solidFill>
                <a:prstClr val="black"/>
              </a:solidFill>
              <a:latin typeface="Calibri" pitchFamily="34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345772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82663" y="1243013"/>
            <a:ext cx="4841875" cy="33528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21423" fontAlgn="base">
              <a:spcBef>
                <a:spcPct val="0"/>
              </a:spcBef>
              <a:spcAft>
                <a:spcPct val="0"/>
              </a:spcAft>
              <a:defRPr/>
            </a:pPr>
            <a:fld id="{FF6FF877-C400-4E32-A7EF-1FE51404FF8D}" type="slidenum">
              <a:rPr lang="ja-JP" altLang="en-US">
                <a:solidFill>
                  <a:prstClr val="black"/>
                </a:solidFill>
                <a:latin typeface="Calibri" pitchFamily="34" charset="0"/>
                <a:ea typeface="ＭＳ Ｐゴシック" charset="-128"/>
              </a:rPr>
              <a:pPr defTabSz="921423"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ja-JP" altLang="en-US">
              <a:solidFill>
                <a:prstClr val="black"/>
              </a:solidFill>
              <a:latin typeface="Calibri" pitchFamily="34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86065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874638"/>
          </a:xfrm>
        </p:spPr>
        <p:txBody>
          <a:bodyPr/>
          <a:lstStyle>
            <a:lvl1pPr algn="ctr">
              <a:defRPr sz="4000" b="1"/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581128"/>
            <a:ext cx="6934200" cy="1057672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/>
                </a:solidFill>
              </a:defRPr>
            </a:lvl1pPr>
            <a:lvl2pPr marL="4571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dirty="0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AC0BFE-1024-4858-AA22-D0FFAEB40BD5}" type="datetime1">
              <a:rPr lang="ja-JP" altLang="en-US" smtClean="0"/>
              <a:t>2023/8/22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C92918-F95B-4C94-9B83-AB1DC45E03F7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36425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10E6F-D935-4E6D-AB42-63E8E8BA2BC7}" type="datetime1">
              <a:rPr lang="ja-JP" altLang="en-US" smtClean="0"/>
              <a:t>2023/8/22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C38685-8CB7-479E-9FAC-2EA45A2DDD3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13446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41"/>
            <a:ext cx="222885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41"/>
            <a:ext cx="652145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5E3DE9-31AA-4611-96E3-F13A5B283D35}" type="datetime1">
              <a:rPr lang="ja-JP" altLang="en-US" smtClean="0"/>
              <a:t>2023/8/22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D527E5-4BD9-43C7-B4BA-09CB3FC80C41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6218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80B7FD-0FC3-4A34-B413-9723ECE0DB1C}" type="datetime1">
              <a:rPr lang="ja-JP" altLang="en-US" smtClean="0"/>
              <a:t>2023/8/22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A763CA-C35F-4227-BFD2-2DE6C293EBD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9551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9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9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9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8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8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7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1B4D3E-5B6E-4052-99FF-D24797CD26D7}" type="datetime1">
              <a:rPr lang="ja-JP" altLang="en-US" smtClean="0"/>
              <a:t>2023/8/22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52D142-2C18-4653-B7EE-F5D9477ACE8D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88946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6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E66532-5C13-435D-9638-1AF82F12E5AA}" type="datetime1">
              <a:rPr lang="ja-JP" altLang="en-US" smtClean="0"/>
              <a:t>2023/8/22</a:t>
            </a:fld>
            <a:endParaRPr lang="ja-JP" altLang="en-US"/>
          </a:p>
        </p:txBody>
      </p:sp>
      <p:sp>
        <p:nvSpPr>
          <p:cNvPr id="7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8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7E3435-4257-4E9B-8344-FDB6296E45F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66765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7" indent="0">
              <a:buNone/>
              <a:defRPr sz="2000" b="1"/>
            </a:lvl2pPr>
            <a:lvl3pPr marL="914395" indent="0">
              <a:buNone/>
              <a:defRPr sz="1800" b="1"/>
            </a:lvl3pPr>
            <a:lvl4pPr marL="1371592" indent="0">
              <a:buNone/>
              <a:defRPr sz="1600" b="1"/>
            </a:lvl4pPr>
            <a:lvl5pPr marL="1828789" indent="0">
              <a:buNone/>
              <a:defRPr sz="1600" b="1"/>
            </a:lvl5pPr>
            <a:lvl6pPr marL="2285987" indent="0">
              <a:buNone/>
              <a:defRPr sz="1600" b="1"/>
            </a:lvl6pPr>
            <a:lvl7pPr marL="2743184" indent="0">
              <a:buNone/>
              <a:defRPr sz="1600" b="1"/>
            </a:lvl7pPr>
            <a:lvl8pPr marL="3200381" indent="0">
              <a:buNone/>
              <a:defRPr sz="1600" b="1"/>
            </a:lvl8pPr>
            <a:lvl9pPr marL="3657579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7" indent="0">
              <a:buNone/>
              <a:defRPr sz="2000" b="1"/>
            </a:lvl2pPr>
            <a:lvl3pPr marL="914395" indent="0">
              <a:buNone/>
              <a:defRPr sz="1800" b="1"/>
            </a:lvl3pPr>
            <a:lvl4pPr marL="1371592" indent="0">
              <a:buNone/>
              <a:defRPr sz="1600" b="1"/>
            </a:lvl4pPr>
            <a:lvl5pPr marL="1828789" indent="0">
              <a:buNone/>
              <a:defRPr sz="1600" b="1"/>
            </a:lvl5pPr>
            <a:lvl6pPr marL="2285987" indent="0">
              <a:buNone/>
              <a:defRPr sz="1600" b="1"/>
            </a:lvl6pPr>
            <a:lvl7pPr marL="2743184" indent="0">
              <a:buNone/>
              <a:defRPr sz="1600" b="1"/>
            </a:lvl7pPr>
            <a:lvl8pPr marL="3200381" indent="0">
              <a:buNone/>
              <a:defRPr sz="1600" b="1"/>
            </a:lvl8pPr>
            <a:lvl9pPr marL="3657579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8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50DCF5-FAC1-4B92-8CB7-9DC9DB2C38BD}" type="datetime1">
              <a:rPr lang="ja-JP" altLang="en-US" smtClean="0"/>
              <a:t>2023/8/22</a:t>
            </a:fld>
            <a:endParaRPr lang="ja-JP" altLang="en-US"/>
          </a:p>
        </p:txBody>
      </p:sp>
      <p:sp>
        <p:nvSpPr>
          <p:cNvPr id="9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0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B2C26E-1078-403A-B8C2-6A39AE561B3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80775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4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21A115-1556-426B-901A-DFA461FEFFBF}" type="datetime1">
              <a:rPr lang="ja-JP" altLang="en-US" smtClean="0"/>
              <a:t>2023/8/22</a:t>
            </a:fld>
            <a:endParaRPr lang="ja-JP" altLang="en-US"/>
          </a:p>
        </p:txBody>
      </p:sp>
      <p:sp>
        <p:nvSpPr>
          <p:cNvPr id="5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37E25E-AB23-4E43-8B02-46C21F57F39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7668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4EE17F-EF1C-4A3F-8EC8-455D2451E55B}" type="datetime1">
              <a:rPr lang="ja-JP" altLang="en-US" smtClean="0"/>
              <a:t>2023/8/22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2A50D9-2D15-48E9-B4B7-0DEC77F27000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18811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97" indent="0">
              <a:buNone/>
              <a:defRPr sz="1200"/>
            </a:lvl2pPr>
            <a:lvl3pPr marL="914395" indent="0">
              <a:buNone/>
              <a:defRPr sz="1000"/>
            </a:lvl3pPr>
            <a:lvl4pPr marL="1371592" indent="0">
              <a:buNone/>
              <a:defRPr sz="900"/>
            </a:lvl4pPr>
            <a:lvl5pPr marL="1828789" indent="0">
              <a:buNone/>
              <a:defRPr sz="900"/>
            </a:lvl5pPr>
            <a:lvl6pPr marL="2285987" indent="0">
              <a:buNone/>
              <a:defRPr sz="900"/>
            </a:lvl6pPr>
            <a:lvl7pPr marL="2743184" indent="0">
              <a:buNone/>
              <a:defRPr sz="900"/>
            </a:lvl7pPr>
            <a:lvl8pPr marL="3200381" indent="0">
              <a:buNone/>
              <a:defRPr sz="900"/>
            </a:lvl8pPr>
            <a:lvl9pPr marL="3657579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53FE2F-D757-4AF5-9523-117F8A7F956F}" type="datetime1">
              <a:rPr lang="ja-JP" altLang="en-US" smtClean="0"/>
              <a:t>2023/8/22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0AEFC7-FF4C-41C9-B3A9-89DB565A7CD3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96282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97" indent="0">
              <a:buNone/>
              <a:defRPr sz="2800"/>
            </a:lvl2pPr>
            <a:lvl3pPr marL="914395" indent="0">
              <a:buNone/>
              <a:defRPr sz="2400"/>
            </a:lvl3pPr>
            <a:lvl4pPr marL="1371592" indent="0">
              <a:buNone/>
              <a:defRPr sz="2000"/>
            </a:lvl4pPr>
            <a:lvl5pPr marL="1828789" indent="0">
              <a:buNone/>
              <a:defRPr sz="2000"/>
            </a:lvl5pPr>
            <a:lvl6pPr marL="2285987" indent="0">
              <a:buNone/>
              <a:defRPr sz="2000"/>
            </a:lvl6pPr>
            <a:lvl7pPr marL="2743184" indent="0">
              <a:buNone/>
              <a:defRPr sz="2000"/>
            </a:lvl7pPr>
            <a:lvl8pPr marL="3200381" indent="0">
              <a:buNone/>
              <a:defRPr sz="2000"/>
            </a:lvl8pPr>
            <a:lvl9pPr marL="3657579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97" indent="0">
              <a:buNone/>
              <a:defRPr sz="1200"/>
            </a:lvl2pPr>
            <a:lvl3pPr marL="914395" indent="0">
              <a:buNone/>
              <a:defRPr sz="1000"/>
            </a:lvl3pPr>
            <a:lvl4pPr marL="1371592" indent="0">
              <a:buNone/>
              <a:defRPr sz="900"/>
            </a:lvl4pPr>
            <a:lvl5pPr marL="1828789" indent="0">
              <a:buNone/>
              <a:defRPr sz="900"/>
            </a:lvl5pPr>
            <a:lvl6pPr marL="2285987" indent="0">
              <a:buNone/>
              <a:defRPr sz="900"/>
            </a:lvl6pPr>
            <a:lvl7pPr marL="2743184" indent="0">
              <a:buNone/>
              <a:defRPr sz="900"/>
            </a:lvl7pPr>
            <a:lvl8pPr marL="3200381" indent="0">
              <a:buNone/>
              <a:defRPr sz="900"/>
            </a:lvl8pPr>
            <a:lvl9pPr marL="3657579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29329A-00ED-499F-9E79-8B101E9E5B6E}" type="datetime1">
              <a:rPr lang="ja-JP" altLang="en-US" smtClean="0"/>
              <a:t>2023/8/22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85CC2C-D5DB-4B35-951E-A5D1453B78BA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78387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0" y="2"/>
            <a:ext cx="99060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95300" y="765175"/>
            <a:ext cx="8915400" cy="536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2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メイリオ" pitchFamily="50" charset="-128"/>
                <a:ea typeface="メイリオ" pitchFamily="50" charset="-128"/>
              </a:defRPr>
            </a:lvl1pPr>
          </a:lstStyle>
          <a:p>
            <a:pPr>
              <a:defRPr/>
            </a:pPr>
            <a:fld id="{23E83459-16E2-4B6A-A014-47621B378046}" type="datetime1">
              <a:rPr lang="ja-JP" altLang="en-US" smtClean="0"/>
              <a:t>2023/8/22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2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メイリオ" pitchFamily="50" charset="-128"/>
                <a:ea typeface="メイリオ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594600" y="651986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1pPr>
          </a:lstStyle>
          <a:p>
            <a:pPr>
              <a:defRPr/>
            </a:pPr>
            <a:fld id="{3455B4C9-E049-431D-8B87-F2830289D61D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32839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kumimoji="1" sz="3200" b="1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3200" b="1">
          <a:solidFill>
            <a:schemeClr val="tx1"/>
          </a:solidFill>
          <a:latin typeface="メイリオ" pitchFamily="50" charset="-128"/>
          <a:ea typeface="メイリオ" pitchFamily="50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3200" b="1">
          <a:solidFill>
            <a:schemeClr val="tx1"/>
          </a:solidFill>
          <a:latin typeface="メイリオ" pitchFamily="50" charset="-128"/>
          <a:ea typeface="メイリオ" pitchFamily="50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3200" b="1">
          <a:solidFill>
            <a:schemeClr val="tx1"/>
          </a:solidFill>
          <a:latin typeface="メイリオ" pitchFamily="50" charset="-128"/>
          <a:ea typeface="メイリオ" pitchFamily="50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3200" b="1">
          <a:solidFill>
            <a:schemeClr val="tx1"/>
          </a:solidFill>
          <a:latin typeface="メイリオ" pitchFamily="50" charset="-128"/>
          <a:ea typeface="メイリオ" pitchFamily="50" charset="-128"/>
        </a:defRPr>
      </a:lvl5pPr>
      <a:lvl6pPr marL="457197" algn="l" rtl="0" fontAlgn="base">
        <a:spcBef>
          <a:spcPct val="0"/>
        </a:spcBef>
        <a:spcAft>
          <a:spcPct val="0"/>
        </a:spcAft>
        <a:defRPr kumimoji="1" sz="3200" b="1">
          <a:solidFill>
            <a:schemeClr val="tx1"/>
          </a:solidFill>
          <a:latin typeface="メイリオ" pitchFamily="50" charset="-128"/>
          <a:ea typeface="メイリオ" pitchFamily="50" charset="-128"/>
        </a:defRPr>
      </a:lvl6pPr>
      <a:lvl7pPr marL="914395" algn="l" rtl="0" fontAlgn="base">
        <a:spcBef>
          <a:spcPct val="0"/>
        </a:spcBef>
        <a:spcAft>
          <a:spcPct val="0"/>
        </a:spcAft>
        <a:defRPr kumimoji="1" sz="3200" b="1">
          <a:solidFill>
            <a:schemeClr val="tx1"/>
          </a:solidFill>
          <a:latin typeface="メイリオ" pitchFamily="50" charset="-128"/>
          <a:ea typeface="メイリオ" pitchFamily="50" charset="-128"/>
        </a:defRPr>
      </a:lvl7pPr>
      <a:lvl8pPr marL="1371592" algn="l" rtl="0" fontAlgn="base">
        <a:spcBef>
          <a:spcPct val="0"/>
        </a:spcBef>
        <a:spcAft>
          <a:spcPct val="0"/>
        </a:spcAft>
        <a:defRPr kumimoji="1" sz="3200" b="1">
          <a:solidFill>
            <a:schemeClr val="tx1"/>
          </a:solidFill>
          <a:latin typeface="メイリオ" pitchFamily="50" charset="-128"/>
          <a:ea typeface="メイリオ" pitchFamily="50" charset="-128"/>
        </a:defRPr>
      </a:lvl8pPr>
      <a:lvl9pPr marL="1828789" algn="l" rtl="0" fontAlgn="base">
        <a:spcBef>
          <a:spcPct val="0"/>
        </a:spcBef>
        <a:spcAft>
          <a:spcPct val="0"/>
        </a:spcAft>
        <a:defRPr kumimoji="1" sz="3200" b="1">
          <a:solidFill>
            <a:schemeClr val="tx1"/>
          </a:solidFill>
          <a:latin typeface="メイリオ" pitchFamily="50" charset="-128"/>
          <a:ea typeface="メイリオ" pitchFamily="50" charset="-128"/>
        </a:defRPr>
      </a:lvl9pPr>
    </p:titleStyle>
    <p:bodyStyle>
      <a:lvl1pPr marL="342898" indent="-342898" algn="l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1pPr>
      <a:lvl2pPr marL="742946" indent="-285749" algn="l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2pPr>
      <a:lvl3pPr marL="1142993" indent="-228599" algn="l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3pPr>
      <a:lvl4pPr marL="1600191" indent="-228599" algn="l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4pPr>
      <a:lvl5pPr marL="2057388" indent="-228599" algn="l" rtl="0" fontAlgn="base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5pPr>
      <a:lvl6pPr marL="2514585" indent="-228599" algn="l" defTabSz="914395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83" indent="-228599" algn="l" defTabSz="914395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80" indent="-228599" algn="l" defTabSz="914395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77" indent="-228599" algn="l" defTabSz="914395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7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5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92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89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87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84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81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79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タイトル 1"/>
          <p:cNvSpPr>
            <a:spLocks noGrp="1"/>
          </p:cNvSpPr>
          <p:nvPr>
            <p:ph type="title"/>
          </p:nvPr>
        </p:nvSpPr>
        <p:spPr>
          <a:xfrm>
            <a:off x="-2" y="36180"/>
            <a:ext cx="7038111" cy="572887"/>
          </a:xfrm>
        </p:spPr>
        <p:txBody>
          <a:bodyPr/>
          <a:lstStyle/>
          <a:p>
            <a:r>
              <a:rPr lang="ja-JP" altLang="en-US" sz="1400" dirty="0" smtClean="0"/>
              <a:t>大阪城東部地区の</a:t>
            </a:r>
            <a:r>
              <a:rPr lang="en-US" altLang="ja-JP" sz="1400" dirty="0" smtClean="0"/>
              <a:t>1.5</a:t>
            </a:r>
            <a:r>
              <a:rPr lang="ja-JP" altLang="en-US" sz="1400" dirty="0" smtClean="0"/>
              <a:t>期開発に向けたマーケットサウンディング（市場調査）の</a:t>
            </a:r>
            <a:r>
              <a:rPr lang="ja-JP" altLang="en-US" sz="1400" dirty="0"/>
              <a:t>概要</a:t>
            </a:r>
          </a:p>
        </p:txBody>
      </p:sp>
      <p:cxnSp>
        <p:nvCxnSpPr>
          <p:cNvPr id="32" name="直線コネクタ 31"/>
          <p:cNvCxnSpPr/>
          <p:nvPr/>
        </p:nvCxnSpPr>
        <p:spPr>
          <a:xfrm>
            <a:off x="0" y="575300"/>
            <a:ext cx="9906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2577" y="855769"/>
            <a:ext cx="4729626" cy="281830"/>
          </a:xfrm>
          <a:ln>
            <a:noFill/>
            <a:prstDash val="dash"/>
          </a:ln>
        </p:spPr>
        <p:txBody>
          <a:bodyPr vert="horz" wrap="square" lIns="36000" tIns="49530" rIns="36000" bIns="4953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ja-JP" altLang="en-US" sz="1400" b="1" dirty="0"/>
              <a:t>■</a:t>
            </a:r>
            <a:r>
              <a:rPr lang="ja-JP" altLang="en-US" sz="1400" b="1" dirty="0" smtClean="0"/>
              <a:t>マーケットサウンディング</a:t>
            </a:r>
            <a:r>
              <a:rPr lang="ja-JP" altLang="en-US" sz="1400" b="1" dirty="0"/>
              <a:t>の概要</a:t>
            </a:r>
            <a:endParaRPr lang="en-US" altLang="ja-JP" sz="1400" b="1" dirty="0"/>
          </a:p>
        </p:txBody>
      </p:sp>
      <p:sp>
        <p:nvSpPr>
          <p:cNvPr id="11" name="正方形/長方形 10"/>
          <p:cNvSpPr/>
          <p:nvPr/>
        </p:nvSpPr>
        <p:spPr>
          <a:xfrm>
            <a:off x="261689" y="4882282"/>
            <a:ext cx="4999905" cy="16958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実施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要領の公表：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令和</a:t>
            </a: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31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日（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水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曜日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説明会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開催：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令和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日（金曜日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質問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受付：令和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12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日（月曜日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16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日（金曜日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参加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申込期限：令和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30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（金曜日）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提案書提出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期限：令和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５年</a:t>
            </a: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28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日（金曜日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ヒアリング：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令和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日（木曜日）～</a:t>
            </a: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18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日（金曜日）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239568" y="1157789"/>
            <a:ext cx="9571352" cy="2074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395" fontAlgn="base">
              <a:lnSpc>
                <a:spcPct val="110000"/>
              </a:lnSpc>
              <a:spcBef>
                <a:spcPts val="600"/>
              </a:spcBef>
            </a:pPr>
            <a:r>
              <a:rPr lang="ja-JP" altLang="en-US" sz="12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大阪城東部地区では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、「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大阪城東部地区のまちづくりの方向性」（大阪府・大阪市　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2020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年９月策定）に掲げるコンセプト「大学とともに成長するイノベーション・フィールド・シティ」の実現に向け、多世代・多様な人が集い、交流する国際色あるまちづくりに取り組んでいます。</a:t>
            </a:r>
          </a:p>
          <a:p>
            <a:pPr defTabSz="914395" fontAlgn="base">
              <a:lnSpc>
                <a:spcPct val="110000"/>
              </a:lnSpc>
              <a:spcBef>
                <a:spcPts val="600"/>
              </a:spcBef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具体的な取組みとして、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2025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年秋の開所に向け大阪公立大学森之宮キャンパス（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期）の整備を進めており、続く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2028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年春をめざす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Osaka Metro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の新駅（以下「新駅」という。）とともに森之宮キャンパス用地の一部（Ａ地区（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1.5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期））、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Osaka Metro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用地（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B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地区）、大阪市用地（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C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地区）、第二寝屋川沿いなどの歩行者空間の一体的な開発（以下「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1.5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期開発」という。）を進め、学術、観光等の機能集積及び大阪城・周辺エリアの回遊性向上を図ることとしております。</a:t>
            </a:r>
          </a:p>
          <a:p>
            <a:pPr defTabSz="914395" fontAlgn="base">
              <a:lnSpc>
                <a:spcPct val="110000"/>
              </a:lnSpc>
              <a:spcBef>
                <a:spcPts val="600"/>
              </a:spcBef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本マーケットサウンディングは、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1.5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期開発を行う意向のある民間事業者の皆さまより、自由な発想に基づく幅広い提案等をいただき、今後の事業者公募を行う場合の条件整備など、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1.5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期開発の実現に向けた検討に活用することを目的に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実施しました。</a:t>
            </a:r>
            <a:endParaRPr lang="en-US" altLang="ja-JP" sz="12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283111" y="3651952"/>
            <a:ext cx="4594010" cy="57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395" fontAlgn="base">
              <a:lnSpc>
                <a:spcPct val="110000"/>
              </a:lnSpc>
              <a:spcBef>
                <a:spcPts val="600"/>
              </a:spcBef>
            </a:pP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右図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示す「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Ａ地区（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1.5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期）」、「Ｂ地区」、「Ｃ地区」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914395" fontAlgn="base">
              <a:lnSpc>
                <a:spcPct val="110000"/>
              </a:lnSpc>
              <a:spcBef>
                <a:spcPts val="600"/>
              </a:spcBef>
            </a:pP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「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ＡＢ間歩行者動線」、「水辺の歩行者空間」</a:t>
            </a:r>
            <a:endParaRPr lang="en-US" altLang="ja-JP" sz="12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コンテンツ プレースホルダー 2"/>
          <p:cNvSpPr txBox="1">
            <a:spLocks/>
          </p:cNvSpPr>
          <p:nvPr/>
        </p:nvSpPr>
        <p:spPr bwMode="auto">
          <a:xfrm>
            <a:off x="103953" y="3194181"/>
            <a:ext cx="4729626" cy="415496"/>
          </a:xfrm>
          <a:prstGeom prst="rect">
            <a:avLst/>
          </a:prstGeom>
          <a:noFill/>
          <a:ln>
            <a:noFill/>
            <a:prstDash val="dash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6000" tIns="49530" rIns="36000" bIns="49530" numCol="1" anchor="t" anchorCtr="0" compatLnSpc="1">
            <a:prstTxWarp prst="textNoShape">
              <a:avLst/>
            </a:prstTxWarp>
          </a:bodyPr>
          <a:lstStyle>
            <a:lvl1pPr marL="316531" indent="-316531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2954" kern="120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+mn-cs"/>
              </a:defRPr>
            </a:lvl1pPr>
            <a:lvl2pPr marL="685817" indent="-263776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umimoji="1" sz="2585" kern="120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+mn-cs"/>
              </a:defRPr>
            </a:lvl2pPr>
            <a:lvl3pPr marL="1055103" indent="-211021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2215" kern="120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+mn-cs"/>
              </a:defRPr>
            </a:lvl3pPr>
            <a:lvl4pPr marL="1477145" indent="-211021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umimoji="1" sz="1846" kern="120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+mn-cs"/>
              </a:defRPr>
            </a:lvl4pPr>
            <a:lvl5pPr marL="1899186" indent="-211021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1846" kern="120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+mn-cs"/>
              </a:defRPr>
            </a:lvl5pPr>
            <a:lvl6pPr marL="2321227" indent="-211021" algn="l" defTabSz="84408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8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69" indent="-211021" algn="l" defTabSz="84408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8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65310" indent="-211021" algn="l" defTabSz="84408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8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87351" indent="-211021" algn="l" defTabSz="84408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8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395">
              <a:lnSpc>
                <a:spcPct val="150000"/>
              </a:lnSpc>
              <a:spcBef>
                <a:spcPct val="0"/>
              </a:spcBef>
              <a:buNone/>
            </a:pPr>
            <a:r>
              <a:rPr lang="ja-JP" altLang="en-US" sz="1400" b="1" dirty="0">
                <a:solidFill>
                  <a:prstClr val="black"/>
                </a:solidFill>
              </a:rPr>
              <a:t>■調査</a:t>
            </a:r>
            <a:r>
              <a:rPr lang="ja-JP" altLang="en-US" sz="1400" b="1" dirty="0" smtClean="0">
                <a:solidFill>
                  <a:prstClr val="black"/>
                </a:solidFill>
              </a:rPr>
              <a:t>対象</a:t>
            </a:r>
            <a:r>
              <a:rPr lang="ja-JP" altLang="en-US" sz="1400" b="1" dirty="0">
                <a:solidFill>
                  <a:prstClr val="black"/>
                </a:solidFill>
              </a:rPr>
              <a:t>エリア</a:t>
            </a:r>
            <a:endParaRPr lang="en-US" altLang="ja-JP" sz="1400" b="1" dirty="0">
              <a:solidFill>
                <a:prstClr val="black"/>
              </a:solidFill>
            </a:endParaRPr>
          </a:p>
        </p:txBody>
      </p:sp>
      <p:sp>
        <p:nvSpPr>
          <p:cNvPr id="10" name="コンテンツ プレースホルダー 2"/>
          <p:cNvSpPr txBox="1">
            <a:spLocks/>
          </p:cNvSpPr>
          <p:nvPr/>
        </p:nvSpPr>
        <p:spPr bwMode="auto">
          <a:xfrm>
            <a:off x="103953" y="4425821"/>
            <a:ext cx="4729626" cy="415496"/>
          </a:xfrm>
          <a:prstGeom prst="rect">
            <a:avLst/>
          </a:prstGeom>
          <a:noFill/>
          <a:ln>
            <a:noFill/>
            <a:prstDash val="dash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6000" tIns="49530" rIns="36000" bIns="49530" numCol="1" anchor="t" anchorCtr="0" compatLnSpc="1">
            <a:prstTxWarp prst="textNoShape">
              <a:avLst/>
            </a:prstTxWarp>
          </a:bodyPr>
          <a:lstStyle>
            <a:lvl1pPr marL="316531" indent="-316531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2954" kern="120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+mn-cs"/>
              </a:defRPr>
            </a:lvl1pPr>
            <a:lvl2pPr marL="685817" indent="-263776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umimoji="1" sz="2585" kern="120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+mn-cs"/>
              </a:defRPr>
            </a:lvl2pPr>
            <a:lvl3pPr marL="1055103" indent="-211021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2215" kern="120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+mn-cs"/>
              </a:defRPr>
            </a:lvl3pPr>
            <a:lvl4pPr marL="1477145" indent="-211021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umimoji="1" sz="1846" kern="120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+mn-cs"/>
              </a:defRPr>
            </a:lvl4pPr>
            <a:lvl5pPr marL="1899186" indent="-211021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1846" kern="120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+mn-cs"/>
              </a:defRPr>
            </a:lvl5pPr>
            <a:lvl6pPr marL="2321227" indent="-211021" algn="l" defTabSz="84408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8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69" indent="-211021" algn="l" defTabSz="84408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8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65310" indent="-211021" algn="l" defTabSz="84408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8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87351" indent="-211021" algn="l" defTabSz="84408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8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395">
              <a:lnSpc>
                <a:spcPct val="150000"/>
              </a:lnSpc>
              <a:spcBef>
                <a:spcPct val="0"/>
              </a:spcBef>
              <a:buNone/>
            </a:pPr>
            <a:r>
              <a:rPr lang="ja-JP" altLang="en-US" sz="1400" b="1" dirty="0">
                <a:solidFill>
                  <a:prstClr val="black"/>
                </a:solidFill>
              </a:rPr>
              <a:t>■</a:t>
            </a:r>
            <a:r>
              <a:rPr lang="ja-JP" altLang="en-US" sz="1400" b="1" dirty="0" smtClean="0">
                <a:solidFill>
                  <a:prstClr val="black"/>
                </a:solidFill>
              </a:rPr>
              <a:t>マーケットサウンディング</a:t>
            </a:r>
            <a:r>
              <a:rPr lang="ja-JP" altLang="en-US" sz="1400" b="1" dirty="0">
                <a:solidFill>
                  <a:prstClr val="black"/>
                </a:solidFill>
              </a:rPr>
              <a:t>のスケジュール</a:t>
            </a:r>
            <a:endParaRPr lang="en-US" altLang="ja-JP" sz="1200" b="1" dirty="0">
              <a:solidFill>
                <a:prstClr val="black"/>
              </a:solidFill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6549677" y="6589140"/>
            <a:ext cx="1454244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22034"/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図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：調査対象エリア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026" name="Picture 2" descr="調査対象エリア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7653" y="3308149"/>
            <a:ext cx="4849192" cy="3292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A763CA-C35F-4227-BFD2-2DE6C293EBDF}" type="slidenum">
              <a:rPr lang="ja-JP" altLang="en-US" smtClean="0"/>
              <a:pPr>
                <a:defRPr/>
              </a:pPr>
              <a:t>1</a:t>
            </a:fld>
            <a:endParaRPr lang="ja-JP" altLang="en-US"/>
          </a:p>
        </p:txBody>
      </p:sp>
      <p:sp>
        <p:nvSpPr>
          <p:cNvPr id="14" name="正方形/長方形 13"/>
          <p:cNvSpPr/>
          <p:nvPr/>
        </p:nvSpPr>
        <p:spPr>
          <a:xfrm>
            <a:off x="7322249" y="44662"/>
            <a:ext cx="2493818" cy="5559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 defTabSz="914395" fontAlgn="base">
              <a:lnSpc>
                <a:spcPts val="1200"/>
              </a:lnSpc>
            </a:pPr>
            <a:r>
              <a:rPr lang="ja-JP" altLang="en-US" sz="105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</a:t>
            </a:r>
            <a:r>
              <a:rPr lang="en-US" altLang="ja-JP" sz="105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ja-JP" altLang="en-US" sz="105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年（</a:t>
            </a:r>
            <a:r>
              <a:rPr lang="en-US" altLang="ja-JP" sz="105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2023</a:t>
            </a:r>
            <a:r>
              <a:rPr lang="ja-JP" altLang="en-US" sz="105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年）</a:t>
            </a:r>
            <a:r>
              <a:rPr lang="en-US" altLang="ja-JP" sz="105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r>
              <a:rPr lang="ja-JP" altLang="en-US" sz="105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105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28</a:t>
            </a:r>
            <a:r>
              <a:rPr lang="ja-JP" altLang="en-US" sz="105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  <a:endParaRPr lang="en-US" altLang="ja-JP" sz="105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dist" defTabSz="914395" fontAlgn="base">
              <a:lnSpc>
                <a:spcPts val="1200"/>
              </a:lnSpc>
            </a:pPr>
            <a:r>
              <a:rPr lang="ja-JP" altLang="en-US" sz="105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大阪府・大阪市・公立大学法人大阪</a:t>
            </a:r>
            <a:endParaRPr lang="en-US" altLang="ja-JP" sz="105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dist" defTabSz="914395" fontAlgn="base">
              <a:lnSpc>
                <a:spcPts val="1200"/>
              </a:lnSpc>
            </a:pPr>
            <a:r>
              <a:rPr lang="ja-JP" altLang="en-US" sz="105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・大阪市高速電気軌道株式会社</a:t>
            </a:r>
            <a:endParaRPr lang="en-US" altLang="ja-JP" sz="105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99079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タイトル 1"/>
          <p:cNvSpPr>
            <a:spLocks noGrp="1"/>
          </p:cNvSpPr>
          <p:nvPr>
            <p:ph type="title"/>
          </p:nvPr>
        </p:nvSpPr>
        <p:spPr>
          <a:xfrm>
            <a:off x="161636" y="12336"/>
            <a:ext cx="9906000" cy="549275"/>
          </a:xfrm>
        </p:spPr>
        <p:txBody>
          <a:bodyPr/>
          <a:lstStyle/>
          <a:p>
            <a:r>
              <a:rPr lang="ja-JP" altLang="en-US" sz="1400" dirty="0" smtClean="0"/>
              <a:t>マーケットサウンディング</a:t>
            </a:r>
            <a:r>
              <a:rPr lang="ja-JP" altLang="en-US" sz="1400" dirty="0"/>
              <a:t>の結果の概要</a:t>
            </a:r>
          </a:p>
        </p:txBody>
      </p:sp>
      <p:sp>
        <p:nvSpPr>
          <p:cNvPr id="3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61636" y="1636133"/>
            <a:ext cx="2446344" cy="281256"/>
          </a:xfrm>
          <a:ln>
            <a:noFill/>
            <a:prstDash val="dash"/>
          </a:ln>
        </p:spPr>
        <p:txBody>
          <a:bodyPr vert="horz" wrap="square" lIns="36000" tIns="49530" rIns="36000" bIns="4953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ja-JP" altLang="en-US" sz="1400" b="1" dirty="0"/>
              <a:t>■提案の主な内容</a:t>
            </a:r>
            <a:endParaRPr lang="en-US" altLang="ja-JP" sz="1400" b="1" dirty="0"/>
          </a:p>
        </p:txBody>
      </p:sp>
      <p:sp>
        <p:nvSpPr>
          <p:cNvPr id="3" name="正方形/長方形 2"/>
          <p:cNvSpPr/>
          <p:nvPr/>
        </p:nvSpPr>
        <p:spPr>
          <a:xfrm>
            <a:off x="427817" y="945635"/>
            <a:ext cx="7665720" cy="57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395" fontAlgn="base">
              <a:lnSpc>
                <a:spcPct val="110000"/>
              </a:lnSpc>
              <a:spcBef>
                <a:spcPts val="600"/>
              </a:spcBef>
              <a:spcAft>
                <a:spcPct val="0"/>
              </a:spcAft>
            </a:pPr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提案書提出団体数</a:t>
            </a:r>
            <a:r>
              <a:rPr lang="ja-JP" altLang="en-US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lang="en-US" altLang="ja-JP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lang="ja-JP" altLang="en-US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団体（</a:t>
            </a:r>
            <a:r>
              <a:rPr lang="en-US" altLang="ja-JP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13</a:t>
            </a:r>
            <a:r>
              <a:rPr lang="ja-JP" altLang="en-US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社）</a:t>
            </a:r>
            <a:endParaRPr lang="en-US" altLang="ja-JP" sz="12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914395" fontAlgn="base">
              <a:lnSpc>
                <a:spcPct val="110000"/>
              </a:lnSpc>
              <a:spcBef>
                <a:spcPts val="600"/>
              </a:spcBef>
              <a:spcAft>
                <a:spcPct val="0"/>
              </a:spcAft>
            </a:pPr>
            <a:r>
              <a:rPr lang="ja-JP" altLang="en-US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団体</a:t>
            </a:r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の内訳（主な業種など）</a:t>
            </a:r>
            <a:r>
              <a:rPr lang="ja-JP" altLang="en-US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不動産会社、建設会社</a:t>
            </a:r>
            <a:r>
              <a:rPr lang="ja-JP" altLang="en-US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など</a:t>
            </a:r>
            <a:endParaRPr lang="en-US" altLang="ja-JP" sz="12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427817" y="1924935"/>
            <a:ext cx="9050365" cy="57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395" fontAlgn="base">
              <a:lnSpc>
                <a:spcPct val="110000"/>
              </a:lnSpc>
              <a:spcBef>
                <a:spcPts val="600"/>
              </a:spcBef>
              <a:spcAft>
                <a:spcPct val="0"/>
              </a:spcAft>
            </a:pPr>
            <a:r>
              <a:rPr lang="ja-JP" altLang="en-US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マーケットサウンディング</a:t>
            </a:r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にご参加いただいた事業者のみなさまから、様々なご提案をいただきました。</a:t>
            </a:r>
            <a:endParaRPr lang="en-US" altLang="ja-JP" sz="12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914395" fontAlgn="base">
              <a:lnSpc>
                <a:spcPct val="110000"/>
              </a:lnSpc>
              <a:spcBef>
                <a:spcPts val="600"/>
              </a:spcBef>
              <a:spcAft>
                <a:spcPct val="0"/>
              </a:spcAft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なお、提案者の名称や提案内容の詳細については、アイデアやノウハウの保護のため公表いたしません。</a:t>
            </a:r>
            <a:endParaRPr lang="en-US" altLang="ja-JP" sz="12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コンテンツ プレースホルダー 2"/>
          <p:cNvSpPr txBox="1">
            <a:spLocks/>
          </p:cNvSpPr>
          <p:nvPr/>
        </p:nvSpPr>
        <p:spPr bwMode="auto">
          <a:xfrm>
            <a:off x="161636" y="654939"/>
            <a:ext cx="2446344" cy="281256"/>
          </a:xfrm>
          <a:prstGeom prst="rect">
            <a:avLst/>
          </a:prstGeom>
          <a:noFill/>
          <a:ln>
            <a:noFill/>
            <a:prstDash val="dash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6000" tIns="49530" rIns="36000" bIns="49530" numCol="1" anchor="t" anchorCtr="0" compatLnSpc="1">
            <a:prstTxWarp prst="textNoShape">
              <a:avLst/>
            </a:prstTxWarp>
          </a:bodyPr>
          <a:lstStyle>
            <a:lvl1pPr marL="316531" indent="-316531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2954" kern="120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+mn-cs"/>
              </a:defRPr>
            </a:lvl1pPr>
            <a:lvl2pPr marL="685817" indent="-263776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umimoji="1" sz="2585" kern="120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+mn-cs"/>
              </a:defRPr>
            </a:lvl2pPr>
            <a:lvl3pPr marL="1055103" indent="-211021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2215" kern="120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+mn-cs"/>
              </a:defRPr>
            </a:lvl3pPr>
            <a:lvl4pPr marL="1477145" indent="-211021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umimoji="1" sz="1846" kern="120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+mn-cs"/>
              </a:defRPr>
            </a:lvl4pPr>
            <a:lvl5pPr marL="1899186" indent="-211021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1846" kern="120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+mn-cs"/>
              </a:defRPr>
            </a:lvl5pPr>
            <a:lvl6pPr marL="2321227" indent="-211021" algn="l" defTabSz="84408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8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69" indent="-211021" algn="l" defTabSz="84408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8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65310" indent="-211021" algn="l" defTabSz="84408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8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87351" indent="-211021" algn="l" defTabSz="84408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8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395">
              <a:spcBef>
                <a:spcPct val="0"/>
              </a:spcBef>
              <a:buNone/>
            </a:pPr>
            <a:r>
              <a:rPr lang="ja-JP" altLang="en-US" sz="1400" b="1" dirty="0">
                <a:solidFill>
                  <a:prstClr val="black"/>
                </a:solidFill>
              </a:rPr>
              <a:t>■実施結果</a:t>
            </a:r>
            <a:endParaRPr lang="en-US" altLang="ja-JP" sz="1400" b="1" dirty="0">
              <a:solidFill>
                <a:prstClr val="black"/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391814" y="6288694"/>
            <a:ext cx="9050365" cy="4985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395" fontAlgn="base">
              <a:lnSpc>
                <a:spcPct val="110000"/>
              </a:lnSpc>
              <a:spcBef>
                <a:spcPts val="600"/>
              </a:spcBef>
              <a:spcAft>
                <a:spcPct val="0"/>
              </a:spcAft>
            </a:pPr>
            <a:r>
              <a:rPr lang="ja-JP" altLang="en-US" sz="12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今後は、サウンディングで</a:t>
            </a:r>
            <a:r>
              <a:rPr lang="ja-JP" altLang="en-US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いただいたご提案を踏まえながら、「</a:t>
            </a:r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大阪</a:t>
            </a:r>
            <a:r>
              <a:rPr lang="ja-JP" altLang="en-US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城東部地区のまちづくりの方向性」に</a:t>
            </a:r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示す多世代・多様な人が集い、交流する国際色ある</a:t>
            </a:r>
            <a:r>
              <a:rPr lang="ja-JP" altLang="en-US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まちづくりに向け、関係者とともに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検討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をすすめて</a:t>
            </a:r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まいります。</a:t>
            </a:r>
            <a:endParaRPr lang="en-US" altLang="ja-JP" sz="12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コンテンツ プレースホルダー 2"/>
          <p:cNvSpPr txBox="1">
            <a:spLocks/>
          </p:cNvSpPr>
          <p:nvPr/>
        </p:nvSpPr>
        <p:spPr bwMode="auto">
          <a:xfrm>
            <a:off x="161636" y="5975112"/>
            <a:ext cx="2446344" cy="281256"/>
          </a:xfrm>
          <a:prstGeom prst="rect">
            <a:avLst/>
          </a:prstGeom>
          <a:noFill/>
          <a:ln>
            <a:noFill/>
            <a:prstDash val="dash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6000" tIns="49530" rIns="36000" bIns="49530" numCol="1" anchor="t" anchorCtr="0" compatLnSpc="1">
            <a:prstTxWarp prst="textNoShape">
              <a:avLst/>
            </a:prstTxWarp>
          </a:bodyPr>
          <a:lstStyle>
            <a:lvl1pPr marL="316531" indent="-316531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2954" kern="120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+mn-cs"/>
              </a:defRPr>
            </a:lvl1pPr>
            <a:lvl2pPr marL="685817" indent="-263776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umimoji="1" sz="2585" kern="120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+mn-cs"/>
              </a:defRPr>
            </a:lvl2pPr>
            <a:lvl3pPr marL="1055103" indent="-211021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2215" kern="120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+mn-cs"/>
              </a:defRPr>
            </a:lvl3pPr>
            <a:lvl4pPr marL="1477145" indent="-211021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umimoji="1" sz="1846" kern="120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+mn-cs"/>
              </a:defRPr>
            </a:lvl4pPr>
            <a:lvl5pPr marL="1899186" indent="-211021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1846" kern="120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+mn-cs"/>
              </a:defRPr>
            </a:lvl5pPr>
            <a:lvl6pPr marL="2321227" indent="-211021" algn="l" defTabSz="84408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8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69" indent="-211021" algn="l" defTabSz="84408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8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65310" indent="-211021" algn="l" defTabSz="84408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8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87351" indent="-211021" algn="l" defTabSz="84408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8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1400" b="1" dirty="0"/>
              <a:t>■今後の取り組み</a:t>
            </a:r>
            <a:endParaRPr lang="en-US" altLang="ja-JP" sz="1400" b="1" dirty="0"/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9454665"/>
              </p:ext>
            </p:extLst>
          </p:nvPr>
        </p:nvGraphicFramePr>
        <p:xfrm>
          <a:off x="290946" y="2595532"/>
          <a:ext cx="9357808" cy="3341245"/>
        </p:xfrm>
        <a:graphic>
          <a:graphicData uri="http://schemas.openxmlformats.org/drawingml/2006/table">
            <a:tbl>
              <a:tblPr firstRow="1" firstCol="1" bandRow="1"/>
              <a:tblGrid>
                <a:gridCol w="1759527">
                  <a:extLst>
                    <a:ext uri="{9D8B030D-6E8A-4147-A177-3AD203B41FA5}">
                      <a16:colId xmlns:a16="http://schemas.microsoft.com/office/drawing/2014/main" val="2371296252"/>
                    </a:ext>
                  </a:extLst>
                </a:gridCol>
                <a:gridCol w="7598281">
                  <a:extLst>
                    <a:ext uri="{9D8B030D-6E8A-4147-A177-3AD203B41FA5}">
                      <a16:colId xmlns:a16="http://schemas.microsoft.com/office/drawing/2014/main" val="113320757"/>
                    </a:ext>
                  </a:extLst>
                </a:gridCol>
              </a:tblGrid>
              <a:tr h="2933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b="1" kern="1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主な提案項目</a:t>
                      </a:r>
                      <a:endParaRPr lang="ja-JP" sz="1200" b="1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5536" marR="35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b="1" kern="1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主な内容</a:t>
                      </a:r>
                      <a:endParaRPr lang="ja-JP" sz="1200" b="1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5536" marR="35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0600021"/>
                  </a:ext>
                </a:extLst>
              </a:tr>
              <a:tr h="3047855">
                <a:tc>
                  <a:txBody>
                    <a:bodyPr/>
                    <a:lstStyle/>
                    <a:p>
                      <a:pPr marL="0" marR="140335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1" kern="1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全体計画、</a:t>
                      </a:r>
                      <a:r>
                        <a:rPr lang="ja-JP" altLang="ja-JP" sz="1200" b="1" kern="1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施設計画</a:t>
                      </a:r>
                      <a:r>
                        <a:rPr lang="ja-JP" altLang="en-US" sz="1200" b="1" kern="1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、</a:t>
                      </a:r>
                      <a:endParaRPr lang="en-US" altLang="ja-JP" sz="1200" b="1" kern="100" dirty="0" smtClean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marL="0" marR="140335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1" kern="1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開発スケジュールなど</a:t>
                      </a:r>
                      <a:endParaRPr lang="en-US" altLang="ja-JP" sz="1200" b="1" kern="100" dirty="0" smtClean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5536" marR="35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975" marR="140335" lvl="0" indent="-180975" algn="just" defTabSz="914395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u="none" kern="12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提案の概要は、以下のとおり。</a:t>
                      </a:r>
                      <a:endParaRPr kumimoji="1" lang="en-US" altLang="ja-JP" sz="1200" b="0" u="none" kern="1200" dirty="0" smtClean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171450" marR="140335" lvl="0" indent="-171450" algn="just" defTabSz="914395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l"/>
                        <a:tabLst/>
                        <a:defRPr/>
                      </a:pPr>
                      <a:r>
                        <a:rPr kumimoji="1" lang="en-US" altLang="ja-JP" sz="1200" b="0" u="none" kern="12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A</a:t>
                      </a:r>
                      <a:r>
                        <a:rPr kumimoji="1" lang="ja-JP" altLang="en-US" sz="1200" b="0" u="none" kern="1200" dirty="0" err="1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、</a:t>
                      </a:r>
                      <a:r>
                        <a:rPr kumimoji="1" lang="en-US" altLang="ja-JP" sz="1200" b="0" u="none" kern="12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B</a:t>
                      </a:r>
                      <a:r>
                        <a:rPr kumimoji="1" lang="ja-JP" altLang="en-US" sz="1200" b="0" u="none" kern="1200" dirty="0" err="1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、</a:t>
                      </a:r>
                      <a:r>
                        <a:rPr kumimoji="1" lang="en-US" altLang="ja-JP" sz="1200" b="0" u="none" kern="12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C</a:t>
                      </a:r>
                      <a:r>
                        <a:rPr kumimoji="1" lang="ja-JP" altLang="en-US" sz="1200" b="0" u="none" kern="12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地区などの一体的な開発に向け、用途・規模等を明示した具体的な提案が複数あった。</a:t>
                      </a:r>
                      <a:endParaRPr kumimoji="1" lang="en-US" altLang="ja-JP" sz="1200" b="0" u="none" kern="1200" dirty="0" smtClean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180975" marR="140335" lvl="0" indent="-180975" algn="just" defTabSz="914395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l"/>
                        <a:tabLst/>
                        <a:defRPr/>
                      </a:pPr>
                      <a:r>
                        <a:rPr kumimoji="1" lang="ja-JP" altLang="en-US" sz="1200" b="0" u="none" kern="12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施設の用途については、地区別に以下の提案があった。</a:t>
                      </a:r>
                      <a:endParaRPr kumimoji="1" lang="en-US" altLang="ja-JP" sz="1200" b="0" u="none" kern="1200" dirty="0" smtClean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140335" lvl="0" indent="0" algn="just" defTabSz="914395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200" b="0" u="none" kern="12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（</a:t>
                      </a:r>
                      <a:r>
                        <a:rPr kumimoji="1" lang="en-US" altLang="ja-JP" sz="1200" b="0" u="none" kern="12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A</a:t>
                      </a:r>
                      <a:r>
                        <a:rPr kumimoji="1" lang="ja-JP" altLang="en-US" sz="1200" b="0" u="none" kern="12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地区）大学施設、学生寮、貸オフィス、貸会議室、商業施設　など</a:t>
                      </a:r>
                      <a:endParaRPr kumimoji="1" lang="en-US" altLang="ja-JP" sz="1200" b="0" u="none" kern="1200" dirty="0" smtClean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140335" lvl="0" indent="0" algn="just" defTabSz="914395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200" b="0" u="none" kern="12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（</a:t>
                      </a:r>
                      <a:r>
                        <a:rPr kumimoji="1" lang="en-US" altLang="ja-JP" sz="1200" b="0" u="none" kern="12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B</a:t>
                      </a:r>
                      <a:r>
                        <a:rPr kumimoji="1" lang="ja-JP" altLang="en-US" sz="1200" b="0" u="none" kern="12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地区）アリーナ・ホール、ホテル、商業施設、大学施設、住宅　など</a:t>
                      </a:r>
                      <a:endParaRPr kumimoji="1" lang="en-US" altLang="ja-JP" sz="1200" b="0" u="none" kern="1200" dirty="0" smtClean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140335" lvl="0" indent="0" algn="just" defTabSz="914395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200" b="0" u="none" kern="12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（</a:t>
                      </a:r>
                      <a:r>
                        <a:rPr kumimoji="1" lang="en-US" altLang="ja-JP" sz="1200" b="0" u="none" kern="12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C</a:t>
                      </a:r>
                      <a:r>
                        <a:rPr kumimoji="1" lang="ja-JP" altLang="en-US" sz="1200" b="0" u="none" kern="12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地区）商業施設、次世代交通等の拠点となる駅前広場　など</a:t>
                      </a:r>
                      <a:endParaRPr kumimoji="1" lang="en-US" altLang="ja-JP" sz="1200" b="0" u="none" kern="1200" dirty="0" smtClean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140335" lvl="0" indent="0" algn="just" defTabSz="914395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200" b="0" u="none" kern="12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（水辺の歩行者空間）コンテナハウス、キッチンカー　など</a:t>
                      </a:r>
                    </a:p>
                    <a:p>
                      <a:pPr marL="171450" marR="140335" lvl="0" indent="-171450" algn="just" defTabSz="914395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l"/>
                        <a:tabLst/>
                        <a:defRPr/>
                      </a:pPr>
                      <a:r>
                        <a:rPr kumimoji="1" lang="ja-JP" altLang="en-US" sz="1200" b="0" u="none" kern="12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開発スケジュールについては、</a:t>
                      </a:r>
                      <a:r>
                        <a:rPr kumimoji="1" lang="en-US" altLang="ja-JP" sz="1200" b="0" u="none" kern="12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2028</a:t>
                      </a:r>
                      <a:r>
                        <a:rPr kumimoji="1" lang="ja-JP" altLang="en-US" sz="1200" b="0" u="none" kern="12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年春予定の</a:t>
                      </a:r>
                      <a:r>
                        <a:rPr kumimoji="1" lang="ja-JP" altLang="en-US" sz="1200" b="0" u="none" kern="1200" dirty="0" err="1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ま</a:t>
                      </a:r>
                      <a:r>
                        <a:rPr kumimoji="1" lang="ja-JP" altLang="en-US" sz="1200" b="0" u="none" kern="12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ちびらきに向け、早期の事業者公募を求める意見があった。また、エリアマネジメント組織に関する提案などがあった。</a:t>
                      </a:r>
                    </a:p>
                    <a:p>
                      <a:pPr marL="171450" marR="140335" lvl="0" indent="-171450" algn="just" defTabSz="914395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l"/>
                        <a:tabLst/>
                        <a:defRPr/>
                      </a:pPr>
                      <a:r>
                        <a:rPr kumimoji="1" lang="ja-JP" altLang="en-US" sz="1200" b="0" u="none" kern="12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その他、駅ビル整備の提案や駅ビル屋上などを活用した空</a:t>
                      </a:r>
                      <a:r>
                        <a:rPr kumimoji="1" lang="ja-JP" altLang="en-US" sz="1200" b="0" u="none" kern="120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飛ぶクルマの離発着場設置</a:t>
                      </a:r>
                      <a:r>
                        <a:rPr kumimoji="1" lang="ja-JP" altLang="en-US" sz="1200" b="0" u="none" kern="12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の提案などがあった。</a:t>
                      </a:r>
                      <a:endParaRPr kumimoji="1" lang="en-US" altLang="ja-JP" sz="1200" b="0" u="none" kern="1200" dirty="0" smtClean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5536" marR="35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3690581"/>
                  </a:ext>
                </a:extLst>
              </a:tr>
            </a:tbl>
          </a:graphicData>
        </a:graphic>
      </p:graphicFrame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A763CA-C35F-4227-BFD2-2DE6C293EBDF}" type="slidenum">
              <a:rPr lang="ja-JP" altLang="en-US" smtClean="0"/>
              <a:pPr>
                <a:defRPr/>
              </a:pPr>
              <a:t>2</a:t>
            </a:fld>
            <a:endParaRPr lang="ja-JP" altLang="en-US"/>
          </a:p>
        </p:txBody>
      </p:sp>
      <p:cxnSp>
        <p:nvCxnSpPr>
          <p:cNvPr id="14" name="直線コネクタ 13"/>
          <p:cNvCxnSpPr/>
          <p:nvPr/>
        </p:nvCxnSpPr>
        <p:spPr>
          <a:xfrm>
            <a:off x="0" y="575300"/>
            <a:ext cx="9906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正方形/長方形 14"/>
          <p:cNvSpPr/>
          <p:nvPr/>
        </p:nvSpPr>
        <p:spPr>
          <a:xfrm>
            <a:off x="7322249" y="44662"/>
            <a:ext cx="2493818" cy="5559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 defTabSz="914395" fontAlgn="base">
              <a:lnSpc>
                <a:spcPts val="1200"/>
              </a:lnSpc>
            </a:pPr>
            <a:r>
              <a:rPr lang="ja-JP" altLang="en-US" sz="105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</a:t>
            </a:r>
            <a:r>
              <a:rPr lang="en-US" altLang="ja-JP" sz="105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ja-JP" altLang="en-US" sz="105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年（</a:t>
            </a:r>
            <a:r>
              <a:rPr lang="en-US" altLang="ja-JP" sz="105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2023</a:t>
            </a:r>
            <a:r>
              <a:rPr lang="ja-JP" altLang="en-US" sz="105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年）</a:t>
            </a:r>
            <a:r>
              <a:rPr lang="en-US" altLang="ja-JP" sz="105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r>
              <a:rPr lang="ja-JP" altLang="en-US" sz="105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105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28</a:t>
            </a:r>
            <a:r>
              <a:rPr lang="ja-JP" altLang="en-US" sz="105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  <a:endParaRPr lang="en-US" altLang="ja-JP" sz="105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dist" defTabSz="914395" fontAlgn="base">
              <a:lnSpc>
                <a:spcPts val="1200"/>
              </a:lnSpc>
            </a:pPr>
            <a:r>
              <a:rPr lang="ja-JP" altLang="en-US" sz="105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大阪府・大阪市・公立大学法人大阪</a:t>
            </a:r>
            <a:endParaRPr lang="en-US" altLang="ja-JP" sz="105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dist" defTabSz="914395" fontAlgn="base">
              <a:lnSpc>
                <a:spcPts val="1200"/>
              </a:lnSpc>
            </a:pPr>
            <a:r>
              <a:rPr lang="ja-JP" altLang="en-US" sz="105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・大阪市高速電気軌道株式会社</a:t>
            </a:r>
            <a:endParaRPr lang="en-US" altLang="ja-JP" sz="105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65118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kumimoji="1" sz="1600" b="1" dirty="0" smtClean="0">
            <a:latin typeface="メイリオ" panose="020B0604030504040204" pitchFamily="50" charset="-128"/>
            <a:ea typeface="メイリオ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819</Words>
  <PresentationFormat>A4 210 x 297 mm</PresentationFormat>
  <Paragraphs>48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ＭＳ Ｐゴシック</vt:lpstr>
      <vt:lpstr>メイリオ</vt:lpstr>
      <vt:lpstr>游ゴシック</vt:lpstr>
      <vt:lpstr>Arial</vt:lpstr>
      <vt:lpstr>Calibri</vt:lpstr>
      <vt:lpstr>Times New Roman</vt:lpstr>
      <vt:lpstr>Wingdings</vt:lpstr>
      <vt:lpstr>Office ​​テーマ</vt:lpstr>
      <vt:lpstr>大阪城東部地区の1.5期開発に向けたマーケットサウンディング（市場調査）の概要</vt:lpstr>
      <vt:lpstr>マーケットサウンディングの結果の概要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dcterms:created xsi:type="dcterms:W3CDTF">2023-07-24T07:34:55Z</dcterms:created>
  <dcterms:modified xsi:type="dcterms:W3CDTF">2023-08-22T05:08:03Z</dcterms:modified>
</cp:coreProperties>
</file>