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83638-A92F-4A87-9E3C-4B6C8447139B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E9878-32E8-48E9-B6A3-1C83241A3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77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03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0FE228-543D-4282-818F-9CBCCC5949E6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97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23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53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60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83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49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72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4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78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20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91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2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B4E5F-F593-474E-B173-324B7C75D6C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99B76-E19C-4F3F-B2E0-14C7FCDD2C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96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562074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緩和ケア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研修会の受講率について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2968" y="1259468"/>
            <a:ext cx="8042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＜がん診療において、がん患者の主治医や担当医となる者の受講率</a:t>
            </a:r>
            <a:r>
              <a:rPr lang="ja-JP" altLang="en-US" dirty="0" smtClean="0"/>
              <a:t>＞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0927" y="2580580"/>
            <a:ext cx="3799758" cy="200054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28</a:t>
            </a:r>
            <a:r>
              <a:rPr lang="ja-JP" altLang="en-US" dirty="0"/>
              <a:t>年度現況報告より</a:t>
            </a:r>
            <a:endParaRPr lang="en-US" altLang="ja-JP" dirty="0"/>
          </a:p>
          <a:p>
            <a:r>
              <a:rPr lang="ja-JP" altLang="en-US" dirty="0"/>
              <a:t>　　　（平成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日時点）</a:t>
            </a:r>
            <a:endParaRPr lang="en-US" altLang="ja-JP" dirty="0"/>
          </a:p>
          <a:p>
            <a:r>
              <a:rPr lang="ja-JP" altLang="en-US" dirty="0"/>
              <a:t>　　大阪府平均　　６４．７％</a:t>
            </a:r>
            <a:endParaRPr lang="en-US" altLang="ja-JP" dirty="0"/>
          </a:p>
          <a:p>
            <a:pPr algn="r"/>
            <a:r>
              <a:rPr lang="ja-JP" altLang="en-US" dirty="0"/>
              <a:t>　　　　　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　　　　最高　　９３．８％</a:t>
            </a:r>
            <a:endParaRPr lang="en-US" altLang="ja-JP" dirty="0" smtClean="0"/>
          </a:p>
          <a:p>
            <a:r>
              <a:rPr lang="ja-JP" altLang="en-US" dirty="0"/>
              <a:t>　　　　最低　　４９．０％</a:t>
            </a:r>
            <a:endParaRPr lang="en-US" altLang="ja-JP" dirty="0"/>
          </a:p>
          <a:p>
            <a:pPr algn="r"/>
            <a:r>
              <a:rPr lang="en-US" altLang="ja-JP" sz="1600" dirty="0"/>
              <a:t>※</a:t>
            </a:r>
            <a:r>
              <a:rPr lang="ja-JP" altLang="en-US" sz="1600" dirty="0"/>
              <a:t>全国平均　　６５．８％</a:t>
            </a:r>
            <a:endParaRPr lang="en-US" altLang="ja-JP" sz="1600" dirty="0"/>
          </a:p>
        </p:txBody>
      </p:sp>
      <p:sp>
        <p:nvSpPr>
          <p:cNvPr id="9" name="下矢印 8"/>
          <p:cNvSpPr/>
          <p:nvPr/>
        </p:nvSpPr>
        <p:spPr>
          <a:xfrm rot="16200000">
            <a:off x="4024554" y="3274828"/>
            <a:ext cx="1382717" cy="5098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63843" y="2580580"/>
            <a:ext cx="4019114" cy="200054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年度国調査より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kumimoji="1" lang="ja-JP" altLang="en-US" dirty="0" smtClean="0"/>
              <a:t>（平成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月</a:t>
            </a:r>
            <a:r>
              <a:rPr lang="en-US" altLang="ja-JP" dirty="0" smtClean="0"/>
              <a:t>30</a:t>
            </a:r>
            <a:r>
              <a:rPr kumimoji="1" lang="ja-JP" altLang="en-US" dirty="0" smtClean="0"/>
              <a:t>日時点）</a:t>
            </a:r>
            <a:endParaRPr kumimoji="1"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大阪府平均　　</a:t>
            </a:r>
            <a:r>
              <a:rPr lang="ja-JP" altLang="en-US" b="1" dirty="0" smtClean="0"/>
              <a:t>９１．５％</a:t>
            </a:r>
            <a:endParaRPr lang="en-US" altLang="ja-JP" b="1" dirty="0" smtClean="0"/>
          </a:p>
          <a:p>
            <a:pPr algn="r"/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lang="ja-JP" altLang="en-US" dirty="0" smtClean="0">
                <a:solidFill>
                  <a:srgbClr val="FF0000"/>
                </a:solidFill>
              </a:rPr>
              <a:t>↑２６．８ポイント　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kumimoji="1" lang="ja-JP" altLang="en-US" dirty="0" smtClean="0"/>
              <a:t>最高　</a:t>
            </a:r>
            <a:r>
              <a:rPr lang="ja-JP" altLang="en-US" dirty="0" smtClean="0"/>
              <a:t>１００．０</a:t>
            </a:r>
            <a:r>
              <a:rPr kumimoji="1" lang="ja-JP" altLang="en-US" dirty="0" smtClean="0"/>
              <a:t>％</a:t>
            </a:r>
            <a:endParaRPr kumimoji="1" lang="en-US" altLang="ja-JP" dirty="0" smtClean="0"/>
          </a:p>
          <a:p>
            <a:r>
              <a:rPr lang="ja-JP" altLang="en-US" dirty="0"/>
              <a:t>　　　　最低　</a:t>
            </a:r>
            <a:r>
              <a:rPr lang="ja-JP" altLang="en-US" dirty="0" smtClean="0"/>
              <a:t> 　８２．４％</a:t>
            </a:r>
          </a:p>
          <a:p>
            <a:pPr algn="r"/>
            <a:endParaRPr lang="en-US" altLang="ja-JP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85106" y="1835532"/>
            <a:ext cx="3841116" cy="36933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目標：９０．０％（平成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29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年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6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月末時点）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5" name="大かっこ 14"/>
          <p:cNvSpPr/>
          <p:nvPr/>
        </p:nvSpPr>
        <p:spPr>
          <a:xfrm>
            <a:off x="827583" y="3619306"/>
            <a:ext cx="2392881" cy="720080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大かっこ 15"/>
          <p:cNvSpPr/>
          <p:nvPr/>
        </p:nvSpPr>
        <p:spPr>
          <a:xfrm>
            <a:off x="5364088" y="3717032"/>
            <a:ext cx="2392881" cy="720080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492880"/>
            <a:ext cx="2133600" cy="365125"/>
          </a:xfrm>
        </p:spPr>
        <p:txBody>
          <a:bodyPr/>
          <a:lstStyle/>
          <a:p>
            <a:fld id="{61375F60-2867-46AD-B1FE-AD10FFE105A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668344" y="44624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参考資料５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277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886230"/>
              </p:ext>
            </p:extLst>
          </p:nvPr>
        </p:nvGraphicFramePr>
        <p:xfrm>
          <a:off x="251520" y="692696"/>
          <a:ext cx="8496944" cy="5942033"/>
        </p:xfrm>
        <a:graphic>
          <a:graphicData uri="http://schemas.openxmlformats.org/drawingml/2006/table">
            <a:tbl>
              <a:tblPr/>
              <a:tblGrid>
                <a:gridCol w="2124236"/>
                <a:gridCol w="2124236"/>
                <a:gridCol w="2124236"/>
                <a:gridCol w="2124236"/>
              </a:tblGrid>
              <a:tr h="5414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医療機関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がん診療において、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がん患者の主治医や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担当医となる者（名）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うち、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当該研修会修了者数（名）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受講率（％）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85.7%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150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140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93.3%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94.7%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98.4%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F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82.4%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G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342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323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94.4%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H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96.1%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124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99.2%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J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95.2%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K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294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268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91.2%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93.5%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163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156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95.7%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339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300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88.5%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O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381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319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83.7%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122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91.8%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167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155 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92.8%</a:t>
                      </a:r>
                    </a:p>
                  </a:txBody>
                  <a:tcPr marL="3597" marR="3597" marT="3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タイトル 1"/>
          <p:cNvSpPr txBox="1">
            <a:spLocks/>
          </p:cNvSpPr>
          <p:nvPr/>
        </p:nvSpPr>
        <p:spPr>
          <a:xfrm>
            <a:off x="457200" y="107455"/>
            <a:ext cx="8229600" cy="562074"/>
          </a:xfrm>
          <a:prstGeom prst="rect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緩和ケア研修会の受講率について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56784" y="6597352"/>
            <a:ext cx="3491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平成</a:t>
            </a:r>
            <a:r>
              <a:rPr kumimoji="1" lang="en-US" altLang="ja-JP" sz="1400" dirty="0" smtClean="0"/>
              <a:t>29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6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30</a:t>
            </a:r>
            <a:r>
              <a:rPr kumimoji="1" lang="ja-JP" altLang="en-US" sz="1400" dirty="0" smtClean="0"/>
              <a:t>日現在</a:t>
            </a:r>
            <a:r>
              <a:rPr kumimoji="1" lang="en-US" altLang="ja-JP" sz="1400" dirty="0" smtClean="0"/>
              <a:t>】</a:t>
            </a:r>
            <a:r>
              <a:rPr kumimoji="1" lang="ja-JP" altLang="en-US" sz="1400" dirty="0" smtClean="0"/>
              <a:t>　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4812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92882"/>
            <a:ext cx="2133600" cy="365125"/>
          </a:xfrm>
        </p:spPr>
        <p:txBody>
          <a:bodyPr/>
          <a:lstStyle/>
          <a:p>
            <a:fld id="{61375F60-2867-46AD-B1FE-AD10FFE105A7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1268760"/>
            <a:ext cx="4816235" cy="3801652"/>
          </a:xfrm>
          <a:prstGeom prst="rect">
            <a:avLst/>
          </a:prstGeom>
          <a:noFill/>
          <a:ln>
            <a:noFill/>
          </a:ln>
        </p:spPr>
        <p:txBody>
          <a:bodyPr wrap="square" lIns="107287" tIns="53643" rIns="107287" bIns="53643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＜平成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月末時点の緩和ケア研修受講状況＞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○開催規模　開催回数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国指定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1,222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名）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府指定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回（ 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○医師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国指定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名（大学病院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府指定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拠点病院以外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○医師以外の医療従事者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国指定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府指定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拠点病院以外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562074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緩和ケア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研修会に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381580"/>
              </p:ext>
            </p:extLst>
          </p:nvPr>
        </p:nvGraphicFramePr>
        <p:xfrm>
          <a:off x="68579" y="1301978"/>
          <a:ext cx="4647437" cy="4575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ワークシート" r:id="rId5" imgW="4067199" imgH="4733825" progId="Excel.Sheet.12">
                  <p:embed/>
                </p:oleObj>
              </mc:Choice>
              <mc:Fallback>
                <p:oleObj name="ワークシート" r:id="rId5" imgW="4067199" imgH="473382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" y="1301978"/>
                        <a:ext cx="4647437" cy="4575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23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194</Words>
  <Application>Microsoft Office PowerPoint</Application>
  <PresentationFormat>画面に合わせる (4:3)</PresentationFormat>
  <Paragraphs>111</Paragraphs>
  <Slides>3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ワークシート</vt:lpstr>
      <vt:lpstr>緩和ケア研修会の受講率について</vt:lpstr>
      <vt:lpstr>PowerPoint プレゼンテーション</vt:lpstr>
      <vt:lpstr>緩和ケア研修会について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緩和ケア研修会の受講率について</dc:title>
  <dc:creator>HOSTNAME</dc:creator>
  <cp:lastModifiedBy>HOSTNAME</cp:lastModifiedBy>
  <cp:revision>5</cp:revision>
  <cp:lastPrinted>2017-08-07T08:49:35Z</cp:lastPrinted>
  <dcterms:created xsi:type="dcterms:W3CDTF">2017-08-07T07:53:28Z</dcterms:created>
  <dcterms:modified xsi:type="dcterms:W3CDTF">2017-08-24T10:50:04Z</dcterms:modified>
</cp:coreProperties>
</file>