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57" r:id="rId3"/>
    <p:sldId id="262" r:id="rId4"/>
    <p:sldId id="263" r:id="rId5"/>
    <p:sldId id="264" r:id="rId6"/>
    <p:sldId id="265" r:id="rId7"/>
    <p:sldId id="266" r:id="rId8"/>
    <p:sldId id="270" r:id="rId9"/>
    <p:sldId id="267" r:id="rId10"/>
    <p:sldId id="268" r:id="rId11"/>
    <p:sldId id="269" r:id="rId12"/>
    <p:sldId id="259" r:id="rId1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 M" initials="IM" lastIdx="14" clrIdx="0">
    <p:extLst>
      <p:ext uri="{19B8F6BF-5375-455C-9EA6-DF929625EA0E}">
        <p15:presenceInfo xmlns:p15="http://schemas.microsoft.com/office/powerpoint/2012/main" userId="34bed909070afef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C303F01-B954-4DEB-B946-CF3A50F63785}" type="datetimeFigureOut">
              <a:rPr kumimoji="1" lang="ja-JP" altLang="en-US" smtClean="0"/>
              <a:t>2019/7/23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1655624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C303F01-B954-4DEB-B946-CF3A50F63785}" type="datetimeFigureOut">
              <a:rPr kumimoji="1" lang="ja-JP" altLang="en-US" smtClean="0"/>
              <a:t>2019/7/23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1324542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C303F01-B954-4DEB-B946-CF3A50F63785}" type="datetimeFigureOut">
              <a:rPr kumimoji="1" lang="ja-JP" altLang="en-US" smtClean="0"/>
              <a:t>2019/7/23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375451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C303F01-B954-4DEB-B946-CF3A50F63785}" type="datetimeFigureOut">
              <a:rPr kumimoji="1" lang="ja-JP" altLang="en-US" smtClean="0"/>
              <a:t>2019/7/23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396797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C303F01-B954-4DEB-B946-CF3A50F63785}" type="datetimeFigureOut">
              <a:rPr kumimoji="1" lang="ja-JP" altLang="en-US" smtClean="0"/>
              <a:t>2019/7/23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560045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C303F01-B954-4DEB-B946-CF3A50F63785}" type="datetimeFigureOut">
              <a:rPr kumimoji="1" lang="ja-JP" altLang="en-US" smtClean="0"/>
              <a:t>2019/7/23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734310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C303F01-B954-4DEB-B946-CF3A50F63785}" type="datetimeFigureOut">
              <a:rPr kumimoji="1" lang="ja-JP" altLang="en-US" smtClean="0"/>
              <a:t>2019/7/23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488413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303F01-B954-4DEB-B946-CF3A50F63785}" type="datetimeFigureOut">
              <a:rPr kumimoji="1" lang="ja-JP" altLang="en-US" smtClean="0"/>
              <a:t>2019/7/23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767870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303F01-B954-4DEB-B946-CF3A50F63785}" type="datetimeFigureOut">
              <a:rPr kumimoji="1" lang="ja-JP" altLang="en-US" smtClean="0"/>
              <a:t>2019/7/23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861814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C303F01-B954-4DEB-B946-CF3A50F63785}" type="datetimeFigureOut">
              <a:rPr kumimoji="1" lang="ja-JP" altLang="en-US" smtClean="0"/>
              <a:t>2019/7/23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587768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C303F01-B954-4DEB-B946-CF3A50F63785}" type="datetimeFigureOut">
              <a:rPr kumimoji="1" lang="ja-JP" altLang="en-US" smtClean="0"/>
              <a:t>2019/7/23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652817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03F01-B954-4DEB-B946-CF3A50F63785}" type="datetimeFigureOut">
              <a:rPr kumimoji="1" lang="ja-JP" altLang="en-US" smtClean="0"/>
              <a:t>2019/7/23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38820972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FADB9E1-579E-4846-AB5F-AD87FAC3AA2B}"/>
              </a:ext>
            </a:extLst>
          </p:cNvPr>
          <p:cNvSpPr/>
          <p:nvPr/>
        </p:nvSpPr>
        <p:spPr>
          <a:xfrm>
            <a:off x="871634" y="2116790"/>
            <a:ext cx="8309687" cy="707886"/>
          </a:xfrm>
          <a:prstGeom prst="rect">
            <a:avLst/>
          </a:prstGeom>
        </p:spPr>
        <p:txBody>
          <a:bodyPr wrap="square">
            <a:spAutoFit/>
          </a:bodyPr>
          <a:lstStyle/>
          <a:p>
            <a:pPr algn="ctr"/>
            <a:r>
              <a:rPr lang="ja-JP" altLang="en-US" sz="2000" dirty="0">
                <a:latin typeface="Meiryo UI" panose="020B0604030504040204" pitchFamily="50" charset="-128"/>
                <a:ea typeface="Meiryo UI" panose="020B0604030504040204" pitchFamily="50" charset="-128"/>
              </a:rPr>
              <a:t>大阪府がん診療拠点病院における 指定要件の見直しについて</a:t>
            </a:r>
            <a:endParaRPr lang="en-US" altLang="ja-JP" sz="2000" dirty="0">
              <a:latin typeface="Meiryo UI" panose="020B0604030504040204" pitchFamily="50" charset="-128"/>
              <a:ea typeface="Meiryo UI" panose="020B0604030504040204" pitchFamily="50" charset="-128"/>
            </a:endParaRPr>
          </a:p>
          <a:p>
            <a:pPr algn="ctr"/>
            <a:r>
              <a:rPr lang="ja-JP" altLang="en-US" sz="2000" dirty="0">
                <a:latin typeface="Meiryo UI" panose="020B0604030504040204" pitchFamily="50" charset="-128"/>
                <a:ea typeface="Meiryo UI" panose="020B0604030504040204" pitchFamily="50" charset="-128"/>
              </a:rPr>
              <a:t>（ご議論いただきたい点）</a:t>
            </a:r>
          </a:p>
        </p:txBody>
      </p:sp>
      <p:sp>
        <p:nvSpPr>
          <p:cNvPr id="6" name="正方形/長方形 5">
            <a:extLst>
              <a:ext uri="{FF2B5EF4-FFF2-40B4-BE49-F238E27FC236}">
                <a16:creationId xmlns:a16="http://schemas.microsoft.com/office/drawing/2014/main" id="{48401FB8-4179-4050-BCD0-C40AE4B5218D}"/>
              </a:ext>
            </a:extLst>
          </p:cNvPr>
          <p:cNvSpPr/>
          <p:nvPr/>
        </p:nvSpPr>
        <p:spPr>
          <a:xfrm>
            <a:off x="7996333" y="664143"/>
            <a:ext cx="1184988" cy="4665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50000"/>
                    <a:lumOff val="50000"/>
                  </a:schemeClr>
                </a:solidFill>
                <a:latin typeface="Meiryo UI" panose="020B0604030504040204" pitchFamily="50" charset="-128"/>
                <a:ea typeface="Meiryo UI" panose="020B0604030504040204" pitchFamily="50" charset="-128"/>
              </a:rPr>
              <a:t>資料１</a:t>
            </a:r>
            <a:endParaRPr kumimoji="1" lang="ja-JP" altLang="en-US" dirty="0">
              <a:solidFill>
                <a:schemeClr val="tx1">
                  <a:lumMod val="50000"/>
                  <a:lumOff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097264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044293726"/>
              </p:ext>
            </p:extLst>
          </p:nvPr>
        </p:nvGraphicFramePr>
        <p:xfrm>
          <a:off x="49764" y="455925"/>
          <a:ext cx="9806472" cy="4030234"/>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8119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806164">
                <a:tc>
                  <a:txBody>
                    <a:bodyPr/>
                    <a:lstStyle/>
                    <a:p>
                      <a:r>
                        <a:rPr kumimoji="1" lang="en-US" altLang="ja-JP" sz="1200" dirty="0" smtClean="0">
                          <a:latin typeface="Meiryo UI" panose="020B0604030504040204" pitchFamily="50" charset="-128"/>
                          <a:ea typeface="Meiryo UI" panose="020B0604030504040204" pitchFamily="50" charset="-128"/>
                        </a:rPr>
                        <a:t>P11</a:t>
                      </a:r>
                    </a:p>
                    <a:p>
                      <a:r>
                        <a:rPr kumimoji="1" lang="ja-JP" altLang="en-US" sz="1200" dirty="0" smtClean="0">
                          <a:latin typeface="Meiryo UI" panose="020B0604030504040204" pitchFamily="50" charset="-128"/>
                          <a:ea typeface="Meiryo UI" panose="020B0604030504040204" pitchFamily="50" charset="-128"/>
                        </a:rPr>
                        <a:t>２ 診療実績</a:t>
                      </a:r>
                    </a:p>
                    <a:p>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１） ①または②を概ね満たすこと。なお、同一医療圏に複数の地域拠点病院を指定する場合は、①の項目を全て満たすこと。</a:t>
                      </a:r>
                    </a:p>
                    <a:p>
                      <a:r>
                        <a:rPr kumimoji="1" lang="ja-JP" altLang="en-US" sz="1200" dirty="0">
                          <a:latin typeface="Meiryo UI" panose="020B0604030504040204" pitchFamily="50" charset="-128"/>
                          <a:ea typeface="Meiryo UI" panose="020B0604030504040204" pitchFamily="50" charset="-128"/>
                        </a:rPr>
                        <a:t>① 以下の項目をそれぞれ満たすこと。</a:t>
                      </a:r>
                    </a:p>
                    <a:p>
                      <a:r>
                        <a:rPr kumimoji="1" lang="ja-JP" altLang="en-US" sz="1200" dirty="0">
                          <a:latin typeface="Meiryo UI" panose="020B0604030504040204" pitchFamily="50" charset="-128"/>
                          <a:ea typeface="Meiryo UI" panose="020B0604030504040204" pitchFamily="50" charset="-128"/>
                        </a:rPr>
                        <a:t>ア 院内がん登録数（入院、外来は問わない自施設初回治療分）年間５００件以上</a:t>
                      </a:r>
                    </a:p>
                    <a:p>
                      <a:r>
                        <a:rPr kumimoji="1" lang="ja-JP" altLang="en-US" sz="1200" dirty="0">
                          <a:latin typeface="Meiryo UI" panose="020B0604030504040204" pitchFamily="50" charset="-128"/>
                          <a:ea typeface="Meiryo UI" panose="020B0604030504040204" pitchFamily="50" charset="-128"/>
                        </a:rPr>
                        <a:t>イ 悪性腫瘍の手術件数 年間４００件以上</a:t>
                      </a:r>
                    </a:p>
                    <a:p>
                      <a:r>
                        <a:rPr kumimoji="1" lang="ja-JP" altLang="en-US" sz="1200" dirty="0">
                          <a:latin typeface="Meiryo UI" panose="020B0604030504040204" pitchFamily="50" charset="-128"/>
                          <a:ea typeface="Meiryo UI" panose="020B0604030504040204" pitchFamily="50" charset="-128"/>
                        </a:rPr>
                        <a:t>ウ がんに係る薬物療法のべ患者数 年間１０００人以上</a:t>
                      </a:r>
                    </a:p>
                    <a:p>
                      <a:r>
                        <a:rPr kumimoji="1" lang="ja-JP" altLang="en-US" sz="1200" dirty="0">
                          <a:latin typeface="Meiryo UI" panose="020B0604030504040204" pitchFamily="50" charset="-128"/>
                          <a:ea typeface="Meiryo UI" panose="020B0604030504040204" pitchFamily="50" charset="-128"/>
                        </a:rPr>
                        <a:t>エ 放射線治療のべ患者数 年間２００人以上</a:t>
                      </a:r>
                    </a:p>
                    <a:p>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オ </a:t>
                      </a:r>
                      <a:r>
                        <a:rPr kumimoji="1" lang="ja-JP" altLang="en-US" sz="1200" u="sng" dirty="0">
                          <a:latin typeface="Meiryo UI" panose="020B0604030504040204" pitchFamily="50" charset="-128"/>
                          <a:ea typeface="Meiryo UI" panose="020B0604030504040204" pitchFamily="50" charset="-128"/>
                        </a:rPr>
                        <a:t>緩和ケアチームの新規介入患者数 年間５０人</a:t>
                      </a:r>
                      <a:r>
                        <a:rPr kumimoji="1" lang="ja-JP" altLang="en-US" sz="1200" u="sng" dirty="0" smtClean="0">
                          <a:latin typeface="Meiryo UI" panose="020B0604030504040204" pitchFamily="50" charset="-128"/>
                          <a:ea typeface="Meiryo UI" panose="020B0604030504040204" pitchFamily="50" charset="-128"/>
                        </a:rPr>
                        <a:t>以上</a:t>
                      </a:r>
                      <a:r>
                        <a:rPr kumimoji="1" lang="en-US" altLang="ja-JP" sz="1200" u="none" dirty="0" smtClean="0">
                          <a:latin typeface="Meiryo UI" panose="020B0604030504040204" pitchFamily="50" charset="-128"/>
                          <a:ea typeface="Meiryo UI" panose="020B0604030504040204" pitchFamily="50" charset="-128"/>
                        </a:rPr>
                        <a:t>【</a:t>
                      </a:r>
                      <a:r>
                        <a:rPr kumimoji="1" lang="ja-JP" altLang="en-US" sz="1200" u="none" dirty="0" smtClean="0">
                          <a:latin typeface="Meiryo UI" panose="020B0604030504040204" pitchFamily="50" charset="-128"/>
                          <a:ea typeface="Meiryo UI" panose="020B0604030504040204" pitchFamily="50" charset="-128"/>
                        </a:rPr>
                        <a:t>新</a:t>
                      </a:r>
                      <a:r>
                        <a:rPr kumimoji="1" lang="en-US" altLang="ja-JP" sz="1200" u="none" dirty="0" smtClean="0">
                          <a:latin typeface="Meiryo UI" panose="020B0604030504040204" pitchFamily="50" charset="-128"/>
                          <a:ea typeface="Meiryo UI" panose="020B0604030504040204" pitchFamily="50" charset="-128"/>
                        </a:rPr>
                        <a:t>】</a:t>
                      </a:r>
                      <a:endParaRPr kumimoji="1" lang="ja-JP" altLang="en-US" sz="1200" u="none"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２　診療実績</a:t>
                      </a:r>
                    </a:p>
                    <a:p>
                      <a:r>
                        <a:rPr kumimoji="1" lang="ja-JP" altLang="en-US" sz="1200" dirty="0">
                          <a:latin typeface="Meiryo UI" panose="020B0604030504040204" pitchFamily="50" charset="-128"/>
                          <a:ea typeface="Meiryo UI" panose="020B0604030504040204" pitchFamily="50" charset="-128"/>
                        </a:rPr>
                        <a:t>ア　以下の項目をそれぞれ満たすこと。 </a:t>
                      </a:r>
                    </a:p>
                    <a:p>
                      <a:r>
                        <a:rPr kumimoji="1" lang="ja-JP" altLang="en-US" sz="1200" dirty="0">
                          <a:latin typeface="Meiryo UI" panose="020B0604030504040204" pitchFamily="50" charset="-128"/>
                          <a:ea typeface="Meiryo UI" panose="020B0604030504040204" pitchFamily="50" charset="-128"/>
                        </a:rPr>
                        <a:t>（ア）院内がん登録数（入院、外来は問わない自施設初回治療分）　年間２００件以上</a:t>
                      </a:r>
                    </a:p>
                    <a:p>
                      <a:r>
                        <a:rPr kumimoji="1" lang="ja-JP" altLang="en-US" sz="1200" dirty="0">
                          <a:latin typeface="Meiryo UI" panose="020B0604030504040204" pitchFamily="50" charset="-128"/>
                          <a:ea typeface="Meiryo UI" panose="020B0604030504040204" pitchFamily="50" charset="-128"/>
                        </a:rPr>
                        <a:t>（イ）悪性腫瘍の手術件数　年間２００件以上</a:t>
                      </a:r>
                    </a:p>
                    <a:p>
                      <a:r>
                        <a:rPr kumimoji="1" lang="ja-JP" altLang="en-US" sz="1200" dirty="0">
                          <a:latin typeface="Meiryo UI" panose="020B0604030504040204" pitchFamily="50" charset="-128"/>
                          <a:ea typeface="Meiryo UI" panose="020B0604030504040204" pitchFamily="50" charset="-128"/>
                        </a:rPr>
                        <a:t>（ウ） がんに係る化学療法のべ患者数　年間４００人以上</a:t>
                      </a:r>
                    </a:p>
                    <a:p>
                      <a:pPr algn="ct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２　診療実績</a:t>
                      </a:r>
                    </a:p>
                    <a:p>
                      <a:r>
                        <a:rPr kumimoji="1" lang="ja-JP" altLang="en-US" sz="1200" dirty="0">
                          <a:latin typeface="Meiryo UI" panose="020B0604030504040204" pitchFamily="50" charset="-128"/>
                          <a:ea typeface="Meiryo UI" panose="020B0604030504040204" pitchFamily="50" charset="-128"/>
                        </a:rPr>
                        <a:t>ア　以下の項目をそれぞれ満たすこと。 </a:t>
                      </a:r>
                    </a:p>
                    <a:p>
                      <a:r>
                        <a:rPr kumimoji="1" lang="ja-JP" altLang="en-US" sz="1200" dirty="0">
                          <a:latin typeface="Meiryo UI" panose="020B0604030504040204" pitchFamily="50" charset="-128"/>
                          <a:ea typeface="Meiryo UI" panose="020B0604030504040204" pitchFamily="50" charset="-128"/>
                        </a:rPr>
                        <a:t>（ア）院内がん登録数（入院、外来は問わない自施設初回治療分）　年間２００件以上</a:t>
                      </a:r>
                    </a:p>
                    <a:p>
                      <a:r>
                        <a:rPr kumimoji="1" lang="ja-JP" altLang="en-US" sz="1200" dirty="0">
                          <a:latin typeface="Meiryo UI" panose="020B0604030504040204" pitchFamily="50" charset="-128"/>
                          <a:ea typeface="Meiryo UI" panose="020B0604030504040204" pitchFamily="50" charset="-128"/>
                        </a:rPr>
                        <a:t>（イ）悪性腫瘍の手術件数　年間２００件以上</a:t>
                      </a:r>
                    </a:p>
                    <a:p>
                      <a:r>
                        <a:rPr kumimoji="1" lang="ja-JP" altLang="en-US" sz="1200" dirty="0">
                          <a:latin typeface="Meiryo UI" panose="020B0604030504040204" pitchFamily="50" charset="-128"/>
                          <a:ea typeface="Meiryo UI" panose="020B0604030504040204" pitchFamily="50" charset="-128"/>
                        </a:rPr>
                        <a:t>（ウ） がんに係る化学療法のべ患者数　年間４００人以上</a:t>
                      </a: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（エ）</a:t>
                      </a:r>
                      <a:r>
                        <a:rPr kumimoji="1" lang="ja-JP" altLang="en-US" sz="1200" u="sng" dirty="0">
                          <a:latin typeface="Meiryo UI" panose="020B0604030504040204" pitchFamily="50" charset="-128"/>
                          <a:ea typeface="Meiryo UI" panose="020B0604030504040204" pitchFamily="50" charset="-128"/>
                        </a:rPr>
                        <a:t>緩和ケアチームの新規介入患者数 </a:t>
                      </a:r>
                      <a:r>
                        <a:rPr kumimoji="1" lang="ja-JP" altLang="en-US" sz="1200" u="sng" dirty="0" smtClean="0">
                          <a:latin typeface="Meiryo UI" panose="020B0604030504040204" pitchFamily="50" charset="-128"/>
                          <a:ea typeface="Meiryo UI" panose="020B0604030504040204" pitchFamily="50" charset="-128"/>
                        </a:rPr>
                        <a:t>年間３５人</a:t>
                      </a:r>
                      <a:r>
                        <a:rPr kumimoji="1" lang="ja-JP" altLang="en-US" sz="1200" u="sng" dirty="0">
                          <a:latin typeface="Meiryo UI" panose="020B0604030504040204" pitchFamily="50" charset="-128"/>
                          <a:ea typeface="Meiryo UI" panose="020B0604030504040204" pitchFamily="50" charset="-128"/>
                        </a:rPr>
                        <a:t>以上</a:t>
                      </a:r>
                      <a:r>
                        <a:rPr kumimoji="1" lang="ja-JP" altLang="en-US" sz="1200" dirty="0">
                          <a:latin typeface="Meiryo UI" panose="020B0604030504040204" pitchFamily="50" charset="-128"/>
                          <a:ea typeface="Meiryo UI" panose="020B0604030504040204" pitchFamily="50" charset="-128"/>
                        </a:rPr>
                        <a:t> </a:t>
                      </a:r>
                    </a:p>
                    <a:p>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latin typeface="Meiryo UI" panose="020B0604030504040204" pitchFamily="50" charset="-128"/>
                          <a:ea typeface="Meiryo UI" panose="020B0604030504040204" pitchFamily="50" charset="-128"/>
                        </a:rPr>
                        <a:t>○</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新</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緩和ケアチームの新規介入患者数について</a:t>
                      </a:r>
                      <a:endParaRPr kumimoji="1" lang="en-US" altLang="ja-JP" sz="1200" b="1" u="sng" dirty="0">
                        <a:latin typeface="Meiryo UI" panose="020B0604030504040204" pitchFamily="50" charset="-128"/>
                        <a:ea typeface="Meiryo UI" panose="020B0604030504040204" pitchFamily="50" charset="-128"/>
                      </a:endParaRPr>
                    </a:p>
                    <a:p>
                      <a:pPr marL="174625" indent="-174625"/>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・国どおり要件化することとし、患者数については、実績の少ない病院の底上げを図るため、国要件に満たない病院の実績を踏まえ、３５人以上としてはどうか。（経過措置２年</a:t>
                      </a:r>
                      <a:r>
                        <a:rPr kumimoji="1" lang="ja-JP" altLang="en-US"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＜参考＞府拠点病院での実施</a:t>
                      </a:r>
                      <a:r>
                        <a:rPr kumimoji="1" lang="ja-JP" altLang="en-US" sz="1200" dirty="0" smtClean="0">
                          <a:latin typeface="Meiryo UI" panose="020B0604030504040204" pitchFamily="50" charset="-128"/>
                          <a:ea typeface="Meiryo UI" panose="020B0604030504040204" pitchFamily="50" charset="-128"/>
                        </a:rPr>
                        <a:t>状況</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35</a:t>
                      </a:r>
                      <a:r>
                        <a:rPr kumimoji="1" lang="ja-JP" altLang="en-US" sz="1200" dirty="0" smtClean="0">
                          <a:latin typeface="Meiryo UI" panose="020B0604030504040204" pitchFamily="50" charset="-128"/>
                          <a:ea typeface="Meiryo UI" panose="020B0604030504040204" pitchFamily="50" charset="-128"/>
                        </a:rPr>
                        <a:t>人以上</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38</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r>
                        <a:rPr kumimoji="1" lang="ja-JP" altLang="en-US" sz="1000" dirty="0" smtClean="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095069"/>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緩和ケア（診療実績）</a:t>
            </a:r>
          </a:p>
        </p:txBody>
      </p:sp>
    </p:spTree>
    <p:extLst>
      <p:ext uri="{BB962C8B-B14F-4D97-AF65-F5344CB8AC3E}">
        <p14:creationId xmlns:p14="http://schemas.microsoft.com/office/powerpoint/2010/main" val="3217101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315250917"/>
              </p:ext>
            </p:extLst>
          </p:nvPr>
        </p:nvGraphicFramePr>
        <p:xfrm>
          <a:off x="49764" y="455924"/>
          <a:ext cx="9806472" cy="6060785"/>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92653">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5768132">
                <a:tc>
                  <a:txBody>
                    <a:bodyPr/>
                    <a:lstStyle/>
                    <a:p>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P11</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12</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研修の実施体制</a:t>
                      </a:r>
                    </a:p>
                    <a:p>
                      <a:r>
                        <a:rPr kumimoji="1" lang="ja-JP" altLang="en-US" sz="1200" dirty="0">
                          <a:latin typeface="Meiryo UI" panose="020B0604030504040204" pitchFamily="50" charset="-128"/>
                          <a:ea typeface="Meiryo UI" panose="020B0604030504040204" pitchFamily="50" charset="-128"/>
                        </a:rPr>
                        <a:t>（１）「がん等の診療に携わる医師等に対する緩和ケア研修会の開催指針」（平成</a:t>
                      </a:r>
                      <a:r>
                        <a:rPr kumimoji="1" lang="en-US" altLang="ja-JP" sz="1200" dirty="0">
                          <a:latin typeface="Meiryo UI" panose="020B0604030504040204" pitchFamily="50" charset="-128"/>
                          <a:ea typeface="Meiryo UI" panose="020B0604030504040204" pitchFamily="50" charset="-128"/>
                        </a:rPr>
                        <a:t>29</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12</a:t>
                      </a:r>
                      <a:r>
                        <a:rPr kumimoji="1" lang="ja-JP" altLang="en-US" sz="1200" dirty="0">
                          <a:latin typeface="Meiryo UI" panose="020B0604030504040204" pitchFamily="50" charset="-128"/>
                          <a:ea typeface="Meiryo UI" panose="020B0604030504040204" pitchFamily="50" charset="-128"/>
                        </a:rPr>
                        <a:t>月１日付け健発</a:t>
                      </a:r>
                      <a:r>
                        <a:rPr kumimoji="1" lang="en-US" altLang="ja-JP" sz="1200" dirty="0">
                          <a:latin typeface="Meiryo UI" panose="020B0604030504040204" pitchFamily="50" charset="-128"/>
                          <a:ea typeface="Meiryo UI" panose="020B0604030504040204" pitchFamily="50" charset="-128"/>
                        </a:rPr>
                        <a:t>1201</a:t>
                      </a:r>
                      <a:r>
                        <a:rPr kumimoji="1" lang="ja-JP" altLang="en-US" sz="1200" dirty="0">
                          <a:latin typeface="Meiryo UI" panose="020B0604030504040204" pitchFamily="50" charset="-128"/>
                          <a:ea typeface="Meiryo UI" panose="020B0604030504040204" pitchFamily="50" charset="-128"/>
                        </a:rPr>
                        <a:t>第２号厚生労働省健康局長通知の別添）に準拠し、当該医療圏においてがん診療に携わる医師を対象とした緩和ケアに関する研修を、都道府県と協議の上、開催すること。</a:t>
                      </a:r>
                    </a:p>
                    <a:p>
                      <a:r>
                        <a:rPr kumimoji="1" lang="ja-JP" altLang="en-US" sz="1200" dirty="0">
                          <a:latin typeface="Meiryo UI" panose="020B0604030504040204" pitchFamily="50" charset="-128"/>
                          <a:ea typeface="Meiryo UI" panose="020B0604030504040204" pitchFamily="50" charset="-128"/>
                        </a:rPr>
                        <a:t>　また、自施設に所属する臨床研修医及び１年以上自施設に所属するがん診療に携わる医師・歯科医師が当該研修を修了する</a:t>
                      </a:r>
                      <a:r>
                        <a:rPr kumimoji="1" lang="ja-JP" altLang="en-US" sz="1200" u="sng" dirty="0">
                          <a:latin typeface="Meiryo UI" panose="020B0604030504040204" pitchFamily="50" charset="-128"/>
                          <a:ea typeface="Meiryo UI" panose="020B0604030504040204" pitchFamily="50" charset="-128"/>
                        </a:rPr>
                        <a:t>体制を整備し、受講率を現況報告において、報告すること</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r>
                        <a:rPr kumimoji="1" lang="ja-JP" altLang="en-US" sz="1200" u="sng" dirty="0" smtClean="0">
                          <a:latin typeface="Meiryo UI" panose="020B0604030504040204" pitchFamily="50" charset="-128"/>
                          <a:ea typeface="Meiryo UI" panose="020B0604030504040204" pitchFamily="50" charset="-128"/>
                        </a:rPr>
                        <a:t>また、医師・歯科医師と協働し、緩和ケアに従事するその他の診療従事者についても受講を促すことが望ましい。</a:t>
                      </a:r>
                      <a:endParaRPr kumimoji="1" lang="en-US" altLang="ja-JP" sz="1200" u="sng"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なお、研修修了者について、患者とその家族に対してわかりやすく情報提供すること</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修</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（２） </a:t>
                      </a:r>
                      <a:r>
                        <a:rPr kumimoji="1" lang="ja-JP" altLang="en-US" sz="1200" u="sng" dirty="0">
                          <a:latin typeface="Meiryo UI" panose="020B0604030504040204" pitchFamily="50" charset="-128"/>
                          <a:ea typeface="Meiryo UI" panose="020B0604030504040204" pitchFamily="50" charset="-128"/>
                        </a:rPr>
                        <a:t>連携する地域の医療施設におけるがん診療に携わる医師に対して、緩和ケアに関する研修の受講勧奨を行う</a:t>
                      </a:r>
                      <a:r>
                        <a:rPr kumimoji="1" lang="ja-JP" altLang="en-US" sz="1200" u="sng" dirty="0" smtClean="0">
                          <a:latin typeface="Meiryo UI" panose="020B0604030504040204" pitchFamily="50" charset="-128"/>
                          <a:ea typeface="Meiryo UI" panose="020B0604030504040204" pitchFamily="50" charset="-128"/>
                        </a:rPr>
                        <a:t>こと。</a:t>
                      </a:r>
                      <a:r>
                        <a:rPr kumimoji="1" lang="en-US" altLang="ja-JP" sz="1200" u="none" dirty="0" smtClean="0">
                          <a:latin typeface="Meiryo UI" panose="020B0604030504040204" pitchFamily="50" charset="-128"/>
                          <a:ea typeface="Meiryo UI" panose="020B0604030504040204" pitchFamily="50" charset="-128"/>
                        </a:rPr>
                        <a:t>【</a:t>
                      </a:r>
                      <a:r>
                        <a:rPr kumimoji="1" lang="ja-JP" altLang="en-US" sz="1200" u="none" dirty="0" smtClean="0">
                          <a:latin typeface="Meiryo UI" panose="020B0604030504040204" pitchFamily="50" charset="-128"/>
                          <a:ea typeface="Meiryo UI" panose="020B0604030504040204" pitchFamily="50" charset="-128"/>
                        </a:rPr>
                        <a:t>新</a:t>
                      </a:r>
                      <a:r>
                        <a:rPr kumimoji="1" lang="en-US" altLang="ja-JP" sz="1200" u="none" dirty="0" smtClean="0">
                          <a:latin typeface="Meiryo UI" panose="020B0604030504040204" pitchFamily="50" charset="-128"/>
                          <a:ea typeface="Meiryo UI" panose="020B0604030504040204" pitchFamily="50" charset="-128"/>
                        </a:rPr>
                        <a:t>】</a:t>
                      </a:r>
                      <a:endParaRPr kumimoji="1" lang="ja-JP" altLang="en-US" sz="1200" u="none"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latin typeface="Meiryo UI" panose="020B0604030504040204" pitchFamily="50" charset="-128"/>
                          <a:ea typeface="Meiryo UI" panose="020B0604030504040204" pitchFamily="50" charset="-128"/>
                        </a:rPr>
                        <a:t>３ 研修の実施体制</a:t>
                      </a:r>
                    </a:p>
                    <a:p>
                      <a:r>
                        <a:rPr kumimoji="1" lang="ja-JP" altLang="en-US" sz="1200" dirty="0">
                          <a:latin typeface="Meiryo UI" panose="020B0604030504040204" pitchFamily="50" charset="-128"/>
                          <a:ea typeface="Meiryo UI" panose="020B0604030504040204" pitchFamily="50" charset="-128"/>
                        </a:rPr>
                        <a:t>（１）国拠点病院等が実施するがん医療に携わる医師等を対象とした緩和ケアに関する研修に積極的に協力するとともに参加すること。</a:t>
                      </a:r>
                    </a:p>
                    <a:p>
                      <a:r>
                        <a:rPr kumimoji="1" lang="ja-JP" altLang="en-US" sz="1200" dirty="0">
                          <a:latin typeface="Meiryo UI" panose="020B0604030504040204" pitchFamily="50" charset="-128"/>
                          <a:ea typeface="Meiryo UI" panose="020B0604030504040204" pitchFamily="50" charset="-128"/>
                        </a:rPr>
                        <a:t>　施設に所属するがん医療に携わる医師が当該研修を修了する</a:t>
                      </a:r>
                      <a:r>
                        <a:rPr kumimoji="1" lang="ja-JP" altLang="en-US" sz="1200" u="sng" dirty="0">
                          <a:latin typeface="Meiryo UI" panose="020B0604030504040204" pitchFamily="50" charset="-128"/>
                          <a:ea typeface="Meiryo UI" panose="020B0604030504040204" pitchFamily="50" charset="-128"/>
                        </a:rPr>
                        <a:t>体制を整備することが望ましい</a:t>
                      </a:r>
                      <a:r>
                        <a:rPr kumimoji="1" lang="ja-JP" altLang="en-US" sz="1200" dirty="0">
                          <a:latin typeface="Meiryo UI" panose="020B0604030504040204" pitchFamily="50" charset="-128"/>
                          <a:ea typeface="Meiryo UI" panose="020B0604030504040204" pitchFamily="50" charset="-128"/>
                        </a:rPr>
                        <a:t>。また、施設に所属する初期臨床研修２年目から初期臨床研修修了後３年目までの全ての医師が当該研修を修了する体制を</a:t>
                      </a:r>
                      <a:r>
                        <a:rPr kumimoji="1" lang="ja-JP" altLang="en-US" sz="1200" u="sng" dirty="0">
                          <a:latin typeface="Meiryo UI" panose="020B0604030504040204" pitchFamily="50" charset="-128"/>
                          <a:ea typeface="Meiryo UI" panose="020B0604030504040204" pitchFamily="50" charset="-128"/>
                        </a:rPr>
                        <a:t>整備することが望ましい</a:t>
                      </a:r>
                      <a:r>
                        <a:rPr kumimoji="1" lang="ja-JP" altLang="en-US"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なお、研修修了者について、患者とその家族に対してわかりやすく情報提供すること。</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３ 研修の実施体制</a:t>
                      </a:r>
                    </a:p>
                    <a:p>
                      <a:r>
                        <a:rPr kumimoji="1" lang="ja-JP" altLang="en-US" sz="1200" dirty="0">
                          <a:latin typeface="Meiryo UI" panose="020B0604030504040204" pitchFamily="50" charset="-128"/>
                          <a:ea typeface="Meiryo UI" panose="020B0604030504040204" pitchFamily="50" charset="-128"/>
                        </a:rPr>
                        <a:t>（１）国拠点病院等が実施するがん医療に携わる医師等を対象とした緩和ケアに関する研修に積極的に協力するとともに参加すること。</a:t>
                      </a:r>
                    </a:p>
                    <a:p>
                      <a:pPr algn="just">
                        <a:lnSpc>
                          <a:spcPts val="1400"/>
                        </a:lnSpc>
                        <a:spcAft>
                          <a:spcPts val="0"/>
                        </a:spcAft>
                      </a:pPr>
                      <a:r>
                        <a:rPr kumimoji="1" lang="ja-JP" altLang="en-US" sz="1200" dirty="0">
                          <a:latin typeface="Meiryo UI" panose="020B0604030504040204" pitchFamily="50" charset="-128"/>
                          <a:ea typeface="Meiryo UI" panose="020B0604030504040204" pitchFamily="50" charset="-128"/>
                        </a:rPr>
                        <a:t>　</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また、</a:t>
                      </a:r>
                      <a:r>
                        <a:rPr lang="ja-JP" altLang="ja-JP" sz="1200" u="sng"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自施設に所属する臨床研修医及び１年以上自施設に所属するがん診療に携わる医師・歯科医師が当該研修を修了する体制を整備し、受講率を現況報告において、報告すること。</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400"/>
                        </a:lnSpc>
                        <a:spcAft>
                          <a:spcPts val="0"/>
                        </a:spcAft>
                      </a:pPr>
                      <a:r>
                        <a:rPr lang="ja-JP" altLang="en-US" sz="1200" u="none"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　</a:t>
                      </a:r>
                      <a:r>
                        <a:rPr lang="ja-JP" altLang="ja-JP" sz="1200" u="sng"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また、医師・歯科医師と協働し、緩和ケアに従事するその他の診療従事者についても受講を促すことが望ましい。</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r>
                        <a:rPr kumimoji="1" lang="ja-JP" altLang="en-US" sz="1200" dirty="0">
                          <a:latin typeface="Meiryo UI" panose="020B0604030504040204" pitchFamily="50" charset="-128"/>
                          <a:ea typeface="Meiryo UI" panose="020B0604030504040204" pitchFamily="50" charset="-128"/>
                        </a:rPr>
                        <a:t>　なお、研修修了者について、患者とその家族に対してわかりやすく情報提供すること</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（２</a:t>
                      </a:r>
                      <a:r>
                        <a:rPr kumimoji="1" lang="ja-JP" altLang="en-US" sz="1200" u="sng" dirty="0" smtClean="0">
                          <a:latin typeface="Meiryo UI" panose="020B0604030504040204" pitchFamily="50" charset="-128"/>
                          <a:ea typeface="Meiryo UI" panose="020B0604030504040204" pitchFamily="50" charset="-128"/>
                        </a:rPr>
                        <a:t>） 連携する地域の医療施設におけるがん診療に携わる医師に対して、緩和ケアに関する研修の受講勧奨を行うこと。</a:t>
                      </a:r>
                    </a:p>
                    <a:p>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修</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医師</a:t>
                      </a:r>
                      <a:r>
                        <a:rPr kumimoji="1" lang="ja-JP" altLang="en-US" sz="1200" b="1" u="sng" dirty="0">
                          <a:latin typeface="Meiryo UI" panose="020B0604030504040204" pitchFamily="50" charset="-128"/>
                          <a:ea typeface="Meiryo UI" panose="020B0604030504040204" pitchFamily="50" charset="-128"/>
                        </a:rPr>
                        <a:t>及び歯科医師の研修を修了する体制整備・受講率報告等について</a:t>
                      </a: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・国どおり、必須化してはどうか。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（経過措置１年）</a:t>
                      </a: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地域</a:t>
                      </a:r>
                      <a:r>
                        <a:rPr kumimoji="1" lang="ja-JP" altLang="en-US" sz="1200" b="1" u="sng" dirty="0">
                          <a:latin typeface="Meiryo UI" panose="020B0604030504040204" pitchFamily="50" charset="-128"/>
                          <a:ea typeface="Meiryo UI" panose="020B0604030504040204" pitchFamily="50" charset="-128"/>
                        </a:rPr>
                        <a:t>の医療施設における医師への受講勧奨について</a:t>
                      </a:r>
                      <a:endParaRPr kumimoji="1" lang="en-US" altLang="ja-JP" sz="1200" b="1" u="sng" dirty="0">
                        <a:latin typeface="Meiryo UI" panose="020B0604030504040204" pitchFamily="50" charset="-128"/>
                        <a:ea typeface="Meiryo UI" panose="020B0604030504040204" pitchFamily="50" charset="-128"/>
                      </a:endParaRPr>
                    </a:p>
                    <a:p>
                      <a:pPr marL="177800" indent="-177800"/>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・国どおり、新たに要件化し、必須化してはどうか。</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095069"/>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緩和ケア（研修）</a:t>
            </a:r>
          </a:p>
        </p:txBody>
      </p:sp>
    </p:spTree>
    <p:extLst>
      <p:ext uri="{BB962C8B-B14F-4D97-AF65-F5344CB8AC3E}">
        <p14:creationId xmlns:p14="http://schemas.microsoft.com/office/powerpoint/2010/main" val="389868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a:extLst>
              <a:ext uri="{FF2B5EF4-FFF2-40B4-BE49-F238E27FC236}">
                <a16:creationId xmlns:a16="http://schemas.microsoft.com/office/drawing/2014/main" id="{B463905B-2675-4806-A91B-C62B1D1328C4}"/>
              </a:ext>
            </a:extLst>
          </p:cNvPr>
          <p:cNvSpPr/>
          <p:nvPr/>
        </p:nvSpPr>
        <p:spPr>
          <a:xfrm>
            <a:off x="2700502" y="753907"/>
            <a:ext cx="6952827" cy="20835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3872293E-6244-41F7-B5B7-C245AFE26C84}"/>
              </a:ext>
            </a:extLst>
          </p:cNvPr>
          <p:cNvSpPr/>
          <p:nvPr/>
        </p:nvSpPr>
        <p:spPr>
          <a:xfrm>
            <a:off x="0" y="0"/>
            <a:ext cx="9906000" cy="417354"/>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経過措置項目について</a:t>
            </a:r>
          </a:p>
        </p:txBody>
      </p:sp>
      <p:graphicFrame>
        <p:nvGraphicFramePr>
          <p:cNvPr id="6" name="表 5">
            <a:extLst>
              <a:ext uri="{FF2B5EF4-FFF2-40B4-BE49-F238E27FC236}">
                <a16:creationId xmlns:a16="http://schemas.microsoft.com/office/drawing/2014/main" id="{7ABD7D14-EDB0-4253-8C6D-F405DD667BFE}"/>
              </a:ext>
            </a:extLst>
          </p:cNvPr>
          <p:cNvGraphicFramePr>
            <a:graphicFrameLocks noGrp="1"/>
          </p:cNvGraphicFramePr>
          <p:nvPr>
            <p:extLst>
              <p:ext uri="{D42A27DB-BD31-4B8C-83A1-F6EECF244321}">
                <p14:modId xmlns:p14="http://schemas.microsoft.com/office/powerpoint/2010/main" val="964017990"/>
              </p:ext>
            </p:extLst>
          </p:nvPr>
        </p:nvGraphicFramePr>
        <p:xfrm>
          <a:off x="181917" y="2051176"/>
          <a:ext cx="9567619" cy="4697852"/>
        </p:xfrm>
        <a:graphic>
          <a:graphicData uri="http://schemas.openxmlformats.org/drawingml/2006/table">
            <a:tbl>
              <a:tblPr firstRow="1" bandRow="1">
                <a:tableStyleId>{5C22544A-7EE6-4342-B048-85BDC9FD1C3A}</a:tableStyleId>
              </a:tblPr>
              <a:tblGrid>
                <a:gridCol w="1269909">
                  <a:extLst>
                    <a:ext uri="{9D8B030D-6E8A-4147-A177-3AD203B41FA5}">
                      <a16:colId xmlns:a16="http://schemas.microsoft.com/office/drawing/2014/main" val="209413482"/>
                    </a:ext>
                  </a:extLst>
                </a:gridCol>
                <a:gridCol w="4148855">
                  <a:extLst>
                    <a:ext uri="{9D8B030D-6E8A-4147-A177-3AD203B41FA5}">
                      <a16:colId xmlns:a16="http://schemas.microsoft.com/office/drawing/2014/main" val="817986567"/>
                    </a:ext>
                  </a:extLst>
                </a:gridCol>
                <a:gridCol w="4148855">
                  <a:extLst>
                    <a:ext uri="{9D8B030D-6E8A-4147-A177-3AD203B41FA5}">
                      <a16:colId xmlns:a16="http://schemas.microsoft.com/office/drawing/2014/main" val="556134098"/>
                    </a:ext>
                  </a:extLst>
                </a:gridCol>
              </a:tblGrid>
              <a:tr h="326019">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b="0" dirty="0">
                          <a:latin typeface="Meiryo UI" panose="020B0604030504040204" pitchFamily="50" charset="-128"/>
                          <a:ea typeface="Meiryo UI" panose="020B0604030504040204" pitchFamily="50" charset="-128"/>
                        </a:rPr>
                        <a:t>国要件</a:t>
                      </a:r>
                    </a:p>
                  </a:txBody>
                  <a:tcPr/>
                </a:tc>
                <a:tc>
                  <a:txBody>
                    <a:bodyPr/>
                    <a:lstStyle/>
                    <a:p>
                      <a:pPr algn="ctr"/>
                      <a:r>
                        <a:rPr kumimoji="1" lang="ja-JP" altLang="en-US" sz="1400" b="0" dirty="0">
                          <a:latin typeface="Meiryo UI" panose="020B0604030504040204" pitchFamily="50" charset="-128"/>
                          <a:ea typeface="Meiryo UI" panose="020B0604030504040204" pitchFamily="50" charset="-128"/>
                        </a:rPr>
                        <a:t>府要件</a:t>
                      </a:r>
                    </a:p>
                  </a:txBody>
                  <a:tcPr/>
                </a:tc>
                <a:extLst>
                  <a:ext uri="{0D108BD9-81ED-4DB2-BD59-A6C34878D82A}">
                    <a16:rowId xmlns:a16="http://schemas.microsoft.com/office/drawing/2014/main" val="1473942643"/>
                  </a:ext>
                </a:extLst>
              </a:tr>
              <a:tr h="2396511">
                <a:tc>
                  <a:txBody>
                    <a:bodyPr/>
                    <a:lstStyle/>
                    <a:p>
                      <a:r>
                        <a:rPr kumimoji="1" lang="ja-JP" altLang="en-US" sz="1400" dirty="0">
                          <a:latin typeface="Meiryo UI" panose="020B0604030504040204" pitchFamily="50" charset="-128"/>
                          <a:ea typeface="Meiryo UI" panose="020B0604030504040204" pitchFamily="50" charset="-128"/>
                        </a:rPr>
                        <a:t>人的要件</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１年間</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①</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専任の身体症状の緩和に</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携わる</a:t>
                      </a:r>
                      <a:r>
                        <a:rPr kumimoji="0" lang="ja-JP" altLang="en-US" sz="13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常勤</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の医師 （専従望ましい、専門資格を有する者が望ましい）</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②精神症状の緩和に携わる</a:t>
                      </a:r>
                      <a:r>
                        <a:rPr kumimoji="0" lang="ja-JP" altLang="en-US" sz="13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常勤</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の</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医師 （専任望ましい）</a:t>
                      </a:r>
                      <a:endPar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③専従の常勤の看護師</a:t>
                      </a:r>
                      <a:endPar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④協力する薬剤師、医療心理、相談支援に携わる者の配置が望ましい（専門資格を有する者等が望ましい）</a:t>
                      </a:r>
                      <a:endPar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２</a:t>
                      </a:r>
                      <a:r>
                        <a:rPr kumimoji="0" lang="ja-JP" altLang="en-US"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年間</a:t>
                      </a:r>
                      <a:r>
                        <a:rPr kumimoji="0" lang="en-US" altLang="ja-JP"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①</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身体症状の緩和に携わる医師 </a:t>
                      </a:r>
                      <a:endPar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原則常勤</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専任望ましい⇒常勤</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専任･専門資格望まし　　</a:t>
                      </a:r>
                      <a:endPar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300" b="0" i="0" u="none" strike="noStrike" kern="120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い</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②精神症状の緩和に携わる医師</a:t>
                      </a:r>
                      <a:endPar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配置望ましい⇒配置望ましい</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専任･常勤望ましい</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③緩和に携わる常勤の看護師</a:t>
                      </a:r>
                      <a:endPar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専任</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専従望ましい</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⇒専従</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④協力者</a:t>
                      </a:r>
                      <a:endPar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薬剤師</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医療心理に携わる者の配置望ましい</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薬剤</a:t>
                      </a:r>
                      <a:endPar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師</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医療心理</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相談支援に携わる者の配置望ましい</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1777015364"/>
                  </a:ext>
                </a:extLst>
              </a:tr>
              <a:tr h="487496">
                <a:tc>
                  <a:txBody>
                    <a:bodyPr/>
                    <a:lstStyle/>
                    <a:p>
                      <a:r>
                        <a:rPr kumimoji="1" lang="ja-JP" altLang="en-US" sz="1400" dirty="0">
                          <a:latin typeface="Meiryo UI" panose="020B0604030504040204" pitchFamily="50" charset="-128"/>
                          <a:ea typeface="Meiryo UI" panose="020B0604030504040204" pitchFamily="50" charset="-128"/>
                        </a:rPr>
                        <a:t>診療実績</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１年間</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①緩和ケアの診療実績 </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２年間</a:t>
                      </a:r>
                      <a:r>
                        <a:rPr kumimoji="0"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①緩和ケアの診療</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実績</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0"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438733678"/>
                  </a:ext>
                </a:extLst>
              </a:tr>
              <a:tr h="1400033">
                <a:tc>
                  <a:txBody>
                    <a:bodyPr/>
                    <a:lstStyle/>
                    <a:p>
                      <a:r>
                        <a:rPr kumimoji="1" lang="ja-JP" altLang="en-US" sz="1400" dirty="0">
                          <a:latin typeface="Meiryo UI" panose="020B0604030504040204" pitchFamily="50" charset="-128"/>
                          <a:ea typeface="Meiryo UI" panose="020B0604030504040204" pitchFamily="50" charset="-128"/>
                        </a:rPr>
                        <a:t>体制整備等</a:t>
                      </a: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１年間</a:t>
                      </a:r>
                      <a:r>
                        <a:rPr kumimoji="0"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①緩和的</a:t>
                      </a:r>
                      <a:r>
                        <a:rPr kumimoji="0"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放射線治療の</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提供体制整備</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0"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②</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化学</a:t>
                      </a:r>
                      <a:r>
                        <a:rPr kumimoji="0"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療法室における苦痛の</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スクリーニング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0"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③</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がん</a:t>
                      </a:r>
                      <a:r>
                        <a:rPr kumimoji="0"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患者家族が心の悩み等を語り合う場の</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設置</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望ましい　</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⇒必須化</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0"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④</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緩和</a:t>
                      </a:r>
                      <a:r>
                        <a:rPr kumimoji="0"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ケア研修を修了する体制</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整備</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望ましい⇒必須化</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0"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765643104"/>
                  </a:ext>
                </a:extLst>
              </a:tr>
            </a:tbl>
          </a:graphicData>
        </a:graphic>
      </p:graphicFrame>
      <p:grpSp>
        <p:nvGrpSpPr>
          <p:cNvPr id="41" name="グループ化 40">
            <a:extLst>
              <a:ext uri="{FF2B5EF4-FFF2-40B4-BE49-F238E27FC236}">
                <a16:creationId xmlns:a16="http://schemas.microsoft.com/office/drawing/2014/main" id="{B724BC55-8E44-4C74-9692-CD3C53F3943C}"/>
              </a:ext>
            </a:extLst>
          </p:cNvPr>
          <p:cNvGrpSpPr/>
          <p:nvPr/>
        </p:nvGrpSpPr>
        <p:grpSpPr>
          <a:xfrm>
            <a:off x="322192" y="701890"/>
            <a:ext cx="9261613" cy="1123540"/>
            <a:chOff x="404325" y="484267"/>
            <a:chExt cx="9261613" cy="1123540"/>
          </a:xfrm>
        </p:grpSpPr>
        <p:cxnSp>
          <p:nvCxnSpPr>
            <p:cNvPr id="25" name="直線矢印コネクタ 24">
              <a:extLst>
                <a:ext uri="{FF2B5EF4-FFF2-40B4-BE49-F238E27FC236}">
                  <a16:creationId xmlns:a16="http://schemas.microsoft.com/office/drawing/2014/main" id="{AF6D3202-5332-48A9-BE55-4F830720D135}"/>
                </a:ext>
              </a:extLst>
            </p:cNvPr>
            <p:cNvCxnSpPr>
              <a:cxnSpLocks/>
            </p:cNvCxnSpPr>
            <p:nvPr/>
          </p:nvCxnSpPr>
          <p:spPr>
            <a:xfrm>
              <a:off x="7829938" y="1514288"/>
              <a:ext cx="1836000"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pSp>
          <p:nvGrpSpPr>
            <p:cNvPr id="40" name="グループ化 39">
              <a:extLst>
                <a:ext uri="{FF2B5EF4-FFF2-40B4-BE49-F238E27FC236}">
                  <a16:creationId xmlns:a16="http://schemas.microsoft.com/office/drawing/2014/main" id="{BB85372F-D149-43C3-B353-A3A593249A27}"/>
                </a:ext>
              </a:extLst>
            </p:cNvPr>
            <p:cNvGrpSpPr/>
            <p:nvPr/>
          </p:nvGrpSpPr>
          <p:grpSpPr>
            <a:xfrm>
              <a:off x="404325" y="484267"/>
              <a:ext cx="9261613" cy="1123540"/>
              <a:chOff x="404325" y="484267"/>
              <a:chExt cx="9261613" cy="1123540"/>
            </a:xfrm>
          </p:grpSpPr>
          <p:cxnSp>
            <p:nvCxnSpPr>
              <p:cNvPr id="11" name="直線矢印コネクタ 10">
                <a:extLst>
                  <a:ext uri="{FF2B5EF4-FFF2-40B4-BE49-F238E27FC236}">
                    <a16:creationId xmlns:a16="http://schemas.microsoft.com/office/drawing/2014/main" id="{860F0FCA-53AF-4042-A864-010135DF4383}"/>
                  </a:ext>
                </a:extLst>
              </p:cNvPr>
              <p:cNvCxnSpPr>
                <a:cxnSpLocks/>
              </p:cNvCxnSpPr>
              <p:nvPr/>
            </p:nvCxnSpPr>
            <p:spPr>
              <a:xfrm>
                <a:off x="404325" y="793175"/>
                <a:ext cx="9261613" cy="0"/>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91FC45B5-C238-4262-86AD-4C7C6244BFFD}"/>
                  </a:ext>
                </a:extLst>
              </p:cNvPr>
              <p:cNvCxnSpPr/>
              <p:nvPr/>
            </p:nvCxnSpPr>
            <p:spPr>
              <a:xfrm>
                <a:off x="2752530" y="671807"/>
                <a:ext cx="0" cy="9360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D6F92E84-3CD5-450C-873D-7B0BE3B728C5}"/>
                  </a:ext>
                </a:extLst>
              </p:cNvPr>
              <p:cNvCxnSpPr/>
              <p:nvPr/>
            </p:nvCxnSpPr>
            <p:spPr>
              <a:xfrm>
                <a:off x="5159829" y="671807"/>
                <a:ext cx="0" cy="9360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35A79046-4DA6-41D8-8F7B-FC1B33AEF987}"/>
                  </a:ext>
                </a:extLst>
              </p:cNvPr>
              <p:cNvCxnSpPr/>
              <p:nvPr/>
            </p:nvCxnSpPr>
            <p:spPr>
              <a:xfrm>
                <a:off x="7697754" y="671807"/>
                <a:ext cx="0" cy="9360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4DFB1289-65B6-4B49-9456-12E0575BEB1A}"/>
                  </a:ext>
                </a:extLst>
              </p:cNvPr>
              <p:cNvCxnSpPr/>
              <p:nvPr/>
            </p:nvCxnSpPr>
            <p:spPr>
              <a:xfrm>
                <a:off x="485192" y="1254019"/>
                <a:ext cx="2183363"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FFB64B34-8CB0-4D5B-A3DC-10111D33E444}"/>
                  </a:ext>
                </a:extLst>
              </p:cNvPr>
              <p:cNvCxnSpPr/>
              <p:nvPr/>
            </p:nvCxnSpPr>
            <p:spPr>
              <a:xfrm>
                <a:off x="2864497" y="1285544"/>
                <a:ext cx="2183363" cy="0"/>
              </a:xfrm>
              <a:prstGeom prst="straightConnector1">
                <a:avLst/>
              </a:prstGeom>
              <a:ln w="19050">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CF844F12-DFF2-401A-ACF0-178B1D166C43}"/>
                  </a:ext>
                </a:extLst>
              </p:cNvPr>
              <p:cNvCxnSpPr>
                <a:cxnSpLocks/>
              </p:cNvCxnSpPr>
              <p:nvPr/>
            </p:nvCxnSpPr>
            <p:spPr>
              <a:xfrm>
                <a:off x="2864498" y="1528989"/>
                <a:ext cx="4833256" cy="0"/>
              </a:xfrm>
              <a:prstGeom prst="straightConnector1">
                <a:avLst/>
              </a:prstGeom>
              <a:ln w="19050">
                <a:prstDash val="lgDashDot"/>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8E134407-8983-44E6-81A2-E2023C4E185D}"/>
                  </a:ext>
                </a:extLst>
              </p:cNvPr>
              <p:cNvCxnSpPr>
                <a:cxnSpLocks/>
              </p:cNvCxnSpPr>
              <p:nvPr/>
            </p:nvCxnSpPr>
            <p:spPr>
              <a:xfrm>
                <a:off x="2864498" y="993162"/>
                <a:ext cx="6801440"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29E0800A-27D0-4D3B-A78B-CE85B1C3A974}"/>
                  </a:ext>
                </a:extLst>
              </p:cNvPr>
              <p:cNvCxnSpPr>
                <a:cxnSpLocks/>
              </p:cNvCxnSpPr>
              <p:nvPr/>
            </p:nvCxnSpPr>
            <p:spPr>
              <a:xfrm flipV="1">
                <a:off x="5281126" y="1257664"/>
                <a:ext cx="4384812" cy="11995"/>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8" name="四角形: 角を丸くする 27">
                <a:extLst>
                  <a:ext uri="{FF2B5EF4-FFF2-40B4-BE49-F238E27FC236}">
                    <a16:creationId xmlns:a16="http://schemas.microsoft.com/office/drawing/2014/main" id="{9F0E38D8-9E85-403D-97FD-7725541ACB33}"/>
                  </a:ext>
                </a:extLst>
              </p:cNvPr>
              <p:cNvSpPr/>
              <p:nvPr/>
            </p:nvSpPr>
            <p:spPr>
              <a:xfrm>
                <a:off x="3028439" y="880875"/>
                <a:ext cx="1908000" cy="180000"/>
              </a:xfrm>
              <a:prstGeom prst="roundRect">
                <a:avLst>
                  <a:gd name="adj" fmla="val 50000"/>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経過措置なし・更新４年間</a:t>
                </a:r>
              </a:p>
            </p:txBody>
          </p:sp>
          <p:sp>
            <p:nvSpPr>
              <p:cNvPr id="29" name="四角形: 角を丸くする 28">
                <a:extLst>
                  <a:ext uri="{FF2B5EF4-FFF2-40B4-BE49-F238E27FC236}">
                    <a16:creationId xmlns:a16="http://schemas.microsoft.com/office/drawing/2014/main" id="{3F291BED-B1B9-4A68-9F72-1C5774B0F328}"/>
                  </a:ext>
                </a:extLst>
              </p:cNvPr>
              <p:cNvSpPr/>
              <p:nvPr/>
            </p:nvSpPr>
            <p:spPr>
              <a:xfrm>
                <a:off x="3238164" y="1171425"/>
                <a:ext cx="1548000" cy="180000"/>
              </a:xfrm>
              <a:prstGeom prst="roundRect">
                <a:avLst>
                  <a:gd name="adj" fmla="val 50000"/>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経過措置・１年間</a:t>
                </a:r>
              </a:p>
            </p:txBody>
          </p:sp>
          <p:sp>
            <p:nvSpPr>
              <p:cNvPr id="30" name="四角形: 角を丸くする 29">
                <a:extLst>
                  <a:ext uri="{FF2B5EF4-FFF2-40B4-BE49-F238E27FC236}">
                    <a16:creationId xmlns:a16="http://schemas.microsoft.com/office/drawing/2014/main" id="{9B93F8E0-97A8-42DE-AB97-91CA67EEBA50}"/>
                  </a:ext>
                </a:extLst>
              </p:cNvPr>
              <p:cNvSpPr/>
              <p:nvPr/>
            </p:nvSpPr>
            <p:spPr>
              <a:xfrm>
                <a:off x="3238164" y="1425384"/>
                <a:ext cx="1548000" cy="180000"/>
              </a:xfrm>
              <a:prstGeom prst="roundRect">
                <a:avLst>
                  <a:gd name="adj" fmla="val 50000"/>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経過措置・２年間</a:t>
                </a:r>
              </a:p>
            </p:txBody>
          </p:sp>
          <p:sp>
            <p:nvSpPr>
              <p:cNvPr id="31" name="四角形: 角を丸くする 30">
                <a:extLst>
                  <a:ext uri="{FF2B5EF4-FFF2-40B4-BE49-F238E27FC236}">
                    <a16:creationId xmlns:a16="http://schemas.microsoft.com/office/drawing/2014/main" id="{F7AC4639-C394-4E75-B154-4321157287D9}"/>
                  </a:ext>
                </a:extLst>
              </p:cNvPr>
              <p:cNvSpPr/>
              <p:nvPr/>
            </p:nvSpPr>
            <p:spPr>
              <a:xfrm>
                <a:off x="5533493" y="1167664"/>
                <a:ext cx="1548000" cy="180000"/>
              </a:xfrm>
              <a:prstGeom prst="roundRect">
                <a:avLst>
                  <a:gd name="adj" fmla="val 50000"/>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更新３年間</a:t>
                </a:r>
              </a:p>
            </p:txBody>
          </p:sp>
          <p:sp>
            <p:nvSpPr>
              <p:cNvPr id="32" name="四角形: 角を丸くする 31">
                <a:extLst>
                  <a:ext uri="{FF2B5EF4-FFF2-40B4-BE49-F238E27FC236}">
                    <a16:creationId xmlns:a16="http://schemas.microsoft.com/office/drawing/2014/main" id="{9342B937-E222-4AB9-91C8-567AE8182195}"/>
                  </a:ext>
                </a:extLst>
              </p:cNvPr>
              <p:cNvSpPr/>
              <p:nvPr/>
            </p:nvSpPr>
            <p:spPr>
              <a:xfrm>
                <a:off x="7973938" y="1426079"/>
                <a:ext cx="1548000" cy="180000"/>
              </a:xfrm>
              <a:prstGeom prst="roundRect">
                <a:avLst>
                  <a:gd name="adj" fmla="val 50000"/>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更新２年間</a:t>
                </a:r>
              </a:p>
            </p:txBody>
          </p:sp>
          <p:sp>
            <p:nvSpPr>
              <p:cNvPr id="36" name="テキスト ボックス 35">
                <a:extLst>
                  <a:ext uri="{FF2B5EF4-FFF2-40B4-BE49-F238E27FC236}">
                    <a16:creationId xmlns:a16="http://schemas.microsoft.com/office/drawing/2014/main" id="{19D2DCD0-53E7-40F7-A615-EB12F70D0146}"/>
                  </a:ext>
                </a:extLst>
              </p:cNvPr>
              <p:cNvSpPr txBox="1"/>
              <p:nvPr/>
            </p:nvSpPr>
            <p:spPr>
              <a:xfrm>
                <a:off x="951284" y="531072"/>
                <a:ext cx="1315613" cy="276999"/>
              </a:xfrm>
              <a:prstGeom prst="rect">
                <a:avLst/>
              </a:prstGeom>
              <a:noFill/>
            </p:spPr>
            <p:txBody>
              <a:bodyPr wrap="square" rtlCol="0">
                <a:spAutoFit/>
              </a:bodyPr>
              <a:lstStyle/>
              <a:p>
                <a:pPr algn="ctr"/>
                <a:r>
                  <a:rPr kumimoji="1" lang="en-US" altLang="ja-JP" sz="1200" dirty="0">
                    <a:latin typeface="Meiryo UI" panose="020B0604030504040204" pitchFamily="50" charset="-128"/>
                    <a:ea typeface="Meiryo UI" panose="020B0604030504040204" pitchFamily="50" charset="-128"/>
                  </a:rPr>
                  <a:t>2019</a:t>
                </a:r>
                <a:r>
                  <a:rPr kumimoji="1" lang="ja-JP" altLang="en-US" sz="1200" dirty="0">
                    <a:latin typeface="Meiryo UI" panose="020B0604030504040204" pitchFamily="50" charset="-128"/>
                    <a:ea typeface="Meiryo UI" panose="020B0604030504040204" pitchFamily="50" charset="-128"/>
                  </a:rPr>
                  <a:t>年度</a:t>
                </a:r>
              </a:p>
            </p:txBody>
          </p:sp>
          <p:sp>
            <p:nvSpPr>
              <p:cNvPr id="37" name="テキスト ボックス 36">
                <a:extLst>
                  <a:ext uri="{FF2B5EF4-FFF2-40B4-BE49-F238E27FC236}">
                    <a16:creationId xmlns:a16="http://schemas.microsoft.com/office/drawing/2014/main" id="{81658C04-730A-4CBC-B60A-BDE661E6758A}"/>
                  </a:ext>
                </a:extLst>
              </p:cNvPr>
              <p:cNvSpPr txBox="1"/>
              <p:nvPr/>
            </p:nvSpPr>
            <p:spPr>
              <a:xfrm>
                <a:off x="3298373" y="503038"/>
                <a:ext cx="1315613" cy="307777"/>
              </a:xfrm>
              <a:prstGeom prst="rect">
                <a:avLst/>
              </a:prstGeom>
              <a:noFill/>
            </p:spPr>
            <p:txBody>
              <a:bodyPr wrap="square" rtlCol="0">
                <a:spAutoFit/>
              </a:bodyPr>
              <a:lstStyle/>
              <a:p>
                <a:pPr algn="ctr"/>
                <a:r>
                  <a:rPr kumimoji="1" lang="en-US" altLang="ja-JP" sz="1400" dirty="0">
                    <a:latin typeface="Meiryo UI" panose="020B0604030504040204" pitchFamily="50" charset="-128"/>
                    <a:ea typeface="Meiryo UI" panose="020B0604030504040204" pitchFamily="50" charset="-128"/>
                  </a:rPr>
                  <a:t>2020</a:t>
                </a:r>
                <a:r>
                  <a:rPr kumimoji="1" lang="ja-JP" altLang="en-US" sz="1400" dirty="0">
                    <a:latin typeface="Meiryo UI" panose="020B0604030504040204" pitchFamily="50" charset="-128"/>
                    <a:ea typeface="Meiryo UI" panose="020B0604030504040204" pitchFamily="50" charset="-128"/>
                  </a:rPr>
                  <a:t>年度</a:t>
                </a:r>
              </a:p>
            </p:txBody>
          </p:sp>
          <p:sp>
            <p:nvSpPr>
              <p:cNvPr id="38" name="テキスト ボックス 37">
                <a:extLst>
                  <a:ext uri="{FF2B5EF4-FFF2-40B4-BE49-F238E27FC236}">
                    <a16:creationId xmlns:a16="http://schemas.microsoft.com/office/drawing/2014/main" id="{D58AF4C8-96EE-457A-A9B7-F6D988BDDBD2}"/>
                  </a:ext>
                </a:extLst>
              </p:cNvPr>
              <p:cNvSpPr txBox="1"/>
              <p:nvPr/>
            </p:nvSpPr>
            <p:spPr>
              <a:xfrm>
                <a:off x="5785557" y="503038"/>
                <a:ext cx="1315613" cy="307777"/>
              </a:xfrm>
              <a:prstGeom prst="rect">
                <a:avLst/>
              </a:prstGeom>
              <a:noFill/>
            </p:spPr>
            <p:txBody>
              <a:bodyPr wrap="square" rtlCol="0">
                <a:spAutoFit/>
              </a:bodyPr>
              <a:lstStyle/>
              <a:p>
                <a:pPr algn="ctr"/>
                <a:r>
                  <a:rPr kumimoji="1" lang="en-US" altLang="ja-JP" sz="1400" dirty="0">
                    <a:latin typeface="Meiryo UI" panose="020B0604030504040204" pitchFamily="50" charset="-128"/>
                    <a:ea typeface="Meiryo UI" panose="020B0604030504040204" pitchFamily="50" charset="-128"/>
                  </a:rPr>
                  <a:t>2021</a:t>
                </a:r>
                <a:r>
                  <a:rPr kumimoji="1" lang="ja-JP" altLang="en-US" sz="1400" dirty="0">
                    <a:latin typeface="Meiryo UI" panose="020B0604030504040204" pitchFamily="50" charset="-128"/>
                    <a:ea typeface="Meiryo UI" panose="020B0604030504040204" pitchFamily="50" charset="-128"/>
                  </a:rPr>
                  <a:t>年度</a:t>
                </a:r>
              </a:p>
            </p:txBody>
          </p:sp>
          <p:sp>
            <p:nvSpPr>
              <p:cNvPr id="39" name="テキスト ボックス 38">
                <a:extLst>
                  <a:ext uri="{FF2B5EF4-FFF2-40B4-BE49-F238E27FC236}">
                    <a16:creationId xmlns:a16="http://schemas.microsoft.com/office/drawing/2014/main" id="{32813067-51A1-4E95-95A2-3288FE04B540}"/>
                  </a:ext>
                </a:extLst>
              </p:cNvPr>
              <p:cNvSpPr txBox="1"/>
              <p:nvPr/>
            </p:nvSpPr>
            <p:spPr>
              <a:xfrm>
                <a:off x="7935335" y="484267"/>
                <a:ext cx="1315613" cy="307777"/>
              </a:xfrm>
              <a:prstGeom prst="rect">
                <a:avLst/>
              </a:prstGeom>
              <a:noFill/>
            </p:spPr>
            <p:txBody>
              <a:bodyPr wrap="square" rtlCol="0">
                <a:spAutoFit/>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年度～</a:t>
                </a:r>
              </a:p>
            </p:txBody>
          </p:sp>
          <p:sp>
            <p:nvSpPr>
              <p:cNvPr id="34" name="テキスト ボックス 33">
                <a:extLst>
                  <a:ext uri="{FF2B5EF4-FFF2-40B4-BE49-F238E27FC236}">
                    <a16:creationId xmlns:a16="http://schemas.microsoft.com/office/drawing/2014/main" id="{81658C04-730A-4CBC-B60A-BDE661E6758A}"/>
                  </a:ext>
                </a:extLst>
              </p:cNvPr>
              <p:cNvSpPr txBox="1"/>
              <p:nvPr/>
            </p:nvSpPr>
            <p:spPr>
              <a:xfrm>
                <a:off x="2706658" y="529119"/>
                <a:ext cx="1315613"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新要件</a:t>
                </a:r>
                <a:endParaRPr kumimoji="1" lang="ja-JP" altLang="en-US" sz="1200" dirty="0">
                  <a:latin typeface="Meiryo UI" panose="020B0604030504040204" pitchFamily="50" charset="-128"/>
                  <a:ea typeface="Meiryo UI" panose="020B0604030504040204" pitchFamily="50" charset="-128"/>
                </a:endParaRPr>
              </a:p>
            </p:txBody>
          </p:sp>
        </p:grpSp>
      </p:grpSp>
      <p:sp>
        <p:nvSpPr>
          <p:cNvPr id="42" name="正方形/長方形 41">
            <a:extLst>
              <a:ext uri="{FF2B5EF4-FFF2-40B4-BE49-F238E27FC236}">
                <a16:creationId xmlns:a16="http://schemas.microsoft.com/office/drawing/2014/main" id="{E84AE27E-64F0-481A-92E3-BD180001FC66}"/>
              </a:ext>
            </a:extLst>
          </p:cNvPr>
          <p:cNvSpPr/>
          <p:nvPr/>
        </p:nvSpPr>
        <p:spPr>
          <a:xfrm>
            <a:off x="72502" y="452286"/>
            <a:ext cx="2628000" cy="2375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経過措置と指定期間の考え方</a:t>
            </a:r>
          </a:p>
        </p:txBody>
      </p:sp>
      <p:sp>
        <p:nvSpPr>
          <p:cNvPr id="2" name="テキスト ボックス 1"/>
          <p:cNvSpPr txBox="1"/>
          <p:nvPr/>
        </p:nvSpPr>
        <p:spPr>
          <a:xfrm>
            <a:off x="1180231" y="1183924"/>
            <a:ext cx="1266776"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▼要件改正</a:t>
            </a:r>
            <a:endParaRPr kumimoji="1" lang="ja-JP" altLang="en-US" sz="1100" dirty="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3141604" y="1839693"/>
            <a:ext cx="6406419" cy="246221"/>
          </a:xfrm>
          <a:prstGeom prst="rect">
            <a:avLst/>
          </a:prstGeom>
          <a:noFill/>
        </p:spPr>
        <p:txBody>
          <a:bodyPr wrap="square" rtlCol="0">
            <a:spAutoFit/>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人的要件等</a:t>
            </a:r>
            <a:r>
              <a:rPr kumimoji="1" lang="en-US" altLang="ja-JP" sz="1000" dirty="0" smtClean="0">
                <a:latin typeface="Meiryo UI" panose="020B0604030504040204" pitchFamily="50" charset="-128"/>
                <a:ea typeface="Meiryo UI" panose="020B0604030504040204" pitchFamily="50" charset="-128"/>
              </a:rPr>
              <a:t>(2</a:t>
            </a:r>
            <a:r>
              <a:rPr kumimoji="1" lang="ja-JP" altLang="en-US" sz="1000" dirty="0" smtClean="0">
                <a:latin typeface="Meiryo UI" panose="020B0604030504040204" pitchFamily="50" charset="-128"/>
                <a:ea typeface="Meiryo UI" panose="020B0604030504040204" pitchFamily="50" charset="-128"/>
              </a:rPr>
              <a:t>年</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と体制整備等</a:t>
            </a: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年</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の</a:t>
            </a:r>
            <a:r>
              <a:rPr kumimoji="1" lang="ja-JP" altLang="en-US" sz="1000" dirty="0">
                <a:latin typeface="Meiryo UI" panose="020B0604030504040204" pitchFamily="50" charset="-128"/>
                <a:ea typeface="Meiryo UI" panose="020B0604030504040204" pitchFamily="50" charset="-128"/>
              </a:rPr>
              <a:t>両方の要件を満たしていない場合は</a:t>
            </a:r>
            <a:r>
              <a:rPr kumimoji="1" lang="ja-JP" altLang="en-US" sz="1000" dirty="0" smtClean="0">
                <a:latin typeface="Meiryo UI" panose="020B0604030504040204" pitchFamily="50" charset="-128"/>
                <a:ea typeface="Meiryo UI" panose="020B0604030504040204" pitchFamily="50" charset="-128"/>
              </a:rPr>
              <a:t>、</a:t>
            </a:r>
            <a:r>
              <a:rPr kumimoji="1" lang="ja-JP" altLang="en-US" sz="1000" smtClean="0">
                <a:latin typeface="Meiryo UI" panose="020B0604030504040204" pitchFamily="50" charset="-128"/>
                <a:ea typeface="Meiryo UI" panose="020B0604030504040204" pitchFamily="50" charset="-128"/>
              </a:rPr>
              <a:t>体制</a:t>
            </a:r>
            <a:r>
              <a:rPr kumimoji="1" lang="ja-JP" altLang="en-US" sz="1000" smtClean="0">
                <a:latin typeface="Meiryo UI" panose="020B0604030504040204" pitchFamily="50" charset="-128"/>
                <a:ea typeface="Meiryo UI" panose="020B0604030504040204" pitchFamily="50" charset="-128"/>
              </a:rPr>
              <a:t>整備等を</a:t>
            </a:r>
            <a:r>
              <a:rPr kumimoji="1" lang="ja-JP" altLang="en-US" sz="1000" dirty="0" smtClean="0">
                <a:latin typeface="Meiryo UI" panose="020B0604030504040204" pitchFamily="50" charset="-128"/>
                <a:ea typeface="Meiryo UI" panose="020B0604030504040204" pitchFamily="50" charset="-128"/>
              </a:rPr>
              <a:t>１年</a:t>
            </a:r>
            <a:r>
              <a:rPr kumimoji="1" lang="ja-JP" altLang="en-US" sz="1000" dirty="0">
                <a:latin typeface="Meiryo UI" panose="020B0604030504040204" pitchFamily="50" charset="-128"/>
                <a:ea typeface="Meiryo UI" panose="020B0604030504040204" pitchFamily="50" charset="-128"/>
              </a:rPr>
              <a:t>で充足する必要がある</a:t>
            </a:r>
          </a:p>
        </p:txBody>
      </p:sp>
    </p:spTree>
    <p:extLst>
      <p:ext uri="{BB962C8B-B14F-4D97-AF65-F5344CB8AC3E}">
        <p14:creationId xmlns:p14="http://schemas.microsoft.com/office/powerpoint/2010/main" val="15430693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60608" y="850006"/>
            <a:ext cx="9221274" cy="1661373"/>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500" dirty="0" smtClean="0">
                <a:solidFill>
                  <a:prstClr val="black"/>
                </a:solidFill>
                <a:latin typeface="Meiryo UI" panose="020B0604030504040204" pitchFamily="50" charset="-128"/>
                <a:ea typeface="Meiryo UI" panose="020B0604030504040204" pitchFamily="50" charset="-128"/>
              </a:rPr>
              <a:t>国においては、平成</a:t>
            </a:r>
            <a:r>
              <a:rPr lang="en-US" altLang="ja-JP" sz="1500" dirty="0" smtClean="0">
                <a:solidFill>
                  <a:prstClr val="black"/>
                </a:solidFill>
                <a:latin typeface="Meiryo UI" panose="020B0604030504040204" pitchFamily="50" charset="-128"/>
                <a:ea typeface="Meiryo UI" panose="020B0604030504040204" pitchFamily="50" charset="-128"/>
              </a:rPr>
              <a:t>30</a:t>
            </a:r>
            <a:r>
              <a:rPr lang="ja-JP" altLang="en-US" sz="1500" dirty="0" smtClean="0">
                <a:solidFill>
                  <a:prstClr val="black"/>
                </a:solidFill>
                <a:latin typeface="Meiryo UI" panose="020B0604030504040204" pitchFamily="50" charset="-128"/>
                <a:ea typeface="Meiryo UI" panose="020B0604030504040204" pitchFamily="50" charset="-128"/>
              </a:rPr>
              <a:t>年</a:t>
            </a:r>
            <a:r>
              <a:rPr lang="en-US" altLang="ja-JP" sz="1500" dirty="0" smtClean="0">
                <a:solidFill>
                  <a:prstClr val="black"/>
                </a:solidFill>
                <a:latin typeface="Meiryo UI" panose="020B0604030504040204" pitchFamily="50" charset="-128"/>
                <a:ea typeface="Meiryo UI" panose="020B0604030504040204" pitchFamily="50" charset="-128"/>
              </a:rPr>
              <a:t>3</a:t>
            </a:r>
            <a:r>
              <a:rPr lang="ja-JP" altLang="en-US" sz="1500" dirty="0" smtClean="0">
                <a:solidFill>
                  <a:prstClr val="black"/>
                </a:solidFill>
                <a:latin typeface="Meiryo UI" panose="020B0604030504040204" pitchFamily="50" charset="-128"/>
                <a:ea typeface="Meiryo UI" panose="020B0604030504040204" pitchFamily="50" charset="-128"/>
              </a:rPr>
              <a:t>月、第３期がん対策推進基本計画が策定され、がん医療の更なる充実等を図るため、</a:t>
            </a:r>
            <a:endParaRPr lang="en-US" altLang="ja-JP" sz="1500" dirty="0" smtClean="0">
              <a:solidFill>
                <a:prstClr val="black"/>
              </a:solidFill>
              <a:latin typeface="Meiryo UI" panose="020B0604030504040204" pitchFamily="50" charset="-128"/>
              <a:ea typeface="Meiryo UI" panose="020B0604030504040204" pitchFamily="50" charset="-128"/>
            </a:endParaRPr>
          </a:p>
          <a:p>
            <a:pPr lvl="0"/>
            <a:r>
              <a:rPr lang="en-US" altLang="ja-JP" sz="1500" dirty="0">
                <a:solidFill>
                  <a:prstClr val="black"/>
                </a:solidFill>
                <a:latin typeface="Meiryo UI" panose="020B0604030504040204" pitchFamily="50" charset="-128"/>
                <a:ea typeface="Meiryo UI" panose="020B0604030504040204" pitchFamily="50" charset="-128"/>
              </a:rPr>
              <a:t> </a:t>
            </a:r>
            <a:r>
              <a:rPr lang="en-US" altLang="ja-JP" sz="1500" dirty="0" smtClean="0">
                <a:solidFill>
                  <a:prstClr val="black"/>
                </a:solidFill>
                <a:latin typeface="Meiryo UI" panose="020B0604030504040204" pitchFamily="50" charset="-128"/>
                <a:ea typeface="Meiryo UI" panose="020B0604030504040204" pitchFamily="50" charset="-128"/>
              </a:rPr>
              <a:t> </a:t>
            </a:r>
            <a:r>
              <a:rPr lang="ja-JP" altLang="en-US" sz="1500" dirty="0" smtClean="0">
                <a:solidFill>
                  <a:prstClr val="black"/>
                </a:solidFill>
                <a:latin typeface="Meiryo UI" panose="020B0604030504040204" pitchFamily="50" charset="-128"/>
                <a:ea typeface="Meiryo UI" panose="020B0604030504040204" pitchFamily="50" charset="-128"/>
              </a:rPr>
              <a:t>がん</a:t>
            </a:r>
            <a:r>
              <a:rPr lang="ja-JP" altLang="en-US" sz="1500" dirty="0">
                <a:solidFill>
                  <a:prstClr val="black"/>
                </a:solidFill>
                <a:latin typeface="Meiryo UI" panose="020B0604030504040204" pitchFamily="50" charset="-128"/>
                <a:ea typeface="Meiryo UI" panose="020B0604030504040204" pitchFamily="50" charset="-128"/>
              </a:rPr>
              <a:t>診療連携拠点病院</a:t>
            </a:r>
            <a:r>
              <a:rPr lang="ja-JP" altLang="en-US" sz="1500" dirty="0" smtClean="0">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国拠点病院</a:t>
            </a:r>
            <a:r>
              <a:rPr lang="ja-JP" altLang="en-US" sz="1500" dirty="0" smtClean="0">
                <a:solidFill>
                  <a:prstClr val="black"/>
                </a:solidFill>
                <a:latin typeface="Meiryo UI" panose="020B0604030504040204" pitchFamily="50" charset="-128"/>
                <a:ea typeface="Meiryo UI" panose="020B0604030504040204" pitchFamily="50" charset="-128"/>
              </a:rPr>
              <a:t>）の指定要件が改正されたところである。</a:t>
            </a:r>
            <a:endParaRPr lang="en-US" altLang="ja-JP" sz="1500" dirty="0" smtClean="0">
              <a:solidFill>
                <a:prstClr val="black"/>
              </a:solidFill>
              <a:latin typeface="Meiryo UI" panose="020B0604030504040204" pitchFamily="50" charset="-128"/>
              <a:ea typeface="Meiryo UI" panose="020B0604030504040204" pitchFamily="50" charset="-128"/>
            </a:endParaRPr>
          </a:p>
          <a:p>
            <a:pPr lvl="0"/>
            <a:r>
              <a:rPr lang="ja-JP" altLang="en-US" sz="1500" dirty="0" smtClean="0">
                <a:solidFill>
                  <a:prstClr val="black"/>
                </a:solidFill>
                <a:latin typeface="Meiryo UI" panose="020B0604030504040204" pitchFamily="50" charset="-128"/>
                <a:ea typeface="Meiryo UI" panose="020B0604030504040204" pitchFamily="50" charset="-128"/>
              </a:rPr>
              <a:t>　　 国拠点病院の</a:t>
            </a:r>
            <a:r>
              <a:rPr lang="ja-JP" altLang="en-US" sz="1500" dirty="0">
                <a:solidFill>
                  <a:prstClr val="black"/>
                </a:solidFill>
                <a:latin typeface="Meiryo UI" panose="020B0604030504040204" pitchFamily="50" charset="-128"/>
                <a:ea typeface="Meiryo UI" panose="020B0604030504040204" pitchFamily="50" charset="-128"/>
              </a:rPr>
              <a:t>指定要件改正を受け、大阪府がん診療拠点病院（</a:t>
            </a:r>
            <a:r>
              <a:rPr lang="ja-JP" altLang="en-US" sz="1500" dirty="0" smtClean="0">
                <a:solidFill>
                  <a:prstClr val="black"/>
                </a:solidFill>
                <a:latin typeface="Meiryo UI" panose="020B0604030504040204" pitchFamily="50" charset="-128"/>
                <a:ea typeface="Meiryo UI" panose="020B0604030504040204" pitchFamily="50" charset="-128"/>
              </a:rPr>
              <a:t>府拠点病院）</a:t>
            </a:r>
            <a:r>
              <a:rPr lang="ja-JP" altLang="en-US" sz="1500" dirty="0">
                <a:solidFill>
                  <a:prstClr val="black"/>
                </a:solidFill>
                <a:latin typeface="Meiryo UI" panose="020B0604030504040204" pitchFamily="50" charset="-128"/>
                <a:ea typeface="Meiryo UI" panose="020B0604030504040204" pitchFamily="50" charset="-128"/>
              </a:rPr>
              <a:t>に</a:t>
            </a:r>
            <a:r>
              <a:rPr lang="ja-JP" altLang="en-US" sz="1500" dirty="0" smtClean="0">
                <a:solidFill>
                  <a:prstClr val="black"/>
                </a:solidFill>
                <a:latin typeface="Meiryo UI" panose="020B0604030504040204" pitchFamily="50" charset="-128"/>
                <a:ea typeface="Meiryo UI" panose="020B0604030504040204" pitchFamily="50" charset="-128"/>
              </a:rPr>
              <a:t>ついても指定</a:t>
            </a:r>
            <a:r>
              <a:rPr lang="ja-JP" altLang="en-US" sz="1500" dirty="0">
                <a:solidFill>
                  <a:prstClr val="black"/>
                </a:solidFill>
                <a:latin typeface="Meiryo UI" panose="020B0604030504040204" pitchFamily="50" charset="-128"/>
                <a:ea typeface="Meiryo UI" panose="020B0604030504040204" pitchFamily="50" charset="-128"/>
              </a:rPr>
              <a:t>要件を</a:t>
            </a:r>
            <a:r>
              <a:rPr lang="ja-JP" altLang="en-US" sz="1500" dirty="0" smtClean="0">
                <a:solidFill>
                  <a:prstClr val="black"/>
                </a:solidFill>
                <a:latin typeface="Meiryo UI" panose="020B0604030504040204" pitchFamily="50" charset="-128"/>
                <a:ea typeface="Meiryo UI" panose="020B0604030504040204" pitchFamily="50" charset="-128"/>
              </a:rPr>
              <a:t>見直す</a:t>
            </a:r>
            <a:endParaRPr lang="en-US" altLang="ja-JP" sz="1500" dirty="0" smtClean="0">
              <a:solidFill>
                <a:prstClr val="black"/>
              </a:solidFill>
              <a:latin typeface="Meiryo UI" panose="020B0604030504040204" pitchFamily="50" charset="-128"/>
              <a:ea typeface="Meiryo UI" panose="020B0604030504040204" pitchFamily="50" charset="-128"/>
            </a:endParaRPr>
          </a:p>
          <a:p>
            <a:pPr lvl="0"/>
            <a:r>
              <a:rPr lang="ja-JP" altLang="en-US" sz="1500" dirty="0">
                <a:solidFill>
                  <a:prstClr val="black"/>
                </a:solidFill>
                <a:latin typeface="Meiryo UI" panose="020B0604030504040204" pitchFamily="50" charset="-128"/>
                <a:ea typeface="Meiryo UI" panose="020B0604030504040204" pitchFamily="50" charset="-128"/>
              </a:rPr>
              <a:t>　</a:t>
            </a:r>
            <a:r>
              <a:rPr lang="ja-JP" altLang="en-US" sz="1500" dirty="0" smtClean="0">
                <a:solidFill>
                  <a:prstClr val="black"/>
                </a:solidFill>
                <a:latin typeface="Meiryo UI" panose="020B0604030504040204" pitchFamily="50" charset="-128"/>
                <a:ea typeface="Meiryo UI" panose="020B0604030504040204" pitchFamily="50" charset="-128"/>
              </a:rPr>
              <a:t>こと</a:t>
            </a:r>
            <a:r>
              <a:rPr lang="ja-JP" altLang="en-US" sz="1500" dirty="0">
                <a:solidFill>
                  <a:prstClr val="black"/>
                </a:solidFill>
                <a:latin typeface="Meiryo UI" panose="020B0604030504040204" pitchFamily="50" charset="-128"/>
                <a:ea typeface="Meiryo UI" panose="020B0604030504040204" pitchFamily="50" charset="-128"/>
              </a:rPr>
              <a:t>により、府におけるがん診療提供体制の一層の充実・強化を図る。</a:t>
            </a:r>
            <a:endParaRPr lang="en-US" altLang="ja-JP" sz="1500" dirty="0">
              <a:solidFill>
                <a:prstClr val="black"/>
              </a:solidFill>
              <a:latin typeface="Meiryo UI" panose="020B0604030504040204" pitchFamily="50" charset="-128"/>
              <a:ea typeface="Meiryo UI" panose="020B0604030504040204" pitchFamily="50" charset="-128"/>
            </a:endParaRPr>
          </a:p>
          <a:p>
            <a:pPr lvl="0"/>
            <a:r>
              <a:rPr lang="ja-JP" altLang="en-US" sz="1500" dirty="0">
                <a:solidFill>
                  <a:prstClr val="black"/>
                </a:solidFill>
                <a:latin typeface="Meiryo UI" panose="020B0604030504040204" pitchFamily="50" charset="-128"/>
                <a:ea typeface="Meiryo UI" panose="020B0604030504040204" pitchFamily="50" charset="-128"/>
              </a:rPr>
              <a:t>　</a:t>
            </a:r>
            <a:r>
              <a:rPr lang="ja-JP" altLang="en-US" sz="1500" dirty="0" smtClean="0">
                <a:solidFill>
                  <a:prstClr val="black"/>
                </a:solidFill>
                <a:latin typeface="Meiryo UI" panose="020B0604030504040204" pitchFamily="50" charset="-128"/>
                <a:ea typeface="Meiryo UI" panose="020B0604030504040204" pitchFamily="50" charset="-128"/>
              </a:rPr>
              <a:t>  指定</a:t>
            </a:r>
            <a:r>
              <a:rPr lang="ja-JP" altLang="en-US" sz="1500" dirty="0">
                <a:solidFill>
                  <a:prstClr val="black"/>
                </a:solidFill>
                <a:latin typeface="Meiryo UI" panose="020B0604030504040204" pitchFamily="50" charset="-128"/>
                <a:ea typeface="Meiryo UI" panose="020B0604030504040204" pitchFamily="50" charset="-128"/>
              </a:rPr>
              <a:t>要件については、国拠点病院の指定要件に基本的には準じることとするが、一定の診療提供体制及び</a:t>
            </a:r>
            <a:r>
              <a:rPr lang="ja-JP" altLang="en-US" sz="1500" dirty="0" smtClean="0">
                <a:solidFill>
                  <a:prstClr val="black"/>
                </a:solidFill>
                <a:latin typeface="Meiryo UI" panose="020B0604030504040204" pitchFamily="50" charset="-128"/>
                <a:ea typeface="Meiryo UI" panose="020B0604030504040204" pitchFamily="50" charset="-128"/>
              </a:rPr>
              <a:t>診療</a:t>
            </a:r>
            <a:endParaRPr lang="en-US" altLang="ja-JP" sz="1500" dirty="0" smtClean="0">
              <a:solidFill>
                <a:prstClr val="black"/>
              </a:solidFill>
              <a:latin typeface="Meiryo UI" panose="020B0604030504040204" pitchFamily="50" charset="-128"/>
              <a:ea typeface="Meiryo UI" panose="020B0604030504040204" pitchFamily="50" charset="-128"/>
            </a:endParaRPr>
          </a:p>
          <a:p>
            <a:pPr lvl="0"/>
            <a:r>
              <a:rPr lang="en-US" altLang="ja-JP" sz="1500" dirty="0" smtClean="0">
                <a:solidFill>
                  <a:prstClr val="black"/>
                </a:solidFill>
                <a:latin typeface="Meiryo UI" panose="020B0604030504040204" pitchFamily="50" charset="-128"/>
                <a:ea typeface="Meiryo UI" panose="020B0604030504040204" pitchFamily="50" charset="-128"/>
              </a:rPr>
              <a:t> </a:t>
            </a:r>
            <a:r>
              <a:rPr lang="ja-JP" altLang="en-US" sz="1500" dirty="0" smtClean="0">
                <a:solidFill>
                  <a:prstClr val="black"/>
                </a:solidFill>
                <a:latin typeface="Meiryo UI" panose="020B0604030504040204" pitchFamily="50" charset="-128"/>
                <a:ea typeface="Meiryo UI" panose="020B0604030504040204" pitchFamily="50" charset="-128"/>
              </a:rPr>
              <a:t>機能</a:t>
            </a:r>
            <a:r>
              <a:rPr lang="ja-JP" altLang="en-US" sz="1500" dirty="0">
                <a:solidFill>
                  <a:prstClr val="black"/>
                </a:solidFill>
                <a:latin typeface="Meiryo UI" panose="020B0604030504040204" pitchFamily="50" charset="-128"/>
                <a:ea typeface="Meiryo UI" panose="020B0604030504040204" pitchFamily="50" charset="-128"/>
              </a:rPr>
              <a:t>等を維持しつつ、指定要件を緩和するなど、府独自の基準を設定</a:t>
            </a:r>
            <a:r>
              <a:rPr lang="ja-JP" altLang="en-US" sz="1500" dirty="0" smtClean="0">
                <a:solidFill>
                  <a:prstClr val="black"/>
                </a:solidFill>
                <a:latin typeface="Meiryo UI" panose="020B0604030504040204" pitchFamily="50" charset="-128"/>
                <a:ea typeface="Meiryo UI" panose="020B0604030504040204" pitchFamily="50" charset="-128"/>
              </a:rPr>
              <a:t>。　　　　　　　　　　　　　　　　　　　　　</a:t>
            </a:r>
            <a:endParaRPr lang="en-US" altLang="ja-JP" sz="1500" dirty="0" smtClean="0">
              <a:solidFill>
                <a:prstClr val="black"/>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3C7CFA4B-0D04-4C85-A3EF-D95E0A34AB5A}"/>
              </a:ext>
            </a:extLst>
          </p:cNvPr>
          <p:cNvSpPr/>
          <p:nvPr/>
        </p:nvSpPr>
        <p:spPr>
          <a:xfrm>
            <a:off x="0" y="0"/>
            <a:ext cx="9906000" cy="49452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今回の指定要件見直しのポイント</a:t>
            </a:r>
          </a:p>
        </p:txBody>
      </p:sp>
      <p:sp>
        <p:nvSpPr>
          <p:cNvPr id="3" name="正方形/長方形 2"/>
          <p:cNvSpPr/>
          <p:nvPr/>
        </p:nvSpPr>
        <p:spPr>
          <a:xfrm>
            <a:off x="256251" y="570735"/>
            <a:ext cx="5215945" cy="317908"/>
          </a:xfrm>
          <a:prstGeom prst="rect">
            <a:avLst/>
          </a:prstGeom>
          <a:solidFill>
            <a:schemeClr val="accent1">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大阪府がん診療拠点病院（府指定）指定要件の改正</a:t>
            </a:r>
          </a:p>
        </p:txBody>
      </p:sp>
      <p:sp>
        <p:nvSpPr>
          <p:cNvPr id="8" name="角丸四角形 7"/>
          <p:cNvSpPr/>
          <p:nvPr/>
        </p:nvSpPr>
        <p:spPr>
          <a:xfrm>
            <a:off x="360608" y="2725466"/>
            <a:ext cx="9221274" cy="3881058"/>
          </a:xfrm>
          <a:prstGeom prst="roundRect">
            <a:avLst>
              <a:gd name="adj" fmla="val 5816"/>
            </a:avLst>
          </a:prstGeom>
          <a:solidFill>
            <a:schemeClr val="bg1"/>
          </a:solidFill>
          <a:ln w="28575">
            <a:solidFill>
              <a:srgbClr val="7030A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altLang="ja-JP" sz="1500" dirty="0">
              <a:solidFill>
                <a:prstClr val="black"/>
              </a:solidFill>
              <a:latin typeface="Meiryo UI" panose="020B0604030504040204" pitchFamily="50" charset="-128"/>
              <a:ea typeface="Meiryo UI" panose="020B0604030504040204" pitchFamily="50" charset="-128"/>
            </a:endParaRPr>
          </a:p>
          <a:p>
            <a:pPr lvl="0"/>
            <a:r>
              <a:rPr lang="ja-JP" altLang="en-US" sz="1500" dirty="0" smtClean="0">
                <a:solidFill>
                  <a:prstClr val="black"/>
                </a:solidFill>
                <a:latin typeface="Meiryo UI" panose="020B0604030504040204" pitchFamily="50" charset="-128"/>
                <a:ea typeface="Meiryo UI" panose="020B0604030504040204" pitchFamily="50" charset="-128"/>
              </a:rPr>
              <a:t> 〇緩和</a:t>
            </a:r>
            <a:r>
              <a:rPr lang="ja-JP" altLang="en-US" sz="1500" dirty="0">
                <a:solidFill>
                  <a:prstClr val="black"/>
                </a:solidFill>
                <a:latin typeface="Meiryo UI" panose="020B0604030504040204" pitchFamily="50" charset="-128"/>
                <a:ea typeface="Meiryo UI" panose="020B0604030504040204" pitchFamily="50" charset="-128"/>
              </a:rPr>
              <a:t>ケアに関する診療提供</a:t>
            </a:r>
            <a:r>
              <a:rPr lang="ja-JP" altLang="en-US" sz="1500" dirty="0" smtClean="0">
                <a:solidFill>
                  <a:prstClr val="black"/>
                </a:solidFill>
                <a:latin typeface="Meiryo UI" panose="020B0604030504040204" pitchFamily="50" charset="-128"/>
                <a:ea typeface="Meiryo UI" panose="020B0604030504040204" pitchFamily="50" charset="-128"/>
              </a:rPr>
              <a:t>体制</a:t>
            </a:r>
            <a:endParaRPr lang="en-US" altLang="ja-JP" sz="1500" dirty="0" smtClean="0">
              <a:solidFill>
                <a:prstClr val="black"/>
              </a:solidFill>
              <a:latin typeface="Meiryo UI" panose="020B0604030504040204" pitchFamily="50" charset="-128"/>
              <a:ea typeface="Meiryo UI" panose="020B0604030504040204" pitchFamily="50" charset="-128"/>
            </a:endParaRPr>
          </a:p>
          <a:p>
            <a:pPr lvl="0"/>
            <a:r>
              <a:rPr lang="ja-JP" altLang="en-US" sz="1500" dirty="0" smtClean="0">
                <a:solidFill>
                  <a:prstClr val="black"/>
                </a:solidFill>
                <a:latin typeface="Meiryo UI" panose="020B0604030504040204" pitchFamily="50" charset="-128"/>
                <a:ea typeface="Meiryo UI" panose="020B0604030504040204" pitchFamily="50" charset="-128"/>
              </a:rPr>
              <a:t>　  ・</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新</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緩和的放射</a:t>
            </a:r>
            <a:r>
              <a:rPr lang="ja-JP" altLang="en-US" sz="1500" dirty="0">
                <a:solidFill>
                  <a:prstClr val="black"/>
                </a:solidFill>
                <a:latin typeface="Meiryo UI" panose="020B0604030504040204" pitchFamily="50" charset="-128"/>
                <a:ea typeface="Meiryo UI" panose="020B0604030504040204" pitchFamily="50" charset="-128"/>
              </a:rPr>
              <a:t>線治療の提供</a:t>
            </a:r>
            <a:r>
              <a:rPr lang="ja-JP" altLang="en-US" sz="1500" dirty="0" smtClean="0">
                <a:solidFill>
                  <a:prstClr val="black"/>
                </a:solidFill>
                <a:latin typeface="Meiryo UI" panose="020B0604030504040204" pitchFamily="50" charset="-128"/>
                <a:ea typeface="Meiryo UI" panose="020B0604030504040204" pitchFamily="50" charset="-128"/>
              </a:rPr>
              <a:t>体制</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経過</a:t>
            </a:r>
            <a:r>
              <a:rPr lang="ja-JP" altLang="en-US" sz="1500" dirty="0">
                <a:solidFill>
                  <a:prstClr val="black"/>
                </a:solidFill>
                <a:latin typeface="Meiryo UI" panose="020B0604030504040204" pitchFamily="50" charset="-128"/>
                <a:ea typeface="Meiryo UI" panose="020B0604030504040204" pitchFamily="50" charset="-128"/>
              </a:rPr>
              <a:t>措置</a:t>
            </a:r>
            <a:r>
              <a:rPr lang="en-US" altLang="ja-JP" sz="1500" dirty="0">
                <a:solidFill>
                  <a:prstClr val="black"/>
                </a:solidFill>
                <a:latin typeface="Meiryo UI" panose="020B0604030504040204" pitchFamily="50" charset="-128"/>
                <a:ea typeface="Meiryo UI" panose="020B0604030504040204" pitchFamily="50" charset="-128"/>
              </a:rPr>
              <a:t>1</a:t>
            </a:r>
            <a:r>
              <a:rPr lang="ja-JP" altLang="en-US" sz="1500" dirty="0" smtClean="0">
                <a:solidFill>
                  <a:prstClr val="black"/>
                </a:solidFill>
                <a:latin typeface="Meiryo UI" panose="020B0604030504040204" pitchFamily="50" charset="-128"/>
                <a:ea typeface="Meiryo UI" panose="020B0604030504040204" pitchFamily="50" charset="-128"/>
              </a:rPr>
              <a:t>年</a:t>
            </a:r>
            <a:r>
              <a:rPr lang="en-US" altLang="ja-JP" sz="1500" dirty="0" smtClean="0">
                <a:solidFill>
                  <a:prstClr val="black"/>
                </a:solidFill>
                <a:latin typeface="Meiryo UI" panose="020B0604030504040204" pitchFamily="50" charset="-128"/>
                <a:ea typeface="Meiryo UI" panose="020B0604030504040204" pitchFamily="50" charset="-128"/>
              </a:rPr>
              <a:t>〕</a:t>
            </a:r>
            <a:endParaRPr lang="en-US" altLang="ja-JP" sz="1500" dirty="0">
              <a:solidFill>
                <a:prstClr val="black"/>
              </a:solidFill>
              <a:latin typeface="Meiryo UI" panose="020B0604030504040204" pitchFamily="50" charset="-128"/>
              <a:ea typeface="Meiryo UI" panose="020B0604030504040204" pitchFamily="50" charset="-128"/>
            </a:endParaRPr>
          </a:p>
          <a:p>
            <a:pPr lvl="0"/>
            <a:r>
              <a:rPr lang="ja-JP" altLang="en-US" sz="1500" dirty="0" smtClean="0">
                <a:solidFill>
                  <a:prstClr val="black"/>
                </a:solidFill>
                <a:latin typeface="Meiryo UI" panose="020B0604030504040204" pitchFamily="50" charset="-128"/>
                <a:ea typeface="Meiryo UI" panose="020B0604030504040204" pitchFamily="50" charset="-128"/>
              </a:rPr>
              <a:t> 　 ・</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新</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薬物療法の提供体制</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外来化学療法室における苦痛のスクリーニング及び対応</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経過措置</a:t>
            </a:r>
            <a:r>
              <a:rPr lang="en-US" altLang="ja-JP" sz="1500" dirty="0" smtClean="0">
                <a:solidFill>
                  <a:prstClr val="black"/>
                </a:solidFill>
                <a:latin typeface="Meiryo UI" panose="020B0604030504040204" pitchFamily="50" charset="-128"/>
                <a:ea typeface="Meiryo UI" panose="020B0604030504040204" pitchFamily="50" charset="-128"/>
              </a:rPr>
              <a:t>1</a:t>
            </a:r>
            <a:r>
              <a:rPr lang="ja-JP" altLang="en-US" sz="1500" dirty="0" smtClean="0">
                <a:solidFill>
                  <a:prstClr val="black"/>
                </a:solidFill>
                <a:latin typeface="Meiryo UI" panose="020B0604030504040204" pitchFamily="50" charset="-128"/>
                <a:ea typeface="Meiryo UI" panose="020B0604030504040204" pitchFamily="50" charset="-128"/>
              </a:rPr>
              <a:t>年</a:t>
            </a:r>
            <a:r>
              <a:rPr lang="en-US" altLang="ja-JP" sz="1500" dirty="0" smtClean="0">
                <a:solidFill>
                  <a:prstClr val="black"/>
                </a:solidFill>
                <a:latin typeface="Meiryo UI" panose="020B0604030504040204" pitchFamily="50" charset="-128"/>
                <a:ea typeface="Meiryo UI" panose="020B0604030504040204" pitchFamily="50" charset="-128"/>
              </a:rPr>
              <a:t>〕</a:t>
            </a:r>
          </a:p>
          <a:p>
            <a:pPr lvl="0"/>
            <a:r>
              <a:rPr lang="ja-JP" altLang="en-US" sz="1500" dirty="0" smtClean="0">
                <a:solidFill>
                  <a:prstClr val="black"/>
                </a:solidFill>
                <a:latin typeface="Meiryo UI" panose="020B0604030504040204" pitchFamily="50" charset="-128"/>
                <a:ea typeface="Meiryo UI" panose="020B0604030504040204" pitchFamily="50" charset="-128"/>
              </a:rPr>
              <a:t> 　 ・</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新</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精神症状担当医師の業務</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がん診療に関するカンファレンス及び病棟回診への参加</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望ましい規定</a:t>
            </a:r>
            <a:r>
              <a:rPr lang="en-US" altLang="ja-JP" sz="1500" dirty="0" smtClean="0">
                <a:solidFill>
                  <a:prstClr val="black"/>
                </a:solidFill>
                <a:latin typeface="Meiryo UI" panose="020B0604030504040204" pitchFamily="50" charset="-128"/>
                <a:ea typeface="Meiryo UI" panose="020B0604030504040204" pitchFamily="50" charset="-128"/>
              </a:rPr>
              <a:t>〕</a:t>
            </a:r>
          </a:p>
          <a:p>
            <a:r>
              <a:rPr lang="ja-JP" altLang="en-US" sz="1500" dirty="0" smtClean="0">
                <a:solidFill>
                  <a:prstClr val="black"/>
                </a:solidFill>
                <a:latin typeface="Meiryo UI" panose="020B0604030504040204" pitchFamily="50" charset="-128"/>
                <a:ea typeface="Meiryo UI" panose="020B0604030504040204" pitchFamily="50" charset="-128"/>
              </a:rPr>
              <a:t>　  ・</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新</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拠点病院等との連携による提供体制整備</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望ましい規定</a:t>
            </a:r>
            <a:r>
              <a:rPr lang="en-US" altLang="ja-JP" sz="1500" dirty="0" smtClean="0">
                <a:solidFill>
                  <a:prstClr val="black"/>
                </a:solidFill>
                <a:latin typeface="Meiryo UI" panose="020B0604030504040204" pitchFamily="50" charset="-128"/>
                <a:ea typeface="Meiryo UI" panose="020B0604030504040204" pitchFamily="50" charset="-128"/>
              </a:rPr>
              <a:t>〕</a:t>
            </a:r>
          </a:p>
          <a:p>
            <a:r>
              <a:rPr lang="ja-JP" altLang="en-US" sz="1500" dirty="0" smtClean="0">
                <a:solidFill>
                  <a:prstClr val="black"/>
                </a:solidFill>
                <a:latin typeface="Meiryo UI" panose="020B0604030504040204" pitchFamily="50" charset="-128"/>
                <a:ea typeface="Meiryo UI" panose="020B0604030504040204" pitchFamily="50" charset="-128"/>
              </a:rPr>
              <a:t>  </a:t>
            </a:r>
            <a:r>
              <a:rPr lang="ja-JP" altLang="en-US" sz="1500" dirty="0">
                <a:solidFill>
                  <a:prstClr val="black"/>
                </a:solidFill>
                <a:latin typeface="Meiryo UI" panose="020B0604030504040204" pitchFamily="50" charset="-128"/>
                <a:ea typeface="Meiryo UI" panose="020B0604030504040204" pitchFamily="50" charset="-128"/>
              </a:rPr>
              <a:t>　</a:t>
            </a:r>
            <a:r>
              <a:rPr lang="ja-JP" altLang="en-US" sz="1500" dirty="0" smtClean="0">
                <a:solidFill>
                  <a:prstClr val="black"/>
                </a:solidFill>
                <a:latin typeface="Meiryo UI" panose="020B0604030504040204" pitchFamily="50" charset="-128"/>
                <a:ea typeface="Meiryo UI" panose="020B0604030504040204" pitchFamily="50" charset="-128"/>
              </a:rPr>
              <a:t>・</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新</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意思</a:t>
            </a:r>
            <a:r>
              <a:rPr lang="ja-JP" altLang="en-US" sz="1500" dirty="0">
                <a:solidFill>
                  <a:prstClr val="black"/>
                </a:solidFill>
                <a:latin typeface="Meiryo UI" panose="020B0604030504040204" pitchFamily="50" charset="-128"/>
                <a:ea typeface="Meiryo UI" panose="020B0604030504040204" pitchFamily="50" charset="-128"/>
              </a:rPr>
              <a:t>決定</a:t>
            </a:r>
            <a:r>
              <a:rPr lang="ja-JP" altLang="en-US" sz="1500" dirty="0" smtClean="0">
                <a:solidFill>
                  <a:prstClr val="black"/>
                </a:solidFill>
                <a:latin typeface="Meiryo UI" panose="020B0604030504040204" pitchFamily="50" charset="-128"/>
                <a:ea typeface="Meiryo UI" panose="020B0604030504040204" pitchFamily="50" charset="-128"/>
              </a:rPr>
              <a:t>支援</a:t>
            </a:r>
            <a:r>
              <a:rPr lang="en-US" altLang="ja-JP" sz="1500" dirty="0">
                <a:solidFill>
                  <a:prstClr val="black"/>
                </a:solidFill>
                <a:latin typeface="Meiryo UI" panose="020B0604030504040204" pitchFamily="50" charset="-128"/>
                <a:ea typeface="Meiryo UI" panose="020B0604030504040204" pitchFamily="50" charset="-128"/>
              </a:rPr>
              <a:t>(</a:t>
            </a:r>
            <a:r>
              <a:rPr lang="en-US" altLang="ja-JP" sz="1500" dirty="0" smtClean="0">
                <a:solidFill>
                  <a:prstClr val="black"/>
                </a:solidFill>
                <a:latin typeface="Meiryo UI" panose="020B0604030504040204" pitchFamily="50" charset="-128"/>
                <a:ea typeface="Meiryo UI" panose="020B0604030504040204" pitchFamily="50" charset="-128"/>
              </a:rPr>
              <a:t>ACP</a:t>
            </a:r>
            <a:r>
              <a:rPr lang="ja-JP" altLang="en-US" sz="1500" dirty="0" smtClean="0">
                <a:solidFill>
                  <a:prstClr val="black"/>
                </a:solidFill>
                <a:latin typeface="Meiryo UI" panose="020B0604030504040204" pitchFamily="50" charset="-128"/>
                <a:ea typeface="Meiryo UI" panose="020B0604030504040204" pitchFamily="50" charset="-128"/>
              </a:rPr>
              <a:t>含む</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の</a:t>
            </a:r>
            <a:r>
              <a:rPr lang="ja-JP" altLang="en-US" sz="1500" dirty="0">
                <a:solidFill>
                  <a:prstClr val="black"/>
                </a:solidFill>
                <a:latin typeface="Meiryo UI" panose="020B0604030504040204" pitchFamily="50" charset="-128"/>
                <a:ea typeface="Meiryo UI" panose="020B0604030504040204" pitchFamily="50" charset="-128"/>
              </a:rPr>
              <a:t>提供体制</a:t>
            </a:r>
            <a:r>
              <a:rPr lang="ja-JP" altLang="en-US" sz="1500" dirty="0" smtClean="0">
                <a:solidFill>
                  <a:prstClr val="black"/>
                </a:solidFill>
                <a:latin typeface="Meiryo UI" panose="020B0604030504040204" pitchFamily="50" charset="-128"/>
                <a:ea typeface="Meiryo UI" panose="020B0604030504040204" pitchFamily="50" charset="-128"/>
              </a:rPr>
              <a:t>整備</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経過措置</a:t>
            </a:r>
            <a:r>
              <a:rPr lang="en-US" altLang="ja-JP" sz="1500" dirty="0">
                <a:solidFill>
                  <a:prstClr val="black"/>
                </a:solidFill>
                <a:latin typeface="Meiryo UI" panose="020B0604030504040204" pitchFamily="50" charset="-128"/>
                <a:ea typeface="Meiryo UI" panose="020B0604030504040204" pitchFamily="50" charset="-128"/>
              </a:rPr>
              <a:t>1</a:t>
            </a:r>
            <a:r>
              <a:rPr lang="ja-JP" altLang="en-US" sz="1500" dirty="0">
                <a:solidFill>
                  <a:prstClr val="black"/>
                </a:solidFill>
                <a:latin typeface="Meiryo UI" panose="020B0604030504040204" pitchFamily="50" charset="-128"/>
                <a:ea typeface="Meiryo UI" panose="020B0604030504040204" pitchFamily="50" charset="-128"/>
              </a:rPr>
              <a:t>年</a:t>
            </a:r>
            <a:r>
              <a:rPr lang="en-US" altLang="ja-JP" sz="1500" dirty="0" smtClean="0">
                <a:solidFill>
                  <a:prstClr val="black"/>
                </a:solidFill>
                <a:latin typeface="Meiryo UI" panose="020B0604030504040204" pitchFamily="50" charset="-128"/>
                <a:ea typeface="Meiryo UI" panose="020B0604030504040204" pitchFamily="50" charset="-128"/>
              </a:rPr>
              <a:t>〕</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研修･患者や家族への周知</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望ましい規定</a:t>
            </a:r>
            <a:r>
              <a:rPr lang="en-US" altLang="ja-JP" sz="1500" dirty="0">
                <a:solidFill>
                  <a:prstClr val="black"/>
                </a:solidFill>
                <a:latin typeface="Meiryo UI" panose="020B0604030504040204" pitchFamily="50" charset="-128"/>
                <a:ea typeface="Meiryo UI" panose="020B0604030504040204" pitchFamily="50" charset="-128"/>
              </a:rPr>
              <a:t>〕</a:t>
            </a:r>
          </a:p>
          <a:p>
            <a:r>
              <a:rPr lang="ja-JP" altLang="en-US" sz="1500" dirty="0" smtClean="0">
                <a:solidFill>
                  <a:prstClr val="black"/>
                </a:solidFill>
                <a:latin typeface="Meiryo UI" panose="020B0604030504040204" pitchFamily="50" charset="-128"/>
                <a:ea typeface="Meiryo UI" panose="020B0604030504040204" pitchFamily="50" charset="-128"/>
              </a:rPr>
              <a:t> 〇</a:t>
            </a:r>
            <a:r>
              <a:rPr lang="ja-JP" altLang="en-US" sz="1500" dirty="0">
                <a:solidFill>
                  <a:prstClr val="black"/>
                </a:solidFill>
                <a:latin typeface="Meiryo UI" panose="020B0604030504040204" pitchFamily="50" charset="-128"/>
                <a:ea typeface="Meiryo UI" panose="020B0604030504040204" pitchFamily="50" charset="-128"/>
              </a:rPr>
              <a:t>診療従事者（緩和ケアチームの体制等</a:t>
            </a:r>
            <a:r>
              <a:rPr lang="ja-JP" altLang="en-US" sz="1500" dirty="0" smtClean="0">
                <a:solidFill>
                  <a:prstClr val="black"/>
                </a:solidFill>
                <a:latin typeface="Meiryo UI" panose="020B0604030504040204" pitchFamily="50" charset="-128"/>
                <a:ea typeface="Meiryo UI" panose="020B0604030504040204" pitchFamily="50" charset="-128"/>
              </a:rPr>
              <a:t>）</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500" dirty="0" smtClean="0">
                <a:solidFill>
                  <a:prstClr val="black"/>
                </a:solidFill>
                <a:latin typeface="Meiryo UI" panose="020B0604030504040204" pitchFamily="50" charset="-128"/>
                <a:ea typeface="Meiryo UI" panose="020B0604030504040204" pitchFamily="50" charset="-128"/>
              </a:rPr>
              <a:t> ・</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修</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身体症状緩和に携わる常勤の医師</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専任･専門資格望ましい</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経過</a:t>
            </a:r>
            <a:r>
              <a:rPr lang="ja-JP" altLang="en-US" sz="1500" dirty="0" smtClean="0">
                <a:solidFill>
                  <a:prstClr val="black"/>
                </a:solidFill>
                <a:latin typeface="Meiryo UI" panose="020B0604030504040204" pitchFamily="50" charset="-128"/>
                <a:ea typeface="Meiryo UI" panose="020B0604030504040204" pitchFamily="50" charset="-128"/>
              </a:rPr>
              <a:t>措置</a:t>
            </a:r>
            <a:r>
              <a:rPr lang="en-US" altLang="ja-JP" sz="1500" dirty="0" smtClean="0">
                <a:solidFill>
                  <a:prstClr val="black"/>
                </a:solidFill>
                <a:latin typeface="Meiryo UI" panose="020B0604030504040204" pitchFamily="50" charset="-128"/>
                <a:ea typeface="Meiryo UI" panose="020B0604030504040204" pitchFamily="50" charset="-128"/>
              </a:rPr>
              <a:t>2</a:t>
            </a:r>
            <a:r>
              <a:rPr lang="ja-JP" altLang="en-US" sz="1500" dirty="0" smtClean="0">
                <a:solidFill>
                  <a:prstClr val="black"/>
                </a:solidFill>
                <a:latin typeface="Meiryo UI" panose="020B0604030504040204" pitchFamily="50" charset="-128"/>
                <a:ea typeface="Meiryo UI" panose="020B0604030504040204" pitchFamily="50" charset="-128"/>
              </a:rPr>
              <a:t>年</a:t>
            </a:r>
            <a:r>
              <a:rPr lang="en-US" altLang="ja-JP" sz="1500" dirty="0" smtClean="0">
                <a:solidFill>
                  <a:prstClr val="black"/>
                </a:solidFill>
                <a:latin typeface="Meiryo UI" panose="020B0604030504040204" pitchFamily="50" charset="-128"/>
                <a:ea typeface="Meiryo UI" panose="020B0604030504040204" pitchFamily="50" charset="-128"/>
              </a:rPr>
              <a:t>〕</a:t>
            </a:r>
          </a:p>
          <a:p>
            <a:r>
              <a:rPr lang="ja-JP" altLang="en-US" sz="1500" dirty="0">
                <a:solidFill>
                  <a:prstClr val="black"/>
                </a:solidFill>
                <a:latin typeface="Meiryo UI" panose="020B0604030504040204" pitchFamily="50" charset="-128"/>
                <a:ea typeface="Meiryo UI" panose="020B0604030504040204" pitchFamily="50" charset="-128"/>
              </a:rPr>
              <a:t>　</a:t>
            </a:r>
            <a:r>
              <a:rPr lang="ja-JP" altLang="en-US" sz="1500" dirty="0" smtClean="0">
                <a:solidFill>
                  <a:prstClr val="black"/>
                </a:solidFill>
                <a:latin typeface="Meiryo UI" panose="020B0604030504040204" pitchFamily="50" charset="-128"/>
                <a:ea typeface="Meiryo UI" panose="020B0604030504040204" pitchFamily="50" charset="-128"/>
              </a:rPr>
              <a:t>  ・</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修</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精神症状緩和</a:t>
            </a:r>
            <a:r>
              <a:rPr lang="ja-JP" altLang="en-US" sz="1500" dirty="0">
                <a:solidFill>
                  <a:prstClr val="black"/>
                </a:solidFill>
                <a:latin typeface="Meiryo UI" panose="020B0604030504040204" pitchFamily="50" charset="-128"/>
                <a:ea typeface="Meiryo UI" panose="020B0604030504040204" pitchFamily="50" charset="-128"/>
              </a:rPr>
              <a:t>に</a:t>
            </a:r>
            <a:r>
              <a:rPr lang="ja-JP" altLang="en-US" sz="1500" dirty="0" smtClean="0">
                <a:solidFill>
                  <a:prstClr val="black"/>
                </a:solidFill>
                <a:latin typeface="Meiryo UI" panose="020B0604030504040204" pitchFamily="50" charset="-128"/>
                <a:ea typeface="Meiryo UI" panose="020B0604030504040204" pitchFamily="50" charset="-128"/>
              </a:rPr>
              <a:t>携わる医師</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望ましい</a:t>
            </a:r>
            <a:r>
              <a:rPr lang="ja-JP" altLang="en-US" sz="1500" dirty="0" smtClean="0">
                <a:solidFill>
                  <a:prstClr val="black"/>
                </a:solidFill>
                <a:latin typeface="Meiryo UI" panose="020B0604030504040204" pitchFamily="50" charset="-128"/>
                <a:ea typeface="Meiryo UI" panose="020B0604030504040204" pitchFamily="50" charset="-128"/>
              </a:rPr>
              <a:t>規定</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専任・常勤</a:t>
            </a:r>
            <a:r>
              <a:rPr lang="ja-JP" altLang="en-US" sz="1500" dirty="0" smtClean="0">
                <a:solidFill>
                  <a:prstClr val="black"/>
                </a:solidFill>
                <a:latin typeface="Meiryo UI" panose="020B0604030504040204" pitchFamily="50" charset="-128"/>
                <a:ea typeface="Meiryo UI" panose="020B0604030504040204" pitchFamily="50" charset="-128"/>
              </a:rPr>
              <a:t>望ましい</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err="1" smtClean="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経過</a:t>
            </a:r>
            <a:r>
              <a:rPr lang="ja-JP" altLang="en-US" sz="1500" dirty="0">
                <a:solidFill>
                  <a:prstClr val="black"/>
                </a:solidFill>
                <a:latin typeface="Meiryo UI" panose="020B0604030504040204" pitchFamily="50" charset="-128"/>
                <a:ea typeface="Meiryo UI" panose="020B0604030504040204" pitchFamily="50" charset="-128"/>
              </a:rPr>
              <a:t>措置</a:t>
            </a:r>
            <a:r>
              <a:rPr lang="en-US" altLang="ja-JP" sz="1500" dirty="0">
                <a:solidFill>
                  <a:prstClr val="black"/>
                </a:solidFill>
                <a:latin typeface="Meiryo UI" panose="020B0604030504040204" pitchFamily="50" charset="-128"/>
                <a:ea typeface="Meiryo UI" panose="020B0604030504040204" pitchFamily="50" charset="-128"/>
              </a:rPr>
              <a:t>2</a:t>
            </a:r>
            <a:r>
              <a:rPr lang="ja-JP" altLang="en-US" sz="1500" dirty="0" smtClean="0">
                <a:solidFill>
                  <a:prstClr val="black"/>
                </a:solidFill>
                <a:latin typeface="Meiryo UI" panose="020B0604030504040204" pitchFamily="50" charset="-128"/>
                <a:ea typeface="Meiryo UI" panose="020B0604030504040204" pitchFamily="50" charset="-128"/>
              </a:rPr>
              <a:t>年</a:t>
            </a:r>
            <a:r>
              <a:rPr lang="en-US" altLang="ja-JP" sz="1500" dirty="0" smtClean="0">
                <a:solidFill>
                  <a:prstClr val="black"/>
                </a:solidFill>
                <a:latin typeface="Meiryo UI" panose="020B0604030504040204" pitchFamily="50" charset="-128"/>
                <a:ea typeface="Meiryo UI" panose="020B0604030504040204" pitchFamily="50" charset="-128"/>
              </a:rPr>
              <a:t>〕</a:t>
            </a:r>
          </a:p>
          <a:p>
            <a:r>
              <a:rPr lang="ja-JP" altLang="en-US" sz="1500" dirty="0" smtClean="0">
                <a:solidFill>
                  <a:prstClr val="black"/>
                </a:solidFill>
                <a:latin typeface="Meiryo UI" panose="020B0604030504040204" pitchFamily="50" charset="-128"/>
                <a:ea typeface="Meiryo UI" panose="020B0604030504040204" pitchFamily="50" charset="-128"/>
              </a:rPr>
              <a:t> 　 ・</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修</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専従の常勤の看護師</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専門</a:t>
            </a:r>
            <a:r>
              <a:rPr lang="ja-JP" altLang="en-US" sz="1500" dirty="0">
                <a:solidFill>
                  <a:prstClr val="black"/>
                </a:solidFill>
                <a:latin typeface="Meiryo UI" panose="020B0604030504040204" pitchFamily="50" charset="-128"/>
                <a:ea typeface="Meiryo UI" panose="020B0604030504040204" pitchFamily="50" charset="-128"/>
              </a:rPr>
              <a:t>資格望ましい</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経過措置</a:t>
            </a:r>
            <a:r>
              <a:rPr lang="en-US" altLang="ja-JP" sz="1500" dirty="0">
                <a:solidFill>
                  <a:prstClr val="black"/>
                </a:solidFill>
                <a:latin typeface="Meiryo UI" panose="020B0604030504040204" pitchFamily="50" charset="-128"/>
                <a:ea typeface="Meiryo UI" panose="020B0604030504040204" pitchFamily="50" charset="-128"/>
              </a:rPr>
              <a:t>2</a:t>
            </a:r>
            <a:r>
              <a:rPr lang="ja-JP" altLang="en-US" sz="1500" dirty="0">
                <a:solidFill>
                  <a:prstClr val="black"/>
                </a:solidFill>
                <a:latin typeface="Meiryo UI" panose="020B0604030504040204" pitchFamily="50" charset="-128"/>
                <a:ea typeface="Meiryo UI" panose="020B0604030504040204" pitchFamily="50" charset="-128"/>
              </a:rPr>
              <a:t>年</a:t>
            </a:r>
            <a:r>
              <a:rPr lang="en-US" altLang="ja-JP" sz="1500" dirty="0" smtClean="0">
                <a:solidFill>
                  <a:prstClr val="black"/>
                </a:solidFill>
                <a:latin typeface="Meiryo UI" panose="020B0604030504040204" pitchFamily="50" charset="-128"/>
                <a:ea typeface="Meiryo UI" panose="020B0604030504040204" pitchFamily="50" charset="-128"/>
              </a:rPr>
              <a:t>〕</a:t>
            </a:r>
            <a:endParaRPr lang="en-US" altLang="ja-JP" sz="1500" dirty="0">
              <a:solidFill>
                <a:prstClr val="black"/>
              </a:solidFill>
              <a:latin typeface="Meiryo UI" panose="020B0604030504040204" pitchFamily="50" charset="-128"/>
              <a:ea typeface="Meiryo UI" panose="020B0604030504040204" pitchFamily="50" charset="-128"/>
            </a:endParaRPr>
          </a:p>
          <a:p>
            <a:r>
              <a:rPr lang="ja-JP" altLang="en-US" sz="1500" dirty="0" smtClean="0">
                <a:solidFill>
                  <a:prstClr val="black"/>
                </a:solidFill>
                <a:latin typeface="Meiryo UI" panose="020B0604030504040204" pitchFamily="50" charset="-128"/>
                <a:ea typeface="Meiryo UI" panose="020B0604030504040204" pitchFamily="50" charset="-128"/>
              </a:rPr>
              <a:t> </a:t>
            </a:r>
            <a:r>
              <a:rPr lang="ja-JP" altLang="en-US" sz="1500" dirty="0">
                <a:solidFill>
                  <a:prstClr val="black"/>
                </a:solidFill>
                <a:latin typeface="Meiryo UI" panose="020B0604030504040204" pitchFamily="50" charset="-128"/>
                <a:ea typeface="Meiryo UI" panose="020B0604030504040204" pitchFamily="50" charset="-128"/>
              </a:rPr>
              <a:t>　 ・</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修</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協力する薬剤師</a:t>
            </a:r>
            <a:r>
              <a:rPr lang="ja-JP" altLang="en-US" sz="1500" dirty="0">
                <a:solidFill>
                  <a:prstClr val="black"/>
                </a:solidFill>
                <a:latin typeface="Meiryo UI" panose="020B0604030504040204" pitchFamily="50" charset="-128"/>
                <a:ea typeface="Meiryo UI" panose="020B0604030504040204" pitchFamily="50" charset="-128"/>
              </a:rPr>
              <a:t>・医療心理・相談</a:t>
            </a:r>
            <a:r>
              <a:rPr lang="ja-JP" altLang="en-US" sz="1500" dirty="0" smtClean="0">
                <a:solidFill>
                  <a:prstClr val="black"/>
                </a:solidFill>
                <a:latin typeface="Meiryo UI" panose="020B0604030504040204" pitchFamily="50" charset="-128"/>
                <a:ea typeface="Meiryo UI" panose="020B0604030504040204" pitchFamily="50" charset="-128"/>
              </a:rPr>
              <a:t>支援</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望ましい規定</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専門資格等望ましい</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err="1">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経過措置</a:t>
            </a:r>
            <a:r>
              <a:rPr lang="en-US" altLang="ja-JP" sz="1500" dirty="0">
                <a:solidFill>
                  <a:prstClr val="black"/>
                </a:solidFill>
                <a:latin typeface="Meiryo UI" panose="020B0604030504040204" pitchFamily="50" charset="-128"/>
                <a:ea typeface="Meiryo UI" panose="020B0604030504040204" pitchFamily="50" charset="-128"/>
              </a:rPr>
              <a:t>2</a:t>
            </a:r>
            <a:r>
              <a:rPr lang="ja-JP" altLang="en-US" sz="1500" dirty="0">
                <a:solidFill>
                  <a:prstClr val="black"/>
                </a:solidFill>
                <a:latin typeface="Meiryo UI" panose="020B0604030504040204" pitchFamily="50" charset="-128"/>
                <a:ea typeface="Meiryo UI" panose="020B0604030504040204" pitchFamily="50" charset="-128"/>
              </a:rPr>
              <a:t>年</a:t>
            </a:r>
            <a:r>
              <a:rPr lang="en-US" altLang="ja-JP" sz="1500" dirty="0">
                <a:solidFill>
                  <a:prstClr val="black"/>
                </a:solidFill>
                <a:latin typeface="Meiryo UI" panose="020B0604030504040204" pitchFamily="50" charset="-128"/>
                <a:ea typeface="Meiryo UI" panose="020B0604030504040204" pitchFamily="50" charset="-128"/>
              </a:rPr>
              <a:t>〕</a:t>
            </a:r>
            <a:endParaRPr lang="en-US" altLang="ja-JP" sz="1500" dirty="0" smtClean="0">
              <a:solidFill>
                <a:prstClr val="black"/>
              </a:solidFill>
              <a:latin typeface="Meiryo UI" panose="020B0604030504040204" pitchFamily="50" charset="-128"/>
              <a:ea typeface="Meiryo UI" panose="020B0604030504040204" pitchFamily="50" charset="-128"/>
            </a:endParaRPr>
          </a:p>
          <a:p>
            <a:r>
              <a:rPr lang="ja-JP" altLang="en-US" sz="1500" dirty="0" smtClean="0">
                <a:solidFill>
                  <a:prstClr val="black"/>
                </a:solidFill>
                <a:latin typeface="Meiryo UI" panose="020B0604030504040204" pitchFamily="50" charset="-128"/>
                <a:ea typeface="Meiryo UI" panose="020B0604030504040204" pitchFamily="50" charset="-128"/>
              </a:rPr>
              <a:t> 〇診療実績</a:t>
            </a:r>
            <a:endParaRPr lang="en-US" altLang="ja-JP" sz="1500" dirty="0" smtClean="0">
              <a:solidFill>
                <a:prstClr val="black"/>
              </a:solidFill>
              <a:latin typeface="Meiryo UI" panose="020B0604030504040204" pitchFamily="50" charset="-128"/>
              <a:ea typeface="Meiryo UI" panose="020B0604030504040204" pitchFamily="50" charset="-128"/>
            </a:endParaRPr>
          </a:p>
          <a:p>
            <a:r>
              <a:rPr lang="ja-JP" altLang="en-US" sz="1500" dirty="0">
                <a:solidFill>
                  <a:prstClr val="black"/>
                </a:solidFill>
                <a:latin typeface="Meiryo UI" panose="020B0604030504040204" pitchFamily="50" charset="-128"/>
                <a:ea typeface="Meiryo UI" panose="020B0604030504040204" pitchFamily="50" charset="-128"/>
              </a:rPr>
              <a:t>　</a:t>
            </a:r>
            <a:r>
              <a:rPr lang="ja-JP" altLang="en-US" sz="1500" dirty="0" smtClean="0">
                <a:solidFill>
                  <a:prstClr val="black"/>
                </a:solidFill>
                <a:latin typeface="Meiryo UI" panose="020B0604030504040204" pitchFamily="50" charset="-128"/>
                <a:ea typeface="Meiryo UI" panose="020B0604030504040204" pitchFamily="50" charset="-128"/>
              </a:rPr>
              <a:t>　・</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新</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緩和ケアチームの新規介入患者数</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経過措置</a:t>
            </a:r>
            <a:r>
              <a:rPr lang="en-US" altLang="ja-JP" sz="1500" dirty="0">
                <a:solidFill>
                  <a:prstClr val="black"/>
                </a:solidFill>
                <a:latin typeface="Meiryo UI" panose="020B0604030504040204" pitchFamily="50" charset="-128"/>
                <a:ea typeface="Meiryo UI" panose="020B0604030504040204" pitchFamily="50" charset="-128"/>
              </a:rPr>
              <a:t>2</a:t>
            </a:r>
            <a:r>
              <a:rPr lang="ja-JP" altLang="en-US" sz="1500" dirty="0">
                <a:solidFill>
                  <a:prstClr val="black"/>
                </a:solidFill>
                <a:latin typeface="Meiryo UI" panose="020B0604030504040204" pitchFamily="50" charset="-128"/>
                <a:ea typeface="Meiryo UI" panose="020B0604030504040204" pitchFamily="50" charset="-128"/>
              </a:rPr>
              <a:t>年</a:t>
            </a:r>
            <a:r>
              <a:rPr lang="en-US" altLang="ja-JP" sz="1500" dirty="0">
                <a:solidFill>
                  <a:prstClr val="black"/>
                </a:solidFill>
                <a:latin typeface="Meiryo UI" panose="020B0604030504040204" pitchFamily="50" charset="-128"/>
                <a:ea typeface="Meiryo UI" panose="020B0604030504040204" pitchFamily="50" charset="-128"/>
              </a:rPr>
              <a:t>〕</a:t>
            </a:r>
          </a:p>
          <a:p>
            <a:pPr lvl="0"/>
            <a:r>
              <a:rPr lang="ja-JP" altLang="en-US" sz="1500" dirty="0" smtClean="0">
                <a:solidFill>
                  <a:prstClr val="black"/>
                </a:solidFill>
                <a:latin typeface="Meiryo UI" panose="020B0604030504040204" pitchFamily="50" charset="-128"/>
                <a:ea typeface="Meiryo UI" panose="020B0604030504040204" pitchFamily="50" charset="-128"/>
              </a:rPr>
              <a:t> 〇</a:t>
            </a:r>
            <a:r>
              <a:rPr lang="ja-JP" altLang="en-US" sz="1500" dirty="0">
                <a:solidFill>
                  <a:prstClr val="black"/>
                </a:solidFill>
                <a:latin typeface="Meiryo UI" panose="020B0604030504040204" pitchFamily="50" charset="-128"/>
                <a:ea typeface="Meiryo UI" panose="020B0604030504040204" pitchFamily="50" charset="-128"/>
              </a:rPr>
              <a:t>研修会の実施体制　</a:t>
            </a:r>
            <a:endParaRPr lang="en-US" altLang="ja-JP" sz="1500" dirty="0" smtClean="0">
              <a:solidFill>
                <a:prstClr val="black"/>
              </a:solidFill>
              <a:latin typeface="Meiryo UI" panose="020B0604030504040204" pitchFamily="50" charset="-128"/>
              <a:ea typeface="Meiryo UI" panose="020B0604030504040204" pitchFamily="50" charset="-128"/>
            </a:endParaRPr>
          </a:p>
          <a:p>
            <a:pPr lvl="0"/>
            <a:r>
              <a:rPr lang="ja-JP" altLang="en-US" sz="1500" dirty="0">
                <a:solidFill>
                  <a:prstClr val="black"/>
                </a:solidFill>
                <a:latin typeface="Meiryo UI" panose="020B0604030504040204" pitchFamily="50" charset="-128"/>
                <a:ea typeface="Meiryo UI" panose="020B0604030504040204" pitchFamily="50" charset="-128"/>
              </a:rPr>
              <a:t>　</a:t>
            </a:r>
            <a:r>
              <a:rPr lang="ja-JP" altLang="en-US" sz="1500" dirty="0" smtClean="0">
                <a:solidFill>
                  <a:prstClr val="black"/>
                </a:solidFill>
                <a:latin typeface="Meiryo UI" panose="020B0604030504040204" pitchFamily="50" charset="-128"/>
                <a:ea typeface="Meiryo UI" panose="020B0604030504040204" pitchFamily="50" charset="-128"/>
              </a:rPr>
              <a:t>  </a:t>
            </a:r>
            <a:r>
              <a:rPr lang="ja-JP" altLang="en-US" sz="1500" dirty="0">
                <a:solidFill>
                  <a:prstClr val="black"/>
                </a:solidFill>
                <a:latin typeface="Meiryo UI" panose="020B0604030504040204" pitchFamily="50" charset="-128"/>
                <a:ea typeface="Meiryo UI" panose="020B0604030504040204" pitchFamily="50" charset="-128"/>
              </a:rPr>
              <a:t>・</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修･新</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医師</a:t>
            </a:r>
            <a:r>
              <a:rPr lang="ja-JP" altLang="en-US" sz="1500" dirty="0">
                <a:solidFill>
                  <a:prstClr val="black"/>
                </a:solidFill>
                <a:latin typeface="Meiryo UI" panose="020B0604030504040204" pitchFamily="50" charset="-128"/>
                <a:ea typeface="Meiryo UI" panose="020B0604030504040204" pitchFamily="50" charset="-128"/>
              </a:rPr>
              <a:t>等の研修を修了する体制整備及び受講率</a:t>
            </a:r>
            <a:r>
              <a:rPr lang="ja-JP" altLang="en-US" sz="1500" dirty="0" smtClean="0">
                <a:solidFill>
                  <a:prstClr val="black"/>
                </a:solidFill>
                <a:latin typeface="Meiryo UI" panose="020B0604030504040204" pitchFamily="50" charset="-128"/>
                <a:ea typeface="Meiryo UI" panose="020B0604030504040204" pitchFamily="50" charset="-128"/>
              </a:rPr>
              <a:t>報告</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a:solidFill>
                  <a:prstClr val="black"/>
                </a:solidFill>
                <a:latin typeface="Meiryo UI" panose="020B0604030504040204" pitchFamily="50" charset="-128"/>
                <a:ea typeface="Meiryo UI" panose="020B0604030504040204" pitchFamily="50" charset="-128"/>
              </a:rPr>
              <a:t>経過</a:t>
            </a:r>
            <a:r>
              <a:rPr lang="ja-JP" altLang="en-US" sz="1500" dirty="0" smtClean="0">
                <a:solidFill>
                  <a:prstClr val="black"/>
                </a:solidFill>
                <a:latin typeface="Meiryo UI" panose="020B0604030504040204" pitchFamily="50" charset="-128"/>
                <a:ea typeface="Meiryo UI" panose="020B0604030504040204" pitchFamily="50" charset="-128"/>
              </a:rPr>
              <a:t>措置</a:t>
            </a:r>
            <a:r>
              <a:rPr lang="en-US" altLang="ja-JP" sz="1500" dirty="0" smtClean="0">
                <a:solidFill>
                  <a:prstClr val="black"/>
                </a:solidFill>
                <a:latin typeface="Meiryo UI" panose="020B0604030504040204" pitchFamily="50" charset="-128"/>
                <a:ea typeface="Meiryo UI" panose="020B0604030504040204" pitchFamily="50" charset="-128"/>
              </a:rPr>
              <a:t>1</a:t>
            </a:r>
            <a:r>
              <a:rPr lang="ja-JP" altLang="en-US" sz="1500" dirty="0" smtClean="0">
                <a:solidFill>
                  <a:prstClr val="black"/>
                </a:solidFill>
                <a:latin typeface="Meiryo UI" panose="020B0604030504040204" pitchFamily="50" charset="-128"/>
                <a:ea typeface="Meiryo UI" panose="020B0604030504040204" pitchFamily="50" charset="-128"/>
              </a:rPr>
              <a:t>年</a:t>
            </a:r>
            <a:r>
              <a:rPr lang="en-US" altLang="ja-JP" sz="1500" dirty="0">
                <a:solidFill>
                  <a:prstClr val="black"/>
                </a:solidFill>
                <a:latin typeface="Meiryo UI" panose="020B0604030504040204" pitchFamily="50" charset="-128"/>
                <a:ea typeface="Meiryo UI" panose="020B0604030504040204" pitchFamily="50" charset="-128"/>
              </a:rPr>
              <a:t>〕 </a:t>
            </a:r>
            <a:r>
              <a:rPr lang="ja-JP" altLang="en-US" sz="1500" dirty="0" err="1" smtClean="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受講勧奨</a:t>
            </a:r>
            <a:r>
              <a:rPr lang="ja-JP" altLang="en-US" sz="1500" dirty="0">
                <a:solidFill>
                  <a:prstClr val="black"/>
                </a:solidFill>
                <a:latin typeface="Meiryo UI" panose="020B0604030504040204" pitchFamily="50" charset="-128"/>
                <a:ea typeface="Meiryo UI" panose="020B0604030504040204" pitchFamily="50" charset="-128"/>
              </a:rPr>
              <a:t>　など　　　　</a:t>
            </a:r>
            <a:endParaRPr lang="en-US" altLang="ja-JP" sz="1500" dirty="0">
              <a:solidFill>
                <a:prstClr val="black"/>
              </a:solidFill>
              <a:latin typeface="Meiryo UI" panose="020B0604030504040204" pitchFamily="50" charset="-128"/>
              <a:ea typeface="Meiryo UI" panose="020B0604030504040204" pitchFamily="50" charset="-128"/>
            </a:endParaRPr>
          </a:p>
        </p:txBody>
      </p:sp>
      <p:sp>
        <p:nvSpPr>
          <p:cNvPr id="9" name="正方形/長方形 8"/>
          <p:cNvSpPr/>
          <p:nvPr/>
        </p:nvSpPr>
        <p:spPr>
          <a:xfrm>
            <a:off x="256251" y="2627121"/>
            <a:ext cx="4418780" cy="351912"/>
          </a:xfrm>
          <a:prstGeom prst="rect">
            <a:avLst/>
          </a:prstGeom>
          <a:solidFill>
            <a:srgbClr val="7030A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府</a:t>
            </a:r>
            <a:r>
              <a:rPr kumimoji="1" lang="ja-JP" altLang="en-US" sz="1600" b="1" dirty="0" smtClean="0">
                <a:latin typeface="Meiryo UI" panose="020B0604030504040204" pitchFamily="50" charset="-128"/>
                <a:ea typeface="Meiryo UI" panose="020B0604030504040204" pitchFamily="50" charset="-128"/>
              </a:rPr>
              <a:t>指定要件（案）の改正の主なポイント</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200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457455338"/>
              </p:ext>
            </p:extLst>
          </p:nvPr>
        </p:nvGraphicFramePr>
        <p:xfrm>
          <a:off x="59418" y="523250"/>
          <a:ext cx="9787164" cy="4521191"/>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484043">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r>
                        <a:rPr kumimoji="1" lang="en-US" altLang="ja-JP" sz="1200" dirty="0">
                          <a:solidFill>
                            <a:schemeClr val="tx1"/>
                          </a:solidFill>
                          <a:latin typeface="Meiryo UI" panose="020B0604030504040204" pitchFamily="50" charset="-128"/>
                          <a:ea typeface="Meiryo UI" panose="020B0604030504040204" pitchFamily="50" charset="-128"/>
                        </a:rPr>
                        <a:t>H30</a:t>
                      </a:r>
                      <a:r>
                        <a:rPr kumimoji="1" lang="ja-JP" altLang="en-US" sz="12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774543">
                <a:tc>
                  <a:txBody>
                    <a:bodyPr/>
                    <a:lstStyle/>
                    <a:p>
                      <a:r>
                        <a:rPr kumimoji="1" lang="en-US" altLang="ja-JP" sz="1200" dirty="0" smtClean="0">
                          <a:latin typeface="Meiryo UI" panose="020B0604030504040204" pitchFamily="50" charset="-128"/>
                          <a:ea typeface="Meiryo UI" panose="020B0604030504040204" pitchFamily="50" charset="-128"/>
                        </a:rPr>
                        <a:t>P3</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③ 放射線治療の提供</a:t>
                      </a:r>
                      <a:r>
                        <a:rPr kumimoji="1" lang="ja-JP" altLang="en-US" sz="1200" dirty="0" smtClean="0">
                          <a:latin typeface="Meiryo UI" panose="020B0604030504040204" pitchFamily="50" charset="-128"/>
                          <a:ea typeface="Meiryo UI" panose="020B0604030504040204" pitchFamily="50" charset="-128"/>
                        </a:rPr>
                        <a:t>体制</a:t>
                      </a:r>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エ </a:t>
                      </a:r>
                      <a:r>
                        <a:rPr kumimoji="1" lang="ja-JP" altLang="en-US" sz="1200" u="sng" dirty="0">
                          <a:latin typeface="Meiryo UI" panose="020B0604030504040204" pitchFamily="50" charset="-128"/>
                          <a:ea typeface="Meiryo UI" panose="020B0604030504040204" pitchFamily="50" charset="-128"/>
                        </a:rPr>
                        <a:t>緩和的放射線治療について、患者に提供できる</a:t>
                      </a:r>
                    </a:p>
                    <a:p>
                      <a:r>
                        <a:rPr kumimoji="1" lang="ja-JP" altLang="en-US" sz="1200" u="sng" dirty="0">
                          <a:latin typeface="Meiryo UI" panose="020B0604030504040204" pitchFamily="50" charset="-128"/>
                          <a:ea typeface="Meiryo UI" panose="020B0604030504040204" pitchFamily="50" charset="-128"/>
                        </a:rPr>
                        <a:t>体制を整備すること</a:t>
                      </a:r>
                      <a:r>
                        <a:rPr kumimoji="1" lang="ja-JP" altLang="en-US" sz="1200" u="sng"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新</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u="sng"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ウ 放射線治療の提供体制（自施設で実施している場合）</a:t>
                      </a:r>
                    </a:p>
                    <a:p>
                      <a:r>
                        <a:rPr kumimoji="1" lang="ja-JP" altLang="en-US" sz="1200" dirty="0">
                          <a:latin typeface="Meiryo UI" panose="020B0604030504040204" pitchFamily="50" charset="-128"/>
                          <a:ea typeface="Meiryo UI" panose="020B0604030504040204" pitchFamily="50" charset="-128"/>
                        </a:rPr>
                        <a:t>（エ）</a:t>
                      </a:r>
                      <a:r>
                        <a:rPr kumimoji="1" lang="ja-JP" altLang="en-US" sz="1200" u="sng" dirty="0">
                          <a:latin typeface="Meiryo UI" panose="020B0604030504040204" pitchFamily="50" charset="-128"/>
                          <a:ea typeface="Meiryo UI" panose="020B0604030504040204" pitchFamily="50" charset="-128"/>
                        </a:rPr>
                        <a:t>緩和的放射線治療について、患者に提供できる体制を整備すること</a:t>
                      </a:r>
                      <a:r>
                        <a:rPr kumimoji="1" lang="ja-JP" altLang="en-US" sz="1200" dirty="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a:latin typeface="Meiryo UI" panose="020B0604030504040204" pitchFamily="50" charset="-128"/>
                          <a:ea typeface="Meiryo UI" panose="020B0604030504040204" pitchFamily="50" charset="-128"/>
                        </a:rPr>
                        <a:t>○</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新</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緩和的放射線治療について</a:t>
                      </a:r>
                      <a:endParaRPr kumimoji="1" lang="en-US" altLang="ja-JP" sz="1200" b="1" u="sng" dirty="0">
                        <a:latin typeface="Meiryo UI" panose="020B0604030504040204" pitchFamily="50" charset="-128"/>
                        <a:ea typeface="Meiryo UI" panose="020B0604030504040204" pitchFamily="50" charset="-128"/>
                      </a:endParaRPr>
                    </a:p>
                    <a:p>
                      <a:pPr marL="174625" indent="-174625"/>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・自施設</a:t>
                      </a:r>
                      <a:r>
                        <a:rPr kumimoji="1" lang="ja-JP" altLang="en-US" sz="1200" dirty="0">
                          <a:latin typeface="Meiryo UI" panose="020B0604030504040204" pitchFamily="50" charset="-128"/>
                          <a:ea typeface="Meiryo UI" panose="020B0604030504040204" pitchFamily="50" charset="-128"/>
                        </a:rPr>
                        <a:t>で治療を実施している場合には、緩和的治療についても提供体制を整備</a:t>
                      </a:r>
                      <a:r>
                        <a:rPr kumimoji="1" lang="ja-JP" altLang="en-US" sz="1200" dirty="0" smtClean="0">
                          <a:latin typeface="Meiryo UI" panose="020B0604030504040204" pitchFamily="50" charset="-128"/>
                          <a:ea typeface="Meiryo UI" panose="020B0604030504040204" pitchFamily="50" charset="-128"/>
                        </a:rPr>
                        <a:t>することとし、新たに必須化してはどうか。（経過措置１年）</a:t>
                      </a:r>
                      <a:endParaRPr kumimoji="1" lang="en-US" altLang="ja-JP" sz="1200" dirty="0">
                        <a:latin typeface="Meiryo UI" panose="020B0604030504040204" pitchFamily="50" charset="-128"/>
                        <a:ea typeface="Meiryo UI" panose="020B0604030504040204" pitchFamily="50" charset="-128"/>
                      </a:endParaRPr>
                    </a:p>
                    <a:p>
                      <a:r>
                        <a:rPr kumimoji="1" lang="ja-JP" altLang="en-US" sz="1200" u="none" dirty="0">
                          <a:latin typeface="Meiryo UI" panose="020B0604030504040204" pitchFamily="50" charset="-128"/>
                          <a:ea typeface="Meiryo UI" panose="020B0604030504040204" pitchFamily="50" charset="-128"/>
                        </a:rPr>
                        <a:t>＜参考＞府拠点病院での実施状況　　</a:t>
                      </a:r>
                      <a:r>
                        <a:rPr kumimoji="1" lang="en-US" altLang="ja-JP" sz="1200" u="none" dirty="0">
                          <a:latin typeface="Meiryo UI" panose="020B0604030504040204" pitchFamily="50" charset="-128"/>
                          <a:ea typeface="Meiryo UI" panose="020B0604030504040204" pitchFamily="50" charset="-128"/>
                        </a:rPr>
                        <a:t>31</a:t>
                      </a:r>
                      <a:r>
                        <a:rPr kumimoji="1" lang="ja-JP" altLang="en-US" sz="1200" u="none" dirty="0">
                          <a:latin typeface="Meiryo UI" panose="020B0604030504040204" pitchFamily="50" charset="-128"/>
                          <a:ea typeface="Meiryo UI" panose="020B0604030504040204" pitchFamily="50" charset="-128"/>
                        </a:rPr>
                        <a:t>／</a:t>
                      </a:r>
                      <a:r>
                        <a:rPr kumimoji="1" lang="en-US" altLang="ja-JP" sz="1200" u="none" dirty="0">
                          <a:latin typeface="Meiryo UI" panose="020B0604030504040204" pitchFamily="50" charset="-128"/>
                          <a:ea typeface="Meiryo UI" panose="020B0604030504040204" pitchFamily="50" charset="-128"/>
                        </a:rPr>
                        <a:t>32</a:t>
                      </a:r>
                    </a:p>
                    <a:p>
                      <a:r>
                        <a:rPr kumimoji="1" lang="ja-JP" altLang="en-US" sz="1050" u="none" dirty="0">
                          <a:latin typeface="Meiryo UI" panose="020B0604030504040204" pitchFamily="50" charset="-128"/>
                          <a:ea typeface="Meiryo UI" panose="020B0604030504040204" pitchFamily="50" charset="-128"/>
                        </a:rPr>
                        <a:t>　　　　　　（放射線治療施設のみ</a:t>
                      </a:r>
                      <a:r>
                        <a:rPr kumimoji="1" lang="ja-JP" altLang="en-US" sz="1050" u="none" dirty="0" smtClean="0">
                          <a:latin typeface="Meiryo UI" panose="020B0604030504040204" pitchFamily="50" charset="-128"/>
                          <a:ea typeface="Meiryo UI" panose="020B0604030504040204" pitchFamily="50" charset="-128"/>
                        </a:rPr>
                        <a:t>）</a:t>
                      </a:r>
                      <a:endParaRPr kumimoji="1" lang="en-US" altLang="ja-JP" sz="1050" u="none" dirty="0" smtClean="0">
                        <a:latin typeface="Meiryo UI" panose="020B0604030504040204" pitchFamily="50" charset="-128"/>
                        <a:ea typeface="Meiryo UI" panose="020B0604030504040204" pitchFamily="50" charset="-128"/>
                      </a:endParaRPr>
                    </a:p>
                    <a:p>
                      <a:endParaRPr kumimoji="1" lang="en-US" altLang="ja-JP" sz="1050" u="none" dirty="0" smtClean="0">
                        <a:latin typeface="Meiryo UI" panose="020B0604030504040204" pitchFamily="50" charset="-128"/>
                        <a:ea typeface="Meiryo UI"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2625082"/>
                  </a:ext>
                </a:extLst>
              </a:tr>
              <a:tr h="2262605">
                <a:tc>
                  <a:txBody>
                    <a:bodyPr/>
                    <a:lstStyle/>
                    <a:p>
                      <a:r>
                        <a:rPr kumimoji="1" lang="en-US" altLang="ja-JP" sz="1200" dirty="0" smtClean="0">
                          <a:latin typeface="Meiryo UI" panose="020B0604030504040204" pitchFamily="50" charset="-128"/>
                          <a:ea typeface="Meiryo UI" panose="020B0604030504040204" pitchFamily="50" charset="-128"/>
                        </a:rPr>
                        <a:t>P3</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④ 薬物療法の提供</a:t>
                      </a:r>
                      <a:r>
                        <a:rPr kumimoji="1" lang="ja-JP" altLang="en-US" sz="1200" dirty="0" smtClean="0">
                          <a:latin typeface="Meiryo UI" panose="020B0604030504040204" pitchFamily="50" charset="-128"/>
                          <a:ea typeface="Meiryo UI" panose="020B0604030504040204" pitchFamily="50" charset="-128"/>
                        </a:rPr>
                        <a:t>体制</a:t>
                      </a:r>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ア （３）の①のイに規定する外来化学療法室において、</a:t>
                      </a:r>
                      <a:r>
                        <a:rPr kumimoji="1" lang="ja-JP" altLang="en-US" sz="1200" u="sng" dirty="0" smtClean="0">
                          <a:latin typeface="Meiryo UI" panose="020B0604030504040204" pitchFamily="50" charset="-128"/>
                          <a:ea typeface="Meiryo UI" panose="020B0604030504040204" pitchFamily="50" charset="-128"/>
                        </a:rPr>
                        <a:t>専門資格を有する看護師を中心として、治療の有害事象を含めた苦痛のスクリーニングを行い、主治医と情報を共有し、適切な治療や支援を行うこと。なお、整備体制について、がん患者とその家族に十分に周知すること。</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修</a:t>
                      </a:r>
                      <a:r>
                        <a:rPr kumimoji="1" lang="en-US" altLang="ja-JP" sz="1200" dirty="0" smtClean="0">
                          <a:latin typeface="Meiryo UI" panose="020B0604030504040204" pitchFamily="50" charset="-128"/>
                          <a:ea typeface="Meiryo UI" panose="020B0604030504040204" pitchFamily="50" charset="-128"/>
                        </a:rPr>
                        <a:t>】</a:t>
                      </a:r>
                      <a:endParaRPr kumimoji="1" lang="en-US" altLang="ja-JP"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エ　薬物療法の提供体制</a:t>
                      </a:r>
                    </a:p>
                    <a:p>
                      <a:r>
                        <a:rPr kumimoji="1" lang="ja-JP" altLang="en-US" sz="1200" dirty="0">
                          <a:latin typeface="Meiryo UI" panose="020B0604030504040204" pitchFamily="50" charset="-128"/>
                          <a:ea typeface="Meiryo UI" panose="020B0604030504040204" pitchFamily="50" charset="-128"/>
                        </a:rPr>
                        <a:t>（ア）（３）のアの（イ）に規定する外来化学療法室において、</a:t>
                      </a:r>
                      <a:r>
                        <a:rPr kumimoji="1" lang="ja-JP" altLang="en-US" sz="1200" u="sng" dirty="0">
                          <a:latin typeface="Meiryo UI" panose="020B0604030504040204" pitchFamily="50" charset="-128"/>
                          <a:ea typeface="Meiryo UI" panose="020B0604030504040204" pitchFamily="50" charset="-128"/>
                        </a:rPr>
                        <a:t>専門資格を有する看護師を中心として、治療の有害事象を含めた苦痛のスクリーニングを行い、主治医と情報を共有し、適切な治療や支援を行うこと。なお、整備体制について、がん患者とその家族に十分に周知すること。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b="1" u="sng" dirty="0">
                          <a:latin typeface="Meiryo UI" panose="020B0604030504040204" pitchFamily="50" charset="-128"/>
                          <a:ea typeface="Meiryo UI" panose="020B0604030504040204" pitchFamily="50" charset="-128"/>
                        </a:rPr>
                        <a:t>〇</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新</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外来化学療法室における苦痛のスクリーニング及び対応</a:t>
                      </a: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・前回改定では見送り</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・国どおり、新たに必須要件化してはどうか。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（経過措置１年）</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40</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endParaRPr kumimoji="1" lang="ja-JP" altLang="en-US"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63711538"/>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緩和ケア（集学的治療）</a:t>
            </a:r>
          </a:p>
        </p:txBody>
      </p:sp>
    </p:spTree>
    <p:extLst>
      <p:ext uri="{BB962C8B-B14F-4D97-AF65-F5344CB8AC3E}">
        <p14:creationId xmlns:p14="http://schemas.microsoft.com/office/powerpoint/2010/main" val="4225995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863358815"/>
              </p:ext>
            </p:extLst>
          </p:nvPr>
        </p:nvGraphicFramePr>
        <p:xfrm>
          <a:off x="46655" y="338805"/>
          <a:ext cx="9806472" cy="649224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68113">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r>
                        <a:rPr kumimoji="1" lang="en-US" altLang="ja-JP" sz="1200" dirty="0">
                          <a:solidFill>
                            <a:schemeClr val="tx1"/>
                          </a:solidFill>
                          <a:latin typeface="Meiryo UI" panose="020B0604030504040204" pitchFamily="50" charset="-128"/>
                          <a:ea typeface="Meiryo UI" panose="020B0604030504040204" pitchFamily="50" charset="-128"/>
                        </a:rPr>
                        <a:t>H30</a:t>
                      </a:r>
                      <a:r>
                        <a:rPr kumimoji="1" lang="ja-JP" altLang="en-US" sz="12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3306721">
                <a:tc>
                  <a:txBody>
                    <a:bodyPr/>
                    <a:lstStyle/>
                    <a:p>
                      <a:r>
                        <a:rPr kumimoji="1" lang="en-US" altLang="ja-JP" sz="1200" dirty="0" smtClean="0">
                          <a:latin typeface="Meiryo UI" panose="020B0604030504040204" pitchFamily="50" charset="-128"/>
                          <a:ea typeface="Meiryo UI" panose="020B0604030504040204" pitchFamily="50" charset="-128"/>
                        </a:rPr>
                        <a:t>P4</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ウ 緩和ケアががんと診断された時から提供されるよう、アに規定する緩和ケアチームにより、以下の緩和ケアが提供される体制を整備すること。</a:t>
                      </a:r>
                    </a:p>
                    <a:p>
                      <a:endParaRPr kumimoji="1" lang="ja-JP" altLang="en-US"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ⅰ </a:t>
                      </a:r>
                      <a:r>
                        <a:rPr kumimoji="1" lang="ja-JP" altLang="en-US" sz="1200" u="sng" dirty="0">
                          <a:latin typeface="Meiryo UI" panose="020B0604030504040204" pitchFamily="50" charset="-128"/>
                          <a:ea typeface="Meiryo UI" panose="020B0604030504040204" pitchFamily="50" charset="-128"/>
                        </a:rPr>
                        <a:t>週１回以上の頻度</a:t>
                      </a:r>
                      <a:r>
                        <a:rPr kumimoji="1" lang="ja-JP" altLang="en-US" sz="1200" dirty="0">
                          <a:latin typeface="Meiryo UI" panose="020B0604030504040204" pitchFamily="50" charset="-128"/>
                          <a:ea typeface="Meiryo UI" panose="020B0604030504040204" pitchFamily="50" charset="-128"/>
                        </a:rPr>
                        <a:t>で、定期的に病棟ラウンド及びカンファレンスを行い、適切な症状緩和について協議すること</a:t>
                      </a:r>
                      <a:r>
                        <a:rPr kumimoji="1" lang="ja-JP" altLang="en-US" sz="1200" dirty="0" smtClean="0">
                          <a:latin typeface="Meiryo UI" panose="020B0604030504040204" pitchFamily="50" charset="-128"/>
                          <a:ea typeface="Meiryo UI" panose="020B0604030504040204" pitchFamily="50" charset="-128"/>
                        </a:rPr>
                        <a:t>。</a:t>
                      </a:r>
                      <a:r>
                        <a:rPr kumimoji="1" lang="en-US" altLang="ja-JP" sz="1200" smtClean="0">
                          <a:latin typeface="Meiryo UI" panose="020B0604030504040204" pitchFamily="50" charset="-128"/>
                          <a:ea typeface="Meiryo UI" panose="020B0604030504040204" pitchFamily="50" charset="-128"/>
                        </a:rPr>
                        <a:t>【</a:t>
                      </a:r>
                      <a:r>
                        <a:rPr kumimoji="1" lang="ja-JP" altLang="en-US" sz="1200" smtClean="0">
                          <a:latin typeface="Meiryo UI" panose="020B0604030504040204" pitchFamily="50" charset="-128"/>
                          <a:ea typeface="Meiryo UI" panose="020B0604030504040204" pitchFamily="50" charset="-128"/>
                        </a:rPr>
                        <a:t>修</a:t>
                      </a:r>
                      <a:r>
                        <a:rPr kumimoji="1" lang="en-US" altLang="ja-JP" sz="1200" dirty="0" smtClean="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（ウ） 緩和ケアががんと診断された時から提供されるよう、（ア）に規定する緩和ケアチームにより、以下の緩和ケアが提供される体制を整備すること。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ⅰ </a:t>
                      </a:r>
                      <a:r>
                        <a:rPr kumimoji="1" lang="ja-JP" altLang="en-US" sz="1200" dirty="0">
                          <a:latin typeface="Meiryo UI" panose="020B0604030504040204" pitchFamily="50" charset="-128"/>
                          <a:ea typeface="Meiryo UI" panose="020B0604030504040204" pitchFamily="50" charset="-128"/>
                        </a:rPr>
                        <a:t>定期的に病棟ラウンド及びカンファレンスを行い、</a:t>
                      </a:r>
                      <a:r>
                        <a:rPr kumimoji="1" lang="ja-JP" altLang="en-US" sz="1200" u="sng" dirty="0">
                          <a:latin typeface="Meiryo UI" panose="020B0604030504040204" pitchFamily="50" charset="-128"/>
                          <a:ea typeface="Meiryo UI" panose="020B0604030504040204" pitchFamily="50" charset="-128"/>
                        </a:rPr>
                        <a:t>苦痛のスクリーニング及び症状緩和に努めること。</a:t>
                      </a:r>
                      <a:endParaRPr kumimoji="1" lang="en-US" altLang="ja-JP" sz="1200"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なお、当該病棟ラウンド及びカンファレンス</a:t>
                      </a:r>
                      <a:r>
                        <a:rPr kumimoji="1" lang="ja-JP" altLang="en-US" sz="1200" dirty="0" smtClean="0">
                          <a:latin typeface="Meiryo UI" panose="020B0604030504040204" pitchFamily="50" charset="-128"/>
                          <a:ea typeface="Meiryo UI" panose="020B0604030504040204" pitchFamily="50" charset="-128"/>
                        </a:rPr>
                        <a:t>は</a:t>
                      </a:r>
                      <a:r>
                        <a:rPr kumimoji="1" lang="ja-JP" altLang="en-US" sz="1200" u="sng" dirty="0" smtClean="0">
                          <a:latin typeface="Meiryo UI" panose="020B0604030504040204" pitchFamily="50" charset="-128"/>
                          <a:ea typeface="Meiryo UI" panose="020B0604030504040204" pitchFamily="50" charset="-128"/>
                        </a:rPr>
                        <a:t>月１回</a:t>
                      </a:r>
                      <a:r>
                        <a:rPr kumimoji="1" lang="ja-JP" altLang="en-US" sz="1200" u="sng" dirty="0">
                          <a:latin typeface="Meiryo UI" panose="020B0604030504040204" pitchFamily="50" charset="-128"/>
                          <a:ea typeface="Meiryo UI" panose="020B0604030504040204" pitchFamily="50" charset="-128"/>
                        </a:rPr>
                        <a:t>以上の頻度で開催することが望ましい</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（ウ） 緩和ケアががんと診断された時から提供されるよう、（ア）に規定する緩和ケアチームにより、以下の緩和ケアが提供される体制を整備すること。</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ⅰ</a:t>
                      </a:r>
                      <a:r>
                        <a:rPr kumimoji="1" lang="ja-JP" altLang="en-US" sz="1200" dirty="0" smtClean="0">
                          <a:latin typeface="Meiryo UI" panose="020B0604030504040204" pitchFamily="50" charset="-128"/>
                          <a:ea typeface="Meiryo UI" panose="020B0604030504040204" pitchFamily="50" charset="-128"/>
                        </a:rPr>
                        <a:t>定期的に病棟ラウンド及びカンファレンスを行い、</a:t>
                      </a:r>
                      <a:r>
                        <a:rPr kumimoji="1" lang="ja-JP" altLang="en-US" sz="1200" u="sng" dirty="0" smtClean="0">
                          <a:latin typeface="Meiryo UI" panose="020B0604030504040204" pitchFamily="50" charset="-128"/>
                          <a:ea typeface="Meiryo UI" panose="020B0604030504040204" pitchFamily="50" charset="-128"/>
                        </a:rPr>
                        <a:t>適切な症状緩和について協議すること。</a:t>
                      </a:r>
                      <a:endParaRPr kumimoji="1" lang="en-US" altLang="ja-JP" sz="1200"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なお、当該病棟ラウンド及びカンファレンスは</a:t>
                      </a:r>
                      <a:r>
                        <a:rPr kumimoji="1" lang="ja-JP" altLang="en-US" sz="1200" u="sng" dirty="0" smtClean="0">
                          <a:latin typeface="Meiryo UI" panose="020B0604030504040204" pitchFamily="50" charset="-128"/>
                          <a:ea typeface="Meiryo UI" panose="020B0604030504040204" pitchFamily="50" charset="-128"/>
                        </a:rPr>
                        <a:t>週１回以上の頻度で開催することが望ましい</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修</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病棟</a:t>
                      </a:r>
                      <a:r>
                        <a:rPr kumimoji="1" lang="ja-JP" altLang="en-US" sz="1200" b="1" u="sng" dirty="0">
                          <a:latin typeface="Meiryo UI" panose="020B0604030504040204" pitchFamily="50" charset="-128"/>
                          <a:ea typeface="Meiryo UI" panose="020B0604030504040204" pitchFamily="50" charset="-128"/>
                        </a:rPr>
                        <a:t>ラウンド及びカンファレンスの開催頻度について</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・入院期間を考慮して開催頻度を週１回とし、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望ましい規定としてはどうか</a:t>
                      </a:r>
                      <a:r>
                        <a:rPr kumimoji="1" lang="ja-JP" altLang="en-US" sz="1200" dirty="0">
                          <a:latin typeface="Meiryo UI" panose="020B0604030504040204" pitchFamily="50" charset="-128"/>
                          <a:ea typeface="Meiryo UI" panose="020B0604030504040204" pitchFamily="50" charset="-128"/>
                        </a:rPr>
                        <a:t>。</a:t>
                      </a:r>
                      <a:endParaRPr kumimoji="1" lang="en-US" altLang="ja-JP" sz="1200" b="1"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33091884"/>
                  </a:ext>
                </a:extLst>
              </a:tr>
              <a:tr h="2770496">
                <a:tc>
                  <a:txBody>
                    <a:bodyPr/>
                    <a:lstStyle/>
                    <a:p>
                      <a:r>
                        <a:rPr kumimoji="1" lang="en-US" altLang="ja-JP" sz="1200" dirty="0" smtClean="0">
                          <a:latin typeface="Meiryo UI" panose="020B0604030504040204" pitchFamily="50" charset="-128"/>
                          <a:ea typeface="Meiryo UI" panose="020B0604030504040204" pitchFamily="50" charset="-128"/>
                        </a:rPr>
                        <a:t>P5</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ⅱ </a:t>
                      </a:r>
                      <a:r>
                        <a:rPr kumimoji="1" lang="ja-JP" altLang="en-US" sz="1200" dirty="0">
                          <a:latin typeface="Meiryo UI" panose="020B0604030504040204" pitchFamily="50" charset="-128"/>
                          <a:ea typeface="Meiryo UI" panose="020B0604030504040204" pitchFamily="50" charset="-128"/>
                        </a:rPr>
                        <a:t>（２）の①のオに規定する身体症状の緩和に携わる専門的な知識及び技能を有する医師は、手術療法・薬物療法・放射線治療等、がん診療に関するカンファレンス及び病棟回診に参加し、適切な助言を行うとともに、</a:t>
                      </a:r>
                      <a:r>
                        <a:rPr kumimoji="1" lang="ja-JP" altLang="en-US" sz="1200" u="sng" dirty="0">
                          <a:latin typeface="Meiryo UI" panose="020B0604030504040204" pitchFamily="50" charset="-128"/>
                          <a:ea typeface="Meiryo UI" panose="020B0604030504040204" pitchFamily="50" charset="-128"/>
                        </a:rPr>
                        <a:t>必要に応じて共同して診療計画を立案すること</a:t>
                      </a:r>
                      <a:r>
                        <a:rPr kumimoji="1" lang="ja-JP" altLang="en-US" sz="1200" u="sng" dirty="0" smtClean="0">
                          <a:latin typeface="Meiryo UI" panose="020B0604030504040204" pitchFamily="50" charset="-128"/>
                          <a:ea typeface="Meiryo UI" panose="020B0604030504040204" pitchFamily="50" charset="-128"/>
                        </a:rPr>
                        <a:t>。</a:t>
                      </a:r>
                      <a:r>
                        <a:rPr kumimoji="1" lang="en-US" altLang="ja-JP" sz="1200" u="none" dirty="0" smtClean="0">
                          <a:latin typeface="Meiryo UI" panose="020B0604030504040204" pitchFamily="50" charset="-128"/>
                          <a:ea typeface="Meiryo UI" panose="020B0604030504040204" pitchFamily="50" charset="-128"/>
                        </a:rPr>
                        <a:t>【</a:t>
                      </a:r>
                      <a:r>
                        <a:rPr kumimoji="1" lang="ja-JP" altLang="en-US" sz="1200" u="none" dirty="0" smtClean="0">
                          <a:latin typeface="Meiryo UI" panose="020B0604030504040204" pitchFamily="50" charset="-128"/>
                          <a:ea typeface="Meiryo UI" panose="020B0604030504040204" pitchFamily="50" charset="-128"/>
                        </a:rPr>
                        <a:t>修</a:t>
                      </a:r>
                      <a:r>
                        <a:rPr kumimoji="1" lang="en-US" altLang="ja-JP" sz="1200" u="none" dirty="0" smtClean="0">
                          <a:latin typeface="Meiryo UI" panose="020B0604030504040204" pitchFamily="50" charset="-128"/>
                          <a:ea typeface="Meiryo UI" panose="020B0604030504040204" pitchFamily="50" charset="-128"/>
                        </a:rPr>
                        <a:t>】</a:t>
                      </a:r>
                      <a:endParaRPr kumimoji="1" lang="en-US" altLang="ja-JP" sz="1200" u="none" dirty="0">
                        <a:latin typeface="Meiryo UI" panose="020B0604030504040204" pitchFamily="50" charset="-128"/>
                        <a:ea typeface="Meiryo UI" panose="020B0604030504040204" pitchFamily="50" charset="-128"/>
                      </a:endParaRPr>
                    </a:p>
                    <a:p>
                      <a:endParaRPr kumimoji="1" lang="en-US" altLang="ja-JP" sz="1200" u="sng" dirty="0">
                        <a:latin typeface="Meiryo UI" panose="020B0604030504040204" pitchFamily="50" charset="-128"/>
                        <a:ea typeface="Meiryo UI" panose="020B0604030504040204" pitchFamily="50" charset="-128"/>
                      </a:endParaRPr>
                    </a:p>
                    <a:p>
                      <a:endParaRPr kumimoji="1" lang="en-US" altLang="ja-JP" sz="1200" u="sng" dirty="0">
                        <a:latin typeface="Meiryo UI" panose="020B0604030504040204" pitchFamily="50" charset="-128"/>
                        <a:ea typeface="Meiryo UI" panose="020B0604030504040204" pitchFamily="50" charset="-128"/>
                      </a:endParaRPr>
                    </a:p>
                    <a:p>
                      <a:endParaRPr kumimoji="1" lang="en-US" altLang="ja-JP" sz="1200" u="sng" dirty="0">
                        <a:latin typeface="Meiryo UI" panose="020B0604030504040204" pitchFamily="50" charset="-128"/>
                        <a:ea typeface="Meiryo UI" panose="020B0604030504040204" pitchFamily="50" charset="-128"/>
                      </a:endParaRPr>
                    </a:p>
                    <a:p>
                      <a:endParaRPr kumimoji="1" lang="ja-JP" altLang="en-US" sz="1200"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また、（２）の①のオに規定する</a:t>
                      </a:r>
                      <a:r>
                        <a:rPr kumimoji="1" lang="ja-JP" altLang="en-US" sz="1200" u="sng" dirty="0">
                          <a:latin typeface="Meiryo UI" panose="020B0604030504040204" pitchFamily="50" charset="-128"/>
                          <a:ea typeface="Meiryo UI" panose="020B0604030504040204" pitchFamily="50" charset="-128"/>
                        </a:rPr>
                        <a:t>精神症状の緩和に携わる専門的な知識及び技能を有する医師に関しても、がん診療に関するカンファレンス及び病棟回診に参加することが望ましい</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修</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ⅴ</a:t>
                      </a:r>
                      <a:r>
                        <a:rPr kumimoji="1" lang="ja-JP" altLang="en-US" sz="1200" dirty="0">
                          <a:latin typeface="Meiryo UI" panose="020B0604030504040204" pitchFamily="50" charset="-128"/>
                          <a:ea typeface="Meiryo UI" panose="020B0604030504040204" pitchFamily="50" charset="-128"/>
                        </a:rPr>
                        <a:t>　（２）のアの（エ）に規定する専任の医師は、がん診療に関するカンファレンス及び病棟回診に参加することが望ましい。</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nSpc>
                          <a:spcPts val="1400"/>
                        </a:lnSpc>
                        <a:spcAft>
                          <a:spcPts val="0"/>
                        </a:spcAft>
                      </a:pPr>
                      <a:r>
                        <a:rPr lang="ja-JP" altLang="ja-JP" sz="1200" u="none"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ⅱ（２）のアの（オ）に規定する身体症状の緩和に携わる専門的な知識及び技能を有する医師は</a:t>
                      </a:r>
                      <a:r>
                        <a:rPr lang="ja-JP" altLang="ja-JP" sz="1200" u="none" dirty="0" smtClean="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、がん</a:t>
                      </a:r>
                      <a:r>
                        <a:rPr lang="ja-JP" altLang="ja-JP" sz="1200" u="none"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診療に関するカンファレンス及び病棟回診に参加し、適切な助言を行うとともに、</a:t>
                      </a:r>
                      <a:r>
                        <a:rPr lang="ja-JP" altLang="ja-JP" sz="1200" u="sng"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必要に応じて共同して診療計画を立案することが望ましい。</a:t>
                      </a:r>
                      <a:endParaRPr lang="ja-JP" altLang="ja-JP" sz="180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endParaRPr>
                    </a:p>
                    <a:p>
                      <a:pPr>
                        <a:lnSpc>
                          <a:spcPts val="1400"/>
                        </a:lnSpc>
                        <a:spcAft>
                          <a:spcPts val="0"/>
                        </a:spcAft>
                      </a:pPr>
                      <a:r>
                        <a:rPr lang="en-US" altLang="ja-JP" sz="1200" u="none" strike="noStrike"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 </a:t>
                      </a:r>
                      <a:endParaRPr lang="ja-JP" altLang="ja-JP" sz="180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endParaRPr>
                    </a:p>
                    <a:p>
                      <a:pPr>
                        <a:spcAft>
                          <a:spcPts val="0"/>
                        </a:spcAft>
                      </a:pPr>
                      <a:r>
                        <a:rPr lang="ja-JP" altLang="ja-JP" sz="1200" u="none" kern="100" dirty="0">
                          <a:effectLst/>
                          <a:latin typeface="Meiryo UI" panose="020B0604030504040204" pitchFamily="50" charset="-128"/>
                          <a:ea typeface="Meiryo UI" panose="020B0604030504040204" pitchFamily="50" charset="-128"/>
                          <a:cs typeface="Times New Roman" panose="02020603050405020304" pitchFamily="18" charset="0"/>
                        </a:rPr>
                        <a:t>また（２）のアの（オ）に規定する</a:t>
                      </a:r>
                      <a:r>
                        <a:rPr lang="ja-JP" altLang="ja-JP" sz="1200" u="sng"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精神症状の緩和に携わる専門的な知識及び技能を有する</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医師</a:t>
                      </a:r>
                      <a:r>
                        <a:rPr lang="en-US" altLang="ja-JP" sz="1100" u="sng"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に関しても、がん診療に関するカンファレンス及び病棟回診に参加することが望ましい。 </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診療計画</a:t>
                      </a:r>
                      <a:r>
                        <a:rPr kumimoji="1" lang="ja-JP" altLang="en-US" sz="1200" b="1" u="sng" dirty="0">
                          <a:latin typeface="Meiryo UI" panose="020B0604030504040204" pitchFamily="50" charset="-128"/>
                          <a:ea typeface="Meiryo UI" panose="020B0604030504040204" pitchFamily="50" charset="-128"/>
                        </a:rPr>
                        <a:t>の立案について</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・新たに</a:t>
                      </a:r>
                      <a:r>
                        <a:rPr kumimoji="1" lang="ja-JP" altLang="en-US" sz="1200" dirty="0" smtClean="0">
                          <a:latin typeface="Meiryo UI" panose="020B0604030504040204" pitchFamily="50" charset="-128"/>
                          <a:ea typeface="Meiryo UI" panose="020B0604030504040204" pitchFamily="50" charset="-128"/>
                        </a:rPr>
                        <a:t>要件化し、望ましい規定としてはどうか。</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b="1" u="sng" dirty="0">
                          <a:latin typeface="Meiryo UI" panose="020B0604030504040204" pitchFamily="50" charset="-128"/>
                          <a:ea typeface="Meiryo UI" panose="020B0604030504040204" pitchFamily="50" charset="-128"/>
                        </a:rPr>
                        <a:t>○</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新</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精神症状担当医師の業務について</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・新たに要件化してはどうか。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参考＞</a:t>
                      </a:r>
                      <a:r>
                        <a:rPr kumimoji="1" lang="ja-JP" altLang="en-US" sz="1200" dirty="0" smtClean="0">
                          <a:latin typeface="Meiryo UI" panose="020B0604030504040204" pitchFamily="50" charset="-128"/>
                          <a:ea typeface="Meiryo UI" panose="020B0604030504040204" pitchFamily="50" charset="-128"/>
                        </a:rPr>
                        <a:t>精神症状の緩和に携わる医師の</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配置状況　　　　　　　　　　</a:t>
                      </a:r>
                      <a:r>
                        <a:rPr kumimoji="1" lang="en-US" altLang="ja-JP" sz="1200" dirty="0" smtClean="0">
                          <a:latin typeface="Meiryo UI" panose="020B0604030504040204" pitchFamily="50" charset="-128"/>
                          <a:ea typeface="Meiryo UI" panose="020B0604030504040204" pitchFamily="50" charset="-128"/>
                        </a:rPr>
                        <a:t>36</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endParaRPr kumimoji="1" lang="ja-JP" altLang="en-US"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095069"/>
                  </a:ext>
                </a:extLst>
              </a:tr>
            </a:tbl>
          </a:graphicData>
        </a:graphic>
      </p:graphicFrame>
      <p:sp>
        <p:nvSpPr>
          <p:cNvPr id="3" name="正方形/長方形 2">
            <a:extLst>
              <a:ext uri="{FF2B5EF4-FFF2-40B4-BE49-F238E27FC236}">
                <a16:creationId xmlns:a16="http://schemas.microsoft.com/office/drawing/2014/main" id="{E645B658-9B19-4E25-9D0E-762AE7E4E240}"/>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緩和ケア（緩和ケア提供体制①）</a:t>
            </a:r>
          </a:p>
        </p:txBody>
      </p:sp>
    </p:spTree>
    <p:extLst>
      <p:ext uri="{BB962C8B-B14F-4D97-AF65-F5344CB8AC3E}">
        <p14:creationId xmlns:p14="http://schemas.microsoft.com/office/powerpoint/2010/main" val="3352621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960730935"/>
              </p:ext>
            </p:extLst>
          </p:nvPr>
        </p:nvGraphicFramePr>
        <p:xfrm>
          <a:off x="49764" y="398611"/>
          <a:ext cx="9806472" cy="6224481"/>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7965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555707">
                <a:tc>
                  <a:txBody>
                    <a:bodyPr/>
                    <a:lstStyle/>
                    <a:p>
                      <a:r>
                        <a:rPr kumimoji="1" lang="en-US" altLang="ja-JP" sz="1200" dirty="0" smtClean="0">
                          <a:latin typeface="Meiryo UI" panose="020B0604030504040204" pitchFamily="50" charset="-128"/>
                          <a:ea typeface="Meiryo UI" panose="020B0604030504040204" pitchFamily="50" charset="-128"/>
                        </a:rPr>
                        <a:t>P5</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ⅴ </a:t>
                      </a:r>
                      <a:r>
                        <a:rPr kumimoji="1" lang="ja-JP" altLang="en-US" sz="1200" dirty="0">
                          <a:latin typeface="Meiryo UI" panose="020B0604030504040204" pitchFamily="50" charset="-128"/>
                          <a:ea typeface="Meiryo UI" panose="020B0604030504040204" pitchFamily="50" charset="-128"/>
                        </a:rPr>
                        <a:t>がん疼痛をはじめとするがん患者の苦痛に対して、必要に応じて初回処方を緩和ケアチームで実施する等、院内の診療従事者と連携し迅速かつ適切に緩和する体制を整備すること</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ⅴ </a:t>
                      </a:r>
                      <a:r>
                        <a:rPr kumimoji="1" lang="ja-JP" altLang="en-US" sz="1200" dirty="0">
                          <a:latin typeface="Meiryo UI" panose="020B0604030504040204" pitchFamily="50" charset="-128"/>
                          <a:ea typeface="Meiryo UI" panose="020B0604030504040204" pitchFamily="50" charset="-128"/>
                        </a:rPr>
                        <a:t>がん疼痛をはじめとするがん患者の苦痛に対して、必要に応じて初回処方を緩和ケアチームで実施する等、院内の診療従事者と連携し迅速かつ適切に緩和する体制を整備すること</a:t>
                      </a:r>
                      <a:r>
                        <a:rPr kumimoji="1" lang="ja-JP" altLang="en-US" sz="1200" dirty="0" smtClean="0">
                          <a:latin typeface="Meiryo UI" panose="020B0604030504040204" pitchFamily="50" charset="-128"/>
                          <a:ea typeface="Meiryo UI" panose="020B0604030504040204" pitchFamily="50" charset="-128"/>
                        </a:rPr>
                        <a:t>。また、</a:t>
                      </a:r>
                      <a:r>
                        <a:rPr kumimoji="1" lang="ja-JP" altLang="en-US" sz="1200" u="sng" dirty="0" smtClean="0">
                          <a:latin typeface="Meiryo UI" panose="020B0604030504040204" pitchFamily="50" charset="-128"/>
                          <a:ea typeface="Meiryo UI" panose="020B0604030504040204" pitchFamily="50" charset="-128"/>
                        </a:rPr>
                        <a:t>国拠点病院や地域の医療施設と連携し、患者の症状に応じた緩和ケアを提供する体制を整備することが望ましい。</a:t>
                      </a:r>
                      <a:endParaRPr kumimoji="1" lang="en-US" altLang="ja-JP" sz="1200" u="sng" dirty="0" smtClean="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新</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拠点病院等との連携に</a:t>
                      </a:r>
                      <a:r>
                        <a:rPr kumimoji="1" lang="ja-JP" altLang="en-US" sz="1200" b="1" u="sng" dirty="0" smtClean="0">
                          <a:latin typeface="Meiryo UI" panose="020B0604030504040204" pitchFamily="50" charset="-128"/>
                          <a:ea typeface="Meiryo UI" panose="020B0604030504040204" pitchFamily="50" charset="-128"/>
                        </a:rPr>
                        <a:t>よる提供体制</a:t>
                      </a:r>
                      <a:r>
                        <a:rPr kumimoji="1" lang="ja-JP" altLang="en-US" sz="1200" b="1" u="sng" dirty="0">
                          <a:latin typeface="Meiryo UI" panose="020B0604030504040204" pitchFamily="50" charset="-128"/>
                          <a:ea typeface="Meiryo UI" panose="020B0604030504040204" pitchFamily="50" charset="-128"/>
                        </a:rPr>
                        <a:t>整備について</a:t>
                      </a:r>
                      <a:endParaRPr kumimoji="1" lang="en-US" altLang="ja-JP" sz="1200" b="1" u="sng" dirty="0">
                        <a:latin typeface="Meiryo UI" panose="020B0604030504040204" pitchFamily="50" charset="-128"/>
                        <a:ea typeface="Meiryo UI" panose="020B0604030504040204" pitchFamily="50" charset="-128"/>
                      </a:endParaRPr>
                    </a:p>
                    <a:p>
                      <a:pPr marL="174625" indent="-174625"/>
                      <a:r>
                        <a:rPr kumimoji="1" lang="ja-JP" altLang="en-US" sz="1200" dirty="0">
                          <a:latin typeface="Meiryo UI" panose="020B0604030504040204" pitchFamily="50" charset="-128"/>
                          <a:ea typeface="Meiryo UI" panose="020B0604030504040204" pitchFamily="50" charset="-128"/>
                        </a:rPr>
                        <a:t>　・府独自の要件として</a:t>
                      </a:r>
                      <a:r>
                        <a:rPr kumimoji="1" lang="ja-JP" altLang="en-US" sz="1200" dirty="0" smtClean="0">
                          <a:latin typeface="Meiryo UI" panose="020B0604030504040204" pitchFamily="50" charset="-128"/>
                          <a:ea typeface="Meiryo UI" panose="020B0604030504040204" pitchFamily="50" charset="-128"/>
                        </a:rPr>
                        <a:t>、拠点病院等との連携による提供体制の整備について、新たに要件化し、望ましい規定としてはどうか。</a:t>
                      </a: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32968118"/>
                  </a:ext>
                </a:extLst>
              </a:tr>
              <a:tr h="2587488">
                <a:tc>
                  <a:txBody>
                    <a:bodyPr/>
                    <a:lstStyle/>
                    <a:p>
                      <a:r>
                        <a:rPr kumimoji="1" lang="en-US" altLang="ja-JP" sz="1200" dirty="0" smtClean="0">
                          <a:latin typeface="Meiryo UI" panose="020B0604030504040204" pitchFamily="50" charset="-128"/>
                          <a:ea typeface="Meiryo UI" panose="020B0604030504040204" pitchFamily="50" charset="-128"/>
                        </a:rPr>
                        <a:t>P6</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オ 医療用麻薬等の鎮痛薬の初回使用時や用量の増減時には、医師からの説明とともに薬剤師や看護師等による服薬指導を実施し、その際には</a:t>
                      </a:r>
                      <a:r>
                        <a:rPr kumimoji="1" lang="ja-JP" altLang="en-US" sz="1200" u="sng" dirty="0">
                          <a:latin typeface="Meiryo UI" panose="020B0604030504040204" pitchFamily="50" charset="-128"/>
                          <a:ea typeface="Meiryo UI" panose="020B0604030504040204" pitchFamily="50" charset="-128"/>
                        </a:rPr>
                        <a:t>自記式の服薬記録を整備活用することにより、外来・病棟を問わず</a:t>
                      </a:r>
                      <a:r>
                        <a:rPr kumimoji="1" lang="ja-JP" altLang="en-US" sz="1200" dirty="0">
                          <a:latin typeface="Meiryo UI" panose="020B0604030504040204" pitchFamily="50" charset="-128"/>
                          <a:ea typeface="Meiryo UI" panose="020B0604030504040204" pitchFamily="50" charset="-128"/>
                        </a:rPr>
                        <a:t>医療用麻薬等を自己管理できるよう指導すること</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修</a:t>
                      </a:r>
                      <a:r>
                        <a:rPr kumimoji="1" lang="en-US" altLang="ja-JP"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ⅳ </a:t>
                      </a:r>
                      <a:r>
                        <a:rPr kumimoji="1" lang="ja-JP" altLang="en-US" sz="1200" dirty="0">
                          <a:latin typeface="Meiryo UI" panose="020B0604030504040204" pitchFamily="50" charset="-128"/>
                          <a:ea typeface="Meiryo UI" panose="020B0604030504040204" pitchFamily="50" charset="-128"/>
                        </a:rPr>
                        <a:t>医療用麻薬等の鎮痛薬の初回使用や用量の増減時には、医師からの説明とともに薬剤師や看護師等による服薬指導を実施し、</a:t>
                      </a:r>
                      <a:r>
                        <a:rPr kumimoji="1" lang="ja-JP" altLang="en-US" sz="1200" u="sng" dirty="0">
                          <a:latin typeface="Meiryo UI" panose="020B0604030504040204" pitchFamily="50" charset="-128"/>
                          <a:ea typeface="Meiryo UI" panose="020B0604030504040204" pitchFamily="50" charset="-128"/>
                        </a:rPr>
                        <a:t>外来治療中</a:t>
                      </a:r>
                      <a:r>
                        <a:rPr kumimoji="1" lang="ja-JP" altLang="en-US" sz="1200" dirty="0">
                          <a:latin typeface="Meiryo UI" panose="020B0604030504040204" pitchFamily="50" charset="-128"/>
                          <a:ea typeface="Meiryo UI" panose="020B0604030504040204" pitchFamily="50" charset="-128"/>
                        </a:rPr>
                        <a:t>も医療用麻薬等の使用を自己管理できるよう指導すること。 </a:t>
                      </a:r>
                      <a:r>
                        <a:rPr kumimoji="1" lang="ja-JP" altLang="en-US" sz="1200" u="sng" dirty="0">
                          <a:latin typeface="Meiryo UI" panose="020B0604030504040204" pitchFamily="50" charset="-128"/>
                          <a:ea typeface="Meiryo UI" panose="020B0604030504040204" pitchFamily="50" charset="-128"/>
                        </a:rPr>
                        <a:t>その際には自記式の服薬記録を整備活用することが望ましい</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（オ</a:t>
                      </a:r>
                      <a:r>
                        <a:rPr kumimoji="1" lang="ja-JP" altLang="en-US" sz="1200" dirty="0" smtClean="0">
                          <a:latin typeface="Meiryo UI" panose="020B0604030504040204" pitchFamily="50" charset="-128"/>
                          <a:ea typeface="Meiryo UI" panose="020B0604030504040204" pitchFamily="50" charset="-128"/>
                        </a:rPr>
                        <a:t>）医療用麻薬等の鎮痛薬の初回使用時や用量の増減時には、医師からの説明とともに薬剤師や看護師等による服薬指導を実施し、その際には</a:t>
                      </a:r>
                      <a:r>
                        <a:rPr kumimoji="1" lang="ja-JP" altLang="en-US" sz="1200" u="sng" dirty="0" smtClean="0">
                          <a:latin typeface="Meiryo UI" panose="020B0604030504040204" pitchFamily="50" charset="-128"/>
                          <a:ea typeface="Meiryo UI" panose="020B0604030504040204" pitchFamily="50" charset="-128"/>
                        </a:rPr>
                        <a:t>自記式の服薬記録を整備活用することにより、外来・病棟を問わず</a:t>
                      </a:r>
                      <a:r>
                        <a:rPr kumimoji="1" lang="ja-JP" altLang="en-US" sz="1200" dirty="0" smtClean="0">
                          <a:latin typeface="Meiryo UI" panose="020B0604030504040204" pitchFamily="50" charset="-128"/>
                          <a:ea typeface="Meiryo UI" panose="020B0604030504040204" pitchFamily="50" charset="-128"/>
                        </a:rPr>
                        <a:t>医療用麻薬等を自己管理できるよう指導すること。</a:t>
                      </a: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修</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医療用</a:t>
                      </a:r>
                      <a:r>
                        <a:rPr kumimoji="1" lang="ja-JP" altLang="en-US" sz="1200" b="1" u="sng" dirty="0">
                          <a:latin typeface="Meiryo UI" panose="020B0604030504040204" pitchFamily="50" charset="-128"/>
                          <a:ea typeface="Meiryo UI" panose="020B0604030504040204" pitchFamily="50" charset="-128"/>
                        </a:rPr>
                        <a:t>麻薬等の自己管理に関する指導について（自記式服薬記録の整備活用）</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・国どおり、必須化してはどうか。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参考＞府拠点病院での実施状況　　</a:t>
                      </a:r>
                      <a:r>
                        <a:rPr kumimoji="1" lang="en-US" altLang="ja-JP" sz="1200" dirty="0">
                          <a:latin typeface="Meiryo UI" panose="020B0604030504040204" pitchFamily="50" charset="-128"/>
                          <a:ea typeface="Meiryo UI" panose="020B0604030504040204" pitchFamily="50" charset="-128"/>
                        </a:rPr>
                        <a:t>40</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44</a:t>
                      </a:r>
                    </a:p>
                    <a:p>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6698416"/>
                  </a:ext>
                </a:extLst>
              </a:tr>
              <a:tr h="1695251">
                <a:tc>
                  <a:txBody>
                    <a:bodyPr/>
                    <a:lstStyle/>
                    <a:p>
                      <a:r>
                        <a:rPr kumimoji="1" lang="en-US" altLang="ja-JP" sz="1200" dirty="0" smtClean="0">
                          <a:latin typeface="Meiryo UI" panose="020B0604030504040204" pitchFamily="50" charset="-128"/>
                          <a:ea typeface="Meiryo UI" panose="020B0604030504040204" pitchFamily="50" charset="-128"/>
                        </a:rPr>
                        <a:t>P6</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キ </a:t>
                      </a:r>
                      <a:r>
                        <a:rPr kumimoji="1" lang="ja-JP" altLang="en-US" sz="1200" u="sng" dirty="0">
                          <a:latin typeface="Meiryo UI" panose="020B0604030504040204" pitchFamily="50" charset="-128"/>
                          <a:ea typeface="Meiryo UI" panose="020B0604030504040204" pitchFamily="50" charset="-128"/>
                        </a:rPr>
                        <a:t>患者や家族に対し、必要に応じて、アドバンス・ケア・プランニングを含めた意思決定支援を提供できる体制を整備すること</a:t>
                      </a:r>
                      <a:r>
                        <a:rPr kumimoji="1" lang="ja-JP" altLang="en-US" sz="1200" u="sng" dirty="0" smtClean="0">
                          <a:latin typeface="Meiryo UI" panose="020B0604030504040204" pitchFamily="50" charset="-128"/>
                          <a:ea typeface="Meiryo UI" panose="020B0604030504040204" pitchFamily="50" charset="-128"/>
                        </a:rPr>
                        <a:t>。</a:t>
                      </a:r>
                      <a:r>
                        <a:rPr kumimoji="1" lang="en-US" altLang="ja-JP" sz="1200" u="none" dirty="0" smtClean="0">
                          <a:latin typeface="Meiryo UI" panose="020B0604030504040204" pitchFamily="50" charset="-128"/>
                          <a:ea typeface="Meiryo UI" panose="020B0604030504040204" pitchFamily="50" charset="-128"/>
                        </a:rPr>
                        <a:t>【</a:t>
                      </a:r>
                      <a:r>
                        <a:rPr kumimoji="1" lang="ja-JP" altLang="en-US" sz="1200" u="none" dirty="0" smtClean="0">
                          <a:latin typeface="Meiryo UI" panose="020B0604030504040204" pitchFamily="50" charset="-128"/>
                          <a:ea typeface="Meiryo UI" panose="020B0604030504040204" pitchFamily="50" charset="-128"/>
                        </a:rPr>
                        <a:t>新</a:t>
                      </a:r>
                      <a:r>
                        <a:rPr kumimoji="1" lang="en-US" altLang="ja-JP" sz="1200" u="none" dirty="0" smtClean="0">
                          <a:latin typeface="Meiryo UI" panose="020B0604030504040204" pitchFamily="50" charset="-128"/>
                          <a:ea typeface="Meiryo UI" panose="020B0604030504040204" pitchFamily="50" charset="-128"/>
                        </a:rPr>
                        <a:t>】</a:t>
                      </a:r>
                      <a:endParaRPr kumimoji="1" lang="ja-JP" altLang="en-US" sz="1200" u="none"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pPr algn="l">
                        <a:lnSpc>
                          <a:spcPts val="1400"/>
                        </a:lnSpc>
                        <a:spcAft>
                          <a:spcPts val="0"/>
                        </a:spcAft>
                      </a:pPr>
                      <a:r>
                        <a:rPr lang="ja-JP" altLang="ja-JP" sz="1200" u="sng"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（キ）患者や家族に対し、必要に応じて、アドバンス・ケア・プランニングを含めた意思決定支援を提供できる体制を整備する</a:t>
                      </a:r>
                      <a:r>
                        <a:rPr lang="ja-JP" altLang="ja-JP" sz="1200" u="sng" kern="0" dirty="0" smtClean="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こと。</a:t>
                      </a:r>
                      <a:r>
                        <a:rPr lang="en-US"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なお、院内において広く研修を行うとともに、患者や家族に周知しておくことが望ましい。</a:t>
                      </a:r>
                      <a:endParaRPr lang="en-US"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400"/>
                        </a:lnSpc>
                        <a:spcAft>
                          <a:spcPts val="0"/>
                        </a:spcAft>
                      </a:pPr>
                      <a:endParaRPr lang="en-US"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400"/>
                        </a:lnSpc>
                        <a:spcAft>
                          <a:spcPts val="0"/>
                        </a:spcAft>
                      </a:pP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a:latin typeface="Meiryo UI" panose="020B0604030504040204" pitchFamily="50" charset="-128"/>
                          <a:ea typeface="Meiryo UI" panose="020B0604030504040204" pitchFamily="50" charset="-128"/>
                        </a:rPr>
                        <a:t>○</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新</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意思決定支援の提供体制整備について</a:t>
                      </a:r>
                      <a:endParaRPr kumimoji="1" lang="en-US" altLang="ja-JP" sz="1200" b="1" u="sng" dirty="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・国どおり、新たに必須化してはどうか。</a:t>
                      </a:r>
                      <a:endParaRPr kumimoji="1" lang="en-US" altLang="ja-JP" sz="1200"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（経過措置１年）　</a:t>
                      </a:r>
                      <a:endParaRPr kumimoji="1" lang="en-US" altLang="ja-JP" sz="1200"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23</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pPr marL="174625" indent="-174625"/>
                      <a:r>
                        <a:rPr kumimoji="1" lang="ja-JP" altLang="en-US" sz="1200" dirty="0" smtClean="0">
                          <a:latin typeface="Meiryo UI" panose="020B0604030504040204" pitchFamily="50" charset="-128"/>
                          <a:ea typeface="Meiryo UI" panose="020B0604030504040204" pitchFamily="50" charset="-128"/>
                        </a:rPr>
                        <a:t>　・また、府独自の要件として、研修実施及び患者や家族への周知について、新たに要件化し、望ましい規定としてはどうか。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095069"/>
                  </a:ext>
                </a:extLst>
              </a:tr>
            </a:tbl>
          </a:graphicData>
        </a:graphic>
      </p:graphicFrame>
      <p:sp>
        <p:nvSpPr>
          <p:cNvPr id="3" name="正方形/長方形 2">
            <a:extLst>
              <a:ext uri="{FF2B5EF4-FFF2-40B4-BE49-F238E27FC236}">
                <a16:creationId xmlns:a16="http://schemas.microsoft.com/office/drawing/2014/main" id="{FCEF69A2-1222-4E25-91FF-F8A5497F0618}"/>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緩和ケア（緩和ケア提供体制②）</a:t>
            </a:r>
          </a:p>
        </p:txBody>
      </p:sp>
    </p:spTree>
    <p:extLst>
      <p:ext uri="{BB962C8B-B14F-4D97-AF65-F5344CB8AC3E}">
        <p14:creationId xmlns:p14="http://schemas.microsoft.com/office/powerpoint/2010/main" val="4325773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478719833"/>
              </p:ext>
            </p:extLst>
          </p:nvPr>
        </p:nvGraphicFramePr>
        <p:xfrm>
          <a:off x="49764" y="455925"/>
          <a:ext cx="9806472" cy="4656988"/>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8119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4375794">
                <a:tc>
                  <a:txBody>
                    <a:bodyPr/>
                    <a:lstStyle/>
                    <a:p>
                      <a:r>
                        <a:rPr kumimoji="1" lang="en-US" altLang="ja-JP" sz="1200" dirty="0" smtClean="0">
                          <a:latin typeface="Meiryo UI" panose="020B0604030504040204" pitchFamily="50" charset="-128"/>
                          <a:ea typeface="Meiryo UI" panose="020B0604030504040204" pitchFamily="50" charset="-128"/>
                        </a:rPr>
                        <a:t>P9</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オ （１）の⑤のアに規定する緩和ケアチームに、専任の身体症状の緩和に携わる専門的な知識及び技能を有する</a:t>
                      </a:r>
                      <a:r>
                        <a:rPr kumimoji="1" lang="ja-JP" altLang="en-US" sz="1200" u="sng" dirty="0">
                          <a:latin typeface="Meiryo UI" panose="020B0604030504040204" pitchFamily="50" charset="-128"/>
                          <a:ea typeface="Meiryo UI" panose="020B0604030504040204" pitchFamily="50" charset="-128"/>
                        </a:rPr>
                        <a:t>常勤の医師を</a:t>
                      </a:r>
                      <a:r>
                        <a:rPr kumimoji="1" lang="ja-JP" altLang="en-US" sz="1200" dirty="0">
                          <a:latin typeface="Meiryo UI" panose="020B0604030504040204" pitchFamily="50" charset="-128"/>
                          <a:ea typeface="Meiryo UI" panose="020B0604030504040204" pitchFamily="50" charset="-128"/>
                        </a:rPr>
                        <a:t>１人以上配置すること。なお、当該医師については、専従であることが望ましい。また、当該医師は緩和ケアに関する専門資格を有する者であることが望ましい</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修</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（１）の⑤のアに規定する緩和ケアチームに、精神症状の緩和に携わる専門的な知識及び技能を有する</a:t>
                      </a:r>
                      <a:r>
                        <a:rPr kumimoji="1" lang="ja-JP" altLang="en-US" sz="1200" u="sng" dirty="0">
                          <a:latin typeface="Meiryo UI" panose="020B0604030504040204" pitchFamily="50" charset="-128"/>
                          <a:ea typeface="Meiryo UI" panose="020B0604030504040204" pitchFamily="50" charset="-128"/>
                        </a:rPr>
                        <a:t>常勤の医師</a:t>
                      </a:r>
                      <a:r>
                        <a:rPr kumimoji="1" lang="ja-JP" altLang="en-US" sz="1200" dirty="0">
                          <a:latin typeface="Meiryo UI" panose="020B0604030504040204" pitchFamily="50" charset="-128"/>
                          <a:ea typeface="Meiryo UI" panose="020B0604030504040204" pitchFamily="50" charset="-128"/>
                        </a:rPr>
                        <a:t>を１人以上</a:t>
                      </a:r>
                      <a:r>
                        <a:rPr kumimoji="1" lang="ja-JP" altLang="en-US" sz="1200" u="sng" dirty="0">
                          <a:latin typeface="Meiryo UI" panose="020B0604030504040204" pitchFamily="50" charset="-128"/>
                          <a:ea typeface="Meiryo UI" panose="020B0604030504040204" pitchFamily="50" charset="-128"/>
                        </a:rPr>
                        <a:t>配置すること</a:t>
                      </a:r>
                      <a:r>
                        <a:rPr kumimoji="1" lang="ja-JP" altLang="en-US" sz="1200" dirty="0">
                          <a:latin typeface="Meiryo UI" panose="020B0604030504040204" pitchFamily="50" charset="-128"/>
                          <a:ea typeface="Meiryo UI" panose="020B0604030504040204" pitchFamily="50" charset="-128"/>
                        </a:rPr>
                        <a:t>。なお、当該医師については、</a:t>
                      </a:r>
                      <a:r>
                        <a:rPr kumimoji="1" lang="ja-JP" altLang="en-US" sz="1200" u="sng" dirty="0">
                          <a:latin typeface="Meiryo UI" panose="020B0604030504040204" pitchFamily="50" charset="-128"/>
                          <a:ea typeface="Meiryo UI" panose="020B0604030504040204" pitchFamily="50" charset="-128"/>
                        </a:rPr>
                        <a:t>専任であることが望ましい</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修</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（エ）身体症状の緩和に携わる専門的な知識及び技能を有する医師を（１）のエの（ア）に規定する緩和ケアチームに、１人以上配置すること。なお、当該医師については、</a:t>
                      </a:r>
                      <a:r>
                        <a:rPr kumimoji="1" lang="ja-JP" altLang="en-US" sz="1200" u="sng" dirty="0">
                          <a:latin typeface="Meiryo UI" panose="020B0604030504040204" pitchFamily="50" charset="-128"/>
                          <a:ea typeface="Meiryo UI" panose="020B0604030504040204" pitchFamily="50" charset="-128"/>
                        </a:rPr>
                        <a:t>原則として常勤</a:t>
                      </a:r>
                      <a:r>
                        <a:rPr kumimoji="1" lang="ja-JP" altLang="en-US" sz="1200" dirty="0">
                          <a:latin typeface="Meiryo UI" panose="020B0604030504040204" pitchFamily="50" charset="-128"/>
                          <a:ea typeface="Meiryo UI" panose="020B0604030504040204" pitchFamily="50" charset="-128"/>
                        </a:rPr>
                        <a:t>であること。また、専任であることが望ましい。</a:t>
                      </a:r>
                    </a:p>
                    <a:p>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精神症状の緩和に携わる専門的な知識及び技能を有する医師を（１）のエの（ア）に規定する緩和ケアチームに、１人以上</a:t>
                      </a:r>
                      <a:r>
                        <a:rPr kumimoji="1" lang="ja-JP" altLang="en-US" sz="1200" u="sng" dirty="0">
                          <a:latin typeface="Meiryo UI" panose="020B0604030504040204" pitchFamily="50" charset="-128"/>
                          <a:ea typeface="Meiryo UI" panose="020B0604030504040204" pitchFamily="50" charset="-128"/>
                        </a:rPr>
                        <a:t>配置することが望ましい</a:t>
                      </a:r>
                      <a:r>
                        <a:rPr kumimoji="1" lang="ja-JP" altLang="en-US" sz="1200" dirty="0">
                          <a:latin typeface="Meiryo UI" panose="020B0604030504040204" pitchFamily="50" charset="-128"/>
                          <a:ea typeface="Meiryo UI" panose="020B0604030504040204" pitchFamily="50" charset="-128"/>
                        </a:rPr>
                        <a:t>。</a:t>
                      </a:r>
                    </a:p>
                    <a:p>
                      <a:pPr algn="ct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l">
                        <a:lnSpc>
                          <a:spcPts val="1400"/>
                        </a:lnSpc>
                        <a:spcAft>
                          <a:spcPts val="0"/>
                        </a:spcAft>
                      </a:pP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（オ）身体症状の緩和に携わる専門的な知識及び技能を有する</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常勤の医師</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を（１）のエの（ア）に規定する緩和ケアチームに、１人以上配置すること。また、専任であることが望ましい。</a:t>
                      </a:r>
                      <a:r>
                        <a:rPr lang="ja-JP" altLang="ja-JP" sz="1200" u="sng"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また、当該医師は緩和ケアに関する専門資格を有する者であることが望ましい。</a:t>
                      </a:r>
                      <a:endParaRPr lang="en-US" altLang="ja-JP" sz="1200" u="sng"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endParaRPr>
                    </a:p>
                    <a:p>
                      <a:pPr algn="l">
                        <a:lnSpc>
                          <a:spcPts val="1400"/>
                        </a:lnSpc>
                        <a:spcAft>
                          <a:spcPts val="0"/>
                        </a:spcAft>
                      </a:pP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400"/>
                        </a:lnSpc>
                        <a:spcAft>
                          <a:spcPts val="0"/>
                        </a:spcAft>
                      </a:pP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精神症状の緩和に携わる専門的な知識及び技能を有する</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医師</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を（１）のエの（ア）に規定する緩和ケアチームに、１人以上</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配置することが望ましい。なお、当該医師については、専任であることが望ましい。また、常勤であることが望ましい。</a:t>
                      </a:r>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修</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医師</a:t>
                      </a:r>
                      <a:r>
                        <a:rPr kumimoji="1" lang="ja-JP" altLang="en-US" sz="1200" b="1" u="sng" dirty="0">
                          <a:latin typeface="Meiryo UI" panose="020B0604030504040204" pitchFamily="50" charset="-128"/>
                          <a:ea typeface="Meiryo UI" panose="020B0604030504040204" pitchFamily="50" charset="-128"/>
                        </a:rPr>
                        <a:t>の配置要件について</a:t>
                      </a:r>
                      <a:endParaRPr kumimoji="1" lang="en-US" altLang="ja-JP" sz="1200" b="1" u="sng" dirty="0">
                        <a:latin typeface="Meiryo UI" panose="020B0604030504040204" pitchFamily="50" charset="-128"/>
                        <a:ea typeface="Meiryo UI" panose="020B0604030504040204" pitchFamily="50" charset="-128"/>
                      </a:endParaRPr>
                    </a:p>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身体症状担当医師</a:t>
                      </a:r>
                      <a:r>
                        <a:rPr kumimoji="1" lang="en-US" altLang="ja-JP" sz="1200" b="1" dirty="0">
                          <a:latin typeface="Meiryo UI" panose="020B0604030504040204" pitchFamily="50" charset="-128"/>
                          <a:ea typeface="Meiryo UI" panose="020B0604030504040204" pitchFamily="50" charset="-128"/>
                        </a:rPr>
                        <a:t>】</a:t>
                      </a:r>
                    </a:p>
                    <a:p>
                      <a:pPr marL="174625" indent="-174625"/>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a:t>
                      </a:r>
                      <a:r>
                        <a:rPr kumimoji="1" lang="ja-JP" altLang="en-US" sz="1200" dirty="0">
                          <a:latin typeface="Meiryo UI" panose="020B0604030504040204" pitchFamily="50" charset="-128"/>
                          <a:ea typeface="Meiryo UI" panose="020B0604030504040204" pitchFamily="50" charset="-128"/>
                        </a:rPr>
                        <a:t>原則常勤⇒</a:t>
                      </a:r>
                      <a:r>
                        <a:rPr kumimoji="1" lang="ja-JP" altLang="en-US" sz="1200" dirty="0" smtClean="0">
                          <a:latin typeface="Meiryo UI" panose="020B0604030504040204" pitchFamily="50" charset="-128"/>
                          <a:ea typeface="Meiryo UI" panose="020B0604030504040204" pitchFamily="50" charset="-128"/>
                        </a:rPr>
                        <a:t>常勤としてはどうか。</a:t>
                      </a:r>
                      <a:endParaRPr kumimoji="1" lang="en-US" altLang="ja-JP" sz="1200" dirty="0" smtClean="0">
                        <a:latin typeface="Meiryo UI" panose="020B0604030504040204" pitchFamily="50" charset="-128"/>
                        <a:ea typeface="Meiryo UI" panose="020B0604030504040204" pitchFamily="50" charset="-128"/>
                      </a:endParaRPr>
                    </a:p>
                    <a:p>
                      <a:pPr marL="174625" indent="-174625"/>
                      <a:r>
                        <a:rPr kumimoji="1" lang="ja-JP" altLang="en-US" sz="1200" dirty="0" smtClean="0">
                          <a:latin typeface="Meiryo UI" panose="020B0604030504040204" pitchFamily="50" charset="-128"/>
                          <a:ea typeface="Meiryo UI" panose="020B0604030504040204" pitchFamily="50" charset="-128"/>
                        </a:rPr>
                        <a:t>　　　　　　　　　　　　　　　　　（経過措置２年）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＜参考＞常勤配置状況　　</a:t>
                      </a:r>
                      <a:r>
                        <a:rPr kumimoji="1" lang="en-US" altLang="ja-JP" sz="1200" dirty="0">
                          <a:latin typeface="Meiryo UI" panose="020B0604030504040204" pitchFamily="50" charset="-128"/>
                          <a:ea typeface="Meiryo UI" panose="020B0604030504040204" pitchFamily="50" charset="-128"/>
                        </a:rPr>
                        <a:t>44</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44</a:t>
                      </a:r>
                    </a:p>
                    <a:p>
                      <a:endParaRPr kumimoji="1" lang="ja-JP" altLang="en-US"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精神症状担当医師</a:t>
                      </a:r>
                      <a:r>
                        <a:rPr kumimoji="1" lang="en-US" altLang="ja-JP" sz="1200" b="1" dirty="0">
                          <a:latin typeface="Meiryo UI" panose="020B0604030504040204" pitchFamily="50" charset="-128"/>
                          <a:ea typeface="Meiryo UI" panose="020B0604030504040204" pitchFamily="50" charset="-128"/>
                        </a:rPr>
                        <a:t>】</a:t>
                      </a:r>
                    </a:p>
                    <a:p>
                      <a:pPr marL="174625" indent="-174625"/>
                      <a:r>
                        <a:rPr kumimoji="1" lang="ja-JP" altLang="en-US" sz="1200" dirty="0">
                          <a:latin typeface="Meiryo UI" panose="020B0604030504040204" pitchFamily="50" charset="-128"/>
                          <a:ea typeface="Meiryo UI" panose="020B0604030504040204" pitchFamily="50" charset="-128"/>
                        </a:rPr>
                        <a:t>　・国要件改正では常勤望ましい⇒必須化されたが、府では配置は望ましい規定のままとし（必須化せず）</a:t>
                      </a:r>
                      <a:r>
                        <a:rPr kumimoji="1" lang="ja-JP" altLang="en-US" sz="1200" dirty="0" smtClean="0">
                          <a:latin typeface="Meiryo UI" panose="020B0604030504040204" pitchFamily="50" charset="-128"/>
                          <a:ea typeface="Meiryo UI" panose="020B0604030504040204" pitchFamily="50" charset="-128"/>
                        </a:rPr>
                        <a:t>、配置する場合は専任</a:t>
                      </a:r>
                      <a:r>
                        <a:rPr kumimoji="1" lang="ja-JP" altLang="en-US"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常勤を望ましい規定としてはどうか。（経過措置２年）</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＜参考</a:t>
                      </a:r>
                      <a:r>
                        <a:rPr kumimoji="1" lang="ja-JP" altLang="en-US" sz="1200" dirty="0" smtClean="0">
                          <a:latin typeface="Meiryo UI" panose="020B0604030504040204" pitchFamily="50" charset="-128"/>
                          <a:ea typeface="Meiryo UI" panose="020B0604030504040204" pitchFamily="50" charset="-128"/>
                        </a:rPr>
                        <a:t>＞精神症状の緩和に携わる医師の</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配置状況　　　　　　　　　　</a:t>
                      </a:r>
                      <a:r>
                        <a:rPr kumimoji="1" lang="en-US" altLang="ja-JP" sz="1200" dirty="0" smtClean="0">
                          <a:latin typeface="Meiryo UI" panose="020B0604030504040204" pitchFamily="50" charset="-128"/>
                          <a:ea typeface="Meiryo UI" panose="020B0604030504040204" pitchFamily="50" charset="-128"/>
                        </a:rPr>
                        <a:t>36</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endParaRPr kumimoji="1" lang="ja-JP" altLang="en-US"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6698416"/>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緩和ケア（診療従事者・医師）</a:t>
            </a:r>
          </a:p>
        </p:txBody>
      </p:sp>
    </p:spTree>
    <p:extLst>
      <p:ext uri="{BB962C8B-B14F-4D97-AF65-F5344CB8AC3E}">
        <p14:creationId xmlns:p14="http://schemas.microsoft.com/office/powerpoint/2010/main" val="2329648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021424007"/>
              </p:ext>
            </p:extLst>
          </p:nvPr>
        </p:nvGraphicFramePr>
        <p:xfrm>
          <a:off x="49764" y="361638"/>
          <a:ext cx="9806472" cy="3295962"/>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7844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8107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ウ （１）の⑤のアに規定する緩和ケアチームに、専従の緩和ケアに携わる専門的な知識及び技能を有する</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常勤の看護師</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を１人以上配置すること。なお、当該看護師</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はがん看護又は緩和ケアに関する専門資格を有する者であること。</a:t>
                      </a:r>
                      <a:r>
                        <a:rPr kumimoji="1" lang="en-US" altLang="ja-JP" sz="1200" u="none"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none" kern="1200" dirty="0" smtClean="0">
                          <a:solidFill>
                            <a:schemeClr val="dk1"/>
                          </a:solidFill>
                          <a:effectLst/>
                          <a:latin typeface="Meiryo UI" panose="020B0604030504040204" pitchFamily="50" charset="-128"/>
                          <a:ea typeface="Meiryo UI" panose="020B0604030504040204" pitchFamily="50" charset="-128"/>
                          <a:cs typeface="+mn-cs"/>
                        </a:rPr>
                        <a:t>修</a:t>
                      </a:r>
                      <a:r>
                        <a:rPr kumimoji="1" lang="en-US" altLang="ja-JP" sz="1200" u="none"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u="none"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（ウ）（１）のエの（ア）に規定する緩和ケアチームに、</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専任</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の緩和ケアに携わる専門的な知識及び技能を有する</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常勤の看護師</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を１人以上配置すること。当該看護師については</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専従であることが望ましい。また、当該看護師は公益社団法人日本看護協会が認定を行うがん看護専門看護師、緩和ケア認定看護師、がん性疼痛看護認定看護師のいずれかであること。</a:t>
                      </a:r>
                      <a:endParaRPr kumimoji="1" lang="en-US" altLang="ja-JP" sz="1200" u="none"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（ウ）（１）のエの（ア）に規定する緩和ケアチームに、</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専従</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の緩和ケアに携わる専門的な知識及び技能を有する</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常勤の看護師</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を１人以上配置すること。</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なお</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、当該看護師はがん看護又は緩和ケアに関する専門資格を有する者であること。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b="1" u="sng" kern="1200" dirty="0" smtClean="0">
                          <a:solidFill>
                            <a:schemeClr val="dk1"/>
                          </a:solidFill>
                          <a:effectLst/>
                          <a:latin typeface="Meiryo UI" panose="020B0604030504040204" pitchFamily="50" charset="-128"/>
                          <a:ea typeface="Meiryo UI" panose="020B0604030504040204" pitchFamily="50" charset="-128"/>
                          <a:cs typeface="+mn-cs"/>
                        </a:rPr>
                        <a:t>修</a:t>
                      </a:r>
                      <a:r>
                        <a:rPr kumimoji="1" lang="en-US" altLang="ja-JP" sz="1200" b="1"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b="1" u="sng" dirty="0" smtClean="0">
                          <a:latin typeface="Meiryo UI" panose="020B0604030504040204" pitchFamily="50" charset="-128"/>
                          <a:ea typeface="Meiryo UI" panose="020B0604030504040204" pitchFamily="50" charset="-128"/>
                        </a:rPr>
                        <a:t>看護師の配置要件について</a:t>
                      </a:r>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・国どおり、常勤の看護師を専任</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専従望ましい</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⇒専従としてはどうか。（経過措置２年）</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24052645"/>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緩和ケア（診療従事者</a:t>
            </a:r>
            <a:r>
              <a:rPr kumimoji="1" lang="ja-JP" altLang="en-US" dirty="0" smtClean="0">
                <a:latin typeface="Meiryo UI" panose="020B0604030504040204" pitchFamily="50" charset="-128"/>
                <a:ea typeface="Meiryo UI" panose="020B0604030504040204" pitchFamily="50" charset="-128"/>
              </a:rPr>
              <a:t>・看護師）</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92329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緩和ケア（診療従事者</a:t>
            </a:r>
            <a:r>
              <a:rPr kumimoji="1" lang="ja-JP" altLang="en-US" dirty="0" smtClean="0">
                <a:latin typeface="Meiryo UI" panose="020B0604030504040204" pitchFamily="50" charset="-128"/>
                <a:ea typeface="Meiryo UI" panose="020B0604030504040204" pitchFamily="50" charset="-128"/>
              </a:rPr>
              <a:t>・相談支援）</a:t>
            </a:r>
            <a:endParaRPr kumimoji="1" lang="ja-JP" altLang="en-US"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021525876"/>
              </p:ext>
            </p:extLst>
          </p:nvPr>
        </p:nvGraphicFramePr>
        <p:xfrm>
          <a:off x="40110" y="421827"/>
          <a:ext cx="9806472" cy="3995626"/>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1178391138"/>
                    </a:ext>
                  </a:extLst>
                </a:gridCol>
                <a:gridCol w="3269474">
                  <a:extLst>
                    <a:ext uri="{9D8B030D-6E8A-4147-A177-3AD203B41FA5}">
                      <a16:colId xmlns:a16="http://schemas.microsoft.com/office/drawing/2014/main" val="4173996476"/>
                    </a:ext>
                  </a:extLst>
                </a:gridCol>
                <a:gridCol w="3229038">
                  <a:extLst>
                    <a:ext uri="{9D8B030D-6E8A-4147-A177-3AD203B41FA5}">
                      <a16:colId xmlns:a16="http://schemas.microsoft.com/office/drawing/2014/main" val="2213600193"/>
                    </a:ext>
                  </a:extLst>
                </a:gridCol>
              </a:tblGrid>
              <a:tr h="29203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652697967"/>
                  </a:ext>
                </a:extLst>
              </a:tr>
              <a:tr h="3703595">
                <a:tc>
                  <a:txBody>
                    <a:bodyPr/>
                    <a:lstStyle/>
                    <a:p>
                      <a:r>
                        <a:rPr kumimoji="1" lang="en-US" altLang="ja-JP" sz="1200" dirty="0" smtClean="0">
                          <a:latin typeface="Meiryo UI" panose="020B0604030504040204" pitchFamily="50" charset="-128"/>
                          <a:ea typeface="Meiryo UI" panose="020B0604030504040204" pitchFamily="50" charset="-128"/>
                        </a:rPr>
                        <a:t>P10</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（１）の⑤のアに規定する緩和ケアチームに協力する薬剤師、医療心理に携わる者及び</a:t>
                      </a:r>
                      <a:r>
                        <a:rPr kumimoji="1" lang="ja-JP" altLang="en-US" sz="1200" u="sng" dirty="0">
                          <a:latin typeface="Meiryo UI" panose="020B0604030504040204" pitchFamily="50" charset="-128"/>
                          <a:ea typeface="Meiryo UI" panose="020B0604030504040204" pitchFamily="50" charset="-128"/>
                        </a:rPr>
                        <a:t>相談支援に携わる者</a:t>
                      </a:r>
                      <a:r>
                        <a:rPr kumimoji="1" lang="ja-JP" altLang="en-US" sz="1200" dirty="0">
                          <a:latin typeface="Meiryo UI" panose="020B0604030504040204" pitchFamily="50" charset="-128"/>
                          <a:ea typeface="Meiryo UI" panose="020B0604030504040204" pitchFamily="50" charset="-128"/>
                        </a:rPr>
                        <a:t>をそれぞれ１人以上</a:t>
                      </a:r>
                      <a:r>
                        <a:rPr kumimoji="1" lang="ja-JP" altLang="en-US" sz="1200" u="sng" dirty="0">
                          <a:latin typeface="Meiryo UI" panose="020B0604030504040204" pitchFamily="50" charset="-128"/>
                          <a:ea typeface="Meiryo UI" panose="020B0604030504040204" pitchFamily="50" charset="-128"/>
                        </a:rPr>
                        <a:t>配置することが望ましい</a:t>
                      </a:r>
                      <a:r>
                        <a:rPr kumimoji="1" lang="ja-JP" altLang="en-US" sz="1200" dirty="0">
                          <a:latin typeface="Meiryo UI" panose="020B0604030504040204" pitchFamily="50" charset="-128"/>
                          <a:ea typeface="Meiryo UI" panose="020B0604030504040204" pitchFamily="50" charset="-128"/>
                        </a:rPr>
                        <a:t>。なお、当該薬剤師は緩和薬物療法に関する専門資格を有する者であることが望ましい。また、当該</a:t>
                      </a:r>
                      <a:r>
                        <a:rPr kumimoji="1" lang="ja-JP" altLang="en-US" sz="1200">
                          <a:latin typeface="Meiryo UI" panose="020B0604030504040204" pitchFamily="50" charset="-128"/>
                          <a:ea typeface="Meiryo UI" panose="020B0604030504040204" pitchFamily="50" charset="-128"/>
                        </a:rPr>
                        <a:t>医療</a:t>
                      </a:r>
                      <a:r>
                        <a:rPr kumimoji="1" lang="ja-JP" altLang="en-US" sz="1200" smtClean="0">
                          <a:latin typeface="Meiryo UI" panose="020B0604030504040204" pitchFamily="50" charset="-128"/>
                          <a:ea typeface="Meiryo UI" panose="020B0604030504040204" pitchFamily="50" charset="-128"/>
                        </a:rPr>
                        <a:t>心理に</a:t>
                      </a:r>
                      <a:r>
                        <a:rPr kumimoji="1" lang="ja-JP" altLang="en-US" sz="1200" dirty="0">
                          <a:latin typeface="Meiryo UI" panose="020B0604030504040204" pitchFamily="50" charset="-128"/>
                          <a:ea typeface="Meiryo UI" panose="020B0604030504040204" pitchFamily="50" charset="-128"/>
                        </a:rPr>
                        <a:t>携わる者は公認心理師又はそれに準ずる専門資格を有する者であることが望ましい。また、</a:t>
                      </a:r>
                      <a:r>
                        <a:rPr kumimoji="1" lang="ja-JP" altLang="en-US" sz="1200" u="sng" dirty="0">
                          <a:latin typeface="Meiryo UI" panose="020B0604030504040204" pitchFamily="50" charset="-128"/>
                          <a:ea typeface="Meiryo UI" panose="020B0604030504040204" pitchFamily="50" charset="-128"/>
                        </a:rPr>
                        <a:t>当該相談支援に携わる者については社会福祉士等であることが望ましい</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修</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（１）のエの（ア）に規定する緩和ケアチームに協力する</a:t>
                      </a:r>
                      <a:r>
                        <a:rPr kumimoji="1" lang="ja-JP" altLang="en-US" sz="1200" u="sng" dirty="0">
                          <a:latin typeface="Meiryo UI" panose="020B0604030504040204" pitchFamily="50" charset="-128"/>
                          <a:ea typeface="Meiryo UI" panose="020B0604030504040204" pitchFamily="50" charset="-128"/>
                        </a:rPr>
                        <a:t>薬剤師及び医療心理に携わる者</a:t>
                      </a:r>
                      <a:r>
                        <a:rPr kumimoji="1" lang="ja-JP" altLang="en-US" sz="1200" dirty="0">
                          <a:latin typeface="Meiryo UI" panose="020B0604030504040204" pitchFamily="50" charset="-128"/>
                          <a:ea typeface="Meiryo UI" panose="020B0604030504040204" pitchFamily="50" charset="-128"/>
                        </a:rPr>
                        <a:t>をそれぞれ１人以上配置することが望ましい。当該薬剤師は一般社団法人日本緩和医療薬学会が認定する緩和薬物療法</a:t>
                      </a:r>
                      <a:r>
                        <a:rPr kumimoji="1" lang="ja-JP" altLang="en-US" sz="1200" u="sng" dirty="0">
                          <a:latin typeface="Meiryo UI" panose="020B0604030504040204" pitchFamily="50" charset="-128"/>
                          <a:ea typeface="Meiryo UI" panose="020B0604030504040204" pitchFamily="50" charset="-128"/>
                        </a:rPr>
                        <a:t>認定薬剤師</a:t>
                      </a:r>
                      <a:r>
                        <a:rPr kumimoji="1" lang="ja-JP" altLang="en-US" sz="1200" dirty="0">
                          <a:latin typeface="Meiryo UI" panose="020B0604030504040204" pitchFamily="50" charset="-128"/>
                          <a:ea typeface="Meiryo UI" panose="020B0604030504040204" pitchFamily="50" charset="-128"/>
                        </a:rPr>
                        <a:t>であることが望ましい。また、当該医療心理に携わる者は財団法人日本臨床心理士資格認定協会が認定する</a:t>
                      </a:r>
                      <a:r>
                        <a:rPr kumimoji="1" lang="ja-JP" altLang="en-US" sz="1200" u="sng" dirty="0">
                          <a:latin typeface="Meiryo UI" panose="020B0604030504040204" pitchFamily="50" charset="-128"/>
                          <a:ea typeface="Meiryo UI" panose="020B0604030504040204" pitchFamily="50" charset="-128"/>
                        </a:rPr>
                        <a:t>臨床心理士</a:t>
                      </a:r>
                      <a:r>
                        <a:rPr kumimoji="1" lang="ja-JP" altLang="en-US" sz="1200" dirty="0">
                          <a:latin typeface="Meiryo UI" panose="020B0604030504040204" pitchFamily="50" charset="-128"/>
                          <a:ea typeface="Meiryo UI" panose="020B0604030504040204" pitchFamily="50" charset="-128"/>
                        </a:rPr>
                        <a:t>であることが望ましい。</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（１）のエの（ア）に規定する緩和ケアチームに協力する</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薬剤師、医療心理に携わる者</a:t>
                      </a:r>
                      <a:r>
                        <a:rPr lang="ja-JP" altLang="ja-JP" sz="1200" u="sng"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及び相談支援に携わる者</a:t>
                      </a:r>
                      <a:r>
                        <a:rPr lang="ja-JP" altLang="ja-JP" sz="120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をそれぞれ１人以上配置することが望ましい。</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なお、</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当該薬剤師は</a:t>
                      </a:r>
                      <a:r>
                        <a:rPr lang="ja-JP" altLang="ja-JP" sz="1200" u="sng"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緩和薬物療法に関する専門資格を有する者</a:t>
                      </a:r>
                      <a:r>
                        <a:rPr lang="ja-JP" altLang="ja-JP" sz="120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であることが望ましい。また、</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当該医療心理に携わる者は</a:t>
                      </a:r>
                      <a:r>
                        <a:rPr lang="ja-JP" altLang="ja-JP" sz="1200" u="sng"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公認心理師又はそれに準ずる</a:t>
                      </a:r>
                      <a:r>
                        <a:rPr lang="ja-JP" altLang="ja-JP" sz="1200" u="sng" dirty="0" smtClean="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専門</a:t>
                      </a:r>
                      <a:r>
                        <a:rPr lang="ja-JP" altLang="ja-JP" sz="1200" u="sng"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資格を有する者</a:t>
                      </a:r>
                      <a:r>
                        <a:rPr lang="ja-JP" altLang="ja-JP" sz="120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であることが望ましい。</a:t>
                      </a:r>
                      <a:r>
                        <a:rPr lang="ja-JP" altLang="ja-JP" sz="1200" u="sng"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また、当該相談支援に携わる者については社会福祉士等であることが望ましい。</a:t>
                      </a:r>
                      <a:endParaRPr kumimoji="1" lang="ja-JP" altLang="en-US"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修</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緩和</a:t>
                      </a:r>
                      <a:r>
                        <a:rPr kumimoji="1" lang="ja-JP" altLang="en-US" sz="1200" b="1" u="sng" dirty="0">
                          <a:latin typeface="Meiryo UI" panose="020B0604030504040204" pitchFamily="50" charset="-128"/>
                          <a:ea typeface="Meiryo UI" panose="020B0604030504040204" pitchFamily="50" charset="-128"/>
                        </a:rPr>
                        <a:t>ケアチームに協力する相談支援に携わる者・資格について</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・国どおり、相談支援に携わる者の配置について、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新たに要件化し、望ましい規定としてはどうか。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（経過措置２年）</a:t>
                      </a: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73792000"/>
                  </a:ext>
                </a:extLst>
              </a:tr>
            </a:tbl>
          </a:graphicData>
        </a:graphic>
      </p:graphicFrame>
    </p:spTree>
    <p:extLst>
      <p:ext uri="{BB962C8B-B14F-4D97-AF65-F5344CB8AC3E}">
        <p14:creationId xmlns:p14="http://schemas.microsoft.com/office/powerpoint/2010/main" val="2691147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920097437"/>
              </p:ext>
            </p:extLst>
          </p:nvPr>
        </p:nvGraphicFramePr>
        <p:xfrm>
          <a:off x="49764" y="455925"/>
          <a:ext cx="9806472" cy="1835674"/>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8119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864651">
                <a:tc>
                  <a:txBody>
                    <a:bodyPr/>
                    <a:lstStyle/>
                    <a:p>
                      <a:r>
                        <a:rPr kumimoji="1" lang="en-US" altLang="ja-JP" sz="1200" dirty="0" smtClean="0">
                          <a:latin typeface="Meiryo UI" panose="020B0604030504040204" pitchFamily="50" charset="-128"/>
                          <a:ea typeface="Meiryo UI" panose="020B0604030504040204" pitchFamily="50" charset="-128"/>
                        </a:rPr>
                        <a:t>P10</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キ がん患者及びその家族が心の悩みや体験等を語り合うための場を</a:t>
                      </a:r>
                      <a:r>
                        <a:rPr kumimoji="1" lang="ja-JP" altLang="en-US" sz="1200" u="sng" dirty="0">
                          <a:latin typeface="Meiryo UI" panose="020B0604030504040204" pitchFamily="50" charset="-128"/>
                          <a:ea typeface="Meiryo UI" panose="020B0604030504040204" pitchFamily="50" charset="-128"/>
                        </a:rPr>
                        <a:t>設けること</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修</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（キ） がん患者及びその家族が心の悩みや体験等を語り合うための場を</a:t>
                      </a:r>
                      <a:r>
                        <a:rPr kumimoji="1" lang="ja-JP" altLang="en-US" sz="1200" u="sng" dirty="0">
                          <a:latin typeface="Meiryo UI" panose="020B0604030504040204" pitchFamily="50" charset="-128"/>
                          <a:ea typeface="Meiryo UI" panose="020B0604030504040204" pitchFamily="50" charset="-128"/>
                        </a:rPr>
                        <a:t>設けることが望ましい</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just">
                        <a:lnSpc>
                          <a:spcPts val="1400"/>
                        </a:lnSpc>
                        <a:spcAft>
                          <a:spcPts val="0"/>
                        </a:spcAft>
                      </a:pP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（キ）がん患者及びその家族が心の悩みや体験等を語り合うための場を</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設ける</a:t>
                      </a:r>
                      <a:r>
                        <a:rPr lang="ja-JP" altLang="ja-JP" sz="12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こと</a:t>
                      </a:r>
                      <a:r>
                        <a:rPr lang="ja-JP" altLang="en-US" sz="12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修</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語り合う</a:t>
                      </a:r>
                      <a:r>
                        <a:rPr kumimoji="1" lang="ja-JP" altLang="en-US" sz="1200" b="1" u="sng" dirty="0">
                          <a:latin typeface="Meiryo UI" panose="020B0604030504040204" pitchFamily="50" charset="-128"/>
                          <a:ea typeface="Meiryo UI" panose="020B0604030504040204" pitchFamily="50" charset="-128"/>
                        </a:rPr>
                        <a:t>場の設置について</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・国どおり、必須化してはどうか。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（経過措置１年）</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＜参考＞府拠点病院での実施状況　</a:t>
                      </a:r>
                      <a:r>
                        <a:rPr kumimoji="1" lang="en-US" altLang="ja-JP" sz="1200" dirty="0" smtClean="0">
                          <a:latin typeface="Meiryo UI" panose="020B0604030504040204" pitchFamily="50" charset="-128"/>
                          <a:ea typeface="Meiryo UI" panose="020B0604030504040204" pitchFamily="50" charset="-128"/>
                        </a:rPr>
                        <a:t>40</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84263086"/>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緩和ケア（医療施設）</a:t>
            </a:r>
          </a:p>
        </p:txBody>
      </p:sp>
    </p:spTree>
    <p:extLst>
      <p:ext uri="{BB962C8B-B14F-4D97-AF65-F5344CB8AC3E}">
        <p14:creationId xmlns:p14="http://schemas.microsoft.com/office/powerpoint/2010/main" val="23346930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2096</TotalTime>
  <Words>2651</Words>
  <Application>Microsoft Office PowerPoint</Application>
  <PresentationFormat>A4 210 x 297 mm</PresentationFormat>
  <Paragraphs>328</Paragraphs>
  <Slides>12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12</vt:i4>
      </vt:variant>
    </vt:vector>
  </HeadingPairs>
  <TitlesOfParts>
    <vt:vector size="21" baseType="lpstr">
      <vt:lpstr>Meiryo UI</vt:lpstr>
      <vt:lpstr>ＭＳ 明朝</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清水　邦彦</cp:lastModifiedBy>
  <cp:revision>218</cp:revision>
  <cp:lastPrinted>2019-07-17T06:17:38Z</cp:lastPrinted>
  <dcterms:created xsi:type="dcterms:W3CDTF">2019-06-22T16:01:03Z</dcterms:created>
  <dcterms:modified xsi:type="dcterms:W3CDTF">2019-07-23T09:14:56Z</dcterms:modified>
</cp:coreProperties>
</file>