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KoyamaHi\Desktop\&#24517;&#35201;&#12394;&#36039;&#26009;(&#32233;&#21644;&#12465;&#12450;&#12527;&#12540;&#12461;&#12531;&#12464;)\&#12467;&#12500;&#12540;H30&#24220;&#25312;&#28857;&#12392;&#12426;&#12414;&#12392;&#12417;&#65288;&#27096;&#24335;&#65299;&#12539;&#65300;&#65289;&#29694;&#27841;&#22577;&#21578;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緩和ケア新規介入患者数</a:t>
            </a:r>
            <a:endParaRPr lang="en-US" altLang="ja-JP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9492016622922134E-2"/>
          <c:y val="7.3518955963837854E-2"/>
          <c:w val="0.91720394161256158"/>
          <c:h val="0.6457003636945741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緩和ケア研修新規介入数!$A$3:$AR$3</c:f>
              <c:strCache>
                <c:ptCount val="44"/>
                <c:pt idx="0">
                  <c:v>淀川キリスト教病院</c:v>
                </c:pt>
                <c:pt idx="1">
                  <c:v>大阪警察病院</c:v>
                </c:pt>
                <c:pt idx="2">
                  <c:v>星ヶ丘医療センター</c:v>
                </c:pt>
                <c:pt idx="3">
                  <c:v>多根総合
病院</c:v>
                </c:pt>
                <c:pt idx="4">
                  <c:v>市立池田病院</c:v>
                </c:pt>
                <c:pt idx="5">
                  <c:v>箕面市立病院</c:v>
                </c:pt>
                <c:pt idx="6">
                  <c:v>高槻赤十字病院</c:v>
                </c:pt>
                <c:pt idx="7">
                  <c:v>済生会吹田病院</c:v>
                </c:pt>
                <c:pt idx="8">
                  <c:v>日本生命病院</c:v>
                </c:pt>
                <c:pt idx="9">
                  <c:v>市立貝塚病院</c:v>
                </c:pt>
                <c:pt idx="10">
                  <c:v>済生会野江病院</c:v>
                </c:pt>
                <c:pt idx="11">
                  <c:v>北野病院</c:v>
                </c:pt>
                <c:pt idx="12">
                  <c:v>市立吹田
市民病院</c:v>
                </c:pt>
                <c:pt idx="13">
                  <c:v>若草第一病院</c:v>
                </c:pt>
                <c:pt idx="14">
                  <c:v>府中病院</c:v>
                </c:pt>
                <c:pt idx="15">
                  <c:v>関西医科大学総合医療センター</c:v>
                </c:pt>
                <c:pt idx="16">
                  <c:v>岸和田徳洲会病院</c:v>
                </c:pt>
                <c:pt idx="17">
                  <c:v>関西電力病院</c:v>
                </c:pt>
                <c:pt idx="18">
                  <c:v>石切生喜病院</c:v>
                </c:pt>
                <c:pt idx="19">
                  <c:v>　富田林病院</c:v>
                </c:pt>
                <c:pt idx="20">
                  <c:v>ベルランド総合病院</c:v>
                </c:pt>
                <c:pt idx="21">
                  <c:v>大手前病院</c:v>
                </c:pt>
                <c:pt idx="22">
                  <c:v>済生会中津病院</c:v>
                </c:pt>
                <c:pt idx="23">
                  <c:v>JCHO
大阪病院</c:v>
                </c:pt>
                <c:pt idx="24">
                  <c:v>住友病院</c:v>
                </c:pt>
                <c:pt idx="25">
                  <c:v>愛仁会高槻病院</c:v>
                </c:pt>
                <c:pt idx="26">
                  <c:v>りんくう総合医療センター</c:v>
                </c:pt>
                <c:pt idx="27">
                  <c:v>北摂総合
病院</c:v>
                </c:pt>
                <c:pt idx="28">
                  <c:v>泉尾病院</c:v>
                </c:pt>
                <c:pt idx="29">
                  <c:v>松下記念病院</c:v>
                </c:pt>
                <c:pt idx="30">
                  <c:v>八尾徳洲会総合病院</c:v>
                </c:pt>
                <c:pt idx="31">
                  <c:v>市立ひらかた病院</c:v>
                </c:pt>
                <c:pt idx="32">
                  <c:v>済生会
千里病院</c:v>
                </c:pt>
                <c:pt idx="33">
                  <c:v>佐藤病院</c:v>
                </c:pt>
                <c:pt idx="34">
                  <c:v>市立柏原病院</c:v>
                </c:pt>
                <c:pt idx="35">
                  <c:v>PL病院</c:v>
                </c:pt>
                <c:pt idx="36">
                  <c:v>耳原総合病院</c:v>
                </c:pt>
                <c:pt idx="37">
                  <c:v>南大阪病院</c:v>
                </c:pt>
                <c:pt idx="38">
                  <c:v>東住吉森本病院</c:v>
                </c:pt>
                <c:pt idx="39">
                  <c:v>和泉市立総合医療センター</c:v>
                </c:pt>
                <c:pt idx="40">
                  <c:v>NTT西日本大阪病院</c:v>
                </c:pt>
                <c:pt idx="41">
                  <c:v>泉大津市立病院</c:v>
                </c:pt>
                <c:pt idx="42">
                  <c:v>大阪鉄道
病院</c:v>
                </c:pt>
                <c:pt idx="43">
                  <c:v>千船病院</c:v>
                </c:pt>
              </c:strCache>
            </c:strRef>
          </c:cat>
          <c:val>
            <c:numRef>
              <c:f>緩和ケア研修新規介入数!$A$4:$AR$4</c:f>
              <c:numCache>
                <c:formatCode>#,##0_);[Red]\(#,##0\)</c:formatCode>
                <c:ptCount val="44"/>
                <c:pt idx="0">
                  <c:v>417</c:v>
                </c:pt>
                <c:pt idx="1">
                  <c:v>416</c:v>
                </c:pt>
                <c:pt idx="2">
                  <c:v>306</c:v>
                </c:pt>
                <c:pt idx="3">
                  <c:v>266</c:v>
                </c:pt>
                <c:pt idx="4">
                  <c:v>226</c:v>
                </c:pt>
                <c:pt idx="5">
                  <c:v>216</c:v>
                </c:pt>
                <c:pt idx="6">
                  <c:v>194</c:v>
                </c:pt>
                <c:pt idx="7">
                  <c:v>192</c:v>
                </c:pt>
                <c:pt idx="8">
                  <c:v>171</c:v>
                </c:pt>
                <c:pt idx="9">
                  <c:v>162</c:v>
                </c:pt>
                <c:pt idx="10">
                  <c:v>159</c:v>
                </c:pt>
                <c:pt idx="11">
                  <c:v>155</c:v>
                </c:pt>
                <c:pt idx="12">
                  <c:v>134</c:v>
                </c:pt>
                <c:pt idx="13">
                  <c:v>133</c:v>
                </c:pt>
                <c:pt idx="14">
                  <c:v>120</c:v>
                </c:pt>
                <c:pt idx="15">
                  <c:v>115</c:v>
                </c:pt>
                <c:pt idx="16">
                  <c:v>106</c:v>
                </c:pt>
                <c:pt idx="17">
                  <c:v>97</c:v>
                </c:pt>
                <c:pt idx="18">
                  <c:v>96</c:v>
                </c:pt>
                <c:pt idx="19">
                  <c:v>92</c:v>
                </c:pt>
                <c:pt idx="20">
                  <c:v>92</c:v>
                </c:pt>
                <c:pt idx="21">
                  <c:v>92</c:v>
                </c:pt>
                <c:pt idx="22">
                  <c:v>92</c:v>
                </c:pt>
                <c:pt idx="23">
                  <c:v>92</c:v>
                </c:pt>
                <c:pt idx="24">
                  <c:v>92</c:v>
                </c:pt>
                <c:pt idx="25">
                  <c:v>85</c:v>
                </c:pt>
                <c:pt idx="26">
                  <c:v>77</c:v>
                </c:pt>
                <c:pt idx="27">
                  <c:v>75</c:v>
                </c:pt>
                <c:pt idx="28">
                  <c:v>74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60</c:v>
                </c:pt>
                <c:pt idx="33">
                  <c:v>55</c:v>
                </c:pt>
                <c:pt idx="34">
                  <c:v>50</c:v>
                </c:pt>
                <c:pt idx="35">
                  <c:v>36</c:v>
                </c:pt>
                <c:pt idx="36">
                  <c:v>36</c:v>
                </c:pt>
                <c:pt idx="37">
                  <c:v>35</c:v>
                </c:pt>
                <c:pt idx="38">
                  <c:v>33</c:v>
                </c:pt>
                <c:pt idx="39">
                  <c:v>30</c:v>
                </c:pt>
                <c:pt idx="40">
                  <c:v>30</c:v>
                </c:pt>
                <c:pt idx="41">
                  <c:v>26</c:v>
                </c:pt>
                <c:pt idx="42">
                  <c:v>25</c:v>
                </c:pt>
                <c:pt idx="4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D9-4441-95AA-A175088C5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447872"/>
        <c:axId val="242511872"/>
      </c:barChart>
      <c:catAx>
        <c:axId val="242447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42511872"/>
        <c:crosses val="autoZero"/>
        <c:auto val="1"/>
        <c:lblAlgn val="ctr"/>
        <c:lblOffset val="100"/>
        <c:tickLblSkip val="1"/>
        <c:noMultiLvlLbl val="0"/>
      </c:catAx>
      <c:valAx>
        <c:axId val="2425118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_);[Red]\(#,##0\)" sourceLinked="1"/>
        <c:majorTickMark val="none"/>
        <c:minorTickMark val="none"/>
        <c:tickLblPos val="nextTo"/>
        <c:crossAx val="2424478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437708"/>
              </p:ext>
            </p:extLst>
          </p:nvPr>
        </p:nvGraphicFramePr>
        <p:xfrm>
          <a:off x="10852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195578" y="3557046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平均値：</a:t>
            </a:r>
            <a:r>
              <a:rPr lang="en-US" altLang="ja-JP" sz="1200" dirty="0" smtClean="0"/>
              <a:t>118</a:t>
            </a:r>
            <a:r>
              <a:rPr lang="ja-JP" altLang="en-US" sz="1200" dirty="0" smtClean="0"/>
              <a:t>人</a:t>
            </a:r>
            <a:endParaRPr lang="en-US" altLang="ja-JP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3851920" y="764704"/>
            <a:ext cx="5004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（</a:t>
            </a:r>
            <a:r>
              <a:rPr lang="zh-TW" altLang="en-US" dirty="0"/>
              <a:t>現況報告：平成</a:t>
            </a:r>
            <a:r>
              <a:rPr lang="en-US" altLang="zh-TW" dirty="0" smtClean="0"/>
              <a:t>29</a:t>
            </a:r>
            <a:r>
              <a:rPr lang="zh-TW" altLang="en-US" dirty="0" smtClean="0"/>
              <a:t>年</a:t>
            </a:r>
            <a:r>
              <a:rPr lang="zh-TW" altLang="en-US" dirty="0"/>
              <a:t>１月１日～</a:t>
            </a:r>
            <a:r>
              <a:rPr lang="en-US" altLang="zh-TW" dirty="0"/>
              <a:t>12</a:t>
            </a:r>
            <a:r>
              <a:rPr lang="zh-TW" altLang="en-US" dirty="0"/>
              <a:t>月</a:t>
            </a:r>
            <a:r>
              <a:rPr lang="en-US" altLang="zh-TW" dirty="0"/>
              <a:t>31</a:t>
            </a:r>
            <a:r>
              <a:rPr lang="zh-TW" altLang="en-US" dirty="0"/>
              <a:t>日） </a:t>
            </a:r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767430" y="3783523"/>
            <a:ext cx="8197058" cy="551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944019" y="4173794"/>
            <a:ext cx="1273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35</a:t>
            </a:r>
            <a:r>
              <a:rPr kumimoji="1" lang="ja-JP" altLang="en-US" sz="1200" dirty="0" smtClean="0"/>
              <a:t>人未満：</a:t>
            </a:r>
            <a:r>
              <a:rPr kumimoji="1" lang="en-US" altLang="ja-JP" sz="1200" dirty="0" smtClean="0"/>
              <a:t>6</a:t>
            </a:r>
            <a:r>
              <a:rPr lang="ja-JP" altLang="en-US" sz="1200" dirty="0" smtClean="0"/>
              <a:t>施設</a:t>
            </a:r>
            <a:endParaRPr kumimoji="1" lang="ja-JP" altLang="en-US" sz="12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767430" y="4424755"/>
            <a:ext cx="8352928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452320" y="116632"/>
            <a:ext cx="1296144" cy="36004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35722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33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新細明體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小山　秀和</dc:creator>
  <cp:lastModifiedBy>清水　邦彦</cp:lastModifiedBy>
  <cp:revision>51</cp:revision>
  <cp:lastPrinted>2019-07-22T05:10:53Z</cp:lastPrinted>
  <dcterms:created xsi:type="dcterms:W3CDTF">2019-06-21T02:36:55Z</dcterms:created>
  <dcterms:modified xsi:type="dcterms:W3CDTF">2019-07-24T00:50:27Z</dcterms:modified>
</cp:coreProperties>
</file>