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5" r:id="rId2"/>
    <p:sldId id="267" r:id="rId3"/>
  </p:sldIdLst>
  <p:sldSz cx="12801600" cy="9601200" type="A3"/>
  <p:notesSz cx="6646863" cy="9777413"/>
  <p:defaultTextStyle>
    <a:defPPr>
      <a:defRPr lang="ja-JP"/>
    </a:defPPr>
    <a:lvl1pPr marL="0" algn="l" defTabSz="1280160" rtl="0" eaLnBrk="1" latinLnBrk="0" hangingPunct="1">
      <a:defRPr kumimoji="1" sz="2500" kern="1200">
        <a:solidFill>
          <a:schemeClr val="tx1"/>
        </a:solidFill>
        <a:latin typeface="+mn-lt"/>
        <a:ea typeface="+mn-ea"/>
        <a:cs typeface="+mn-cs"/>
      </a:defRPr>
    </a:lvl1pPr>
    <a:lvl2pPr marL="640080" algn="l" defTabSz="1280160" rtl="0" eaLnBrk="1" latinLnBrk="0" hangingPunct="1">
      <a:defRPr kumimoji="1" sz="2500" kern="1200">
        <a:solidFill>
          <a:schemeClr val="tx1"/>
        </a:solidFill>
        <a:latin typeface="+mn-lt"/>
        <a:ea typeface="+mn-ea"/>
        <a:cs typeface="+mn-cs"/>
      </a:defRPr>
    </a:lvl2pPr>
    <a:lvl3pPr marL="1280160" algn="l" defTabSz="1280160" rtl="0" eaLnBrk="1" latinLnBrk="0" hangingPunct="1">
      <a:defRPr kumimoji="1" sz="2500" kern="1200">
        <a:solidFill>
          <a:schemeClr val="tx1"/>
        </a:solidFill>
        <a:latin typeface="+mn-lt"/>
        <a:ea typeface="+mn-ea"/>
        <a:cs typeface="+mn-cs"/>
      </a:defRPr>
    </a:lvl3pPr>
    <a:lvl4pPr marL="1920240" algn="l" defTabSz="1280160" rtl="0" eaLnBrk="1" latinLnBrk="0" hangingPunct="1">
      <a:defRPr kumimoji="1" sz="2500" kern="1200">
        <a:solidFill>
          <a:schemeClr val="tx1"/>
        </a:solidFill>
        <a:latin typeface="+mn-lt"/>
        <a:ea typeface="+mn-ea"/>
        <a:cs typeface="+mn-cs"/>
      </a:defRPr>
    </a:lvl4pPr>
    <a:lvl5pPr marL="2560320" algn="l" defTabSz="1280160" rtl="0" eaLnBrk="1" latinLnBrk="0" hangingPunct="1">
      <a:defRPr kumimoji="1" sz="2500" kern="1200">
        <a:solidFill>
          <a:schemeClr val="tx1"/>
        </a:solidFill>
        <a:latin typeface="+mn-lt"/>
        <a:ea typeface="+mn-ea"/>
        <a:cs typeface="+mn-cs"/>
      </a:defRPr>
    </a:lvl5pPr>
    <a:lvl6pPr marL="3200400" algn="l" defTabSz="1280160" rtl="0" eaLnBrk="1" latinLnBrk="0" hangingPunct="1">
      <a:defRPr kumimoji="1" sz="2500" kern="1200">
        <a:solidFill>
          <a:schemeClr val="tx1"/>
        </a:solidFill>
        <a:latin typeface="+mn-lt"/>
        <a:ea typeface="+mn-ea"/>
        <a:cs typeface="+mn-cs"/>
      </a:defRPr>
    </a:lvl6pPr>
    <a:lvl7pPr marL="3840480" algn="l" defTabSz="1280160" rtl="0" eaLnBrk="1" latinLnBrk="0" hangingPunct="1">
      <a:defRPr kumimoji="1" sz="2500" kern="1200">
        <a:solidFill>
          <a:schemeClr val="tx1"/>
        </a:solidFill>
        <a:latin typeface="+mn-lt"/>
        <a:ea typeface="+mn-ea"/>
        <a:cs typeface="+mn-cs"/>
      </a:defRPr>
    </a:lvl7pPr>
    <a:lvl8pPr marL="4480560" algn="l" defTabSz="1280160" rtl="0" eaLnBrk="1" latinLnBrk="0" hangingPunct="1">
      <a:defRPr kumimoji="1" sz="2500" kern="1200">
        <a:solidFill>
          <a:schemeClr val="tx1"/>
        </a:solidFill>
        <a:latin typeface="+mn-lt"/>
        <a:ea typeface="+mn-ea"/>
        <a:cs typeface="+mn-cs"/>
      </a:defRPr>
    </a:lvl8pPr>
    <a:lvl9pPr marL="5120640" algn="l" defTabSz="1280160" rtl="0" eaLnBrk="1" latinLnBrk="0" hangingPunct="1">
      <a:defRPr kumimoji="1" sz="25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00"/>
    <a:srgbClr val="006600"/>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662" autoAdjust="0"/>
    <p:restoredTop sz="93950" autoAdjust="0"/>
  </p:normalViewPr>
  <p:slideViewPr>
    <p:cSldViewPr>
      <p:cViewPr>
        <p:scale>
          <a:sx n="70" d="100"/>
          <a:sy n="70" d="100"/>
        </p:scale>
        <p:origin x="-780" y="-120"/>
      </p:cViewPr>
      <p:guideLst>
        <p:guide orient="horz" pos="3024"/>
        <p:guide pos="403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60120" y="2982596"/>
            <a:ext cx="10881360" cy="205803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920240" y="5440680"/>
            <a:ext cx="8961120" cy="2453640"/>
          </a:xfrm>
        </p:spPr>
        <p:txBody>
          <a:bodyPr/>
          <a:lstStyle>
            <a:lvl1pPr marL="0" indent="0" algn="ctr">
              <a:buNone/>
              <a:defRPr>
                <a:solidFill>
                  <a:schemeClr val="tx1">
                    <a:tint val="75000"/>
                  </a:schemeClr>
                </a:solidFill>
              </a:defRPr>
            </a:lvl1pPr>
            <a:lvl2pPr marL="640080" indent="0" algn="ctr">
              <a:buNone/>
              <a:defRPr>
                <a:solidFill>
                  <a:schemeClr val="tx1">
                    <a:tint val="75000"/>
                  </a:schemeClr>
                </a:solidFill>
              </a:defRPr>
            </a:lvl2pPr>
            <a:lvl3pPr marL="1280160" indent="0" algn="ctr">
              <a:buNone/>
              <a:defRPr>
                <a:solidFill>
                  <a:schemeClr val="tx1">
                    <a:tint val="75000"/>
                  </a:schemeClr>
                </a:solidFill>
              </a:defRPr>
            </a:lvl3pPr>
            <a:lvl4pPr marL="1920240" indent="0" algn="ctr">
              <a:buNone/>
              <a:defRPr>
                <a:solidFill>
                  <a:schemeClr val="tx1">
                    <a:tint val="75000"/>
                  </a:schemeClr>
                </a:solidFill>
              </a:defRPr>
            </a:lvl4pPr>
            <a:lvl5pPr marL="2560320" indent="0" algn="ctr">
              <a:buNone/>
              <a:defRPr>
                <a:solidFill>
                  <a:schemeClr val="tx1">
                    <a:tint val="75000"/>
                  </a:schemeClr>
                </a:solidFill>
              </a:defRPr>
            </a:lvl5pPr>
            <a:lvl6pPr marL="3200400" indent="0" algn="ctr">
              <a:buNone/>
              <a:defRPr>
                <a:solidFill>
                  <a:schemeClr val="tx1">
                    <a:tint val="75000"/>
                  </a:schemeClr>
                </a:solidFill>
              </a:defRPr>
            </a:lvl6pPr>
            <a:lvl7pPr marL="3840480" indent="0" algn="ctr">
              <a:buNone/>
              <a:defRPr>
                <a:solidFill>
                  <a:schemeClr val="tx1">
                    <a:tint val="75000"/>
                  </a:schemeClr>
                </a:solidFill>
              </a:defRPr>
            </a:lvl7pPr>
            <a:lvl8pPr marL="4480560" indent="0" algn="ctr">
              <a:buNone/>
              <a:defRPr>
                <a:solidFill>
                  <a:schemeClr val="tx1">
                    <a:tint val="75000"/>
                  </a:schemeClr>
                </a:solidFill>
              </a:defRPr>
            </a:lvl8pPr>
            <a:lvl9pPr marL="512064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03073466-F7EF-4AD4-BAD1-335BF24BF042}" type="datetimeFigureOut">
              <a:rPr kumimoji="1" lang="ja-JP" altLang="en-US" smtClean="0"/>
              <a:t>2017/11/17</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9E2C13C0-0254-4839-91F2-D819C3033984}" type="slidenum">
              <a:rPr kumimoji="1" lang="ja-JP" altLang="en-US" smtClean="0"/>
              <a:t>‹#›</a:t>
            </a:fld>
            <a:endParaRPr kumimoji="1" lang="ja-JP" altLang="en-US" dirty="0"/>
          </a:p>
        </p:txBody>
      </p:sp>
    </p:spTree>
    <p:extLst>
      <p:ext uri="{BB962C8B-B14F-4D97-AF65-F5344CB8AC3E}">
        <p14:creationId xmlns:p14="http://schemas.microsoft.com/office/powerpoint/2010/main" val="35818270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03073466-F7EF-4AD4-BAD1-335BF24BF042}" type="datetimeFigureOut">
              <a:rPr kumimoji="1" lang="ja-JP" altLang="en-US" smtClean="0"/>
              <a:t>2017/11/17</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9E2C13C0-0254-4839-91F2-D819C3033984}" type="slidenum">
              <a:rPr kumimoji="1" lang="ja-JP" altLang="en-US" smtClean="0"/>
              <a:t>‹#›</a:t>
            </a:fld>
            <a:endParaRPr kumimoji="1" lang="ja-JP" altLang="en-US" dirty="0"/>
          </a:p>
        </p:txBody>
      </p:sp>
    </p:spTree>
    <p:extLst>
      <p:ext uri="{BB962C8B-B14F-4D97-AF65-F5344CB8AC3E}">
        <p14:creationId xmlns:p14="http://schemas.microsoft.com/office/powerpoint/2010/main" val="24683057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9281160" y="384494"/>
            <a:ext cx="2880360" cy="819213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640080" y="384494"/>
            <a:ext cx="8427720" cy="819213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03073466-F7EF-4AD4-BAD1-335BF24BF042}" type="datetimeFigureOut">
              <a:rPr kumimoji="1" lang="ja-JP" altLang="en-US" smtClean="0"/>
              <a:t>2017/11/17</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9E2C13C0-0254-4839-91F2-D819C3033984}" type="slidenum">
              <a:rPr kumimoji="1" lang="ja-JP" altLang="en-US" smtClean="0"/>
              <a:t>‹#›</a:t>
            </a:fld>
            <a:endParaRPr kumimoji="1" lang="ja-JP" altLang="en-US" dirty="0"/>
          </a:p>
        </p:txBody>
      </p:sp>
    </p:spTree>
    <p:extLst>
      <p:ext uri="{BB962C8B-B14F-4D97-AF65-F5344CB8AC3E}">
        <p14:creationId xmlns:p14="http://schemas.microsoft.com/office/powerpoint/2010/main" val="32967737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03073466-F7EF-4AD4-BAD1-335BF24BF042}" type="datetimeFigureOut">
              <a:rPr kumimoji="1" lang="ja-JP" altLang="en-US" smtClean="0"/>
              <a:t>2017/11/17</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9E2C13C0-0254-4839-91F2-D819C3033984}" type="slidenum">
              <a:rPr kumimoji="1" lang="ja-JP" altLang="en-US" smtClean="0"/>
              <a:t>‹#›</a:t>
            </a:fld>
            <a:endParaRPr kumimoji="1" lang="ja-JP" altLang="en-US" dirty="0"/>
          </a:p>
        </p:txBody>
      </p:sp>
    </p:spTree>
    <p:extLst>
      <p:ext uri="{BB962C8B-B14F-4D97-AF65-F5344CB8AC3E}">
        <p14:creationId xmlns:p14="http://schemas.microsoft.com/office/powerpoint/2010/main" val="5758518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1011238" y="6169661"/>
            <a:ext cx="10881360" cy="1906905"/>
          </a:xfrm>
        </p:spPr>
        <p:txBody>
          <a:bodyPr anchor="t"/>
          <a:lstStyle>
            <a:lvl1pPr algn="l">
              <a:defRPr sz="56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1011238" y="4069399"/>
            <a:ext cx="10881360" cy="2100262"/>
          </a:xfrm>
        </p:spPr>
        <p:txBody>
          <a:bodyPr anchor="b"/>
          <a:lstStyle>
            <a:lvl1pPr marL="0" indent="0">
              <a:buNone/>
              <a:defRPr sz="2800">
                <a:solidFill>
                  <a:schemeClr val="tx1">
                    <a:tint val="75000"/>
                  </a:schemeClr>
                </a:solidFill>
              </a:defRPr>
            </a:lvl1pPr>
            <a:lvl2pPr marL="640080" indent="0">
              <a:buNone/>
              <a:defRPr sz="2500">
                <a:solidFill>
                  <a:schemeClr val="tx1">
                    <a:tint val="75000"/>
                  </a:schemeClr>
                </a:solidFill>
              </a:defRPr>
            </a:lvl2pPr>
            <a:lvl3pPr marL="1280160" indent="0">
              <a:buNone/>
              <a:defRPr sz="2200">
                <a:solidFill>
                  <a:schemeClr val="tx1">
                    <a:tint val="75000"/>
                  </a:schemeClr>
                </a:solidFill>
              </a:defRPr>
            </a:lvl3pPr>
            <a:lvl4pPr marL="1920240" indent="0">
              <a:buNone/>
              <a:defRPr sz="2000">
                <a:solidFill>
                  <a:schemeClr val="tx1">
                    <a:tint val="75000"/>
                  </a:schemeClr>
                </a:solidFill>
              </a:defRPr>
            </a:lvl4pPr>
            <a:lvl5pPr marL="2560320" indent="0">
              <a:buNone/>
              <a:defRPr sz="2000">
                <a:solidFill>
                  <a:schemeClr val="tx1">
                    <a:tint val="75000"/>
                  </a:schemeClr>
                </a:solidFill>
              </a:defRPr>
            </a:lvl5pPr>
            <a:lvl6pPr marL="3200400" indent="0">
              <a:buNone/>
              <a:defRPr sz="2000">
                <a:solidFill>
                  <a:schemeClr val="tx1">
                    <a:tint val="75000"/>
                  </a:schemeClr>
                </a:solidFill>
              </a:defRPr>
            </a:lvl6pPr>
            <a:lvl7pPr marL="3840480" indent="0">
              <a:buNone/>
              <a:defRPr sz="2000">
                <a:solidFill>
                  <a:schemeClr val="tx1">
                    <a:tint val="75000"/>
                  </a:schemeClr>
                </a:solidFill>
              </a:defRPr>
            </a:lvl7pPr>
            <a:lvl8pPr marL="4480560" indent="0">
              <a:buNone/>
              <a:defRPr sz="2000">
                <a:solidFill>
                  <a:schemeClr val="tx1">
                    <a:tint val="75000"/>
                  </a:schemeClr>
                </a:solidFill>
              </a:defRPr>
            </a:lvl8pPr>
            <a:lvl9pPr marL="5120640" indent="0">
              <a:buNone/>
              <a:defRPr sz="20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03073466-F7EF-4AD4-BAD1-335BF24BF042}" type="datetimeFigureOut">
              <a:rPr kumimoji="1" lang="ja-JP" altLang="en-US" smtClean="0"/>
              <a:t>2017/11/17</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9E2C13C0-0254-4839-91F2-D819C3033984}" type="slidenum">
              <a:rPr kumimoji="1" lang="ja-JP" altLang="en-US" smtClean="0"/>
              <a:t>‹#›</a:t>
            </a:fld>
            <a:endParaRPr kumimoji="1" lang="ja-JP" altLang="en-US" dirty="0"/>
          </a:p>
        </p:txBody>
      </p:sp>
    </p:spTree>
    <p:extLst>
      <p:ext uri="{BB962C8B-B14F-4D97-AF65-F5344CB8AC3E}">
        <p14:creationId xmlns:p14="http://schemas.microsoft.com/office/powerpoint/2010/main" val="9735360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640080" y="2240281"/>
            <a:ext cx="5654040" cy="6336348"/>
          </a:xfrm>
        </p:spPr>
        <p:txBody>
          <a:bodyPr/>
          <a:lstStyle>
            <a:lvl1pPr>
              <a:defRPr sz="3900"/>
            </a:lvl1pPr>
            <a:lvl2pPr>
              <a:defRPr sz="3400"/>
            </a:lvl2pPr>
            <a:lvl3pPr>
              <a:defRPr sz="2800"/>
            </a:lvl3pPr>
            <a:lvl4pPr>
              <a:defRPr sz="2500"/>
            </a:lvl4pPr>
            <a:lvl5pPr>
              <a:defRPr sz="2500"/>
            </a:lvl5pPr>
            <a:lvl6pPr>
              <a:defRPr sz="2500"/>
            </a:lvl6pPr>
            <a:lvl7pPr>
              <a:defRPr sz="2500"/>
            </a:lvl7pPr>
            <a:lvl8pPr>
              <a:defRPr sz="2500"/>
            </a:lvl8pPr>
            <a:lvl9pPr>
              <a:defRPr sz="25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6507480" y="2240281"/>
            <a:ext cx="5654040" cy="6336348"/>
          </a:xfrm>
        </p:spPr>
        <p:txBody>
          <a:bodyPr/>
          <a:lstStyle>
            <a:lvl1pPr>
              <a:defRPr sz="3900"/>
            </a:lvl1pPr>
            <a:lvl2pPr>
              <a:defRPr sz="3400"/>
            </a:lvl2pPr>
            <a:lvl3pPr>
              <a:defRPr sz="2800"/>
            </a:lvl3pPr>
            <a:lvl4pPr>
              <a:defRPr sz="2500"/>
            </a:lvl4pPr>
            <a:lvl5pPr>
              <a:defRPr sz="2500"/>
            </a:lvl5pPr>
            <a:lvl6pPr>
              <a:defRPr sz="2500"/>
            </a:lvl6pPr>
            <a:lvl7pPr>
              <a:defRPr sz="2500"/>
            </a:lvl7pPr>
            <a:lvl8pPr>
              <a:defRPr sz="2500"/>
            </a:lvl8pPr>
            <a:lvl9pPr>
              <a:defRPr sz="25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03073466-F7EF-4AD4-BAD1-335BF24BF042}" type="datetimeFigureOut">
              <a:rPr kumimoji="1" lang="ja-JP" altLang="en-US" smtClean="0"/>
              <a:t>2017/11/17</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9E2C13C0-0254-4839-91F2-D819C3033984}" type="slidenum">
              <a:rPr kumimoji="1" lang="ja-JP" altLang="en-US" smtClean="0"/>
              <a:t>‹#›</a:t>
            </a:fld>
            <a:endParaRPr kumimoji="1" lang="ja-JP" altLang="en-US" dirty="0"/>
          </a:p>
        </p:txBody>
      </p:sp>
    </p:spTree>
    <p:extLst>
      <p:ext uri="{BB962C8B-B14F-4D97-AF65-F5344CB8AC3E}">
        <p14:creationId xmlns:p14="http://schemas.microsoft.com/office/powerpoint/2010/main" val="37700435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640080" y="2149158"/>
            <a:ext cx="5656263" cy="895667"/>
          </a:xfrm>
        </p:spPr>
        <p:txBody>
          <a:bodyPr anchor="b"/>
          <a:lstStyle>
            <a:lvl1pPr marL="0" indent="0">
              <a:buNone/>
              <a:defRPr sz="3400" b="1"/>
            </a:lvl1pPr>
            <a:lvl2pPr marL="640080" indent="0">
              <a:buNone/>
              <a:defRPr sz="2800" b="1"/>
            </a:lvl2pPr>
            <a:lvl3pPr marL="1280160" indent="0">
              <a:buNone/>
              <a:defRPr sz="2500" b="1"/>
            </a:lvl3pPr>
            <a:lvl4pPr marL="1920240" indent="0">
              <a:buNone/>
              <a:defRPr sz="2200" b="1"/>
            </a:lvl4pPr>
            <a:lvl5pPr marL="2560320" indent="0">
              <a:buNone/>
              <a:defRPr sz="2200" b="1"/>
            </a:lvl5pPr>
            <a:lvl6pPr marL="3200400" indent="0">
              <a:buNone/>
              <a:defRPr sz="2200" b="1"/>
            </a:lvl6pPr>
            <a:lvl7pPr marL="3840480" indent="0">
              <a:buNone/>
              <a:defRPr sz="2200" b="1"/>
            </a:lvl7pPr>
            <a:lvl8pPr marL="4480560" indent="0">
              <a:buNone/>
              <a:defRPr sz="2200" b="1"/>
            </a:lvl8pPr>
            <a:lvl9pPr marL="5120640" indent="0">
              <a:buNone/>
              <a:defRPr sz="22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640080" y="3044825"/>
            <a:ext cx="5656263" cy="5531803"/>
          </a:xfrm>
        </p:spPr>
        <p:txBody>
          <a:bodyPr/>
          <a:lstStyle>
            <a:lvl1pPr>
              <a:defRPr sz="3400"/>
            </a:lvl1pPr>
            <a:lvl2pPr>
              <a:defRPr sz="2800"/>
            </a:lvl2pPr>
            <a:lvl3pPr>
              <a:defRPr sz="2500"/>
            </a:lvl3pPr>
            <a:lvl4pPr>
              <a:defRPr sz="2200"/>
            </a:lvl4pPr>
            <a:lvl5pPr>
              <a:defRPr sz="2200"/>
            </a:lvl5pPr>
            <a:lvl6pPr>
              <a:defRPr sz="2200"/>
            </a:lvl6pPr>
            <a:lvl7pPr>
              <a:defRPr sz="2200"/>
            </a:lvl7pPr>
            <a:lvl8pPr>
              <a:defRPr sz="2200"/>
            </a:lvl8pPr>
            <a:lvl9pPr>
              <a:defRPr sz="22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6503036" y="2149158"/>
            <a:ext cx="5658485" cy="895667"/>
          </a:xfrm>
        </p:spPr>
        <p:txBody>
          <a:bodyPr anchor="b"/>
          <a:lstStyle>
            <a:lvl1pPr marL="0" indent="0">
              <a:buNone/>
              <a:defRPr sz="3400" b="1"/>
            </a:lvl1pPr>
            <a:lvl2pPr marL="640080" indent="0">
              <a:buNone/>
              <a:defRPr sz="2800" b="1"/>
            </a:lvl2pPr>
            <a:lvl3pPr marL="1280160" indent="0">
              <a:buNone/>
              <a:defRPr sz="2500" b="1"/>
            </a:lvl3pPr>
            <a:lvl4pPr marL="1920240" indent="0">
              <a:buNone/>
              <a:defRPr sz="2200" b="1"/>
            </a:lvl4pPr>
            <a:lvl5pPr marL="2560320" indent="0">
              <a:buNone/>
              <a:defRPr sz="2200" b="1"/>
            </a:lvl5pPr>
            <a:lvl6pPr marL="3200400" indent="0">
              <a:buNone/>
              <a:defRPr sz="2200" b="1"/>
            </a:lvl6pPr>
            <a:lvl7pPr marL="3840480" indent="0">
              <a:buNone/>
              <a:defRPr sz="2200" b="1"/>
            </a:lvl7pPr>
            <a:lvl8pPr marL="4480560" indent="0">
              <a:buNone/>
              <a:defRPr sz="2200" b="1"/>
            </a:lvl8pPr>
            <a:lvl9pPr marL="5120640" indent="0">
              <a:buNone/>
              <a:defRPr sz="22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6503036" y="3044825"/>
            <a:ext cx="5658485" cy="5531803"/>
          </a:xfrm>
        </p:spPr>
        <p:txBody>
          <a:bodyPr/>
          <a:lstStyle>
            <a:lvl1pPr>
              <a:defRPr sz="3400"/>
            </a:lvl1pPr>
            <a:lvl2pPr>
              <a:defRPr sz="2800"/>
            </a:lvl2pPr>
            <a:lvl3pPr>
              <a:defRPr sz="2500"/>
            </a:lvl3pPr>
            <a:lvl4pPr>
              <a:defRPr sz="2200"/>
            </a:lvl4pPr>
            <a:lvl5pPr>
              <a:defRPr sz="2200"/>
            </a:lvl5pPr>
            <a:lvl6pPr>
              <a:defRPr sz="2200"/>
            </a:lvl6pPr>
            <a:lvl7pPr>
              <a:defRPr sz="2200"/>
            </a:lvl7pPr>
            <a:lvl8pPr>
              <a:defRPr sz="2200"/>
            </a:lvl8pPr>
            <a:lvl9pPr>
              <a:defRPr sz="22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03073466-F7EF-4AD4-BAD1-335BF24BF042}" type="datetimeFigureOut">
              <a:rPr kumimoji="1" lang="ja-JP" altLang="en-US" smtClean="0"/>
              <a:t>2017/11/17</a:t>
            </a:fld>
            <a:endParaRPr kumimoji="1" lang="ja-JP" altLang="en-US" dirty="0"/>
          </a:p>
        </p:txBody>
      </p:sp>
      <p:sp>
        <p:nvSpPr>
          <p:cNvPr id="8" name="フッター プレースホルダー 7"/>
          <p:cNvSpPr>
            <a:spLocks noGrp="1"/>
          </p:cNvSpPr>
          <p:nvPr>
            <p:ph type="ftr" sz="quarter" idx="11"/>
          </p:nvPr>
        </p:nvSpPr>
        <p:spPr/>
        <p:txBody>
          <a:bodyPr/>
          <a:lstStyle/>
          <a:p>
            <a:endParaRPr kumimoji="1" lang="ja-JP" altLang="en-US" dirty="0"/>
          </a:p>
        </p:txBody>
      </p:sp>
      <p:sp>
        <p:nvSpPr>
          <p:cNvPr id="9" name="スライド番号プレースホルダー 8"/>
          <p:cNvSpPr>
            <a:spLocks noGrp="1"/>
          </p:cNvSpPr>
          <p:nvPr>
            <p:ph type="sldNum" sz="quarter" idx="12"/>
          </p:nvPr>
        </p:nvSpPr>
        <p:spPr/>
        <p:txBody>
          <a:bodyPr/>
          <a:lstStyle/>
          <a:p>
            <a:fld id="{9E2C13C0-0254-4839-91F2-D819C3033984}" type="slidenum">
              <a:rPr kumimoji="1" lang="ja-JP" altLang="en-US" smtClean="0"/>
              <a:t>‹#›</a:t>
            </a:fld>
            <a:endParaRPr kumimoji="1" lang="ja-JP" altLang="en-US" dirty="0"/>
          </a:p>
        </p:txBody>
      </p:sp>
    </p:spTree>
    <p:extLst>
      <p:ext uri="{BB962C8B-B14F-4D97-AF65-F5344CB8AC3E}">
        <p14:creationId xmlns:p14="http://schemas.microsoft.com/office/powerpoint/2010/main" val="4149062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03073466-F7EF-4AD4-BAD1-335BF24BF042}" type="datetimeFigureOut">
              <a:rPr kumimoji="1" lang="ja-JP" altLang="en-US" smtClean="0"/>
              <a:t>2017/11/17</a:t>
            </a:fld>
            <a:endParaRPr kumimoji="1" lang="ja-JP" altLang="en-US" dirty="0"/>
          </a:p>
        </p:txBody>
      </p:sp>
      <p:sp>
        <p:nvSpPr>
          <p:cNvPr id="4" name="フッター プレースホルダー 3"/>
          <p:cNvSpPr>
            <a:spLocks noGrp="1"/>
          </p:cNvSpPr>
          <p:nvPr>
            <p:ph type="ftr" sz="quarter" idx="11"/>
          </p:nvPr>
        </p:nvSpPr>
        <p:spPr/>
        <p:txBody>
          <a:bodyPr/>
          <a:lstStyle/>
          <a:p>
            <a:endParaRPr kumimoji="1" lang="ja-JP" altLang="en-US" dirty="0"/>
          </a:p>
        </p:txBody>
      </p:sp>
      <p:sp>
        <p:nvSpPr>
          <p:cNvPr id="5" name="スライド番号プレースホルダー 4"/>
          <p:cNvSpPr>
            <a:spLocks noGrp="1"/>
          </p:cNvSpPr>
          <p:nvPr>
            <p:ph type="sldNum" sz="quarter" idx="12"/>
          </p:nvPr>
        </p:nvSpPr>
        <p:spPr/>
        <p:txBody>
          <a:bodyPr/>
          <a:lstStyle/>
          <a:p>
            <a:fld id="{9E2C13C0-0254-4839-91F2-D819C3033984}" type="slidenum">
              <a:rPr kumimoji="1" lang="ja-JP" altLang="en-US" smtClean="0"/>
              <a:t>‹#›</a:t>
            </a:fld>
            <a:endParaRPr kumimoji="1" lang="ja-JP" altLang="en-US" dirty="0"/>
          </a:p>
        </p:txBody>
      </p:sp>
    </p:spTree>
    <p:extLst>
      <p:ext uri="{BB962C8B-B14F-4D97-AF65-F5344CB8AC3E}">
        <p14:creationId xmlns:p14="http://schemas.microsoft.com/office/powerpoint/2010/main" val="29149499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03073466-F7EF-4AD4-BAD1-335BF24BF042}" type="datetimeFigureOut">
              <a:rPr kumimoji="1" lang="ja-JP" altLang="en-US" smtClean="0"/>
              <a:t>2017/11/17</a:t>
            </a:fld>
            <a:endParaRPr kumimoji="1" lang="ja-JP" altLang="en-US" dirty="0"/>
          </a:p>
        </p:txBody>
      </p:sp>
      <p:sp>
        <p:nvSpPr>
          <p:cNvPr id="3" name="フッター プレースホルダー 2"/>
          <p:cNvSpPr>
            <a:spLocks noGrp="1"/>
          </p:cNvSpPr>
          <p:nvPr>
            <p:ph type="ftr" sz="quarter" idx="11"/>
          </p:nvPr>
        </p:nvSpPr>
        <p:spPr/>
        <p:txBody>
          <a:bodyPr/>
          <a:lstStyle/>
          <a:p>
            <a:endParaRPr kumimoji="1" lang="ja-JP" altLang="en-US" dirty="0"/>
          </a:p>
        </p:txBody>
      </p:sp>
      <p:sp>
        <p:nvSpPr>
          <p:cNvPr id="4" name="スライド番号プレースホルダー 3"/>
          <p:cNvSpPr>
            <a:spLocks noGrp="1"/>
          </p:cNvSpPr>
          <p:nvPr>
            <p:ph type="sldNum" sz="quarter" idx="12"/>
          </p:nvPr>
        </p:nvSpPr>
        <p:spPr/>
        <p:txBody>
          <a:bodyPr/>
          <a:lstStyle/>
          <a:p>
            <a:fld id="{9E2C13C0-0254-4839-91F2-D819C3033984}" type="slidenum">
              <a:rPr kumimoji="1" lang="ja-JP" altLang="en-US" smtClean="0"/>
              <a:t>‹#›</a:t>
            </a:fld>
            <a:endParaRPr kumimoji="1" lang="ja-JP" altLang="en-US" dirty="0"/>
          </a:p>
        </p:txBody>
      </p:sp>
    </p:spTree>
    <p:extLst>
      <p:ext uri="{BB962C8B-B14F-4D97-AF65-F5344CB8AC3E}">
        <p14:creationId xmlns:p14="http://schemas.microsoft.com/office/powerpoint/2010/main" val="32583704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40081" y="382270"/>
            <a:ext cx="4211638" cy="1626870"/>
          </a:xfrm>
        </p:spPr>
        <p:txBody>
          <a:bodyPr anchor="b"/>
          <a:lstStyle>
            <a:lvl1pPr algn="l">
              <a:defRPr sz="28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5005070" y="382271"/>
            <a:ext cx="7156450" cy="8194358"/>
          </a:xfrm>
        </p:spPr>
        <p:txBody>
          <a:bodyPr/>
          <a:lstStyle>
            <a:lvl1pPr>
              <a:defRPr sz="4500"/>
            </a:lvl1pPr>
            <a:lvl2pPr>
              <a:defRPr sz="3900"/>
            </a:lvl2pPr>
            <a:lvl3pPr>
              <a:defRPr sz="3400"/>
            </a:lvl3pPr>
            <a:lvl4pPr>
              <a:defRPr sz="2800"/>
            </a:lvl4pPr>
            <a:lvl5pPr>
              <a:defRPr sz="2800"/>
            </a:lvl5pPr>
            <a:lvl6pPr>
              <a:defRPr sz="2800"/>
            </a:lvl6pPr>
            <a:lvl7pPr>
              <a:defRPr sz="2800"/>
            </a:lvl7pPr>
            <a:lvl8pPr>
              <a:defRPr sz="2800"/>
            </a:lvl8pPr>
            <a:lvl9pPr>
              <a:defRPr sz="2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640081" y="2009141"/>
            <a:ext cx="4211638" cy="6567488"/>
          </a:xfrm>
        </p:spPr>
        <p:txBody>
          <a:bodyPr/>
          <a:lstStyle>
            <a:lvl1pPr marL="0" indent="0">
              <a:buNone/>
              <a:defRPr sz="2000"/>
            </a:lvl1pPr>
            <a:lvl2pPr marL="640080" indent="0">
              <a:buNone/>
              <a:defRPr sz="1700"/>
            </a:lvl2pPr>
            <a:lvl3pPr marL="1280160" indent="0">
              <a:buNone/>
              <a:defRPr sz="1400"/>
            </a:lvl3pPr>
            <a:lvl4pPr marL="1920240" indent="0">
              <a:buNone/>
              <a:defRPr sz="1300"/>
            </a:lvl4pPr>
            <a:lvl5pPr marL="2560320" indent="0">
              <a:buNone/>
              <a:defRPr sz="1300"/>
            </a:lvl5pPr>
            <a:lvl6pPr marL="3200400" indent="0">
              <a:buNone/>
              <a:defRPr sz="1300"/>
            </a:lvl6pPr>
            <a:lvl7pPr marL="3840480" indent="0">
              <a:buNone/>
              <a:defRPr sz="1300"/>
            </a:lvl7pPr>
            <a:lvl8pPr marL="4480560" indent="0">
              <a:buNone/>
              <a:defRPr sz="1300"/>
            </a:lvl8pPr>
            <a:lvl9pPr marL="5120640" indent="0">
              <a:buNone/>
              <a:defRPr sz="13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03073466-F7EF-4AD4-BAD1-335BF24BF042}" type="datetimeFigureOut">
              <a:rPr kumimoji="1" lang="ja-JP" altLang="en-US" smtClean="0"/>
              <a:t>2017/11/17</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9E2C13C0-0254-4839-91F2-D819C3033984}" type="slidenum">
              <a:rPr kumimoji="1" lang="ja-JP" altLang="en-US" smtClean="0"/>
              <a:t>‹#›</a:t>
            </a:fld>
            <a:endParaRPr kumimoji="1" lang="ja-JP" altLang="en-US" dirty="0"/>
          </a:p>
        </p:txBody>
      </p:sp>
    </p:spTree>
    <p:extLst>
      <p:ext uri="{BB962C8B-B14F-4D97-AF65-F5344CB8AC3E}">
        <p14:creationId xmlns:p14="http://schemas.microsoft.com/office/powerpoint/2010/main" val="35717582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509203" y="6720840"/>
            <a:ext cx="7680960" cy="793433"/>
          </a:xfrm>
        </p:spPr>
        <p:txBody>
          <a:bodyPr anchor="b"/>
          <a:lstStyle>
            <a:lvl1pPr algn="l">
              <a:defRPr sz="28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2509203" y="857885"/>
            <a:ext cx="7680960" cy="5760720"/>
          </a:xfrm>
        </p:spPr>
        <p:txBody>
          <a:bodyPr/>
          <a:lstStyle>
            <a:lvl1pPr marL="0" indent="0">
              <a:buNone/>
              <a:defRPr sz="4500"/>
            </a:lvl1pPr>
            <a:lvl2pPr marL="640080" indent="0">
              <a:buNone/>
              <a:defRPr sz="3900"/>
            </a:lvl2pPr>
            <a:lvl3pPr marL="1280160" indent="0">
              <a:buNone/>
              <a:defRPr sz="340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endParaRPr kumimoji="1" lang="ja-JP" altLang="en-US" dirty="0"/>
          </a:p>
        </p:txBody>
      </p:sp>
      <p:sp>
        <p:nvSpPr>
          <p:cNvPr id="4" name="テキスト プレースホルダー 3"/>
          <p:cNvSpPr>
            <a:spLocks noGrp="1"/>
          </p:cNvSpPr>
          <p:nvPr>
            <p:ph type="body" sz="half" idx="2"/>
          </p:nvPr>
        </p:nvSpPr>
        <p:spPr>
          <a:xfrm>
            <a:off x="2509203" y="7514273"/>
            <a:ext cx="7680960" cy="1126807"/>
          </a:xfrm>
        </p:spPr>
        <p:txBody>
          <a:bodyPr/>
          <a:lstStyle>
            <a:lvl1pPr marL="0" indent="0">
              <a:buNone/>
              <a:defRPr sz="2000"/>
            </a:lvl1pPr>
            <a:lvl2pPr marL="640080" indent="0">
              <a:buNone/>
              <a:defRPr sz="1700"/>
            </a:lvl2pPr>
            <a:lvl3pPr marL="1280160" indent="0">
              <a:buNone/>
              <a:defRPr sz="1400"/>
            </a:lvl3pPr>
            <a:lvl4pPr marL="1920240" indent="0">
              <a:buNone/>
              <a:defRPr sz="1300"/>
            </a:lvl4pPr>
            <a:lvl5pPr marL="2560320" indent="0">
              <a:buNone/>
              <a:defRPr sz="1300"/>
            </a:lvl5pPr>
            <a:lvl6pPr marL="3200400" indent="0">
              <a:buNone/>
              <a:defRPr sz="1300"/>
            </a:lvl6pPr>
            <a:lvl7pPr marL="3840480" indent="0">
              <a:buNone/>
              <a:defRPr sz="1300"/>
            </a:lvl7pPr>
            <a:lvl8pPr marL="4480560" indent="0">
              <a:buNone/>
              <a:defRPr sz="1300"/>
            </a:lvl8pPr>
            <a:lvl9pPr marL="5120640" indent="0">
              <a:buNone/>
              <a:defRPr sz="13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03073466-F7EF-4AD4-BAD1-335BF24BF042}" type="datetimeFigureOut">
              <a:rPr kumimoji="1" lang="ja-JP" altLang="en-US" smtClean="0"/>
              <a:t>2017/11/17</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9E2C13C0-0254-4839-91F2-D819C3033984}" type="slidenum">
              <a:rPr kumimoji="1" lang="ja-JP" altLang="en-US" smtClean="0"/>
              <a:t>‹#›</a:t>
            </a:fld>
            <a:endParaRPr kumimoji="1" lang="ja-JP" altLang="en-US" dirty="0"/>
          </a:p>
        </p:txBody>
      </p:sp>
    </p:spTree>
    <p:extLst>
      <p:ext uri="{BB962C8B-B14F-4D97-AF65-F5344CB8AC3E}">
        <p14:creationId xmlns:p14="http://schemas.microsoft.com/office/powerpoint/2010/main" val="35443941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40080" y="384493"/>
            <a:ext cx="11521440" cy="1600200"/>
          </a:xfrm>
          <a:prstGeom prst="rect">
            <a:avLst/>
          </a:prstGeom>
        </p:spPr>
        <p:txBody>
          <a:bodyPr vert="horz" lIns="128016" tIns="64008" rIns="128016" bIns="64008"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640080" y="2240281"/>
            <a:ext cx="11521440" cy="6336348"/>
          </a:xfrm>
          <a:prstGeom prst="rect">
            <a:avLst/>
          </a:prstGeom>
        </p:spPr>
        <p:txBody>
          <a:bodyPr vert="horz" lIns="128016" tIns="64008" rIns="128016" bIns="64008"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640080" y="8898891"/>
            <a:ext cx="2987040" cy="511175"/>
          </a:xfrm>
          <a:prstGeom prst="rect">
            <a:avLst/>
          </a:prstGeom>
        </p:spPr>
        <p:txBody>
          <a:bodyPr vert="horz" lIns="128016" tIns="64008" rIns="128016" bIns="64008" rtlCol="0" anchor="ctr"/>
          <a:lstStyle>
            <a:lvl1pPr algn="l">
              <a:defRPr sz="1700">
                <a:solidFill>
                  <a:schemeClr val="tx1">
                    <a:tint val="75000"/>
                  </a:schemeClr>
                </a:solidFill>
              </a:defRPr>
            </a:lvl1pPr>
          </a:lstStyle>
          <a:p>
            <a:fld id="{03073466-F7EF-4AD4-BAD1-335BF24BF042}" type="datetimeFigureOut">
              <a:rPr kumimoji="1" lang="ja-JP" altLang="en-US" smtClean="0"/>
              <a:t>2017/11/17</a:t>
            </a:fld>
            <a:endParaRPr kumimoji="1" lang="ja-JP" altLang="en-US" dirty="0"/>
          </a:p>
        </p:txBody>
      </p:sp>
      <p:sp>
        <p:nvSpPr>
          <p:cNvPr id="5" name="フッター プレースホルダー 4"/>
          <p:cNvSpPr>
            <a:spLocks noGrp="1"/>
          </p:cNvSpPr>
          <p:nvPr>
            <p:ph type="ftr" sz="quarter" idx="3"/>
          </p:nvPr>
        </p:nvSpPr>
        <p:spPr>
          <a:xfrm>
            <a:off x="4373880" y="8898891"/>
            <a:ext cx="4053840" cy="511175"/>
          </a:xfrm>
          <a:prstGeom prst="rect">
            <a:avLst/>
          </a:prstGeom>
        </p:spPr>
        <p:txBody>
          <a:bodyPr vert="horz" lIns="128016" tIns="64008" rIns="128016" bIns="64008" rtlCol="0" anchor="ctr"/>
          <a:lstStyle>
            <a:lvl1pPr algn="ctr">
              <a:defRPr sz="1700">
                <a:solidFill>
                  <a:schemeClr val="tx1">
                    <a:tint val="75000"/>
                  </a:schemeClr>
                </a:solidFill>
              </a:defRPr>
            </a:lvl1pPr>
          </a:lstStyle>
          <a:p>
            <a:endParaRPr kumimoji="1" lang="ja-JP" altLang="en-US" dirty="0"/>
          </a:p>
        </p:txBody>
      </p:sp>
      <p:sp>
        <p:nvSpPr>
          <p:cNvPr id="6" name="スライド番号プレースホルダー 5"/>
          <p:cNvSpPr>
            <a:spLocks noGrp="1"/>
          </p:cNvSpPr>
          <p:nvPr>
            <p:ph type="sldNum" sz="quarter" idx="4"/>
          </p:nvPr>
        </p:nvSpPr>
        <p:spPr>
          <a:xfrm>
            <a:off x="9174480" y="8898891"/>
            <a:ext cx="2987040" cy="511175"/>
          </a:xfrm>
          <a:prstGeom prst="rect">
            <a:avLst/>
          </a:prstGeom>
        </p:spPr>
        <p:txBody>
          <a:bodyPr vert="horz" lIns="128016" tIns="64008" rIns="128016" bIns="64008" rtlCol="0" anchor="ctr"/>
          <a:lstStyle>
            <a:lvl1pPr algn="r">
              <a:defRPr sz="1700">
                <a:solidFill>
                  <a:schemeClr val="tx1">
                    <a:tint val="75000"/>
                  </a:schemeClr>
                </a:solidFill>
              </a:defRPr>
            </a:lvl1pPr>
          </a:lstStyle>
          <a:p>
            <a:fld id="{9E2C13C0-0254-4839-91F2-D819C3033984}" type="slidenum">
              <a:rPr kumimoji="1" lang="ja-JP" altLang="en-US" smtClean="0"/>
              <a:t>‹#›</a:t>
            </a:fld>
            <a:endParaRPr kumimoji="1" lang="ja-JP" altLang="en-US" dirty="0"/>
          </a:p>
        </p:txBody>
      </p:sp>
    </p:spTree>
    <p:extLst>
      <p:ext uri="{BB962C8B-B14F-4D97-AF65-F5344CB8AC3E}">
        <p14:creationId xmlns:p14="http://schemas.microsoft.com/office/powerpoint/2010/main" val="22132881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280160" rtl="0" eaLnBrk="1" latinLnBrk="0" hangingPunct="1">
        <a:spcBef>
          <a:spcPct val="0"/>
        </a:spcBef>
        <a:buNone/>
        <a:defRPr kumimoji="1" sz="6200" kern="1200">
          <a:solidFill>
            <a:schemeClr val="tx1"/>
          </a:solidFill>
          <a:latin typeface="+mj-lt"/>
          <a:ea typeface="+mj-ea"/>
          <a:cs typeface="+mj-cs"/>
        </a:defRPr>
      </a:lvl1pPr>
    </p:titleStyle>
    <p:bodyStyle>
      <a:lvl1pPr marL="480060" indent="-480060" algn="l" defTabSz="1280160" rtl="0" eaLnBrk="1" latinLnBrk="0" hangingPunct="1">
        <a:spcBef>
          <a:spcPct val="20000"/>
        </a:spcBef>
        <a:buFont typeface="Arial" panose="020B0604020202020204" pitchFamily="34" charset="0"/>
        <a:buChar char="•"/>
        <a:defRPr kumimoji="1" sz="4500" kern="1200">
          <a:solidFill>
            <a:schemeClr val="tx1"/>
          </a:solidFill>
          <a:latin typeface="+mn-lt"/>
          <a:ea typeface="+mn-ea"/>
          <a:cs typeface="+mn-cs"/>
        </a:defRPr>
      </a:lvl1pPr>
      <a:lvl2pPr marL="1040130" indent="-400050" algn="l" defTabSz="1280160" rtl="0" eaLnBrk="1" latinLnBrk="0" hangingPunct="1">
        <a:spcBef>
          <a:spcPct val="20000"/>
        </a:spcBef>
        <a:buFont typeface="Arial" panose="020B0604020202020204" pitchFamily="34" charset="0"/>
        <a:buChar char="–"/>
        <a:defRPr kumimoji="1" sz="3900" kern="1200">
          <a:solidFill>
            <a:schemeClr val="tx1"/>
          </a:solidFill>
          <a:latin typeface="+mn-lt"/>
          <a:ea typeface="+mn-ea"/>
          <a:cs typeface="+mn-cs"/>
        </a:defRPr>
      </a:lvl2pPr>
      <a:lvl3pPr marL="1600200" indent="-320040" algn="l" defTabSz="1280160" rtl="0" eaLnBrk="1" latinLnBrk="0" hangingPunct="1">
        <a:spcBef>
          <a:spcPct val="20000"/>
        </a:spcBef>
        <a:buFont typeface="Arial" panose="020B0604020202020204" pitchFamily="34" charset="0"/>
        <a:buChar char="•"/>
        <a:defRPr kumimoji="1" sz="3400" kern="1200">
          <a:solidFill>
            <a:schemeClr val="tx1"/>
          </a:solidFill>
          <a:latin typeface="+mn-lt"/>
          <a:ea typeface="+mn-ea"/>
          <a:cs typeface="+mn-cs"/>
        </a:defRPr>
      </a:lvl3pPr>
      <a:lvl4pPr marL="224028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4pPr>
      <a:lvl5pPr marL="288036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5pPr>
      <a:lvl6pPr marL="352044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6pPr>
      <a:lvl7pPr marL="416052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7pPr>
      <a:lvl8pPr marL="480060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8pPr>
      <a:lvl9pPr marL="544068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9pPr>
    </p:bodyStyle>
    <p:otherStyle>
      <a:defPPr>
        <a:defRPr lang="ja-JP"/>
      </a:defPPr>
      <a:lvl1pPr marL="0" algn="l" defTabSz="1280160" rtl="0" eaLnBrk="1" latinLnBrk="0" hangingPunct="1">
        <a:defRPr kumimoji="1" sz="2500" kern="1200">
          <a:solidFill>
            <a:schemeClr val="tx1"/>
          </a:solidFill>
          <a:latin typeface="+mn-lt"/>
          <a:ea typeface="+mn-ea"/>
          <a:cs typeface="+mn-cs"/>
        </a:defRPr>
      </a:lvl1pPr>
      <a:lvl2pPr marL="640080" algn="l" defTabSz="1280160" rtl="0" eaLnBrk="1" latinLnBrk="0" hangingPunct="1">
        <a:defRPr kumimoji="1" sz="2500" kern="1200">
          <a:solidFill>
            <a:schemeClr val="tx1"/>
          </a:solidFill>
          <a:latin typeface="+mn-lt"/>
          <a:ea typeface="+mn-ea"/>
          <a:cs typeface="+mn-cs"/>
        </a:defRPr>
      </a:lvl2pPr>
      <a:lvl3pPr marL="1280160" algn="l" defTabSz="1280160" rtl="0" eaLnBrk="1" latinLnBrk="0" hangingPunct="1">
        <a:defRPr kumimoji="1" sz="2500" kern="1200">
          <a:solidFill>
            <a:schemeClr val="tx1"/>
          </a:solidFill>
          <a:latin typeface="+mn-lt"/>
          <a:ea typeface="+mn-ea"/>
          <a:cs typeface="+mn-cs"/>
        </a:defRPr>
      </a:lvl3pPr>
      <a:lvl4pPr marL="1920240" algn="l" defTabSz="1280160" rtl="0" eaLnBrk="1" latinLnBrk="0" hangingPunct="1">
        <a:defRPr kumimoji="1" sz="2500" kern="1200">
          <a:solidFill>
            <a:schemeClr val="tx1"/>
          </a:solidFill>
          <a:latin typeface="+mn-lt"/>
          <a:ea typeface="+mn-ea"/>
          <a:cs typeface="+mn-cs"/>
        </a:defRPr>
      </a:lvl4pPr>
      <a:lvl5pPr marL="2560320" algn="l" defTabSz="1280160" rtl="0" eaLnBrk="1" latinLnBrk="0" hangingPunct="1">
        <a:defRPr kumimoji="1" sz="2500" kern="1200">
          <a:solidFill>
            <a:schemeClr val="tx1"/>
          </a:solidFill>
          <a:latin typeface="+mn-lt"/>
          <a:ea typeface="+mn-ea"/>
          <a:cs typeface="+mn-cs"/>
        </a:defRPr>
      </a:lvl5pPr>
      <a:lvl6pPr marL="3200400" algn="l" defTabSz="1280160" rtl="0" eaLnBrk="1" latinLnBrk="0" hangingPunct="1">
        <a:defRPr kumimoji="1" sz="2500" kern="1200">
          <a:solidFill>
            <a:schemeClr val="tx1"/>
          </a:solidFill>
          <a:latin typeface="+mn-lt"/>
          <a:ea typeface="+mn-ea"/>
          <a:cs typeface="+mn-cs"/>
        </a:defRPr>
      </a:lvl6pPr>
      <a:lvl7pPr marL="3840480" algn="l" defTabSz="1280160" rtl="0" eaLnBrk="1" latinLnBrk="0" hangingPunct="1">
        <a:defRPr kumimoji="1" sz="2500" kern="1200">
          <a:solidFill>
            <a:schemeClr val="tx1"/>
          </a:solidFill>
          <a:latin typeface="+mn-lt"/>
          <a:ea typeface="+mn-ea"/>
          <a:cs typeface="+mn-cs"/>
        </a:defRPr>
      </a:lvl7pPr>
      <a:lvl8pPr marL="4480560" algn="l" defTabSz="1280160" rtl="0" eaLnBrk="1" latinLnBrk="0" hangingPunct="1">
        <a:defRPr kumimoji="1" sz="2500" kern="1200">
          <a:solidFill>
            <a:schemeClr val="tx1"/>
          </a:solidFill>
          <a:latin typeface="+mn-lt"/>
          <a:ea typeface="+mn-ea"/>
          <a:cs typeface="+mn-cs"/>
        </a:defRPr>
      </a:lvl8pPr>
      <a:lvl9pPr marL="5120640" algn="l" defTabSz="1280160" rtl="0" eaLnBrk="1" latinLnBrk="0" hangingPunct="1">
        <a:defRPr kumimoji="1" sz="2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角丸四角形 44"/>
          <p:cNvSpPr/>
          <p:nvPr/>
        </p:nvSpPr>
        <p:spPr>
          <a:xfrm>
            <a:off x="64821" y="281278"/>
            <a:ext cx="12385376" cy="9199841"/>
          </a:xfrm>
          <a:prstGeom prst="roundRect">
            <a:avLst>
              <a:gd name="adj" fmla="val 2105"/>
            </a:avLst>
          </a:prstGeom>
          <a:solidFill>
            <a:schemeClr val="bg1"/>
          </a:solidFill>
          <a:ln w="19050">
            <a:solidFill>
              <a:schemeClr val="tx1"/>
            </a:solidFill>
            <a:prstDash val="sysDot"/>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nSpc>
                <a:spcPts val="1200"/>
              </a:lnSpc>
              <a:spcAft>
                <a:spcPts val="0"/>
              </a:spcAft>
            </a:pPr>
            <a:endParaRPr lang="en-US" altLang="ja-JP" sz="1000" b="1" u="sng" kern="100" dirty="0">
              <a:solidFill>
                <a:srgbClr val="000000"/>
              </a:solidFill>
              <a:latin typeface="+mn-ea"/>
              <a:cs typeface="Meiryo UI" panose="020B0604030504040204" pitchFamily="50" charset="-128"/>
            </a:endParaRPr>
          </a:p>
        </p:txBody>
      </p:sp>
      <p:sp>
        <p:nvSpPr>
          <p:cNvPr id="2" name="Rectangle 4"/>
          <p:cNvSpPr>
            <a:spLocks noChangeArrowheads="1"/>
          </p:cNvSpPr>
          <p:nvPr/>
        </p:nvSpPr>
        <p:spPr bwMode="auto">
          <a:xfrm>
            <a:off x="0" y="-23811"/>
            <a:ext cx="6575747" cy="359916"/>
          </a:xfrm>
          <a:prstGeom prst="rect">
            <a:avLst/>
          </a:prstGeom>
          <a:solidFill>
            <a:schemeClr val="tx2">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p:spPr>
        <p:txBody>
          <a:bodyPr tIns="0" bIns="0" anchor="ctr" anchorCtr="1"/>
          <a:lstStyle/>
          <a:p>
            <a:pPr algn="ctr">
              <a:lnSpc>
                <a:spcPts val="1900"/>
              </a:lnSpc>
            </a:pPr>
            <a:r>
              <a:rPr lang="ja-JP" altLang="en-US" sz="1800" b="1" u="sng" dirty="0" smtClean="0">
                <a:solidFill>
                  <a:schemeClr val="bg1"/>
                </a:solidFill>
                <a:latin typeface="Meiryo UI" pitchFamily="50" charset="-128"/>
                <a:ea typeface="Meiryo UI" pitchFamily="50" charset="-128"/>
                <a:cs typeface="Meiryo UI" pitchFamily="50" charset="-128"/>
              </a:rPr>
              <a:t>第</a:t>
            </a:r>
            <a:r>
              <a:rPr lang="en-US" altLang="ja-JP" sz="1800" b="1" u="sng" dirty="0" smtClean="0">
                <a:solidFill>
                  <a:schemeClr val="bg1"/>
                </a:solidFill>
                <a:latin typeface="Meiryo UI" pitchFamily="50" charset="-128"/>
                <a:ea typeface="Meiryo UI" pitchFamily="50" charset="-128"/>
                <a:cs typeface="Meiryo UI" pitchFamily="50" charset="-128"/>
              </a:rPr>
              <a:t>3</a:t>
            </a:r>
            <a:r>
              <a:rPr lang="ja-JP" altLang="en-US" sz="1800" b="1" u="sng" dirty="0" smtClean="0">
                <a:solidFill>
                  <a:schemeClr val="bg1"/>
                </a:solidFill>
                <a:latin typeface="Meiryo UI" pitchFamily="50" charset="-128"/>
                <a:ea typeface="Meiryo UI" pitchFamily="50" charset="-128"/>
                <a:cs typeface="Meiryo UI" pitchFamily="50" charset="-128"/>
              </a:rPr>
              <a:t>期大阪府がん対策推進計画（案）の基本的な考え方</a:t>
            </a:r>
            <a:endParaRPr lang="ja-JP" altLang="en-US" sz="2200" b="1" dirty="0">
              <a:solidFill>
                <a:schemeClr val="bg1"/>
              </a:solidFill>
              <a:latin typeface="Meiryo UI" pitchFamily="50" charset="-128"/>
              <a:ea typeface="Meiryo UI" pitchFamily="50" charset="-128"/>
              <a:cs typeface="Meiryo UI" pitchFamily="50" charset="-128"/>
            </a:endParaRPr>
          </a:p>
        </p:txBody>
      </p:sp>
      <p:sp>
        <p:nvSpPr>
          <p:cNvPr id="11" name="正方形/長方形 10"/>
          <p:cNvSpPr/>
          <p:nvPr/>
        </p:nvSpPr>
        <p:spPr>
          <a:xfrm>
            <a:off x="159228" y="3119131"/>
            <a:ext cx="6308631" cy="2862322"/>
          </a:xfrm>
          <a:prstGeom prst="rect">
            <a:avLst/>
          </a:prstGeom>
          <a:solidFill>
            <a:schemeClr val="accent5">
              <a:lumMod val="40000"/>
              <a:lumOff val="60000"/>
            </a:schemeClr>
          </a:solidFill>
        </p:spPr>
        <p:txBody>
          <a:bodyPr wrap="square">
            <a:spAutoFit/>
          </a:bodyPr>
          <a:lstStyle/>
          <a:p>
            <a:pPr>
              <a:lnSpc>
                <a:spcPts val="1200"/>
              </a:lnSpc>
              <a:spcAft>
                <a:spcPts val="0"/>
              </a:spcAft>
            </a:pPr>
            <a:r>
              <a:rPr lang="en-US" altLang="ja-JP" sz="1200" b="1" kern="100" dirty="0">
                <a:latin typeface="Meiryo UI" panose="020B0604030504040204" pitchFamily="50" charset="-128"/>
                <a:ea typeface="Meiryo UI" panose="020B0604030504040204" pitchFamily="50" charset="-128"/>
                <a:cs typeface="Meiryo UI" panose="020B0604030504040204" pitchFamily="50" charset="-128"/>
              </a:rPr>
              <a:t>2</a:t>
            </a: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がん医療の充実</a:t>
            </a:r>
            <a:endParaRPr lang="en-US" altLang="ja-JP" sz="1200" b="1" u="sng" kern="100" dirty="0">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spcAft>
                <a:spcPts val="0"/>
              </a:spcAft>
            </a:pPr>
            <a:r>
              <a:rPr lang="en-US" altLang="ja-JP" sz="900" b="1" kern="100" dirty="0" smtClean="0">
                <a:latin typeface="Meiryo UI" panose="020B0604030504040204" pitchFamily="50" charset="-128"/>
                <a:ea typeface="Meiryo UI" panose="020B0604030504040204" pitchFamily="50" charset="-128"/>
                <a:cs typeface="Meiryo UI" panose="020B0604030504040204" pitchFamily="50" charset="-128"/>
              </a:rPr>
              <a:t>(</a:t>
            </a:r>
            <a:r>
              <a:rPr lang="en-US" altLang="ja-JP" sz="900" b="1" kern="100" dirty="0">
                <a:latin typeface="Meiryo UI" panose="020B0604030504040204" pitchFamily="50" charset="-128"/>
                <a:ea typeface="Meiryo UI" panose="020B0604030504040204" pitchFamily="50" charset="-128"/>
                <a:cs typeface="Meiryo UI" panose="020B0604030504040204" pitchFamily="50" charset="-128"/>
              </a:rPr>
              <a:t>1) </a:t>
            </a:r>
            <a:r>
              <a:rPr lang="ja-JP" altLang="en-US" sz="900" b="1" kern="100" dirty="0">
                <a:latin typeface="Meiryo UI" panose="020B0604030504040204" pitchFamily="50" charset="-128"/>
                <a:ea typeface="Meiryo UI" panose="020B0604030504040204" pitchFamily="50" charset="-128"/>
                <a:cs typeface="Meiryo UI" panose="020B0604030504040204" pitchFamily="50" charset="-128"/>
              </a:rPr>
              <a:t>医療提供体制の充実</a:t>
            </a:r>
          </a:p>
          <a:p>
            <a:pPr>
              <a:lnSpc>
                <a:spcPts val="1200"/>
              </a:lnSpc>
              <a:spcAft>
                <a:spcPts val="0"/>
              </a:spcAft>
            </a:pPr>
            <a:r>
              <a:rPr lang="ja-JP" altLang="en-US" sz="800" kern="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800" kern="100" dirty="0" smtClean="0">
                <a:latin typeface="Meiryo UI" panose="020B0604030504040204" pitchFamily="50" charset="-128"/>
                <a:ea typeface="Meiryo UI" panose="020B0604030504040204" pitchFamily="50" charset="-128"/>
                <a:cs typeface="Meiryo UI" panose="020B0604030504040204" pitchFamily="50" charset="-128"/>
              </a:rPr>
              <a:t> ①</a:t>
            </a:r>
            <a:r>
              <a:rPr lang="ja-JP" altLang="en-US" sz="800" kern="100" spc="-60" dirty="0">
                <a:latin typeface="Meiryo UI" panose="020B0604030504040204" pitchFamily="50" charset="-128"/>
                <a:ea typeface="Meiryo UI" panose="020B0604030504040204" pitchFamily="50" charset="-128"/>
                <a:cs typeface="Meiryo UI" panose="020B0604030504040204" pitchFamily="50" charset="-128"/>
              </a:rPr>
              <a:t>がん診療拠点病院の機能</a:t>
            </a:r>
            <a:r>
              <a:rPr lang="ja-JP" altLang="en-US" sz="800" kern="100" spc="-60" dirty="0" smtClean="0">
                <a:latin typeface="Meiryo UI" panose="020B0604030504040204" pitchFamily="50" charset="-128"/>
                <a:ea typeface="Meiryo UI" panose="020B0604030504040204" pitchFamily="50" charset="-128"/>
                <a:cs typeface="Meiryo UI" panose="020B0604030504040204" pitchFamily="50" charset="-128"/>
              </a:rPr>
              <a:t>強化</a:t>
            </a:r>
            <a:endParaRPr lang="en-US" altLang="ja-JP" sz="800" b="1" kern="100" spc="-60"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pPr>
            <a:r>
              <a:rPr lang="ja-JP" altLang="en-US" sz="800" kern="100" dirty="0" smtClean="0">
                <a:latin typeface="Meiryo UI" panose="020B0604030504040204" pitchFamily="50" charset="-128"/>
                <a:ea typeface="Meiryo UI" panose="020B0604030504040204" pitchFamily="50" charset="-128"/>
                <a:cs typeface="Meiryo UI" panose="020B0604030504040204" pitchFamily="50" charset="-128"/>
              </a:rPr>
              <a:t>   ②</a:t>
            </a:r>
            <a:r>
              <a:rPr lang="ja-JP" altLang="en-US" sz="800" kern="100" dirty="0">
                <a:latin typeface="Meiryo UI" panose="020B0604030504040204" pitchFamily="50" charset="-128"/>
                <a:ea typeface="Meiryo UI" panose="020B0604030504040204" pitchFamily="50" charset="-128"/>
                <a:cs typeface="Meiryo UI" panose="020B0604030504040204" pitchFamily="50" charset="-128"/>
              </a:rPr>
              <a:t>がん医療連携体制の</a:t>
            </a:r>
            <a:r>
              <a:rPr lang="ja-JP" altLang="en-US" sz="800" kern="100" dirty="0" smtClean="0">
                <a:latin typeface="Meiryo UI" panose="020B0604030504040204" pitchFamily="50" charset="-128"/>
                <a:ea typeface="Meiryo UI" panose="020B0604030504040204" pitchFamily="50" charset="-128"/>
                <a:cs typeface="Meiryo UI" panose="020B0604030504040204" pitchFamily="50" charset="-128"/>
              </a:rPr>
              <a:t>充実</a:t>
            </a:r>
            <a:endParaRPr lang="en-US" altLang="ja-JP" sz="800" b="1" kern="100"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spcAft>
                <a:spcPts val="0"/>
              </a:spcAft>
            </a:pPr>
            <a:r>
              <a:rPr lang="ja-JP" altLang="en-US" sz="800" kern="100" dirty="0" smtClean="0">
                <a:latin typeface="Meiryo UI" panose="020B0604030504040204" pitchFamily="50" charset="-128"/>
                <a:ea typeface="Meiryo UI" panose="020B0604030504040204" pitchFamily="50" charset="-128"/>
                <a:cs typeface="Meiryo UI" panose="020B0604030504040204" pitchFamily="50" charset="-128"/>
              </a:rPr>
              <a:t>　 ③人材育成の充実</a:t>
            </a:r>
            <a:endParaRPr lang="en-US" altLang="ja-JP" sz="800" kern="100"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spcAft>
                <a:spcPts val="0"/>
              </a:spcAft>
            </a:pPr>
            <a:r>
              <a:rPr lang="en-US" altLang="ja-JP" sz="1000" b="1" kern="100" spc="-100" dirty="0" smtClean="0">
                <a:latin typeface="Meiryo UI" panose="020B0604030504040204" pitchFamily="50" charset="-128"/>
                <a:ea typeface="Meiryo UI" panose="020B0604030504040204" pitchFamily="50" charset="-128"/>
                <a:cs typeface="Meiryo UI" panose="020B0604030504040204" pitchFamily="50" charset="-128"/>
              </a:rPr>
              <a:t>(</a:t>
            </a:r>
            <a:r>
              <a:rPr lang="en-US" altLang="ja-JP" sz="1000" b="1" kern="100" spc="-100" dirty="0">
                <a:latin typeface="Meiryo UI" panose="020B0604030504040204" pitchFamily="50" charset="-128"/>
                <a:ea typeface="Meiryo UI" panose="020B0604030504040204" pitchFamily="50" charset="-128"/>
                <a:cs typeface="Meiryo UI" panose="020B0604030504040204" pitchFamily="50" charset="-128"/>
              </a:rPr>
              <a:t>2) </a:t>
            </a:r>
            <a:r>
              <a:rPr lang="ja-JP" altLang="en-US" sz="850" b="1" kern="100" spc="-100" dirty="0">
                <a:latin typeface="Meiryo UI" panose="020B0604030504040204" pitchFamily="50" charset="-128"/>
                <a:ea typeface="Meiryo UI" panose="020B0604030504040204" pitchFamily="50" charset="-128"/>
                <a:cs typeface="Meiryo UI" panose="020B0604030504040204" pitchFamily="50" charset="-128"/>
              </a:rPr>
              <a:t>小児・</a:t>
            </a:r>
            <a:r>
              <a:rPr lang="en-US" altLang="ja-JP" sz="850" b="1" kern="100" spc="-100" dirty="0">
                <a:latin typeface="Meiryo UI" panose="020B0604030504040204" pitchFamily="50" charset="-128"/>
                <a:ea typeface="Meiryo UI" panose="020B0604030504040204" pitchFamily="50" charset="-128"/>
                <a:cs typeface="Meiryo UI" panose="020B0604030504040204" pitchFamily="50" charset="-128"/>
              </a:rPr>
              <a:t>AYA</a:t>
            </a:r>
            <a:r>
              <a:rPr lang="ja-JP" altLang="en-US" sz="850" b="1" kern="100" spc="-100" dirty="0">
                <a:latin typeface="Meiryo UI" panose="020B0604030504040204" pitchFamily="50" charset="-128"/>
                <a:ea typeface="Meiryo UI" panose="020B0604030504040204" pitchFamily="50" charset="-128"/>
                <a:cs typeface="Meiryo UI" panose="020B0604030504040204" pitchFamily="50" charset="-128"/>
              </a:rPr>
              <a:t>世代のがん・希少がん等・高齢者のがん対策</a:t>
            </a:r>
          </a:p>
          <a:p>
            <a:pPr>
              <a:lnSpc>
                <a:spcPts val="1200"/>
              </a:lnSpc>
              <a:spcAft>
                <a:spcPts val="0"/>
              </a:spcAft>
            </a:pPr>
            <a:r>
              <a:rPr lang="ja-JP" altLang="en-US" sz="800" kern="100" dirty="0">
                <a:latin typeface="Meiryo UI" panose="020B0604030504040204" pitchFamily="50" charset="-128"/>
                <a:ea typeface="Meiryo UI" panose="020B0604030504040204" pitchFamily="50" charset="-128"/>
                <a:cs typeface="Meiryo UI" panose="020B0604030504040204" pitchFamily="50" charset="-128"/>
              </a:rPr>
              <a:t>   ①小児・</a:t>
            </a:r>
            <a:r>
              <a:rPr lang="en-US" altLang="ja-JP" sz="800" kern="100" dirty="0">
                <a:latin typeface="Meiryo UI" panose="020B0604030504040204" pitchFamily="50" charset="-128"/>
                <a:ea typeface="Meiryo UI" panose="020B0604030504040204" pitchFamily="50" charset="-128"/>
                <a:cs typeface="Meiryo UI" panose="020B0604030504040204" pitchFamily="50" charset="-128"/>
              </a:rPr>
              <a:t>AYA</a:t>
            </a:r>
            <a:r>
              <a:rPr lang="ja-JP" altLang="en-US" sz="800" kern="100" dirty="0">
                <a:latin typeface="Meiryo UI" panose="020B0604030504040204" pitchFamily="50" charset="-128"/>
                <a:ea typeface="Meiryo UI" panose="020B0604030504040204" pitchFamily="50" charset="-128"/>
                <a:cs typeface="Meiryo UI" panose="020B0604030504040204" pitchFamily="50" charset="-128"/>
              </a:rPr>
              <a:t>世代のがん</a:t>
            </a:r>
          </a:p>
          <a:p>
            <a:pPr>
              <a:lnSpc>
                <a:spcPts val="1200"/>
              </a:lnSpc>
              <a:spcAft>
                <a:spcPts val="0"/>
              </a:spcAft>
            </a:pPr>
            <a:r>
              <a:rPr lang="ja-JP" altLang="en-US" sz="800" kern="100" dirty="0">
                <a:latin typeface="Meiryo UI" panose="020B0604030504040204" pitchFamily="50" charset="-128"/>
                <a:ea typeface="Meiryo UI" panose="020B0604030504040204" pitchFamily="50" charset="-128"/>
                <a:cs typeface="Meiryo UI" panose="020B0604030504040204" pitchFamily="50" charset="-128"/>
              </a:rPr>
              <a:t>　 ②希少がん等　</a:t>
            </a:r>
            <a:endParaRPr lang="en-US" altLang="ja-JP" sz="800" b="1" kern="100" dirty="0">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spcAft>
                <a:spcPts val="0"/>
              </a:spcAft>
            </a:pPr>
            <a:r>
              <a:rPr lang="ja-JP" altLang="en-US" sz="800" kern="100" dirty="0">
                <a:latin typeface="Meiryo UI" panose="020B0604030504040204" pitchFamily="50" charset="-128"/>
                <a:ea typeface="Meiryo UI" panose="020B0604030504040204" pitchFamily="50" charset="-128"/>
                <a:cs typeface="Meiryo UI" panose="020B0604030504040204" pitchFamily="50" charset="-128"/>
              </a:rPr>
              <a:t>　 ③高齢者のがん</a:t>
            </a:r>
            <a:r>
              <a:rPr lang="ja-JP" altLang="en-US" sz="800" kern="100" dirty="0" smtClean="0">
                <a:latin typeface="Meiryo UI" panose="020B0604030504040204" pitchFamily="50" charset="-128"/>
                <a:ea typeface="Meiryo UI" panose="020B0604030504040204" pitchFamily="50" charset="-128"/>
                <a:cs typeface="Meiryo UI" panose="020B0604030504040204" pitchFamily="50" charset="-128"/>
              </a:rPr>
              <a:t>医療</a:t>
            </a:r>
            <a:endParaRPr lang="en-US" altLang="ja-JP" sz="800" b="1" kern="100"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pPr>
            <a:r>
              <a:rPr lang="en-US" altLang="ja-JP" sz="900" b="1" kern="100" dirty="0">
                <a:latin typeface="Meiryo UI" panose="020B0604030504040204" pitchFamily="50" charset="-128"/>
                <a:ea typeface="Meiryo UI" panose="020B0604030504040204" pitchFamily="50" charset="-128"/>
                <a:cs typeface="Meiryo UI" panose="020B0604030504040204" pitchFamily="50" charset="-128"/>
              </a:rPr>
              <a:t>(3) </a:t>
            </a:r>
            <a:r>
              <a:rPr lang="ja-JP" altLang="en-US" sz="900" b="1" kern="100" dirty="0">
                <a:latin typeface="Meiryo UI" panose="020B0604030504040204" pitchFamily="50" charset="-128"/>
                <a:ea typeface="Meiryo UI" panose="020B0604030504040204" pitchFamily="50" charset="-128"/>
                <a:cs typeface="Meiryo UI" panose="020B0604030504040204" pitchFamily="50" charset="-128"/>
              </a:rPr>
              <a:t>新たな治療法の</a:t>
            </a:r>
            <a:r>
              <a:rPr lang="ja-JP" altLang="en-US" sz="900" b="1" kern="100" dirty="0" smtClean="0">
                <a:latin typeface="Meiryo UI" panose="020B0604030504040204" pitchFamily="50" charset="-128"/>
                <a:ea typeface="Meiryo UI" panose="020B0604030504040204" pitchFamily="50" charset="-128"/>
                <a:cs typeface="Meiryo UI" panose="020B0604030504040204" pitchFamily="50" charset="-128"/>
              </a:rPr>
              <a:t>活用</a:t>
            </a:r>
            <a:endParaRPr lang="en-US" altLang="ja-JP" sz="900" b="1" kern="100"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spcAft>
                <a:spcPts val="0"/>
              </a:spcAft>
            </a:pPr>
            <a:r>
              <a:rPr lang="en-US" altLang="ja-JP" sz="900" b="1" kern="100" dirty="0">
                <a:latin typeface="Meiryo UI" panose="020B0604030504040204" pitchFamily="50" charset="-128"/>
                <a:ea typeface="Meiryo UI" panose="020B0604030504040204" pitchFamily="50" charset="-128"/>
                <a:cs typeface="Meiryo UI" panose="020B0604030504040204" pitchFamily="50" charset="-128"/>
              </a:rPr>
              <a:t>(4) </a:t>
            </a:r>
            <a:r>
              <a:rPr lang="ja-JP" altLang="en-US" sz="900" b="1" kern="100" dirty="0">
                <a:latin typeface="Meiryo UI" panose="020B0604030504040204" pitchFamily="50" charset="-128"/>
                <a:ea typeface="Meiryo UI" panose="020B0604030504040204" pitchFamily="50" charset="-128"/>
                <a:cs typeface="Meiryo UI" panose="020B0604030504040204" pitchFamily="50" charset="-128"/>
              </a:rPr>
              <a:t>がん登録の推進</a:t>
            </a:r>
          </a:p>
          <a:p>
            <a:pPr>
              <a:lnSpc>
                <a:spcPts val="1200"/>
              </a:lnSpc>
              <a:spcAft>
                <a:spcPts val="0"/>
              </a:spcAft>
            </a:pPr>
            <a:r>
              <a:rPr lang="ja-JP" altLang="en-US" sz="800" kern="100" dirty="0">
                <a:latin typeface="Meiryo UI" panose="020B0604030504040204" pitchFamily="50" charset="-128"/>
                <a:ea typeface="Meiryo UI" panose="020B0604030504040204" pitchFamily="50" charset="-128"/>
                <a:cs typeface="Meiryo UI" panose="020B0604030504040204" pitchFamily="50" charset="-128"/>
              </a:rPr>
              <a:t>　 ①がん登録の精度向上</a:t>
            </a:r>
          </a:p>
          <a:p>
            <a:pPr>
              <a:lnSpc>
                <a:spcPts val="1200"/>
              </a:lnSpc>
              <a:spcAft>
                <a:spcPts val="0"/>
              </a:spcAft>
            </a:pPr>
            <a:r>
              <a:rPr lang="ja-JP" altLang="en-US" sz="800" kern="100" dirty="0">
                <a:latin typeface="Meiryo UI" panose="020B0604030504040204" pitchFamily="50" charset="-128"/>
                <a:ea typeface="Meiryo UI" panose="020B0604030504040204" pitchFamily="50" charset="-128"/>
                <a:cs typeface="Meiryo UI" panose="020B0604030504040204" pitchFamily="50" charset="-128"/>
              </a:rPr>
              <a:t>　 ②がん登録による情報の活用・</a:t>
            </a:r>
            <a:r>
              <a:rPr lang="ja-JP" altLang="en-US" sz="800" kern="100" dirty="0" smtClean="0">
                <a:latin typeface="Meiryo UI" panose="020B0604030504040204" pitchFamily="50" charset="-128"/>
                <a:ea typeface="Meiryo UI" panose="020B0604030504040204" pitchFamily="50" charset="-128"/>
                <a:cs typeface="Meiryo UI" panose="020B0604030504040204" pitchFamily="50" charset="-128"/>
              </a:rPr>
              <a:t>提供</a:t>
            </a:r>
            <a:endParaRPr lang="en-US" altLang="ja-JP" sz="800" kern="100"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spcAft>
                <a:spcPts val="0"/>
              </a:spcAft>
            </a:pPr>
            <a:r>
              <a:rPr lang="en-US" altLang="ja-JP" sz="900" b="1" kern="100" dirty="0">
                <a:latin typeface="Meiryo UI" panose="020B0604030504040204" pitchFamily="50" charset="-128"/>
                <a:ea typeface="Meiryo UI" panose="020B0604030504040204" pitchFamily="50" charset="-128"/>
                <a:cs typeface="Meiryo UI" panose="020B0604030504040204" pitchFamily="50" charset="-128"/>
              </a:rPr>
              <a:t>(5) </a:t>
            </a:r>
            <a:r>
              <a:rPr lang="ja-JP" altLang="en-US" sz="900" b="1" kern="100" dirty="0">
                <a:latin typeface="Meiryo UI" panose="020B0604030504040204" pitchFamily="50" charset="-128"/>
                <a:ea typeface="Meiryo UI" panose="020B0604030504040204" pitchFamily="50" charset="-128"/>
                <a:cs typeface="Meiryo UI" panose="020B0604030504040204" pitchFamily="50" charset="-128"/>
              </a:rPr>
              <a:t>緩和ケアの推進</a:t>
            </a:r>
          </a:p>
          <a:p>
            <a:pPr>
              <a:lnSpc>
                <a:spcPts val="1200"/>
              </a:lnSpc>
            </a:pPr>
            <a:r>
              <a:rPr lang="ja-JP" altLang="en-US" sz="800" kern="100" dirty="0">
                <a:latin typeface="Meiryo UI" panose="020B0604030504040204" pitchFamily="50" charset="-128"/>
                <a:ea typeface="Meiryo UI" panose="020B0604030504040204" pitchFamily="50" charset="-128"/>
                <a:cs typeface="Meiryo UI" panose="020B0604030504040204" pitchFamily="50" charset="-128"/>
              </a:rPr>
              <a:t>　 ①緩和ケアの普及啓発</a:t>
            </a:r>
          </a:p>
          <a:p>
            <a:pPr>
              <a:lnSpc>
                <a:spcPts val="1200"/>
              </a:lnSpc>
              <a:spcAft>
                <a:spcPts val="0"/>
              </a:spcAft>
            </a:pPr>
            <a:r>
              <a:rPr lang="ja-JP" altLang="en-US" sz="800" kern="100" dirty="0">
                <a:latin typeface="Meiryo UI" panose="020B0604030504040204" pitchFamily="50" charset="-128"/>
                <a:ea typeface="Meiryo UI" panose="020B0604030504040204" pitchFamily="50" charset="-128"/>
                <a:cs typeface="Meiryo UI" panose="020B0604030504040204" pitchFamily="50" charset="-128"/>
              </a:rPr>
              <a:t>　 ②</a:t>
            </a:r>
            <a:r>
              <a:rPr lang="ja-JP" altLang="en-US" sz="800" kern="100" spc="-50" dirty="0">
                <a:latin typeface="Meiryo UI" panose="020B0604030504040204" pitchFamily="50" charset="-128"/>
                <a:ea typeface="Meiryo UI" panose="020B0604030504040204" pitchFamily="50" charset="-128"/>
                <a:cs typeface="Meiryo UI" panose="020B0604030504040204" pitchFamily="50" charset="-128"/>
              </a:rPr>
              <a:t>質の高い緩和ケア提供体制の</a:t>
            </a:r>
            <a:r>
              <a:rPr lang="ja-JP" altLang="en-US" sz="800" kern="100" spc="-50" dirty="0" smtClean="0">
                <a:latin typeface="Meiryo UI" panose="020B0604030504040204" pitchFamily="50" charset="-128"/>
                <a:ea typeface="Meiryo UI" panose="020B0604030504040204" pitchFamily="50" charset="-128"/>
                <a:cs typeface="Meiryo UI" panose="020B0604030504040204" pitchFamily="50" charset="-128"/>
              </a:rPr>
              <a:t>確保</a:t>
            </a:r>
            <a:endParaRPr lang="en-US" altLang="ja-JP" sz="800" b="1" kern="100" spc="-50" dirty="0">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spcAft>
                <a:spcPts val="0"/>
              </a:spcAft>
            </a:pPr>
            <a:r>
              <a:rPr lang="ja-JP" altLang="en-US" sz="800" kern="100" dirty="0">
                <a:latin typeface="Meiryo UI" panose="020B0604030504040204" pitchFamily="50" charset="-128"/>
                <a:ea typeface="Meiryo UI" panose="020B0604030504040204" pitchFamily="50" charset="-128"/>
                <a:cs typeface="Meiryo UI" panose="020B0604030504040204" pitchFamily="50" charset="-128"/>
              </a:rPr>
              <a:t>　 ③緩和ケアに関する人材</a:t>
            </a:r>
            <a:r>
              <a:rPr lang="ja-JP" altLang="en-US" sz="800" kern="100" dirty="0" smtClean="0">
                <a:latin typeface="Meiryo UI" panose="020B0604030504040204" pitchFamily="50" charset="-128"/>
                <a:ea typeface="Meiryo UI" panose="020B0604030504040204" pitchFamily="50" charset="-128"/>
                <a:cs typeface="Meiryo UI" panose="020B0604030504040204" pitchFamily="50" charset="-128"/>
              </a:rPr>
              <a:t>育成</a:t>
            </a:r>
            <a:endParaRPr lang="en-US" altLang="ja-JP" sz="800" b="1" kern="100" dirty="0">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spcAft>
                <a:spcPts val="0"/>
              </a:spcAft>
            </a:pPr>
            <a:r>
              <a:rPr lang="ja-JP" altLang="en-US" sz="800" kern="100" dirty="0">
                <a:latin typeface="Meiryo UI" panose="020B0604030504040204" pitchFamily="50" charset="-128"/>
                <a:ea typeface="Meiryo UI" panose="020B0604030504040204" pitchFamily="50" charset="-128"/>
                <a:cs typeface="Meiryo UI" panose="020B0604030504040204" pitchFamily="50" charset="-128"/>
              </a:rPr>
              <a:t>　 ④在宅緩和ケアの</a:t>
            </a:r>
            <a:r>
              <a:rPr lang="ja-JP" altLang="en-US" sz="800" kern="100" dirty="0" smtClean="0">
                <a:latin typeface="Meiryo UI" panose="020B0604030504040204" pitchFamily="50" charset="-128"/>
                <a:ea typeface="Meiryo UI" panose="020B0604030504040204" pitchFamily="50" charset="-128"/>
                <a:cs typeface="Meiryo UI" panose="020B0604030504040204" pitchFamily="50" charset="-128"/>
              </a:rPr>
              <a:t>充実</a:t>
            </a:r>
            <a:endParaRPr lang="ja-JP" altLang="en-US" sz="8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2" name="正方形/長方形 11"/>
          <p:cNvSpPr/>
          <p:nvPr/>
        </p:nvSpPr>
        <p:spPr>
          <a:xfrm>
            <a:off x="164761" y="754816"/>
            <a:ext cx="6303098" cy="2246769"/>
          </a:xfrm>
          <a:prstGeom prst="rect">
            <a:avLst/>
          </a:prstGeom>
          <a:solidFill>
            <a:schemeClr val="accent5">
              <a:lumMod val="40000"/>
              <a:lumOff val="60000"/>
            </a:schemeClr>
          </a:solidFill>
        </p:spPr>
        <p:txBody>
          <a:bodyPr wrap="square">
            <a:spAutoFit/>
          </a:bodyPr>
          <a:lstStyle/>
          <a:p>
            <a:pPr>
              <a:lnSpc>
                <a:spcPts val="1200"/>
              </a:lnSpc>
              <a:spcAft>
                <a:spcPts val="0"/>
              </a:spcAft>
            </a:pPr>
            <a:r>
              <a:rPr lang="en-US" altLang="ja-JP" sz="1200" b="1"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1</a:t>
            </a:r>
            <a:r>
              <a:rPr lang="ja-JP" altLang="en-US" sz="1200" b="1"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b="1" u="sng"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がんの予防・早期発見</a:t>
            </a:r>
            <a:endParaRPr lang="en-US" altLang="ja-JP" sz="1200" b="1" u="sng"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spcAft>
                <a:spcPts val="0"/>
              </a:spcAft>
            </a:pPr>
            <a:r>
              <a:rPr lang="en-US" altLang="ja-JP" sz="900" b="1"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900" b="1"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1) </a:t>
            </a:r>
            <a:r>
              <a:rPr lang="ja-JP" altLang="en-US" sz="900" b="1"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がんの１次予防</a:t>
            </a:r>
          </a:p>
          <a:p>
            <a:pPr>
              <a:lnSpc>
                <a:spcPts val="1200"/>
              </a:lnSpc>
              <a:spcAft>
                <a:spcPts val="0"/>
              </a:spcAft>
            </a:pPr>
            <a:r>
              <a:rPr lang="ja-JP" altLang="en-US" sz="800"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800"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 ① </a:t>
            </a:r>
            <a:r>
              <a:rPr lang="ja-JP" altLang="en-US" sz="800"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たばこ</a:t>
            </a:r>
            <a:r>
              <a:rPr lang="ja-JP" altLang="en-US" sz="800"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対策</a:t>
            </a:r>
            <a:endParaRPr lang="en-US" altLang="ja-JP" sz="800" b="1"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spcAft>
                <a:spcPts val="0"/>
              </a:spcAft>
            </a:pPr>
            <a:r>
              <a:rPr lang="ja-JP" altLang="en-US" sz="800"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800"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 ② </a:t>
            </a:r>
            <a:r>
              <a:rPr lang="ja-JP" altLang="en-US" sz="800"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喫煙以外の生活習慣の改善</a:t>
            </a:r>
          </a:p>
          <a:p>
            <a:pPr>
              <a:lnSpc>
                <a:spcPts val="1200"/>
              </a:lnSpc>
              <a:spcAft>
                <a:spcPts val="0"/>
              </a:spcAft>
            </a:pPr>
            <a:r>
              <a:rPr lang="ja-JP" altLang="en-US" sz="800"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800"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 ③ </a:t>
            </a:r>
            <a:r>
              <a:rPr lang="ja-JP" altLang="en-US" sz="800"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がん教育、がんに関する知識</a:t>
            </a:r>
            <a:r>
              <a:rPr lang="ja-JP" altLang="en-US" sz="800"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の普及啓発</a:t>
            </a:r>
            <a:endParaRPr lang="en-US" altLang="ja-JP" sz="800" b="1"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spcAft>
                <a:spcPts val="0"/>
              </a:spcAft>
            </a:pPr>
            <a:r>
              <a:rPr lang="ja-JP" altLang="en-US" sz="800"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   ④ </a:t>
            </a:r>
            <a:r>
              <a:rPr lang="ja-JP" altLang="en-US" sz="800"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がんに関する感染症</a:t>
            </a:r>
            <a:r>
              <a:rPr lang="ja-JP" altLang="en-US" sz="800"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対策</a:t>
            </a:r>
            <a:endParaRPr lang="en-US" altLang="ja-JP" sz="800"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spcAft>
                <a:spcPts val="0"/>
              </a:spcAft>
            </a:pPr>
            <a:r>
              <a:rPr lang="en-US" altLang="ja-JP" sz="900" b="1"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900" b="1"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2) </a:t>
            </a:r>
            <a:r>
              <a:rPr lang="ja-JP" altLang="en-US" sz="900" b="1"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がん検診によるがんの早期発見 （２次予防）</a:t>
            </a:r>
          </a:p>
          <a:p>
            <a:pPr>
              <a:lnSpc>
                <a:spcPts val="1200"/>
              </a:lnSpc>
              <a:spcAft>
                <a:spcPts val="0"/>
              </a:spcAft>
            </a:pPr>
            <a:r>
              <a:rPr lang="ja-JP" altLang="en-US" sz="800"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①市町村におけるがん検診受診率の向上</a:t>
            </a:r>
          </a:p>
          <a:p>
            <a:pPr>
              <a:lnSpc>
                <a:spcPts val="1200"/>
              </a:lnSpc>
              <a:spcAft>
                <a:spcPts val="0"/>
              </a:spcAft>
            </a:pPr>
            <a:r>
              <a:rPr lang="ja-JP" altLang="en-US" sz="800"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②がん検診の精度管理の充実</a:t>
            </a:r>
          </a:p>
          <a:p>
            <a:pPr>
              <a:lnSpc>
                <a:spcPts val="1200"/>
              </a:lnSpc>
              <a:spcAft>
                <a:spcPts val="0"/>
              </a:spcAft>
            </a:pPr>
            <a:r>
              <a:rPr lang="ja-JP" altLang="en-US" sz="800"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③職域におけるがん検診の</a:t>
            </a:r>
            <a:r>
              <a:rPr lang="ja-JP" altLang="en-US" sz="800"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充実</a:t>
            </a:r>
            <a:endParaRPr lang="en-US" altLang="ja-JP" sz="800" b="1"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spcAft>
                <a:spcPts val="0"/>
              </a:spcAft>
            </a:pPr>
            <a:r>
              <a:rPr lang="en-US" altLang="ja-JP" sz="900" b="1"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(3) </a:t>
            </a:r>
            <a:r>
              <a:rPr lang="ja-JP" altLang="en-US" sz="900" b="1"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肝炎肝がん対策の推進</a:t>
            </a:r>
          </a:p>
          <a:p>
            <a:pPr>
              <a:lnSpc>
                <a:spcPts val="1200"/>
              </a:lnSpc>
              <a:spcAft>
                <a:spcPts val="0"/>
              </a:spcAft>
            </a:pPr>
            <a:r>
              <a:rPr lang="ja-JP" altLang="en-US" sz="800"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①肝炎の予防</a:t>
            </a:r>
          </a:p>
          <a:p>
            <a:pPr>
              <a:lnSpc>
                <a:spcPts val="1200"/>
              </a:lnSpc>
              <a:spcAft>
                <a:spcPts val="0"/>
              </a:spcAft>
            </a:pPr>
            <a:r>
              <a:rPr lang="ja-JP" altLang="en-US" sz="800"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②肝炎ウイルス検査の受診</a:t>
            </a:r>
            <a:r>
              <a:rPr lang="ja-JP" altLang="en-US" sz="800"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促進</a:t>
            </a:r>
            <a:endParaRPr lang="en-US" altLang="ja-JP" sz="800"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spcAft>
                <a:spcPts val="0"/>
              </a:spcAft>
            </a:pPr>
            <a:r>
              <a:rPr lang="ja-JP" altLang="en-US" sz="800"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③肝炎肝がん医療提供体制の</a:t>
            </a:r>
            <a:r>
              <a:rPr lang="ja-JP" altLang="en-US" sz="800"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充実</a:t>
            </a:r>
            <a:endParaRPr lang="en-US" altLang="ja-JP" sz="800"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9" name="正方形/長方形 18"/>
          <p:cNvSpPr/>
          <p:nvPr/>
        </p:nvSpPr>
        <p:spPr>
          <a:xfrm>
            <a:off x="155257" y="6105819"/>
            <a:ext cx="6301541" cy="2208297"/>
          </a:xfrm>
          <a:prstGeom prst="rect">
            <a:avLst/>
          </a:prstGeom>
          <a:solidFill>
            <a:schemeClr val="accent5">
              <a:lumMod val="40000"/>
              <a:lumOff val="60000"/>
            </a:schemeClr>
          </a:solidFill>
        </p:spPr>
        <p:txBody>
          <a:bodyPr wrap="square">
            <a:spAutoFit/>
          </a:bodyPr>
          <a:lstStyle/>
          <a:p>
            <a:pPr>
              <a:lnSpc>
                <a:spcPts val="1500"/>
              </a:lnSpc>
              <a:spcAft>
                <a:spcPts val="0"/>
              </a:spcAft>
            </a:pPr>
            <a:r>
              <a:rPr lang="ja-JP" altLang="en-US" sz="1200" b="1" u="sng" kern="100" dirty="0" smtClean="0">
                <a:latin typeface="Meiryo UI" panose="020B0604030504040204" pitchFamily="50" charset="-128"/>
                <a:ea typeface="Meiryo UI" panose="020B0604030504040204" pitchFamily="50" charset="-128"/>
                <a:cs typeface="Meiryo UI" panose="020B0604030504040204" pitchFamily="50" charset="-128"/>
              </a:rPr>
              <a:t>３</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　患者支援の</a:t>
            </a:r>
            <a:r>
              <a:rPr lang="ja-JP" altLang="en-US" sz="1200" b="1" u="sng" kern="100" dirty="0" smtClean="0">
                <a:latin typeface="Meiryo UI" panose="020B0604030504040204" pitchFamily="50" charset="-128"/>
                <a:ea typeface="Meiryo UI" panose="020B0604030504040204" pitchFamily="50" charset="-128"/>
                <a:cs typeface="Meiryo UI" panose="020B0604030504040204" pitchFamily="50" charset="-128"/>
              </a:rPr>
              <a:t>充実</a:t>
            </a:r>
            <a:endParaRPr lang="en-US" altLang="ja-JP" sz="1200" b="1" u="sng" kern="100"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500"/>
              </a:lnSpc>
              <a:spcAft>
                <a:spcPts val="0"/>
              </a:spcAft>
            </a:pPr>
            <a:r>
              <a:rPr lang="en-US" altLang="ja-JP" sz="900" b="1" kern="100"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sz="900" b="1" kern="100" dirty="0">
                <a:latin typeface="Meiryo UI" panose="020B0604030504040204" pitchFamily="50" charset="-128"/>
                <a:ea typeface="Meiryo UI" panose="020B0604030504040204" pitchFamily="50" charset="-128"/>
                <a:cs typeface="Meiryo UI" panose="020B0604030504040204" pitchFamily="50" charset="-128"/>
              </a:rPr>
              <a:t>1) </a:t>
            </a:r>
            <a:r>
              <a:rPr lang="ja-JP" altLang="en-US" sz="900" b="1" kern="100" dirty="0">
                <a:latin typeface="Meiryo UI" panose="020B0604030504040204" pitchFamily="50" charset="-128"/>
                <a:ea typeface="Meiryo UI" panose="020B0604030504040204" pitchFamily="50" charset="-128"/>
                <a:cs typeface="Meiryo UI" panose="020B0604030504040204" pitchFamily="50" charset="-128"/>
              </a:rPr>
              <a:t>がん患者の相談</a:t>
            </a:r>
            <a:r>
              <a:rPr lang="ja-JP" altLang="en-US" sz="900" b="1" kern="100" dirty="0" smtClean="0">
                <a:latin typeface="Meiryo UI" panose="020B0604030504040204" pitchFamily="50" charset="-128"/>
                <a:ea typeface="Meiryo UI" panose="020B0604030504040204" pitchFamily="50" charset="-128"/>
                <a:cs typeface="Meiryo UI" panose="020B0604030504040204" pitchFamily="50" charset="-128"/>
              </a:rPr>
              <a:t>支援</a:t>
            </a:r>
            <a:endParaRPr lang="ja-JP" altLang="en-US" sz="900" b="1" kern="100" dirty="0">
              <a:latin typeface="Meiryo UI" panose="020B0604030504040204" pitchFamily="50" charset="-128"/>
              <a:ea typeface="Meiryo UI" panose="020B0604030504040204" pitchFamily="50" charset="-128"/>
              <a:cs typeface="Meiryo UI" panose="020B0604030504040204" pitchFamily="50" charset="-128"/>
            </a:endParaRPr>
          </a:p>
          <a:p>
            <a:pPr>
              <a:lnSpc>
                <a:spcPts val="1500"/>
              </a:lnSpc>
              <a:spcAft>
                <a:spcPts val="0"/>
              </a:spcAft>
            </a:pPr>
            <a:r>
              <a:rPr lang="ja-JP" altLang="en-US" sz="800" kern="1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800" kern="100" dirty="0">
                <a:latin typeface="Meiryo UI" panose="020B0604030504040204" pitchFamily="50" charset="-128"/>
                <a:ea typeface="Meiryo UI" panose="020B0604030504040204" pitchFamily="50" charset="-128"/>
                <a:cs typeface="Meiryo UI" panose="020B0604030504040204" pitchFamily="50" charset="-128"/>
              </a:rPr>
              <a:t>　①がん相談支援センター</a:t>
            </a:r>
            <a:r>
              <a:rPr lang="ja-JP" altLang="en-US" sz="800" kern="100" dirty="0" smtClean="0">
                <a:latin typeface="Meiryo UI" panose="020B0604030504040204" pitchFamily="50" charset="-128"/>
                <a:ea typeface="Meiryo UI" panose="020B0604030504040204" pitchFamily="50" charset="-128"/>
                <a:cs typeface="Meiryo UI" panose="020B0604030504040204" pitchFamily="50" charset="-128"/>
              </a:rPr>
              <a:t>の機能強化</a:t>
            </a:r>
            <a:endParaRPr lang="ja-JP" altLang="en-US" sz="800" kern="100" dirty="0">
              <a:latin typeface="Meiryo UI" panose="020B0604030504040204" pitchFamily="50" charset="-128"/>
              <a:ea typeface="Meiryo UI" panose="020B0604030504040204" pitchFamily="50" charset="-128"/>
              <a:cs typeface="Meiryo UI" panose="020B0604030504040204" pitchFamily="50" charset="-128"/>
            </a:endParaRPr>
          </a:p>
          <a:p>
            <a:pPr>
              <a:lnSpc>
                <a:spcPts val="1500"/>
              </a:lnSpc>
              <a:spcAft>
                <a:spcPts val="0"/>
              </a:spcAft>
            </a:pPr>
            <a:r>
              <a:rPr lang="ja-JP" altLang="en-US" sz="800" kern="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800" kern="100" dirty="0" smtClean="0">
                <a:latin typeface="Meiryo UI" panose="020B0604030504040204" pitchFamily="50" charset="-128"/>
                <a:ea typeface="Meiryo UI" panose="020B0604030504040204" pitchFamily="50" charset="-128"/>
                <a:cs typeface="Meiryo UI" panose="020B0604030504040204" pitchFamily="50" charset="-128"/>
              </a:rPr>
              <a:t> ②</a:t>
            </a:r>
            <a:r>
              <a:rPr lang="ja-JP" altLang="en-US" sz="800" kern="100" dirty="0">
                <a:latin typeface="Meiryo UI" panose="020B0604030504040204" pitchFamily="50" charset="-128"/>
                <a:ea typeface="Meiryo UI" panose="020B0604030504040204" pitchFamily="50" charset="-128"/>
                <a:cs typeface="Meiryo UI" panose="020B0604030504040204" pitchFamily="50" charset="-128"/>
              </a:rPr>
              <a:t>がん相談支援センター</a:t>
            </a:r>
            <a:r>
              <a:rPr lang="ja-JP" altLang="en-US" sz="800" kern="100" dirty="0" smtClean="0">
                <a:latin typeface="Meiryo UI" panose="020B0604030504040204" pitchFamily="50" charset="-128"/>
                <a:ea typeface="Meiryo UI" panose="020B0604030504040204" pitchFamily="50" charset="-128"/>
                <a:cs typeface="Meiryo UI" panose="020B0604030504040204" pitchFamily="50" charset="-128"/>
              </a:rPr>
              <a:t>の周知と</a:t>
            </a:r>
            <a:r>
              <a:rPr lang="ja-JP" altLang="en-US" sz="800" kern="100" dirty="0">
                <a:latin typeface="Meiryo UI" panose="020B0604030504040204" pitchFamily="50" charset="-128"/>
                <a:ea typeface="Meiryo UI" panose="020B0604030504040204" pitchFamily="50" charset="-128"/>
                <a:cs typeface="Meiryo UI" panose="020B0604030504040204" pitchFamily="50" charset="-128"/>
              </a:rPr>
              <a:t>利用</a:t>
            </a:r>
            <a:r>
              <a:rPr lang="ja-JP" altLang="en-US" sz="800" kern="100" dirty="0" smtClean="0">
                <a:latin typeface="Meiryo UI" panose="020B0604030504040204" pitchFamily="50" charset="-128"/>
                <a:ea typeface="Meiryo UI" panose="020B0604030504040204" pitchFamily="50" charset="-128"/>
                <a:cs typeface="Meiryo UI" panose="020B0604030504040204" pitchFamily="50" charset="-128"/>
              </a:rPr>
              <a:t>促進</a:t>
            </a:r>
            <a:endParaRPr lang="en-US" altLang="ja-JP" sz="800" kern="100"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500"/>
              </a:lnSpc>
            </a:pPr>
            <a:r>
              <a:rPr lang="en-US" altLang="ja-JP" sz="900" b="1" kern="100" dirty="0">
                <a:latin typeface="Meiryo UI" panose="020B0604030504040204" pitchFamily="50" charset="-128"/>
                <a:ea typeface="Meiryo UI" panose="020B0604030504040204" pitchFamily="50" charset="-128"/>
                <a:cs typeface="Meiryo UI" panose="020B0604030504040204" pitchFamily="50" charset="-128"/>
              </a:rPr>
              <a:t>(2) </a:t>
            </a:r>
            <a:r>
              <a:rPr lang="ja-JP" altLang="en-US" sz="900" b="1" kern="100" dirty="0">
                <a:latin typeface="Meiryo UI" panose="020B0604030504040204" pitchFamily="50" charset="-128"/>
                <a:ea typeface="Meiryo UI" panose="020B0604030504040204" pitchFamily="50" charset="-128"/>
                <a:cs typeface="Meiryo UI" panose="020B0604030504040204" pitchFamily="50" charset="-128"/>
              </a:rPr>
              <a:t>がん患者への情報提供</a:t>
            </a:r>
            <a:endParaRPr lang="en-US" altLang="ja-JP" sz="900" b="1" kern="100" dirty="0">
              <a:latin typeface="Meiryo UI" panose="020B0604030504040204" pitchFamily="50" charset="-128"/>
              <a:ea typeface="Meiryo UI" panose="020B0604030504040204" pitchFamily="50" charset="-128"/>
              <a:cs typeface="Meiryo UI" panose="020B0604030504040204" pitchFamily="50" charset="-128"/>
            </a:endParaRPr>
          </a:p>
          <a:p>
            <a:pPr>
              <a:lnSpc>
                <a:spcPts val="1500"/>
              </a:lnSpc>
              <a:spcAft>
                <a:spcPts val="0"/>
              </a:spcAft>
            </a:pPr>
            <a:r>
              <a:rPr lang="en-US" altLang="ja-JP" sz="900" b="1" kern="100" dirty="0">
                <a:latin typeface="Meiryo UI" panose="020B0604030504040204" pitchFamily="50" charset="-128"/>
                <a:ea typeface="Meiryo UI" panose="020B0604030504040204" pitchFamily="50" charset="-128"/>
                <a:cs typeface="Meiryo UI" panose="020B0604030504040204" pitchFamily="50" charset="-128"/>
              </a:rPr>
              <a:t>(3) </a:t>
            </a:r>
            <a:r>
              <a:rPr lang="ja-JP" altLang="en-US" sz="900" b="1" kern="100" smtClean="0">
                <a:latin typeface="Meiryo UI" panose="020B0604030504040204" pitchFamily="50" charset="-128"/>
                <a:ea typeface="Meiryo UI" panose="020B0604030504040204" pitchFamily="50" charset="-128"/>
                <a:cs typeface="Meiryo UI" panose="020B0604030504040204" pitchFamily="50" charset="-128"/>
              </a:rPr>
              <a:t>就労支援等のサバイバーシップ</a:t>
            </a:r>
            <a:r>
              <a:rPr lang="ja-JP" altLang="en-US" sz="900" b="1" kern="100" dirty="0">
                <a:latin typeface="Meiryo UI" panose="020B0604030504040204" pitchFamily="50" charset="-128"/>
                <a:ea typeface="Meiryo UI" panose="020B0604030504040204" pitchFamily="50" charset="-128"/>
                <a:cs typeface="Meiryo UI" panose="020B0604030504040204" pitchFamily="50" charset="-128"/>
              </a:rPr>
              <a:t>支援</a:t>
            </a:r>
          </a:p>
          <a:p>
            <a:pPr>
              <a:lnSpc>
                <a:spcPts val="1500"/>
              </a:lnSpc>
              <a:spcAft>
                <a:spcPts val="0"/>
              </a:spcAft>
            </a:pPr>
            <a:r>
              <a:rPr lang="ja-JP" altLang="en-US" sz="800" kern="100" dirty="0">
                <a:latin typeface="Meiryo UI" panose="020B0604030504040204" pitchFamily="50" charset="-128"/>
                <a:ea typeface="Meiryo UI" panose="020B0604030504040204" pitchFamily="50" charset="-128"/>
                <a:cs typeface="Meiryo UI" panose="020B0604030504040204" pitchFamily="50" charset="-128"/>
              </a:rPr>
              <a:t>　 ①小児・</a:t>
            </a:r>
            <a:r>
              <a:rPr lang="en-US" altLang="ja-JP" sz="800" kern="100" dirty="0">
                <a:latin typeface="Meiryo UI" panose="020B0604030504040204" pitchFamily="50" charset="-128"/>
                <a:ea typeface="Meiryo UI" panose="020B0604030504040204" pitchFamily="50" charset="-128"/>
                <a:cs typeface="Meiryo UI" panose="020B0604030504040204" pitchFamily="50" charset="-128"/>
              </a:rPr>
              <a:t>AYA</a:t>
            </a:r>
            <a:r>
              <a:rPr lang="ja-JP" altLang="en-US" sz="800" kern="100" dirty="0">
                <a:latin typeface="Meiryo UI" panose="020B0604030504040204" pitchFamily="50" charset="-128"/>
                <a:ea typeface="Meiryo UI" panose="020B0604030504040204" pitchFamily="50" charset="-128"/>
                <a:cs typeface="Meiryo UI" panose="020B0604030504040204" pitchFamily="50" charset="-128"/>
              </a:rPr>
              <a:t>世代への</a:t>
            </a:r>
            <a:r>
              <a:rPr lang="ja-JP" altLang="en-US" sz="800" kern="100" dirty="0" smtClean="0">
                <a:latin typeface="Meiryo UI" panose="020B0604030504040204" pitchFamily="50" charset="-128"/>
                <a:ea typeface="Meiryo UI" panose="020B0604030504040204" pitchFamily="50" charset="-128"/>
                <a:cs typeface="Meiryo UI" panose="020B0604030504040204" pitchFamily="50" charset="-128"/>
              </a:rPr>
              <a:t>支援</a:t>
            </a:r>
            <a:endParaRPr lang="en-US" altLang="ja-JP" sz="800" b="1" kern="100" dirty="0">
              <a:latin typeface="Meiryo UI" panose="020B0604030504040204" pitchFamily="50" charset="-128"/>
              <a:ea typeface="Meiryo UI" panose="020B0604030504040204" pitchFamily="50" charset="-128"/>
              <a:cs typeface="Meiryo UI" panose="020B0604030504040204" pitchFamily="50" charset="-128"/>
            </a:endParaRPr>
          </a:p>
          <a:p>
            <a:pPr>
              <a:lnSpc>
                <a:spcPts val="1500"/>
              </a:lnSpc>
              <a:spcAft>
                <a:spcPts val="0"/>
              </a:spcAft>
            </a:pPr>
            <a:r>
              <a:rPr lang="ja-JP" altLang="en-US" sz="800" kern="100" dirty="0">
                <a:latin typeface="Meiryo UI" panose="020B0604030504040204" pitchFamily="50" charset="-128"/>
                <a:ea typeface="Meiryo UI" panose="020B0604030504040204" pitchFamily="50" charset="-128"/>
                <a:cs typeface="Meiryo UI" panose="020B0604030504040204" pitchFamily="50" charset="-128"/>
              </a:rPr>
              <a:t>　 ②働く世代のがん患者の就労支援の</a:t>
            </a:r>
            <a:r>
              <a:rPr lang="ja-JP" altLang="en-US" sz="800" kern="100" dirty="0" smtClean="0">
                <a:latin typeface="Meiryo UI" panose="020B0604030504040204" pitchFamily="50" charset="-128"/>
                <a:ea typeface="Meiryo UI" panose="020B0604030504040204" pitchFamily="50" charset="-128"/>
                <a:cs typeface="Meiryo UI" panose="020B0604030504040204" pitchFamily="50" charset="-128"/>
              </a:rPr>
              <a:t>推進</a:t>
            </a:r>
            <a:endParaRPr lang="en-US" altLang="ja-JP" sz="800" b="1" kern="100" dirty="0">
              <a:latin typeface="Meiryo UI" panose="020B0604030504040204" pitchFamily="50" charset="-128"/>
              <a:ea typeface="Meiryo UI" panose="020B0604030504040204" pitchFamily="50" charset="-128"/>
              <a:cs typeface="Meiryo UI" panose="020B0604030504040204" pitchFamily="50" charset="-128"/>
            </a:endParaRPr>
          </a:p>
          <a:p>
            <a:pPr>
              <a:lnSpc>
                <a:spcPts val="1500"/>
              </a:lnSpc>
              <a:spcAft>
                <a:spcPts val="0"/>
              </a:spcAft>
            </a:pPr>
            <a:r>
              <a:rPr lang="ja-JP" altLang="en-US" sz="800" kern="100" dirty="0">
                <a:latin typeface="Meiryo UI" panose="020B0604030504040204" pitchFamily="50" charset="-128"/>
                <a:ea typeface="Meiryo UI" panose="020B0604030504040204" pitchFamily="50" charset="-128"/>
                <a:cs typeface="Meiryo UI" panose="020B0604030504040204" pitchFamily="50" charset="-128"/>
              </a:rPr>
              <a:t>　 ③高齢者の</a:t>
            </a:r>
            <a:r>
              <a:rPr lang="ja-JP" altLang="en-US" sz="800" kern="100" dirty="0" smtClean="0">
                <a:latin typeface="Meiryo UI" panose="020B0604030504040204" pitchFamily="50" charset="-128"/>
                <a:ea typeface="Meiryo UI" panose="020B0604030504040204" pitchFamily="50" charset="-128"/>
                <a:cs typeface="Meiryo UI" panose="020B0604030504040204" pitchFamily="50" charset="-128"/>
              </a:rPr>
              <a:t>支援</a:t>
            </a:r>
            <a:endParaRPr lang="en-US" altLang="ja-JP" sz="800" b="1" kern="100"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500"/>
              </a:lnSpc>
              <a:spcAft>
                <a:spcPts val="0"/>
              </a:spcAft>
            </a:pPr>
            <a:endParaRPr lang="en-US" altLang="ja-JP" sz="800" b="1" kern="100"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500"/>
              </a:lnSpc>
              <a:spcAft>
                <a:spcPts val="0"/>
              </a:spcAft>
            </a:pPr>
            <a:endParaRPr lang="en-US" altLang="ja-JP" sz="800" b="1"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92" name="正方形/長方形 91"/>
          <p:cNvSpPr/>
          <p:nvPr/>
        </p:nvSpPr>
        <p:spPr>
          <a:xfrm>
            <a:off x="155257" y="8448793"/>
            <a:ext cx="2501127" cy="888311"/>
          </a:xfrm>
          <a:prstGeom prst="rect">
            <a:avLst/>
          </a:prstGeom>
          <a:solidFill>
            <a:schemeClr val="accent5">
              <a:lumMod val="40000"/>
              <a:lumOff val="60000"/>
            </a:schemeClr>
          </a:solidFill>
        </p:spPr>
        <p:txBody>
          <a:bodyPr wrap="square" tIns="72000">
            <a:spAutoFit/>
          </a:bodyPr>
          <a:lstStyle/>
          <a:p>
            <a:pPr>
              <a:lnSpc>
                <a:spcPts val="1500"/>
              </a:lnSpc>
              <a:spcAft>
                <a:spcPts val="0"/>
              </a:spcAft>
            </a:pPr>
            <a:r>
              <a:rPr lang="ja-JP" altLang="en-US" sz="1000" b="1" u="sng" kern="100" dirty="0" smtClean="0">
                <a:latin typeface="+mn-ea"/>
                <a:cs typeface="Meiryo UI" panose="020B0604030504040204" pitchFamily="50" charset="-128"/>
              </a:rPr>
              <a:t>４</a:t>
            </a:r>
            <a:r>
              <a:rPr lang="ja-JP" altLang="en-US" sz="1000" b="1" u="sng" kern="100" dirty="0">
                <a:latin typeface="+mn-ea"/>
                <a:cs typeface="Meiryo UI" panose="020B0604030504040204" pitchFamily="50" charset="-128"/>
              </a:rPr>
              <a:t>　がん対策を社会全体で進める</a:t>
            </a:r>
            <a:r>
              <a:rPr lang="ja-JP" altLang="en-US" sz="1000" b="1" u="sng" kern="100" dirty="0" smtClean="0">
                <a:latin typeface="+mn-ea"/>
                <a:cs typeface="Meiryo UI" panose="020B0604030504040204" pitchFamily="50" charset="-128"/>
              </a:rPr>
              <a:t>環境づくり</a:t>
            </a:r>
            <a:endParaRPr lang="en-US" altLang="ja-JP" sz="1000" b="1" u="sng" kern="100" dirty="0" smtClean="0">
              <a:latin typeface="+mn-ea"/>
              <a:cs typeface="Meiryo UI" panose="020B0604030504040204" pitchFamily="50" charset="-128"/>
            </a:endParaRPr>
          </a:p>
          <a:p>
            <a:pPr>
              <a:lnSpc>
                <a:spcPts val="1500"/>
              </a:lnSpc>
              <a:spcAft>
                <a:spcPts val="0"/>
              </a:spcAft>
            </a:pPr>
            <a:r>
              <a:rPr lang="en-US" altLang="ja-JP" sz="900" b="1" kern="100" dirty="0" smtClean="0">
                <a:latin typeface="+mn-ea"/>
                <a:cs typeface="Meiryo UI" panose="020B0604030504040204" pitchFamily="50" charset="-128"/>
              </a:rPr>
              <a:t>(</a:t>
            </a:r>
            <a:r>
              <a:rPr lang="en-US" altLang="ja-JP" sz="900" b="1" kern="100" dirty="0">
                <a:latin typeface="+mn-ea"/>
                <a:cs typeface="Meiryo UI" panose="020B0604030504040204" pitchFamily="50" charset="-128"/>
              </a:rPr>
              <a:t>1) </a:t>
            </a:r>
            <a:r>
              <a:rPr lang="ja-JP" altLang="en-US" sz="900" b="1" kern="100" dirty="0">
                <a:latin typeface="+mn-ea"/>
                <a:cs typeface="Meiryo UI" panose="020B0604030504040204" pitchFamily="50" charset="-128"/>
              </a:rPr>
              <a:t>社会全体での</a:t>
            </a:r>
            <a:r>
              <a:rPr lang="ja-JP" altLang="en-US" sz="900" b="1" kern="100" dirty="0" smtClean="0">
                <a:latin typeface="+mn-ea"/>
                <a:cs typeface="Meiryo UI" panose="020B0604030504040204" pitchFamily="50" charset="-128"/>
              </a:rPr>
              <a:t>機運づくり</a:t>
            </a:r>
            <a:r>
              <a:rPr lang="ja-JP" altLang="en-US" sz="900" b="1" kern="100" dirty="0" smtClean="0">
                <a:latin typeface="Meiryo UI" panose="020B0604030504040204" pitchFamily="50" charset="-128"/>
                <a:ea typeface="Meiryo UI" panose="020B0604030504040204" pitchFamily="50" charset="-128"/>
                <a:cs typeface="Meiryo UI" panose="020B0604030504040204" pitchFamily="50" charset="-128"/>
              </a:rPr>
              <a:t>　</a:t>
            </a:r>
            <a:endParaRPr lang="en-US" altLang="ja-JP" sz="900" b="1" kern="100"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500"/>
              </a:lnSpc>
              <a:spcAft>
                <a:spcPts val="0"/>
              </a:spcAft>
            </a:pPr>
            <a:r>
              <a:rPr lang="en-US" altLang="ja-JP" sz="900" b="1" kern="100" dirty="0" smtClean="0">
                <a:latin typeface="+mn-ea"/>
                <a:cs typeface="Meiryo UI" panose="020B0604030504040204" pitchFamily="50" charset="-128"/>
              </a:rPr>
              <a:t>(</a:t>
            </a:r>
            <a:r>
              <a:rPr lang="en-US" altLang="ja-JP" sz="900" b="1" kern="100" dirty="0">
                <a:latin typeface="+mn-ea"/>
                <a:cs typeface="Meiryo UI" panose="020B0604030504040204" pitchFamily="50" charset="-128"/>
              </a:rPr>
              <a:t>2) </a:t>
            </a:r>
            <a:r>
              <a:rPr lang="ja-JP" altLang="en-US" sz="900" b="1" kern="100" dirty="0">
                <a:latin typeface="+mn-ea"/>
                <a:cs typeface="Meiryo UI" panose="020B0604030504040204" pitchFamily="50" charset="-128"/>
              </a:rPr>
              <a:t>大阪府がん</a:t>
            </a:r>
            <a:r>
              <a:rPr lang="ja-JP" altLang="en-US" sz="900" b="1" kern="100" dirty="0" smtClean="0">
                <a:latin typeface="+mn-ea"/>
                <a:cs typeface="Meiryo UI" panose="020B0604030504040204" pitchFamily="50" charset="-128"/>
              </a:rPr>
              <a:t>対策基金</a:t>
            </a:r>
            <a:endParaRPr lang="en-US" altLang="ja-JP" sz="900" b="1" kern="100"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500"/>
              </a:lnSpc>
              <a:spcAft>
                <a:spcPts val="0"/>
              </a:spcAft>
            </a:pPr>
            <a:r>
              <a:rPr lang="en-US" altLang="ja-JP" sz="900" b="1" kern="100" dirty="0" smtClean="0">
                <a:latin typeface="+mn-ea"/>
                <a:cs typeface="Meiryo UI" panose="020B0604030504040204" pitchFamily="50" charset="-128"/>
              </a:rPr>
              <a:t>(</a:t>
            </a:r>
            <a:r>
              <a:rPr lang="en-US" altLang="ja-JP" sz="900" b="1" kern="100" dirty="0">
                <a:latin typeface="+mn-ea"/>
                <a:cs typeface="Meiryo UI" panose="020B0604030504040204" pitchFamily="50" charset="-128"/>
              </a:rPr>
              <a:t>3) </a:t>
            </a:r>
            <a:r>
              <a:rPr lang="ja-JP" altLang="en-US" sz="900" b="1" kern="100" dirty="0">
                <a:latin typeface="+mn-ea"/>
                <a:cs typeface="Meiryo UI" panose="020B0604030504040204" pitchFamily="50" charset="-128"/>
              </a:rPr>
              <a:t>がん患者会等との</a:t>
            </a:r>
            <a:r>
              <a:rPr lang="ja-JP" altLang="en-US" sz="900" b="1" kern="100" dirty="0" smtClean="0">
                <a:latin typeface="+mn-ea"/>
                <a:cs typeface="Meiryo UI" panose="020B0604030504040204" pitchFamily="50" charset="-128"/>
              </a:rPr>
              <a:t>連携促進</a:t>
            </a:r>
            <a:endParaRPr lang="en-US" altLang="ja-JP" sz="900" b="1" kern="100"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テキスト ボックス 3"/>
          <p:cNvSpPr txBox="1"/>
          <p:nvPr/>
        </p:nvSpPr>
        <p:spPr>
          <a:xfrm>
            <a:off x="2925471" y="408112"/>
            <a:ext cx="3331312" cy="307777"/>
          </a:xfrm>
          <a:prstGeom prst="rect">
            <a:avLst/>
          </a:prstGeom>
          <a:solidFill>
            <a:schemeClr val="accent6">
              <a:lumMod val="40000"/>
              <a:lumOff val="60000"/>
            </a:schemeClr>
          </a:solidFill>
        </p:spPr>
        <p:txBody>
          <a:bodyPr wrap="square" rtlCol="0">
            <a:spAutoFit/>
          </a:bodyPr>
          <a:lstStyle/>
          <a:p>
            <a:pPr algn="ctr"/>
            <a:r>
              <a:rPr kumimoji="1" lang="en-US" altLang="ja-JP" sz="1400" b="1" dirty="0" smtClean="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400" b="1" dirty="0" smtClean="0">
                <a:latin typeface="Meiryo UI" panose="020B0604030504040204" pitchFamily="50" charset="-128"/>
                <a:ea typeface="Meiryo UI" panose="020B0604030504040204" pitchFamily="50" charset="-128"/>
                <a:cs typeface="Meiryo UI" panose="020B0604030504040204" pitchFamily="50" charset="-128"/>
              </a:rPr>
              <a:t>目標</a:t>
            </a:r>
            <a:r>
              <a:rPr kumimoji="1" lang="en-US" altLang="ja-JP" sz="1400" b="1" dirty="0" smtClean="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400" b="1" dirty="0" smtClean="0">
                <a:latin typeface="Meiryo UI" panose="020B0604030504040204" pitchFamily="50" charset="-128"/>
                <a:ea typeface="Meiryo UI" panose="020B0604030504040204" pitchFamily="50" charset="-128"/>
                <a:cs typeface="Meiryo UI" panose="020B0604030504040204" pitchFamily="50" charset="-128"/>
              </a:rPr>
              <a:t>（モニタリング指標）</a:t>
            </a:r>
            <a:endParaRPr kumimoji="1" lang="ja-JP" altLang="en-US" sz="14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5" name="テキスト ボックス 54"/>
          <p:cNvSpPr txBox="1"/>
          <p:nvPr/>
        </p:nvSpPr>
        <p:spPr>
          <a:xfrm>
            <a:off x="6904856" y="48072"/>
            <a:ext cx="5400600" cy="307777"/>
          </a:xfrm>
          <a:prstGeom prst="rect">
            <a:avLst/>
          </a:prstGeom>
          <a:solidFill>
            <a:schemeClr val="bg1">
              <a:lumMod val="50000"/>
            </a:schemeClr>
          </a:solidFill>
          <a:ln>
            <a:solidFill>
              <a:schemeClr val="bg1">
                <a:lumMod val="65000"/>
              </a:schemeClr>
            </a:solidFill>
          </a:ln>
        </p:spPr>
        <p:txBody>
          <a:bodyPr wrap="square" rtlCol="0">
            <a:spAutoFit/>
          </a:bodyPr>
          <a:lstStyle/>
          <a:p>
            <a:pPr algn="ctr"/>
            <a:r>
              <a:rPr kumimoji="1" lang="en-US" altLang="ja-JP" sz="14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4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全体目標・</a:t>
            </a:r>
            <a:r>
              <a:rPr lang="ja-JP" altLang="en-US"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基本</a:t>
            </a:r>
            <a:r>
              <a:rPr kumimoji="1" lang="ja-JP" altLang="en-US" sz="14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理念</a:t>
            </a:r>
            <a:r>
              <a:rPr kumimoji="1" lang="en-US" altLang="ja-JP" sz="14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7" name="テキスト ボックス 6"/>
          <p:cNvSpPr txBox="1"/>
          <p:nvPr/>
        </p:nvSpPr>
        <p:spPr>
          <a:xfrm>
            <a:off x="0" y="336105"/>
            <a:ext cx="2970549" cy="415498"/>
          </a:xfrm>
          <a:prstGeom prst="rect">
            <a:avLst/>
          </a:prstGeom>
          <a:noFill/>
        </p:spPr>
        <p:txBody>
          <a:bodyPr wrap="square" rtlCol="0">
            <a:spAutoFit/>
          </a:bodyPr>
          <a:lstStyle/>
          <a:p>
            <a:pPr algn="ctr"/>
            <a:r>
              <a:rPr lang="ja-JP" altLang="en-US" sz="1050" b="1" dirty="0" smtClean="0">
                <a:latin typeface="Meiryo UI" panose="020B0604030504040204" pitchFamily="50" charset="-128"/>
                <a:ea typeface="Meiryo UI" panose="020B0604030504040204" pitchFamily="50" charset="-128"/>
                <a:cs typeface="Meiryo UI" panose="020B0604030504040204" pitchFamily="50" charset="-128"/>
              </a:rPr>
              <a:t>第</a:t>
            </a:r>
            <a:r>
              <a:rPr lang="en-US" altLang="ja-JP" sz="1050" b="1" dirty="0" smtClean="0">
                <a:latin typeface="Meiryo UI" panose="020B0604030504040204" pitchFamily="50" charset="-128"/>
                <a:ea typeface="Meiryo UI" panose="020B0604030504040204" pitchFamily="50" charset="-128"/>
                <a:cs typeface="Meiryo UI" panose="020B0604030504040204" pitchFamily="50" charset="-128"/>
              </a:rPr>
              <a:t>3</a:t>
            </a:r>
            <a:r>
              <a:rPr lang="ja-JP" altLang="en-US" sz="1050" b="1" dirty="0">
                <a:latin typeface="Meiryo UI" panose="020B0604030504040204" pitchFamily="50" charset="-128"/>
                <a:ea typeface="Meiryo UI" panose="020B0604030504040204" pitchFamily="50" charset="-128"/>
                <a:cs typeface="Meiryo UI" panose="020B0604030504040204" pitchFamily="50" charset="-128"/>
              </a:rPr>
              <a:t>期大阪府がん対策推進計画</a:t>
            </a:r>
            <a:r>
              <a:rPr lang="en-US" altLang="ja-JP" sz="1050" b="1"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050" b="1" dirty="0" smtClean="0">
                <a:latin typeface="Meiryo UI" panose="020B0604030504040204" pitchFamily="50" charset="-128"/>
                <a:ea typeface="Meiryo UI" panose="020B0604030504040204" pitchFamily="50" charset="-128"/>
                <a:cs typeface="Meiryo UI" panose="020B0604030504040204" pitchFamily="50" charset="-128"/>
              </a:rPr>
              <a:t>案</a:t>
            </a:r>
            <a:r>
              <a:rPr lang="en-US" altLang="ja-JP" sz="1050" b="1" dirty="0" smtClean="0">
                <a:latin typeface="Meiryo UI" panose="020B0604030504040204" pitchFamily="50" charset="-128"/>
                <a:ea typeface="Meiryo UI" panose="020B0604030504040204" pitchFamily="50" charset="-128"/>
                <a:cs typeface="Meiryo UI" panose="020B0604030504040204" pitchFamily="50" charset="-128"/>
              </a:rPr>
              <a:t>)</a:t>
            </a:r>
          </a:p>
          <a:p>
            <a:pPr algn="ctr"/>
            <a:r>
              <a:rPr lang="ja-JP" altLang="en-US" sz="1050" b="1" dirty="0" smtClean="0">
                <a:latin typeface="Meiryo UI" panose="020B0604030504040204" pitchFamily="50" charset="-128"/>
                <a:ea typeface="Meiryo UI" panose="020B0604030504040204" pitchFamily="50" charset="-128"/>
                <a:cs typeface="Meiryo UI" panose="020B0604030504040204" pitchFamily="50" charset="-128"/>
              </a:rPr>
              <a:t>個別</a:t>
            </a:r>
            <a:r>
              <a:rPr lang="ja-JP" altLang="en-US" sz="1050" b="1" dirty="0">
                <a:latin typeface="Meiryo UI" panose="020B0604030504040204" pitchFamily="50" charset="-128"/>
                <a:ea typeface="Meiryo UI" panose="020B0604030504040204" pitchFamily="50" charset="-128"/>
                <a:cs typeface="Meiryo UI" panose="020B0604030504040204" pitchFamily="50" charset="-128"/>
              </a:rPr>
              <a:t>取組</a:t>
            </a:r>
            <a:r>
              <a:rPr lang="ja-JP" altLang="en-US" sz="1050" b="1" dirty="0" smtClean="0">
                <a:latin typeface="Meiryo UI" panose="020B0604030504040204" pitchFamily="50" charset="-128"/>
                <a:ea typeface="Meiryo UI" panose="020B0604030504040204" pitchFamily="50" charset="-128"/>
                <a:cs typeface="Meiryo UI" panose="020B0604030504040204" pitchFamily="50" charset="-128"/>
              </a:rPr>
              <a:t>体系</a:t>
            </a:r>
            <a:endParaRPr lang="en-US" altLang="ja-JP" sz="1050" b="1" dirty="0">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146" name="グループ化 145"/>
          <p:cNvGrpSpPr/>
          <p:nvPr/>
        </p:nvGrpSpPr>
        <p:grpSpPr>
          <a:xfrm>
            <a:off x="2741921" y="1036700"/>
            <a:ext cx="3762259" cy="8300404"/>
            <a:chOff x="2728481" y="1087590"/>
            <a:chExt cx="3762259" cy="8300404"/>
          </a:xfrm>
        </p:grpSpPr>
        <p:sp>
          <p:nvSpPr>
            <p:cNvPr id="56" name="正方形/長方形 55"/>
            <p:cNvSpPr/>
            <p:nvPr/>
          </p:nvSpPr>
          <p:spPr>
            <a:xfrm>
              <a:off x="2922194" y="1827154"/>
              <a:ext cx="3282740" cy="472229"/>
            </a:xfrm>
            <a:prstGeom prst="rect">
              <a:avLst/>
            </a:prstGeom>
            <a:ln w="317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r>
                <a:rPr lang="ja-JP" altLang="en-US" sz="1000" b="1" dirty="0">
                  <a:latin typeface="Meiryo UI" panose="020B0604030504040204" pitchFamily="50" charset="-128"/>
                  <a:ea typeface="Meiryo UI" panose="020B0604030504040204" pitchFamily="50" charset="-128"/>
                  <a:cs typeface="Meiryo UI" panose="020B0604030504040204" pitchFamily="50" charset="-128"/>
                </a:rPr>
                <a:t>○</a:t>
              </a:r>
              <a:r>
                <a:rPr lang="ja-JP" altLang="en-US" sz="1000" b="1" dirty="0" smtClean="0">
                  <a:latin typeface="Meiryo UI" panose="020B0604030504040204" pitchFamily="50" charset="-128"/>
                  <a:ea typeface="Meiryo UI" panose="020B0604030504040204" pitchFamily="50" charset="-128"/>
                  <a:cs typeface="Meiryo UI" panose="020B0604030504040204" pitchFamily="50" charset="-128"/>
                </a:rPr>
                <a:t>がん検診受診率の向上</a:t>
              </a:r>
              <a:endParaRPr lang="en-US" altLang="ja-JP" sz="1000" b="1"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b="1" dirty="0" smtClean="0">
                  <a:latin typeface="Meiryo UI" panose="020B0604030504040204" pitchFamily="50" charset="-128"/>
                  <a:ea typeface="Meiryo UI" panose="020B0604030504040204" pitchFamily="50" charset="-128"/>
                  <a:cs typeface="Meiryo UI" panose="020B0604030504040204" pitchFamily="50" charset="-128"/>
                </a:rPr>
                <a:t>○精検受診率の向上</a:t>
              </a:r>
              <a:endParaRPr kumimoji="1" lang="ja-JP" altLang="en-US" sz="10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2" name="正方形/長方形 41"/>
            <p:cNvSpPr/>
            <p:nvPr/>
          </p:nvSpPr>
          <p:spPr>
            <a:xfrm>
              <a:off x="2912032" y="2411967"/>
              <a:ext cx="3313224" cy="504056"/>
            </a:xfrm>
            <a:prstGeom prst="rect">
              <a:avLst/>
            </a:prstGeom>
            <a:ln w="317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r>
                <a:rPr lang="ja-JP" altLang="en-US" sz="1000" b="1" dirty="0">
                  <a:latin typeface="Meiryo UI" panose="020B0604030504040204" pitchFamily="50" charset="-128"/>
                  <a:ea typeface="Meiryo UI" panose="020B0604030504040204" pitchFamily="50" charset="-128"/>
                  <a:cs typeface="Meiryo UI" panose="020B0604030504040204" pitchFamily="50" charset="-128"/>
                </a:rPr>
                <a:t>○肝炎ウイルス検査累積受診者数の増加</a:t>
              </a:r>
            </a:p>
            <a:p>
              <a:r>
                <a:rPr lang="ja-JP" altLang="en-US" sz="1000" b="1" dirty="0">
                  <a:latin typeface="Meiryo UI" panose="020B0604030504040204" pitchFamily="50" charset="-128"/>
                  <a:ea typeface="Meiryo UI" panose="020B0604030504040204" pitchFamily="50" charset="-128"/>
                  <a:cs typeface="Meiryo UI" panose="020B0604030504040204" pitchFamily="50" charset="-128"/>
                </a:rPr>
                <a:t>○肝炎ウイルス精検受診率の向上</a:t>
              </a:r>
            </a:p>
          </p:txBody>
        </p:sp>
        <p:sp>
          <p:nvSpPr>
            <p:cNvPr id="83" name="正方形/長方形 82"/>
            <p:cNvSpPr/>
            <p:nvPr/>
          </p:nvSpPr>
          <p:spPr>
            <a:xfrm>
              <a:off x="2911591" y="3676955"/>
              <a:ext cx="3313090" cy="2254655"/>
            </a:xfrm>
            <a:prstGeom prst="rect">
              <a:avLst/>
            </a:prstGeom>
            <a:solidFill>
              <a:schemeClr val="accent6">
                <a:lumMod val="40000"/>
                <a:lumOff val="60000"/>
              </a:schemeClr>
            </a:solidFill>
            <a:ln w="31750"/>
          </p:spPr>
          <p:style>
            <a:lnRef idx="2">
              <a:schemeClr val="accent6">
                <a:shade val="50000"/>
              </a:schemeClr>
            </a:lnRef>
            <a:fillRef idx="1">
              <a:schemeClr val="accent6"/>
            </a:fillRef>
            <a:effectRef idx="0">
              <a:schemeClr val="accent6"/>
            </a:effectRef>
            <a:fontRef idx="minor">
              <a:schemeClr val="lt1"/>
            </a:fontRef>
          </p:style>
          <p:txBody>
            <a:bodyPr lIns="36000" tIns="0" rIns="0" bIns="0" rtlCol="0" anchor="ctr"/>
            <a:lstStyle/>
            <a:p>
              <a:r>
                <a:rPr lang="ja-JP" altLang="en-US" sz="1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＜モニタリング指標＞</a:t>
              </a:r>
            </a:p>
            <a:p>
              <a:r>
                <a:rPr lang="ja-JP" altLang="en-US" sz="1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・がん診療拠点病院における集学的治療の推進</a:t>
              </a:r>
            </a:p>
            <a:p>
              <a:r>
                <a:rPr lang="ja-JP" altLang="en-US" sz="1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年間新入院がん患者数、悪性腫瘍手術件数</a:t>
              </a:r>
            </a:p>
            <a:p>
              <a:r>
                <a:rPr lang="ja-JP" altLang="en-US" sz="1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放射線治療のべ患者数、外来化学療法のべ患者数の増加</a:t>
              </a:r>
            </a:p>
            <a:p>
              <a:r>
                <a:rPr lang="ja-JP" altLang="en-US" sz="1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・地域連携クリティカルパスを適用</a:t>
              </a:r>
              <a:r>
                <a:rPr lang="ja-JP" altLang="en-US" sz="10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したのべ患者数</a:t>
              </a:r>
              <a:endParaRPr lang="en-US" altLang="ja-JP" sz="10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ja-JP" altLang="en-US" sz="1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DCO</a:t>
              </a:r>
              <a:r>
                <a:rPr lang="ja-JP" altLang="en-US" sz="1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％（死亡情報のみによる登録患者数の割合）の</a:t>
              </a:r>
              <a:r>
                <a:rPr lang="ja-JP" altLang="en-US" sz="10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維持</a:t>
              </a:r>
              <a:endParaRPr lang="en-US" altLang="ja-JP" sz="10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ja-JP" altLang="en-US" sz="1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・緩和ケアチームに対する新規診療症例数</a:t>
              </a:r>
              <a:r>
                <a:rPr lang="ja-JP" altLang="en-US" sz="10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増加</a:t>
              </a:r>
              <a:endParaRPr lang="ja-JP" altLang="en-US" sz="1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・緩和ケア研修受講者数増加</a:t>
              </a:r>
            </a:p>
            <a:p>
              <a:r>
                <a:rPr lang="ja-JP" altLang="en-US" sz="1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・在宅緩和ケアに取組む医療機関数増加</a:t>
              </a:r>
            </a:p>
            <a:p>
              <a:endParaRPr kumimoji="1" lang="ja-JP" altLang="en-US" sz="1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86" name="正方形/長方形 85"/>
            <p:cNvSpPr/>
            <p:nvPr/>
          </p:nvSpPr>
          <p:spPr>
            <a:xfrm>
              <a:off x="2728481" y="8619484"/>
              <a:ext cx="3762259" cy="768510"/>
            </a:xfrm>
            <a:prstGeom prst="rect">
              <a:avLst/>
            </a:prstGeom>
            <a:solidFill>
              <a:schemeClr val="accent6">
                <a:lumMod val="40000"/>
                <a:lumOff val="60000"/>
              </a:schemeClr>
            </a:solidFill>
            <a:ln w="31750"/>
          </p:spPr>
          <p:style>
            <a:lnRef idx="2">
              <a:schemeClr val="accent6">
                <a:shade val="50000"/>
              </a:schemeClr>
            </a:lnRef>
            <a:fillRef idx="1">
              <a:schemeClr val="accent6"/>
            </a:fillRef>
            <a:effectRef idx="0">
              <a:schemeClr val="accent6"/>
            </a:effectRef>
            <a:fontRef idx="minor">
              <a:schemeClr val="lt1"/>
            </a:fontRef>
          </p:style>
          <p:txBody>
            <a:bodyPr lIns="36000" tIns="0" rIns="0" bIns="0" rtlCol="0" anchor="ctr"/>
            <a:lstStyle/>
            <a:p>
              <a:r>
                <a:rPr kumimoji="1" lang="ja-JP" altLang="en-US" sz="1000" b="1" dirty="0" smtClean="0">
                  <a:solidFill>
                    <a:schemeClr val="tx1"/>
                  </a:solidFill>
                  <a:latin typeface="+mn-ea"/>
                </a:rPr>
                <a:t>＜モニタリング指標＞</a:t>
              </a:r>
              <a:endParaRPr kumimoji="1" lang="en-US" altLang="ja-JP" sz="1000" b="1" dirty="0" smtClean="0">
                <a:solidFill>
                  <a:schemeClr val="tx1"/>
                </a:solidFill>
                <a:latin typeface="+mn-ea"/>
              </a:endParaRPr>
            </a:p>
            <a:p>
              <a:pPr algn="ctr">
                <a:lnSpc>
                  <a:spcPts val="300"/>
                </a:lnSpc>
              </a:pPr>
              <a:endParaRPr lang="en-US" altLang="ja-JP" sz="1000" b="1" dirty="0">
                <a:solidFill>
                  <a:schemeClr val="tx1"/>
                </a:solidFill>
                <a:latin typeface="+mn-ea"/>
              </a:endParaRPr>
            </a:p>
            <a:p>
              <a:r>
                <a:rPr kumimoji="1" lang="ja-JP" altLang="en-US" sz="1000" b="1" dirty="0" smtClean="0">
                  <a:solidFill>
                    <a:schemeClr val="tx1"/>
                  </a:solidFill>
                  <a:latin typeface="+mn-ea"/>
                </a:rPr>
                <a:t>・がん対策基金による企画提案公募事業累積採択件数増</a:t>
              </a:r>
              <a:endParaRPr kumimoji="1" lang="en-US" altLang="ja-JP" sz="1000" b="1" dirty="0" smtClean="0">
                <a:solidFill>
                  <a:schemeClr val="tx1"/>
                </a:solidFill>
                <a:latin typeface="+mn-ea"/>
              </a:endParaRPr>
            </a:p>
            <a:p>
              <a:r>
                <a:rPr lang="ja-JP" altLang="en-US" sz="1000" b="1" dirty="0" smtClean="0">
                  <a:solidFill>
                    <a:schemeClr val="tx1"/>
                  </a:solidFill>
                  <a:latin typeface="+mn-ea"/>
                </a:rPr>
                <a:t>・がん検診受診推進員認定数増</a:t>
              </a:r>
              <a:endParaRPr lang="en-US" altLang="ja-JP" sz="1000" b="1" dirty="0" smtClean="0">
                <a:solidFill>
                  <a:schemeClr val="tx1"/>
                </a:solidFill>
                <a:latin typeface="+mn-ea"/>
              </a:endParaRPr>
            </a:p>
          </p:txBody>
        </p:sp>
        <p:sp>
          <p:nvSpPr>
            <p:cNvPr id="44" name="正方形/長方形 43"/>
            <p:cNvSpPr/>
            <p:nvPr/>
          </p:nvSpPr>
          <p:spPr>
            <a:xfrm>
              <a:off x="2912032" y="3267314"/>
              <a:ext cx="3313223" cy="301956"/>
            </a:xfrm>
            <a:prstGeom prst="rect">
              <a:avLst/>
            </a:prstGeom>
            <a:ln w="317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r>
                <a:rPr lang="ja-JP" altLang="en-US" sz="1000" b="1" dirty="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000" b="1" dirty="0" smtClean="0">
                  <a:latin typeface="Meiryo UI" panose="020B0604030504040204" pitchFamily="50" charset="-128"/>
                  <a:ea typeface="Meiryo UI" panose="020B0604030504040204" pitchFamily="50" charset="-128"/>
                  <a:cs typeface="Meiryo UI" panose="020B0604030504040204" pitchFamily="50" charset="-128"/>
                </a:rPr>
                <a:t>がん患者の５年相対生存率の向上</a:t>
              </a:r>
              <a:endParaRPr kumimoji="1" lang="ja-JP" altLang="en-US" sz="10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8" name="正方形/長方形 7"/>
            <p:cNvSpPr/>
            <p:nvPr/>
          </p:nvSpPr>
          <p:spPr>
            <a:xfrm>
              <a:off x="2922194" y="1087590"/>
              <a:ext cx="3282740" cy="632507"/>
            </a:xfrm>
            <a:prstGeom prst="rect">
              <a:avLst/>
            </a:prstGeom>
            <a:ln w="317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r>
                <a:rPr lang="ja-JP" altLang="en-US" sz="1000" b="1" dirty="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000" b="1" dirty="0" smtClean="0">
                  <a:latin typeface="Meiryo UI" panose="020B0604030504040204" pitchFamily="50" charset="-128"/>
                  <a:ea typeface="Meiryo UI" panose="020B0604030504040204" pitchFamily="50" charset="-128"/>
                  <a:cs typeface="Meiryo UI" panose="020B0604030504040204" pitchFamily="50" charset="-128"/>
                </a:rPr>
                <a:t>成人の喫煙率の減少</a:t>
              </a:r>
              <a:endParaRPr kumimoji="1" lang="en-US" altLang="ja-JP" sz="1000" b="1"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b="1" dirty="0">
                  <a:latin typeface="Meiryo UI" panose="020B0604030504040204" pitchFamily="50" charset="-128"/>
                  <a:ea typeface="Meiryo UI" panose="020B0604030504040204" pitchFamily="50" charset="-128"/>
                  <a:cs typeface="Meiryo UI" panose="020B0604030504040204" pitchFamily="50" charset="-128"/>
                </a:rPr>
                <a:t>○</a:t>
              </a:r>
              <a:r>
                <a:rPr lang="ja-JP" altLang="en-US" sz="1000" b="1" dirty="0" smtClean="0">
                  <a:latin typeface="Meiryo UI" panose="020B0604030504040204" pitchFamily="50" charset="-128"/>
                  <a:ea typeface="Meiryo UI" panose="020B0604030504040204" pitchFamily="50" charset="-128"/>
                  <a:cs typeface="Meiryo UI" panose="020B0604030504040204" pitchFamily="50" charset="-128"/>
                </a:rPr>
                <a:t>官公庁、学校など全面禁煙の割合の向上</a:t>
              </a:r>
              <a:endParaRPr lang="en-US" altLang="ja-JP" sz="1000" b="1"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b="1" dirty="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000" b="1" dirty="0" smtClean="0">
                  <a:latin typeface="Meiryo UI" panose="020B0604030504040204" pitchFamily="50" charset="-128"/>
                  <a:ea typeface="Meiryo UI" panose="020B0604030504040204" pitchFamily="50" charset="-128"/>
                  <a:cs typeface="Meiryo UI" panose="020B0604030504040204" pitchFamily="50" charset="-128"/>
                </a:rPr>
                <a:t>受動喫煙の機会を有する者</a:t>
              </a:r>
              <a:r>
                <a:rPr kumimoji="1" lang="ja-JP" altLang="en-US" sz="1000" b="1" smtClean="0">
                  <a:latin typeface="Meiryo UI" panose="020B0604030504040204" pitchFamily="50" charset="-128"/>
                  <a:ea typeface="Meiryo UI" panose="020B0604030504040204" pitchFamily="50" charset="-128"/>
                  <a:cs typeface="Meiryo UI" panose="020B0604030504040204" pitchFamily="50" charset="-128"/>
                </a:rPr>
                <a:t>の割合の減少</a:t>
              </a:r>
              <a:endParaRPr kumimoji="1" lang="ja-JP" altLang="en-US" sz="10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6" name="正方形/長方形 45"/>
            <p:cNvSpPr/>
            <p:nvPr/>
          </p:nvSpPr>
          <p:spPr>
            <a:xfrm>
              <a:off x="2932355" y="6263201"/>
              <a:ext cx="3292902" cy="316481"/>
            </a:xfrm>
            <a:prstGeom prst="rect">
              <a:avLst/>
            </a:prstGeom>
            <a:ln w="317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r>
                <a:rPr lang="ja-JP" altLang="en-US" sz="1000" b="1"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000" b="1" dirty="0">
                  <a:latin typeface="Meiryo UI" panose="020B0604030504040204" pitchFamily="50" charset="-128"/>
                  <a:ea typeface="Meiryo UI" panose="020B0604030504040204" pitchFamily="50" charset="-128"/>
                  <a:cs typeface="Meiryo UI" panose="020B0604030504040204" pitchFamily="50" charset="-128"/>
                </a:rPr>
                <a:t>がん患者の緩和ケアに</a:t>
              </a:r>
              <a:r>
                <a:rPr lang="ja-JP" altLang="en-US" sz="1000" b="1" dirty="0" smtClean="0">
                  <a:latin typeface="Meiryo UI" panose="020B0604030504040204" pitchFamily="50" charset="-128"/>
                  <a:ea typeface="Meiryo UI" panose="020B0604030504040204" pitchFamily="50" charset="-128"/>
                  <a:cs typeface="Meiryo UI" panose="020B0604030504040204" pitchFamily="50" charset="-128"/>
                </a:rPr>
                <a:t>対する満足度の向上</a:t>
              </a:r>
              <a:endParaRPr kumimoji="1" lang="ja-JP" altLang="en-US" sz="10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0" name="正方形/長方形 49"/>
            <p:cNvSpPr/>
            <p:nvPr/>
          </p:nvSpPr>
          <p:spPr>
            <a:xfrm>
              <a:off x="2932355" y="6668118"/>
              <a:ext cx="3303572" cy="315037"/>
            </a:xfrm>
            <a:prstGeom prst="rect">
              <a:avLst/>
            </a:prstGeom>
            <a:ln w="317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r>
                <a:rPr lang="ja-JP" altLang="en-US" sz="1000" b="1" spc="-100" dirty="0" smtClean="0">
                  <a:latin typeface="Meiryo UI" panose="020B0604030504040204" pitchFamily="50" charset="-128"/>
                  <a:ea typeface="Meiryo UI" panose="020B0604030504040204" pitchFamily="50" charset="-128"/>
                  <a:cs typeface="Meiryo UI" panose="020B0604030504040204" pitchFamily="50" charset="-128"/>
                </a:rPr>
                <a:t>○がん相談支援センターの認知度の向上</a:t>
              </a:r>
              <a:endParaRPr kumimoji="1" lang="ja-JP" altLang="en-US" sz="1000" b="1" spc="-100" dirty="0">
                <a:latin typeface="Meiryo UI" panose="020B0604030504040204" pitchFamily="50" charset="-128"/>
                <a:ea typeface="Meiryo UI" panose="020B0604030504040204" pitchFamily="50" charset="-128"/>
                <a:cs typeface="Meiryo UI" panose="020B0604030504040204" pitchFamily="50" charset="-128"/>
              </a:endParaRPr>
            </a:p>
          </p:txBody>
        </p:sp>
      </p:grpSp>
      <p:sp>
        <p:nvSpPr>
          <p:cNvPr id="59" name="正方形/長方形 58"/>
          <p:cNvSpPr/>
          <p:nvPr/>
        </p:nvSpPr>
        <p:spPr>
          <a:xfrm>
            <a:off x="9605156" y="838056"/>
            <a:ext cx="1116124" cy="8379248"/>
          </a:xfrm>
          <a:prstGeom prst="rect">
            <a:avLst/>
          </a:prstGeom>
          <a:ln w="31750">
            <a:solidFill>
              <a:schemeClr val="tx1"/>
            </a:solidFill>
          </a:ln>
        </p:spPr>
        <p:style>
          <a:lnRef idx="2">
            <a:schemeClr val="accent6"/>
          </a:lnRef>
          <a:fillRef idx="1">
            <a:schemeClr val="lt1"/>
          </a:fillRef>
          <a:effectRef idx="0">
            <a:schemeClr val="accent6"/>
          </a:effectRef>
          <a:fontRef idx="minor">
            <a:schemeClr val="dk1"/>
          </a:fontRef>
        </p:style>
        <p:txBody>
          <a:bodyPr vert="eaVert" rtlCol="0" anchor="ctr"/>
          <a:lstStyle/>
          <a:p>
            <a:r>
              <a:rPr lang="ja-JP" altLang="en-US" sz="1400" b="1" dirty="0" smtClean="0"/>
              <a:t>　　　　　　　　　</a:t>
            </a:r>
            <a:r>
              <a:rPr lang="en-US" altLang="ja-JP" sz="1400" b="1" dirty="0" smtClean="0"/>
              <a:t>【</a:t>
            </a:r>
            <a:r>
              <a:rPr lang="ja-JP" altLang="en-US" sz="1400" b="1" dirty="0" smtClean="0"/>
              <a:t>基本理念</a:t>
            </a:r>
            <a:r>
              <a:rPr lang="en-US" altLang="ja-JP" sz="1400" b="1" dirty="0" smtClean="0"/>
              <a:t>】</a:t>
            </a:r>
            <a:endParaRPr lang="ja-JP" altLang="en-US" sz="1400" b="1" dirty="0"/>
          </a:p>
        </p:txBody>
      </p:sp>
      <p:cxnSp>
        <p:nvCxnSpPr>
          <p:cNvPr id="80" name="直線コネクタ 79"/>
          <p:cNvCxnSpPr/>
          <p:nvPr/>
        </p:nvCxnSpPr>
        <p:spPr>
          <a:xfrm>
            <a:off x="8952481" y="2580367"/>
            <a:ext cx="652675" cy="0"/>
          </a:xfrm>
          <a:prstGeom prst="line">
            <a:avLst/>
          </a:prstGeom>
          <a:ln w="88900">
            <a:tailEnd type="triangle"/>
          </a:ln>
        </p:spPr>
        <p:style>
          <a:lnRef idx="1">
            <a:schemeClr val="accent1"/>
          </a:lnRef>
          <a:fillRef idx="0">
            <a:schemeClr val="accent1"/>
          </a:fillRef>
          <a:effectRef idx="0">
            <a:schemeClr val="accent1"/>
          </a:effectRef>
          <a:fontRef idx="minor">
            <a:schemeClr val="tx1"/>
          </a:fontRef>
        </p:style>
      </p:cxnSp>
      <p:sp>
        <p:nvSpPr>
          <p:cNvPr id="57" name="正方形/長方形 56"/>
          <p:cNvSpPr/>
          <p:nvPr/>
        </p:nvSpPr>
        <p:spPr>
          <a:xfrm>
            <a:off x="8201000" y="838055"/>
            <a:ext cx="735150" cy="3874333"/>
          </a:xfrm>
          <a:prstGeom prst="rect">
            <a:avLst/>
          </a:prstGeom>
          <a:ln w="31750">
            <a:solidFill>
              <a:schemeClr val="tx1"/>
            </a:solidFill>
          </a:ln>
        </p:spPr>
        <p:style>
          <a:lnRef idx="2">
            <a:schemeClr val="accent6"/>
          </a:lnRef>
          <a:fillRef idx="1">
            <a:schemeClr val="lt1"/>
          </a:fillRef>
          <a:effectRef idx="0">
            <a:schemeClr val="accent6"/>
          </a:effectRef>
          <a:fontRef idx="minor">
            <a:schemeClr val="dk1"/>
          </a:fontRef>
        </p:style>
        <p:txBody>
          <a:bodyPr vert="eaVert" rtlCol="0" anchor="ctr"/>
          <a:lstStyle/>
          <a:p>
            <a:r>
              <a:rPr kumimoji="1" lang="ja-JP" altLang="en-US" sz="1200" b="1" dirty="0" smtClean="0"/>
              <a:t>がんの年齢調整</a:t>
            </a:r>
            <a:r>
              <a:rPr lang="ja-JP" altLang="en-US" sz="1200" b="1" dirty="0" smtClean="0"/>
              <a:t>死亡</a:t>
            </a:r>
            <a:r>
              <a:rPr kumimoji="1" lang="ja-JP" altLang="en-US" sz="1200" b="1" dirty="0" smtClean="0"/>
              <a:t>率の</a:t>
            </a:r>
            <a:r>
              <a:rPr lang="ja-JP" altLang="en-US" sz="1200" b="1" dirty="0" smtClean="0"/>
              <a:t>減少</a:t>
            </a:r>
            <a:endParaRPr lang="en-US" altLang="ja-JP" sz="1200" b="1" dirty="0" smtClean="0"/>
          </a:p>
          <a:p>
            <a:pPr algn="ctr"/>
            <a:r>
              <a:rPr lang="ja-JP" altLang="en-US" sz="1200" b="1" dirty="0" smtClean="0"/>
              <a:t>（二次</a:t>
            </a:r>
            <a:r>
              <a:rPr lang="ja-JP" altLang="en-US" sz="1200" b="1" dirty="0"/>
              <a:t>医療圏間のがんの年齢調整死亡率の差の</a:t>
            </a:r>
            <a:r>
              <a:rPr lang="ja-JP" altLang="en-US" sz="1200" b="1" dirty="0" smtClean="0"/>
              <a:t>縮小）</a:t>
            </a:r>
            <a:endParaRPr kumimoji="1" lang="ja-JP" altLang="en-US" sz="1200" b="1" dirty="0"/>
          </a:p>
        </p:txBody>
      </p:sp>
      <p:sp>
        <p:nvSpPr>
          <p:cNvPr id="82" name="正方形/長方形 81"/>
          <p:cNvSpPr/>
          <p:nvPr/>
        </p:nvSpPr>
        <p:spPr>
          <a:xfrm>
            <a:off x="11585376" y="838055"/>
            <a:ext cx="648072" cy="8379249"/>
          </a:xfrm>
          <a:prstGeom prst="rect">
            <a:avLst/>
          </a:prstGeom>
          <a:ln w="19050">
            <a:solidFill>
              <a:schemeClr val="tx1"/>
            </a:solidFill>
          </a:ln>
        </p:spPr>
        <p:style>
          <a:lnRef idx="2">
            <a:schemeClr val="accent6"/>
          </a:lnRef>
          <a:fillRef idx="1">
            <a:schemeClr val="lt1"/>
          </a:fillRef>
          <a:effectRef idx="0">
            <a:schemeClr val="accent6"/>
          </a:effectRef>
          <a:fontRef idx="minor">
            <a:schemeClr val="dk1"/>
          </a:fontRef>
        </p:style>
        <p:txBody>
          <a:bodyPr vert="eaVert" rtlCol="0" anchor="ctr"/>
          <a:lstStyle/>
          <a:p>
            <a:r>
              <a:rPr kumimoji="1" lang="ja-JP" altLang="en-US" sz="1400" b="1" dirty="0" smtClean="0"/>
              <a:t>　　　　　　　　　　</a:t>
            </a:r>
            <a:r>
              <a:rPr kumimoji="1" lang="en-US" altLang="ja-JP" sz="1400" b="1" dirty="0" smtClean="0"/>
              <a:t>【</a:t>
            </a:r>
            <a:r>
              <a:rPr kumimoji="1" lang="ja-JP" altLang="en-US" sz="1400" b="1" dirty="0" smtClean="0"/>
              <a:t>共通理念</a:t>
            </a:r>
            <a:r>
              <a:rPr kumimoji="1" lang="en-US" altLang="ja-JP" sz="1400" b="1" dirty="0" smtClean="0"/>
              <a:t>】</a:t>
            </a:r>
            <a:r>
              <a:rPr lang="ja-JP" altLang="en-US" sz="1400" b="1" dirty="0" smtClean="0"/>
              <a:t>全ての府民が健やかで心豊かに生活できる活力がある社会</a:t>
            </a:r>
            <a:endParaRPr lang="en-US" altLang="ja-JP" sz="1400" b="1" dirty="0" smtClean="0"/>
          </a:p>
          <a:p>
            <a:r>
              <a:rPr lang="ja-JP" altLang="en-US" sz="1400" b="1" dirty="0" smtClean="0"/>
              <a:t>　　　　　　　　　　　　　　　　　～いのち輝く健康未来社会大阪の実現～</a:t>
            </a:r>
            <a:endParaRPr lang="en-US" altLang="ja-JP" sz="1400" b="1" dirty="0" smtClean="0"/>
          </a:p>
          <a:p>
            <a:r>
              <a:rPr kumimoji="1" lang="ja-JP" altLang="en-US" sz="1400" b="1" dirty="0" smtClean="0"/>
              <a:t>　　　　　　　　　　 </a:t>
            </a:r>
            <a:r>
              <a:rPr kumimoji="1" lang="en-US" altLang="ja-JP" sz="1400" b="1" dirty="0" smtClean="0"/>
              <a:t>【</a:t>
            </a:r>
            <a:r>
              <a:rPr lang="ja-JP" altLang="en-US" sz="1400" b="1" dirty="0"/>
              <a:t>共通目標</a:t>
            </a:r>
            <a:r>
              <a:rPr kumimoji="1" lang="en-US" altLang="ja-JP" sz="1400" b="1" dirty="0" smtClean="0"/>
              <a:t>】</a:t>
            </a:r>
            <a:r>
              <a:rPr lang="ja-JP" altLang="en-US" sz="1400" b="1" dirty="0"/>
              <a:t>健康寿命の延伸・健康格差の</a:t>
            </a:r>
            <a:r>
              <a:rPr lang="ja-JP" altLang="en-US" sz="1400" b="1" dirty="0" smtClean="0"/>
              <a:t>縮小　　</a:t>
            </a:r>
            <a:endParaRPr kumimoji="1" lang="ja-JP" altLang="en-US" sz="1400" b="1" dirty="0"/>
          </a:p>
        </p:txBody>
      </p:sp>
      <p:sp>
        <p:nvSpPr>
          <p:cNvPr id="47" name="正方形/長方形 46"/>
          <p:cNvSpPr/>
          <p:nvPr/>
        </p:nvSpPr>
        <p:spPr>
          <a:xfrm>
            <a:off x="6904856" y="768152"/>
            <a:ext cx="2160240" cy="8553911"/>
          </a:xfrm>
          <a:prstGeom prst="rect">
            <a:avLst/>
          </a:prstGeom>
          <a:noFill/>
          <a:ln cap="rnd">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endParaRPr kumimoji="1" lang="ja-JP" altLang="en-US" sz="1400" b="1" dirty="0">
              <a:solidFill>
                <a:schemeClr val="tx1"/>
              </a:solidFill>
            </a:endParaRPr>
          </a:p>
        </p:txBody>
      </p:sp>
      <p:sp>
        <p:nvSpPr>
          <p:cNvPr id="145" name="正方形/長方形 144"/>
          <p:cNvSpPr/>
          <p:nvPr/>
        </p:nvSpPr>
        <p:spPr>
          <a:xfrm>
            <a:off x="2741921" y="779852"/>
            <a:ext cx="3833826" cy="7534263"/>
          </a:xfrm>
          <a:prstGeom prst="rect">
            <a:avLst/>
          </a:prstGeom>
          <a:noFill/>
          <a:ln w="28575" cap="rnd">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endParaRPr kumimoji="1" lang="ja-JP" altLang="en-US" sz="1400" b="1" dirty="0">
              <a:solidFill>
                <a:schemeClr val="tx1"/>
              </a:solidFill>
            </a:endParaRPr>
          </a:p>
        </p:txBody>
      </p:sp>
      <p:sp>
        <p:nvSpPr>
          <p:cNvPr id="52" name="右矢印 51"/>
          <p:cNvSpPr/>
          <p:nvPr/>
        </p:nvSpPr>
        <p:spPr>
          <a:xfrm rot="16200000">
            <a:off x="4477392" y="7197671"/>
            <a:ext cx="230899" cy="2463787"/>
          </a:xfrm>
          <a:prstGeom prst="rightArrow">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0" name="正方形/長方形 59"/>
          <p:cNvSpPr/>
          <p:nvPr/>
        </p:nvSpPr>
        <p:spPr>
          <a:xfrm>
            <a:off x="8222832" y="4817783"/>
            <a:ext cx="713318" cy="4399520"/>
          </a:xfrm>
          <a:prstGeom prst="rect">
            <a:avLst/>
          </a:prstGeom>
          <a:ln w="31750">
            <a:solidFill>
              <a:schemeClr val="tx1"/>
            </a:solidFill>
          </a:ln>
        </p:spPr>
        <p:style>
          <a:lnRef idx="2">
            <a:schemeClr val="accent6"/>
          </a:lnRef>
          <a:fillRef idx="1">
            <a:schemeClr val="lt1"/>
          </a:fillRef>
          <a:effectRef idx="0">
            <a:schemeClr val="accent6"/>
          </a:effectRef>
          <a:fontRef idx="minor">
            <a:schemeClr val="dk1"/>
          </a:fontRef>
        </p:style>
        <p:txBody>
          <a:bodyPr vert="wordArtVertRtl" rtlCol="0" anchor="ctr"/>
          <a:lstStyle/>
          <a:p>
            <a:pPr algn="ctr"/>
            <a:r>
              <a:rPr lang="ja-JP" altLang="en-US" sz="1200" b="1" dirty="0" smtClean="0"/>
              <a:t>がん</a:t>
            </a:r>
            <a:r>
              <a:rPr lang="ja-JP" altLang="en-US" sz="1200" b="1" smtClean="0"/>
              <a:t>患者や家族</a:t>
            </a:r>
            <a:r>
              <a:rPr lang="ja-JP" altLang="en-US" sz="1200" b="1" dirty="0" smtClean="0"/>
              <a:t>の生活の質の向上</a:t>
            </a:r>
            <a:endParaRPr kumimoji="1" lang="ja-JP" altLang="en-US" sz="1200" b="1" dirty="0"/>
          </a:p>
        </p:txBody>
      </p:sp>
      <p:sp>
        <p:nvSpPr>
          <p:cNvPr id="54" name="正方形/長方形 53"/>
          <p:cNvSpPr/>
          <p:nvPr/>
        </p:nvSpPr>
        <p:spPr>
          <a:xfrm>
            <a:off x="2935634" y="7017543"/>
            <a:ext cx="3302487" cy="1095425"/>
          </a:xfrm>
          <a:prstGeom prst="rect">
            <a:avLst/>
          </a:prstGeom>
          <a:solidFill>
            <a:schemeClr val="accent6">
              <a:lumMod val="40000"/>
              <a:lumOff val="60000"/>
            </a:schemeClr>
          </a:solidFill>
          <a:ln w="31750"/>
        </p:spPr>
        <p:style>
          <a:lnRef idx="2">
            <a:schemeClr val="accent6">
              <a:shade val="50000"/>
            </a:schemeClr>
          </a:lnRef>
          <a:fillRef idx="1">
            <a:schemeClr val="accent6"/>
          </a:fillRef>
          <a:effectRef idx="0">
            <a:schemeClr val="accent6"/>
          </a:effectRef>
          <a:fontRef idx="minor">
            <a:schemeClr val="lt1"/>
          </a:fontRef>
        </p:style>
        <p:txBody>
          <a:bodyPr lIns="36000" tIns="0" rIns="0" bIns="0" rtlCol="0" anchor="ctr"/>
          <a:lstStyle/>
          <a:p>
            <a:r>
              <a:rPr kumimoji="1" lang="ja-JP" altLang="en-US" sz="10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＜モニタリング指標＞</a:t>
            </a:r>
            <a:endParaRPr kumimoji="1" lang="en-US" altLang="ja-JP" sz="10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lnSpc>
                <a:spcPts val="300"/>
              </a:lnSpc>
            </a:pPr>
            <a:endParaRPr lang="en-US" altLang="ja-JP" sz="1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0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000" b="1" spc="-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がん</a:t>
            </a:r>
            <a:r>
              <a:rPr lang="ja-JP" altLang="en-US" sz="1000" b="1" spc="-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相談支援センターの相談件数の</a:t>
            </a:r>
            <a:r>
              <a:rPr lang="ja-JP" altLang="en-US" sz="1000" b="1" spc="-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増加</a:t>
            </a:r>
            <a:endParaRPr lang="en-US" altLang="ja-JP" sz="1000" b="1" spc="-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b="1" spc="-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（就労、アピアランスケアなど）</a:t>
            </a:r>
            <a:endParaRPr lang="en-US" altLang="ja-JP" sz="1000" b="1" spc="-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・がん登録データなど情報提供</a:t>
            </a:r>
            <a:r>
              <a:rPr lang="ja-JP" altLang="en-US" sz="10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件数</a:t>
            </a:r>
            <a:endParaRPr lang="en-US" altLang="ja-JP" sz="10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・がん患者の緩和ケアに対する</a:t>
            </a:r>
            <a:r>
              <a:rPr lang="ja-JP" altLang="en-US" sz="10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理解度の向上</a:t>
            </a:r>
            <a:endParaRPr lang="ja-JP" altLang="en-US" sz="1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 name="正方形/長方形 2"/>
          <p:cNvSpPr/>
          <p:nvPr/>
        </p:nvSpPr>
        <p:spPr>
          <a:xfrm>
            <a:off x="6911672" y="439390"/>
            <a:ext cx="5400600" cy="276499"/>
          </a:xfrm>
          <a:prstGeom prst="rect">
            <a:avLst/>
          </a:prstGeom>
          <a:ln>
            <a:solidFill>
              <a:schemeClr val="tx1"/>
            </a:solidFill>
            <a:prstDash val="sysDot"/>
          </a:ln>
        </p:spPr>
        <p:style>
          <a:lnRef idx="2">
            <a:schemeClr val="accent6"/>
          </a:lnRef>
          <a:fillRef idx="1">
            <a:schemeClr val="lt1"/>
          </a:fillRef>
          <a:effectRef idx="0">
            <a:schemeClr val="accent6"/>
          </a:effectRef>
          <a:fontRef idx="minor">
            <a:schemeClr val="dk1"/>
          </a:fontRef>
        </p:style>
        <p:txBody>
          <a:bodyPr rtlCol="0" anchor="ctr"/>
          <a:lstStyle/>
          <a:p>
            <a:pPr>
              <a:lnSpc>
                <a:spcPts val="1200"/>
              </a:lnSpc>
            </a:pPr>
            <a:r>
              <a:rPr lang="en-US" altLang="ja-JP" sz="600" b="1" dirty="0" smtClean="0"/>
              <a:t>※</a:t>
            </a:r>
            <a:r>
              <a:rPr lang="ja-JP" altLang="en-US" sz="600" b="1" dirty="0" smtClean="0"/>
              <a:t>進行がんに限定</a:t>
            </a:r>
            <a:endParaRPr lang="en-US" altLang="ja-JP" sz="600" b="1" dirty="0" smtClean="0"/>
          </a:p>
          <a:p>
            <a:r>
              <a:rPr lang="ja-JP" altLang="ja-JP" sz="600" b="1" dirty="0"/>
              <a:t>（進行がんとは、発生したがん細胞が組織内部の深くまで進行しているがんの事です。ただし、がんの部位によって基準は異なります。）</a:t>
            </a:r>
            <a:endParaRPr lang="ja-JP" altLang="ja-JP" sz="600" dirty="0"/>
          </a:p>
        </p:txBody>
      </p:sp>
      <p:cxnSp>
        <p:nvCxnSpPr>
          <p:cNvPr id="71" name="直線コネクタ 70"/>
          <p:cNvCxnSpPr>
            <a:stCxn id="56" idx="3"/>
          </p:cNvCxnSpPr>
          <p:nvPr/>
        </p:nvCxnSpPr>
        <p:spPr>
          <a:xfrm>
            <a:off x="6218374" y="2012379"/>
            <a:ext cx="1982626" cy="18221"/>
          </a:xfrm>
          <a:prstGeom prst="line">
            <a:avLst/>
          </a:prstGeom>
          <a:ln w="88900">
            <a:tailEnd type="triangle"/>
          </a:ln>
        </p:spPr>
        <p:style>
          <a:lnRef idx="1">
            <a:schemeClr val="accent1"/>
          </a:lnRef>
          <a:fillRef idx="0">
            <a:schemeClr val="accent1"/>
          </a:fillRef>
          <a:effectRef idx="0">
            <a:schemeClr val="accent1"/>
          </a:effectRef>
          <a:fontRef idx="minor">
            <a:schemeClr val="tx1"/>
          </a:fontRef>
        </p:style>
      </p:cxnSp>
      <p:sp>
        <p:nvSpPr>
          <p:cNvPr id="72" name="正方形/長方形 71"/>
          <p:cNvSpPr/>
          <p:nvPr/>
        </p:nvSpPr>
        <p:spPr>
          <a:xfrm>
            <a:off x="10865296" y="779853"/>
            <a:ext cx="1440160" cy="8553911"/>
          </a:xfrm>
          <a:prstGeom prst="rect">
            <a:avLst/>
          </a:prstGeom>
          <a:noFill/>
          <a:ln cap="rnd">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endParaRPr kumimoji="1" lang="ja-JP" altLang="en-US" sz="1400" b="1" dirty="0">
              <a:solidFill>
                <a:schemeClr val="tx1"/>
              </a:solidFill>
            </a:endParaRPr>
          </a:p>
        </p:txBody>
      </p:sp>
      <p:sp>
        <p:nvSpPr>
          <p:cNvPr id="74" name="右矢印 73"/>
          <p:cNvSpPr/>
          <p:nvPr/>
        </p:nvSpPr>
        <p:spPr>
          <a:xfrm>
            <a:off x="11009312" y="3563518"/>
            <a:ext cx="524483" cy="2624693"/>
          </a:xfrm>
          <a:prstGeom prst="rightArrow">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76" name="直線コネクタ 75"/>
          <p:cNvCxnSpPr/>
          <p:nvPr/>
        </p:nvCxnSpPr>
        <p:spPr>
          <a:xfrm>
            <a:off x="8952481" y="6557235"/>
            <a:ext cx="652675" cy="0"/>
          </a:xfrm>
          <a:prstGeom prst="line">
            <a:avLst/>
          </a:prstGeom>
          <a:ln w="88900">
            <a:tailEnd type="triangle"/>
          </a:ln>
        </p:spPr>
        <p:style>
          <a:lnRef idx="1">
            <a:schemeClr val="accent1"/>
          </a:lnRef>
          <a:fillRef idx="0">
            <a:schemeClr val="accent1"/>
          </a:fillRef>
          <a:effectRef idx="0">
            <a:schemeClr val="accent1"/>
          </a:effectRef>
          <a:fontRef idx="minor">
            <a:schemeClr val="tx1"/>
          </a:fontRef>
        </p:style>
      </p:cxnSp>
      <p:sp>
        <p:nvSpPr>
          <p:cNvPr id="53" name="正方形/長方形 52"/>
          <p:cNvSpPr/>
          <p:nvPr/>
        </p:nvSpPr>
        <p:spPr>
          <a:xfrm>
            <a:off x="7054299" y="833715"/>
            <a:ext cx="714653" cy="2382709"/>
          </a:xfrm>
          <a:prstGeom prst="rect">
            <a:avLst/>
          </a:prstGeom>
          <a:ln w="31750">
            <a:solidFill>
              <a:schemeClr val="tx1"/>
            </a:solidFill>
          </a:ln>
        </p:spPr>
        <p:style>
          <a:lnRef idx="2">
            <a:schemeClr val="accent6"/>
          </a:lnRef>
          <a:fillRef idx="1">
            <a:schemeClr val="lt1"/>
          </a:fillRef>
          <a:effectRef idx="0">
            <a:schemeClr val="accent6"/>
          </a:effectRef>
          <a:fontRef idx="minor">
            <a:schemeClr val="dk1"/>
          </a:fontRef>
        </p:style>
        <p:txBody>
          <a:bodyPr vert="eaVert" rtlCol="0" anchor="ctr"/>
          <a:lstStyle/>
          <a:p>
            <a:r>
              <a:rPr kumimoji="1" lang="ja-JP" altLang="en-US" sz="1100" b="1" dirty="0" smtClean="0"/>
              <a:t>がんの年齢調整り患率の</a:t>
            </a:r>
            <a:r>
              <a:rPr lang="ja-JP" altLang="en-US" sz="1100" b="1" dirty="0" smtClean="0"/>
              <a:t>減少</a:t>
            </a:r>
            <a:r>
              <a:rPr lang="en-US" altLang="ja-JP" sz="1100" b="1" dirty="0" smtClean="0"/>
              <a:t>※</a:t>
            </a:r>
          </a:p>
          <a:p>
            <a:r>
              <a:rPr lang="ja-JP" altLang="en-US" sz="1100" b="1" dirty="0" smtClean="0"/>
              <a:t>（二次</a:t>
            </a:r>
            <a:r>
              <a:rPr lang="ja-JP" altLang="en-US" sz="1100" b="1" dirty="0"/>
              <a:t>医療圏間</a:t>
            </a:r>
            <a:r>
              <a:rPr lang="ja-JP" altLang="en-US" sz="1100" b="1" dirty="0" smtClean="0"/>
              <a:t>の</a:t>
            </a:r>
            <a:endParaRPr lang="en-US" altLang="ja-JP" sz="1100" b="1" dirty="0" smtClean="0"/>
          </a:p>
          <a:p>
            <a:r>
              <a:rPr lang="ja-JP" altLang="en-US" sz="1100" b="1" dirty="0"/>
              <a:t>　</a:t>
            </a:r>
            <a:r>
              <a:rPr lang="ja-JP" altLang="en-US" sz="1100" b="1" dirty="0" smtClean="0"/>
              <a:t>　がん</a:t>
            </a:r>
            <a:r>
              <a:rPr lang="ja-JP" altLang="en-US" sz="1100" b="1" dirty="0"/>
              <a:t>の年齢調整り患率の差の</a:t>
            </a:r>
            <a:r>
              <a:rPr lang="ja-JP" altLang="en-US" sz="1100" b="1" dirty="0" smtClean="0"/>
              <a:t>縮小）</a:t>
            </a:r>
            <a:endParaRPr lang="ja-JP" altLang="en-US" sz="1100" b="1" dirty="0"/>
          </a:p>
        </p:txBody>
      </p:sp>
      <p:cxnSp>
        <p:nvCxnSpPr>
          <p:cNvPr id="77" name="直線コネクタ 76"/>
          <p:cNvCxnSpPr/>
          <p:nvPr/>
        </p:nvCxnSpPr>
        <p:spPr>
          <a:xfrm>
            <a:off x="6215751" y="1352953"/>
            <a:ext cx="501656" cy="0"/>
          </a:xfrm>
          <a:prstGeom prst="line">
            <a:avLst/>
          </a:prstGeom>
          <a:ln w="88900">
            <a:tailEnd type="none"/>
          </a:ln>
        </p:spPr>
        <p:style>
          <a:lnRef idx="1">
            <a:schemeClr val="accent1"/>
          </a:lnRef>
          <a:fillRef idx="0">
            <a:schemeClr val="accent1"/>
          </a:fillRef>
          <a:effectRef idx="0">
            <a:schemeClr val="accent1"/>
          </a:effectRef>
          <a:fontRef idx="minor">
            <a:schemeClr val="tx1"/>
          </a:fontRef>
        </p:style>
      </p:cxnSp>
      <p:cxnSp>
        <p:nvCxnSpPr>
          <p:cNvPr id="78" name="直線コネクタ 77"/>
          <p:cNvCxnSpPr/>
          <p:nvPr/>
        </p:nvCxnSpPr>
        <p:spPr>
          <a:xfrm>
            <a:off x="6228596" y="2613105"/>
            <a:ext cx="501656" cy="0"/>
          </a:xfrm>
          <a:prstGeom prst="line">
            <a:avLst/>
          </a:prstGeom>
          <a:ln w="88900">
            <a:tailEnd type="none"/>
          </a:ln>
        </p:spPr>
        <p:style>
          <a:lnRef idx="1">
            <a:schemeClr val="accent1"/>
          </a:lnRef>
          <a:fillRef idx="0">
            <a:schemeClr val="accent1"/>
          </a:fillRef>
          <a:effectRef idx="0">
            <a:schemeClr val="accent1"/>
          </a:effectRef>
          <a:fontRef idx="minor">
            <a:schemeClr val="tx1"/>
          </a:fontRef>
        </p:style>
      </p:cxnSp>
      <p:cxnSp>
        <p:nvCxnSpPr>
          <p:cNvPr id="81" name="直線コネクタ 80"/>
          <p:cNvCxnSpPr/>
          <p:nvPr/>
        </p:nvCxnSpPr>
        <p:spPr>
          <a:xfrm>
            <a:off x="6688832" y="1352953"/>
            <a:ext cx="0" cy="1260152"/>
          </a:xfrm>
          <a:prstGeom prst="line">
            <a:avLst/>
          </a:prstGeom>
          <a:ln w="88900">
            <a:tailEnd type="none"/>
          </a:ln>
        </p:spPr>
        <p:style>
          <a:lnRef idx="1">
            <a:schemeClr val="accent1"/>
          </a:lnRef>
          <a:fillRef idx="0">
            <a:schemeClr val="accent1"/>
          </a:fillRef>
          <a:effectRef idx="0">
            <a:schemeClr val="accent1"/>
          </a:effectRef>
          <a:fontRef idx="minor">
            <a:schemeClr val="tx1"/>
          </a:fontRef>
        </p:style>
      </p:cxnSp>
      <p:cxnSp>
        <p:nvCxnSpPr>
          <p:cNvPr id="87" name="直線コネクタ 86"/>
          <p:cNvCxnSpPr>
            <a:stCxn id="44" idx="3"/>
          </p:cNvCxnSpPr>
          <p:nvPr/>
        </p:nvCxnSpPr>
        <p:spPr>
          <a:xfrm>
            <a:off x="6238695" y="3367402"/>
            <a:ext cx="1962305" cy="0"/>
          </a:xfrm>
          <a:prstGeom prst="line">
            <a:avLst/>
          </a:prstGeom>
          <a:ln w="88900">
            <a:tailEnd type="triangle"/>
          </a:ln>
        </p:spPr>
        <p:style>
          <a:lnRef idx="1">
            <a:schemeClr val="accent1"/>
          </a:lnRef>
          <a:fillRef idx="0">
            <a:schemeClr val="accent1"/>
          </a:fillRef>
          <a:effectRef idx="0">
            <a:schemeClr val="accent1"/>
          </a:effectRef>
          <a:fontRef idx="minor">
            <a:schemeClr val="tx1"/>
          </a:fontRef>
        </p:style>
      </p:cxnSp>
      <p:cxnSp>
        <p:nvCxnSpPr>
          <p:cNvPr id="89" name="直線コネクタ 88"/>
          <p:cNvCxnSpPr/>
          <p:nvPr/>
        </p:nvCxnSpPr>
        <p:spPr>
          <a:xfrm>
            <a:off x="6249367" y="6370551"/>
            <a:ext cx="1962305" cy="0"/>
          </a:xfrm>
          <a:prstGeom prst="line">
            <a:avLst/>
          </a:prstGeom>
          <a:ln w="88900">
            <a:tailEnd type="triangle"/>
          </a:ln>
        </p:spPr>
        <p:style>
          <a:lnRef idx="1">
            <a:schemeClr val="accent1"/>
          </a:lnRef>
          <a:fillRef idx="0">
            <a:schemeClr val="accent1"/>
          </a:fillRef>
          <a:effectRef idx="0">
            <a:schemeClr val="accent1"/>
          </a:effectRef>
          <a:fontRef idx="minor">
            <a:schemeClr val="tx1"/>
          </a:fontRef>
        </p:style>
      </p:cxnSp>
      <p:cxnSp>
        <p:nvCxnSpPr>
          <p:cNvPr id="90" name="直線コネクタ 89"/>
          <p:cNvCxnSpPr/>
          <p:nvPr/>
        </p:nvCxnSpPr>
        <p:spPr>
          <a:xfrm>
            <a:off x="6228596" y="6760773"/>
            <a:ext cx="1962305" cy="0"/>
          </a:xfrm>
          <a:prstGeom prst="line">
            <a:avLst/>
          </a:prstGeom>
          <a:ln w="88900">
            <a:tailEnd type="triangle"/>
          </a:ln>
        </p:spPr>
        <p:style>
          <a:lnRef idx="1">
            <a:schemeClr val="accent1"/>
          </a:lnRef>
          <a:fillRef idx="0">
            <a:schemeClr val="accent1"/>
          </a:fillRef>
          <a:effectRef idx="0">
            <a:schemeClr val="accent1"/>
          </a:effectRef>
          <a:fontRef idx="minor">
            <a:schemeClr val="tx1"/>
          </a:fontRef>
        </p:style>
      </p:cxnSp>
      <p:sp>
        <p:nvSpPr>
          <p:cNvPr id="5" name="正方形/長方形 4"/>
          <p:cNvSpPr/>
          <p:nvPr/>
        </p:nvSpPr>
        <p:spPr>
          <a:xfrm>
            <a:off x="9803178" y="2840988"/>
            <a:ext cx="720080" cy="614668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r>
              <a:rPr lang="ja-JP" altLang="en-US" sz="1400" b="1" dirty="0">
                <a:solidFill>
                  <a:schemeClr val="tx1"/>
                </a:solidFill>
              </a:rPr>
              <a:t>がんを知り、がん予防を進めるとともに、がんになっても心身ともに適切な医療を受けられ</a:t>
            </a:r>
            <a:r>
              <a:rPr lang="ja-JP" altLang="en-US" sz="1400" b="1" dirty="0" smtClean="0">
                <a:solidFill>
                  <a:schemeClr val="tx1"/>
                </a:solidFill>
              </a:rPr>
              <a:t>、希望</a:t>
            </a:r>
            <a:r>
              <a:rPr lang="ja-JP" altLang="en-US" sz="1400" b="1" dirty="0">
                <a:solidFill>
                  <a:schemeClr val="tx1"/>
                </a:solidFill>
              </a:rPr>
              <a:t>をもって安心して暮らせる社会の構築</a:t>
            </a:r>
          </a:p>
        </p:txBody>
      </p:sp>
      <p:sp>
        <p:nvSpPr>
          <p:cNvPr id="6" name="正方形/長方形 5"/>
          <p:cNvSpPr/>
          <p:nvPr/>
        </p:nvSpPr>
        <p:spPr>
          <a:xfrm>
            <a:off x="11009312" y="838056"/>
            <a:ext cx="1224136" cy="57816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smtClean="0"/>
              <a:t>健康増進計画との整合性</a:t>
            </a:r>
            <a:endParaRPr kumimoji="1" lang="ja-JP" altLang="en-US" sz="1100" dirty="0"/>
          </a:p>
        </p:txBody>
      </p:sp>
      <p:sp>
        <p:nvSpPr>
          <p:cNvPr id="9" name="正方形/長方形 8"/>
          <p:cNvSpPr/>
          <p:nvPr/>
        </p:nvSpPr>
        <p:spPr>
          <a:xfrm>
            <a:off x="11369352" y="48072"/>
            <a:ext cx="1080845" cy="36004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ja-JP" altLang="en-US" sz="2000" dirty="0" smtClean="0">
                <a:latin typeface="+mj-ea"/>
                <a:ea typeface="+mj-ea"/>
              </a:rPr>
              <a:t>資料</a:t>
            </a:r>
            <a:r>
              <a:rPr kumimoji="1" lang="en-US" altLang="ja-JP" sz="2000" dirty="0" smtClean="0">
                <a:latin typeface="+mj-ea"/>
                <a:ea typeface="+mj-ea"/>
              </a:rPr>
              <a:t>2-1</a:t>
            </a:r>
            <a:endParaRPr kumimoji="1" lang="ja-JP" altLang="en-US" sz="2000" dirty="0">
              <a:latin typeface="+mj-ea"/>
              <a:ea typeface="+mj-ea"/>
            </a:endParaRPr>
          </a:p>
        </p:txBody>
      </p:sp>
    </p:spTree>
    <p:extLst>
      <p:ext uri="{BB962C8B-B14F-4D97-AF65-F5344CB8AC3E}">
        <p14:creationId xmlns:p14="http://schemas.microsoft.com/office/powerpoint/2010/main" val="314009478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7093" y="1056184"/>
            <a:ext cx="8280921" cy="86693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3" name="グループ化 2"/>
          <p:cNvGrpSpPr/>
          <p:nvPr/>
        </p:nvGrpSpPr>
        <p:grpSpPr>
          <a:xfrm>
            <a:off x="8357480" y="5544100"/>
            <a:ext cx="3099569" cy="2975841"/>
            <a:chOff x="9234359" y="3128448"/>
            <a:chExt cx="3099569" cy="2975841"/>
          </a:xfrm>
        </p:grpSpPr>
        <p:grpSp>
          <p:nvGrpSpPr>
            <p:cNvPr id="4" name="グループ化 3"/>
            <p:cNvGrpSpPr/>
            <p:nvPr/>
          </p:nvGrpSpPr>
          <p:grpSpPr>
            <a:xfrm>
              <a:off x="9234359" y="3128448"/>
              <a:ext cx="3099569" cy="2975841"/>
              <a:chOff x="9234359" y="3128448"/>
              <a:chExt cx="3099569" cy="2975841"/>
            </a:xfrm>
          </p:grpSpPr>
          <p:grpSp>
            <p:nvGrpSpPr>
              <p:cNvPr id="6" name="グループ化 5"/>
              <p:cNvGrpSpPr/>
              <p:nvPr/>
            </p:nvGrpSpPr>
            <p:grpSpPr>
              <a:xfrm>
                <a:off x="9234359" y="3128448"/>
                <a:ext cx="3099569" cy="2975841"/>
                <a:chOff x="9234359" y="3128448"/>
                <a:chExt cx="3099569" cy="2975841"/>
              </a:xfrm>
            </p:grpSpPr>
            <p:sp>
              <p:nvSpPr>
                <p:cNvPr id="8" name="下矢印 7"/>
                <p:cNvSpPr/>
                <p:nvPr/>
              </p:nvSpPr>
              <p:spPr>
                <a:xfrm>
                  <a:off x="9234359" y="3128448"/>
                  <a:ext cx="2808312" cy="2975841"/>
                </a:xfrm>
                <a:prstGeom prst="downArrow">
                  <a:avLst>
                    <a:gd name="adj1" fmla="val 50000"/>
                    <a:gd name="adj2" fmla="val 22608"/>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9" name="直線コネクタ 8"/>
                <p:cNvCxnSpPr/>
                <p:nvPr/>
              </p:nvCxnSpPr>
              <p:spPr>
                <a:xfrm flipH="1" flipV="1">
                  <a:off x="9934110" y="4016670"/>
                  <a:ext cx="1407272" cy="27674"/>
                </a:xfrm>
                <a:prstGeom prst="line">
                  <a:avLst/>
                </a:prstGeom>
                <a:ln w="28575">
                  <a:prstDash val="sysDot"/>
                </a:ln>
              </p:spPr>
              <p:style>
                <a:lnRef idx="1">
                  <a:schemeClr val="accent1"/>
                </a:lnRef>
                <a:fillRef idx="0">
                  <a:schemeClr val="accent1"/>
                </a:fillRef>
                <a:effectRef idx="0">
                  <a:schemeClr val="accent1"/>
                </a:effectRef>
                <a:fontRef idx="minor">
                  <a:schemeClr val="tx1"/>
                </a:fontRef>
              </p:style>
            </p:cxnSp>
            <p:cxnSp>
              <p:nvCxnSpPr>
                <p:cNvPr id="10" name="直線コネクタ 9"/>
                <p:cNvCxnSpPr/>
                <p:nvPr/>
              </p:nvCxnSpPr>
              <p:spPr>
                <a:xfrm flipH="1" flipV="1">
                  <a:off x="9974566" y="5234813"/>
                  <a:ext cx="1431880" cy="27674"/>
                </a:xfrm>
                <a:prstGeom prst="line">
                  <a:avLst/>
                </a:prstGeom>
                <a:ln w="28575">
                  <a:prstDash val="sysDot"/>
                </a:ln>
              </p:spPr>
              <p:style>
                <a:lnRef idx="1">
                  <a:schemeClr val="accent1"/>
                </a:lnRef>
                <a:fillRef idx="0">
                  <a:schemeClr val="accent1"/>
                </a:fillRef>
                <a:effectRef idx="0">
                  <a:schemeClr val="accent1"/>
                </a:effectRef>
                <a:fontRef idx="minor">
                  <a:schemeClr val="tx1"/>
                </a:fontRef>
              </p:style>
            </p:cxnSp>
            <p:sp>
              <p:nvSpPr>
                <p:cNvPr id="11" name="テキスト ボックス 10"/>
                <p:cNvSpPr txBox="1"/>
                <p:nvPr/>
              </p:nvSpPr>
              <p:spPr>
                <a:xfrm>
                  <a:off x="9976194" y="3148656"/>
                  <a:ext cx="1342365" cy="261610"/>
                </a:xfrm>
                <a:prstGeom prst="rect">
                  <a:avLst/>
                </a:prstGeom>
                <a:noFill/>
              </p:spPr>
              <p:txBody>
                <a:bodyPr wrap="square" rtlCol="0">
                  <a:spAutoFit/>
                </a:bodyPr>
                <a:lstStyle/>
                <a:p>
                  <a:pPr algn="ctr"/>
                  <a:r>
                    <a:rPr lang="ja-JP" altLang="en-US" sz="1100" b="1" dirty="0" smtClean="0"/>
                    <a:t>たばこ対策の推進</a:t>
                  </a:r>
                  <a:endParaRPr lang="en-US" altLang="ja-JP" sz="1100" b="1" dirty="0" smtClean="0"/>
                </a:p>
              </p:txBody>
            </p:sp>
            <p:sp>
              <p:nvSpPr>
                <p:cNvPr id="12" name="テキスト ボックス 11"/>
                <p:cNvSpPr txBox="1"/>
                <p:nvPr/>
              </p:nvSpPr>
              <p:spPr>
                <a:xfrm>
                  <a:off x="9896946" y="3809182"/>
                  <a:ext cx="1483453" cy="261610"/>
                </a:xfrm>
                <a:prstGeom prst="rect">
                  <a:avLst/>
                </a:prstGeom>
                <a:noFill/>
              </p:spPr>
              <p:txBody>
                <a:bodyPr wrap="square" rtlCol="0">
                  <a:spAutoFit/>
                </a:bodyPr>
                <a:lstStyle/>
                <a:p>
                  <a:pPr algn="ctr"/>
                  <a:r>
                    <a:rPr lang="ja-JP" altLang="en-US" sz="1100" b="1" spc="-100" dirty="0" smtClean="0"/>
                    <a:t>肝炎肝がん対策の推進</a:t>
                  </a:r>
                  <a:endParaRPr lang="en-US" altLang="ja-JP" sz="1100" b="1" spc="-100" dirty="0" smtClean="0"/>
                </a:p>
              </p:txBody>
            </p:sp>
            <p:sp>
              <p:nvSpPr>
                <p:cNvPr id="13" name="テキスト ボックス 12"/>
                <p:cNvSpPr txBox="1"/>
                <p:nvPr/>
              </p:nvSpPr>
              <p:spPr>
                <a:xfrm>
                  <a:off x="9869967" y="4252439"/>
                  <a:ext cx="1471415" cy="584775"/>
                </a:xfrm>
                <a:prstGeom prst="rect">
                  <a:avLst/>
                </a:prstGeom>
                <a:noFill/>
              </p:spPr>
              <p:txBody>
                <a:bodyPr wrap="square" rtlCol="0">
                  <a:spAutoFit/>
                </a:bodyPr>
                <a:lstStyle/>
                <a:p>
                  <a:pPr algn="ctr"/>
                  <a:r>
                    <a:rPr lang="ja-JP" altLang="en-US" sz="1600" b="1" dirty="0" smtClean="0"/>
                    <a:t>がん検診</a:t>
                  </a:r>
                  <a:endParaRPr lang="en-US" altLang="ja-JP" sz="1600" b="1" dirty="0" smtClean="0"/>
                </a:p>
                <a:p>
                  <a:pPr algn="ctr"/>
                  <a:r>
                    <a:rPr lang="ja-JP" altLang="en-US" sz="1600" b="1" dirty="0" smtClean="0"/>
                    <a:t>受診推進</a:t>
                  </a:r>
                  <a:endParaRPr lang="en-US" altLang="ja-JP" sz="1600" b="1" dirty="0" smtClean="0"/>
                </a:p>
              </p:txBody>
            </p:sp>
            <p:sp>
              <p:nvSpPr>
                <p:cNvPr id="14" name="テキスト ボックス 13"/>
                <p:cNvSpPr txBox="1"/>
                <p:nvPr/>
              </p:nvSpPr>
              <p:spPr>
                <a:xfrm>
                  <a:off x="9941522" y="5248650"/>
                  <a:ext cx="1497967" cy="523220"/>
                </a:xfrm>
                <a:prstGeom prst="rect">
                  <a:avLst/>
                </a:prstGeom>
                <a:noFill/>
              </p:spPr>
              <p:txBody>
                <a:bodyPr wrap="square" rtlCol="0">
                  <a:spAutoFit/>
                </a:bodyPr>
                <a:lstStyle/>
                <a:p>
                  <a:pPr algn="ctr"/>
                  <a:r>
                    <a:rPr lang="ja-JP" altLang="en-US" sz="1400" b="1" dirty="0" smtClean="0"/>
                    <a:t>がん医療の</a:t>
                  </a:r>
                  <a:endParaRPr lang="en-US" altLang="ja-JP" sz="1400" b="1" dirty="0" smtClean="0"/>
                </a:p>
                <a:p>
                  <a:pPr algn="ctr"/>
                  <a:r>
                    <a:rPr lang="ja-JP" altLang="en-US" sz="1400" b="1" dirty="0" smtClean="0"/>
                    <a:t>充実</a:t>
                  </a:r>
                  <a:endParaRPr lang="en-US" altLang="ja-JP" sz="1400" b="1" dirty="0" smtClean="0"/>
                </a:p>
              </p:txBody>
            </p:sp>
            <p:sp>
              <p:nvSpPr>
                <p:cNvPr id="15" name="テキスト ボックス 14"/>
                <p:cNvSpPr txBox="1"/>
                <p:nvPr/>
              </p:nvSpPr>
              <p:spPr>
                <a:xfrm>
                  <a:off x="10073184" y="4775422"/>
                  <a:ext cx="1234643" cy="307777"/>
                </a:xfrm>
                <a:prstGeom prst="rect">
                  <a:avLst/>
                </a:prstGeom>
                <a:noFill/>
              </p:spPr>
              <p:txBody>
                <a:bodyPr wrap="square" rtlCol="0">
                  <a:spAutoFit/>
                </a:bodyPr>
                <a:lstStyle/>
                <a:p>
                  <a:pPr algn="ctr"/>
                  <a:r>
                    <a:rPr kumimoji="1" lang="en-US" altLang="ja-JP" sz="1400" b="1" dirty="0" smtClean="0"/>
                    <a:t>3.9</a:t>
                  </a:r>
                  <a:r>
                    <a:rPr kumimoji="1" lang="ja-JP" altLang="en-US" sz="1400" b="1" dirty="0" smtClean="0"/>
                    <a:t>％</a:t>
                  </a:r>
                  <a:endParaRPr lang="en-US" altLang="ja-JP" sz="1400" b="1" dirty="0" smtClean="0"/>
                </a:p>
              </p:txBody>
            </p:sp>
            <p:sp>
              <p:nvSpPr>
                <p:cNvPr id="16" name="テキスト ボックス 15"/>
                <p:cNvSpPr txBox="1"/>
                <p:nvPr/>
              </p:nvSpPr>
              <p:spPr>
                <a:xfrm>
                  <a:off x="10054618" y="3393060"/>
                  <a:ext cx="1234643" cy="307777"/>
                </a:xfrm>
                <a:prstGeom prst="rect">
                  <a:avLst/>
                </a:prstGeom>
                <a:noFill/>
              </p:spPr>
              <p:txBody>
                <a:bodyPr wrap="square" rtlCol="0">
                  <a:spAutoFit/>
                </a:bodyPr>
                <a:lstStyle/>
                <a:p>
                  <a:pPr algn="ctr"/>
                  <a:r>
                    <a:rPr lang="en-US" altLang="ja-JP" sz="1400" b="1" dirty="0" smtClean="0"/>
                    <a:t>1.8</a:t>
                  </a:r>
                  <a:r>
                    <a:rPr kumimoji="1" lang="en-US" altLang="ja-JP" sz="1400" b="1" dirty="0" smtClean="0"/>
                    <a:t> </a:t>
                  </a:r>
                  <a:r>
                    <a:rPr kumimoji="1" lang="ja-JP" altLang="en-US" sz="1400" b="1" dirty="0" smtClean="0"/>
                    <a:t>％</a:t>
                  </a:r>
                  <a:endParaRPr lang="en-US" altLang="ja-JP" sz="1400" b="1" dirty="0" smtClean="0"/>
                </a:p>
              </p:txBody>
            </p:sp>
            <p:sp>
              <p:nvSpPr>
                <p:cNvPr id="17" name="テキスト ボックス 16"/>
                <p:cNvSpPr txBox="1"/>
                <p:nvPr/>
              </p:nvSpPr>
              <p:spPr>
                <a:xfrm>
                  <a:off x="11584821" y="3807219"/>
                  <a:ext cx="749107" cy="307777"/>
                </a:xfrm>
                <a:prstGeom prst="rect">
                  <a:avLst/>
                </a:prstGeom>
                <a:noFill/>
              </p:spPr>
              <p:txBody>
                <a:bodyPr wrap="square" rtlCol="0">
                  <a:spAutoFit/>
                </a:bodyPr>
                <a:lstStyle/>
                <a:p>
                  <a:pPr algn="ctr"/>
                  <a:r>
                    <a:rPr lang="en-US" altLang="ja-JP" sz="1400" b="1" dirty="0" smtClean="0"/>
                    <a:t>0.6</a:t>
                  </a:r>
                  <a:r>
                    <a:rPr lang="ja-JP" altLang="en-US" sz="1400" b="1" dirty="0" smtClean="0"/>
                    <a:t>％</a:t>
                  </a:r>
                  <a:endParaRPr lang="en-US" altLang="ja-JP" sz="1400" b="1" dirty="0" smtClean="0"/>
                </a:p>
              </p:txBody>
            </p:sp>
            <p:cxnSp>
              <p:nvCxnSpPr>
                <p:cNvPr id="18" name="直線コネクタ 17"/>
                <p:cNvCxnSpPr/>
                <p:nvPr/>
              </p:nvCxnSpPr>
              <p:spPr>
                <a:xfrm flipH="1">
                  <a:off x="11366452" y="3952726"/>
                  <a:ext cx="348995" cy="1235"/>
                </a:xfrm>
                <a:prstGeom prst="line">
                  <a:avLst/>
                </a:prstGeom>
                <a:ln>
                  <a:tailEnd type="triangle"/>
                </a:ln>
              </p:spPr>
              <p:style>
                <a:lnRef idx="1">
                  <a:schemeClr val="accent1"/>
                </a:lnRef>
                <a:fillRef idx="0">
                  <a:schemeClr val="accent1"/>
                </a:fillRef>
                <a:effectRef idx="0">
                  <a:schemeClr val="accent1"/>
                </a:effectRef>
                <a:fontRef idx="minor">
                  <a:schemeClr val="tx1"/>
                </a:fontRef>
              </p:style>
            </p:cxnSp>
          </p:grpSp>
          <p:cxnSp>
            <p:nvCxnSpPr>
              <p:cNvPr id="7" name="直線コネクタ 6"/>
              <p:cNvCxnSpPr/>
              <p:nvPr/>
            </p:nvCxnSpPr>
            <p:spPr>
              <a:xfrm flipH="1" flipV="1">
                <a:off x="9911287" y="3822409"/>
                <a:ext cx="1472180" cy="27675"/>
              </a:xfrm>
              <a:prstGeom prst="line">
                <a:avLst/>
              </a:prstGeom>
              <a:ln w="28575">
                <a:prstDash val="sysDot"/>
              </a:ln>
            </p:spPr>
            <p:style>
              <a:lnRef idx="1">
                <a:schemeClr val="accent1"/>
              </a:lnRef>
              <a:fillRef idx="0">
                <a:schemeClr val="accent1"/>
              </a:fillRef>
              <a:effectRef idx="0">
                <a:schemeClr val="accent1"/>
              </a:effectRef>
              <a:fontRef idx="minor">
                <a:schemeClr val="tx1"/>
              </a:fontRef>
            </p:style>
          </p:cxnSp>
        </p:grpSp>
        <p:sp>
          <p:nvSpPr>
            <p:cNvPr id="5" name="テキスト ボックス 4"/>
            <p:cNvSpPr txBox="1"/>
            <p:nvPr/>
          </p:nvSpPr>
          <p:spPr>
            <a:xfrm>
              <a:off x="10044569" y="5695733"/>
              <a:ext cx="1234643" cy="307777"/>
            </a:xfrm>
            <a:prstGeom prst="rect">
              <a:avLst/>
            </a:prstGeom>
            <a:noFill/>
          </p:spPr>
          <p:txBody>
            <a:bodyPr wrap="square" rtlCol="0">
              <a:spAutoFit/>
            </a:bodyPr>
            <a:lstStyle/>
            <a:p>
              <a:pPr algn="ctr"/>
              <a:r>
                <a:rPr kumimoji="1" lang="en-US" altLang="ja-JP" sz="1400" b="1" dirty="0" smtClean="0"/>
                <a:t>3.0 </a:t>
              </a:r>
              <a:r>
                <a:rPr kumimoji="1" lang="ja-JP" altLang="en-US" sz="1400" b="1" dirty="0" smtClean="0"/>
                <a:t>％</a:t>
              </a:r>
              <a:endParaRPr lang="en-US" altLang="ja-JP" sz="1400" b="1" dirty="0" smtClean="0"/>
            </a:p>
          </p:txBody>
        </p:sp>
      </p:grpSp>
      <p:cxnSp>
        <p:nvCxnSpPr>
          <p:cNvPr id="19" name="直線コネクタ 18"/>
          <p:cNvCxnSpPr/>
          <p:nvPr/>
        </p:nvCxnSpPr>
        <p:spPr>
          <a:xfrm>
            <a:off x="7552928" y="6624944"/>
            <a:ext cx="1440160" cy="1300968"/>
          </a:xfrm>
          <a:prstGeom prst="line">
            <a:avLst/>
          </a:prstGeom>
          <a:ln w="25400">
            <a:prstDash val="sysDash"/>
          </a:ln>
        </p:spPr>
        <p:style>
          <a:lnRef idx="1">
            <a:schemeClr val="accent1"/>
          </a:lnRef>
          <a:fillRef idx="0">
            <a:schemeClr val="accent1"/>
          </a:fillRef>
          <a:effectRef idx="0">
            <a:schemeClr val="accent1"/>
          </a:effectRef>
          <a:fontRef idx="minor">
            <a:schemeClr val="tx1"/>
          </a:fontRef>
        </p:style>
      </p:cxnSp>
      <p:cxnSp>
        <p:nvCxnSpPr>
          <p:cNvPr id="21" name="直線コネクタ 20"/>
          <p:cNvCxnSpPr/>
          <p:nvPr/>
        </p:nvCxnSpPr>
        <p:spPr>
          <a:xfrm flipV="1">
            <a:off x="7603183" y="5585919"/>
            <a:ext cx="1423059" cy="527147"/>
          </a:xfrm>
          <a:prstGeom prst="line">
            <a:avLst/>
          </a:prstGeom>
          <a:ln w="25400">
            <a:prstDash val="sysDash"/>
          </a:ln>
        </p:spPr>
        <p:style>
          <a:lnRef idx="1">
            <a:schemeClr val="accent1"/>
          </a:lnRef>
          <a:fillRef idx="0">
            <a:schemeClr val="accent1"/>
          </a:fillRef>
          <a:effectRef idx="0">
            <a:schemeClr val="accent1"/>
          </a:effectRef>
          <a:fontRef idx="minor">
            <a:schemeClr val="tx1"/>
          </a:fontRef>
        </p:style>
      </p:cxnSp>
      <p:sp>
        <p:nvSpPr>
          <p:cNvPr id="24" name="テキスト ボックス 23"/>
          <p:cNvSpPr txBox="1"/>
          <p:nvPr/>
        </p:nvSpPr>
        <p:spPr>
          <a:xfrm>
            <a:off x="6381179" y="4559855"/>
            <a:ext cx="2160240" cy="577081"/>
          </a:xfrm>
          <a:prstGeom prst="rect">
            <a:avLst/>
          </a:prstGeom>
          <a:solidFill>
            <a:schemeClr val="bg1"/>
          </a:solidFill>
          <a:ln w="25400">
            <a:solidFill>
              <a:schemeClr val="tx1"/>
            </a:solidFill>
            <a:prstDash val="sysDash"/>
          </a:ln>
        </p:spPr>
        <p:txBody>
          <a:bodyPr wrap="square" rtlCol="0">
            <a:spAutoFit/>
          </a:bodyPr>
          <a:lstStyle/>
          <a:p>
            <a:r>
              <a:rPr lang="ja-JP" altLang="en-US" sz="1050" b="1" dirty="0" smtClean="0"/>
              <a:t>これまでの取組みに伴う減少効果</a:t>
            </a:r>
            <a:endParaRPr lang="en-US" altLang="ja-JP" sz="1050" b="1" dirty="0" smtClean="0"/>
          </a:p>
          <a:p>
            <a:r>
              <a:rPr lang="ja-JP" altLang="en-US" sz="1050" b="1" dirty="0" smtClean="0"/>
              <a:t>（ピロリ菌、肝炎ウイルスキャリアの減少効果含む。）</a:t>
            </a:r>
            <a:endParaRPr lang="en-US" altLang="ja-JP" sz="1050" b="1" dirty="0" smtClean="0"/>
          </a:p>
        </p:txBody>
      </p:sp>
      <p:cxnSp>
        <p:nvCxnSpPr>
          <p:cNvPr id="25" name="直線コネクタ 24"/>
          <p:cNvCxnSpPr/>
          <p:nvPr/>
        </p:nvCxnSpPr>
        <p:spPr>
          <a:xfrm>
            <a:off x="7651129" y="5167492"/>
            <a:ext cx="189831" cy="418427"/>
          </a:xfrm>
          <a:prstGeom prst="line">
            <a:avLst/>
          </a:prstGeom>
          <a:ln w="22225">
            <a:tailEnd type="triangle"/>
          </a:ln>
        </p:spPr>
        <p:style>
          <a:lnRef idx="1">
            <a:schemeClr val="accent1"/>
          </a:lnRef>
          <a:fillRef idx="0">
            <a:schemeClr val="accent1"/>
          </a:fillRef>
          <a:effectRef idx="0">
            <a:schemeClr val="accent1"/>
          </a:effectRef>
          <a:fontRef idx="minor">
            <a:schemeClr val="tx1"/>
          </a:fontRef>
        </p:style>
      </p:cxnSp>
      <p:sp>
        <p:nvSpPr>
          <p:cNvPr id="28" name="テキスト ボックス 27"/>
          <p:cNvSpPr txBox="1"/>
          <p:nvPr/>
        </p:nvSpPr>
        <p:spPr>
          <a:xfrm>
            <a:off x="8622027" y="4935905"/>
            <a:ext cx="2448272" cy="584775"/>
          </a:xfrm>
          <a:prstGeom prst="rect">
            <a:avLst/>
          </a:prstGeom>
          <a:noFill/>
        </p:spPr>
        <p:txBody>
          <a:bodyPr wrap="square" rtlCol="0">
            <a:spAutoFit/>
          </a:bodyPr>
          <a:lstStyle/>
          <a:p>
            <a:pPr algn="ctr"/>
            <a:r>
              <a:rPr kumimoji="1" lang="ja-JP" altLang="en-US" sz="1600" b="1" dirty="0" smtClean="0"/>
              <a:t>がん対策の重点化による死亡率減少効果</a:t>
            </a:r>
            <a:r>
              <a:rPr lang="ja-JP" altLang="en-US" sz="1600" b="1" dirty="0" smtClean="0"/>
              <a:t>イメージ</a:t>
            </a:r>
            <a:endParaRPr kumimoji="1" lang="ja-JP" altLang="en-US" sz="1600" b="1" dirty="0"/>
          </a:p>
        </p:txBody>
      </p:sp>
      <p:sp>
        <p:nvSpPr>
          <p:cNvPr id="30" name="正方形/長方形 29"/>
          <p:cNvSpPr/>
          <p:nvPr/>
        </p:nvSpPr>
        <p:spPr>
          <a:xfrm>
            <a:off x="1897041" y="400681"/>
            <a:ext cx="8752787" cy="335989"/>
          </a:xfrm>
          <a:prstGeom prst="rect">
            <a:avLst/>
          </a:prstGeom>
        </p:spPr>
        <p:txBody>
          <a:bodyPr wrap="square">
            <a:spAutoFit/>
          </a:bodyPr>
          <a:lstStyle/>
          <a:p>
            <a:pPr algn="ctr">
              <a:lnSpc>
                <a:spcPts val="1900"/>
              </a:lnSpc>
            </a:pPr>
            <a:r>
              <a:rPr lang="ja-JP" altLang="en-US" sz="1800" b="1" u="sng" dirty="0">
                <a:latin typeface="Meiryo UI" pitchFamily="50" charset="-128"/>
                <a:ea typeface="Meiryo UI" pitchFamily="50" charset="-128"/>
                <a:cs typeface="Meiryo UI" pitchFamily="50" charset="-128"/>
              </a:rPr>
              <a:t>第</a:t>
            </a:r>
            <a:r>
              <a:rPr lang="en-US" altLang="ja-JP" sz="1800" b="1" u="sng" dirty="0">
                <a:latin typeface="Meiryo UI" pitchFamily="50" charset="-128"/>
                <a:ea typeface="Meiryo UI" pitchFamily="50" charset="-128"/>
                <a:cs typeface="Meiryo UI" pitchFamily="50" charset="-128"/>
              </a:rPr>
              <a:t>3</a:t>
            </a:r>
            <a:r>
              <a:rPr lang="ja-JP" altLang="en-US" sz="1800" b="1" u="sng" dirty="0">
                <a:latin typeface="Meiryo UI" pitchFamily="50" charset="-128"/>
                <a:ea typeface="Meiryo UI" pitchFamily="50" charset="-128"/>
                <a:cs typeface="Meiryo UI" pitchFamily="50" charset="-128"/>
              </a:rPr>
              <a:t>期大阪府がん対策推進計画</a:t>
            </a:r>
            <a:r>
              <a:rPr lang="ja-JP" altLang="en-US" sz="1800" b="1" u="sng" dirty="0" smtClean="0">
                <a:latin typeface="Meiryo UI" pitchFamily="50" charset="-128"/>
                <a:ea typeface="Meiryo UI" pitchFamily="50" charset="-128"/>
                <a:cs typeface="Meiryo UI" pitchFamily="50" charset="-128"/>
              </a:rPr>
              <a:t>（案</a:t>
            </a:r>
            <a:r>
              <a:rPr lang="ja-JP" altLang="en-US" sz="1800" b="1" u="sng" dirty="0">
                <a:latin typeface="Meiryo UI" pitchFamily="50" charset="-128"/>
                <a:ea typeface="Meiryo UI" pitchFamily="50" charset="-128"/>
                <a:cs typeface="Meiryo UI" pitchFamily="50" charset="-128"/>
              </a:rPr>
              <a:t>）全体目標値の</a:t>
            </a:r>
            <a:r>
              <a:rPr lang="ja-JP" altLang="en-US" sz="1800" b="1" u="sng" dirty="0" smtClean="0">
                <a:latin typeface="Meiryo UI" pitchFamily="50" charset="-128"/>
                <a:ea typeface="Meiryo UI" pitchFamily="50" charset="-128"/>
                <a:cs typeface="Meiryo UI" pitchFamily="50" charset="-128"/>
              </a:rPr>
              <a:t>考え方（イメージ）について</a:t>
            </a:r>
            <a:endParaRPr lang="en-US" altLang="ja-JP" sz="2400" b="1" u="sng" dirty="0">
              <a:latin typeface="Meiryo UI" pitchFamily="50" charset="-128"/>
              <a:ea typeface="Meiryo UI" pitchFamily="50" charset="-128"/>
              <a:cs typeface="Meiryo UI" pitchFamily="50" charset="-128"/>
            </a:endParaRPr>
          </a:p>
        </p:txBody>
      </p:sp>
      <p:sp>
        <p:nvSpPr>
          <p:cNvPr id="42" name="正方形/長方形 41"/>
          <p:cNvSpPr/>
          <p:nvPr/>
        </p:nvSpPr>
        <p:spPr>
          <a:xfrm>
            <a:off x="7964933" y="8648652"/>
            <a:ext cx="3762460" cy="264752"/>
          </a:xfrm>
          <a:prstGeom prst="rect">
            <a:avLst/>
          </a:prstGeom>
        </p:spPr>
        <p:txBody>
          <a:bodyPr wrap="square">
            <a:spAutoFit/>
          </a:bodyPr>
          <a:lstStyle/>
          <a:p>
            <a:pPr algn="ctr">
              <a:lnSpc>
                <a:spcPts val="1300"/>
              </a:lnSpc>
            </a:pPr>
            <a:r>
              <a:rPr lang="en-US" altLang="ja-JP" sz="1200" dirty="0" smtClean="0"/>
              <a:t>※</a:t>
            </a:r>
            <a:r>
              <a:rPr lang="ja-JP" altLang="en-US" sz="1200" dirty="0" smtClean="0"/>
              <a:t>大阪国際がんセンターがん対策センター作成</a:t>
            </a:r>
            <a:endParaRPr lang="ja-JP" altLang="en-US" sz="1200" dirty="0"/>
          </a:p>
        </p:txBody>
      </p:sp>
      <p:sp>
        <p:nvSpPr>
          <p:cNvPr id="2048" name="正方形/長方形 2047"/>
          <p:cNvSpPr/>
          <p:nvPr/>
        </p:nvSpPr>
        <p:spPr bwMode="white">
          <a:xfrm rot="1747397">
            <a:off x="2948087" y="2555063"/>
            <a:ext cx="2246318" cy="115612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Tree>
    <p:extLst>
      <p:ext uri="{BB962C8B-B14F-4D97-AF65-F5344CB8AC3E}">
        <p14:creationId xmlns:p14="http://schemas.microsoft.com/office/powerpoint/2010/main" val="234122541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5421</TotalTime>
  <Words>380</Words>
  <Application>Microsoft Office PowerPoint</Application>
  <PresentationFormat>A3 297x420 mm</PresentationFormat>
  <Paragraphs>111</Paragraphs>
  <Slides>2</Slides>
  <Notes>0</Notes>
  <HiddenSlides>0</HiddenSlides>
  <MMClips>0</MMClips>
  <ScaleCrop>false</ScaleCrop>
  <HeadingPairs>
    <vt:vector size="4" baseType="variant">
      <vt:variant>
        <vt:lpstr>テーマ</vt:lpstr>
      </vt:variant>
      <vt:variant>
        <vt:i4>1</vt:i4>
      </vt:variant>
      <vt:variant>
        <vt:lpstr>スライド タイトル</vt:lpstr>
      </vt:variant>
      <vt:variant>
        <vt:i4>2</vt:i4>
      </vt:variant>
    </vt:vector>
  </HeadingPairs>
  <TitlesOfParts>
    <vt:vector size="3" baseType="lpstr">
      <vt:lpstr>Office ​​テーマ</vt:lpstr>
      <vt:lpstr>PowerPoint プレゼンテーション</vt:lpstr>
      <vt:lpstr>PowerPoint プレゼンテーション</vt:lpstr>
    </vt:vector>
  </TitlesOfParts>
  <Company>大阪府</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まきこ</dc:creator>
  <cp:lastModifiedBy>HOSTNAME</cp:lastModifiedBy>
  <cp:revision>384</cp:revision>
  <cp:lastPrinted>2017-11-17T02:04:31Z</cp:lastPrinted>
  <dcterms:created xsi:type="dcterms:W3CDTF">2015-07-30T08:12:17Z</dcterms:created>
  <dcterms:modified xsi:type="dcterms:W3CDTF">2017-11-17T02:05:12Z</dcterms:modified>
</cp:coreProperties>
</file>