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handoutMasterIdLst>
    <p:handoutMasterId r:id="rId5"/>
  </p:handoutMasterIdLst>
  <p:sldIdLst>
    <p:sldId id="322" r:id="rId2"/>
    <p:sldId id="324" r:id="rId3"/>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渡部　翔子" initials="渡部　翔子" lastIdx="2" clrIdx="0">
    <p:extLst>
      <p:ext uri="{19B8F6BF-5375-455C-9EA6-DF929625EA0E}">
        <p15:presenceInfo xmlns:p15="http://schemas.microsoft.com/office/powerpoint/2012/main" userId="S-1-5-21-161959346-1900351369-444732941-16727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74" autoAdjust="0"/>
    <p:restoredTop sz="94434" autoAdjust="0"/>
  </p:normalViewPr>
  <p:slideViewPr>
    <p:cSldViewPr snapToGrid="0">
      <p:cViewPr varScale="1">
        <p:scale>
          <a:sx n="70" d="100"/>
          <a:sy n="70" d="100"/>
        </p:scale>
        <p:origin x="123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handoutMaster" Target="handoutMasters/handoutMaster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798459DA-61B3-46A2-907F-62352659CE64}" type="datetimeFigureOut">
              <a:rPr kumimoji="1" lang="ja-JP" altLang="en-US" smtClean="0"/>
              <a:t>2021/3/3</a:t>
            </a:fld>
            <a:endParaRPr kumimoji="1" lang="ja-JP" altLang="en-US"/>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D7FB7258-B7DF-4725-BB5D-3C1DA6027E62}" type="slidenum">
              <a:rPr kumimoji="1" lang="ja-JP" altLang="en-US" smtClean="0"/>
              <a:t>‹#›</a:t>
            </a:fld>
            <a:endParaRPr kumimoji="1" lang="ja-JP" altLang="en-US"/>
          </a:p>
        </p:txBody>
      </p:sp>
    </p:spTree>
    <p:extLst>
      <p:ext uri="{BB962C8B-B14F-4D97-AF65-F5344CB8AC3E}">
        <p14:creationId xmlns:p14="http://schemas.microsoft.com/office/powerpoint/2010/main" val="104793584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E6360F3C-C380-464F-9C1B-9E98738E21E1}" type="datetimeFigureOut">
              <a:rPr kumimoji="1" lang="ja-JP" altLang="en-US" smtClean="0"/>
              <a:t>2021/3/3</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F9D52CF0-AE93-452B-A6FB-0ECBE60B9F87}" type="slidenum">
              <a:rPr kumimoji="1" lang="ja-JP" altLang="en-US" smtClean="0"/>
              <a:t>‹#›</a:t>
            </a:fld>
            <a:endParaRPr kumimoji="1" lang="ja-JP" altLang="en-US"/>
          </a:p>
        </p:txBody>
      </p:sp>
    </p:spTree>
    <p:extLst>
      <p:ext uri="{BB962C8B-B14F-4D97-AF65-F5344CB8AC3E}">
        <p14:creationId xmlns:p14="http://schemas.microsoft.com/office/powerpoint/2010/main" val="402554462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D58BDF85-462F-440D-BE39-92616831D7FD}" type="datetime1">
              <a:rPr kumimoji="1" lang="ja-JP" altLang="en-US" smtClean="0"/>
              <a:t>2021/3/3</a:t>
            </a:fld>
            <a:endParaRPr kumimoji="1" lang="ja-JP" altLang="en-US"/>
          </a:p>
        </p:txBody>
      </p:sp>
      <p:sp>
        <p:nvSpPr>
          <p:cNvPr id="5" name="Footer Placeholder 4"/>
          <p:cNvSpPr>
            <a:spLocks noGrp="1"/>
          </p:cNvSpPr>
          <p:nvPr>
            <p:ph type="ftr" sz="quarter" idx="11"/>
          </p:nvPr>
        </p:nvSpPr>
        <p:spPr/>
        <p:txBody>
          <a:bodyPr/>
          <a:lstStyle/>
          <a:p>
            <a:r>
              <a:rPr kumimoji="1" lang="ja-JP" altLang="en-US"/>
              <a:t>がん検診部会</a:t>
            </a:r>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26070746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32206A5-8742-4A78-94BC-10FF90AE4B21}" type="datetime1">
              <a:rPr kumimoji="1" lang="ja-JP" altLang="en-US" smtClean="0"/>
              <a:t>2021/3/3</a:t>
            </a:fld>
            <a:endParaRPr kumimoji="1" lang="ja-JP" altLang="en-US"/>
          </a:p>
        </p:txBody>
      </p:sp>
      <p:sp>
        <p:nvSpPr>
          <p:cNvPr id="5" name="Footer Placeholder 4"/>
          <p:cNvSpPr>
            <a:spLocks noGrp="1"/>
          </p:cNvSpPr>
          <p:nvPr>
            <p:ph type="ftr" sz="quarter" idx="11"/>
          </p:nvPr>
        </p:nvSpPr>
        <p:spPr/>
        <p:txBody>
          <a:bodyPr/>
          <a:lstStyle/>
          <a:p>
            <a:r>
              <a:rPr kumimoji="1" lang="ja-JP" altLang="en-US"/>
              <a:t>がん検診部会</a:t>
            </a:r>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3660132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A995FC2-A4E5-492C-87F9-D84818E33392}" type="datetime1">
              <a:rPr kumimoji="1" lang="ja-JP" altLang="en-US" smtClean="0"/>
              <a:t>2021/3/3</a:t>
            </a:fld>
            <a:endParaRPr kumimoji="1" lang="ja-JP" altLang="en-US"/>
          </a:p>
        </p:txBody>
      </p:sp>
      <p:sp>
        <p:nvSpPr>
          <p:cNvPr id="5" name="Footer Placeholder 4"/>
          <p:cNvSpPr>
            <a:spLocks noGrp="1"/>
          </p:cNvSpPr>
          <p:nvPr>
            <p:ph type="ftr" sz="quarter" idx="11"/>
          </p:nvPr>
        </p:nvSpPr>
        <p:spPr/>
        <p:txBody>
          <a:bodyPr/>
          <a:lstStyle/>
          <a:p>
            <a:r>
              <a:rPr kumimoji="1" lang="ja-JP" altLang="en-US"/>
              <a:t>がん検診部会</a:t>
            </a:r>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12949350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F9E5B18-3C2B-45DB-A4E0-49E8887A33F3}" type="datetime1">
              <a:rPr kumimoji="1" lang="ja-JP" altLang="en-US" smtClean="0"/>
              <a:t>2021/3/3</a:t>
            </a:fld>
            <a:endParaRPr kumimoji="1" lang="ja-JP" altLang="en-US"/>
          </a:p>
        </p:txBody>
      </p:sp>
      <p:sp>
        <p:nvSpPr>
          <p:cNvPr id="5" name="Footer Placeholder 4"/>
          <p:cNvSpPr>
            <a:spLocks noGrp="1"/>
          </p:cNvSpPr>
          <p:nvPr>
            <p:ph type="ftr" sz="quarter" idx="11"/>
          </p:nvPr>
        </p:nvSpPr>
        <p:spPr/>
        <p:txBody>
          <a:bodyPr/>
          <a:lstStyle/>
          <a:p>
            <a:r>
              <a:rPr kumimoji="1" lang="ja-JP" altLang="en-US"/>
              <a:t>がん検診部会</a:t>
            </a:r>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3272009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F1BBA29-B81E-494A-9AE2-45571A334DFA}" type="datetime1">
              <a:rPr kumimoji="1" lang="ja-JP" altLang="en-US" smtClean="0"/>
              <a:t>2021/3/3</a:t>
            </a:fld>
            <a:endParaRPr kumimoji="1" lang="ja-JP" altLang="en-US"/>
          </a:p>
        </p:txBody>
      </p:sp>
      <p:sp>
        <p:nvSpPr>
          <p:cNvPr id="5" name="Footer Placeholder 4"/>
          <p:cNvSpPr>
            <a:spLocks noGrp="1"/>
          </p:cNvSpPr>
          <p:nvPr>
            <p:ph type="ftr" sz="quarter" idx="11"/>
          </p:nvPr>
        </p:nvSpPr>
        <p:spPr/>
        <p:txBody>
          <a:bodyPr/>
          <a:lstStyle/>
          <a:p>
            <a:r>
              <a:rPr kumimoji="1" lang="ja-JP" altLang="en-US"/>
              <a:t>がん検診部会</a:t>
            </a:r>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22556379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245364F-11E2-4963-ACED-175322A58FD8}" type="datetime1">
              <a:rPr kumimoji="1" lang="ja-JP" altLang="en-US" smtClean="0"/>
              <a:t>2021/3/3</a:t>
            </a:fld>
            <a:endParaRPr kumimoji="1" lang="ja-JP" altLang="en-US"/>
          </a:p>
        </p:txBody>
      </p:sp>
      <p:sp>
        <p:nvSpPr>
          <p:cNvPr id="6" name="Footer Placeholder 5"/>
          <p:cNvSpPr>
            <a:spLocks noGrp="1"/>
          </p:cNvSpPr>
          <p:nvPr>
            <p:ph type="ftr" sz="quarter" idx="11"/>
          </p:nvPr>
        </p:nvSpPr>
        <p:spPr/>
        <p:txBody>
          <a:bodyPr/>
          <a:lstStyle/>
          <a:p>
            <a:r>
              <a:rPr kumimoji="1" lang="ja-JP" altLang="en-US"/>
              <a:t>がん検診部会</a:t>
            </a:r>
          </a:p>
        </p:txBody>
      </p:sp>
      <p:sp>
        <p:nvSpPr>
          <p:cNvPr id="7" name="Slide Number Placeholder 6"/>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29930278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9232A02-AF32-4214-9B1D-5720D21AA996}" type="datetime1">
              <a:rPr kumimoji="1" lang="ja-JP" altLang="en-US" smtClean="0"/>
              <a:t>2021/3/3</a:t>
            </a:fld>
            <a:endParaRPr kumimoji="1" lang="ja-JP" altLang="en-US"/>
          </a:p>
        </p:txBody>
      </p:sp>
      <p:sp>
        <p:nvSpPr>
          <p:cNvPr id="8" name="Footer Placeholder 7"/>
          <p:cNvSpPr>
            <a:spLocks noGrp="1"/>
          </p:cNvSpPr>
          <p:nvPr>
            <p:ph type="ftr" sz="quarter" idx="11"/>
          </p:nvPr>
        </p:nvSpPr>
        <p:spPr/>
        <p:txBody>
          <a:bodyPr/>
          <a:lstStyle/>
          <a:p>
            <a:r>
              <a:rPr kumimoji="1" lang="ja-JP" altLang="en-US"/>
              <a:t>がん検診部会</a:t>
            </a:r>
          </a:p>
        </p:txBody>
      </p:sp>
      <p:sp>
        <p:nvSpPr>
          <p:cNvPr id="9" name="Slide Number Placeholder 8"/>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9334372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DC9D659B-6EFF-4F1E-8D9E-6FDAF5306EC8}" type="datetime1">
              <a:rPr kumimoji="1" lang="ja-JP" altLang="en-US" smtClean="0"/>
              <a:t>2021/3/3</a:t>
            </a:fld>
            <a:endParaRPr kumimoji="1" lang="ja-JP" altLang="en-US"/>
          </a:p>
        </p:txBody>
      </p:sp>
      <p:sp>
        <p:nvSpPr>
          <p:cNvPr id="4" name="Footer Placeholder 3"/>
          <p:cNvSpPr>
            <a:spLocks noGrp="1"/>
          </p:cNvSpPr>
          <p:nvPr>
            <p:ph type="ftr" sz="quarter" idx="11"/>
          </p:nvPr>
        </p:nvSpPr>
        <p:spPr/>
        <p:txBody>
          <a:bodyPr/>
          <a:lstStyle/>
          <a:p>
            <a:r>
              <a:rPr kumimoji="1" lang="ja-JP" altLang="en-US"/>
              <a:t>がん検診部会</a:t>
            </a:r>
          </a:p>
        </p:txBody>
      </p:sp>
      <p:sp>
        <p:nvSpPr>
          <p:cNvPr id="5" name="Slide Number Placeholder 4"/>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1166925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3F6FE6-2E1B-4CFA-A0DA-C49007DDA0E3}" type="datetime1">
              <a:rPr kumimoji="1" lang="ja-JP" altLang="en-US" smtClean="0"/>
              <a:t>2021/3/3</a:t>
            </a:fld>
            <a:endParaRPr kumimoji="1" lang="ja-JP" altLang="en-US"/>
          </a:p>
        </p:txBody>
      </p:sp>
      <p:sp>
        <p:nvSpPr>
          <p:cNvPr id="3" name="Footer Placeholder 2"/>
          <p:cNvSpPr>
            <a:spLocks noGrp="1"/>
          </p:cNvSpPr>
          <p:nvPr>
            <p:ph type="ftr" sz="quarter" idx="11"/>
          </p:nvPr>
        </p:nvSpPr>
        <p:spPr/>
        <p:txBody>
          <a:bodyPr/>
          <a:lstStyle/>
          <a:p>
            <a:r>
              <a:rPr kumimoji="1" lang="ja-JP" altLang="en-US"/>
              <a:t>がん検診部会</a:t>
            </a:r>
          </a:p>
        </p:txBody>
      </p:sp>
      <p:sp>
        <p:nvSpPr>
          <p:cNvPr id="4" name="Slide Number Placeholder 3"/>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1154341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C2B69FF-7ADA-4BDF-853D-B1A78A34BC15}" type="datetime1">
              <a:rPr kumimoji="1" lang="ja-JP" altLang="en-US" smtClean="0"/>
              <a:t>2021/3/3</a:t>
            </a:fld>
            <a:endParaRPr kumimoji="1" lang="ja-JP" altLang="en-US"/>
          </a:p>
        </p:txBody>
      </p:sp>
      <p:sp>
        <p:nvSpPr>
          <p:cNvPr id="6" name="Footer Placeholder 5"/>
          <p:cNvSpPr>
            <a:spLocks noGrp="1"/>
          </p:cNvSpPr>
          <p:nvPr>
            <p:ph type="ftr" sz="quarter" idx="11"/>
          </p:nvPr>
        </p:nvSpPr>
        <p:spPr/>
        <p:txBody>
          <a:bodyPr/>
          <a:lstStyle/>
          <a:p>
            <a:r>
              <a:rPr kumimoji="1" lang="ja-JP" altLang="en-US"/>
              <a:t>がん検診部会</a:t>
            </a:r>
          </a:p>
        </p:txBody>
      </p:sp>
      <p:sp>
        <p:nvSpPr>
          <p:cNvPr id="7" name="Slide Number Placeholder 6"/>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1878608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2F17878-E6D3-4FF0-B273-2464A54ADCD1}" type="datetime1">
              <a:rPr kumimoji="1" lang="ja-JP" altLang="en-US" smtClean="0"/>
              <a:t>2021/3/3</a:t>
            </a:fld>
            <a:endParaRPr kumimoji="1" lang="ja-JP" altLang="en-US"/>
          </a:p>
        </p:txBody>
      </p:sp>
      <p:sp>
        <p:nvSpPr>
          <p:cNvPr id="6" name="Footer Placeholder 5"/>
          <p:cNvSpPr>
            <a:spLocks noGrp="1"/>
          </p:cNvSpPr>
          <p:nvPr>
            <p:ph type="ftr" sz="quarter" idx="11"/>
          </p:nvPr>
        </p:nvSpPr>
        <p:spPr/>
        <p:txBody>
          <a:bodyPr/>
          <a:lstStyle/>
          <a:p>
            <a:r>
              <a:rPr kumimoji="1" lang="ja-JP" altLang="en-US"/>
              <a:t>がん検診部会</a:t>
            </a:r>
          </a:p>
        </p:txBody>
      </p:sp>
      <p:sp>
        <p:nvSpPr>
          <p:cNvPr id="7" name="Slide Number Placeholder 6"/>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2642621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E586B6-B4E0-41E7-97B6-2228EF336D67}" type="datetime1">
              <a:rPr kumimoji="1" lang="ja-JP" altLang="en-US" smtClean="0"/>
              <a:t>2021/3/3</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kumimoji="1" lang="ja-JP" altLang="en-US"/>
              <a:t>がん検診部会</a:t>
            </a:r>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2883052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a:t>概ね予定どおり</a:t>
            </a:r>
          </a:p>
        </p:txBody>
      </p:sp>
      <p:sp>
        <p:nvSpPr>
          <p:cNvPr id="8" name="正方形/長方形 7"/>
          <p:cNvSpPr/>
          <p:nvPr/>
        </p:nvSpPr>
        <p:spPr>
          <a:xfrm>
            <a:off x="323044" y="1062938"/>
            <a:ext cx="9259910" cy="559543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5" name="表 14"/>
          <p:cNvGraphicFramePr>
            <a:graphicFrameLocks noGrp="1"/>
          </p:cNvGraphicFramePr>
          <p:nvPr>
            <p:extLst/>
          </p:nvPr>
        </p:nvGraphicFramePr>
        <p:xfrm>
          <a:off x="564488" y="2403718"/>
          <a:ext cx="8875347" cy="3323978"/>
        </p:xfrm>
        <a:graphic>
          <a:graphicData uri="http://schemas.openxmlformats.org/drawingml/2006/table">
            <a:tbl>
              <a:tblPr firstRow="1" firstCol="1" bandRow="1">
                <a:tableStyleId>{5C22544A-7EE6-4342-B048-85BDC9FD1C3A}</a:tableStyleId>
              </a:tblPr>
              <a:tblGrid>
                <a:gridCol w="280786">
                  <a:extLst>
                    <a:ext uri="{9D8B030D-6E8A-4147-A177-3AD203B41FA5}">
                      <a16:colId xmlns:a16="http://schemas.microsoft.com/office/drawing/2014/main" val="20000"/>
                    </a:ext>
                  </a:extLst>
                </a:gridCol>
                <a:gridCol w="2850963">
                  <a:extLst>
                    <a:ext uri="{9D8B030D-6E8A-4147-A177-3AD203B41FA5}">
                      <a16:colId xmlns:a16="http://schemas.microsoft.com/office/drawing/2014/main" val="20001"/>
                    </a:ext>
                  </a:extLst>
                </a:gridCol>
                <a:gridCol w="2859109">
                  <a:extLst>
                    <a:ext uri="{9D8B030D-6E8A-4147-A177-3AD203B41FA5}">
                      <a16:colId xmlns:a16="http://schemas.microsoft.com/office/drawing/2014/main" val="20002"/>
                    </a:ext>
                  </a:extLst>
                </a:gridCol>
                <a:gridCol w="2884489">
                  <a:extLst>
                    <a:ext uri="{9D8B030D-6E8A-4147-A177-3AD203B41FA5}">
                      <a16:colId xmlns:a16="http://schemas.microsoft.com/office/drawing/2014/main" val="3264530067"/>
                    </a:ext>
                  </a:extLst>
                </a:gridCol>
              </a:tblGrid>
              <a:tr h="379824">
                <a:tc>
                  <a:txBody>
                    <a:bodyPr/>
                    <a:lstStyle/>
                    <a:p>
                      <a:pPr algn="ctr" fontAlgn="auto">
                        <a:lnSpc>
                          <a:spcPts val="1600"/>
                        </a:lnSpc>
                        <a:spcAft>
                          <a:spcPts val="0"/>
                        </a:spcAft>
                      </a:pPr>
                      <a:r>
                        <a:rPr lang="en-US" sz="1400" b="1" dirty="0">
                          <a:effectLst/>
                          <a:latin typeface="+mn-ea"/>
                          <a:ea typeface="+mn-ea"/>
                        </a:rPr>
                        <a:t> </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5">
                        <a:lumMod val="50000"/>
                      </a:schemeClr>
                    </a:solidFill>
                  </a:tcPr>
                </a:tc>
                <a:tc>
                  <a:txBody>
                    <a:bodyPr/>
                    <a:lstStyle/>
                    <a:p>
                      <a:pPr algn="ctr" fontAlgn="auto">
                        <a:lnSpc>
                          <a:spcPts val="1600"/>
                        </a:lnSpc>
                        <a:spcAft>
                          <a:spcPts val="0"/>
                        </a:spcAft>
                      </a:pPr>
                      <a:r>
                        <a:rPr lang="ja-JP" sz="1400" b="1" kern="100" dirty="0">
                          <a:effectLst/>
                          <a:latin typeface="+mn-ea"/>
                          <a:ea typeface="+mn-ea"/>
                        </a:rPr>
                        <a:t>モニタリング指標</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400" b="1" dirty="0">
                          <a:effectLst/>
                          <a:latin typeface="+mn-ea"/>
                          <a:ea typeface="+mn-ea"/>
                        </a:rPr>
                        <a:t>計画策定時</a:t>
                      </a:r>
                      <a:r>
                        <a:rPr lang="ja-JP" sz="1400" b="1" dirty="0">
                          <a:effectLst/>
                          <a:latin typeface="+mn-ea"/>
                          <a:ea typeface="+mn-ea"/>
                        </a:rPr>
                        <a:t>の状況</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ja-JP" altLang="ja-JP" sz="1400" b="1" dirty="0">
                          <a:effectLst/>
                          <a:latin typeface="+mn-ea"/>
                          <a:ea typeface="+mn-ea"/>
                        </a:rPr>
                        <a:t>現在の状況</a:t>
                      </a:r>
                      <a:endParaRPr lang="ja-JP" altLang="ja-JP" sz="1400" b="1" dirty="0">
                        <a:solidFill>
                          <a:srgbClr val="000000"/>
                        </a:solidFill>
                        <a:effectLst/>
                        <a:latin typeface="+mn-ea"/>
                        <a:ea typeface="+mn-ea"/>
                        <a:cs typeface="HG丸ｺﾞｼｯｸM-PRO"/>
                      </a:endParaRPr>
                    </a:p>
                  </a:txBody>
                  <a:tcPr marL="62865" marR="62865"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1411940">
                <a:tc>
                  <a:txBody>
                    <a:bodyPr/>
                    <a:lstStyle/>
                    <a:p>
                      <a:pPr algn="ctr" fontAlgn="auto">
                        <a:lnSpc>
                          <a:spcPts val="1600"/>
                        </a:lnSpc>
                        <a:spcAft>
                          <a:spcPts val="0"/>
                        </a:spcAft>
                      </a:pPr>
                      <a:r>
                        <a:rPr lang="ja-JP" sz="1400" b="1" dirty="0">
                          <a:effectLst/>
                          <a:latin typeface="+mn-ea"/>
                          <a:ea typeface="+mn-ea"/>
                        </a:rPr>
                        <a:t>１</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600"/>
                        </a:lnSpc>
                        <a:spcAft>
                          <a:spcPts val="0"/>
                        </a:spcAft>
                      </a:pPr>
                      <a:r>
                        <a:rPr lang="ja-JP" sz="1400" b="1" dirty="0">
                          <a:effectLst/>
                          <a:latin typeface="+mn-ea"/>
                          <a:ea typeface="+mn-ea"/>
                        </a:rPr>
                        <a:t>がん対策基金による企画提案</a:t>
                      </a:r>
                      <a:r>
                        <a:rPr lang="ja-JP" altLang="en-US" sz="1400" b="1" dirty="0">
                          <a:effectLst/>
                          <a:latin typeface="+mn-ea"/>
                          <a:ea typeface="+mn-ea"/>
                        </a:rPr>
                        <a:t>型</a:t>
                      </a:r>
                      <a:r>
                        <a:rPr lang="en-US" altLang="ja-JP" sz="1400" b="1" dirty="0">
                          <a:effectLst/>
                          <a:latin typeface="+mn-ea"/>
                          <a:ea typeface="+mn-ea"/>
                        </a:rPr>
                        <a:t/>
                      </a:r>
                      <a:br>
                        <a:rPr lang="en-US" altLang="ja-JP" sz="1400" b="1" dirty="0">
                          <a:effectLst/>
                          <a:latin typeface="+mn-ea"/>
                          <a:ea typeface="+mn-ea"/>
                        </a:rPr>
                      </a:br>
                      <a:r>
                        <a:rPr lang="ja-JP" sz="1400" b="1" dirty="0">
                          <a:effectLst/>
                          <a:latin typeface="+mn-ea"/>
                          <a:ea typeface="+mn-ea"/>
                        </a:rPr>
                        <a:t>公募事業累積採択延べ件数</a:t>
                      </a:r>
                      <a:endParaRPr lang="en-US" altLang="ja-JP" sz="1400" b="1" dirty="0">
                        <a:effectLst/>
                        <a:latin typeface="+mn-ea"/>
                        <a:ea typeface="+mn-ea"/>
                      </a:endParaRPr>
                    </a:p>
                    <a:p>
                      <a:pPr algn="l" fontAlgn="auto">
                        <a:lnSpc>
                          <a:spcPts val="1600"/>
                        </a:lnSpc>
                        <a:spcAft>
                          <a:spcPts val="0"/>
                        </a:spcAft>
                      </a:pPr>
                      <a:r>
                        <a:rPr lang="ja-JP" sz="1400" b="1" dirty="0">
                          <a:effectLst/>
                          <a:latin typeface="+mn-ea"/>
                          <a:ea typeface="+mn-ea"/>
                        </a:rPr>
                        <a:t>【大阪府調べ】</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altLang="en-US" sz="1400" b="1" dirty="0">
                          <a:solidFill>
                            <a:schemeClr val="tx1"/>
                          </a:solidFill>
                          <a:effectLst/>
                          <a:latin typeface="+mn-ea"/>
                          <a:ea typeface="+mn-ea"/>
                        </a:rPr>
                        <a:t>平成</a:t>
                      </a:r>
                      <a:r>
                        <a:rPr lang="en-US" altLang="ja-JP" sz="1400" b="1" dirty="0">
                          <a:solidFill>
                            <a:schemeClr val="tx1"/>
                          </a:solidFill>
                          <a:effectLst/>
                          <a:latin typeface="+mn-ea"/>
                          <a:ea typeface="+mn-ea"/>
                        </a:rPr>
                        <a:t>25</a:t>
                      </a:r>
                      <a:r>
                        <a:rPr lang="ja-JP" altLang="ja-JP" sz="1400" b="1" dirty="0">
                          <a:solidFill>
                            <a:schemeClr val="tx1"/>
                          </a:solidFill>
                          <a:effectLst/>
                          <a:latin typeface="+mn-ea"/>
                          <a:ea typeface="+mn-ea"/>
                        </a:rPr>
                        <a:t>（</a:t>
                      </a:r>
                      <a:r>
                        <a:rPr lang="en-US" altLang="ja-JP" sz="1400" b="1" dirty="0">
                          <a:solidFill>
                            <a:schemeClr val="tx1"/>
                          </a:solidFill>
                          <a:effectLst/>
                          <a:latin typeface="+mn-ea"/>
                          <a:ea typeface="+mn-ea"/>
                        </a:rPr>
                        <a:t>2013</a:t>
                      </a:r>
                      <a:r>
                        <a:rPr lang="ja-JP" altLang="ja-JP" sz="1400" b="1" dirty="0">
                          <a:solidFill>
                            <a:schemeClr val="tx1"/>
                          </a:solidFill>
                          <a:effectLst/>
                          <a:latin typeface="+mn-ea"/>
                          <a:ea typeface="+mn-ea"/>
                        </a:rPr>
                        <a:t>）</a:t>
                      </a:r>
                      <a:r>
                        <a:rPr lang="ja-JP" altLang="en-US" sz="1400" b="1" dirty="0">
                          <a:solidFill>
                            <a:schemeClr val="tx1"/>
                          </a:solidFill>
                          <a:effectLst/>
                          <a:latin typeface="+mn-ea"/>
                          <a:ea typeface="+mn-ea"/>
                        </a:rPr>
                        <a:t>年度：４件</a:t>
                      </a:r>
                      <a:endParaRPr lang="en-US" altLang="ja-JP" sz="1400" b="1" dirty="0">
                        <a:solidFill>
                          <a:schemeClr val="tx1"/>
                        </a:solidFill>
                        <a:effectLst/>
                        <a:latin typeface="+mn-ea"/>
                        <a:ea typeface="+mn-ea"/>
                      </a:endParaRPr>
                    </a:p>
                    <a:p>
                      <a:pPr algn="ctr" fontAlgn="auto">
                        <a:lnSpc>
                          <a:spcPts val="1600"/>
                        </a:lnSpc>
                        <a:spcAft>
                          <a:spcPts val="0"/>
                        </a:spcAft>
                      </a:pPr>
                      <a:r>
                        <a:rPr lang="ja-JP" altLang="en-US" sz="1400" b="1" dirty="0">
                          <a:solidFill>
                            <a:schemeClr val="tx1"/>
                          </a:solidFill>
                          <a:effectLst/>
                          <a:latin typeface="+mn-ea"/>
                          <a:ea typeface="+mn-ea"/>
                        </a:rPr>
                        <a:t>平成</a:t>
                      </a:r>
                      <a:r>
                        <a:rPr lang="en-US" altLang="ja-JP" sz="1400" b="1" dirty="0">
                          <a:solidFill>
                            <a:schemeClr val="tx1"/>
                          </a:solidFill>
                          <a:effectLst/>
                          <a:latin typeface="+mn-ea"/>
                          <a:ea typeface="+mn-ea"/>
                        </a:rPr>
                        <a:t>26</a:t>
                      </a:r>
                      <a:r>
                        <a:rPr lang="ja-JP" altLang="ja-JP" sz="1400" b="1" dirty="0">
                          <a:solidFill>
                            <a:schemeClr val="tx1"/>
                          </a:solidFill>
                          <a:effectLst/>
                          <a:latin typeface="+mn-ea"/>
                          <a:ea typeface="+mn-ea"/>
                        </a:rPr>
                        <a:t>（</a:t>
                      </a:r>
                      <a:r>
                        <a:rPr lang="en-US" altLang="ja-JP" sz="1400" b="1" dirty="0">
                          <a:solidFill>
                            <a:schemeClr val="tx1"/>
                          </a:solidFill>
                          <a:effectLst/>
                          <a:latin typeface="+mn-ea"/>
                          <a:ea typeface="+mn-ea"/>
                        </a:rPr>
                        <a:t>2014</a:t>
                      </a:r>
                      <a:r>
                        <a:rPr lang="ja-JP" altLang="ja-JP" sz="1400" b="1" dirty="0">
                          <a:solidFill>
                            <a:schemeClr val="tx1"/>
                          </a:solidFill>
                          <a:effectLst/>
                          <a:latin typeface="+mn-ea"/>
                          <a:ea typeface="+mn-ea"/>
                        </a:rPr>
                        <a:t>）</a:t>
                      </a:r>
                      <a:r>
                        <a:rPr lang="ja-JP" altLang="en-US" sz="1400" b="1" dirty="0">
                          <a:solidFill>
                            <a:schemeClr val="tx1"/>
                          </a:solidFill>
                          <a:effectLst/>
                          <a:latin typeface="+mn-ea"/>
                          <a:ea typeface="+mn-ea"/>
                        </a:rPr>
                        <a:t>年度：７件</a:t>
                      </a:r>
                      <a:endParaRPr lang="en-US" altLang="ja-JP" sz="1400" b="1" dirty="0">
                        <a:solidFill>
                          <a:schemeClr val="tx1"/>
                        </a:solidFill>
                        <a:effectLst/>
                        <a:latin typeface="+mn-ea"/>
                        <a:ea typeface="+mn-ea"/>
                      </a:endParaRPr>
                    </a:p>
                    <a:p>
                      <a:pPr algn="ctr" fontAlgn="auto">
                        <a:lnSpc>
                          <a:spcPts val="1600"/>
                        </a:lnSpc>
                        <a:spcAft>
                          <a:spcPts val="0"/>
                        </a:spcAft>
                      </a:pPr>
                      <a:r>
                        <a:rPr lang="ja-JP" altLang="en-US" sz="1400" b="1" dirty="0">
                          <a:solidFill>
                            <a:schemeClr val="tx1"/>
                          </a:solidFill>
                          <a:effectLst/>
                          <a:latin typeface="+mn-ea"/>
                          <a:ea typeface="+mn-ea"/>
                        </a:rPr>
                        <a:t>平成</a:t>
                      </a:r>
                      <a:r>
                        <a:rPr lang="en-US" altLang="ja-JP" sz="1400" b="1" dirty="0">
                          <a:solidFill>
                            <a:schemeClr val="tx1"/>
                          </a:solidFill>
                          <a:effectLst/>
                          <a:latin typeface="+mn-ea"/>
                          <a:ea typeface="+mn-ea"/>
                        </a:rPr>
                        <a:t>27</a:t>
                      </a:r>
                      <a:r>
                        <a:rPr lang="ja-JP" altLang="ja-JP" sz="1400" b="1" dirty="0">
                          <a:solidFill>
                            <a:schemeClr val="tx1"/>
                          </a:solidFill>
                          <a:effectLst/>
                          <a:latin typeface="+mn-ea"/>
                          <a:ea typeface="+mn-ea"/>
                        </a:rPr>
                        <a:t>（</a:t>
                      </a:r>
                      <a:r>
                        <a:rPr lang="en-US" altLang="ja-JP" sz="1400" b="1" dirty="0">
                          <a:solidFill>
                            <a:schemeClr val="tx1"/>
                          </a:solidFill>
                          <a:effectLst/>
                          <a:latin typeface="+mn-ea"/>
                          <a:ea typeface="+mn-ea"/>
                        </a:rPr>
                        <a:t>2015</a:t>
                      </a:r>
                      <a:r>
                        <a:rPr lang="ja-JP" altLang="ja-JP" sz="1400" b="1" dirty="0">
                          <a:solidFill>
                            <a:schemeClr val="tx1"/>
                          </a:solidFill>
                          <a:effectLst/>
                          <a:latin typeface="+mn-ea"/>
                          <a:ea typeface="+mn-ea"/>
                        </a:rPr>
                        <a:t>）</a:t>
                      </a:r>
                      <a:r>
                        <a:rPr lang="ja-JP" altLang="en-US" sz="1400" b="1" dirty="0">
                          <a:solidFill>
                            <a:schemeClr val="tx1"/>
                          </a:solidFill>
                          <a:effectLst/>
                          <a:latin typeface="+mn-ea"/>
                          <a:ea typeface="+mn-ea"/>
                        </a:rPr>
                        <a:t>年度：</a:t>
                      </a:r>
                      <a:r>
                        <a:rPr lang="en-US" altLang="ja-JP" sz="1400" b="1" dirty="0">
                          <a:solidFill>
                            <a:schemeClr val="tx1"/>
                          </a:solidFill>
                          <a:effectLst/>
                          <a:latin typeface="+mn-ea"/>
                          <a:ea typeface="+mn-ea"/>
                        </a:rPr>
                        <a:t>10</a:t>
                      </a:r>
                      <a:r>
                        <a:rPr lang="ja-JP" altLang="en-US" sz="1400" b="1" dirty="0">
                          <a:solidFill>
                            <a:schemeClr val="tx1"/>
                          </a:solidFill>
                          <a:effectLst/>
                          <a:latin typeface="+mn-ea"/>
                          <a:ea typeface="+mn-ea"/>
                        </a:rPr>
                        <a:t>件</a:t>
                      </a:r>
                      <a:endParaRPr lang="en-US" altLang="ja-JP" sz="1400" b="1" dirty="0">
                        <a:solidFill>
                          <a:schemeClr val="tx1"/>
                        </a:solidFill>
                        <a:effectLst/>
                        <a:latin typeface="+mn-ea"/>
                        <a:ea typeface="+mn-ea"/>
                      </a:endParaRPr>
                    </a:p>
                    <a:p>
                      <a:pPr algn="ctr" fontAlgn="auto">
                        <a:lnSpc>
                          <a:spcPts val="1600"/>
                        </a:lnSpc>
                        <a:spcAft>
                          <a:spcPts val="0"/>
                        </a:spcAft>
                      </a:pPr>
                      <a:r>
                        <a:rPr lang="ja-JP" altLang="en-US" sz="1400" b="1" dirty="0">
                          <a:solidFill>
                            <a:schemeClr val="tx1"/>
                          </a:solidFill>
                          <a:effectLst/>
                          <a:latin typeface="+mn-ea"/>
                          <a:ea typeface="+mn-ea"/>
                        </a:rPr>
                        <a:t>平成</a:t>
                      </a:r>
                      <a:r>
                        <a:rPr lang="en-US" altLang="ja-JP" sz="1400" b="1" dirty="0">
                          <a:solidFill>
                            <a:schemeClr val="tx1"/>
                          </a:solidFill>
                          <a:effectLst/>
                          <a:latin typeface="+mn-ea"/>
                          <a:ea typeface="+mn-ea"/>
                        </a:rPr>
                        <a:t>28</a:t>
                      </a:r>
                      <a:r>
                        <a:rPr lang="ja-JP" altLang="ja-JP" sz="1400" b="1" dirty="0">
                          <a:solidFill>
                            <a:schemeClr val="tx1"/>
                          </a:solidFill>
                          <a:effectLst/>
                          <a:latin typeface="+mn-ea"/>
                          <a:ea typeface="+mn-ea"/>
                        </a:rPr>
                        <a:t>（</a:t>
                      </a:r>
                      <a:r>
                        <a:rPr lang="en-US" altLang="ja-JP" sz="1400" b="1" dirty="0">
                          <a:solidFill>
                            <a:schemeClr val="tx1"/>
                          </a:solidFill>
                          <a:effectLst/>
                          <a:latin typeface="+mn-ea"/>
                          <a:ea typeface="+mn-ea"/>
                        </a:rPr>
                        <a:t>2016</a:t>
                      </a:r>
                      <a:r>
                        <a:rPr lang="ja-JP" altLang="ja-JP" sz="1400" b="1" dirty="0">
                          <a:solidFill>
                            <a:schemeClr val="tx1"/>
                          </a:solidFill>
                          <a:effectLst/>
                          <a:latin typeface="+mn-ea"/>
                          <a:ea typeface="+mn-ea"/>
                        </a:rPr>
                        <a:t>）</a:t>
                      </a:r>
                      <a:r>
                        <a:rPr lang="ja-JP" altLang="en-US" sz="1400" b="1" dirty="0">
                          <a:solidFill>
                            <a:schemeClr val="tx1"/>
                          </a:solidFill>
                          <a:effectLst/>
                          <a:latin typeface="+mn-ea"/>
                          <a:ea typeface="+mn-ea"/>
                        </a:rPr>
                        <a:t>年度：</a:t>
                      </a:r>
                      <a:r>
                        <a:rPr lang="en-US" altLang="ja-JP" sz="1400" b="1" dirty="0">
                          <a:solidFill>
                            <a:schemeClr val="tx1"/>
                          </a:solidFill>
                          <a:effectLst/>
                          <a:latin typeface="+mn-ea"/>
                          <a:ea typeface="+mn-ea"/>
                        </a:rPr>
                        <a:t>12</a:t>
                      </a:r>
                      <a:r>
                        <a:rPr lang="ja-JP" altLang="en-US" sz="1400" b="1" dirty="0">
                          <a:solidFill>
                            <a:schemeClr val="tx1"/>
                          </a:solidFill>
                          <a:effectLst/>
                          <a:latin typeface="+mn-ea"/>
                          <a:ea typeface="+mn-ea"/>
                        </a:rPr>
                        <a:t>件</a:t>
                      </a:r>
                      <a:endParaRPr lang="en-US" altLang="ja-JP" sz="1400" b="1" dirty="0">
                        <a:solidFill>
                          <a:schemeClr val="tx1"/>
                        </a:solidFill>
                        <a:effectLst/>
                        <a:latin typeface="+mn-ea"/>
                        <a:ea typeface="+mn-ea"/>
                      </a:endParaRPr>
                    </a:p>
                    <a:p>
                      <a:pPr algn="ctr" fontAlgn="auto">
                        <a:lnSpc>
                          <a:spcPts val="1600"/>
                        </a:lnSpc>
                        <a:spcAft>
                          <a:spcPts val="0"/>
                        </a:spcAft>
                        <a:tabLst>
                          <a:tab pos="2514600" algn="l"/>
                        </a:tabLst>
                      </a:pPr>
                      <a:r>
                        <a:rPr lang="ja-JP" altLang="en-US" sz="1400" b="1" dirty="0">
                          <a:solidFill>
                            <a:schemeClr val="tx1"/>
                          </a:solidFill>
                          <a:effectLst/>
                          <a:latin typeface="+mn-ea"/>
                          <a:ea typeface="+mn-ea"/>
                        </a:rPr>
                        <a:t>平成</a:t>
                      </a:r>
                      <a:r>
                        <a:rPr lang="en-US" altLang="ja-JP" sz="1400" b="1" dirty="0">
                          <a:solidFill>
                            <a:schemeClr val="tx1"/>
                          </a:solidFill>
                          <a:effectLst/>
                          <a:latin typeface="+mn-ea"/>
                          <a:ea typeface="+mn-ea"/>
                        </a:rPr>
                        <a:t>29</a:t>
                      </a:r>
                      <a:r>
                        <a:rPr lang="ja-JP" altLang="ja-JP" sz="1400" b="1" dirty="0">
                          <a:solidFill>
                            <a:schemeClr val="tx1"/>
                          </a:solidFill>
                          <a:effectLst/>
                          <a:latin typeface="+mn-ea"/>
                          <a:ea typeface="+mn-ea"/>
                        </a:rPr>
                        <a:t>（</a:t>
                      </a:r>
                      <a:r>
                        <a:rPr lang="en-US" altLang="ja-JP" sz="1400" b="1" dirty="0">
                          <a:solidFill>
                            <a:schemeClr val="tx1"/>
                          </a:solidFill>
                          <a:effectLst/>
                          <a:latin typeface="+mn-ea"/>
                          <a:ea typeface="+mn-ea"/>
                        </a:rPr>
                        <a:t>2017</a:t>
                      </a:r>
                      <a:r>
                        <a:rPr lang="ja-JP" altLang="ja-JP" sz="1400" b="1" dirty="0">
                          <a:solidFill>
                            <a:schemeClr val="tx1"/>
                          </a:solidFill>
                          <a:effectLst/>
                          <a:latin typeface="+mn-ea"/>
                          <a:ea typeface="+mn-ea"/>
                        </a:rPr>
                        <a:t>）</a:t>
                      </a:r>
                      <a:r>
                        <a:rPr lang="ja-JP" altLang="en-US" sz="1400" b="1" dirty="0">
                          <a:solidFill>
                            <a:schemeClr val="tx1"/>
                          </a:solidFill>
                          <a:effectLst/>
                          <a:latin typeface="+mn-ea"/>
                          <a:ea typeface="+mn-ea"/>
                        </a:rPr>
                        <a:t>年度：</a:t>
                      </a:r>
                      <a:r>
                        <a:rPr lang="en-US" altLang="ja-JP" sz="1400" b="1" dirty="0">
                          <a:solidFill>
                            <a:schemeClr val="tx1"/>
                          </a:solidFill>
                          <a:effectLst/>
                          <a:latin typeface="+mn-ea"/>
                          <a:ea typeface="+mn-ea"/>
                        </a:rPr>
                        <a:t>12</a:t>
                      </a:r>
                      <a:r>
                        <a:rPr lang="ja-JP" altLang="en-US" sz="1400" b="1" dirty="0">
                          <a:solidFill>
                            <a:schemeClr val="tx1"/>
                          </a:solidFill>
                          <a:effectLst/>
                          <a:latin typeface="+mn-ea"/>
                          <a:ea typeface="+mn-ea"/>
                        </a:rPr>
                        <a:t>件</a:t>
                      </a:r>
                      <a:endParaRPr lang="en-US" altLang="ja-JP" sz="1400" b="1" dirty="0">
                        <a:solidFill>
                          <a:schemeClr val="tx1"/>
                        </a:solidFill>
                        <a:effectLst/>
                        <a:latin typeface="+mn-ea"/>
                        <a:ea typeface="+mn-ea"/>
                      </a:endParaRPr>
                    </a:p>
                    <a:p>
                      <a:pPr marL="0" indent="1519238" algn="ctr" fontAlgn="auto">
                        <a:lnSpc>
                          <a:spcPts val="1600"/>
                        </a:lnSpc>
                        <a:spcAft>
                          <a:spcPts val="0"/>
                        </a:spcAft>
                      </a:pPr>
                      <a:r>
                        <a:rPr lang="ja-JP" altLang="en-US" sz="1400" b="1" dirty="0">
                          <a:solidFill>
                            <a:schemeClr val="tx1"/>
                          </a:solidFill>
                          <a:effectLst/>
                          <a:latin typeface="+mn-ea"/>
                          <a:ea typeface="+mn-ea"/>
                        </a:rPr>
                        <a:t>延べ</a:t>
                      </a:r>
                      <a:r>
                        <a:rPr lang="en-US" sz="1400" b="1" dirty="0">
                          <a:solidFill>
                            <a:schemeClr val="tx1"/>
                          </a:solidFill>
                          <a:effectLst/>
                          <a:latin typeface="+mn-ea"/>
                          <a:ea typeface="+mn-ea"/>
                        </a:rPr>
                        <a:t>45</a:t>
                      </a:r>
                      <a:r>
                        <a:rPr lang="ja-JP" sz="1400" b="1" dirty="0">
                          <a:solidFill>
                            <a:schemeClr val="tx1"/>
                          </a:solidFill>
                          <a:effectLst/>
                          <a:latin typeface="+mn-ea"/>
                          <a:ea typeface="+mn-ea"/>
                        </a:rPr>
                        <a:t>件</a:t>
                      </a:r>
                      <a:endParaRPr lang="en-US" altLang="ja-JP" sz="1400" b="1" dirty="0">
                        <a:solidFill>
                          <a:schemeClr val="tx1"/>
                        </a:solidFill>
                        <a:effectLst/>
                        <a:latin typeface="+mn-ea"/>
                        <a:ea typeface="+mn-ea"/>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altLang="en-US" sz="1400" b="1" dirty="0">
                          <a:solidFill>
                            <a:schemeClr val="tx1"/>
                          </a:solidFill>
                          <a:effectLst/>
                          <a:latin typeface="+mn-ea"/>
                          <a:ea typeface="+mn-ea"/>
                        </a:rPr>
                        <a:t>平成</a:t>
                      </a:r>
                      <a:r>
                        <a:rPr lang="en-US" altLang="ja-JP" sz="1400" b="1" dirty="0">
                          <a:solidFill>
                            <a:schemeClr val="tx1"/>
                          </a:solidFill>
                          <a:effectLst/>
                          <a:latin typeface="+mn-ea"/>
                          <a:ea typeface="+mn-ea"/>
                        </a:rPr>
                        <a:t>30</a:t>
                      </a:r>
                      <a:r>
                        <a:rPr lang="ja-JP" altLang="ja-JP" sz="1400" b="1" dirty="0">
                          <a:solidFill>
                            <a:schemeClr val="tx1"/>
                          </a:solidFill>
                          <a:effectLst/>
                          <a:latin typeface="+mn-ea"/>
                          <a:ea typeface="+mn-ea"/>
                        </a:rPr>
                        <a:t>（</a:t>
                      </a:r>
                      <a:r>
                        <a:rPr lang="en-US" altLang="ja-JP" sz="1400" b="1" dirty="0">
                          <a:solidFill>
                            <a:schemeClr val="tx1"/>
                          </a:solidFill>
                          <a:effectLst/>
                          <a:latin typeface="+mn-ea"/>
                          <a:ea typeface="+mn-ea"/>
                        </a:rPr>
                        <a:t>2018</a:t>
                      </a:r>
                      <a:r>
                        <a:rPr lang="ja-JP" altLang="ja-JP" sz="1400" b="1" dirty="0">
                          <a:solidFill>
                            <a:schemeClr val="tx1"/>
                          </a:solidFill>
                          <a:effectLst/>
                          <a:latin typeface="+mn-ea"/>
                          <a:ea typeface="+mn-ea"/>
                        </a:rPr>
                        <a:t>）</a:t>
                      </a:r>
                      <a:r>
                        <a:rPr lang="ja-JP" altLang="en-US" sz="1400" b="1" dirty="0">
                          <a:solidFill>
                            <a:schemeClr val="tx1"/>
                          </a:solidFill>
                          <a:effectLst/>
                          <a:latin typeface="+mn-ea"/>
                          <a:ea typeface="+mn-ea"/>
                        </a:rPr>
                        <a:t>年度：</a:t>
                      </a:r>
                      <a:r>
                        <a:rPr lang="en-US" altLang="ja-JP" sz="1400" b="1" dirty="0">
                          <a:solidFill>
                            <a:schemeClr val="tx1"/>
                          </a:solidFill>
                          <a:effectLst/>
                          <a:latin typeface="+mn-ea"/>
                          <a:ea typeface="+mn-ea"/>
                        </a:rPr>
                        <a:t>11</a:t>
                      </a:r>
                      <a:r>
                        <a:rPr lang="ja-JP" altLang="en-US" sz="1400" b="1" dirty="0">
                          <a:solidFill>
                            <a:schemeClr val="tx1"/>
                          </a:solidFill>
                          <a:effectLst/>
                          <a:latin typeface="+mn-ea"/>
                          <a:ea typeface="+mn-ea"/>
                        </a:rPr>
                        <a:t>件</a:t>
                      </a:r>
                      <a:endParaRPr lang="en-US" altLang="ja-JP" sz="1400" b="1" dirty="0">
                        <a:solidFill>
                          <a:schemeClr val="tx1"/>
                        </a:solidFill>
                        <a:effectLst/>
                        <a:latin typeface="+mn-ea"/>
                        <a:ea typeface="+mn-ea"/>
                      </a:endParaRPr>
                    </a:p>
                    <a:p>
                      <a:pPr algn="ctr" fontAlgn="auto">
                        <a:lnSpc>
                          <a:spcPts val="1600"/>
                        </a:lnSpc>
                        <a:spcAft>
                          <a:spcPts val="0"/>
                        </a:spcAft>
                      </a:pPr>
                      <a:r>
                        <a:rPr lang="ja-JP" altLang="en-US" sz="1400" b="1" dirty="0">
                          <a:solidFill>
                            <a:schemeClr val="tx1"/>
                          </a:solidFill>
                          <a:effectLst/>
                          <a:latin typeface="+mn-ea"/>
                          <a:ea typeface="+mn-ea"/>
                        </a:rPr>
                        <a:t>令和元</a:t>
                      </a:r>
                      <a:r>
                        <a:rPr lang="ja-JP" altLang="ja-JP" sz="1400" b="1" dirty="0">
                          <a:solidFill>
                            <a:schemeClr val="tx1"/>
                          </a:solidFill>
                          <a:effectLst/>
                          <a:latin typeface="+mn-ea"/>
                          <a:ea typeface="+mn-ea"/>
                        </a:rPr>
                        <a:t>（</a:t>
                      </a:r>
                      <a:r>
                        <a:rPr lang="en-US" altLang="ja-JP" sz="1400" b="1" dirty="0">
                          <a:solidFill>
                            <a:schemeClr val="tx1"/>
                          </a:solidFill>
                          <a:effectLst/>
                          <a:latin typeface="+mn-ea"/>
                          <a:ea typeface="+mn-ea"/>
                        </a:rPr>
                        <a:t>2019</a:t>
                      </a:r>
                      <a:r>
                        <a:rPr lang="ja-JP" altLang="ja-JP" sz="1400" b="1" dirty="0">
                          <a:solidFill>
                            <a:schemeClr val="tx1"/>
                          </a:solidFill>
                          <a:effectLst/>
                          <a:latin typeface="+mn-ea"/>
                          <a:ea typeface="+mn-ea"/>
                        </a:rPr>
                        <a:t>）</a:t>
                      </a:r>
                      <a:r>
                        <a:rPr lang="ja-JP" altLang="en-US" sz="1400" b="1" dirty="0">
                          <a:solidFill>
                            <a:schemeClr val="tx1"/>
                          </a:solidFill>
                          <a:effectLst/>
                          <a:latin typeface="+mn-ea"/>
                          <a:ea typeface="+mn-ea"/>
                        </a:rPr>
                        <a:t>年度：５件</a:t>
                      </a:r>
                      <a:endParaRPr lang="en-US" altLang="ja-JP" sz="1400" b="1" dirty="0">
                        <a:solidFill>
                          <a:schemeClr val="tx1"/>
                        </a:solidFill>
                        <a:effectLst/>
                        <a:latin typeface="+mn-ea"/>
                        <a:ea typeface="+mn-ea"/>
                      </a:endParaRPr>
                    </a:p>
                    <a:p>
                      <a:pPr algn="ctr" fontAlgn="auto">
                        <a:lnSpc>
                          <a:spcPts val="1600"/>
                        </a:lnSpc>
                        <a:spcAft>
                          <a:spcPts val="0"/>
                        </a:spcAft>
                      </a:pPr>
                      <a:r>
                        <a:rPr lang="ja-JP" altLang="en-US" sz="1400" b="1" dirty="0">
                          <a:solidFill>
                            <a:schemeClr val="tx1"/>
                          </a:solidFill>
                          <a:effectLst/>
                          <a:latin typeface="+mn-ea"/>
                          <a:ea typeface="+mn-ea"/>
                        </a:rPr>
                        <a:t>令和</a:t>
                      </a:r>
                      <a:r>
                        <a:rPr lang="en-US" altLang="ja-JP" sz="1400" b="1" dirty="0">
                          <a:solidFill>
                            <a:schemeClr val="tx1"/>
                          </a:solidFill>
                          <a:effectLst/>
                          <a:latin typeface="+mn-ea"/>
                          <a:ea typeface="+mn-ea"/>
                        </a:rPr>
                        <a:t>2</a:t>
                      </a:r>
                      <a:r>
                        <a:rPr lang="ja-JP" altLang="en-US" sz="1400" b="1" dirty="0">
                          <a:solidFill>
                            <a:schemeClr val="tx1"/>
                          </a:solidFill>
                          <a:effectLst/>
                          <a:latin typeface="+mn-ea"/>
                          <a:ea typeface="+mn-ea"/>
                        </a:rPr>
                        <a:t>年（</a:t>
                      </a:r>
                      <a:r>
                        <a:rPr lang="en-US" altLang="ja-JP" sz="1400" b="1" dirty="0">
                          <a:solidFill>
                            <a:schemeClr val="tx1"/>
                          </a:solidFill>
                          <a:effectLst/>
                          <a:latin typeface="+mn-ea"/>
                          <a:ea typeface="+mn-ea"/>
                        </a:rPr>
                        <a:t>2020</a:t>
                      </a:r>
                      <a:r>
                        <a:rPr lang="ja-JP" altLang="en-US" sz="1400" b="1" dirty="0">
                          <a:solidFill>
                            <a:schemeClr val="tx1"/>
                          </a:solidFill>
                          <a:effectLst/>
                          <a:latin typeface="+mn-ea"/>
                          <a:ea typeface="+mn-ea"/>
                        </a:rPr>
                        <a:t>）年度：</a:t>
                      </a:r>
                      <a:r>
                        <a:rPr lang="en-US" altLang="ja-JP" sz="1400" b="1" dirty="0">
                          <a:solidFill>
                            <a:schemeClr val="tx1"/>
                          </a:solidFill>
                          <a:effectLst/>
                          <a:latin typeface="+mn-ea"/>
                          <a:ea typeface="+mn-ea"/>
                        </a:rPr>
                        <a:t>※0</a:t>
                      </a:r>
                      <a:r>
                        <a:rPr lang="ja-JP" altLang="en-US" sz="1400" b="1" dirty="0">
                          <a:solidFill>
                            <a:schemeClr val="tx1"/>
                          </a:solidFill>
                          <a:effectLst/>
                          <a:latin typeface="+mn-ea"/>
                          <a:ea typeface="+mn-ea"/>
                        </a:rPr>
                        <a:t>件</a:t>
                      </a:r>
                      <a:endParaRPr lang="en-US" altLang="ja-JP" sz="1400" b="1" dirty="0">
                        <a:solidFill>
                          <a:schemeClr val="tx1"/>
                        </a:solidFill>
                        <a:effectLst/>
                        <a:latin typeface="+mn-ea"/>
                        <a:ea typeface="+mn-ea"/>
                      </a:endParaRPr>
                    </a:p>
                    <a:p>
                      <a:pPr algn="ctr" fontAlgn="auto">
                        <a:lnSpc>
                          <a:spcPts val="1600"/>
                        </a:lnSpc>
                        <a:spcAft>
                          <a:spcPts val="0"/>
                        </a:spcAft>
                      </a:pPr>
                      <a:r>
                        <a:rPr lang="en-US" altLang="ja-JP" sz="1000" b="1" dirty="0">
                          <a:solidFill>
                            <a:schemeClr val="tx1"/>
                          </a:solidFill>
                          <a:effectLst/>
                          <a:latin typeface="+mn-ea"/>
                          <a:ea typeface="+mn-ea"/>
                        </a:rPr>
                        <a:t>※</a:t>
                      </a:r>
                      <a:r>
                        <a:rPr lang="ja-JP" altLang="en-US" sz="1000" b="1" dirty="0">
                          <a:solidFill>
                            <a:schemeClr val="tx1"/>
                          </a:solidFill>
                          <a:effectLst/>
                          <a:latin typeface="+mn-ea"/>
                          <a:ea typeface="+mn-ea"/>
                        </a:rPr>
                        <a:t>コロナの影響により事業中止</a:t>
                      </a:r>
                      <a:endParaRPr lang="en-US" altLang="ja-JP" sz="1000" b="1" dirty="0">
                        <a:solidFill>
                          <a:schemeClr val="tx1"/>
                        </a:solidFill>
                        <a:effectLst/>
                        <a:latin typeface="+mn-ea"/>
                        <a:ea typeface="+mn-ea"/>
                      </a:endParaRPr>
                    </a:p>
                    <a:p>
                      <a:pPr marL="0" indent="1708150" algn="l" fontAlgn="auto">
                        <a:lnSpc>
                          <a:spcPts val="1600"/>
                        </a:lnSpc>
                        <a:spcAft>
                          <a:spcPts val="0"/>
                        </a:spcAft>
                        <a:tabLst>
                          <a:tab pos="1789113" algn="l"/>
                        </a:tabLst>
                      </a:pPr>
                      <a:r>
                        <a:rPr lang="ja-JP" altLang="en-US" sz="1400" b="1" dirty="0">
                          <a:solidFill>
                            <a:schemeClr val="tx1"/>
                          </a:solidFill>
                          <a:effectLst/>
                          <a:latin typeface="+mn-ea"/>
                          <a:ea typeface="+mn-ea"/>
                        </a:rPr>
                        <a:t>延べ</a:t>
                      </a:r>
                      <a:r>
                        <a:rPr lang="en-US" altLang="ja-JP" sz="1400" b="1" dirty="0">
                          <a:solidFill>
                            <a:schemeClr val="tx1"/>
                          </a:solidFill>
                          <a:effectLst/>
                          <a:latin typeface="+mn-ea"/>
                          <a:ea typeface="+mn-ea"/>
                        </a:rPr>
                        <a:t>61</a:t>
                      </a:r>
                      <a:r>
                        <a:rPr lang="ja-JP" altLang="ja-JP" sz="1400" b="1" dirty="0">
                          <a:solidFill>
                            <a:schemeClr val="tx1"/>
                          </a:solidFill>
                          <a:effectLst/>
                          <a:latin typeface="+mn-ea"/>
                          <a:ea typeface="+mn-ea"/>
                        </a:rPr>
                        <a:t>件</a:t>
                      </a:r>
                      <a:endParaRPr lang="en-US" altLang="ja-JP" sz="1400" b="1" dirty="0">
                        <a:solidFill>
                          <a:schemeClr val="tx1"/>
                        </a:solidFill>
                        <a:effectLst/>
                        <a:latin typeface="+mn-ea"/>
                        <a:ea typeface="+mn-ea"/>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672352">
                <a:tc>
                  <a:txBody>
                    <a:bodyPr/>
                    <a:lstStyle/>
                    <a:p>
                      <a:pPr algn="ctr" fontAlgn="auto">
                        <a:lnSpc>
                          <a:spcPts val="1600"/>
                        </a:lnSpc>
                        <a:spcAft>
                          <a:spcPts val="0"/>
                        </a:spcAft>
                      </a:pPr>
                      <a:r>
                        <a:rPr lang="ja-JP" sz="1400" b="1" dirty="0">
                          <a:effectLst/>
                          <a:latin typeface="+mn-ea"/>
                          <a:ea typeface="+mn-ea"/>
                        </a:rPr>
                        <a:t>２</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600"/>
                        </a:lnSpc>
                        <a:spcAft>
                          <a:spcPts val="0"/>
                        </a:spcAft>
                      </a:pPr>
                      <a:r>
                        <a:rPr lang="ja-JP" sz="1400" b="1" dirty="0">
                          <a:effectLst/>
                          <a:latin typeface="+mn-ea"/>
                          <a:ea typeface="+mn-ea"/>
                        </a:rPr>
                        <a:t>がん検診受診推進員認定数</a:t>
                      </a:r>
                    </a:p>
                    <a:p>
                      <a:pPr algn="l" fontAlgn="auto">
                        <a:lnSpc>
                          <a:spcPts val="1600"/>
                        </a:lnSpc>
                        <a:spcAft>
                          <a:spcPts val="0"/>
                        </a:spcAft>
                      </a:pPr>
                      <a:r>
                        <a:rPr lang="ja-JP" sz="1400" b="1" dirty="0">
                          <a:effectLst/>
                          <a:latin typeface="+mn-ea"/>
                          <a:ea typeface="+mn-ea"/>
                        </a:rPr>
                        <a:t>【大阪府調べ】</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3,978</a:t>
                      </a:r>
                      <a:r>
                        <a:rPr lang="ja-JP" sz="1400" b="1" dirty="0">
                          <a:effectLst/>
                          <a:latin typeface="+mn-ea"/>
                          <a:ea typeface="+mn-ea"/>
                        </a:rPr>
                        <a:t>人</a:t>
                      </a:r>
                    </a:p>
                    <a:p>
                      <a:pPr algn="ctr" fontAlgn="auto">
                        <a:lnSpc>
                          <a:spcPts val="1600"/>
                        </a:lnSpc>
                        <a:spcAft>
                          <a:spcPts val="0"/>
                        </a:spcAft>
                      </a:pPr>
                      <a:r>
                        <a:rPr lang="ja-JP" sz="1400" b="1" dirty="0">
                          <a:effectLst/>
                          <a:latin typeface="+mn-ea"/>
                          <a:ea typeface="+mn-ea"/>
                        </a:rPr>
                        <a:t>【平成</a:t>
                      </a:r>
                      <a:r>
                        <a:rPr lang="en-US" sz="1400" b="1" dirty="0">
                          <a:effectLst/>
                          <a:latin typeface="+mn-ea"/>
                          <a:ea typeface="+mn-ea"/>
                        </a:rPr>
                        <a:t>29</a:t>
                      </a:r>
                      <a:r>
                        <a:rPr lang="ja-JP" sz="1400" b="1" dirty="0">
                          <a:effectLst/>
                          <a:latin typeface="+mn-ea"/>
                          <a:ea typeface="+mn-ea"/>
                        </a:rPr>
                        <a:t>（</a:t>
                      </a:r>
                      <a:r>
                        <a:rPr lang="en-US" sz="1400" b="1" dirty="0">
                          <a:effectLst/>
                          <a:latin typeface="+mn-ea"/>
                          <a:ea typeface="+mn-ea"/>
                        </a:rPr>
                        <a:t>2017</a:t>
                      </a:r>
                      <a:r>
                        <a:rPr lang="ja-JP" sz="1400" b="1" dirty="0">
                          <a:effectLst/>
                          <a:latin typeface="+mn-ea"/>
                          <a:ea typeface="+mn-ea"/>
                        </a:rPr>
                        <a:t>）年</a:t>
                      </a:r>
                      <a:r>
                        <a:rPr lang="en-US" sz="1400" b="1" dirty="0">
                          <a:effectLst/>
                          <a:latin typeface="+mn-ea"/>
                          <a:ea typeface="+mn-ea"/>
                        </a:rPr>
                        <a:t>3</a:t>
                      </a:r>
                      <a:r>
                        <a:rPr lang="ja-JP" sz="1400" b="1" dirty="0">
                          <a:effectLst/>
                          <a:latin typeface="+mn-ea"/>
                          <a:ea typeface="+mn-ea"/>
                        </a:rPr>
                        <a:t>月】</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a:solidFill>
                            <a:schemeClr val="tx1"/>
                          </a:solidFill>
                          <a:effectLst/>
                          <a:latin typeface="+mn-ea"/>
                          <a:ea typeface="+mn-ea"/>
                          <a:cs typeface="HG丸ｺﾞｼｯｸM-PRO"/>
                        </a:rPr>
                        <a:t>5,681</a:t>
                      </a:r>
                      <a:r>
                        <a:rPr lang="ja-JP" altLang="en-US" sz="1400" b="1" dirty="0">
                          <a:solidFill>
                            <a:schemeClr val="tx1"/>
                          </a:solidFill>
                          <a:effectLst/>
                          <a:latin typeface="+mn-ea"/>
                          <a:ea typeface="+mn-ea"/>
                          <a:cs typeface="HG丸ｺﾞｼｯｸM-PRO"/>
                        </a:rPr>
                        <a:t>人</a:t>
                      </a:r>
                      <a:endParaRPr lang="en-US" altLang="ja-JP" sz="1400" b="1" dirty="0">
                        <a:solidFill>
                          <a:schemeClr val="tx1"/>
                        </a:solidFill>
                        <a:effectLst/>
                        <a:latin typeface="+mn-ea"/>
                        <a:ea typeface="+mn-ea"/>
                        <a:cs typeface="HG丸ｺﾞｼｯｸM-PRO"/>
                      </a:endParaRPr>
                    </a:p>
                    <a:p>
                      <a:pPr algn="ctr" fontAlgn="auto">
                        <a:lnSpc>
                          <a:spcPts val="1600"/>
                        </a:lnSpc>
                        <a:spcAft>
                          <a:spcPts val="0"/>
                        </a:spcAft>
                      </a:pPr>
                      <a:r>
                        <a:rPr lang="en-US" altLang="ja-JP" sz="1400" b="1" dirty="0">
                          <a:solidFill>
                            <a:schemeClr val="tx1"/>
                          </a:solidFill>
                          <a:effectLst/>
                          <a:latin typeface="+mn-ea"/>
                          <a:ea typeface="+mn-ea"/>
                          <a:cs typeface="HG丸ｺﾞｼｯｸM-PRO"/>
                        </a:rPr>
                        <a:t>【</a:t>
                      </a:r>
                      <a:r>
                        <a:rPr lang="ja-JP" altLang="en-US" sz="1400" b="1" dirty="0">
                          <a:solidFill>
                            <a:schemeClr val="tx1"/>
                          </a:solidFill>
                          <a:effectLst/>
                          <a:latin typeface="+mn-ea"/>
                          <a:ea typeface="+mn-ea"/>
                          <a:cs typeface="HG丸ｺﾞｼｯｸM-PRO"/>
                        </a:rPr>
                        <a:t>令和２年（</a:t>
                      </a:r>
                      <a:r>
                        <a:rPr lang="en-US" altLang="ja-JP" sz="1400" b="1" dirty="0">
                          <a:solidFill>
                            <a:schemeClr val="tx1"/>
                          </a:solidFill>
                          <a:effectLst/>
                          <a:latin typeface="+mn-ea"/>
                          <a:ea typeface="+mn-ea"/>
                          <a:cs typeface="HG丸ｺﾞｼｯｸM-PRO"/>
                        </a:rPr>
                        <a:t>2020</a:t>
                      </a:r>
                      <a:r>
                        <a:rPr lang="ja-JP" altLang="en-US" sz="1400" b="1" dirty="0">
                          <a:solidFill>
                            <a:schemeClr val="tx1"/>
                          </a:solidFill>
                          <a:effectLst/>
                          <a:latin typeface="+mn-ea"/>
                          <a:ea typeface="+mn-ea"/>
                          <a:cs typeface="HG丸ｺﾞｼｯｸM-PRO"/>
                        </a:rPr>
                        <a:t>）</a:t>
                      </a:r>
                      <a:r>
                        <a:rPr lang="en-US" altLang="ja-JP" sz="1400" b="1" dirty="0">
                          <a:solidFill>
                            <a:schemeClr val="tx1"/>
                          </a:solidFill>
                          <a:effectLst/>
                          <a:latin typeface="+mn-ea"/>
                          <a:ea typeface="+mn-ea"/>
                          <a:cs typeface="HG丸ｺﾞｼｯｸM-PRO"/>
                        </a:rPr>
                        <a:t>3</a:t>
                      </a:r>
                      <a:r>
                        <a:rPr lang="ja-JP" altLang="en-US" sz="1400" b="1" dirty="0">
                          <a:solidFill>
                            <a:schemeClr val="tx1"/>
                          </a:solidFill>
                          <a:effectLst/>
                          <a:latin typeface="+mn-ea"/>
                          <a:ea typeface="+mn-ea"/>
                          <a:cs typeface="HG丸ｺﾞｼｯｸM-PRO"/>
                        </a:rPr>
                        <a:t>月</a:t>
                      </a:r>
                      <a:r>
                        <a:rPr lang="en-US" altLang="ja-JP" sz="1400" b="1" dirty="0">
                          <a:solidFill>
                            <a:schemeClr val="tx1"/>
                          </a:solidFill>
                          <a:effectLst/>
                          <a:latin typeface="+mn-ea"/>
                          <a:ea typeface="+mn-ea"/>
                          <a:cs typeface="HG丸ｺﾞｼｯｸM-PRO"/>
                        </a:rPr>
                        <a:t>】</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859862">
                <a:tc>
                  <a:txBody>
                    <a:bodyPr/>
                    <a:lstStyle/>
                    <a:p>
                      <a:pPr algn="ctr" fontAlgn="auto">
                        <a:lnSpc>
                          <a:spcPts val="1600"/>
                        </a:lnSpc>
                        <a:spcAft>
                          <a:spcPts val="0"/>
                        </a:spcAft>
                      </a:pPr>
                      <a:r>
                        <a:rPr lang="ja-JP" sz="1400" b="1" dirty="0">
                          <a:effectLst/>
                          <a:latin typeface="+mn-ea"/>
                          <a:ea typeface="+mn-ea"/>
                        </a:rPr>
                        <a:t>３</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sz="1400" b="1" dirty="0">
                          <a:effectLst/>
                          <a:latin typeface="+mn-ea"/>
                          <a:ea typeface="+mn-ea"/>
                        </a:rPr>
                        <a:t>患者会、患者支援団体及び患者</a:t>
                      </a:r>
                      <a:endParaRPr lang="en-US" altLang="ja-JP" sz="1400" b="1" dirty="0">
                        <a:effectLst/>
                        <a:latin typeface="+mn-ea"/>
                        <a:ea typeface="+mn-ea"/>
                      </a:endParaRPr>
                    </a:p>
                    <a:p>
                      <a:pPr algn="l" fontAlgn="auto">
                        <a:lnSpc>
                          <a:spcPts val="1600"/>
                        </a:lnSpc>
                        <a:spcAft>
                          <a:spcPts val="0"/>
                        </a:spcAft>
                      </a:pPr>
                      <a:r>
                        <a:rPr lang="ja-JP" sz="1400" b="1" dirty="0">
                          <a:effectLst/>
                          <a:latin typeface="+mn-ea"/>
                          <a:ea typeface="+mn-ea"/>
                        </a:rPr>
                        <a:t>サロンの数</a:t>
                      </a:r>
                    </a:p>
                    <a:p>
                      <a:pPr algn="l" fontAlgn="auto">
                        <a:lnSpc>
                          <a:spcPts val="1600"/>
                        </a:lnSpc>
                        <a:spcAft>
                          <a:spcPts val="0"/>
                        </a:spcAft>
                      </a:pPr>
                      <a:r>
                        <a:rPr lang="ja-JP" sz="1400" b="1" dirty="0">
                          <a:effectLst/>
                          <a:latin typeface="+mn-ea"/>
                          <a:ea typeface="+mn-ea"/>
                        </a:rPr>
                        <a:t>【大阪府調べ】</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sz="1400" b="1" dirty="0">
                          <a:effectLst/>
                          <a:latin typeface="+mn-ea"/>
                          <a:ea typeface="+mn-ea"/>
                        </a:rPr>
                        <a:t>患者会及び患者支援団体：</a:t>
                      </a:r>
                      <a:r>
                        <a:rPr lang="en-US" sz="1400" b="1" dirty="0">
                          <a:effectLst/>
                          <a:latin typeface="+mn-ea"/>
                          <a:ea typeface="+mn-ea"/>
                        </a:rPr>
                        <a:t>36</a:t>
                      </a:r>
                      <a:r>
                        <a:rPr lang="ja-JP" sz="1400" b="1" dirty="0">
                          <a:effectLst/>
                          <a:latin typeface="+mn-ea"/>
                          <a:ea typeface="+mn-ea"/>
                        </a:rPr>
                        <a:t>団体</a:t>
                      </a:r>
                    </a:p>
                    <a:p>
                      <a:pPr algn="ctr" fontAlgn="auto">
                        <a:lnSpc>
                          <a:spcPts val="1600"/>
                        </a:lnSpc>
                        <a:spcAft>
                          <a:spcPts val="0"/>
                        </a:spcAft>
                      </a:pPr>
                      <a:r>
                        <a:rPr lang="ja-JP" sz="1400" b="1" dirty="0">
                          <a:effectLst/>
                          <a:latin typeface="+mn-ea"/>
                          <a:ea typeface="+mn-ea"/>
                        </a:rPr>
                        <a:t>患者サロン：</a:t>
                      </a:r>
                      <a:r>
                        <a:rPr lang="en-US" sz="1400" b="1" dirty="0">
                          <a:effectLst/>
                          <a:latin typeface="+mn-ea"/>
                          <a:ea typeface="+mn-ea"/>
                        </a:rPr>
                        <a:t>58</a:t>
                      </a:r>
                      <a:r>
                        <a:rPr lang="ja-JP" sz="1400" b="1" dirty="0">
                          <a:effectLst/>
                          <a:latin typeface="+mn-ea"/>
                          <a:ea typeface="+mn-ea"/>
                        </a:rPr>
                        <a:t>病院</a:t>
                      </a:r>
                    </a:p>
                    <a:p>
                      <a:pPr algn="ctr" fontAlgn="auto">
                        <a:lnSpc>
                          <a:spcPts val="1600"/>
                        </a:lnSpc>
                        <a:spcAft>
                          <a:spcPts val="0"/>
                        </a:spcAft>
                      </a:pPr>
                      <a:r>
                        <a:rPr lang="ja-JP" sz="1400" b="1" dirty="0">
                          <a:effectLst/>
                          <a:latin typeface="+mn-ea"/>
                          <a:ea typeface="+mn-ea"/>
                        </a:rPr>
                        <a:t>【平成</a:t>
                      </a:r>
                      <a:r>
                        <a:rPr lang="en-US" sz="1400" b="1" dirty="0">
                          <a:effectLst/>
                          <a:latin typeface="+mn-ea"/>
                          <a:ea typeface="+mn-ea"/>
                        </a:rPr>
                        <a:t>29</a:t>
                      </a:r>
                      <a:r>
                        <a:rPr lang="ja-JP" sz="1400" b="1" dirty="0">
                          <a:effectLst/>
                          <a:latin typeface="+mn-ea"/>
                          <a:ea typeface="+mn-ea"/>
                        </a:rPr>
                        <a:t>（</a:t>
                      </a:r>
                      <a:r>
                        <a:rPr lang="en-US" sz="1400" b="1" dirty="0">
                          <a:effectLst/>
                          <a:latin typeface="+mn-ea"/>
                          <a:ea typeface="+mn-ea"/>
                        </a:rPr>
                        <a:t>2017</a:t>
                      </a:r>
                      <a:r>
                        <a:rPr lang="ja-JP" sz="1400" b="1" dirty="0">
                          <a:effectLst/>
                          <a:latin typeface="+mn-ea"/>
                          <a:ea typeface="+mn-ea"/>
                        </a:rPr>
                        <a:t>）年</a:t>
                      </a:r>
                      <a:r>
                        <a:rPr lang="en-US" sz="1400" b="1" dirty="0">
                          <a:effectLst/>
                          <a:latin typeface="+mn-ea"/>
                          <a:ea typeface="+mn-ea"/>
                        </a:rPr>
                        <a:t>7</a:t>
                      </a:r>
                      <a:r>
                        <a:rPr lang="ja-JP" sz="1400" b="1" dirty="0">
                          <a:effectLst/>
                          <a:latin typeface="+mn-ea"/>
                          <a:ea typeface="+mn-ea"/>
                        </a:rPr>
                        <a:t>月】</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ja-JP" altLang="ja-JP" sz="1400" b="1" dirty="0">
                          <a:solidFill>
                            <a:schemeClr val="tx1"/>
                          </a:solidFill>
                          <a:effectLst/>
                          <a:latin typeface="+mn-ea"/>
                          <a:ea typeface="+mn-ea"/>
                        </a:rPr>
                        <a:t>患者会及び患者支援団体：</a:t>
                      </a:r>
                      <a:r>
                        <a:rPr lang="en-US" altLang="ja-JP" sz="1400" b="1" dirty="0">
                          <a:solidFill>
                            <a:schemeClr val="tx1"/>
                          </a:solidFill>
                          <a:effectLst/>
                          <a:latin typeface="+mn-ea"/>
                          <a:ea typeface="+mn-ea"/>
                        </a:rPr>
                        <a:t>38</a:t>
                      </a:r>
                      <a:r>
                        <a:rPr lang="ja-JP" altLang="ja-JP" sz="1400" b="1" dirty="0">
                          <a:solidFill>
                            <a:schemeClr val="tx1"/>
                          </a:solidFill>
                          <a:effectLst/>
                          <a:latin typeface="+mn-ea"/>
                          <a:ea typeface="+mn-ea"/>
                        </a:rPr>
                        <a:t>団体</a:t>
                      </a:r>
                      <a:endParaRPr lang="en-US" altLang="ja-JP" sz="1400" b="1" dirty="0">
                        <a:solidFill>
                          <a:schemeClr val="tx1"/>
                        </a:solidFill>
                        <a:effectLst/>
                        <a:latin typeface="+mn-ea"/>
                        <a:ea typeface="+mn-ea"/>
                      </a:endParaRPr>
                    </a:p>
                    <a:p>
                      <a:pPr marL="0" marR="0" lvl="0" indent="0" algn="ctr" defTabSz="914400" rtl="0" eaLnBrk="1" fontAlgn="auto" latinLnBrk="0" hangingPunct="1">
                        <a:lnSpc>
                          <a:spcPts val="1600"/>
                        </a:lnSpc>
                        <a:spcBef>
                          <a:spcPts val="0"/>
                        </a:spcBef>
                        <a:spcAft>
                          <a:spcPts val="0"/>
                        </a:spcAft>
                        <a:buClrTx/>
                        <a:buSzTx/>
                        <a:buFontTx/>
                        <a:buNone/>
                        <a:tabLst/>
                        <a:defRPr/>
                      </a:pPr>
                      <a:r>
                        <a:rPr lang="en-US" altLang="ja-JP" sz="1400" b="1" dirty="0">
                          <a:solidFill>
                            <a:schemeClr val="tx1"/>
                          </a:solidFill>
                          <a:effectLst/>
                          <a:latin typeface="+mn-ea"/>
                          <a:ea typeface="+mn-ea"/>
                        </a:rPr>
                        <a:t>【</a:t>
                      </a:r>
                      <a:r>
                        <a:rPr lang="ja-JP" altLang="en-US" sz="1400" b="1" dirty="0">
                          <a:solidFill>
                            <a:schemeClr val="tx1"/>
                          </a:solidFill>
                          <a:effectLst/>
                          <a:latin typeface="+mn-ea"/>
                          <a:ea typeface="+mn-ea"/>
                        </a:rPr>
                        <a:t>令和２（</a:t>
                      </a:r>
                      <a:r>
                        <a:rPr lang="en-US" altLang="ja-JP" sz="1400" b="1" dirty="0">
                          <a:solidFill>
                            <a:schemeClr val="tx1"/>
                          </a:solidFill>
                          <a:effectLst/>
                          <a:latin typeface="+mn-ea"/>
                          <a:ea typeface="+mn-ea"/>
                        </a:rPr>
                        <a:t>2020</a:t>
                      </a:r>
                      <a:r>
                        <a:rPr lang="ja-JP" altLang="en-US" sz="1400" b="1" dirty="0">
                          <a:solidFill>
                            <a:schemeClr val="tx1"/>
                          </a:solidFill>
                          <a:effectLst/>
                          <a:latin typeface="+mn-ea"/>
                          <a:ea typeface="+mn-ea"/>
                        </a:rPr>
                        <a:t>）年</a:t>
                      </a:r>
                      <a:r>
                        <a:rPr lang="en-US" altLang="ja-JP" sz="1400" b="1" dirty="0">
                          <a:solidFill>
                            <a:schemeClr val="tx1"/>
                          </a:solidFill>
                          <a:effectLst/>
                          <a:latin typeface="+mn-ea"/>
                          <a:ea typeface="+mn-ea"/>
                        </a:rPr>
                        <a:t>7</a:t>
                      </a:r>
                      <a:r>
                        <a:rPr lang="ja-JP" altLang="en-US" sz="1400" b="1" dirty="0">
                          <a:solidFill>
                            <a:schemeClr val="tx1"/>
                          </a:solidFill>
                          <a:effectLst/>
                          <a:latin typeface="+mn-ea"/>
                          <a:ea typeface="+mn-ea"/>
                        </a:rPr>
                        <a:t>月</a:t>
                      </a:r>
                      <a:r>
                        <a:rPr lang="en-US" altLang="ja-JP" sz="1400" b="1" dirty="0">
                          <a:solidFill>
                            <a:schemeClr val="tx1"/>
                          </a:solidFill>
                          <a:effectLst/>
                          <a:latin typeface="+mn-ea"/>
                          <a:ea typeface="+mn-ea"/>
                        </a:rPr>
                        <a:t>】</a:t>
                      </a:r>
                    </a:p>
                    <a:p>
                      <a:pPr marL="0" marR="0" lvl="0" indent="0" algn="ctr" defTabSz="914400" rtl="0" eaLnBrk="1" fontAlgn="auto" latinLnBrk="0" hangingPunct="1">
                        <a:lnSpc>
                          <a:spcPts val="1600"/>
                        </a:lnSpc>
                        <a:spcBef>
                          <a:spcPts val="0"/>
                        </a:spcBef>
                        <a:spcAft>
                          <a:spcPts val="0"/>
                        </a:spcAft>
                        <a:buClrTx/>
                        <a:buSzTx/>
                        <a:buFontTx/>
                        <a:buNone/>
                        <a:tabLst/>
                        <a:defRPr/>
                      </a:pPr>
                      <a:r>
                        <a:rPr lang="ja-JP" altLang="en-US" sz="1400" b="1" dirty="0">
                          <a:solidFill>
                            <a:schemeClr val="tx1"/>
                          </a:solidFill>
                          <a:effectLst/>
                          <a:latin typeface="+mn-ea"/>
                          <a:ea typeface="+mn-ea"/>
                          <a:cs typeface="HG丸ｺﾞｼｯｸM-PRO"/>
                        </a:rPr>
                        <a:t>患者サロン</a:t>
                      </a:r>
                      <a:r>
                        <a:rPr lang="ja-JP" altLang="en-US" sz="1400" b="1" dirty="0" smtClean="0">
                          <a:solidFill>
                            <a:schemeClr val="tx1"/>
                          </a:solidFill>
                          <a:effectLst/>
                          <a:latin typeface="+mn-ea"/>
                          <a:ea typeface="+mn-ea"/>
                          <a:cs typeface="HG丸ｺﾞｼｯｸM-PRO"/>
                        </a:rPr>
                        <a:t>：</a:t>
                      </a:r>
                      <a:r>
                        <a:rPr lang="en-US" altLang="ja-JP" sz="1400" b="1" dirty="0" smtClean="0">
                          <a:solidFill>
                            <a:schemeClr val="tx1"/>
                          </a:solidFill>
                          <a:effectLst/>
                          <a:latin typeface="+mn-ea"/>
                          <a:ea typeface="+mn-ea"/>
                          <a:cs typeface="HG丸ｺﾞｼｯｸM-PRO"/>
                        </a:rPr>
                        <a:t>56</a:t>
                      </a:r>
                      <a:r>
                        <a:rPr lang="ja-JP" altLang="en-US" sz="1400" b="1" dirty="0" smtClean="0">
                          <a:solidFill>
                            <a:schemeClr val="tx1"/>
                          </a:solidFill>
                          <a:effectLst/>
                          <a:latin typeface="+mn-ea"/>
                          <a:ea typeface="+mn-ea"/>
                          <a:cs typeface="HG丸ｺﾞｼｯｸM-PRO"/>
                        </a:rPr>
                        <a:t>病院</a:t>
                      </a:r>
                      <a:endParaRPr lang="en-US" altLang="ja-JP" sz="1400" b="1" dirty="0">
                        <a:solidFill>
                          <a:schemeClr val="tx1"/>
                        </a:solidFill>
                        <a:effectLst/>
                        <a:latin typeface="+mn-ea"/>
                        <a:ea typeface="+mn-ea"/>
                        <a:cs typeface="HG丸ｺﾞｼｯｸM-PRO"/>
                      </a:endParaRPr>
                    </a:p>
                    <a:p>
                      <a:pPr marL="0" marR="0" lvl="0" indent="0" algn="ctr" defTabSz="914400" rtl="0" eaLnBrk="1" fontAlgn="auto" latinLnBrk="0" hangingPunct="1">
                        <a:lnSpc>
                          <a:spcPts val="1600"/>
                        </a:lnSpc>
                        <a:spcBef>
                          <a:spcPts val="0"/>
                        </a:spcBef>
                        <a:spcAft>
                          <a:spcPts val="0"/>
                        </a:spcAft>
                        <a:buClrTx/>
                        <a:buSzTx/>
                        <a:buFontTx/>
                        <a:buNone/>
                        <a:tabLst/>
                        <a:defRPr/>
                      </a:pPr>
                      <a:r>
                        <a:rPr lang="ja-JP" altLang="ja-JP" sz="1400" b="1" dirty="0">
                          <a:solidFill>
                            <a:schemeClr val="tx1"/>
                          </a:solidFill>
                          <a:effectLst/>
                          <a:latin typeface="+mn-ea"/>
                          <a:ea typeface="+mn-ea"/>
                        </a:rPr>
                        <a:t>【</a:t>
                      </a:r>
                      <a:r>
                        <a:rPr lang="ja-JP" altLang="en-US" sz="1400" b="1" dirty="0" smtClean="0">
                          <a:solidFill>
                            <a:schemeClr val="tx1"/>
                          </a:solidFill>
                          <a:effectLst/>
                          <a:latin typeface="+mn-ea"/>
                          <a:ea typeface="+mn-ea"/>
                        </a:rPr>
                        <a:t>令和２</a:t>
                      </a:r>
                      <a:r>
                        <a:rPr lang="ja-JP" altLang="ja-JP" sz="1400" b="1" dirty="0" smtClean="0">
                          <a:solidFill>
                            <a:schemeClr val="tx1"/>
                          </a:solidFill>
                          <a:effectLst/>
                          <a:latin typeface="+mn-ea"/>
                          <a:ea typeface="+mn-ea"/>
                        </a:rPr>
                        <a:t>（</a:t>
                      </a:r>
                      <a:r>
                        <a:rPr lang="en-US" altLang="ja-JP" sz="1400" b="1" dirty="0" smtClean="0">
                          <a:solidFill>
                            <a:schemeClr val="tx1"/>
                          </a:solidFill>
                          <a:effectLst/>
                          <a:latin typeface="+mn-ea"/>
                          <a:ea typeface="+mn-ea"/>
                        </a:rPr>
                        <a:t>2020</a:t>
                      </a:r>
                      <a:r>
                        <a:rPr lang="ja-JP" altLang="ja-JP" sz="1400" b="1" dirty="0" smtClean="0">
                          <a:solidFill>
                            <a:schemeClr val="tx1"/>
                          </a:solidFill>
                          <a:effectLst/>
                          <a:latin typeface="+mn-ea"/>
                          <a:ea typeface="+mn-ea"/>
                        </a:rPr>
                        <a:t>）</a:t>
                      </a:r>
                      <a:r>
                        <a:rPr lang="ja-JP" altLang="ja-JP" sz="1400" b="1" dirty="0">
                          <a:solidFill>
                            <a:schemeClr val="tx1"/>
                          </a:solidFill>
                          <a:effectLst/>
                          <a:latin typeface="+mn-ea"/>
                          <a:ea typeface="+mn-ea"/>
                        </a:rPr>
                        <a:t>年</a:t>
                      </a:r>
                      <a:r>
                        <a:rPr lang="en-US" altLang="ja-JP" sz="1400" b="1" dirty="0">
                          <a:solidFill>
                            <a:schemeClr val="tx1"/>
                          </a:solidFill>
                          <a:effectLst/>
                          <a:latin typeface="+mn-ea"/>
                          <a:ea typeface="+mn-ea"/>
                        </a:rPr>
                        <a:t>7</a:t>
                      </a:r>
                      <a:r>
                        <a:rPr lang="ja-JP" altLang="ja-JP" sz="1400" b="1" dirty="0">
                          <a:solidFill>
                            <a:schemeClr val="tx1"/>
                          </a:solidFill>
                          <a:effectLst/>
                          <a:latin typeface="+mn-ea"/>
                          <a:ea typeface="+mn-ea"/>
                        </a:rPr>
                        <a:t>月】</a:t>
                      </a:r>
                      <a:endParaRPr lang="ja-JP" alt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14" name="正方形/長方形 13">
            <a:extLst>
              <a:ext uri="{FF2B5EF4-FFF2-40B4-BE49-F238E27FC236}">
                <a16:creationId xmlns:a16="http://schemas.microsoft.com/office/drawing/2014/main" id="{61AE0CBE-3210-41DD-A171-4385B749CD55}"/>
              </a:ext>
            </a:extLst>
          </p:cNvPr>
          <p:cNvSpPr/>
          <p:nvPr/>
        </p:nvSpPr>
        <p:spPr>
          <a:xfrm>
            <a:off x="0" y="0"/>
            <a:ext cx="9906000" cy="768986"/>
          </a:xfrm>
          <a:prstGeom prst="rect">
            <a:avLst/>
          </a:prstGeom>
          <a:gradFill flip="none" rotWithShape="1">
            <a:gsLst>
              <a:gs pos="50000">
                <a:srgbClr val="7DA8DB">
                  <a:lumMod val="20000"/>
                  <a:lumOff val="80000"/>
                </a:srgbClr>
              </a:gs>
              <a:gs pos="0">
                <a:schemeClr val="accent1">
                  <a:lumMod val="0"/>
                </a:schemeClr>
              </a:gs>
              <a:gs pos="20000">
                <a:schemeClr val="accent5">
                  <a:lumMod val="50000"/>
                  <a:lumOff val="50000"/>
                </a:schemeClr>
              </a:gs>
              <a:gs pos="80000">
                <a:srgbClr val="7395D3">
                  <a:lumMod val="50000"/>
                  <a:lumOff val="50000"/>
                </a:srgbClr>
              </a:gs>
              <a:gs pos="100000">
                <a:schemeClr val="accent1">
                  <a:lumMod val="0"/>
                </a:schemeClr>
              </a:gs>
            </a:gsLst>
            <a:lin ang="5400000" scaled="0"/>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solidFill>
                  <a:schemeClr val="tx1"/>
                </a:solidFill>
                <a:latin typeface="Meiryo UI" panose="020B0604030504040204" pitchFamily="50" charset="-128"/>
                <a:ea typeface="Meiryo UI" panose="020B0604030504040204" pitchFamily="50" charset="-128"/>
              </a:rPr>
              <a:t>４　がん対策を社会全体で進める環境づくり</a:t>
            </a:r>
            <a:r>
              <a:rPr kumimoji="1" lang="en-US" altLang="ja-JP" sz="2800" b="1" dirty="0">
                <a:solidFill>
                  <a:schemeClr val="tx2"/>
                </a:solidFill>
                <a:latin typeface="Meiryo UI" panose="020B0604030504040204" pitchFamily="50" charset="-128"/>
                <a:ea typeface="Meiryo UI" panose="020B0604030504040204" pitchFamily="50" charset="-128"/>
              </a:rPr>
              <a:t>	</a:t>
            </a:r>
            <a:endParaRPr kumimoji="1" lang="ja-JP" altLang="en-US" sz="2800" b="1" dirty="0">
              <a:solidFill>
                <a:schemeClr val="tx2"/>
              </a:solidFill>
              <a:latin typeface="Meiryo UI" panose="020B0604030504040204" pitchFamily="50" charset="-128"/>
              <a:ea typeface="Meiryo UI" panose="020B0604030504040204" pitchFamily="50" charset="-128"/>
            </a:endParaRPr>
          </a:p>
        </p:txBody>
      </p:sp>
      <p:sp>
        <p:nvSpPr>
          <p:cNvPr id="16" name="正方形/長方形 15"/>
          <p:cNvSpPr/>
          <p:nvPr/>
        </p:nvSpPr>
        <p:spPr>
          <a:xfrm>
            <a:off x="89776" y="858104"/>
            <a:ext cx="5151926" cy="861774"/>
          </a:xfrm>
          <a:prstGeom prst="rect">
            <a:avLst/>
          </a:prstGeom>
          <a:solidFill>
            <a:srgbClr val="002060"/>
          </a:solidFill>
        </p:spPr>
        <p:txBody>
          <a:bodyPr wrap="square" anchor="ctr">
            <a:spAutoFit/>
          </a:bodyPr>
          <a:lstStyle/>
          <a:p>
            <a:pPr>
              <a:lnSpc>
                <a:spcPts val="2000"/>
              </a:lnSpc>
            </a:pPr>
            <a:r>
              <a:rPr kumimoji="1" lang="ja-JP" altLang="en-US" b="1" dirty="0">
                <a:ln w="0"/>
                <a:solidFill>
                  <a:schemeClr val="bg1"/>
                </a:solidFill>
                <a:effectLst>
                  <a:outerShdw blurRad="38100" dist="19050" dir="2700000" algn="tl" rotWithShape="0">
                    <a:schemeClr val="dk1">
                      <a:alpha val="40000"/>
                    </a:schemeClr>
                  </a:outerShdw>
                </a:effectLst>
              </a:rPr>
              <a:t>（１）社会全体での機運づくり</a:t>
            </a:r>
            <a:r>
              <a:rPr kumimoji="1" lang="ja-JP" altLang="en-US" b="1" dirty="0">
                <a:solidFill>
                  <a:schemeClr val="bg1"/>
                </a:solidFill>
              </a:rPr>
              <a:t>　　計画Ｐ</a:t>
            </a:r>
            <a:r>
              <a:rPr kumimoji="1" lang="en-US" altLang="ja-JP" b="1" dirty="0">
                <a:solidFill>
                  <a:schemeClr val="bg1"/>
                </a:solidFill>
              </a:rPr>
              <a:t>59</a:t>
            </a:r>
          </a:p>
          <a:p>
            <a:pPr>
              <a:lnSpc>
                <a:spcPts val="2000"/>
              </a:lnSpc>
            </a:pPr>
            <a:r>
              <a:rPr kumimoji="1" lang="ja-JP" altLang="en-US" b="1" dirty="0">
                <a:ln w="0"/>
                <a:solidFill>
                  <a:schemeClr val="bg1"/>
                </a:solidFill>
                <a:effectLst>
                  <a:outerShdw blurRad="38100" dist="19050" dir="2700000" algn="tl" rotWithShape="0">
                    <a:schemeClr val="dk1">
                      <a:alpha val="40000"/>
                    </a:schemeClr>
                  </a:outerShdw>
                </a:effectLst>
              </a:rPr>
              <a:t>（２）大阪府がん対策基金　　　　</a:t>
            </a:r>
            <a:r>
              <a:rPr kumimoji="1" lang="ja-JP" altLang="en-US" b="1" dirty="0">
                <a:solidFill>
                  <a:schemeClr val="bg1"/>
                </a:solidFill>
              </a:rPr>
              <a:t>計画Ｐ</a:t>
            </a:r>
            <a:r>
              <a:rPr kumimoji="1" lang="en-US" altLang="ja-JP" b="1" dirty="0">
                <a:solidFill>
                  <a:schemeClr val="bg1"/>
                </a:solidFill>
              </a:rPr>
              <a:t>59</a:t>
            </a:r>
            <a:endParaRPr kumimoji="1" lang="en-US" altLang="ja-JP" b="1" dirty="0">
              <a:ln w="0"/>
              <a:solidFill>
                <a:schemeClr val="bg1"/>
              </a:solidFill>
              <a:effectLst>
                <a:outerShdw blurRad="38100" dist="19050" dir="2700000" algn="tl" rotWithShape="0">
                  <a:schemeClr val="dk1">
                    <a:alpha val="40000"/>
                  </a:schemeClr>
                </a:outerShdw>
              </a:effectLst>
            </a:endParaRPr>
          </a:p>
          <a:p>
            <a:pPr>
              <a:lnSpc>
                <a:spcPts val="2000"/>
              </a:lnSpc>
            </a:pPr>
            <a:r>
              <a:rPr kumimoji="1" lang="ja-JP" altLang="en-US" b="1" dirty="0">
                <a:ln w="0"/>
                <a:solidFill>
                  <a:schemeClr val="bg1"/>
                </a:solidFill>
                <a:effectLst>
                  <a:outerShdw blurRad="38100" dist="19050" dir="2700000" algn="tl" rotWithShape="0">
                    <a:schemeClr val="dk1">
                      <a:alpha val="40000"/>
                    </a:schemeClr>
                  </a:outerShdw>
                </a:effectLst>
              </a:rPr>
              <a:t>（３）がん患者会等との連携推進　</a:t>
            </a:r>
            <a:r>
              <a:rPr kumimoji="1" lang="ja-JP" altLang="en-US" b="1" dirty="0">
                <a:solidFill>
                  <a:schemeClr val="bg1"/>
                </a:solidFill>
              </a:rPr>
              <a:t>計画Ｐ</a:t>
            </a:r>
            <a:r>
              <a:rPr kumimoji="1" lang="en-US" altLang="ja-JP" b="1" dirty="0">
                <a:solidFill>
                  <a:schemeClr val="bg1"/>
                </a:solidFill>
              </a:rPr>
              <a:t>60</a:t>
            </a:r>
          </a:p>
        </p:txBody>
      </p:sp>
      <p:sp>
        <p:nvSpPr>
          <p:cNvPr id="12" name="正方形/長方形 11"/>
          <p:cNvSpPr/>
          <p:nvPr/>
        </p:nvSpPr>
        <p:spPr>
          <a:xfrm>
            <a:off x="543286" y="1924252"/>
            <a:ext cx="8130963" cy="369332"/>
          </a:xfrm>
          <a:prstGeom prst="rect">
            <a:avLst/>
          </a:prstGeom>
        </p:spPr>
        <p:txBody>
          <a:bodyPr wrap="square">
            <a:spAutoFit/>
          </a:bodyPr>
          <a:lstStyle/>
          <a:p>
            <a:r>
              <a:rPr lang="ja-JP" altLang="en-US" b="1" dirty="0"/>
              <a:t>≪第３期大阪府がん対策推進計画におけるモニタリング指標≫</a:t>
            </a:r>
          </a:p>
        </p:txBody>
      </p:sp>
      <p:sp>
        <p:nvSpPr>
          <p:cNvPr id="9" name="正方形/長方形 8"/>
          <p:cNvSpPr/>
          <p:nvPr/>
        </p:nvSpPr>
        <p:spPr>
          <a:xfrm>
            <a:off x="8197803" y="207072"/>
            <a:ext cx="1601289" cy="35484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mtClean="0"/>
              <a:t>資料２－４</a:t>
            </a:r>
            <a:endParaRPr kumimoji="1" lang="ja-JP" altLang="en-US" dirty="0"/>
          </a:p>
        </p:txBody>
      </p:sp>
    </p:spTree>
    <p:extLst>
      <p:ext uri="{BB962C8B-B14F-4D97-AF65-F5344CB8AC3E}">
        <p14:creationId xmlns:p14="http://schemas.microsoft.com/office/powerpoint/2010/main" val="27385312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a:t>概ね予定どおり</a:t>
            </a:r>
          </a:p>
        </p:txBody>
      </p:sp>
      <p:graphicFrame>
        <p:nvGraphicFramePr>
          <p:cNvPr id="16" name="表 15"/>
          <p:cNvGraphicFramePr>
            <a:graphicFrameLocks noGrp="1"/>
          </p:cNvGraphicFramePr>
          <p:nvPr/>
        </p:nvGraphicFramePr>
        <p:xfrm>
          <a:off x="592428" y="368957"/>
          <a:ext cx="8847786" cy="1056640"/>
        </p:xfrm>
        <a:graphic>
          <a:graphicData uri="http://schemas.openxmlformats.org/drawingml/2006/table">
            <a:tbl>
              <a:tblPr firstRow="1" bandRow="1">
                <a:tableStyleId>{5C22544A-7EE6-4342-B048-85BDC9FD1C3A}</a:tableStyleId>
              </a:tblPr>
              <a:tblGrid>
                <a:gridCol w="1107583">
                  <a:extLst>
                    <a:ext uri="{9D8B030D-6E8A-4147-A177-3AD203B41FA5}">
                      <a16:colId xmlns:a16="http://schemas.microsoft.com/office/drawing/2014/main" val="3795206225"/>
                    </a:ext>
                  </a:extLst>
                </a:gridCol>
                <a:gridCol w="7740203">
                  <a:extLst>
                    <a:ext uri="{9D8B030D-6E8A-4147-A177-3AD203B41FA5}">
                      <a16:colId xmlns:a16="http://schemas.microsoft.com/office/drawing/2014/main" val="1328953327"/>
                    </a:ext>
                  </a:extLst>
                </a:gridCol>
              </a:tblGrid>
              <a:tr h="97148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現状･課題</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9388" indent="-179388">
                        <a:lnSpc>
                          <a:spcPts val="1900"/>
                        </a:lnSpc>
                      </a:pPr>
                      <a:r>
                        <a:rPr kumimoji="1" lang="ja-JP" altLang="en-US" sz="1400" b="1" dirty="0">
                          <a:solidFill>
                            <a:schemeClr val="tx1"/>
                          </a:solidFill>
                        </a:rPr>
                        <a:t>◆がん対策を社会全体で推進するためには、医療関係団体や医療保険者、患者会及び患者支援団体、企業、マスメディアなど、社会全体で、がん患者や家族への理解を深める普及啓発や支援体制の構築が必要。　　　</a:t>
                      </a:r>
                      <a:endParaRPr kumimoji="1" lang="en-US" altLang="ja-JP" sz="1400" b="1" dirty="0">
                        <a:solidFill>
                          <a:schemeClr val="tx1"/>
                        </a:solidFill>
                      </a:endParaRPr>
                    </a:p>
                    <a:p>
                      <a:pPr>
                        <a:lnSpc>
                          <a:spcPts val="1900"/>
                        </a:lnSpc>
                      </a:pPr>
                      <a:r>
                        <a:rPr kumimoji="1" lang="ja-JP" altLang="en-US" sz="1400" b="1" dirty="0">
                          <a:solidFill>
                            <a:schemeClr val="tx1"/>
                          </a:solidFill>
                        </a:rPr>
                        <a:t>◆大阪府がん対策基金の効果的な活用や、がん患者団体等との連携を図る必要がある。</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5563474"/>
                  </a:ext>
                </a:extLst>
              </a:tr>
            </a:tbl>
          </a:graphicData>
        </a:graphic>
      </p:graphicFrame>
      <p:sp>
        <p:nvSpPr>
          <p:cNvPr id="2" name="スライド番号プレースホルダー 1"/>
          <p:cNvSpPr>
            <a:spLocks noGrp="1"/>
          </p:cNvSpPr>
          <p:nvPr>
            <p:ph type="sldNum" sz="quarter" idx="12"/>
          </p:nvPr>
        </p:nvSpPr>
        <p:spPr>
          <a:xfrm>
            <a:off x="1558344" y="6379297"/>
            <a:ext cx="8152329" cy="365125"/>
          </a:xfrm>
        </p:spPr>
        <p:txBody>
          <a:bodyPr/>
          <a:lstStyle/>
          <a:p>
            <a:r>
              <a:rPr kumimoji="1" lang="ja-JP" altLang="en-US" sz="1400" b="1" dirty="0">
                <a:latin typeface="+mn-ea"/>
              </a:rPr>
              <a:t>＜がん検診部会</a:t>
            </a:r>
            <a:r>
              <a:rPr kumimoji="1" lang="en-US" altLang="ja-JP" sz="1400" b="1" dirty="0">
                <a:latin typeface="+mn-ea"/>
              </a:rPr>
              <a:t>/</a:t>
            </a:r>
            <a:r>
              <a:rPr kumimoji="1" lang="ja-JP" altLang="en-US" sz="1400" b="1" dirty="0">
                <a:latin typeface="+mn-ea"/>
              </a:rPr>
              <a:t>がん診療連携検討部会</a:t>
            </a:r>
            <a:r>
              <a:rPr kumimoji="1" lang="en-US" altLang="ja-JP" sz="1400" b="1" dirty="0">
                <a:latin typeface="+mn-ea"/>
              </a:rPr>
              <a:t>/</a:t>
            </a:r>
            <a:r>
              <a:rPr kumimoji="1" lang="ja-JP" altLang="en-US" sz="1400" b="1" dirty="0">
                <a:latin typeface="+mn-ea"/>
              </a:rPr>
              <a:t>小児･</a:t>
            </a:r>
            <a:r>
              <a:rPr kumimoji="1" lang="en-US" altLang="ja-JP" sz="1400" b="1" dirty="0">
                <a:latin typeface="+mn-ea"/>
              </a:rPr>
              <a:t>AYA</a:t>
            </a:r>
            <a:r>
              <a:rPr kumimoji="1" lang="ja-JP" altLang="en-US" sz="1400" b="1" dirty="0">
                <a:latin typeface="+mn-ea"/>
              </a:rPr>
              <a:t>世代のがん対策部会</a:t>
            </a:r>
            <a:r>
              <a:rPr kumimoji="1" lang="en-US" altLang="ja-JP" sz="1400" b="1" dirty="0">
                <a:latin typeface="+mn-ea"/>
              </a:rPr>
              <a:t>/</a:t>
            </a:r>
            <a:r>
              <a:rPr kumimoji="1" lang="ja-JP" altLang="en-US" sz="1400" b="1" dirty="0">
                <a:latin typeface="+mn-ea"/>
              </a:rPr>
              <a:t>肝炎肝がん対策部会＞</a:t>
            </a:r>
            <a:r>
              <a:rPr kumimoji="1" lang="ja-JP" altLang="en-US" sz="1600" b="1" dirty="0">
                <a:latin typeface="+mn-ea"/>
              </a:rPr>
              <a:t>　９</a:t>
            </a:r>
          </a:p>
        </p:txBody>
      </p:sp>
      <p:graphicFrame>
        <p:nvGraphicFramePr>
          <p:cNvPr id="9" name="表 8"/>
          <p:cNvGraphicFramePr>
            <a:graphicFrameLocks noGrp="1"/>
          </p:cNvGraphicFramePr>
          <p:nvPr>
            <p:extLst>
              <p:ext uri="{D42A27DB-BD31-4B8C-83A1-F6EECF244321}">
                <p14:modId xmlns:p14="http://schemas.microsoft.com/office/powerpoint/2010/main" val="20798663"/>
              </p:ext>
            </p:extLst>
          </p:nvPr>
        </p:nvGraphicFramePr>
        <p:xfrm>
          <a:off x="592429" y="1526948"/>
          <a:ext cx="8847786" cy="4482675"/>
        </p:xfrm>
        <a:graphic>
          <a:graphicData uri="http://schemas.openxmlformats.org/drawingml/2006/table">
            <a:tbl>
              <a:tblPr firstRow="1" bandRow="1">
                <a:tableStyleId>{5C22544A-7EE6-4342-B048-85BDC9FD1C3A}</a:tableStyleId>
              </a:tblPr>
              <a:tblGrid>
                <a:gridCol w="1114391">
                  <a:extLst>
                    <a:ext uri="{9D8B030D-6E8A-4147-A177-3AD203B41FA5}">
                      <a16:colId xmlns:a16="http://schemas.microsoft.com/office/drawing/2014/main" val="528851062"/>
                    </a:ext>
                  </a:extLst>
                </a:gridCol>
                <a:gridCol w="7733395">
                  <a:extLst>
                    <a:ext uri="{9D8B030D-6E8A-4147-A177-3AD203B41FA5}">
                      <a16:colId xmlns:a16="http://schemas.microsoft.com/office/drawing/2014/main" val="89849022"/>
                    </a:ext>
                  </a:extLst>
                </a:gridCol>
              </a:tblGrid>
              <a:tr h="2002065">
                <a:tc>
                  <a:txBody>
                    <a:bodyPr/>
                    <a:lstStyle/>
                    <a:p>
                      <a:r>
                        <a:rPr kumimoji="1" lang="ja-JP" altLang="en-US" sz="1600" dirty="0"/>
                        <a:t> 本年度の     </a:t>
                      </a:r>
                      <a:endParaRPr kumimoji="1" lang="en-US" altLang="ja-JP" sz="1600" dirty="0"/>
                    </a:p>
                    <a:p>
                      <a:r>
                        <a:rPr kumimoji="1" lang="en-US" altLang="ja-JP" sz="1600" dirty="0"/>
                        <a:t> </a:t>
                      </a:r>
                      <a:r>
                        <a:rPr kumimoji="1" lang="ja-JP" altLang="en-US" sz="1600" dirty="0"/>
                        <a:t>取組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r>
                        <a:rPr kumimoji="1" lang="en-US" altLang="ja-JP" sz="1300" dirty="0">
                          <a:solidFill>
                            <a:schemeClr val="tx1"/>
                          </a:solidFill>
                        </a:rPr>
                        <a:t>《</a:t>
                      </a:r>
                      <a:r>
                        <a:rPr kumimoji="1" lang="ja-JP" altLang="en-US" sz="1300" u="sng" dirty="0">
                          <a:solidFill>
                            <a:schemeClr val="tx1"/>
                          </a:solidFill>
                        </a:rPr>
                        <a:t>社会全体でがん対策を進める機運醸成</a:t>
                      </a:r>
                      <a:r>
                        <a:rPr kumimoji="1" lang="en-US" altLang="ja-JP" sz="1300" dirty="0">
                          <a:solidFill>
                            <a:schemeClr val="tx1"/>
                          </a:solidFill>
                        </a:rPr>
                        <a:t>》</a:t>
                      </a:r>
                    </a:p>
                    <a:p>
                      <a:pPr marL="174625" indent="-174625"/>
                      <a:r>
                        <a:rPr kumimoji="1" lang="ja-JP" altLang="en-US" sz="1300" b="0" dirty="0" smtClean="0">
                          <a:solidFill>
                            <a:schemeClr val="tx1"/>
                          </a:solidFill>
                        </a:rPr>
                        <a:t>■がん</a:t>
                      </a:r>
                      <a:r>
                        <a:rPr kumimoji="1" lang="ja-JP" altLang="en-US" sz="1300" b="0" dirty="0">
                          <a:solidFill>
                            <a:schemeClr val="tx1"/>
                          </a:solidFill>
                        </a:rPr>
                        <a:t>診療連携協</a:t>
                      </a:r>
                      <a:r>
                        <a:rPr kumimoji="1" lang="ja-JP" altLang="en-US" sz="1300" b="0" dirty="0" smtClean="0">
                          <a:solidFill>
                            <a:schemeClr val="tx1"/>
                          </a:solidFill>
                        </a:rPr>
                        <a:t>議会や医療関係団体、企業等と</a:t>
                      </a:r>
                      <a:r>
                        <a:rPr kumimoji="1" lang="ja-JP" altLang="en-US" sz="1300" b="0" dirty="0">
                          <a:solidFill>
                            <a:schemeClr val="tx1"/>
                          </a:solidFill>
                        </a:rPr>
                        <a:t>連携</a:t>
                      </a:r>
                      <a:r>
                        <a:rPr kumimoji="1" lang="ja-JP" altLang="en-US" sz="1300" b="0" dirty="0" smtClean="0">
                          <a:solidFill>
                            <a:schemeClr val="tx1"/>
                          </a:solidFill>
                        </a:rPr>
                        <a:t>したオンラインセミナー等による</a:t>
                      </a:r>
                      <a:endParaRPr kumimoji="1" lang="en-US" altLang="ja-JP" sz="1300" b="0" dirty="0" smtClean="0">
                        <a:solidFill>
                          <a:schemeClr val="tx1"/>
                        </a:solidFill>
                      </a:endParaRPr>
                    </a:p>
                    <a:p>
                      <a:pPr marL="174625" indent="-174625"/>
                      <a:r>
                        <a:rPr kumimoji="1" lang="ja-JP" altLang="en-US" sz="1300" b="0" dirty="0" smtClean="0">
                          <a:solidFill>
                            <a:schemeClr val="tx1"/>
                          </a:solidFill>
                        </a:rPr>
                        <a:t>　府民への啓発</a:t>
                      </a:r>
                      <a:r>
                        <a:rPr kumimoji="1" lang="ja-JP" altLang="en-US" sz="1300" b="0" dirty="0">
                          <a:solidFill>
                            <a:schemeClr val="tx1"/>
                          </a:solidFill>
                        </a:rPr>
                        <a:t>を実施。</a:t>
                      </a:r>
                      <a:endParaRPr kumimoji="1" lang="en-US" altLang="ja-JP" sz="1300" b="0" dirty="0">
                        <a:solidFill>
                          <a:schemeClr val="tx1"/>
                        </a:solidFill>
                      </a:endParaRPr>
                    </a:p>
                    <a:p>
                      <a:pPr marL="174625" indent="-174625"/>
                      <a:r>
                        <a:rPr kumimoji="1" lang="ja-JP" altLang="en-US" sz="1300" b="0" dirty="0">
                          <a:solidFill>
                            <a:schemeClr val="tx1"/>
                          </a:solidFill>
                        </a:rPr>
                        <a:t>■連携</a:t>
                      </a:r>
                      <a:r>
                        <a:rPr kumimoji="1" lang="ja-JP" altLang="en-US" sz="1300" b="0" dirty="0" smtClean="0">
                          <a:solidFill>
                            <a:schemeClr val="tx1"/>
                          </a:solidFill>
                        </a:rPr>
                        <a:t>企業におけるがん</a:t>
                      </a:r>
                      <a:r>
                        <a:rPr kumimoji="1" lang="ja-JP" altLang="en-US" sz="1300" b="0" dirty="0">
                          <a:solidFill>
                            <a:schemeClr val="tx1"/>
                          </a:solidFill>
                        </a:rPr>
                        <a:t>検診受診</a:t>
                      </a:r>
                      <a:r>
                        <a:rPr kumimoji="1" lang="ja-JP" altLang="en-US" sz="1300" b="0" dirty="0" smtClean="0">
                          <a:solidFill>
                            <a:schemeClr val="tx1"/>
                          </a:solidFill>
                        </a:rPr>
                        <a:t>推進員の養成及び推進員による</a:t>
                      </a:r>
                      <a:r>
                        <a:rPr kumimoji="1" lang="ja-JP" altLang="en-US" sz="1300" b="0" dirty="0">
                          <a:solidFill>
                            <a:schemeClr val="tx1"/>
                          </a:solidFill>
                        </a:rPr>
                        <a:t>啓発を実施</a:t>
                      </a:r>
                      <a:r>
                        <a:rPr kumimoji="1" lang="ja-JP" altLang="en-US" sz="1300" b="0" dirty="0" smtClean="0">
                          <a:solidFill>
                            <a:schemeClr val="tx1"/>
                          </a:solidFill>
                        </a:rPr>
                        <a:t>。</a:t>
                      </a:r>
                      <a:endParaRPr kumimoji="1" lang="en-US" altLang="ja-JP" sz="1300" b="0" dirty="0" smtClean="0">
                        <a:solidFill>
                          <a:schemeClr val="tx1"/>
                        </a:solidFill>
                      </a:endParaRPr>
                    </a:p>
                    <a:p>
                      <a:r>
                        <a:rPr kumimoji="1" lang="en-US" altLang="ja-JP" sz="1300" dirty="0" smtClean="0">
                          <a:solidFill>
                            <a:schemeClr val="tx1"/>
                          </a:solidFill>
                        </a:rPr>
                        <a:t>《</a:t>
                      </a:r>
                      <a:r>
                        <a:rPr kumimoji="1" lang="ja-JP" altLang="en-US" sz="1300" u="sng" dirty="0">
                          <a:solidFill>
                            <a:schemeClr val="tx1"/>
                          </a:solidFill>
                        </a:rPr>
                        <a:t>大阪府がん対策基金</a:t>
                      </a:r>
                      <a:r>
                        <a:rPr kumimoji="1" lang="en-US" altLang="ja-JP" sz="1300" dirty="0">
                          <a:solidFill>
                            <a:schemeClr val="tx1"/>
                          </a:solidFill>
                        </a:rPr>
                        <a:t>》</a:t>
                      </a:r>
                    </a:p>
                    <a:p>
                      <a:pPr marL="174625" indent="-174625"/>
                      <a:r>
                        <a:rPr kumimoji="1" lang="ja-JP" altLang="en-US" sz="1300" b="0" dirty="0">
                          <a:solidFill>
                            <a:schemeClr val="tx1"/>
                          </a:solidFill>
                        </a:rPr>
                        <a:t>■令和２年度寄附額</a:t>
                      </a:r>
                      <a:r>
                        <a:rPr kumimoji="1" lang="en-US" altLang="ja-JP" sz="1300" b="0" dirty="0">
                          <a:solidFill>
                            <a:schemeClr val="tx1"/>
                          </a:solidFill>
                        </a:rPr>
                        <a:t>6,441</a:t>
                      </a:r>
                      <a:r>
                        <a:rPr kumimoji="1" lang="ja-JP" altLang="en-US" sz="1300" b="0" dirty="0">
                          <a:solidFill>
                            <a:schemeClr val="tx1"/>
                          </a:solidFill>
                        </a:rPr>
                        <a:t>千円（</a:t>
                      </a:r>
                      <a:r>
                        <a:rPr kumimoji="1" lang="en-US" altLang="ja-JP" sz="1300" b="0" dirty="0">
                          <a:solidFill>
                            <a:schemeClr val="tx1"/>
                          </a:solidFill>
                        </a:rPr>
                        <a:t>R2.12</a:t>
                      </a:r>
                      <a:r>
                        <a:rPr kumimoji="1" lang="ja-JP" altLang="en-US" sz="1300" b="0" dirty="0">
                          <a:solidFill>
                            <a:schemeClr val="tx1"/>
                          </a:solidFill>
                        </a:rPr>
                        <a:t>末時点）寄附総額</a:t>
                      </a:r>
                      <a:r>
                        <a:rPr kumimoji="1" lang="en-US" altLang="ja-JP" sz="1300" b="0" dirty="0" smtClean="0">
                          <a:solidFill>
                            <a:schemeClr val="tx1"/>
                          </a:solidFill>
                        </a:rPr>
                        <a:t>58,955</a:t>
                      </a:r>
                      <a:r>
                        <a:rPr kumimoji="1" lang="ja-JP" altLang="en-US" sz="1300" b="0" dirty="0" smtClean="0">
                          <a:solidFill>
                            <a:schemeClr val="tx1"/>
                          </a:solidFill>
                        </a:rPr>
                        <a:t>千円（</a:t>
                      </a:r>
                      <a:r>
                        <a:rPr kumimoji="1" lang="en-US" altLang="ja-JP" sz="1300" b="0" dirty="0" smtClean="0">
                          <a:solidFill>
                            <a:schemeClr val="tx1"/>
                          </a:solidFill>
                        </a:rPr>
                        <a:t>H24</a:t>
                      </a:r>
                      <a:r>
                        <a:rPr kumimoji="1" lang="ja-JP" altLang="en-US" sz="1300" b="0" dirty="0" smtClean="0">
                          <a:solidFill>
                            <a:schemeClr val="tx1"/>
                          </a:solidFill>
                        </a:rPr>
                        <a:t>～</a:t>
                      </a:r>
                      <a:r>
                        <a:rPr kumimoji="1" lang="en-US" altLang="ja-JP" sz="1300" b="0" dirty="0" smtClean="0">
                          <a:solidFill>
                            <a:schemeClr val="tx1"/>
                          </a:solidFill>
                        </a:rPr>
                        <a:t>R2.12</a:t>
                      </a:r>
                      <a:r>
                        <a:rPr kumimoji="1" lang="ja-JP" altLang="en-US" sz="1300" b="0" dirty="0" smtClean="0">
                          <a:solidFill>
                            <a:schemeClr val="tx1"/>
                          </a:solidFill>
                        </a:rPr>
                        <a:t>末）</a:t>
                      </a:r>
                      <a:endParaRPr kumimoji="1" lang="en-US" altLang="ja-JP" sz="1300" b="0" dirty="0" smtClean="0">
                        <a:solidFill>
                          <a:schemeClr val="tx1"/>
                        </a:solidFill>
                      </a:endParaRPr>
                    </a:p>
                    <a:p>
                      <a:pPr marL="174625" indent="-174625"/>
                      <a:r>
                        <a:rPr kumimoji="1" lang="ja-JP" altLang="en-US" sz="1300" b="0" dirty="0" smtClean="0">
                          <a:solidFill>
                            <a:schemeClr val="tx1"/>
                          </a:solidFill>
                        </a:rPr>
                        <a:t>■寄附金を活用し、がん検診の普及啓発資材の作成</a:t>
                      </a:r>
                      <a:r>
                        <a:rPr kumimoji="1" lang="ja-JP" altLang="en-US" sz="1300" b="0" strike="sngStrike" dirty="0" smtClean="0">
                          <a:solidFill>
                            <a:schemeClr val="tx1"/>
                          </a:solidFill>
                        </a:rPr>
                        <a:t>等</a:t>
                      </a:r>
                      <a:r>
                        <a:rPr kumimoji="1" lang="ja-JP" altLang="en-US" sz="1300" b="0" dirty="0" smtClean="0">
                          <a:solidFill>
                            <a:schemeClr val="tx1"/>
                          </a:solidFill>
                        </a:rPr>
                        <a:t>を実施。</a:t>
                      </a:r>
                      <a:endParaRPr kumimoji="1" lang="en-US" altLang="ja-JP" sz="1300" b="0" dirty="0" smtClean="0">
                        <a:solidFill>
                          <a:schemeClr val="tx1"/>
                        </a:solidFill>
                      </a:endParaRPr>
                    </a:p>
                    <a:p>
                      <a:r>
                        <a:rPr kumimoji="1" lang="en-US" altLang="ja-JP" sz="1300" dirty="0" smtClean="0">
                          <a:solidFill>
                            <a:schemeClr val="tx1"/>
                          </a:solidFill>
                        </a:rPr>
                        <a:t>《</a:t>
                      </a:r>
                      <a:r>
                        <a:rPr kumimoji="1" lang="ja-JP" altLang="en-US" sz="1300" u="sng" dirty="0">
                          <a:solidFill>
                            <a:schemeClr val="tx1"/>
                          </a:solidFill>
                        </a:rPr>
                        <a:t>がん患者会等との連携推進</a:t>
                      </a:r>
                      <a:r>
                        <a:rPr kumimoji="1" lang="en-US" altLang="ja-JP" sz="1300" dirty="0">
                          <a:solidFill>
                            <a:schemeClr val="tx1"/>
                          </a:solidFill>
                        </a:rPr>
                        <a:t>》</a:t>
                      </a:r>
                    </a:p>
                    <a:p>
                      <a:r>
                        <a:rPr kumimoji="1" lang="ja-JP" altLang="en-US" sz="1300" b="0" dirty="0">
                          <a:solidFill>
                            <a:schemeClr val="tx1"/>
                          </a:solidFill>
                        </a:rPr>
                        <a:t>■患者会や患者サロンの情報について、地域の療養情報冊子及び別冊、ホームページを改訂し、</a:t>
                      </a:r>
                      <a:endParaRPr kumimoji="1" lang="en-US" altLang="ja-JP" sz="1300" b="0" dirty="0">
                        <a:solidFill>
                          <a:schemeClr val="tx1"/>
                        </a:solidFill>
                      </a:endParaRPr>
                    </a:p>
                    <a:p>
                      <a:r>
                        <a:rPr kumimoji="1" lang="ja-JP" altLang="en-US" sz="1300" b="0" dirty="0">
                          <a:solidFill>
                            <a:schemeClr val="tx1"/>
                          </a:solidFill>
                        </a:rPr>
                        <a:t>　府内の拠点病院等へ配布</a:t>
                      </a:r>
                      <a:r>
                        <a:rPr kumimoji="1" lang="ja-JP" altLang="en-US" sz="1300" b="0" dirty="0" smtClean="0">
                          <a:solidFill>
                            <a:schemeClr val="tx1"/>
                          </a:solidFill>
                        </a:rPr>
                        <a:t>。</a:t>
                      </a:r>
                      <a:endParaRPr kumimoji="1" lang="en-US" altLang="ja-JP" sz="13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45023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 今後の</a:t>
                      </a:r>
                      <a:endParaRPr kumimoji="1" lang="en-US" altLang="ja-JP" sz="1600" b="1"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 取組予定</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300" b="1" dirty="0">
                          <a:solidFill>
                            <a:schemeClr val="tx1"/>
                          </a:solidFill>
                          <a:latin typeface="+mn-ea"/>
                          <a:ea typeface="+mn-ea"/>
                        </a:rPr>
                        <a:t>《</a:t>
                      </a:r>
                      <a:r>
                        <a:rPr kumimoji="1" lang="ja-JP" altLang="en-US" sz="1300" b="1" u="sng" dirty="0">
                          <a:solidFill>
                            <a:schemeClr val="tx1"/>
                          </a:solidFill>
                          <a:latin typeface="+mn-ea"/>
                          <a:ea typeface="+mn-ea"/>
                        </a:rPr>
                        <a:t>課題</a:t>
                      </a:r>
                      <a:r>
                        <a:rPr kumimoji="1" lang="en-US" altLang="ja-JP" sz="1300" b="1" dirty="0">
                          <a:solidFill>
                            <a:schemeClr val="tx1"/>
                          </a:solidFill>
                          <a:latin typeface="+mn-ea"/>
                          <a:ea typeface="+mn-ea"/>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dirty="0" smtClean="0">
                          <a:solidFill>
                            <a:schemeClr val="tx1"/>
                          </a:solidFill>
                          <a:latin typeface="+mn-ea"/>
                          <a:ea typeface="+mn-ea"/>
                        </a:rPr>
                        <a:t>■社会全体でがん対策を進めていく更なる機運醸成</a:t>
                      </a:r>
                      <a:endParaRPr kumimoji="1" lang="en-US" altLang="ja-JP" sz="1300" b="0" dirty="0" smtClean="0">
                        <a:solidFill>
                          <a:schemeClr val="tx1"/>
                        </a:solidFill>
                        <a:latin typeface="+mn-ea"/>
                        <a:ea typeface="+mn-ea"/>
                      </a:endParaRPr>
                    </a:p>
                    <a:p>
                      <a:r>
                        <a:rPr kumimoji="1" lang="ja-JP" altLang="en-US" sz="1300" b="0" dirty="0" smtClean="0">
                          <a:solidFill>
                            <a:schemeClr val="tx1"/>
                          </a:solidFill>
                          <a:latin typeface="+mn-ea"/>
                          <a:ea typeface="+mn-ea"/>
                        </a:rPr>
                        <a:t>■がん患者・家族を支援するための体制構築</a:t>
                      </a:r>
                      <a:endParaRPr kumimoji="1" lang="en-US" altLang="ja-JP" sz="1300" b="0" dirty="0">
                        <a:solidFill>
                          <a:schemeClr val="tx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300" b="1" dirty="0" smtClean="0">
                          <a:solidFill>
                            <a:schemeClr val="tx1"/>
                          </a:solidFill>
                          <a:latin typeface="+mn-ea"/>
                          <a:ea typeface="+mn-ea"/>
                        </a:rPr>
                        <a:t>《</a:t>
                      </a:r>
                      <a:r>
                        <a:rPr kumimoji="1" lang="ja-JP" altLang="en-US" sz="1300" b="1" u="sng" dirty="0">
                          <a:solidFill>
                            <a:schemeClr val="tx1"/>
                          </a:solidFill>
                          <a:latin typeface="+mn-ea"/>
                          <a:ea typeface="+mn-ea"/>
                        </a:rPr>
                        <a:t>次年度の取組</a:t>
                      </a:r>
                      <a:r>
                        <a:rPr kumimoji="1" lang="en-US" altLang="ja-JP" sz="1300" b="1" dirty="0">
                          <a:solidFill>
                            <a:schemeClr val="tx1"/>
                          </a:solidFill>
                          <a:latin typeface="+mn-ea"/>
                          <a:ea typeface="+mn-ea"/>
                        </a:rPr>
                        <a:t>》</a:t>
                      </a:r>
                    </a:p>
                    <a:p>
                      <a:pPr marL="185738" marR="0" lvl="0" indent="-185738" algn="l" defTabSz="914400" rtl="0" eaLnBrk="1" fontAlgn="auto" latinLnBrk="0" hangingPunct="1">
                        <a:lnSpc>
                          <a:spcPct val="100000"/>
                        </a:lnSpc>
                        <a:spcBef>
                          <a:spcPts val="0"/>
                        </a:spcBef>
                        <a:spcAft>
                          <a:spcPts val="0"/>
                        </a:spcAft>
                        <a:buClrTx/>
                        <a:buSzTx/>
                        <a:buFontTx/>
                        <a:buNone/>
                        <a:tabLst/>
                        <a:defRPr/>
                      </a:pPr>
                      <a:r>
                        <a:rPr kumimoji="1" lang="ja-JP" altLang="en-US" sz="1300" b="0" dirty="0" smtClean="0">
                          <a:solidFill>
                            <a:schemeClr val="tx1"/>
                          </a:solidFill>
                          <a:latin typeface="+mn-ea"/>
                          <a:ea typeface="+mn-ea"/>
                        </a:rPr>
                        <a:t>■がん診療連携協議会や関係団体等と連携して啓発等を実施するとともに、がん検診受診推進員の養成に努めるなどにより社会全体の気運醸成を図る。</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dirty="0" smtClean="0">
                          <a:solidFill>
                            <a:schemeClr val="tx1"/>
                          </a:solidFill>
                          <a:latin typeface="+mn-ea"/>
                          <a:ea typeface="+mn-ea"/>
                        </a:rPr>
                        <a:t>■がん</a:t>
                      </a:r>
                      <a:r>
                        <a:rPr kumimoji="1" lang="ja-JP" altLang="en-US" sz="1300" b="0" dirty="0">
                          <a:solidFill>
                            <a:schemeClr val="tx1"/>
                          </a:solidFill>
                          <a:latin typeface="+mn-ea"/>
                          <a:ea typeface="+mn-ea"/>
                        </a:rPr>
                        <a:t>対策基金の寄附の拡大に努めるとともに、寄附等を活用して</a:t>
                      </a:r>
                      <a:r>
                        <a:rPr kumimoji="1" lang="ja-JP" altLang="en-US" sz="1300" b="0" dirty="0" smtClean="0">
                          <a:solidFill>
                            <a:schemeClr val="tx1"/>
                          </a:solidFill>
                          <a:latin typeface="+mn-ea"/>
                          <a:ea typeface="+mn-ea"/>
                        </a:rPr>
                        <a:t>患者団体等の活動</a:t>
                      </a:r>
                      <a:r>
                        <a:rPr kumimoji="1" lang="ja-JP" altLang="en-US" sz="1300" b="0" dirty="0">
                          <a:solidFill>
                            <a:schemeClr val="tx1"/>
                          </a:solidFill>
                          <a:latin typeface="+mn-ea"/>
                          <a:ea typeface="+mn-ea"/>
                        </a:rPr>
                        <a:t>を支援。</a:t>
                      </a:r>
                      <a:endParaRPr kumimoji="1" lang="en-US" altLang="ja-JP" sz="1300" b="0" dirty="0">
                        <a:solidFill>
                          <a:schemeClr val="tx1"/>
                        </a:solidFill>
                        <a:latin typeface="+mn-ea"/>
                        <a:ea typeface="+mn-ea"/>
                      </a:endParaRPr>
                    </a:p>
                    <a:p>
                      <a:r>
                        <a:rPr kumimoji="1" lang="ja-JP" altLang="en-US" sz="1300" b="0" dirty="0" smtClean="0">
                          <a:solidFill>
                            <a:schemeClr val="tx1"/>
                          </a:solidFill>
                          <a:latin typeface="+mn-ea"/>
                          <a:ea typeface="+mn-ea"/>
                        </a:rPr>
                        <a:t>■</a:t>
                      </a:r>
                      <a:r>
                        <a:rPr kumimoji="1" lang="ja-JP" altLang="en-US" sz="1300" b="0" dirty="0">
                          <a:solidFill>
                            <a:schemeClr val="tx1"/>
                          </a:solidFill>
                          <a:latin typeface="+mn-ea"/>
                          <a:ea typeface="+mn-ea"/>
                        </a:rPr>
                        <a:t>大阪がん患者団体協議会及び関係者との継続的な意見交換を行い、がん対策の推進に努める。</a:t>
                      </a:r>
                      <a:endParaRPr kumimoji="1" lang="en-US" altLang="ja-JP" sz="1300" b="0" dirty="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73363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 最終予算　　</a:t>
                      </a:r>
                      <a:endParaRPr kumimoji="1" lang="en-US" altLang="ja-JP" sz="1600" b="1"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　</a:t>
                      </a:r>
                      <a:r>
                        <a:rPr kumimoji="1" lang="ja-JP" altLang="en-US" sz="1600" b="1" baseline="0" dirty="0">
                          <a:solidFill>
                            <a:schemeClr val="bg1"/>
                          </a:solidFill>
                        </a:rPr>
                        <a:t> </a:t>
                      </a:r>
                      <a:r>
                        <a:rPr kumimoji="1" lang="ja-JP" altLang="en-US" sz="1600" b="1" dirty="0">
                          <a:solidFill>
                            <a:schemeClr val="bg1"/>
                          </a:solidFill>
                        </a:rPr>
                        <a:t> </a:t>
                      </a:r>
                      <a:r>
                        <a:rPr kumimoji="1" lang="en-US" altLang="ja-JP" sz="1600" b="1" dirty="0">
                          <a:solidFill>
                            <a:schemeClr val="bg1"/>
                          </a:solidFill>
                        </a:rPr>
                        <a:t>(</a:t>
                      </a:r>
                      <a:r>
                        <a:rPr kumimoji="1" lang="ja-JP" altLang="en-US" sz="1600" b="1" dirty="0">
                          <a:solidFill>
                            <a:schemeClr val="bg1"/>
                          </a:solidFill>
                        </a:rPr>
                        <a:t>案</a:t>
                      </a:r>
                      <a:r>
                        <a:rPr kumimoji="1" lang="en-US" altLang="ja-JP" sz="1600" b="1" dirty="0">
                          <a:solidFill>
                            <a:schemeClr val="bg1"/>
                          </a:solidFill>
                        </a:rPr>
                        <a:t>)</a:t>
                      </a:r>
                      <a:endParaRPr kumimoji="1" lang="ja-JP" altLang="en-US" sz="16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r>
                        <a:rPr kumimoji="1" lang="ja-JP" altLang="en-US" sz="1300" dirty="0">
                          <a:solidFill>
                            <a:schemeClr val="tx1"/>
                          </a:solidFill>
                        </a:rPr>
                        <a:t>がん検診普及事業（</a:t>
                      </a:r>
                      <a:r>
                        <a:rPr kumimoji="1" lang="en-US" altLang="ja-JP" sz="1300" dirty="0">
                          <a:solidFill>
                            <a:schemeClr val="tx1"/>
                          </a:solidFill>
                        </a:rPr>
                        <a:t>1,504</a:t>
                      </a:r>
                      <a:r>
                        <a:rPr kumimoji="1" lang="ja-JP" altLang="en-US" sz="1300" dirty="0">
                          <a:solidFill>
                            <a:schemeClr val="tx1"/>
                          </a:solidFill>
                        </a:rPr>
                        <a:t>千円）</a:t>
                      </a:r>
                      <a:r>
                        <a:rPr kumimoji="1" lang="ja-JP" altLang="en-US" sz="1300" dirty="0" smtClean="0">
                          <a:solidFill>
                            <a:schemeClr val="tx1"/>
                          </a:solidFill>
                        </a:rPr>
                        <a:t>、緩和</a:t>
                      </a:r>
                      <a:r>
                        <a:rPr kumimoji="1" lang="ja-JP" altLang="en-US" sz="1300" dirty="0">
                          <a:solidFill>
                            <a:schemeClr val="tx1"/>
                          </a:solidFill>
                        </a:rPr>
                        <a:t>医療についての正しい知識の普及事業</a:t>
                      </a:r>
                      <a:r>
                        <a:rPr kumimoji="1" lang="ja-JP" altLang="en-US" sz="1300" dirty="0" smtClean="0">
                          <a:solidFill>
                            <a:schemeClr val="tx1"/>
                          </a:solidFill>
                        </a:rPr>
                        <a:t>（</a:t>
                      </a:r>
                      <a:r>
                        <a:rPr kumimoji="1" lang="en-US" altLang="ja-JP" sz="1300" dirty="0" smtClean="0">
                          <a:solidFill>
                            <a:schemeClr val="tx1"/>
                          </a:solidFill>
                        </a:rPr>
                        <a:t>2,502</a:t>
                      </a:r>
                      <a:r>
                        <a:rPr kumimoji="1" lang="ja-JP" altLang="en-US" sz="1300" dirty="0" smtClean="0">
                          <a:solidFill>
                            <a:schemeClr val="tx1"/>
                          </a:solidFill>
                        </a:rPr>
                        <a:t>千円）等</a:t>
                      </a:r>
                      <a:endParaRPr kumimoji="1" lang="ja-JP" altLang="en-US" sz="13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grpSp>
        <p:nvGrpSpPr>
          <p:cNvPr id="10" name="グループ化 9"/>
          <p:cNvGrpSpPr/>
          <p:nvPr/>
        </p:nvGrpSpPr>
        <p:grpSpPr>
          <a:xfrm>
            <a:off x="8280265" y="1526948"/>
            <a:ext cx="1188525" cy="864000"/>
            <a:chOff x="8151251" y="1180677"/>
            <a:chExt cx="1188525" cy="864000"/>
          </a:xfrm>
        </p:grpSpPr>
        <p:sp>
          <p:nvSpPr>
            <p:cNvPr id="13" name="角丸四角形 12"/>
            <p:cNvSpPr/>
            <p:nvPr/>
          </p:nvSpPr>
          <p:spPr>
            <a:xfrm>
              <a:off x="8151251" y="1180677"/>
              <a:ext cx="1188525" cy="864000"/>
            </a:xfrm>
            <a:prstGeom prst="roundRect">
              <a:avLst/>
            </a:prstGeom>
            <a:solidFill>
              <a:schemeClr val="accent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nvGrpSpPr>
            <p:cNvPr id="14" name="グループ化 13"/>
            <p:cNvGrpSpPr/>
            <p:nvPr/>
          </p:nvGrpSpPr>
          <p:grpSpPr>
            <a:xfrm>
              <a:off x="8222623" y="1257538"/>
              <a:ext cx="1058662" cy="720145"/>
              <a:chOff x="511927" y="2809411"/>
              <a:chExt cx="1110811" cy="770916"/>
            </a:xfrm>
          </p:grpSpPr>
          <p:sp>
            <p:nvSpPr>
              <p:cNvPr id="15" name="角丸四角形 14"/>
              <p:cNvSpPr/>
              <p:nvPr/>
            </p:nvSpPr>
            <p:spPr>
              <a:xfrm>
                <a:off x="511927" y="2809411"/>
                <a:ext cx="1097298" cy="77091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a:t>本</a:t>
                </a:r>
                <a:r>
                  <a:rPr kumimoji="1" lang="ja-JP" altLang="en-US" sz="1200" b="1"/>
                  <a:t>年度</a:t>
                </a:r>
                <a:r>
                  <a:rPr kumimoji="1" lang="ja-JP" altLang="en-US" sz="1200" b="1" dirty="0"/>
                  <a:t>評価</a:t>
                </a:r>
                <a:endParaRPr kumimoji="1" lang="en-US" altLang="ja-JP" sz="1200" b="1" dirty="0"/>
              </a:p>
              <a:p>
                <a:pPr algn="ctr">
                  <a:lnSpc>
                    <a:spcPts val="200"/>
                  </a:lnSpc>
                </a:pPr>
                <a:endParaRPr kumimoji="1" lang="en-US" altLang="ja-JP" sz="1200" dirty="0"/>
              </a:p>
              <a:p>
                <a:pPr algn="ctr"/>
                <a:r>
                  <a:rPr kumimoji="1" lang="ja-JP" altLang="en-US" sz="1400" b="1" dirty="0"/>
                  <a:t>概ね予定</a:t>
                </a:r>
                <a:endParaRPr kumimoji="1" lang="en-US" altLang="ja-JP" sz="1400" b="1" dirty="0"/>
              </a:p>
              <a:p>
                <a:pPr algn="ctr"/>
                <a:r>
                  <a:rPr kumimoji="1" lang="ja-JP" altLang="en-US" sz="1400" b="1" dirty="0"/>
                  <a:t>どおり</a:t>
                </a:r>
              </a:p>
            </p:txBody>
          </p:sp>
          <p:cxnSp>
            <p:nvCxnSpPr>
              <p:cNvPr id="17" name="直線コネクタ 16"/>
              <p:cNvCxnSpPr/>
              <p:nvPr/>
            </p:nvCxnSpPr>
            <p:spPr>
              <a:xfrm>
                <a:off x="525439" y="3052293"/>
                <a:ext cx="10972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96618731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5232</TotalTime>
  <Words>719</Words>
  <Application>Microsoft Office PowerPoint</Application>
  <PresentationFormat>A4 210 x 297 mm</PresentationFormat>
  <Paragraphs>76</Paragraphs>
  <Slides>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HG丸ｺﾞｼｯｸM-PRO</vt:lpstr>
      <vt:lpstr>Meiryo UI</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takeshi nakatani</dc:creator>
  <cp:lastModifiedBy>二宮　康宏</cp:lastModifiedBy>
  <cp:revision>459</cp:revision>
  <cp:lastPrinted>2021-02-22T01:11:26Z</cp:lastPrinted>
  <dcterms:created xsi:type="dcterms:W3CDTF">2019-06-16T09:06:21Z</dcterms:created>
  <dcterms:modified xsi:type="dcterms:W3CDTF">2021-03-03T07:35:24Z</dcterms:modified>
</cp:coreProperties>
</file>