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322" r:id="rId2"/>
    <p:sldId id="324"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434" autoAdjust="0"/>
  </p:normalViewPr>
  <p:slideViewPr>
    <p:cSldViewPr snapToGrid="0">
      <p:cViewPr varScale="1">
        <p:scale>
          <a:sx n="70" d="100"/>
          <a:sy n="70" d="100"/>
        </p:scale>
        <p:origin x="12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2021/3/3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2021/3/3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2021/3/3</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2021/3/3</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2021/3/3</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2021/3/3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564488" y="2403718"/>
          <a:ext cx="8875347" cy="3323978"/>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379824">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411940">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r>
                        <a:rPr lang="en-US" altLang="ja-JP" sz="1400" b="1" dirty="0">
                          <a:effectLst/>
                          <a:latin typeface="+mn-ea"/>
                          <a:ea typeface="+mn-ea"/>
                        </a:rPr>
                        <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年度：５件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2</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en-US" altLang="ja-JP" sz="1000" b="1" dirty="0">
                          <a:solidFill>
                            <a:schemeClr val="tx1"/>
                          </a:solidFill>
                          <a:effectLst/>
                          <a:latin typeface="+mn-ea"/>
                          <a:ea typeface="+mn-ea"/>
                        </a:rPr>
                        <a:t>※</a:t>
                      </a:r>
                      <a:r>
                        <a:rPr lang="ja-JP" altLang="en-US" sz="1000" b="1" dirty="0">
                          <a:solidFill>
                            <a:schemeClr val="tx1"/>
                          </a:solidFill>
                          <a:effectLst/>
                          <a:latin typeface="+mn-ea"/>
                          <a:ea typeface="+mn-ea"/>
                        </a:rPr>
                        <a:t>コロナの影響により事業中止</a:t>
                      </a:r>
                      <a:endParaRPr lang="en-US" altLang="ja-JP" sz="1000" b="1"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a:solidFill>
                            <a:schemeClr val="tx1"/>
                          </a:solidFill>
                          <a:effectLst/>
                          <a:latin typeface="+mn-ea"/>
                          <a:ea typeface="+mn-ea"/>
                        </a:rPr>
                        <a:t>延べ</a:t>
                      </a:r>
                      <a:r>
                        <a:rPr lang="en-US" altLang="ja-JP" sz="1400" b="1" dirty="0">
                          <a:solidFill>
                            <a:schemeClr val="tx1"/>
                          </a:solidFill>
                          <a:effectLst/>
                          <a:latin typeface="+mn-ea"/>
                          <a:ea typeface="+mn-ea"/>
                        </a:rPr>
                        <a:t>61</a:t>
                      </a:r>
                      <a:r>
                        <a:rPr lang="ja-JP" alt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72352">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5,681</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令和２年（</a:t>
                      </a:r>
                      <a:r>
                        <a:rPr lang="en-US" altLang="ja-JP" sz="1400" b="1" dirty="0">
                          <a:solidFill>
                            <a:schemeClr val="tx1"/>
                          </a:solidFill>
                          <a:effectLst/>
                          <a:latin typeface="+mn-ea"/>
                          <a:ea typeface="+mn-ea"/>
                          <a:cs typeface="HG丸ｺﾞｼｯｸM-PRO"/>
                        </a:rPr>
                        <a:t>2020</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59862">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38</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令和２（</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56</a:t>
                      </a:r>
                      <a:r>
                        <a:rPr lang="ja-JP" altLang="en-US" sz="1400" b="1" dirty="0" smtClean="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令和２</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2020</a:t>
                      </a:r>
                      <a:r>
                        <a:rPr lang="ja-JP" altLang="ja-JP" sz="1400" b="1" dirty="0" smtClean="0">
                          <a:solidFill>
                            <a:schemeClr val="tx1"/>
                          </a:solidFill>
                          <a:effectLst/>
                          <a:latin typeface="+mn-ea"/>
                          <a:ea typeface="+mn-ea"/>
                        </a:rPr>
                        <a:t>）</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
        <p:nvSpPr>
          <p:cNvPr id="9" name="正方形/長方形 8"/>
          <p:cNvSpPr/>
          <p:nvPr/>
        </p:nvSpPr>
        <p:spPr>
          <a:xfrm>
            <a:off x="8197803" y="207072"/>
            <a:ext cx="1601289" cy="3548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mtClean="0"/>
              <a:t>資料２－４</a:t>
            </a:r>
            <a:endParaRPr kumimoji="1" lang="ja-JP" altLang="en-US" dirty="0"/>
          </a:p>
        </p:txBody>
      </p:sp>
    </p:spTree>
    <p:extLst>
      <p:ext uri="{BB962C8B-B14F-4D97-AF65-F5344CB8AC3E}">
        <p14:creationId xmlns:p14="http://schemas.microsoft.com/office/powerpoint/2010/main" val="273853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566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1558344" y="6379297"/>
            <a:ext cx="8152329" cy="365125"/>
          </a:xfrm>
        </p:spPr>
        <p:txBody>
          <a:bodyPr/>
          <a:lstStyle/>
          <a:p>
            <a:r>
              <a:rPr kumimoji="1" lang="ja-JP" altLang="en-US" sz="1400" b="1" dirty="0">
                <a:latin typeface="+mn-ea"/>
              </a:rPr>
              <a:t>＜がん検診部会</a:t>
            </a:r>
            <a:r>
              <a:rPr kumimoji="1" lang="en-US" altLang="ja-JP" sz="1400" b="1" dirty="0">
                <a:latin typeface="+mn-ea"/>
              </a:rPr>
              <a:t>/</a:t>
            </a:r>
            <a:r>
              <a:rPr kumimoji="1" lang="ja-JP" altLang="en-US" sz="1400" b="1" dirty="0">
                <a:latin typeface="+mn-ea"/>
              </a:rPr>
              <a:t>がん診療連携検討部会</a:t>
            </a:r>
            <a:r>
              <a:rPr kumimoji="1" lang="en-US" altLang="ja-JP" sz="1400" b="1" dirty="0">
                <a:latin typeface="+mn-ea"/>
              </a:rPr>
              <a:t>/</a:t>
            </a:r>
            <a:r>
              <a:rPr kumimoji="1" lang="ja-JP" altLang="en-US" sz="1400" b="1" dirty="0">
                <a:latin typeface="+mn-ea"/>
              </a:rPr>
              <a:t>小児･</a:t>
            </a:r>
            <a:r>
              <a:rPr kumimoji="1" lang="en-US" altLang="ja-JP" sz="1400" b="1" dirty="0">
                <a:latin typeface="+mn-ea"/>
              </a:rPr>
              <a:t>AYA</a:t>
            </a:r>
            <a:r>
              <a:rPr kumimoji="1" lang="ja-JP" altLang="en-US" sz="1400" b="1" dirty="0">
                <a:latin typeface="+mn-ea"/>
              </a:rPr>
              <a:t>世代のがん対策部会</a:t>
            </a:r>
            <a:r>
              <a:rPr kumimoji="1" lang="en-US" altLang="ja-JP" sz="1400" b="1" dirty="0">
                <a:latin typeface="+mn-ea"/>
              </a:rPr>
              <a:t>/</a:t>
            </a:r>
            <a:r>
              <a:rPr kumimoji="1" lang="ja-JP" altLang="en-US" sz="1400" b="1" dirty="0">
                <a:latin typeface="+mn-ea"/>
              </a:rPr>
              <a:t>肝炎肝がん対策部会＞</a:t>
            </a:r>
            <a:r>
              <a:rPr kumimoji="1" lang="ja-JP" altLang="en-US" sz="1600" b="1" dirty="0">
                <a:latin typeface="+mn-ea"/>
              </a:rPr>
              <a:t>　９</a:t>
            </a:r>
          </a:p>
        </p:txBody>
      </p:sp>
      <p:graphicFrame>
        <p:nvGraphicFramePr>
          <p:cNvPr id="9" name="表 8"/>
          <p:cNvGraphicFramePr>
            <a:graphicFrameLocks noGrp="1"/>
          </p:cNvGraphicFramePr>
          <p:nvPr>
            <p:extLst>
              <p:ext uri="{D42A27DB-BD31-4B8C-83A1-F6EECF244321}">
                <p14:modId xmlns:p14="http://schemas.microsoft.com/office/powerpoint/2010/main" val="20798663"/>
              </p:ext>
            </p:extLst>
          </p:nvPr>
        </p:nvGraphicFramePr>
        <p:xfrm>
          <a:off x="592429" y="1526948"/>
          <a:ext cx="8847786" cy="448267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002065">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smtClean="0">
                          <a:solidFill>
                            <a:schemeClr val="tx1"/>
                          </a:solidFill>
                        </a:rPr>
                        <a:t>■がん</a:t>
                      </a:r>
                      <a:r>
                        <a:rPr kumimoji="1" lang="ja-JP" altLang="en-US" sz="1300" b="0" dirty="0">
                          <a:solidFill>
                            <a:schemeClr val="tx1"/>
                          </a:solidFill>
                        </a:rPr>
                        <a:t>診療連携協</a:t>
                      </a:r>
                      <a:r>
                        <a:rPr kumimoji="1" lang="ja-JP" altLang="en-US" sz="1300" b="0" dirty="0" smtClean="0">
                          <a:solidFill>
                            <a:schemeClr val="tx1"/>
                          </a:solidFill>
                        </a:rPr>
                        <a:t>議会や医療関係団体、企業等と</a:t>
                      </a:r>
                      <a:r>
                        <a:rPr kumimoji="1" lang="ja-JP" altLang="en-US" sz="1300" b="0" dirty="0">
                          <a:solidFill>
                            <a:schemeClr val="tx1"/>
                          </a:solidFill>
                        </a:rPr>
                        <a:t>連携</a:t>
                      </a:r>
                      <a:r>
                        <a:rPr kumimoji="1" lang="ja-JP" altLang="en-US" sz="1300" b="0" dirty="0" smtClean="0">
                          <a:solidFill>
                            <a:schemeClr val="tx1"/>
                          </a:solidFill>
                        </a:rPr>
                        <a:t>したオンラインセミナー等による</a:t>
                      </a:r>
                      <a:endParaRPr kumimoji="1" lang="en-US" altLang="ja-JP" sz="1300" b="0" dirty="0" smtClean="0">
                        <a:solidFill>
                          <a:schemeClr val="tx1"/>
                        </a:solidFill>
                      </a:endParaRPr>
                    </a:p>
                    <a:p>
                      <a:pPr marL="174625" indent="-174625"/>
                      <a:r>
                        <a:rPr kumimoji="1" lang="ja-JP" altLang="en-US" sz="1300" b="0" dirty="0" smtClean="0">
                          <a:solidFill>
                            <a:schemeClr val="tx1"/>
                          </a:solidFill>
                        </a:rPr>
                        <a:t>　府民への啓発</a:t>
                      </a:r>
                      <a:r>
                        <a:rPr kumimoji="1" lang="ja-JP" altLang="en-US" sz="1300" b="0" dirty="0">
                          <a:solidFill>
                            <a:schemeClr val="tx1"/>
                          </a:solidFill>
                        </a:rPr>
                        <a:t>を実施。</a:t>
                      </a:r>
                      <a:endParaRPr kumimoji="1" lang="en-US" altLang="ja-JP" sz="1300" b="0" dirty="0">
                        <a:solidFill>
                          <a:schemeClr val="tx1"/>
                        </a:solidFill>
                      </a:endParaRPr>
                    </a:p>
                    <a:p>
                      <a:pPr marL="174625" indent="-174625"/>
                      <a:r>
                        <a:rPr kumimoji="1" lang="ja-JP" altLang="en-US" sz="1300" b="0" dirty="0">
                          <a:solidFill>
                            <a:schemeClr val="tx1"/>
                          </a:solidFill>
                        </a:rPr>
                        <a:t>■連携</a:t>
                      </a:r>
                      <a:r>
                        <a:rPr kumimoji="1" lang="ja-JP" altLang="en-US" sz="1300" b="0" dirty="0" smtClean="0">
                          <a:solidFill>
                            <a:schemeClr val="tx1"/>
                          </a:solidFill>
                        </a:rPr>
                        <a:t>企業におけるがん</a:t>
                      </a:r>
                      <a:r>
                        <a:rPr kumimoji="1" lang="ja-JP" altLang="en-US" sz="1300" b="0" dirty="0">
                          <a:solidFill>
                            <a:schemeClr val="tx1"/>
                          </a:solidFill>
                        </a:rPr>
                        <a:t>検診受診</a:t>
                      </a:r>
                      <a:r>
                        <a:rPr kumimoji="1" lang="ja-JP" altLang="en-US" sz="1300" b="0" dirty="0" smtClean="0">
                          <a:solidFill>
                            <a:schemeClr val="tx1"/>
                          </a:solidFill>
                        </a:rPr>
                        <a:t>推進員の養成及び推進員による</a:t>
                      </a:r>
                      <a:r>
                        <a:rPr kumimoji="1" lang="ja-JP" altLang="en-US" sz="1300" b="0" dirty="0">
                          <a:solidFill>
                            <a:schemeClr val="tx1"/>
                          </a:solidFill>
                        </a:rPr>
                        <a:t>啓発を実施</a:t>
                      </a:r>
                      <a:r>
                        <a:rPr kumimoji="1" lang="ja-JP" altLang="en-US" sz="1300" b="0" dirty="0" smtClean="0">
                          <a:solidFill>
                            <a:schemeClr val="tx1"/>
                          </a:solidFill>
                        </a:rPr>
                        <a:t>。</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a:solidFill>
                            <a:schemeClr val="tx1"/>
                          </a:solidFill>
                        </a:rPr>
                        <a:t>■令和２年度寄附額</a:t>
                      </a:r>
                      <a:r>
                        <a:rPr kumimoji="1" lang="en-US" altLang="ja-JP" sz="1300" b="0" dirty="0">
                          <a:solidFill>
                            <a:schemeClr val="tx1"/>
                          </a:solidFill>
                        </a:rPr>
                        <a:t>6,441</a:t>
                      </a:r>
                      <a:r>
                        <a:rPr kumimoji="1" lang="ja-JP" altLang="en-US" sz="1300" b="0" dirty="0">
                          <a:solidFill>
                            <a:schemeClr val="tx1"/>
                          </a:solidFill>
                        </a:rPr>
                        <a:t>千円（</a:t>
                      </a:r>
                      <a:r>
                        <a:rPr kumimoji="1" lang="en-US" altLang="ja-JP" sz="1300" b="0" dirty="0">
                          <a:solidFill>
                            <a:schemeClr val="tx1"/>
                          </a:solidFill>
                        </a:rPr>
                        <a:t>R2.12</a:t>
                      </a:r>
                      <a:r>
                        <a:rPr kumimoji="1" lang="ja-JP" altLang="en-US" sz="1300" b="0" dirty="0">
                          <a:solidFill>
                            <a:schemeClr val="tx1"/>
                          </a:solidFill>
                        </a:rPr>
                        <a:t>末時点）寄附総額</a:t>
                      </a:r>
                      <a:r>
                        <a:rPr kumimoji="1" lang="en-US" altLang="ja-JP" sz="1300" b="0" dirty="0" smtClean="0">
                          <a:solidFill>
                            <a:schemeClr val="tx1"/>
                          </a:solidFill>
                        </a:rPr>
                        <a:t>58,955</a:t>
                      </a:r>
                      <a:r>
                        <a:rPr kumimoji="1" lang="ja-JP" altLang="en-US" sz="1300" b="0" dirty="0" smtClean="0">
                          <a:solidFill>
                            <a:schemeClr val="tx1"/>
                          </a:solidFill>
                        </a:rPr>
                        <a:t>千円（</a:t>
                      </a:r>
                      <a:r>
                        <a:rPr kumimoji="1" lang="en-US" altLang="ja-JP" sz="1300" b="0" dirty="0" smtClean="0">
                          <a:solidFill>
                            <a:schemeClr val="tx1"/>
                          </a:solidFill>
                        </a:rPr>
                        <a:t>H24</a:t>
                      </a:r>
                      <a:r>
                        <a:rPr kumimoji="1" lang="ja-JP" altLang="en-US" sz="1300" b="0" dirty="0" smtClean="0">
                          <a:solidFill>
                            <a:schemeClr val="tx1"/>
                          </a:solidFill>
                        </a:rPr>
                        <a:t>～</a:t>
                      </a:r>
                      <a:r>
                        <a:rPr kumimoji="1" lang="en-US" altLang="ja-JP" sz="1300" b="0" dirty="0" smtClean="0">
                          <a:solidFill>
                            <a:schemeClr val="tx1"/>
                          </a:solidFill>
                        </a:rPr>
                        <a:t>R2.12</a:t>
                      </a:r>
                      <a:r>
                        <a:rPr kumimoji="1" lang="ja-JP" altLang="en-US" sz="1300" b="0" dirty="0" smtClean="0">
                          <a:solidFill>
                            <a:schemeClr val="tx1"/>
                          </a:solidFill>
                        </a:rPr>
                        <a:t>末）</a:t>
                      </a:r>
                      <a:endParaRPr kumimoji="1" lang="en-US" altLang="ja-JP" sz="1300" b="0" dirty="0" smtClean="0">
                        <a:solidFill>
                          <a:schemeClr val="tx1"/>
                        </a:solidFill>
                      </a:endParaRPr>
                    </a:p>
                    <a:p>
                      <a:pPr marL="174625" indent="-174625"/>
                      <a:r>
                        <a:rPr kumimoji="1" lang="ja-JP" altLang="en-US" sz="1300" b="0" dirty="0" smtClean="0">
                          <a:solidFill>
                            <a:schemeClr val="tx1"/>
                          </a:solidFill>
                        </a:rPr>
                        <a:t>■寄附金を活用し、がん検診の普及啓発資材の作成</a:t>
                      </a:r>
                      <a:r>
                        <a:rPr kumimoji="1" lang="ja-JP" altLang="en-US" sz="1300" b="0" strike="sngStrike" dirty="0" smtClean="0">
                          <a:solidFill>
                            <a:schemeClr val="tx1"/>
                          </a:solidFill>
                        </a:rPr>
                        <a:t>等</a:t>
                      </a:r>
                      <a:r>
                        <a:rPr kumimoji="1" lang="ja-JP" altLang="en-US" sz="1300" b="0" dirty="0" smtClean="0">
                          <a:solidFill>
                            <a:schemeClr val="tx1"/>
                          </a:solidFill>
                        </a:rPr>
                        <a:t>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r>
                        <a:rPr kumimoji="1" lang="ja-JP" altLang="en-US" sz="1300" b="0" dirty="0" smtClean="0">
                          <a:solidFill>
                            <a:schemeClr val="tx1"/>
                          </a:solidFill>
                        </a:rPr>
                        <a:t>。</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■がん診療連携協議会や関係団体等と連携して啓発等を実施するとともに、がん検診受診推進員の養成に努めるなどにより社会全体の気運醸成を図る。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a:t>
                      </a:r>
                      <a:r>
                        <a:rPr kumimoji="1" lang="ja-JP" altLang="en-US" sz="1300" b="0" dirty="0">
                          <a:solidFill>
                            <a:schemeClr val="tx1"/>
                          </a:solidFill>
                          <a:latin typeface="+mn-ea"/>
                          <a:ea typeface="+mn-ea"/>
                        </a:rPr>
                        <a:t>対策基金の寄附の拡大に努めるとともに、寄附等を活用して</a:t>
                      </a:r>
                      <a:r>
                        <a:rPr kumimoji="1" lang="ja-JP" altLang="en-US" sz="1300" b="0" dirty="0" smtClean="0">
                          <a:solidFill>
                            <a:schemeClr val="tx1"/>
                          </a:solidFill>
                          <a:latin typeface="+mn-ea"/>
                          <a:ea typeface="+mn-ea"/>
                        </a:rPr>
                        <a:t>患者団体等の活動</a:t>
                      </a:r>
                      <a:r>
                        <a:rPr kumimoji="1" lang="ja-JP" altLang="en-US" sz="1300" b="0" dirty="0">
                          <a:solidFill>
                            <a:schemeClr val="tx1"/>
                          </a:solidFill>
                          <a:latin typeface="+mn-ea"/>
                          <a:ea typeface="+mn-ea"/>
                        </a:rPr>
                        <a:t>を支援。</a:t>
                      </a:r>
                      <a:endParaRPr kumimoji="1" lang="en-US" altLang="ja-JP" sz="1300" b="0" dirty="0">
                        <a:solidFill>
                          <a:schemeClr val="tx1"/>
                        </a:solidFill>
                        <a:latin typeface="+mn-ea"/>
                        <a:ea typeface="+mn-ea"/>
                      </a:endParaRPr>
                    </a:p>
                    <a:p>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a:t>
                      </a:r>
                      <a:r>
                        <a:rPr kumimoji="1" lang="ja-JP" altLang="en-US" sz="1300" dirty="0" smtClean="0">
                          <a:solidFill>
                            <a:schemeClr val="tx1"/>
                          </a:solidFill>
                        </a:rPr>
                        <a:t>、緩和</a:t>
                      </a:r>
                      <a:r>
                        <a:rPr kumimoji="1" lang="ja-JP" altLang="en-US" sz="1300" dirty="0">
                          <a:solidFill>
                            <a:schemeClr val="tx1"/>
                          </a:solidFill>
                        </a:rPr>
                        <a:t>医療についての正しい知識の普及事業</a:t>
                      </a:r>
                      <a:r>
                        <a:rPr kumimoji="1" lang="ja-JP" altLang="en-US" sz="1300" dirty="0" smtClean="0">
                          <a:solidFill>
                            <a:schemeClr val="tx1"/>
                          </a:solidFill>
                        </a:rPr>
                        <a:t>（</a:t>
                      </a:r>
                      <a:r>
                        <a:rPr kumimoji="1" lang="en-US" altLang="ja-JP" sz="1300" dirty="0" smtClean="0">
                          <a:solidFill>
                            <a:schemeClr val="tx1"/>
                          </a:solidFill>
                        </a:rPr>
                        <a:t>2,502</a:t>
                      </a:r>
                      <a:r>
                        <a:rPr kumimoji="1" lang="ja-JP" altLang="en-US" sz="13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0265" y="152694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661873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5232</TotalTime>
  <Words>719</Words>
  <Application>Microsoft Office PowerPoint</Application>
  <PresentationFormat>A4 210 x 297 mm</PresentationFormat>
  <Paragraphs>76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二宮　康宏</cp:lastModifiedBy>
  <cp:revision>459</cp:revision>
  <cp:lastPrinted>2021-02-22T01:11:26Z</cp:lastPrinted>
  <dcterms:created xsi:type="dcterms:W3CDTF">2019-06-16T09:06:21Z</dcterms:created>
  <dcterms:modified xsi:type="dcterms:W3CDTF">2021-03-03T07:35:24Z</dcterms:modified>
</cp:coreProperties>
</file>