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320" r:id="rId2"/>
    <p:sldId id="322"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434" autoAdjust="0"/>
  </p:normalViewPr>
  <p:slideViewPr>
    <p:cSldViewPr snapToGrid="0">
      <p:cViewPr varScale="1">
        <p:scale>
          <a:sx n="70" d="100"/>
          <a:sy n="70"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2021/3/3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2021/3/3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2021/3/3</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2021/3/3</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2021/3/3</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2021/3/3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413734" y="1030667"/>
            <a:ext cx="9193905" cy="5679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nvPr>
        </p:nvGraphicFramePr>
        <p:xfrm>
          <a:off x="639536" y="2836929"/>
          <a:ext cx="8626927" cy="1295081"/>
        </p:xfrm>
        <a:graphic>
          <a:graphicData uri="http://schemas.openxmlformats.org/drawingml/2006/table">
            <a:tbl>
              <a:tblPr firstRow="1" firstCol="1" bandRow="1">
                <a:tableStyleId>{5C22544A-7EE6-4342-B048-85BDC9FD1C3A}</a:tableStyleId>
              </a:tblPr>
              <a:tblGrid>
                <a:gridCol w="280419">
                  <a:extLst>
                    <a:ext uri="{9D8B030D-6E8A-4147-A177-3AD203B41FA5}">
                      <a16:colId xmlns:a16="http://schemas.microsoft.com/office/drawing/2014/main" val="20000"/>
                    </a:ext>
                  </a:extLst>
                </a:gridCol>
                <a:gridCol w="2995222">
                  <a:extLst>
                    <a:ext uri="{9D8B030D-6E8A-4147-A177-3AD203B41FA5}">
                      <a16:colId xmlns:a16="http://schemas.microsoft.com/office/drawing/2014/main" val="20001"/>
                    </a:ext>
                  </a:extLst>
                </a:gridCol>
                <a:gridCol w="2210452">
                  <a:extLst>
                    <a:ext uri="{9D8B030D-6E8A-4147-A177-3AD203B41FA5}">
                      <a16:colId xmlns:a16="http://schemas.microsoft.com/office/drawing/2014/main" val="20002"/>
                    </a:ext>
                  </a:extLst>
                </a:gridCol>
                <a:gridCol w="1923667">
                  <a:extLst>
                    <a:ext uri="{9D8B030D-6E8A-4147-A177-3AD203B41FA5}">
                      <a16:colId xmlns:a16="http://schemas.microsoft.com/office/drawing/2014/main" val="2682852708"/>
                    </a:ext>
                  </a:extLst>
                </a:gridCol>
                <a:gridCol w="1217167">
                  <a:extLst>
                    <a:ext uri="{9D8B030D-6E8A-4147-A177-3AD203B41FA5}">
                      <a16:colId xmlns:a16="http://schemas.microsoft.com/office/drawing/2014/main" val="20003"/>
                    </a:ext>
                  </a:extLst>
                </a:gridCol>
              </a:tblGrid>
              <a:tr h="5615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88.9</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2020</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extLst/>
          </p:nvPr>
        </p:nvGraphicFramePr>
        <p:xfrm>
          <a:off x="639535" y="4396244"/>
          <a:ext cx="8626928" cy="1373491"/>
        </p:xfrm>
        <a:graphic>
          <a:graphicData uri="http://schemas.openxmlformats.org/drawingml/2006/table">
            <a:tbl>
              <a:tblPr firstRow="1" firstCol="1" bandRow="1">
                <a:tableStyleId>{5C22544A-7EE6-4342-B048-85BDC9FD1C3A}</a:tableStyleId>
              </a:tblPr>
              <a:tblGrid>
                <a:gridCol w="237781">
                  <a:extLst>
                    <a:ext uri="{9D8B030D-6E8A-4147-A177-3AD203B41FA5}">
                      <a16:colId xmlns:a16="http://schemas.microsoft.com/office/drawing/2014/main" val="20000"/>
                    </a:ext>
                  </a:extLst>
                </a:gridCol>
                <a:gridCol w="2979785">
                  <a:extLst>
                    <a:ext uri="{9D8B030D-6E8A-4147-A177-3AD203B41FA5}">
                      <a16:colId xmlns:a16="http://schemas.microsoft.com/office/drawing/2014/main" val="20001"/>
                    </a:ext>
                  </a:extLst>
                </a:gridCol>
                <a:gridCol w="2704681">
                  <a:extLst>
                    <a:ext uri="{9D8B030D-6E8A-4147-A177-3AD203B41FA5}">
                      <a16:colId xmlns:a16="http://schemas.microsoft.com/office/drawing/2014/main" val="20002"/>
                    </a:ext>
                  </a:extLst>
                </a:gridCol>
                <a:gridCol w="2704681">
                  <a:extLst>
                    <a:ext uri="{9D8B030D-6E8A-4147-A177-3AD203B41FA5}">
                      <a16:colId xmlns:a16="http://schemas.microsoft.com/office/drawing/2014/main" val="2554044009"/>
                    </a:ext>
                  </a:extLst>
                </a:gridCol>
              </a:tblGrid>
              <a:tr h="5419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315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en-US" altLang="ja-JP" sz="1400" b="1" dirty="0">
                          <a:effectLst/>
                          <a:latin typeface="+mn-ea"/>
                          <a:ea typeface="+mn-ea"/>
                        </a:rPr>
                        <a:t>140</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（小児がん除く）</a:t>
                      </a:r>
                    </a:p>
                    <a:p>
                      <a:pPr algn="ctr" fontAlgn="auto">
                        <a:lnSpc>
                          <a:spcPts val="1600"/>
                        </a:lnSpc>
                        <a:spcAft>
                          <a:spcPts val="0"/>
                        </a:spcAft>
                      </a:pPr>
                      <a:r>
                        <a:rPr lang="ja-JP" altLang="ja-JP" sz="1400" b="1" dirty="0">
                          <a:effectLst/>
                          <a:latin typeface="+mn-ea"/>
                          <a:ea typeface="+mn-ea"/>
                        </a:rPr>
                        <a:t>【平成</a:t>
                      </a:r>
                      <a:r>
                        <a:rPr lang="en-US" altLang="ja-JP" sz="1400" b="1" dirty="0">
                          <a:effectLst/>
                          <a:latin typeface="+mn-ea"/>
                          <a:ea typeface="+mn-ea"/>
                        </a:rPr>
                        <a:t>28</a:t>
                      </a:r>
                      <a:r>
                        <a:rPr lang="ja-JP" altLang="ja-JP" sz="1400" b="1" dirty="0">
                          <a:effectLst/>
                          <a:latin typeface="+mn-ea"/>
                          <a:ea typeface="+mn-ea"/>
                        </a:rPr>
                        <a:t>（</a:t>
                      </a:r>
                      <a:r>
                        <a:rPr lang="en-US" altLang="ja-JP" sz="1400" b="1" dirty="0">
                          <a:effectLst/>
                          <a:latin typeface="+mn-ea"/>
                          <a:ea typeface="+mn-ea"/>
                        </a:rPr>
                        <a:t>2016</a:t>
                      </a:r>
                      <a:r>
                        <a:rPr lang="ja-JP" altLang="ja-JP" sz="1400" b="1" dirty="0">
                          <a:effectLst/>
                          <a:latin typeface="+mn-ea"/>
                          <a:ea typeface="+mn-ea"/>
                        </a:rPr>
                        <a:t>）年】</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93,002</a:t>
                      </a:r>
                      <a:r>
                        <a:rPr lang="ja-JP" altLang="en-US" sz="1400" b="1" dirty="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３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計画Ｐ</a:t>
            </a:r>
            <a:r>
              <a:rPr kumimoji="1" lang="en-US" altLang="ja-JP" b="1" dirty="0">
                <a:solidFill>
                  <a:schemeClr val="bg1"/>
                </a:solidFill>
              </a:rPr>
              <a:t>56</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（２）がん患者への情報提供　計画Ｐ</a:t>
            </a:r>
            <a:r>
              <a:rPr kumimoji="1" lang="en-US" altLang="ja-JP" b="1" dirty="0">
                <a:ln w="0"/>
                <a:solidFill>
                  <a:schemeClr val="bg1"/>
                </a:solidFill>
                <a:effectLst>
                  <a:outerShdw blurRad="38100" dist="19050" dir="2700000" algn="tl" rotWithShape="0">
                    <a:schemeClr val="dk1">
                      <a:alpha val="40000"/>
                    </a:schemeClr>
                  </a:outerShdw>
                </a:effectLst>
              </a:rPr>
              <a:t>57</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（３）就労支援等のがんサバイバーシップ支援   </a:t>
            </a:r>
            <a:r>
              <a:rPr kumimoji="1" lang="ja-JP" altLang="en-US" b="1" dirty="0">
                <a:solidFill>
                  <a:schemeClr val="bg1"/>
                </a:solidFill>
              </a:rPr>
              <a:t>計画Ｐ</a:t>
            </a:r>
            <a:r>
              <a:rPr kumimoji="1" lang="en-US" altLang="ja-JP" b="1" dirty="0">
                <a:solidFill>
                  <a:schemeClr val="bg1"/>
                </a:solidFill>
              </a:rPr>
              <a:t>57</a:t>
            </a:r>
            <a:r>
              <a:rPr kumimoji="1" lang="ja-JP" altLang="en-US" b="1" dirty="0" err="1">
                <a:solidFill>
                  <a:schemeClr val="bg1"/>
                </a:solidFill>
              </a:rPr>
              <a:t>ｰ</a:t>
            </a:r>
            <a:r>
              <a:rPr kumimoji="1" lang="en-US" altLang="ja-JP" b="1" dirty="0">
                <a:solidFill>
                  <a:schemeClr val="bg1"/>
                </a:solidFill>
              </a:rPr>
              <a:t>58</a:t>
            </a:r>
          </a:p>
        </p:txBody>
      </p:sp>
      <p:sp>
        <p:nvSpPr>
          <p:cNvPr id="12" name="正方形/長方形 11"/>
          <p:cNvSpPr/>
          <p:nvPr/>
        </p:nvSpPr>
        <p:spPr>
          <a:xfrm>
            <a:off x="543287" y="2289998"/>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9" name="正方形/長方形 8"/>
          <p:cNvSpPr/>
          <p:nvPr/>
        </p:nvSpPr>
        <p:spPr>
          <a:xfrm>
            <a:off x="7820167" y="245660"/>
            <a:ext cx="1762788" cy="35484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mtClean="0"/>
              <a:t>資料２－３</a:t>
            </a:r>
            <a:endParaRPr kumimoji="1" lang="ja-JP" altLang="en-US" dirty="0"/>
          </a:p>
        </p:txBody>
      </p:sp>
    </p:spTree>
    <p:extLst>
      <p:ext uri="{BB962C8B-B14F-4D97-AF65-F5344CB8AC3E}">
        <p14:creationId xmlns:p14="http://schemas.microsoft.com/office/powerpoint/2010/main" val="2165115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extLst/>
          </p:nvPr>
        </p:nvGraphicFramePr>
        <p:xfrm>
          <a:off x="342900" y="174863"/>
          <a:ext cx="9174587" cy="1170940"/>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74437">
                  <a:extLst>
                    <a:ext uri="{9D8B030D-6E8A-4147-A177-3AD203B41FA5}">
                      <a16:colId xmlns:a16="http://schemas.microsoft.com/office/drawing/2014/main" val="1328953327"/>
                    </a:ext>
                  </a:extLst>
                </a:gridCol>
              </a:tblGrid>
              <a:tr h="11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50"/>
                        </a:lnSpc>
                      </a:pPr>
                      <a:r>
                        <a:rPr kumimoji="1" lang="ja-JP" altLang="en-US" sz="1300" b="1" dirty="0">
                          <a:solidFill>
                            <a:schemeClr val="tx1"/>
                          </a:solidFill>
                        </a:rPr>
                        <a:t>◆がん診療拠点病院のがん相談支援センターの利用促進につながる取組みが必要。</a:t>
                      </a:r>
                      <a:endParaRPr kumimoji="1" lang="en-US" altLang="ja-JP" sz="1300" b="1" dirty="0">
                        <a:solidFill>
                          <a:schemeClr val="tx1"/>
                        </a:solidFill>
                      </a:endParaRPr>
                    </a:p>
                    <a:p>
                      <a:pPr marL="179388" indent="-179388">
                        <a:lnSpc>
                          <a:spcPts val="1650"/>
                        </a:lnSpc>
                      </a:pPr>
                      <a:r>
                        <a:rPr kumimoji="1" lang="ja-JP" altLang="en-US" sz="1300" b="1" dirty="0">
                          <a:solidFill>
                            <a:schemeClr val="tx1"/>
                          </a:solidFill>
                        </a:rPr>
                        <a:t>◆がんに関する情報があふれる中で、その地域において、がん患者や家族が確実に必要とする情報にアクセスできる環境整備が求められている。　　</a:t>
                      </a:r>
                      <a:endParaRPr kumimoji="1" lang="en-US" altLang="ja-JP" sz="1300" b="1" dirty="0">
                        <a:solidFill>
                          <a:schemeClr val="tx1"/>
                        </a:solidFill>
                      </a:endParaRPr>
                    </a:p>
                    <a:p>
                      <a:pPr>
                        <a:lnSpc>
                          <a:spcPts val="1650"/>
                        </a:lnSpc>
                      </a:pPr>
                      <a:r>
                        <a:rPr kumimoji="1" lang="ja-JP" altLang="en-US" sz="1300" b="1" dirty="0">
                          <a:solidFill>
                            <a:schemeClr val="tx1"/>
                          </a:solidFill>
                        </a:rPr>
                        <a:t>◆働く世代では、がん治療と仕事の両立など就労支援が求められている。</a:t>
                      </a:r>
                      <a:endParaRPr kumimoji="1" lang="en-US" altLang="ja-JP" sz="1300" b="1" dirty="0">
                        <a:solidFill>
                          <a:schemeClr val="tx1"/>
                        </a:solidFill>
                      </a:endParaRPr>
                    </a:p>
                    <a:p>
                      <a:pPr>
                        <a:lnSpc>
                          <a:spcPts val="1650"/>
                        </a:lnSpc>
                      </a:pPr>
                      <a:r>
                        <a:rPr kumimoji="1" lang="ja-JP" altLang="en-US" sz="1300" b="1" dirty="0">
                          <a:solidFill>
                            <a:schemeClr val="tx1"/>
                          </a:solidFill>
                        </a:rPr>
                        <a:t>◆高齢者世代においては、人生の最終段階における医療に係る意思決定支援などが必要となっている。</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988676" y="6433587"/>
            <a:ext cx="3748131" cy="365125"/>
          </a:xfrm>
        </p:spPr>
        <p:txBody>
          <a:bodyPr/>
          <a:lstStyle/>
          <a:p>
            <a:r>
              <a:rPr kumimoji="1" lang="ja-JP" altLang="en-US" sz="1400" b="1" dirty="0">
                <a:latin typeface="+mn-ea"/>
              </a:rPr>
              <a:t>＜がん診療連携検討部会＞</a:t>
            </a:r>
            <a:r>
              <a:rPr kumimoji="1" lang="ja-JP" altLang="en-US" sz="1600" b="1" dirty="0">
                <a:latin typeface="+mn-ea"/>
              </a:rPr>
              <a:t>　８</a:t>
            </a:r>
          </a:p>
        </p:txBody>
      </p:sp>
      <p:graphicFrame>
        <p:nvGraphicFramePr>
          <p:cNvPr id="7" name="表 6"/>
          <p:cNvGraphicFramePr>
            <a:graphicFrameLocks noGrp="1"/>
          </p:cNvGraphicFramePr>
          <p:nvPr>
            <p:extLst>
              <p:ext uri="{D42A27DB-BD31-4B8C-83A1-F6EECF244321}">
                <p14:modId xmlns:p14="http://schemas.microsoft.com/office/powerpoint/2010/main" val="1865602024"/>
              </p:ext>
            </p:extLst>
          </p:nvPr>
        </p:nvGraphicFramePr>
        <p:xfrm>
          <a:off x="328613" y="1389311"/>
          <a:ext cx="9188875" cy="5146040"/>
        </p:xfrm>
        <a:graphic>
          <a:graphicData uri="http://schemas.openxmlformats.org/drawingml/2006/table">
            <a:tbl>
              <a:tblPr firstRow="1" bandRow="1">
                <a:tableStyleId>{5C22544A-7EE6-4342-B048-85BDC9FD1C3A}</a:tableStyleId>
              </a:tblPr>
              <a:tblGrid>
                <a:gridCol w="1241602">
                  <a:extLst>
                    <a:ext uri="{9D8B030D-6E8A-4147-A177-3AD203B41FA5}">
                      <a16:colId xmlns:a16="http://schemas.microsoft.com/office/drawing/2014/main" val="528851062"/>
                    </a:ext>
                  </a:extLst>
                </a:gridCol>
                <a:gridCol w="7947273">
                  <a:extLst>
                    <a:ext uri="{9D8B030D-6E8A-4147-A177-3AD203B41FA5}">
                      <a16:colId xmlns:a16="http://schemas.microsoft.com/office/drawing/2014/main" val="89849022"/>
                    </a:ext>
                  </a:extLst>
                </a:gridCol>
              </a:tblGrid>
              <a:tr h="2893501">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300" dirty="0" smtClean="0">
                          <a:solidFill>
                            <a:schemeClr val="tx1"/>
                          </a:solidFill>
                        </a:rPr>
                        <a:t>《</a:t>
                      </a:r>
                      <a:r>
                        <a:rPr kumimoji="1" lang="ja-JP" altLang="en-US" sz="1300" u="sng" dirty="0" smtClean="0">
                          <a:solidFill>
                            <a:schemeClr val="tx1"/>
                          </a:solidFill>
                        </a:rPr>
                        <a:t>がん相談支援センターの機能強化、周知と利用促進</a:t>
                      </a:r>
                      <a:r>
                        <a:rPr kumimoji="1" lang="en-US" altLang="ja-JP" sz="1300" dirty="0" smtClean="0">
                          <a:solidFill>
                            <a:schemeClr val="tx1"/>
                          </a:solidFill>
                        </a:rPr>
                        <a:t>》</a:t>
                      </a:r>
                    </a:p>
                    <a:p>
                      <a:pPr>
                        <a:lnSpc>
                          <a:spcPts val="1600"/>
                        </a:lnSpc>
                      </a:pPr>
                      <a:r>
                        <a:rPr kumimoji="1" lang="ja-JP" altLang="en-US" sz="1300" b="0" dirty="0" smtClean="0">
                          <a:solidFill>
                            <a:schemeClr val="tx1"/>
                          </a:solidFill>
                        </a:rPr>
                        <a:t>■療養情報冊子を改訂し拠点病院等へ配布予定。大阪府立中央図書館及び大阪国際がん</a:t>
                      </a:r>
                      <a:endParaRPr kumimoji="1" lang="en-US" altLang="ja-JP" sz="1300" b="0" dirty="0" smtClean="0">
                        <a:solidFill>
                          <a:schemeClr val="tx1"/>
                        </a:solidFill>
                      </a:endParaRPr>
                    </a:p>
                    <a:p>
                      <a:pPr>
                        <a:lnSpc>
                          <a:spcPts val="1600"/>
                        </a:lnSpc>
                      </a:pPr>
                      <a:r>
                        <a:rPr kumimoji="1" lang="ja-JP" altLang="en-US" sz="1300" b="0" dirty="0" smtClean="0">
                          <a:solidFill>
                            <a:schemeClr val="tx1"/>
                          </a:solidFill>
                        </a:rPr>
                        <a:t>　センターとの共催により、図書館＆がん相談支援センター連携ワークショップを実施。</a:t>
                      </a:r>
                      <a:endParaRPr kumimoji="1" lang="en-US" altLang="ja-JP" sz="1300" b="0" dirty="0" smtClean="0">
                        <a:solidFill>
                          <a:schemeClr val="tx1"/>
                        </a:solidFill>
                      </a:endParaRPr>
                    </a:p>
                    <a:p>
                      <a:pPr>
                        <a:lnSpc>
                          <a:spcPts val="1600"/>
                        </a:lnSpc>
                      </a:pPr>
                      <a:r>
                        <a:rPr kumimoji="1" lang="ja-JP" altLang="en-US" sz="1300" b="0" dirty="0" smtClean="0">
                          <a:solidFill>
                            <a:schemeClr val="tx1"/>
                          </a:solidFill>
                        </a:rPr>
                        <a:t>■大阪府がん診療連携協議会と連携し、がん相談支援センターアンケートを実施。</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就労支援等のがんサバイバーシップ支援</a:t>
                      </a:r>
                      <a:r>
                        <a:rPr kumimoji="1" lang="en-US" altLang="ja-JP" sz="1300" dirty="0" smtClean="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■府教育庁において府立高校に在籍する長期入院中の生徒への学業支援を実施。また、入院中の小児・</a:t>
                      </a: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AYA</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世代のがん患者への学習活動支援や通信機器の活用による外部とのｺﾐｭﾆｹｰｼｮﾝを図るための環境整備費等に対し助成（</a:t>
                      </a: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7</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病院）。</a:t>
                      </a:r>
                      <a:endParaRPr kumimoji="1" lang="en-US" altLang="ja-JP" sz="1300" b="0" i="0" u="none" strike="noStrike" kern="1200" cap="none" spc="0" normalizeH="0" baseline="0" noProof="0" dirty="0" smtClean="0">
                        <a:ln>
                          <a:noFill/>
                        </a:ln>
                        <a:solidFill>
                          <a:schemeClr val="tx1"/>
                        </a:solidFill>
                        <a:effectLst/>
                        <a:uLnTx/>
                        <a:uFillTx/>
                        <a:latin typeface="+mn-lt"/>
                        <a:ea typeface="+mn-ea"/>
                        <a:cs typeface="+mn-cs"/>
                      </a:endParaRPr>
                    </a:p>
                    <a:p>
                      <a:pPr>
                        <a:lnSpc>
                          <a:spcPts val="1600"/>
                        </a:lnSpc>
                      </a:pPr>
                      <a:r>
                        <a:rPr kumimoji="1" lang="ja-JP" altLang="en-US" sz="1300" b="0" dirty="0" smtClean="0">
                          <a:solidFill>
                            <a:schemeClr val="tx1"/>
                          </a:solidFill>
                        </a:rPr>
                        <a:t>■</a:t>
                      </a:r>
                      <a:r>
                        <a:rPr kumimoji="1" lang="en-US" altLang="ja-JP" sz="1300" b="0" dirty="0" smtClean="0">
                          <a:solidFill>
                            <a:schemeClr val="tx1"/>
                          </a:solidFill>
                        </a:rPr>
                        <a:t>AYA</a:t>
                      </a:r>
                      <a:r>
                        <a:rPr kumimoji="1" lang="ja-JP" altLang="en-US" sz="1300" b="0" dirty="0" smtClean="0">
                          <a:solidFill>
                            <a:schemeClr val="tx1"/>
                          </a:solidFill>
                        </a:rPr>
                        <a:t>世代への支援に関する市町村や関係機関向けセミナーを開催。</a:t>
                      </a:r>
                      <a:endParaRPr kumimoji="1" lang="en-US" altLang="ja-JP" sz="1300" b="0" dirty="0">
                        <a:solidFill>
                          <a:schemeClr val="tx1"/>
                        </a:solidFill>
                      </a:endParaRPr>
                    </a:p>
                    <a:p>
                      <a:pPr marL="179388" indent="-179388">
                        <a:lnSpc>
                          <a:spcPts val="1600"/>
                        </a:lnSpc>
                      </a:pPr>
                      <a:r>
                        <a:rPr kumimoji="1" lang="ja-JP" altLang="en-US" sz="1300" b="0" dirty="0" smtClean="0">
                          <a:solidFill>
                            <a:schemeClr val="tx1"/>
                          </a:solidFill>
                        </a:rPr>
                        <a:t>■</a:t>
                      </a:r>
                      <a:r>
                        <a:rPr kumimoji="1" lang="ja-JP" altLang="en-US" sz="1300" b="0" dirty="0">
                          <a:solidFill>
                            <a:schemeClr val="tx1"/>
                          </a:solidFill>
                        </a:rPr>
                        <a:t>府商工労働部と連携して</a:t>
                      </a:r>
                      <a:r>
                        <a:rPr kumimoji="1" lang="ja-JP" altLang="en-US" sz="1300" b="0" dirty="0" smtClean="0">
                          <a:solidFill>
                            <a:schemeClr val="tx1"/>
                          </a:solidFill>
                        </a:rPr>
                        <a:t>、企業向けセミナーで</a:t>
                      </a:r>
                      <a:r>
                        <a:rPr kumimoji="1" lang="ja-JP" altLang="en-US" sz="1300" b="0" strike="noStrike" baseline="0" dirty="0" smtClean="0">
                          <a:solidFill>
                            <a:schemeClr val="tx1"/>
                          </a:solidFill>
                        </a:rPr>
                        <a:t>両立支援に関し情報提供</a:t>
                      </a:r>
                      <a:r>
                        <a:rPr kumimoji="1" lang="ja-JP" altLang="en-US" sz="1300" b="0" dirty="0" smtClean="0">
                          <a:solidFill>
                            <a:schemeClr val="tx1"/>
                          </a:solidFill>
                        </a:rPr>
                        <a:t>。</a:t>
                      </a:r>
                      <a:endParaRPr kumimoji="1" lang="en-US" altLang="ja-JP" sz="1300" b="0" dirty="0">
                        <a:solidFill>
                          <a:schemeClr val="tx1"/>
                        </a:solidFill>
                      </a:endParaRPr>
                    </a:p>
                    <a:p>
                      <a:pPr>
                        <a:lnSpc>
                          <a:spcPts val="1600"/>
                        </a:lnSpc>
                      </a:pPr>
                      <a:r>
                        <a:rPr kumimoji="1" lang="en-US" altLang="ja-JP" sz="1300" dirty="0">
                          <a:solidFill>
                            <a:schemeClr val="tx1"/>
                          </a:solidFill>
                        </a:rPr>
                        <a:t>《</a:t>
                      </a:r>
                      <a:r>
                        <a:rPr kumimoji="1" lang="ja-JP" altLang="en-US" sz="1300" u="sng" dirty="0">
                          <a:solidFill>
                            <a:schemeClr val="tx1"/>
                          </a:solidFill>
                        </a:rPr>
                        <a:t>新たな課題への対応</a:t>
                      </a:r>
                      <a:r>
                        <a:rPr kumimoji="1" lang="en-US" altLang="ja-JP" sz="1300" dirty="0">
                          <a:solidFill>
                            <a:schemeClr val="tx1"/>
                          </a:solidFill>
                        </a:rPr>
                        <a:t>》</a:t>
                      </a:r>
                    </a:p>
                    <a:p>
                      <a:pPr marL="179388" indent="-179388"/>
                      <a:r>
                        <a:rPr kumimoji="1" lang="en-US" altLang="ja-JP" sz="1300" b="0" dirty="0" smtClean="0">
                          <a:solidFill>
                            <a:schemeClr val="tx1"/>
                          </a:solidFill>
                        </a:rPr>
                        <a:t>■</a:t>
                      </a:r>
                      <a:r>
                        <a:rPr kumimoji="1" lang="ja-JP" altLang="en-US" sz="1300" b="0" dirty="0" smtClean="0">
                          <a:solidFill>
                            <a:schemeClr val="tx1"/>
                          </a:solidFill>
                        </a:rPr>
                        <a:t>小児がん患者を対象とした重粒子線治療の助成制度を運用。</a:t>
                      </a:r>
                      <a:endParaRPr kumimoji="1" lang="en-US" altLang="ja-JP" sz="1300" b="0" strike="sngStrike" dirty="0" smtClean="0">
                        <a:solidFill>
                          <a:schemeClr val="tx1"/>
                        </a:solidFill>
                      </a:endParaRPr>
                    </a:p>
                    <a:p>
                      <a:pPr marL="179388" indent="-179388"/>
                      <a:r>
                        <a:rPr kumimoji="1" lang="ja-JP" altLang="en-US" sz="1300" b="0" dirty="0" smtClean="0">
                          <a:solidFill>
                            <a:schemeClr val="tx1"/>
                          </a:solidFill>
                        </a:rPr>
                        <a:t>■がん・生殖医療ネットワークと連携して作成した、患者向けの生殖機能の温存に関する冊子を活用し、がん拠点病院で情報提供。</a:t>
                      </a:r>
                      <a:endParaRPr kumimoji="1" lang="en-US" altLang="ja-JP"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055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600"/>
                        </a:lnSpc>
                      </a:pPr>
                      <a:r>
                        <a:rPr kumimoji="1" lang="ja-JP" altLang="en-US" sz="1300" b="0" dirty="0">
                          <a:solidFill>
                            <a:schemeClr val="tx1"/>
                          </a:solidFill>
                          <a:latin typeface="+mn-ea"/>
                          <a:ea typeface="+mn-ea"/>
                        </a:rPr>
                        <a:t>■多様なニーズに対応できる相談</a:t>
                      </a:r>
                      <a:r>
                        <a:rPr kumimoji="1" lang="ja-JP" altLang="en-US" sz="1300" b="0" dirty="0" smtClean="0">
                          <a:solidFill>
                            <a:schemeClr val="tx1"/>
                          </a:solidFill>
                          <a:latin typeface="+mn-ea"/>
                          <a:ea typeface="+mn-ea"/>
                        </a:rPr>
                        <a:t>体制充実、相談</a:t>
                      </a:r>
                      <a:r>
                        <a:rPr kumimoji="1" lang="ja-JP" altLang="en-US" sz="1300" b="0" dirty="0">
                          <a:solidFill>
                            <a:schemeClr val="tx1"/>
                          </a:solidFill>
                          <a:latin typeface="+mn-ea"/>
                          <a:ea typeface="+mn-ea"/>
                        </a:rPr>
                        <a:t>支援センターの利用</a:t>
                      </a:r>
                      <a:r>
                        <a:rPr kumimoji="1" lang="ja-JP" altLang="en-US" sz="1300" b="0" dirty="0" smtClean="0">
                          <a:solidFill>
                            <a:schemeClr val="tx1"/>
                          </a:solidFill>
                          <a:latin typeface="+mn-ea"/>
                          <a:ea typeface="+mn-ea"/>
                        </a:rPr>
                        <a:t>促進、がんに関する情報発信の強化</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■治療と仕事の両立</a:t>
                      </a:r>
                      <a:r>
                        <a:rPr kumimoji="1" lang="ja-JP" altLang="en-US" sz="1300" b="0" dirty="0">
                          <a:solidFill>
                            <a:schemeClr val="tx1"/>
                          </a:solidFill>
                          <a:latin typeface="+mn-ea"/>
                          <a:ea typeface="+mn-ea"/>
                        </a:rPr>
                        <a:t>支援に関する積極的な普及</a:t>
                      </a:r>
                      <a:r>
                        <a:rPr kumimoji="1" lang="ja-JP" altLang="en-US" sz="1300" b="0" dirty="0" smtClean="0">
                          <a:solidFill>
                            <a:schemeClr val="tx1"/>
                          </a:solidFill>
                          <a:latin typeface="+mn-ea"/>
                          <a:ea typeface="+mn-ea"/>
                        </a:rPr>
                        <a:t>啓発。</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■小児・</a:t>
                      </a:r>
                      <a:r>
                        <a:rPr kumimoji="1" lang="en-US" altLang="ja-JP" sz="1300" b="0" dirty="0" smtClean="0">
                          <a:solidFill>
                            <a:schemeClr val="tx1"/>
                          </a:solidFill>
                          <a:latin typeface="+mn-ea"/>
                          <a:ea typeface="+mn-ea"/>
                        </a:rPr>
                        <a:t>AYA</a:t>
                      </a:r>
                      <a:r>
                        <a:rPr kumimoji="1" lang="ja-JP" altLang="en-US" sz="1300" b="0" dirty="0" smtClean="0">
                          <a:solidFill>
                            <a:schemeClr val="tx1"/>
                          </a:solidFill>
                          <a:latin typeface="+mn-ea"/>
                          <a:ea typeface="+mn-ea"/>
                        </a:rPr>
                        <a:t>世代のがん患者の妊孕性・生殖機能温存治療にかかる支援。</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600"/>
                        </a:lnSpc>
                      </a:pPr>
                      <a:r>
                        <a:rPr kumimoji="1" lang="ja-JP" altLang="en-US" sz="1300" b="0" dirty="0" smtClean="0">
                          <a:solidFill>
                            <a:schemeClr val="tx1"/>
                          </a:solidFill>
                          <a:latin typeface="+mn-ea"/>
                          <a:ea typeface="+mn-ea"/>
                        </a:rPr>
                        <a:t>■患者</a:t>
                      </a:r>
                      <a:r>
                        <a:rPr kumimoji="1" lang="ja-JP" altLang="en-US" sz="1300" b="0" dirty="0">
                          <a:solidFill>
                            <a:schemeClr val="tx1"/>
                          </a:solidFill>
                          <a:latin typeface="+mn-ea"/>
                          <a:ea typeface="+mn-ea"/>
                        </a:rPr>
                        <a:t>等のニーズを踏まえた相談員向け研修会を</a:t>
                      </a:r>
                      <a:r>
                        <a:rPr kumimoji="1" lang="ja-JP" altLang="en-US" sz="1300" b="0" dirty="0" smtClean="0">
                          <a:solidFill>
                            <a:schemeClr val="tx1"/>
                          </a:solidFill>
                          <a:latin typeface="+mn-ea"/>
                          <a:ea typeface="+mn-ea"/>
                        </a:rPr>
                        <a:t>実施、がん相談支援センターの機能強化。</a:t>
                      </a:r>
                      <a:endParaRPr kumimoji="1" lang="en-US" altLang="ja-JP" sz="1300" b="0" dirty="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■関係機関</a:t>
                      </a:r>
                      <a:r>
                        <a:rPr kumimoji="1" lang="ja-JP" altLang="en-US" sz="1300" b="0" dirty="0" smtClean="0">
                          <a:solidFill>
                            <a:schemeClr val="tx1"/>
                          </a:solidFill>
                          <a:latin typeface="+mn-ea"/>
                          <a:ea typeface="+mn-ea"/>
                        </a:rPr>
                        <a:t>と連携</a:t>
                      </a:r>
                      <a:r>
                        <a:rPr kumimoji="1" lang="ja-JP" altLang="en-US" sz="1300" b="0" dirty="0" smtClean="0">
                          <a:solidFill>
                            <a:schemeClr val="tx1"/>
                          </a:solidFill>
                          <a:latin typeface="+mn-ea"/>
                          <a:ea typeface="+mn-ea"/>
                        </a:rPr>
                        <a:t>し就労支援に関する啓発を実施。</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latin typeface="+mn-ea"/>
                          <a:ea typeface="+mn-ea"/>
                        </a:rPr>
                        <a:t>■小児・</a:t>
                      </a:r>
                      <a:r>
                        <a:rPr kumimoji="1" lang="en-US" altLang="ja-JP" sz="1300" b="0" dirty="0" smtClean="0">
                          <a:solidFill>
                            <a:schemeClr val="tx1"/>
                          </a:solidFill>
                          <a:latin typeface="+mn-ea"/>
                          <a:ea typeface="+mn-ea"/>
                        </a:rPr>
                        <a:t>AYA</a:t>
                      </a:r>
                      <a:r>
                        <a:rPr kumimoji="1" lang="ja-JP" altLang="en-US" sz="1300" b="0" dirty="0" smtClean="0">
                          <a:solidFill>
                            <a:schemeClr val="tx1"/>
                          </a:solidFill>
                          <a:latin typeface="+mn-ea"/>
                          <a:ea typeface="+mn-ea"/>
                        </a:rPr>
                        <a:t>世代のがん患者の妊孕性温存治療助成事業の実施（</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月府議会に予算案提案中）。</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129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bg1"/>
                          </a:solidFill>
                        </a:rPr>
                        <a:t> 最終</a:t>
                      </a:r>
                      <a:r>
                        <a:rPr kumimoji="1" lang="ja-JP" altLang="en-US" sz="1300" b="1" dirty="0" smtClean="0">
                          <a:solidFill>
                            <a:schemeClr val="bg1"/>
                          </a:solidFill>
                        </a:rPr>
                        <a:t>予算</a:t>
                      </a:r>
                      <a:r>
                        <a:rPr kumimoji="1" lang="en-US" altLang="ja-JP" sz="1300" b="1" dirty="0" smtClean="0">
                          <a:solidFill>
                            <a:schemeClr val="bg1"/>
                          </a:solidFill>
                        </a:rPr>
                        <a:t>(</a:t>
                      </a:r>
                      <a:r>
                        <a:rPr kumimoji="1" lang="ja-JP" altLang="en-US" sz="1300" b="1" dirty="0">
                          <a:solidFill>
                            <a:schemeClr val="bg1"/>
                          </a:solidFill>
                        </a:rPr>
                        <a:t>案</a:t>
                      </a:r>
                      <a:r>
                        <a:rPr kumimoji="1" lang="en-US" altLang="ja-JP" sz="1300" b="1" dirty="0">
                          <a:solidFill>
                            <a:schemeClr val="bg1"/>
                          </a:solidFill>
                        </a:rPr>
                        <a:t>)</a:t>
                      </a:r>
                      <a:endParaRPr kumimoji="1" lang="ja-JP" altLang="en-US" sz="13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50"/>
                        </a:lnSpc>
                      </a:pPr>
                      <a:r>
                        <a:rPr kumimoji="1" lang="ja-JP" altLang="en-US" sz="1300" dirty="0" smtClean="0">
                          <a:solidFill>
                            <a:schemeClr val="tx1"/>
                          </a:solidFill>
                        </a:rPr>
                        <a:t>がん</a:t>
                      </a:r>
                      <a:r>
                        <a:rPr kumimoji="1" lang="ja-JP" altLang="en-US" sz="1300" dirty="0">
                          <a:solidFill>
                            <a:schemeClr val="tx1"/>
                          </a:solidFill>
                        </a:rPr>
                        <a:t>診療連携拠点病院機能強化事業（</a:t>
                      </a:r>
                      <a:r>
                        <a:rPr kumimoji="1" lang="en-US" altLang="ja-JP" sz="1300" dirty="0">
                          <a:solidFill>
                            <a:schemeClr val="tx1"/>
                          </a:solidFill>
                        </a:rPr>
                        <a:t>140,342</a:t>
                      </a:r>
                      <a:r>
                        <a:rPr kumimoji="1" lang="ja-JP" altLang="en-US" sz="1300" dirty="0">
                          <a:solidFill>
                            <a:schemeClr val="tx1"/>
                          </a:solidFill>
                        </a:rPr>
                        <a:t>千円</a:t>
                      </a:r>
                      <a:r>
                        <a:rPr kumimoji="1" lang="ja-JP" altLang="en-US" sz="1300" dirty="0" smtClean="0">
                          <a:solidFill>
                            <a:schemeClr val="tx1"/>
                          </a:solidFill>
                        </a:rPr>
                        <a:t>）、大阪府小児がん患者ニーズ調査（</a:t>
                      </a:r>
                      <a:r>
                        <a:rPr kumimoji="1" lang="en-US" altLang="ja-JP" sz="1300" dirty="0" smtClean="0">
                          <a:solidFill>
                            <a:schemeClr val="tx1"/>
                          </a:solidFill>
                        </a:rPr>
                        <a:t>200</a:t>
                      </a:r>
                      <a:r>
                        <a:rPr kumimoji="1" lang="ja-JP" altLang="en-US" sz="1300" dirty="0" smtClean="0">
                          <a:solidFill>
                            <a:schemeClr val="tx1"/>
                          </a:solidFill>
                        </a:rPr>
                        <a:t>千円）、小児・</a:t>
                      </a:r>
                      <a:r>
                        <a:rPr kumimoji="1" lang="en-US" altLang="ja-JP" sz="1300" dirty="0" smtClean="0">
                          <a:solidFill>
                            <a:schemeClr val="tx1"/>
                          </a:solidFill>
                        </a:rPr>
                        <a:t>AYA</a:t>
                      </a:r>
                      <a:r>
                        <a:rPr kumimoji="1" lang="ja-JP" altLang="en-US" sz="1300" dirty="0" smtClean="0">
                          <a:solidFill>
                            <a:schemeClr val="tx1"/>
                          </a:solidFill>
                        </a:rPr>
                        <a:t>世代のがん患者支援事業（</a:t>
                      </a:r>
                      <a:r>
                        <a:rPr kumimoji="1" lang="en-US" altLang="ja-JP" sz="1300" dirty="0" smtClean="0">
                          <a:solidFill>
                            <a:schemeClr val="tx1"/>
                          </a:solidFill>
                        </a:rPr>
                        <a:t>1,500</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50266" y="1417981"/>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8207427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5227</TotalTime>
  <Words>717</Words>
  <Application>Microsoft Office PowerPoint</Application>
  <PresentationFormat>A4 210 x 297 mm</PresentationFormat>
  <Paragraphs>70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二宮　康宏</cp:lastModifiedBy>
  <cp:revision>459</cp:revision>
  <cp:lastPrinted>2021-02-24T01:40:40Z</cp:lastPrinted>
  <dcterms:created xsi:type="dcterms:W3CDTF">2019-06-16T09:06:21Z</dcterms:created>
  <dcterms:modified xsi:type="dcterms:W3CDTF">2021-03-03T07:32:01Z</dcterms:modified>
</cp:coreProperties>
</file>