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314" r:id="rId2"/>
    <p:sldId id="316"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434" autoAdjust="0"/>
  </p:normalViewPr>
  <p:slideViewPr>
    <p:cSldViewPr snapToGrid="0">
      <p:cViewPr varScale="1">
        <p:scale>
          <a:sx n="70" d="100"/>
          <a:sy n="70" d="100"/>
        </p:scale>
        <p:origin x="123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2021/3/3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2021/3/3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2021/3/3</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2021/3/3</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2021/3/3</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2021/3/3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93608"/>
            <a:ext cx="9259910" cy="56776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9" name="表 18"/>
          <p:cNvGraphicFramePr>
            <a:graphicFrameLocks noGrp="1"/>
          </p:cNvGraphicFramePr>
          <p:nvPr>
            <p:extLst/>
          </p:nvPr>
        </p:nvGraphicFramePr>
        <p:xfrm>
          <a:off x="596516" y="2079149"/>
          <a:ext cx="8712968" cy="1481066"/>
        </p:xfrm>
        <a:graphic>
          <a:graphicData uri="http://schemas.openxmlformats.org/drawingml/2006/table">
            <a:tbl>
              <a:tblPr firstRow="1" firstCol="1" bandRow="1">
                <a:tableStyleId>{5C22544A-7EE6-4342-B048-85BDC9FD1C3A}</a:tableStyleId>
              </a:tblPr>
              <a:tblGrid>
                <a:gridCol w="342918">
                  <a:extLst>
                    <a:ext uri="{9D8B030D-6E8A-4147-A177-3AD203B41FA5}">
                      <a16:colId xmlns:a16="http://schemas.microsoft.com/office/drawing/2014/main" val="20000"/>
                    </a:ext>
                  </a:extLst>
                </a:gridCol>
                <a:gridCol w="3761355">
                  <a:extLst>
                    <a:ext uri="{9D8B030D-6E8A-4147-A177-3AD203B41FA5}">
                      <a16:colId xmlns:a16="http://schemas.microsoft.com/office/drawing/2014/main" val="20001"/>
                    </a:ext>
                  </a:extLst>
                </a:gridCol>
                <a:gridCol w="1712890">
                  <a:extLst>
                    <a:ext uri="{9D8B030D-6E8A-4147-A177-3AD203B41FA5}">
                      <a16:colId xmlns:a16="http://schemas.microsoft.com/office/drawing/2014/main" val="20002"/>
                    </a:ext>
                  </a:extLst>
                </a:gridCol>
                <a:gridCol w="1691706">
                  <a:extLst>
                    <a:ext uri="{9D8B030D-6E8A-4147-A177-3AD203B41FA5}">
                      <a16:colId xmlns:a16="http://schemas.microsoft.com/office/drawing/2014/main" val="1758502819"/>
                    </a:ext>
                  </a:extLst>
                </a:gridCol>
                <a:gridCol w="1204099">
                  <a:extLst>
                    <a:ext uri="{9D8B030D-6E8A-4147-A177-3AD203B41FA5}">
                      <a16:colId xmlns:a16="http://schemas.microsoft.com/office/drawing/2014/main" val="20003"/>
                    </a:ext>
                  </a:extLst>
                </a:gridCol>
              </a:tblGrid>
              <a:tr h="41935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06171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がん患者の緩和ケアに対する満足度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（痛み、不安、治療方法や療養場所、経済面、家族への配慮等への対応に係る非常に思う、そう思う平均値）</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58.6</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61.6</a:t>
                      </a:r>
                      <a:r>
                        <a:rPr lang="ja-JP" altLang="ja-JP" sz="1400" b="1" dirty="0">
                          <a:solidFill>
                            <a:schemeClr val="tx1"/>
                          </a:solidFill>
                          <a:effectLst/>
                          <a:latin typeface="+mn-ea"/>
                          <a:ea typeface="+mn-ea"/>
                        </a:rPr>
                        <a:t>％</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100</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3616535768"/>
              </p:ext>
            </p:extLst>
          </p:nvPr>
        </p:nvGraphicFramePr>
        <p:xfrm>
          <a:off x="596517" y="3667160"/>
          <a:ext cx="8712967" cy="3012546"/>
        </p:xfrm>
        <a:graphic>
          <a:graphicData uri="http://schemas.openxmlformats.org/drawingml/2006/table">
            <a:tbl>
              <a:tblPr firstRow="1" firstCol="1" bandRow="1">
                <a:tableStyleId>{5C22544A-7EE6-4342-B048-85BDC9FD1C3A}</a:tableStyleId>
              </a:tblPr>
              <a:tblGrid>
                <a:gridCol w="298752">
                  <a:extLst>
                    <a:ext uri="{9D8B030D-6E8A-4147-A177-3AD203B41FA5}">
                      <a16:colId xmlns:a16="http://schemas.microsoft.com/office/drawing/2014/main" val="20000"/>
                    </a:ext>
                  </a:extLst>
                </a:gridCol>
                <a:gridCol w="3007030">
                  <a:extLst>
                    <a:ext uri="{9D8B030D-6E8A-4147-A177-3AD203B41FA5}">
                      <a16:colId xmlns:a16="http://schemas.microsoft.com/office/drawing/2014/main" val="20001"/>
                    </a:ext>
                  </a:extLst>
                </a:gridCol>
                <a:gridCol w="2691684">
                  <a:extLst>
                    <a:ext uri="{9D8B030D-6E8A-4147-A177-3AD203B41FA5}">
                      <a16:colId xmlns:a16="http://schemas.microsoft.com/office/drawing/2014/main" val="20002"/>
                    </a:ext>
                  </a:extLst>
                </a:gridCol>
                <a:gridCol w="2715501">
                  <a:extLst>
                    <a:ext uri="{9D8B030D-6E8A-4147-A177-3AD203B41FA5}">
                      <a16:colId xmlns:a16="http://schemas.microsoft.com/office/drawing/2014/main" val="3857152038"/>
                    </a:ext>
                  </a:extLst>
                </a:gridCol>
              </a:tblGrid>
              <a:tr h="32145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48601">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緩和ケアチームの新規診療症例数</a:t>
                      </a:r>
                      <a:r>
                        <a:rPr lang="en-US" sz="1400" b="1" dirty="0">
                          <a:solidFill>
                            <a:schemeClr val="tx1"/>
                          </a:solidFill>
                          <a:effectLst/>
                          <a:latin typeface="+mn-ea"/>
                          <a:ea typeface="+mn-ea"/>
                        </a:rPr>
                        <a:t/>
                      </a:r>
                      <a:br>
                        <a:rPr lang="en-US" sz="1400" b="1" dirty="0">
                          <a:solidFill>
                            <a:schemeClr val="tx1"/>
                          </a:solidFill>
                          <a:effectLst/>
                          <a:latin typeface="+mn-ea"/>
                          <a:ea typeface="+mn-ea"/>
                        </a:rPr>
                      </a:b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10,885</a:t>
                      </a:r>
                      <a:r>
                        <a:rPr lang="ja-JP" sz="1400" b="1" dirty="0">
                          <a:solidFill>
                            <a:schemeClr val="tx1"/>
                          </a:solidFill>
                          <a:effectLst/>
                          <a:latin typeface="+mn-ea"/>
                          <a:ea typeface="+mn-ea"/>
                        </a:rPr>
                        <a:t>件／</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a:t>
                      </a:r>
                      <a:r>
                        <a:rPr lang="en-US" altLang="ja-JP" sz="1200" b="1" dirty="0">
                          <a:solidFill>
                            <a:schemeClr val="tx1"/>
                          </a:solidFill>
                          <a:effectLst/>
                          <a:latin typeface="+mn-ea"/>
                          <a:ea typeface="+mn-ea"/>
                        </a:rPr>
                        <a:t>8</a:t>
                      </a:r>
                      <a:r>
                        <a:rPr lang="ja-JP" sz="1200" b="1" dirty="0">
                          <a:solidFill>
                            <a:schemeClr val="tx1"/>
                          </a:solidFill>
                          <a:effectLst/>
                          <a:latin typeface="+mn-ea"/>
                          <a:ea typeface="+mn-ea"/>
                        </a:rPr>
                        <a:t>（</a:t>
                      </a:r>
                      <a:r>
                        <a:rPr lang="en-US" sz="1200" b="1" dirty="0">
                          <a:solidFill>
                            <a:schemeClr val="tx1"/>
                          </a:solidFill>
                          <a:effectLst/>
                          <a:latin typeface="+mn-ea"/>
                          <a:ea typeface="+mn-ea"/>
                        </a:rPr>
                        <a:t>201</a:t>
                      </a:r>
                      <a:r>
                        <a:rPr lang="en-US" altLang="ja-JP" sz="1200" b="1" dirty="0">
                          <a:solidFill>
                            <a:schemeClr val="tx1"/>
                          </a:solidFill>
                          <a:effectLst/>
                          <a:latin typeface="+mn-ea"/>
                          <a:ea typeface="+mn-ea"/>
                        </a:rPr>
                        <a:t>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14,088</a:t>
                      </a:r>
                      <a:r>
                        <a:rPr lang="ja-JP" altLang="ja-JP" sz="1400" b="1" dirty="0">
                          <a:solidFill>
                            <a:schemeClr val="tx1"/>
                          </a:solidFill>
                          <a:effectLst/>
                          <a:latin typeface="+mn-ea"/>
                          <a:ea typeface="+mn-ea"/>
                        </a:rPr>
                        <a:t>件／</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086">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緩和ケア研修</a:t>
                      </a:r>
                      <a:r>
                        <a:rPr lang="ja-JP" altLang="en-US" sz="1400" b="1" dirty="0">
                          <a:solidFill>
                            <a:schemeClr val="tx1"/>
                          </a:solidFill>
                          <a:effectLst/>
                          <a:latin typeface="+mn-ea"/>
                          <a:ea typeface="+mn-ea"/>
                        </a:rPr>
                        <a:t>累積</a:t>
                      </a:r>
                      <a:r>
                        <a:rPr lang="ja-JP" sz="1400" b="1" dirty="0">
                          <a:solidFill>
                            <a:schemeClr val="tx1"/>
                          </a:solidFill>
                          <a:effectLst/>
                          <a:latin typeface="+mn-ea"/>
                          <a:ea typeface="+mn-ea"/>
                        </a:rPr>
                        <a:t>受講者数</a:t>
                      </a:r>
                    </a:p>
                    <a:p>
                      <a:pPr algn="l" fontAlgn="auto">
                        <a:lnSpc>
                          <a:spcPts val="1600"/>
                        </a:lnSpc>
                        <a:spcAft>
                          <a:spcPts val="0"/>
                        </a:spcAft>
                      </a:pPr>
                      <a:r>
                        <a:rPr lang="ja-JP" sz="1400" b="1" dirty="0">
                          <a:solidFill>
                            <a:schemeClr val="tx1"/>
                          </a:solidFill>
                          <a:effectLst/>
                          <a:latin typeface="+mn-ea"/>
                          <a:ea typeface="+mn-ea"/>
                        </a:rPr>
                        <a:t>【大阪府調べ】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a:t>
                      </a:r>
                      <a:r>
                        <a:rPr lang="en-US" altLang="ja-JP" sz="1400" b="1" dirty="0">
                          <a:solidFill>
                            <a:schemeClr val="tx1"/>
                          </a:solidFill>
                          <a:effectLst/>
                          <a:latin typeface="+mn-ea"/>
                          <a:ea typeface="+mn-ea"/>
                        </a:rPr>
                        <a:t>0</a:t>
                      </a:r>
                      <a:r>
                        <a:rPr lang="en-US" sz="1400" b="1" dirty="0">
                          <a:solidFill>
                            <a:schemeClr val="tx1"/>
                          </a:solidFill>
                          <a:effectLst/>
                          <a:latin typeface="+mn-ea"/>
                          <a:ea typeface="+mn-ea"/>
                        </a:rPr>
                        <a:t>,7</a:t>
                      </a:r>
                      <a:r>
                        <a:rPr lang="en-US" altLang="ja-JP" sz="1400" b="1" dirty="0">
                          <a:solidFill>
                            <a:schemeClr val="tx1"/>
                          </a:solidFill>
                          <a:effectLst/>
                          <a:latin typeface="+mn-ea"/>
                          <a:ea typeface="+mn-ea"/>
                        </a:rPr>
                        <a:t>88</a:t>
                      </a:r>
                      <a:r>
                        <a:rPr lang="ja-JP" sz="1400" b="1" dirty="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a:solidFill>
                            <a:schemeClr val="tx1"/>
                          </a:solidFill>
                          <a:effectLst/>
                          <a:latin typeface="+mn-ea"/>
                          <a:ea typeface="+mn-ea"/>
                        </a:rPr>
                        <a:t>)</a:t>
                      </a:r>
                      <a:endParaRPr lang="ja-JP" sz="1400" b="1" dirty="0">
                        <a:solidFill>
                          <a:schemeClr val="tx1"/>
                        </a:solidFill>
                        <a:effectLst/>
                        <a:latin typeface="+mn-ea"/>
                        <a:ea typeface="+mn-ea"/>
                      </a:endParaRPr>
                    </a:p>
                    <a:p>
                      <a:pPr algn="ctr">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12</a:t>
                      </a:r>
                      <a:r>
                        <a:rPr lang="ja-JP" sz="1200" b="1" dirty="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13,726</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a:solidFill>
                            <a:schemeClr val="tx1"/>
                          </a:solidFill>
                          <a:effectLst/>
                          <a:latin typeface="+mn-ea"/>
                          <a:ea typeface="+mn-ea"/>
                        </a:rPr>
                        <a:t>)</a:t>
                      </a:r>
                      <a:endParaRPr lang="ja-JP" altLang="ja-JP" sz="1400" b="1" dirty="0">
                        <a:solidFill>
                          <a:schemeClr val="tx1"/>
                        </a:solidFill>
                        <a:effectLst/>
                        <a:latin typeface="+mn-ea"/>
                        <a:ea typeface="+mn-ea"/>
                      </a:endParaRPr>
                    </a:p>
                    <a:p>
                      <a:pPr algn="ctr">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令和２</a:t>
                      </a:r>
                      <a:r>
                        <a:rPr lang="ja-JP" altLang="ja-JP" sz="1200" b="1" dirty="0">
                          <a:solidFill>
                            <a:schemeClr val="tx1"/>
                          </a:solidFill>
                          <a:effectLst/>
                          <a:latin typeface="+mn-ea"/>
                          <a:ea typeface="+mn-ea"/>
                        </a:rPr>
                        <a:t>年</a:t>
                      </a:r>
                      <a:r>
                        <a:rPr lang="en-US" altLang="ja-JP" sz="1200" b="1" dirty="0">
                          <a:solidFill>
                            <a:schemeClr val="tx1"/>
                          </a:solidFill>
                          <a:effectLst/>
                          <a:latin typeface="+mn-ea"/>
                          <a:ea typeface="+mn-ea"/>
                        </a:rPr>
                        <a:t>12</a:t>
                      </a:r>
                      <a:r>
                        <a:rPr lang="ja-JP" altLang="ja-JP" sz="1200" b="1" dirty="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48601">
                <a:tc>
                  <a:txBody>
                    <a:bodyPr/>
                    <a:lstStyle/>
                    <a:p>
                      <a:pPr algn="ctr" fontAlgn="auto">
                        <a:lnSpc>
                          <a:spcPts val="1600"/>
                        </a:lnSpc>
                        <a:spcAft>
                          <a:spcPts val="0"/>
                        </a:spcAft>
                      </a:pPr>
                      <a:r>
                        <a:rPr lang="en-US" sz="1400" b="1" dirty="0">
                          <a:effectLst/>
                          <a:latin typeface="+mn-ea"/>
                          <a:ea typeface="+mn-ea"/>
                        </a:rPr>
                        <a:t>3</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在宅緩和ケアに取組む医療機関数</a:t>
                      </a:r>
                    </a:p>
                    <a:p>
                      <a:pPr algn="l" fontAlgn="auto">
                        <a:lnSpc>
                          <a:spcPts val="1600"/>
                        </a:lnSpc>
                        <a:spcAft>
                          <a:spcPts val="0"/>
                        </a:spcAft>
                      </a:pP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965</a:t>
                      </a:r>
                      <a:r>
                        <a:rPr lang="ja-JP" sz="1400" b="1" dirty="0">
                          <a:solidFill>
                            <a:schemeClr val="tx1"/>
                          </a:solidFill>
                          <a:effectLst/>
                          <a:latin typeface="+mn-ea"/>
                          <a:ea typeface="+mn-ea"/>
                        </a:rPr>
                        <a:t>医療機関／</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a:t>
                      </a:r>
                      <a:r>
                        <a:rPr lang="en-US" sz="1200" b="1" dirty="0">
                          <a:solidFill>
                            <a:schemeClr val="tx1"/>
                          </a:solidFill>
                          <a:effectLst/>
                          <a:latin typeface="+mn-ea"/>
                          <a:ea typeface="+mn-ea"/>
                        </a:rPr>
                        <a:t>2017</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1,693</a:t>
                      </a:r>
                      <a:r>
                        <a:rPr lang="ja-JP" altLang="ja-JP" sz="1400" b="1" dirty="0" smtClean="0">
                          <a:solidFill>
                            <a:schemeClr val="tx1"/>
                          </a:solidFill>
                          <a:effectLst/>
                          <a:latin typeface="+mn-ea"/>
                          <a:ea typeface="+mn-ea"/>
                        </a:rPr>
                        <a:t>医療</a:t>
                      </a:r>
                      <a:r>
                        <a:rPr lang="ja-JP" altLang="ja-JP" sz="1400" b="1" dirty="0">
                          <a:solidFill>
                            <a:schemeClr val="tx1"/>
                          </a:solidFill>
                          <a:effectLst/>
                          <a:latin typeface="+mn-ea"/>
                          <a:ea typeface="+mn-ea"/>
                        </a:rPr>
                        <a:t>機関／</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alt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48601">
                <a:tc>
                  <a:txBody>
                    <a:bodyPr/>
                    <a:lstStyle/>
                    <a:p>
                      <a:pPr algn="ctr" fontAlgn="auto">
                        <a:lnSpc>
                          <a:spcPts val="1600"/>
                        </a:lnSpc>
                        <a:spcAft>
                          <a:spcPts val="0"/>
                        </a:spcAft>
                      </a:pPr>
                      <a:r>
                        <a:rPr lang="en-US" sz="1400" b="1" dirty="0">
                          <a:effectLst/>
                          <a:latin typeface="+mn-ea"/>
                          <a:ea typeface="+mn-ea"/>
                        </a:rPr>
                        <a:t>4</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がん患者の緩和ケアに対する</a:t>
                      </a:r>
                      <a:endParaRPr lang="en-US" altLang="ja-JP" sz="1400" b="1" dirty="0">
                        <a:solidFill>
                          <a:schemeClr val="tx1"/>
                        </a:solidFill>
                        <a:effectLst/>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lang="ja-JP" sz="1400" b="1" dirty="0">
                          <a:solidFill>
                            <a:schemeClr val="tx1"/>
                          </a:solidFill>
                          <a:effectLst/>
                          <a:latin typeface="+mn-ea"/>
                          <a:ea typeface="+mn-ea"/>
                        </a:rPr>
                        <a:t>理解度の向上</a:t>
                      </a:r>
                      <a:r>
                        <a:rPr lang="ja-JP" altLang="en-US" sz="1400" b="1" dirty="0">
                          <a:solidFill>
                            <a:schemeClr val="tx1"/>
                          </a:solidFill>
                          <a:effectLst/>
                          <a:latin typeface="+mn-ea"/>
                          <a:ea typeface="+mn-ea"/>
                        </a:rPr>
                        <a:t>（知らない・あまり知らないの合計）</a:t>
                      </a:r>
                      <a:endParaRPr lang="ja-JP" sz="1400" b="1" dirty="0">
                        <a:solidFill>
                          <a:schemeClr val="tx1"/>
                        </a:solidFill>
                        <a:effectLst/>
                        <a:latin typeface="+mn-ea"/>
                        <a:ea typeface="+mn-ea"/>
                      </a:endParaRPr>
                    </a:p>
                    <a:p>
                      <a:pPr algn="l" fontAlgn="auto">
                        <a:lnSpc>
                          <a:spcPts val="1600"/>
                        </a:lnSpc>
                        <a:spcAft>
                          <a:spcPts val="0"/>
                        </a:spcAft>
                      </a:pPr>
                      <a:r>
                        <a:rPr lang="ja-JP" sz="1400" b="1" dirty="0">
                          <a:solidFill>
                            <a:schemeClr val="tx1"/>
                          </a:solidFill>
                          <a:effectLst/>
                          <a:latin typeface="+mn-ea"/>
                          <a:ea typeface="+mn-ea"/>
                        </a:rPr>
                        <a:t>【</a:t>
                      </a:r>
                      <a:r>
                        <a:rPr lang="ja-JP" sz="1400" b="1" kern="100" dirty="0">
                          <a:solidFill>
                            <a:schemeClr val="tx1"/>
                          </a:solidFill>
                          <a:effectLst/>
                          <a:latin typeface="+mn-ea"/>
                          <a:ea typeface="+mn-ea"/>
                        </a:rPr>
                        <a:t>がん患者ニーズ調査</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49.6</a:t>
                      </a:r>
                      <a:r>
                        <a:rPr lang="ja-JP" sz="1400" b="1" dirty="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41.4</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）年度】</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2" name="正方形/長方形 11"/>
          <p:cNvSpPr/>
          <p:nvPr/>
        </p:nvSpPr>
        <p:spPr>
          <a:xfrm>
            <a:off x="543286" y="1755551"/>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16" name="正方形/長方形 15"/>
          <p:cNvSpPr/>
          <p:nvPr/>
        </p:nvSpPr>
        <p:spPr>
          <a:xfrm>
            <a:off x="129324" y="841274"/>
            <a:ext cx="7267691" cy="861774"/>
          </a:xfrm>
          <a:prstGeom prst="rect">
            <a:avLst/>
          </a:prstGeom>
          <a:solidFill>
            <a:srgbClr val="002060"/>
          </a:solidFill>
        </p:spPr>
        <p:txBody>
          <a:bodyPr wrap="square" anchor="ctr">
            <a:spAutoFit/>
          </a:bodyPr>
          <a:lstStyle/>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dirty="0">
                <a:solidFill>
                  <a:schemeClr val="bg1"/>
                </a:solidFill>
              </a:rPr>
              <a:t>小児･</a:t>
            </a:r>
            <a:r>
              <a:rPr kumimoji="1" lang="en-US" altLang="ja-JP" sz="1600" b="1" dirty="0">
                <a:solidFill>
                  <a:schemeClr val="bg1"/>
                </a:solidFill>
              </a:rPr>
              <a:t>AYA</a:t>
            </a:r>
            <a:r>
              <a:rPr kumimoji="1" lang="ja-JP" altLang="en-US" sz="1600" b="1" dirty="0">
                <a:solidFill>
                  <a:schemeClr val="bg1"/>
                </a:solidFill>
              </a:rPr>
              <a:t>世代のがん･</a:t>
            </a:r>
            <a:r>
              <a:rPr kumimoji="1" lang="ja-JP" altLang="en-US" sz="1600" b="1" u="heavy" dirty="0">
                <a:solidFill>
                  <a:schemeClr val="bg1"/>
                </a:solidFill>
              </a:rPr>
              <a:t>高齢者のがん･希少がん</a:t>
            </a:r>
            <a:r>
              <a:rPr kumimoji="1" lang="ja-JP" altLang="en-US" sz="1600" b="1" dirty="0">
                <a:solidFill>
                  <a:schemeClr val="bg1"/>
                </a:solidFill>
              </a:rPr>
              <a:t>　計画Ｐ</a:t>
            </a:r>
            <a:r>
              <a:rPr kumimoji="1" lang="en-US" altLang="ja-JP" sz="1600" b="1" dirty="0">
                <a:solidFill>
                  <a:schemeClr val="bg1"/>
                </a:solidFill>
              </a:rPr>
              <a:t>51-52</a:t>
            </a:r>
          </a:p>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（３）</a:t>
            </a:r>
            <a:r>
              <a:rPr kumimoji="1" lang="ja-JP" altLang="en-US" sz="1600" b="1" dirty="0">
                <a:solidFill>
                  <a:schemeClr val="bg1"/>
                </a:solidFill>
              </a:rPr>
              <a:t>新たな治療法</a:t>
            </a:r>
            <a:r>
              <a:rPr kumimoji="1" lang="en-US" altLang="ja-JP" sz="1600" b="1" dirty="0">
                <a:solidFill>
                  <a:schemeClr val="bg1"/>
                </a:solidFill>
              </a:rPr>
              <a:t>(</a:t>
            </a:r>
            <a:r>
              <a:rPr kumimoji="1" lang="ja-JP" altLang="en-US" sz="1600" b="1" dirty="0">
                <a:solidFill>
                  <a:schemeClr val="bg1"/>
                </a:solidFill>
              </a:rPr>
              <a:t>がんゲノム医療･先進的な放射線治療</a:t>
            </a:r>
            <a:r>
              <a:rPr kumimoji="1" lang="en-US" altLang="ja-JP" sz="1600" b="1" dirty="0">
                <a:solidFill>
                  <a:schemeClr val="bg1"/>
                </a:solidFill>
              </a:rPr>
              <a:t>)</a:t>
            </a:r>
            <a:r>
              <a:rPr kumimoji="1" lang="ja-JP" altLang="en-US" sz="1600" b="1" dirty="0">
                <a:solidFill>
                  <a:schemeClr val="bg1"/>
                </a:solidFill>
              </a:rPr>
              <a:t>の活用　計画Ｐ</a:t>
            </a:r>
            <a:r>
              <a:rPr kumimoji="1" lang="en-US" altLang="ja-JP" sz="1600" b="1" dirty="0">
                <a:solidFill>
                  <a:schemeClr val="bg1"/>
                </a:solidFill>
              </a:rPr>
              <a:t>52</a:t>
            </a:r>
            <a:r>
              <a:rPr kumimoji="1" lang="ja-JP" altLang="en-US" sz="1600" b="1" dirty="0">
                <a:ln w="0"/>
                <a:solidFill>
                  <a:schemeClr val="bg1"/>
                </a:solidFill>
                <a:effectLst>
                  <a:outerShdw blurRad="38100" dist="19050" dir="2700000" algn="tl" rotWithShape="0">
                    <a:schemeClr val="dk1">
                      <a:alpha val="40000"/>
                    </a:schemeClr>
                  </a:outerShdw>
                </a:effectLst>
              </a:rPr>
              <a:t>（５）緩和ケアの推進</a:t>
            </a:r>
            <a:r>
              <a:rPr kumimoji="1" lang="ja-JP" altLang="en-US" sz="1600" b="1" dirty="0">
                <a:solidFill>
                  <a:schemeClr val="bg1"/>
                </a:solidFill>
              </a:rPr>
              <a:t>　計画Ｐ</a:t>
            </a:r>
            <a:r>
              <a:rPr kumimoji="1" lang="en-US" altLang="ja-JP" sz="1600" b="1" dirty="0">
                <a:solidFill>
                  <a:schemeClr val="bg1"/>
                </a:solidFill>
              </a:rPr>
              <a:t>54-55</a:t>
            </a:r>
            <a:endParaRPr kumimoji="1" lang="en-US" altLang="ja-JP" b="1" dirty="0">
              <a:solidFill>
                <a:schemeClr val="bg1"/>
              </a:solidFill>
            </a:endParaRPr>
          </a:p>
        </p:txBody>
      </p:sp>
      <p:sp>
        <p:nvSpPr>
          <p:cNvPr id="13" name="正方形/長方形 12"/>
          <p:cNvSpPr/>
          <p:nvPr/>
        </p:nvSpPr>
        <p:spPr>
          <a:xfrm>
            <a:off x="7820167" y="245660"/>
            <a:ext cx="1762788" cy="3548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資料２－２</a:t>
            </a:r>
            <a:endParaRPr kumimoji="1" lang="ja-JP" altLang="en-US" dirty="0"/>
          </a:p>
        </p:txBody>
      </p:sp>
    </p:spTree>
    <p:extLst>
      <p:ext uri="{BB962C8B-B14F-4D97-AF65-F5344CB8AC3E}">
        <p14:creationId xmlns:p14="http://schemas.microsoft.com/office/powerpoint/2010/main" val="2725137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5" name="表 14"/>
          <p:cNvGraphicFramePr>
            <a:graphicFrameLocks noGrp="1"/>
          </p:cNvGraphicFramePr>
          <p:nvPr>
            <p:extLst/>
          </p:nvPr>
        </p:nvGraphicFramePr>
        <p:xfrm>
          <a:off x="357188" y="171335"/>
          <a:ext cx="9108786" cy="1170940"/>
        </p:xfrm>
        <a:graphic>
          <a:graphicData uri="http://schemas.openxmlformats.org/drawingml/2006/table">
            <a:tbl>
              <a:tblPr firstRow="1" bandRow="1">
                <a:tableStyleId>{5C22544A-7EE6-4342-B048-85BDC9FD1C3A}</a:tableStyleId>
              </a:tblPr>
              <a:tblGrid>
                <a:gridCol w="1200150">
                  <a:extLst>
                    <a:ext uri="{9D8B030D-6E8A-4147-A177-3AD203B41FA5}">
                      <a16:colId xmlns:a16="http://schemas.microsoft.com/office/drawing/2014/main" val="3795206225"/>
                    </a:ext>
                  </a:extLst>
                </a:gridCol>
                <a:gridCol w="7908636">
                  <a:extLst>
                    <a:ext uri="{9D8B030D-6E8A-4147-A177-3AD203B41FA5}">
                      <a16:colId xmlns:a16="http://schemas.microsoft.com/office/drawing/2014/main" val="1328953327"/>
                    </a:ext>
                  </a:extLst>
                </a:gridCol>
              </a:tblGrid>
              <a:tr h="1156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◆高齢者のがん、希少がん、難治性がんについては、それぞれの特性に応じた対策が必要。</a:t>
                      </a:r>
                      <a:endParaRPr kumimoji="1" lang="en-US" altLang="ja-JP" sz="1400" b="1"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◆大阪において、重粒子線治療施設や</a:t>
                      </a:r>
                      <a:r>
                        <a:rPr kumimoji="1" lang="en-US" altLang="ja-JP" sz="1400" b="1" dirty="0">
                          <a:solidFill>
                            <a:schemeClr val="tx1"/>
                          </a:solidFill>
                        </a:rPr>
                        <a:t>BNCT</a:t>
                      </a:r>
                      <a:r>
                        <a:rPr kumimoji="1" lang="ja-JP" altLang="en-US" sz="1400" b="1" dirty="0">
                          <a:solidFill>
                            <a:schemeClr val="tx1"/>
                          </a:solidFill>
                        </a:rPr>
                        <a:t>（ホウ素中性子捕捉療法）治療施設が</a:t>
                      </a:r>
                      <a:r>
                        <a:rPr kumimoji="1" lang="ja-JP" altLang="en-US" sz="1400" b="1" dirty="0" smtClean="0">
                          <a:solidFill>
                            <a:schemeClr val="tx1"/>
                          </a:solidFill>
                        </a:rPr>
                        <a:t>開設され、</a:t>
                      </a:r>
                      <a:r>
                        <a:rPr kumimoji="1" lang="ja-JP" altLang="en-US" sz="1400" b="1" dirty="0">
                          <a:solidFill>
                            <a:schemeClr val="tx1"/>
                          </a:solidFill>
                        </a:rPr>
                        <a:t>最先端のがん治療の提供が期待される。　</a:t>
                      </a:r>
                      <a:endParaRPr kumimoji="1" lang="ja-JP" altLang="en-US" sz="1400" b="1" dirty="0"/>
                    </a:p>
                    <a:p>
                      <a:pPr marL="179388" indent="-179388">
                        <a:lnSpc>
                          <a:spcPts val="1700"/>
                        </a:lnSpc>
                      </a:pPr>
                      <a:r>
                        <a:rPr kumimoji="1" lang="ja-JP" altLang="en-US" sz="1400" b="1" dirty="0">
                          <a:solidFill>
                            <a:schemeClr val="tx1"/>
                          </a:solidFill>
                        </a:rPr>
                        <a:t>◆緩和ケアについて広く府民に対する普及啓発を図るとともに、提供体制の充実、緩和ケア研修会の受講促進等に努める必要がある。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982759309"/>
              </p:ext>
            </p:extLst>
          </p:nvPr>
        </p:nvGraphicFramePr>
        <p:xfrm>
          <a:off x="342900" y="1432262"/>
          <a:ext cx="9096779" cy="5199507"/>
        </p:xfrm>
        <a:graphic>
          <a:graphicData uri="http://schemas.openxmlformats.org/drawingml/2006/table">
            <a:tbl>
              <a:tblPr firstRow="1" bandRow="1">
                <a:tableStyleId>{5C22544A-7EE6-4342-B048-85BDC9FD1C3A}</a:tableStyleId>
              </a:tblPr>
              <a:tblGrid>
                <a:gridCol w="1214438">
                  <a:extLst>
                    <a:ext uri="{9D8B030D-6E8A-4147-A177-3AD203B41FA5}">
                      <a16:colId xmlns:a16="http://schemas.microsoft.com/office/drawing/2014/main" val="528851062"/>
                    </a:ext>
                  </a:extLst>
                </a:gridCol>
                <a:gridCol w="7882341">
                  <a:extLst>
                    <a:ext uri="{9D8B030D-6E8A-4147-A177-3AD203B41FA5}">
                      <a16:colId xmlns:a16="http://schemas.microsoft.com/office/drawing/2014/main" val="89849022"/>
                    </a:ext>
                  </a:extLst>
                </a:gridCol>
              </a:tblGrid>
              <a:tr h="2511088">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50"/>
                        </a:lnSpc>
                      </a:pPr>
                      <a:r>
                        <a:rPr kumimoji="1" lang="en-US" altLang="ja-JP" sz="1300" dirty="0" smtClean="0">
                          <a:solidFill>
                            <a:schemeClr val="tx1"/>
                          </a:solidFill>
                        </a:rPr>
                        <a:t>《</a:t>
                      </a:r>
                      <a:r>
                        <a:rPr kumimoji="1" lang="ja-JP" altLang="en-US" sz="1300" dirty="0" smtClean="0">
                          <a:solidFill>
                            <a:schemeClr val="tx1"/>
                          </a:solidFill>
                        </a:rPr>
                        <a:t>小児・</a:t>
                      </a:r>
                      <a:r>
                        <a:rPr kumimoji="1" lang="en-US" altLang="ja-JP" sz="1300" dirty="0" smtClean="0">
                          <a:solidFill>
                            <a:schemeClr val="tx1"/>
                          </a:solidFill>
                        </a:rPr>
                        <a:t>AYA</a:t>
                      </a:r>
                      <a:r>
                        <a:rPr kumimoji="1" lang="ja-JP" altLang="en-US" sz="1300" dirty="0" smtClean="0">
                          <a:solidFill>
                            <a:schemeClr val="tx1"/>
                          </a:solidFill>
                        </a:rPr>
                        <a:t>世代のがん・高齢者のがん・希少がん等の対策</a:t>
                      </a:r>
                      <a:r>
                        <a:rPr kumimoji="1" lang="en-US" altLang="ja-JP" sz="1300" dirty="0" smtClean="0">
                          <a:solidFill>
                            <a:schemeClr val="tx1"/>
                          </a:solidFill>
                        </a:rPr>
                        <a:t>》</a:t>
                      </a:r>
                    </a:p>
                    <a:p>
                      <a:pPr marL="185738" indent="-185738">
                        <a:lnSpc>
                          <a:spcPts val="1550"/>
                        </a:lnSpc>
                      </a:pPr>
                      <a:r>
                        <a:rPr kumimoji="1" lang="ja-JP" altLang="en-US" sz="1300" b="0" dirty="0" smtClean="0">
                          <a:solidFill>
                            <a:schemeClr val="tx1"/>
                          </a:solidFill>
                          <a:latin typeface="+mn-ea"/>
                          <a:ea typeface="+mn-ea"/>
                        </a:rPr>
                        <a:t>■希少がんの的確な診断と治療を実践や新しい治療法の開発を推進するため、</a:t>
                      </a:r>
                      <a:endParaRPr kumimoji="1" lang="en-US" altLang="ja-JP" sz="1300" b="0" dirty="0" smtClean="0">
                        <a:solidFill>
                          <a:schemeClr val="tx1"/>
                        </a:solidFill>
                        <a:latin typeface="+mn-ea"/>
                        <a:ea typeface="+mn-ea"/>
                      </a:endParaRPr>
                    </a:p>
                    <a:p>
                      <a:pPr marL="185738" indent="-185738">
                        <a:lnSpc>
                          <a:spcPts val="1550"/>
                        </a:lnSpc>
                      </a:pPr>
                      <a:r>
                        <a:rPr kumimoji="1" lang="ja-JP" altLang="en-US" sz="1300" b="0" dirty="0" smtClean="0">
                          <a:solidFill>
                            <a:schemeClr val="tx1"/>
                          </a:solidFill>
                          <a:latin typeface="+mn-ea"/>
                          <a:ea typeface="+mn-ea"/>
                        </a:rPr>
                        <a:t>　大阪国際がんセンターに希少がんセンターを開設（</a:t>
                      </a:r>
                      <a:r>
                        <a:rPr kumimoji="1" lang="en-US" altLang="ja-JP" sz="1300" b="0" dirty="0" smtClean="0">
                          <a:solidFill>
                            <a:schemeClr val="tx1"/>
                          </a:solidFill>
                          <a:latin typeface="+mn-ea"/>
                          <a:ea typeface="+mn-ea"/>
                        </a:rPr>
                        <a:t>2020</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4</a:t>
                      </a:r>
                      <a:r>
                        <a:rPr kumimoji="1" lang="ja-JP" altLang="en-US" sz="1300" b="0" dirty="0" smtClean="0">
                          <a:solidFill>
                            <a:schemeClr val="tx1"/>
                          </a:solidFill>
                          <a:latin typeface="+mn-ea"/>
                          <a:ea typeface="+mn-ea"/>
                        </a:rPr>
                        <a:t>月）。</a:t>
                      </a:r>
                      <a:endParaRPr kumimoji="1" lang="en-US" altLang="ja-JP" sz="1300" b="0" dirty="0" smtClean="0">
                        <a:solidFill>
                          <a:schemeClr val="tx1"/>
                        </a:solidFill>
                        <a:latin typeface="+mn-ea"/>
                        <a:ea typeface="+mn-ea"/>
                      </a:endParaRPr>
                    </a:p>
                    <a:p>
                      <a:pPr>
                        <a:lnSpc>
                          <a:spcPts val="1550"/>
                        </a:lnSpc>
                      </a:pPr>
                      <a:r>
                        <a:rPr kumimoji="1" lang="en-US" altLang="ja-JP" sz="1300" dirty="0" smtClean="0">
                          <a:solidFill>
                            <a:schemeClr val="tx1"/>
                          </a:solidFill>
                        </a:rPr>
                        <a:t>《</a:t>
                      </a:r>
                      <a:r>
                        <a:rPr kumimoji="1" lang="ja-JP" altLang="en-US" sz="1300" u="sng" dirty="0">
                          <a:solidFill>
                            <a:schemeClr val="tx1"/>
                          </a:solidFill>
                        </a:rPr>
                        <a:t>新たな治療法</a:t>
                      </a:r>
                      <a:r>
                        <a:rPr kumimoji="1" lang="en-US" altLang="ja-JP" sz="1300" dirty="0">
                          <a:solidFill>
                            <a:schemeClr val="tx1"/>
                          </a:solidFill>
                        </a:rPr>
                        <a:t>》</a:t>
                      </a:r>
                      <a:endParaRPr kumimoji="1" lang="en-US" altLang="ja-JP" sz="1300" b="0" dirty="0">
                        <a:solidFill>
                          <a:schemeClr val="tx1"/>
                        </a:solidFill>
                      </a:endParaRPr>
                    </a:p>
                    <a:p>
                      <a:pPr marL="179388" indent="-179388">
                        <a:lnSpc>
                          <a:spcPts val="1550"/>
                        </a:lnSpc>
                      </a:pPr>
                      <a:r>
                        <a:rPr kumimoji="1" lang="ja-JP" altLang="en-US" sz="1300" b="0" strike="noStrike" baseline="0" dirty="0">
                          <a:solidFill>
                            <a:schemeClr val="tx1"/>
                          </a:solidFill>
                        </a:rPr>
                        <a:t>■がん診療連携協議会がんゲノム医療部会と連携し、府内がんゲノム医療の連携</a:t>
                      </a:r>
                      <a:r>
                        <a:rPr kumimoji="1" lang="ja-JP" altLang="en-US" sz="1300" b="0" strike="noStrike" baseline="0" dirty="0" smtClean="0">
                          <a:solidFill>
                            <a:schemeClr val="tx1"/>
                          </a:solidFill>
                        </a:rPr>
                        <a:t>体制の</a:t>
                      </a:r>
                      <a:r>
                        <a:rPr kumimoji="1" lang="ja-JP" altLang="en-US" sz="1300" b="0" strike="noStrike" baseline="0" dirty="0">
                          <a:solidFill>
                            <a:schemeClr val="tx1"/>
                          </a:solidFill>
                        </a:rPr>
                        <a:t>構築を</a:t>
                      </a:r>
                      <a:r>
                        <a:rPr kumimoji="1" lang="ja-JP" altLang="en-US" sz="1300" b="0" strike="noStrike" baseline="0" dirty="0" smtClean="0">
                          <a:solidFill>
                            <a:schemeClr val="tx1"/>
                          </a:solidFill>
                        </a:rPr>
                        <a:t>推進。</a:t>
                      </a:r>
                      <a:endParaRPr kumimoji="1" lang="en-US" altLang="ja-JP" sz="1300" b="0" strike="noStrike" baseline="0" dirty="0" smtClean="0">
                        <a:solidFill>
                          <a:schemeClr val="tx1"/>
                        </a:solidFill>
                      </a:endParaRPr>
                    </a:p>
                    <a:p>
                      <a:pPr marL="179388" indent="-179388">
                        <a:lnSpc>
                          <a:spcPts val="1550"/>
                        </a:lnSpc>
                      </a:pPr>
                      <a:r>
                        <a:rPr kumimoji="1" lang="en-US" altLang="ja-JP" sz="1300" dirty="0" smtClean="0">
                          <a:solidFill>
                            <a:schemeClr val="tx1"/>
                          </a:solidFill>
                        </a:rPr>
                        <a:t>《</a:t>
                      </a:r>
                      <a:r>
                        <a:rPr kumimoji="1" lang="ja-JP" altLang="en-US" sz="1300" u="sng" dirty="0">
                          <a:solidFill>
                            <a:schemeClr val="tx1"/>
                          </a:solidFill>
                        </a:rPr>
                        <a:t>緩和ケアの普及啓発、人材育成</a:t>
                      </a:r>
                      <a:r>
                        <a:rPr kumimoji="1" lang="en-US" altLang="ja-JP" sz="1300" dirty="0">
                          <a:solidFill>
                            <a:schemeClr val="tx1"/>
                          </a:solidFill>
                        </a:rPr>
                        <a:t>》</a:t>
                      </a:r>
                    </a:p>
                    <a:p>
                      <a:pPr>
                        <a:lnSpc>
                          <a:spcPts val="1550"/>
                        </a:lnSpc>
                      </a:pPr>
                      <a:r>
                        <a:rPr kumimoji="1" lang="ja-JP" altLang="en-US" sz="1300" b="0" dirty="0">
                          <a:solidFill>
                            <a:schemeClr val="tx1"/>
                          </a:solidFill>
                        </a:rPr>
                        <a:t>■緩和ケア普及</a:t>
                      </a:r>
                      <a:r>
                        <a:rPr kumimoji="1" lang="ja-JP" altLang="en-US" sz="1300" b="0" dirty="0" smtClean="0">
                          <a:solidFill>
                            <a:schemeClr val="tx1"/>
                          </a:solidFill>
                        </a:rPr>
                        <a:t>啓発</a:t>
                      </a:r>
                      <a:r>
                        <a:rPr kumimoji="1" lang="ja-JP" altLang="en-US" sz="1300" b="0" strike="noStrike" baseline="0" dirty="0" smtClean="0">
                          <a:solidFill>
                            <a:schemeClr val="tx1"/>
                          </a:solidFill>
                        </a:rPr>
                        <a:t>事業</a:t>
                      </a:r>
                      <a:r>
                        <a:rPr kumimoji="1" lang="ja-JP" altLang="en-US" sz="1300" b="0" strike="noStrike" baseline="0" dirty="0">
                          <a:solidFill>
                            <a:schemeClr val="tx1"/>
                          </a:solidFill>
                        </a:rPr>
                        <a:t>を</a:t>
                      </a:r>
                      <a:r>
                        <a:rPr kumimoji="1" lang="ja-JP" altLang="en-US" sz="1300" b="0" strike="noStrike" baseline="0" dirty="0" smtClean="0">
                          <a:solidFill>
                            <a:schemeClr val="tx1"/>
                          </a:solidFill>
                        </a:rPr>
                        <a:t>実施。</a:t>
                      </a:r>
                      <a:endParaRPr kumimoji="1" lang="en-US" altLang="ja-JP" sz="1300" b="0" strike="noStrike" baseline="0" dirty="0">
                        <a:solidFill>
                          <a:schemeClr val="tx1"/>
                        </a:solidFill>
                      </a:endParaRPr>
                    </a:p>
                    <a:p>
                      <a:pPr marL="185738" indent="-185738">
                        <a:lnSpc>
                          <a:spcPts val="1550"/>
                        </a:lnSpc>
                      </a:pPr>
                      <a:r>
                        <a:rPr kumimoji="1" lang="ja-JP" altLang="en-US" sz="1300" b="0" strike="noStrike" dirty="0" smtClean="0">
                          <a:solidFill>
                            <a:schemeClr val="tx1"/>
                          </a:solidFill>
                        </a:rPr>
                        <a:t>■がん診療連携協議会と連携し緩和ケア研修</a:t>
                      </a:r>
                      <a:r>
                        <a:rPr kumimoji="1" lang="ja-JP" altLang="en-US" sz="1300" b="0" strike="noStrike" baseline="0" dirty="0" smtClean="0">
                          <a:solidFill>
                            <a:schemeClr val="tx1"/>
                          </a:solidFill>
                        </a:rPr>
                        <a:t>（</a:t>
                      </a:r>
                      <a:r>
                        <a:rPr kumimoji="1" lang="en-US" altLang="ja-JP" sz="1300" b="0" strike="noStrike" baseline="0" dirty="0" smtClean="0">
                          <a:solidFill>
                            <a:schemeClr val="tx1"/>
                          </a:solidFill>
                        </a:rPr>
                        <a:t>PEACE</a:t>
                      </a:r>
                      <a:r>
                        <a:rPr kumimoji="1" lang="ja-JP" altLang="en-US" sz="1300" b="0" strike="noStrike" baseline="0" dirty="0" smtClean="0">
                          <a:solidFill>
                            <a:schemeClr val="tx1"/>
                          </a:solidFill>
                        </a:rPr>
                        <a:t>研修）を実施。なお、緩和ケア人材養成事業、緩和ケア研修修了者</a:t>
                      </a:r>
                      <a:r>
                        <a:rPr kumimoji="1" lang="ja-JP" altLang="en-US" sz="1300" b="0" strike="noStrike" baseline="0" dirty="0">
                          <a:solidFill>
                            <a:schemeClr val="tx1"/>
                          </a:solidFill>
                        </a:rPr>
                        <a:t>に対するフォローアップ</a:t>
                      </a:r>
                      <a:r>
                        <a:rPr kumimoji="1" lang="ja-JP" altLang="en-US" sz="1300" b="0" strike="noStrike" baseline="0" dirty="0" smtClean="0">
                          <a:solidFill>
                            <a:schemeClr val="tx1"/>
                          </a:solidFill>
                        </a:rPr>
                        <a:t>研修、ｱﾄﾞﾊﾞﾝｽ・ｹｱ・ﾌﾟﾗﾝﾆﾝｸﾞ研修はコロナのため中止。</a:t>
                      </a:r>
                      <a:endParaRPr kumimoji="1" lang="en-US" altLang="ja-JP" sz="1300" b="0" strike="noStrike" baseline="0" dirty="0" smtClean="0">
                        <a:solidFill>
                          <a:schemeClr val="tx1"/>
                        </a:solidFill>
                      </a:endParaRPr>
                    </a:p>
                    <a:p>
                      <a:pPr marL="0" marR="0" lvl="0" indent="0" algn="l" defTabSz="914400" rtl="0" eaLnBrk="1" fontAlgn="auto" latinLnBrk="0" hangingPunct="1">
                        <a:lnSpc>
                          <a:spcPts val="1550"/>
                        </a:lnSpc>
                        <a:spcBef>
                          <a:spcPts val="0"/>
                        </a:spcBef>
                        <a:spcAft>
                          <a:spcPts val="0"/>
                        </a:spcAft>
                        <a:buClrTx/>
                        <a:buSzTx/>
                        <a:buFontTx/>
                        <a:buNone/>
                        <a:tabLst/>
                        <a:defRPr/>
                      </a:pPr>
                      <a:r>
                        <a:rPr kumimoji="1" lang="ja-JP" altLang="en-US" sz="1300" b="0" dirty="0" smtClean="0">
                          <a:solidFill>
                            <a:schemeClr val="tx1"/>
                          </a:solidFill>
                        </a:rPr>
                        <a:t>■府拠点病院の緩和ケア研修（</a:t>
                      </a:r>
                      <a:r>
                        <a:rPr kumimoji="1" lang="en-US" altLang="ja-JP" sz="1300" b="0" dirty="0" smtClean="0">
                          <a:solidFill>
                            <a:schemeClr val="tx1"/>
                          </a:solidFill>
                        </a:rPr>
                        <a:t>PEACE</a:t>
                      </a:r>
                      <a:r>
                        <a:rPr kumimoji="1" lang="ja-JP" altLang="en-US" sz="1300" b="0" dirty="0" smtClean="0">
                          <a:solidFill>
                            <a:schemeClr val="tx1"/>
                          </a:solidFill>
                        </a:rPr>
                        <a:t>研修）受講率向上に向け、府拠点病院にアンケート調査を実施。</a:t>
                      </a:r>
                      <a:endParaRPr kumimoji="1" lang="en-US" altLang="ja-JP" sz="1300" b="0" dirty="0" smtClean="0">
                        <a:solidFill>
                          <a:schemeClr val="tx1"/>
                        </a:solidFill>
                      </a:endParaRPr>
                    </a:p>
                    <a:p>
                      <a:pPr>
                        <a:lnSpc>
                          <a:spcPts val="1550"/>
                        </a:lnSpc>
                      </a:pPr>
                      <a:r>
                        <a:rPr kumimoji="1" lang="en-US" altLang="ja-JP" sz="1300" dirty="0" smtClean="0">
                          <a:solidFill>
                            <a:schemeClr val="tx1"/>
                          </a:solidFill>
                        </a:rPr>
                        <a:t>《</a:t>
                      </a:r>
                      <a:r>
                        <a:rPr kumimoji="1" lang="ja-JP" altLang="en-US" sz="1300" u="sng" dirty="0">
                          <a:solidFill>
                            <a:schemeClr val="tx1"/>
                          </a:solidFill>
                        </a:rPr>
                        <a:t>質の高い緩和ケア提供体制の確保</a:t>
                      </a:r>
                      <a:r>
                        <a:rPr kumimoji="1" lang="en-US" altLang="ja-JP" sz="1300" dirty="0">
                          <a:solidFill>
                            <a:schemeClr val="tx1"/>
                          </a:solidFill>
                        </a:rPr>
                        <a:t>》</a:t>
                      </a:r>
                    </a:p>
                    <a:p>
                      <a:pPr marL="179388" indent="-179388">
                        <a:lnSpc>
                          <a:spcPts val="1550"/>
                        </a:lnSpc>
                      </a:pPr>
                      <a:r>
                        <a:rPr kumimoji="1" lang="ja-JP" altLang="en-US" sz="1300" b="0" dirty="0" smtClean="0">
                          <a:solidFill>
                            <a:schemeClr val="tx1"/>
                          </a:solidFill>
                        </a:rPr>
                        <a:t>■がん診療連携拠点病院における緩和ケアセンターの機能強化を目的とした補助金を交付（４病院）。</a:t>
                      </a:r>
                      <a:endParaRPr kumimoji="1" lang="en-US" altLang="ja-JP"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15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■医療従事者に対するがんゲノム医療の知識の</a:t>
                      </a:r>
                      <a:r>
                        <a:rPr kumimoji="1" lang="ja-JP" altLang="en-US" sz="1300" b="0" dirty="0" smtClean="0">
                          <a:solidFill>
                            <a:schemeClr val="tx1"/>
                          </a:solidFill>
                          <a:latin typeface="+mn-ea"/>
                          <a:ea typeface="+mn-ea"/>
                        </a:rPr>
                        <a:t>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■緩和ケアに関する正しい知識の更なる</a:t>
                      </a:r>
                      <a:r>
                        <a:rPr kumimoji="1" lang="ja-JP" altLang="en-US" sz="1300" b="0" dirty="0" smtClean="0">
                          <a:solidFill>
                            <a:schemeClr val="tx1"/>
                          </a:solidFill>
                          <a:latin typeface="+mn-ea"/>
                          <a:ea typeface="+mn-ea"/>
                        </a:rPr>
                        <a:t>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■在宅緩和ケア及びアドバンス・ケア・プランニングに関する医療従事者の知識の習得・</a:t>
                      </a:r>
                      <a:r>
                        <a:rPr kumimoji="1" lang="ja-JP" altLang="en-US" sz="1300" b="0" dirty="0" smtClean="0">
                          <a:solidFill>
                            <a:schemeClr val="tx1"/>
                          </a:solidFill>
                          <a:latin typeface="+mn-ea"/>
                          <a:ea typeface="+mn-ea"/>
                        </a:rPr>
                        <a:t>向上。</a:t>
                      </a:r>
                      <a:endParaRPr kumimoji="1" lang="en-US" altLang="ja-JP" sz="1300" b="0" dirty="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■緩和ケア研修受講後</a:t>
                      </a:r>
                      <a:r>
                        <a:rPr kumimoji="1" lang="ja-JP" altLang="en-US" sz="1300" b="0" dirty="0">
                          <a:solidFill>
                            <a:schemeClr val="tx1"/>
                          </a:solidFill>
                          <a:latin typeface="+mn-ea"/>
                          <a:ea typeface="+mn-ea"/>
                        </a:rPr>
                        <a:t>の医療従事者の知識の</a:t>
                      </a:r>
                      <a:r>
                        <a:rPr kumimoji="1" lang="ja-JP" altLang="en-US" sz="1300" b="0" dirty="0" smtClean="0">
                          <a:solidFill>
                            <a:schemeClr val="tx1"/>
                          </a:solidFill>
                          <a:latin typeface="+mn-ea"/>
                          <a:ea typeface="+mn-ea"/>
                        </a:rPr>
                        <a:t>向上。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a:t>
                      </a:r>
                      <a:r>
                        <a:rPr kumimoji="1" lang="ja-JP" altLang="en-US" sz="1300" b="0" dirty="0">
                          <a:solidFill>
                            <a:schemeClr val="tx1"/>
                          </a:solidFill>
                        </a:rPr>
                        <a:t>府拠点病院に</a:t>
                      </a:r>
                      <a:r>
                        <a:rPr kumimoji="1" lang="ja-JP" altLang="en-US" sz="1300" b="0" dirty="0" smtClean="0">
                          <a:solidFill>
                            <a:schemeClr val="tx1"/>
                          </a:solidFill>
                        </a:rPr>
                        <a:t>おける緩和ケア研修受講率向上。</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■大阪府がん診療連携協議会や拠点病院と連携し、がんゲノム医療提供体制の充実を</a:t>
                      </a:r>
                      <a:r>
                        <a:rPr kumimoji="1" lang="ja-JP" altLang="en-US" sz="1300" b="0" dirty="0" smtClean="0">
                          <a:solidFill>
                            <a:schemeClr val="tx1"/>
                          </a:solidFill>
                          <a:latin typeface="+mn-ea"/>
                          <a:ea typeface="+mn-ea"/>
                        </a:rPr>
                        <a:t>図る。</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■緩和ケアの普及啓発を行うとともに、人材養成</a:t>
                      </a:r>
                      <a:r>
                        <a:rPr kumimoji="1" lang="ja-JP" altLang="en-US" sz="1300" b="0" dirty="0" smtClean="0">
                          <a:solidFill>
                            <a:schemeClr val="tx1"/>
                          </a:solidFill>
                          <a:latin typeface="+mn-ea"/>
                          <a:ea typeface="+mn-ea"/>
                        </a:rPr>
                        <a:t>研修、緩和ケア研修</a:t>
                      </a:r>
                      <a:r>
                        <a:rPr kumimoji="1" lang="ja-JP" altLang="en-US" sz="1300" b="0" dirty="0">
                          <a:solidFill>
                            <a:schemeClr val="tx1"/>
                          </a:solidFill>
                          <a:latin typeface="+mn-ea"/>
                          <a:ea typeface="+mn-ea"/>
                        </a:rPr>
                        <a:t>フォローアップ</a:t>
                      </a:r>
                      <a:r>
                        <a:rPr kumimoji="1" lang="ja-JP" altLang="en-US" sz="1300" b="0" dirty="0" smtClean="0">
                          <a:solidFill>
                            <a:schemeClr val="tx1"/>
                          </a:solidFill>
                          <a:latin typeface="+mn-ea"/>
                          <a:ea typeface="+mn-ea"/>
                        </a:rPr>
                        <a:t>研修、アドバンス</a:t>
                      </a:r>
                      <a:r>
                        <a:rPr kumimoji="1" lang="ja-JP" altLang="en-US" sz="1300" b="0" dirty="0">
                          <a:solidFill>
                            <a:schemeClr val="tx1"/>
                          </a:solidFill>
                          <a:latin typeface="+mn-ea"/>
                          <a:ea typeface="+mn-ea"/>
                        </a:rPr>
                        <a:t>・ケア・プランニング研修を</a:t>
                      </a:r>
                      <a:r>
                        <a:rPr kumimoji="1" lang="ja-JP" altLang="en-US" sz="1300" b="0" dirty="0" smtClean="0">
                          <a:solidFill>
                            <a:schemeClr val="tx1"/>
                          </a:solidFill>
                          <a:latin typeface="+mn-ea"/>
                          <a:ea typeface="+mn-ea"/>
                        </a:rPr>
                        <a:t>実施。</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a:t>
                      </a:r>
                      <a:r>
                        <a:rPr kumimoji="1" lang="ja-JP" altLang="en-US" sz="1300" b="0" dirty="0">
                          <a:solidFill>
                            <a:schemeClr val="tx1"/>
                          </a:solidFill>
                        </a:rPr>
                        <a:t>府拠点</a:t>
                      </a:r>
                      <a:r>
                        <a:rPr kumimoji="1" lang="ja-JP" altLang="en-US" sz="1300" b="0" dirty="0" smtClean="0">
                          <a:solidFill>
                            <a:schemeClr val="tx1"/>
                          </a:solidFill>
                        </a:rPr>
                        <a:t>病院における緩和ケア研修会受講率向上に向けた</a:t>
                      </a:r>
                      <a:r>
                        <a:rPr kumimoji="1" lang="ja-JP" altLang="en-US" sz="1300" b="0" dirty="0" smtClean="0">
                          <a:solidFill>
                            <a:schemeClr val="tx1"/>
                          </a:solidFill>
                          <a:latin typeface="+mn-ea"/>
                          <a:ea typeface="+mn-ea"/>
                        </a:rPr>
                        <a:t>取組みをがん診療連携協議会と連携し検討</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27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a:solidFill>
                            <a:schemeClr val="bg1"/>
                          </a:solidFill>
                        </a:rPr>
                        <a:t> 最終</a:t>
                      </a:r>
                      <a:r>
                        <a:rPr kumimoji="1" lang="ja-JP" altLang="en-US" sz="1300" b="1" dirty="0" smtClean="0">
                          <a:solidFill>
                            <a:schemeClr val="bg1"/>
                          </a:solidFill>
                        </a:rPr>
                        <a:t>予算</a:t>
                      </a:r>
                      <a:r>
                        <a:rPr kumimoji="1" lang="en-US" altLang="ja-JP" sz="1300" b="1" dirty="0" smtClean="0">
                          <a:solidFill>
                            <a:schemeClr val="bg1"/>
                          </a:solidFill>
                        </a:rPr>
                        <a:t>(</a:t>
                      </a:r>
                      <a:r>
                        <a:rPr kumimoji="1" lang="ja-JP" altLang="en-US" sz="1300" b="1" dirty="0" smtClean="0">
                          <a:solidFill>
                            <a:schemeClr val="bg1"/>
                          </a:solidFill>
                        </a:rPr>
                        <a:t>案</a:t>
                      </a:r>
                      <a:r>
                        <a:rPr kumimoji="1" lang="en-US" altLang="ja-JP" sz="1300" b="1" dirty="0">
                          <a:solidFill>
                            <a:schemeClr val="bg1"/>
                          </a:solidFill>
                        </a:rPr>
                        <a:t>)</a:t>
                      </a:r>
                      <a:endParaRPr kumimoji="1" lang="ja-JP" altLang="en-US" sz="13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緩和医療についての正しい知識の普及</a:t>
                      </a:r>
                      <a:r>
                        <a:rPr kumimoji="1" lang="ja-JP" altLang="en-US" sz="1300" dirty="0" smtClean="0">
                          <a:solidFill>
                            <a:schemeClr val="tx1"/>
                          </a:solidFill>
                        </a:rPr>
                        <a:t>事業</a:t>
                      </a:r>
                      <a:r>
                        <a:rPr kumimoji="1" lang="en-US" altLang="ja-JP" sz="1300" dirty="0" smtClean="0">
                          <a:solidFill>
                            <a:schemeClr val="tx1"/>
                          </a:solidFill>
                        </a:rPr>
                        <a:t>(2,502</a:t>
                      </a:r>
                      <a:r>
                        <a:rPr kumimoji="1" lang="ja-JP" altLang="en-US" sz="1300" dirty="0" smtClean="0">
                          <a:solidFill>
                            <a:schemeClr val="tx1"/>
                          </a:solidFill>
                        </a:rPr>
                        <a:t>千円</a:t>
                      </a:r>
                      <a:r>
                        <a:rPr kumimoji="1" lang="en-US" altLang="ja-JP" sz="1300" dirty="0" smtClean="0">
                          <a:solidFill>
                            <a:schemeClr val="tx1"/>
                          </a:solidFill>
                        </a:rPr>
                        <a:t>)</a:t>
                      </a:r>
                      <a:r>
                        <a:rPr kumimoji="1" lang="ja-JP" altLang="en-US" sz="1300" dirty="0" err="1" smtClean="0">
                          <a:solidFill>
                            <a:schemeClr val="tx1"/>
                          </a:solidFill>
                        </a:rPr>
                        <a:t>、</a:t>
                      </a:r>
                      <a:r>
                        <a:rPr kumimoji="1" lang="ja-JP" altLang="en-US" sz="1300" dirty="0" smtClean="0">
                          <a:solidFill>
                            <a:schemeClr val="tx1"/>
                          </a:solidFill>
                        </a:rPr>
                        <a:t>がん診療連携拠点病院機能強化事業（</a:t>
                      </a:r>
                      <a:r>
                        <a:rPr kumimoji="1" lang="en-US" altLang="ja-JP" sz="1300" dirty="0" smtClean="0">
                          <a:solidFill>
                            <a:schemeClr val="tx1"/>
                          </a:solidFill>
                        </a:rPr>
                        <a:t>140,342</a:t>
                      </a:r>
                      <a:r>
                        <a:rPr kumimoji="1" lang="ja-JP" altLang="en-US" sz="1300" dirty="0" smtClean="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277447" y="1366824"/>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スライド番号プレースホルダー 1"/>
          <p:cNvSpPr>
            <a:spLocks noGrp="1"/>
          </p:cNvSpPr>
          <p:nvPr>
            <p:ph type="sldNum" sz="quarter" idx="12"/>
          </p:nvPr>
        </p:nvSpPr>
        <p:spPr>
          <a:xfrm>
            <a:off x="6079586" y="6519666"/>
            <a:ext cx="3748557" cy="365125"/>
          </a:xfrm>
        </p:spPr>
        <p:txBody>
          <a:bodyPr/>
          <a:lstStyle/>
          <a:p>
            <a:r>
              <a:rPr kumimoji="1" lang="ja-JP" altLang="en-US" sz="1400" b="1" dirty="0">
                <a:latin typeface="+mn-ea"/>
              </a:rPr>
              <a:t>＜がん診療連携検討部会＞</a:t>
            </a:r>
            <a:r>
              <a:rPr kumimoji="1" lang="ja-JP" altLang="en-US" sz="1600" b="1" dirty="0">
                <a:latin typeface="+mn-ea"/>
              </a:rPr>
              <a:t>　５</a:t>
            </a:r>
          </a:p>
        </p:txBody>
      </p:sp>
    </p:spTree>
    <p:extLst>
      <p:ext uri="{BB962C8B-B14F-4D97-AF65-F5344CB8AC3E}">
        <p14:creationId xmlns:p14="http://schemas.microsoft.com/office/powerpoint/2010/main" val="8726097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5260</TotalTime>
  <Words>900</Words>
  <Application>Microsoft Office PowerPoint</Application>
  <PresentationFormat>A4 210 x 297 mm</PresentationFormat>
  <Paragraphs>93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二宮　康宏</cp:lastModifiedBy>
  <cp:revision>462</cp:revision>
  <cp:lastPrinted>2021-02-22T04:40:35Z</cp:lastPrinted>
  <dcterms:created xsi:type="dcterms:W3CDTF">2019-06-16T09:06:21Z</dcterms:created>
  <dcterms:modified xsi:type="dcterms:W3CDTF">2021-03-03T07:26:17Z</dcterms:modified>
</cp:coreProperties>
</file>