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313" r:id="rId2"/>
    <p:sldId id="316"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渡部　翔子" initials="渡部　翔子" lastIdx="2" clrIdx="0">
    <p:extLst>
      <p:ext uri="{19B8F6BF-5375-455C-9EA6-DF929625EA0E}">
        <p15:presenceInfo xmlns:p15="http://schemas.microsoft.com/office/powerpoint/2012/main" userId="S-1-5-21-161959346-1900351369-444732941-1672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434" autoAdjust="0"/>
  </p:normalViewPr>
  <p:slideViewPr>
    <p:cSldViewPr snapToGrid="0">
      <p:cViewPr varScale="1">
        <p:scale>
          <a:sx n="70" d="100"/>
          <a:sy n="70" d="100"/>
        </p:scale>
        <p:origin x="12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798459DA-61B3-46A2-907F-62352659CE64}" type="datetimeFigureOut">
              <a:rPr kumimoji="1" lang="ja-JP" altLang="en-US" smtClean="0"/>
              <a:t>2021/3/25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7FB7258-B7DF-4725-BB5D-3C1DA6027E62}" type="slidenum">
              <a:rPr kumimoji="1" lang="ja-JP" altLang="en-US" smtClean="0"/>
              <a:t>‹#›</a:t>
            </a:fld>
            <a:endParaRPr kumimoji="1" lang="ja-JP" altLang="en-US"/>
          </a:p>
        </p:txBody>
      </p:sp>
    </p:spTree>
    <p:extLst>
      <p:ext uri="{BB962C8B-B14F-4D97-AF65-F5344CB8AC3E}">
        <p14:creationId xmlns:p14="http://schemas.microsoft.com/office/powerpoint/2010/main" val="1047935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6360F3C-C380-464F-9C1B-9E98738E21E1}" type="datetimeFigureOut">
              <a:rPr kumimoji="1" lang="ja-JP" altLang="en-US" smtClean="0"/>
              <a:t>2021/3/25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58BDF85-462F-440D-BE39-92616831D7FD}" type="datetime1">
              <a:rPr kumimoji="1" lang="ja-JP" altLang="en-US" smtClean="0"/>
              <a:t>2021/3/25</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0707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32206A5-8742-4A78-94BC-10FF90AE4B21}" type="datetime1">
              <a:rPr kumimoji="1" lang="ja-JP" altLang="en-US" smtClean="0"/>
              <a:t>2021/3/25</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6601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995FC2-A4E5-492C-87F9-D84818E33392}" type="datetime1">
              <a:rPr kumimoji="1" lang="ja-JP" altLang="en-US" smtClean="0"/>
              <a:t>2021/3/25</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29493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9E5B18-3C2B-45DB-A4E0-49E8887A33F3}" type="datetime1">
              <a:rPr kumimoji="1" lang="ja-JP" altLang="en-US" smtClean="0"/>
              <a:t>2021/3/25</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2720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F1BBA29-B81E-494A-9AE2-45571A334DFA}" type="datetime1">
              <a:rPr kumimoji="1" lang="ja-JP" altLang="en-US" smtClean="0"/>
              <a:t>2021/3/25</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25563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245364F-11E2-4963-ACED-175322A58FD8}" type="datetime1">
              <a:rPr kumimoji="1" lang="ja-JP" altLang="en-US" smtClean="0"/>
              <a:t>2021/3/25</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99302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9232A02-AF32-4214-9B1D-5720D21AA996}" type="datetime1">
              <a:rPr kumimoji="1" lang="ja-JP" altLang="en-US" smtClean="0"/>
              <a:t>2021/3/25</a:t>
            </a:fld>
            <a:endParaRPr kumimoji="1" lang="ja-JP" altLang="en-US"/>
          </a:p>
        </p:txBody>
      </p:sp>
      <p:sp>
        <p:nvSpPr>
          <p:cNvPr id="8" name="Footer Placeholder 7"/>
          <p:cNvSpPr>
            <a:spLocks noGrp="1"/>
          </p:cNvSpPr>
          <p:nvPr>
            <p:ph type="ftr" sz="quarter" idx="11"/>
          </p:nvPr>
        </p:nvSpPr>
        <p:spPr/>
        <p:txBody>
          <a:bodyPr/>
          <a:lstStyle/>
          <a:p>
            <a:r>
              <a:rPr kumimoji="1" lang="ja-JP" altLang="en-US"/>
              <a:t>がん検診部会</a:t>
            </a:r>
          </a:p>
        </p:txBody>
      </p:sp>
      <p:sp>
        <p:nvSpPr>
          <p:cNvPr id="9" name="Slide Number Placeholder 8"/>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93343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C9D659B-6EFF-4F1E-8D9E-6FDAF5306EC8}" type="datetime1">
              <a:rPr kumimoji="1" lang="ja-JP" altLang="en-US" smtClean="0"/>
              <a:t>2021/3/25</a:t>
            </a:fld>
            <a:endParaRPr kumimoji="1" lang="ja-JP" altLang="en-US"/>
          </a:p>
        </p:txBody>
      </p:sp>
      <p:sp>
        <p:nvSpPr>
          <p:cNvPr id="4" name="Footer Placeholder 3"/>
          <p:cNvSpPr>
            <a:spLocks noGrp="1"/>
          </p:cNvSpPr>
          <p:nvPr>
            <p:ph type="ftr" sz="quarter" idx="11"/>
          </p:nvPr>
        </p:nvSpPr>
        <p:spPr/>
        <p:txBody>
          <a:bodyPr/>
          <a:lstStyle/>
          <a:p>
            <a:r>
              <a:rPr kumimoji="1" lang="ja-JP" altLang="en-US"/>
              <a:t>がん検診部会</a:t>
            </a:r>
          </a:p>
        </p:txBody>
      </p:sp>
      <p:sp>
        <p:nvSpPr>
          <p:cNvPr id="5" name="Slide Number Placeholder 4"/>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6692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3F6FE6-2E1B-4CFA-A0DA-C49007DDA0E3}" type="datetime1">
              <a:rPr kumimoji="1" lang="ja-JP" altLang="en-US" smtClean="0"/>
              <a:t>2021/3/25</a:t>
            </a:fld>
            <a:endParaRPr kumimoji="1" lang="ja-JP" altLang="en-US"/>
          </a:p>
        </p:txBody>
      </p:sp>
      <p:sp>
        <p:nvSpPr>
          <p:cNvPr id="3" name="Footer Placeholder 2"/>
          <p:cNvSpPr>
            <a:spLocks noGrp="1"/>
          </p:cNvSpPr>
          <p:nvPr>
            <p:ph type="ftr" sz="quarter" idx="11"/>
          </p:nvPr>
        </p:nvSpPr>
        <p:spPr/>
        <p:txBody>
          <a:bodyPr/>
          <a:lstStyle/>
          <a:p>
            <a:r>
              <a:rPr kumimoji="1" lang="ja-JP" altLang="en-US"/>
              <a:t>がん検診部会</a:t>
            </a:r>
          </a:p>
        </p:txBody>
      </p:sp>
      <p:sp>
        <p:nvSpPr>
          <p:cNvPr id="4" name="Slide Number Placeholder 3"/>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54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2B69FF-7ADA-4BDF-853D-B1A78A34BC15}" type="datetime1">
              <a:rPr kumimoji="1" lang="ja-JP" altLang="en-US" smtClean="0"/>
              <a:t>2021/3/25</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18786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F17878-E6D3-4FF0-B273-2464A54ADCD1}" type="datetime1">
              <a:rPr kumimoji="1" lang="ja-JP" altLang="en-US" smtClean="0"/>
              <a:t>2021/3/25</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426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586B6-B4E0-41E7-97B6-2228EF336D67}" type="datetime1">
              <a:rPr kumimoji="1" lang="ja-JP" altLang="en-US" smtClean="0"/>
              <a:t>2021/3/25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がん検診部会</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323045" y="953037"/>
            <a:ext cx="9259910" cy="57648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表 20"/>
          <p:cNvGraphicFramePr>
            <a:graphicFrameLocks noGrp="1"/>
          </p:cNvGraphicFramePr>
          <p:nvPr>
            <p:extLst/>
          </p:nvPr>
        </p:nvGraphicFramePr>
        <p:xfrm>
          <a:off x="597247" y="1803556"/>
          <a:ext cx="8640960" cy="1111360"/>
        </p:xfrm>
        <a:graphic>
          <a:graphicData uri="http://schemas.openxmlformats.org/drawingml/2006/table">
            <a:tbl>
              <a:tblPr firstRow="1" firstCol="1" bandRow="1">
                <a:tableStyleId>{5C22544A-7EE6-4342-B048-85BDC9FD1C3A}</a:tableStyleId>
              </a:tblPr>
              <a:tblGrid>
                <a:gridCol w="285071">
                  <a:extLst>
                    <a:ext uri="{9D8B030D-6E8A-4147-A177-3AD203B41FA5}">
                      <a16:colId xmlns:a16="http://schemas.microsoft.com/office/drawing/2014/main" val="20000"/>
                    </a:ext>
                  </a:extLst>
                </a:gridCol>
                <a:gridCol w="3213164">
                  <a:extLst>
                    <a:ext uri="{9D8B030D-6E8A-4147-A177-3AD203B41FA5}">
                      <a16:colId xmlns:a16="http://schemas.microsoft.com/office/drawing/2014/main" val="20001"/>
                    </a:ext>
                  </a:extLst>
                </a:gridCol>
                <a:gridCol w="1803042">
                  <a:extLst>
                    <a:ext uri="{9D8B030D-6E8A-4147-A177-3AD203B41FA5}">
                      <a16:colId xmlns:a16="http://schemas.microsoft.com/office/drawing/2014/main" val="20002"/>
                    </a:ext>
                  </a:extLst>
                </a:gridCol>
                <a:gridCol w="1880315">
                  <a:extLst>
                    <a:ext uri="{9D8B030D-6E8A-4147-A177-3AD203B41FA5}">
                      <a16:colId xmlns:a16="http://schemas.microsoft.com/office/drawing/2014/main" val="1262597796"/>
                    </a:ext>
                  </a:extLst>
                </a:gridCol>
                <a:gridCol w="1459368">
                  <a:extLst>
                    <a:ext uri="{9D8B030D-6E8A-4147-A177-3AD203B41FA5}">
                      <a16:colId xmlns:a16="http://schemas.microsoft.com/office/drawing/2014/main" val="20003"/>
                    </a:ext>
                  </a:extLst>
                </a:gridCol>
              </a:tblGrid>
              <a:tr h="413082">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の状況</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2023</a:t>
                      </a:r>
                      <a:r>
                        <a:rPr lang="ja-JP" sz="1400" b="1" dirty="0">
                          <a:effectLst/>
                          <a:latin typeface="+mn-ea"/>
                          <a:ea typeface="+mn-ea"/>
                        </a:rPr>
                        <a:t>年度の目標</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98278">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がん患者の５年相対生存率（全年齢）</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【大阪府がん登録】</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61.0</a:t>
                      </a:r>
                      <a:r>
                        <a:rPr lang="ja-JP" sz="1400" b="1" dirty="0">
                          <a:effectLst/>
                          <a:latin typeface="+mn-ea"/>
                          <a:ea typeface="+mn-ea"/>
                        </a:rPr>
                        <a:t>％</a:t>
                      </a:r>
                      <a:endParaRPr lang="en-US" altLang="ja-JP" sz="1400" b="1" dirty="0">
                        <a:effectLst/>
                        <a:latin typeface="+mn-ea"/>
                        <a:ea typeface="+mn-ea"/>
                      </a:endParaRP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21</a:t>
                      </a:r>
                      <a:r>
                        <a:rPr lang="ja-JP" sz="1400" b="1" dirty="0">
                          <a:effectLst/>
                          <a:latin typeface="+mn-ea"/>
                          <a:ea typeface="+mn-ea"/>
                        </a:rPr>
                        <a:t>（</a:t>
                      </a:r>
                      <a:r>
                        <a:rPr lang="en-US" sz="1400" b="1" dirty="0">
                          <a:effectLst/>
                          <a:latin typeface="+mn-ea"/>
                          <a:ea typeface="+mn-ea"/>
                        </a:rPr>
                        <a:t>2009</a:t>
                      </a:r>
                      <a:r>
                        <a:rPr lang="ja-JP" sz="1400" b="1" dirty="0">
                          <a:effectLst/>
                          <a:latin typeface="+mn-ea"/>
                          <a:ea typeface="+mn-ea"/>
                        </a:rPr>
                        <a:t>）年診断患者】</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61.2%</a:t>
                      </a: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平成</a:t>
                      </a:r>
                      <a:r>
                        <a:rPr lang="en-US" altLang="ja-JP" sz="1400" b="1" dirty="0">
                          <a:solidFill>
                            <a:schemeClr val="tx1"/>
                          </a:solidFill>
                          <a:effectLst/>
                          <a:latin typeface="+mn-ea"/>
                          <a:ea typeface="+mn-ea"/>
                          <a:cs typeface="HG丸ｺﾞｼｯｸM-PRO"/>
                        </a:rPr>
                        <a:t>24</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2012</a:t>
                      </a:r>
                      <a:r>
                        <a:rPr lang="ja-JP" altLang="en-US" sz="1400" b="1" dirty="0">
                          <a:solidFill>
                            <a:schemeClr val="tx1"/>
                          </a:solidFill>
                          <a:effectLst/>
                          <a:latin typeface="+mn-ea"/>
                          <a:ea typeface="+mn-ea"/>
                          <a:cs typeface="HG丸ｺﾞｼｯｸM-PRO"/>
                        </a:rPr>
                        <a:t>）年診断患者</a:t>
                      </a:r>
                      <a:r>
                        <a:rPr lang="en-US" altLang="ja-JP" sz="1400" b="1" dirty="0">
                          <a:solidFill>
                            <a:schemeClr val="tx1"/>
                          </a:solidFill>
                          <a:effectLst/>
                          <a:latin typeface="+mn-ea"/>
                          <a:ea typeface="+mn-ea"/>
                          <a:cs typeface="HG丸ｺﾞｼｯｸM-PRO"/>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sz="1400" b="1" dirty="0">
                          <a:solidFill>
                            <a:schemeClr val="tx1"/>
                          </a:solidFill>
                          <a:effectLst/>
                          <a:latin typeface="+mn-ea"/>
                          <a:ea typeface="+mn-ea"/>
                        </a:rPr>
                        <a:t>改善</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2" name="表 21"/>
          <p:cNvGraphicFramePr>
            <a:graphicFrameLocks noGrp="1"/>
          </p:cNvGraphicFramePr>
          <p:nvPr>
            <p:extLst/>
          </p:nvPr>
        </p:nvGraphicFramePr>
        <p:xfrm>
          <a:off x="597247" y="2971941"/>
          <a:ext cx="8640960" cy="3617118"/>
        </p:xfrm>
        <a:graphic>
          <a:graphicData uri="http://schemas.openxmlformats.org/drawingml/2006/table">
            <a:tbl>
              <a:tblPr firstRow="1" firstCol="1" bandRow="1">
                <a:tableStyleId>{5C22544A-7EE6-4342-B048-85BDC9FD1C3A}</a:tableStyleId>
              </a:tblPr>
              <a:tblGrid>
                <a:gridCol w="258257">
                  <a:extLst>
                    <a:ext uri="{9D8B030D-6E8A-4147-A177-3AD203B41FA5}">
                      <a16:colId xmlns:a16="http://schemas.microsoft.com/office/drawing/2014/main" val="20000"/>
                    </a:ext>
                  </a:extLst>
                </a:gridCol>
                <a:gridCol w="3214220">
                  <a:extLst>
                    <a:ext uri="{9D8B030D-6E8A-4147-A177-3AD203B41FA5}">
                      <a16:colId xmlns:a16="http://schemas.microsoft.com/office/drawing/2014/main" val="20001"/>
                    </a:ext>
                  </a:extLst>
                </a:gridCol>
                <a:gridCol w="2524259">
                  <a:extLst>
                    <a:ext uri="{9D8B030D-6E8A-4147-A177-3AD203B41FA5}">
                      <a16:colId xmlns:a16="http://schemas.microsoft.com/office/drawing/2014/main" val="20002"/>
                    </a:ext>
                  </a:extLst>
                </a:gridCol>
                <a:gridCol w="2644224">
                  <a:extLst>
                    <a:ext uri="{9D8B030D-6E8A-4147-A177-3AD203B41FA5}">
                      <a16:colId xmlns:a16="http://schemas.microsoft.com/office/drawing/2014/main" val="3811638661"/>
                    </a:ext>
                  </a:extLst>
                </a:gridCol>
              </a:tblGrid>
              <a:tr h="485119">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92950">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年間新入院がん患者数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dirty="0">
                          <a:effectLst/>
                          <a:latin typeface="+mn-ea"/>
                          <a:ea typeface="+mn-ea"/>
                        </a:rPr>
                        <a:t>1</a:t>
                      </a:r>
                      <a:r>
                        <a:rPr lang="en-US" altLang="ja-JP" sz="1400" b="1" dirty="0">
                          <a:effectLst/>
                          <a:latin typeface="+mn-ea"/>
                          <a:ea typeface="+mn-ea"/>
                        </a:rPr>
                        <a:t>65</a:t>
                      </a:r>
                      <a:r>
                        <a:rPr lang="en-US" sz="1400" b="1" dirty="0">
                          <a:effectLst/>
                          <a:latin typeface="+mn-ea"/>
                          <a:ea typeface="+mn-ea"/>
                        </a:rPr>
                        <a:t>,</a:t>
                      </a:r>
                      <a:r>
                        <a:rPr lang="en-US" altLang="ja-JP" sz="1400" b="1" dirty="0">
                          <a:effectLst/>
                          <a:latin typeface="+mn-ea"/>
                          <a:ea typeface="+mn-ea"/>
                        </a:rPr>
                        <a:t>061</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rPr>
                        <a:t>171,648</a:t>
                      </a:r>
                      <a:r>
                        <a:rPr lang="ja-JP" altLang="ja-JP" sz="1400" b="1" dirty="0">
                          <a:solidFill>
                            <a:schemeClr val="tx1"/>
                          </a:solidFill>
                          <a:effectLst/>
                          <a:latin typeface="+mn-ea"/>
                          <a:ea typeface="+mn-ea"/>
                        </a:rPr>
                        <a:t>名／</a:t>
                      </a:r>
                      <a:r>
                        <a:rPr lang="en-US" altLang="ja-JP" sz="1400" b="1" dirty="0">
                          <a:solidFill>
                            <a:schemeClr val="tx1"/>
                          </a:solidFill>
                          <a:effectLst/>
                          <a:latin typeface="+mn-ea"/>
                          <a:ea typeface="+mn-ea"/>
                        </a:rPr>
                        <a:t>66</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92950">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悪性腫瘍手術件数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dirty="0">
                          <a:effectLst/>
                          <a:latin typeface="+mn-ea"/>
                          <a:ea typeface="+mn-ea"/>
                        </a:rPr>
                        <a:t>5</a:t>
                      </a:r>
                      <a:r>
                        <a:rPr lang="en-US" altLang="ja-JP" sz="1400" b="1" dirty="0">
                          <a:effectLst/>
                          <a:latin typeface="+mn-ea"/>
                          <a:ea typeface="+mn-ea"/>
                        </a:rPr>
                        <a:t>4</a:t>
                      </a:r>
                      <a:r>
                        <a:rPr lang="en-US" sz="1400" b="1" dirty="0">
                          <a:effectLst/>
                          <a:latin typeface="+mn-ea"/>
                          <a:ea typeface="+mn-ea"/>
                        </a:rPr>
                        <a:t>,</a:t>
                      </a:r>
                      <a:r>
                        <a:rPr lang="en-US" altLang="ja-JP" sz="1400" b="1" dirty="0">
                          <a:effectLst/>
                          <a:latin typeface="+mn-ea"/>
                          <a:ea typeface="+mn-ea"/>
                        </a:rPr>
                        <a:t>603</a:t>
                      </a:r>
                      <a:r>
                        <a:rPr lang="ja-JP" sz="1400" b="1" dirty="0">
                          <a:effectLst/>
                          <a:latin typeface="+mn-ea"/>
                          <a:ea typeface="+mn-ea"/>
                        </a:rPr>
                        <a:t>件／</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rPr>
                        <a:t>56,898</a:t>
                      </a:r>
                      <a:r>
                        <a:rPr lang="ja-JP" altLang="ja-JP" sz="1400" b="1" dirty="0">
                          <a:solidFill>
                            <a:schemeClr val="tx1"/>
                          </a:solidFill>
                          <a:effectLst/>
                          <a:latin typeface="+mn-ea"/>
                          <a:ea typeface="+mn-ea"/>
                        </a:rPr>
                        <a:t>件／</a:t>
                      </a:r>
                      <a:r>
                        <a:rPr lang="en-US" altLang="ja-JP" sz="1400" b="1" dirty="0">
                          <a:solidFill>
                            <a:schemeClr val="tx1"/>
                          </a:solidFill>
                          <a:effectLst/>
                          <a:latin typeface="+mn-ea"/>
                          <a:ea typeface="+mn-ea"/>
                        </a:rPr>
                        <a:t>66</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marL="0" marR="0" lvl="0" indent="0" algn="ctr" defTabSz="914400" rtl="0" eaLnBrk="1" fontAlgn="auto" latinLnBrk="0" hangingPunct="1">
                        <a:lnSpc>
                          <a:spcPts val="1400"/>
                        </a:lnSpc>
                        <a:spcBef>
                          <a:spcPts val="0"/>
                        </a:spcBef>
                        <a:spcAft>
                          <a:spcPts val="0"/>
                        </a:spcAft>
                        <a:buClrTx/>
                        <a:buSzTx/>
                        <a:buFontTx/>
                        <a:buNone/>
                        <a:tabLst/>
                        <a:defRPr/>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92950">
                <a:tc>
                  <a:txBody>
                    <a:bodyPr/>
                    <a:lstStyle/>
                    <a:p>
                      <a:pPr algn="ctr" fontAlgn="auto">
                        <a:lnSpc>
                          <a:spcPts val="16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放射</a:t>
                      </a:r>
                      <a:r>
                        <a:rPr lang="ja-JP" sz="1400" b="1">
                          <a:effectLst/>
                          <a:latin typeface="+mn-ea"/>
                          <a:ea typeface="+mn-ea"/>
                        </a:rPr>
                        <a:t>線治療</a:t>
                      </a:r>
                      <a:r>
                        <a:rPr lang="ja-JP" altLang="en-US" sz="1400" b="1">
                          <a:effectLst/>
                          <a:latin typeface="+mn-ea"/>
                          <a:ea typeface="+mn-ea"/>
                        </a:rPr>
                        <a:t>延べ</a:t>
                      </a:r>
                      <a:r>
                        <a:rPr lang="ja-JP" sz="1400" b="1">
                          <a:effectLst/>
                          <a:latin typeface="+mn-ea"/>
                          <a:ea typeface="+mn-ea"/>
                        </a:rPr>
                        <a:t>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dirty="0">
                          <a:effectLst/>
                          <a:latin typeface="+mn-ea"/>
                          <a:ea typeface="+mn-ea"/>
                        </a:rPr>
                        <a:t>17,</a:t>
                      </a:r>
                      <a:r>
                        <a:rPr lang="en-US" altLang="ja-JP" sz="1400" b="1" dirty="0">
                          <a:effectLst/>
                          <a:latin typeface="+mn-ea"/>
                          <a:ea typeface="+mn-ea"/>
                        </a:rPr>
                        <a:t>381</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rPr>
                        <a:t>23,213</a:t>
                      </a:r>
                      <a:r>
                        <a:rPr lang="ja-JP" altLang="ja-JP" sz="1400" b="1" dirty="0">
                          <a:solidFill>
                            <a:schemeClr val="tx1"/>
                          </a:solidFill>
                          <a:effectLst/>
                          <a:latin typeface="+mn-ea"/>
                          <a:ea typeface="+mn-ea"/>
                        </a:rPr>
                        <a:t>名／</a:t>
                      </a:r>
                      <a:r>
                        <a:rPr lang="en-US" altLang="ja-JP" sz="1400" b="1" dirty="0">
                          <a:solidFill>
                            <a:schemeClr val="tx1"/>
                          </a:solidFill>
                          <a:effectLst/>
                          <a:latin typeface="+mn-ea"/>
                          <a:ea typeface="+mn-ea"/>
                        </a:rPr>
                        <a:t>66</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marL="0" marR="0" lvl="0" indent="0" algn="ctr" defTabSz="914400" rtl="0" eaLnBrk="1" fontAlgn="auto" latinLnBrk="0" hangingPunct="1">
                        <a:lnSpc>
                          <a:spcPts val="1400"/>
                        </a:lnSpc>
                        <a:spcBef>
                          <a:spcPts val="0"/>
                        </a:spcBef>
                        <a:spcAft>
                          <a:spcPts val="0"/>
                        </a:spcAft>
                        <a:buClrTx/>
                        <a:buSzTx/>
                        <a:buFontTx/>
                        <a:buNone/>
                        <a:tabLst/>
                        <a:defRPr/>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92950">
                <a:tc>
                  <a:txBody>
                    <a:bodyPr/>
                    <a:lstStyle/>
                    <a:p>
                      <a:pPr algn="ctr" fontAlgn="auto">
                        <a:lnSpc>
                          <a:spcPts val="1600"/>
                        </a:lnSpc>
                        <a:spcAft>
                          <a:spcPts val="0"/>
                        </a:spcAft>
                      </a:pPr>
                      <a:r>
                        <a:rPr lang="ja-JP" sz="1400" b="1" dirty="0">
                          <a:effectLst/>
                          <a:latin typeface="+mn-ea"/>
                          <a:ea typeface="+mn-ea"/>
                        </a:rPr>
                        <a:t>４</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外来</a:t>
                      </a:r>
                      <a:r>
                        <a:rPr lang="ja-JP" sz="1400" b="1">
                          <a:effectLst/>
                          <a:latin typeface="+mn-ea"/>
                          <a:ea typeface="+mn-ea"/>
                        </a:rPr>
                        <a:t>化学療法</a:t>
                      </a:r>
                      <a:r>
                        <a:rPr lang="ja-JP" altLang="en-US" sz="1400" b="1">
                          <a:effectLst/>
                          <a:latin typeface="+mn-ea"/>
                          <a:ea typeface="+mn-ea"/>
                        </a:rPr>
                        <a:t>延べ</a:t>
                      </a:r>
                      <a:r>
                        <a:rPr lang="ja-JP" sz="1400" b="1">
                          <a:effectLst/>
                          <a:latin typeface="+mn-ea"/>
                          <a:ea typeface="+mn-ea"/>
                        </a:rPr>
                        <a:t>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31</a:t>
                      </a:r>
                      <a:r>
                        <a:rPr lang="en-US" sz="1400" b="1" dirty="0">
                          <a:effectLst/>
                          <a:latin typeface="+mn-ea"/>
                          <a:ea typeface="+mn-ea"/>
                        </a:rPr>
                        <a:t>,</a:t>
                      </a:r>
                      <a:r>
                        <a:rPr lang="en-US" altLang="ja-JP" sz="1400" b="1" dirty="0">
                          <a:effectLst/>
                          <a:latin typeface="+mn-ea"/>
                          <a:ea typeface="+mn-ea"/>
                        </a:rPr>
                        <a:t>607</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rPr>
                        <a:t>104,013</a:t>
                      </a:r>
                      <a:r>
                        <a:rPr lang="ja-JP" altLang="ja-JP" sz="1400" b="1" dirty="0">
                          <a:solidFill>
                            <a:schemeClr val="tx1"/>
                          </a:solidFill>
                          <a:effectLst/>
                          <a:latin typeface="+mn-ea"/>
                          <a:ea typeface="+mn-ea"/>
                        </a:rPr>
                        <a:t>名／</a:t>
                      </a:r>
                      <a:r>
                        <a:rPr lang="en-US" altLang="ja-JP" sz="1400" b="1" dirty="0">
                          <a:solidFill>
                            <a:schemeClr val="tx1"/>
                          </a:solidFill>
                          <a:effectLst/>
                          <a:latin typeface="+mn-ea"/>
                          <a:ea typeface="+mn-ea"/>
                        </a:rPr>
                        <a:t>66</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marL="0" marR="0" lvl="0" indent="0" algn="ctr" defTabSz="914400" rtl="0" eaLnBrk="1" fontAlgn="auto" latinLnBrk="0" hangingPunct="1">
                        <a:lnSpc>
                          <a:spcPts val="1400"/>
                        </a:lnSpc>
                        <a:spcBef>
                          <a:spcPts val="0"/>
                        </a:spcBef>
                        <a:spcAft>
                          <a:spcPts val="0"/>
                        </a:spcAft>
                        <a:buClrTx/>
                        <a:buSzTx/>
                        <a:buFontTx/>
                        <a:buNone/>
                        <a:tabLst/>
                        <a:defRPr/>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a:t>
                      </a:r>
                      <a:endParaRPr lang="en-US" altLang="ja-JP" sz="1200" b="1" dirty="0">
                        <a:solidFill>
                          <a:schemeClr val="tx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60199">
                <a:tc>
                  <a:txBody>
                    <a:bodyPr/>
                    <a:lstStyle/>
                    <a:p>
                      <a:pPr algn="ctr" fontAlgn="auto">
                        <a:lnSpc>
                          <a:spcPts val="1600"/>
                        </a:lnSpc>
                        <a:spcAft>
                          <a:spcPts val="0"/>
                        </a:spcAft>
                      </a:pPr>
                      <a:r>
                        <a:rPr lang="ja-JP" sz="1400" b="1" dirty="0">
                          <a:effectLst/>
                          <a:latin typeface="+mn-ea"/>
                          <a:ea typeface="+mn-ea"/>
                        </a:rPr>
                        <a:t>５</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地域連携クリティカルパスを適用した</a:t>
                      </a:r>
                      <a:r>
                        <a:rPr lang="ja-JP" altLang="en-US" sz="1400" b="1" dirty="0">
                          <a:effectLst/>
                          <a:latin typeface="+mn-ea"/>
                          <a:ea typeface="+mn-ea"/>
                        </a:rPr>
                        <a:t>延</a:t>
                      </a:r>
                      <a:r>
                        <a:rPr lang="ja-JP" sz="1400" b="1" dirty="0">
                          <a:effectLst/>
                          <a:latin typeface="+mn-ea"/>
                          <a:ea typeface="+mn-ea"/>
                        </a:rPr>
                        <a:t>べ患者数</a:t>
                      </a:r>
                      <a:endParaRPr lang="en-US" altLang="ja-JP" sz="1400" b="1" dirty="0">
                        <a:effectLst/>
                        <a:latin typeface="+mn-ea"/>
                        <a:ea typeface="+mn-ea"/>
                      </a:endParaRPr>
                    </a:p>
                    <a:p>
                      <a:pPr algn="l" fontAlgn="auto">
                        <a:lnSpc>
                          <a:spcPts val="1400"/>
                        </a:lnSpc>
                        <a:spcAft>
                          <a:spcPts val="0"/>
                        </a:spcAft>
                      </a:pP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697</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29</a:t>
                      </a:r>
                      <a:r>
                        <a:rPr lang="ja-JP" sz="1200" b="1" dirty="0" smtClean="0">
                          <a:effectLst/>
                          <a:latin typeface="+mn-ea"/>
                          <a:ea typeface="+mn-ea"/>
                        </a:rPr>
                        <a:t>（</a:t>
                      </a:r>
                      <a:r>
                        <a:rPr lang="en-US" altLang="ja-JP" sz="1200" b="1" dirty="0" smtClean="0">
                          <a:solidFill>
                            <a:schemeClr val="tx1"/>
                          </a:solidFill>
                          <a:effectLst/>
                          <a:latin typeface="+mn-ea"/>
                          <a:ea typeface="+mn-ea"/>
                        </a:rPr>
                        <a:t>2017</a:t>
                      </a:r>
                      <a:r>
                        <a:rPr lang="ja-JP" sz="1200" b="1" dirty="0" smtClean="0">
                          <a:effectLst/>
                          <a:latin typeface="+mn-ea"/>
                          <a:ea typeface="+mn-ea"/>
                        </a:rPr>
                        <a:t>）</a:t>
                      </a:r>
                      <a:r>
                        <a:rPr lang="ja-JP" sz="1200" b="1" dirty="0">
                          <a:effectLst/>
                          <a:latin typeface="+mn-ea"/>
                          <a:ea typeface="+mn-ea"/>
                        </a:rPr>
                        <a:t>年</a:t>
                      </a:r>
                      <a:r>
                        <a:rPr lang="en-US" altLang="ja-JP" sz="1200" b="1" dirty="0">
                          <a:effectLst/>
                          <a:latin typeface="+mn-ea"/>
                          <a:ea typeface="+mn-ea"/>
                        </a:rPr>
                        <a:t>4</a:t>
                      </a:r>
                      <a:r>
                        <a:rPr lang="ja-JP" sz="1200" b="1" dirty="0">
                          <a:effectLst/>
                          <a:latin typeface="+mn-ea"/>
                          <a:ea typeface="+mn-ea"/>
                        </a:rPr>
                        <a:t>月～７月】</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rPr>
                        <a:t>3,254</a:t>
                      </a:r>
                      <a:r>
                        <a:rPr lang="ja-JP" altLang="ja-JP" sz="1400" b="1" dirty="0">
                          <a:solidFill>
                            <a:schemeClr val="tx1"/>
                          </a:solidFill>
                          <a:effectLst/>
                          <a:latin typeface="+mn-ea"/>
                          <a:ea typeface="+mn-ea"/>
                        </a:rPr>
                        <a:t>名／</a:t>
                      </a:r>
                      <a:r>
                        <a:rPr lang="en-US" altLang="ja-JP" sz="1400" b="1" dirty="0">
                          <a:solidFill>
                            <a:schemeClr val="tx1"/>
                          </a:solidFill>
                          <a:effectLst/>
                          <a:latin typeface="+mn-ea"/>
                          <a:ea typeface="+mn-ea"/>
                        </a:rPr>
                        <a:t>66</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a:t>
                      </a:r>
                      <a:endParaRPr lang="en-US" altLang="ja-JP" sz="1200" b="1" dirty="0">
                        <a:solidFill>
                          <a:schemeClr val="tx1"/>
                        </a:solidFill>
                        <a:effectLst/>
                        <a:latin typeface="+mn-ea"/>
                        <a:ea typeface="+mn-ea"/>
                      </a:endParaRPr>
                    </a:p>
                    <a:p>
                      <a:pPr algn="ctr" fontAlgn="auto">
                        <a:lnSpc>
                          <a:spcPts val="1400"/>
                        </a:lnSpc>
                        <a:spcAft>
                          <a:spcPts val="0"/>
                        </a:spcAft>
                      </a:pPr>
                      <a:r>
                        <a:rPr lang="en-US" altLang="ja-JP" sz="900" b="1" dirty="0">
                          <a:solidFill>
                            <a:schemeClr val="tx1"/>
                          </a:solidFill>
                          <a:effectLst/>
                          <a:latin typeface="+mn-ea"/>
                          <a:ea typeface="+mn-ea"/>
                          <a:cs typeface="HG丸ｺﾞｼｯｸM-PRO"/>
                        </a:rPr>
                        <a:t>※</a:t>
                      </a:r>
                      <a:r>
                        <a:rPr lang="ja-JP" altLang="en-US" sz="900" b="1" dirty="0">
                          <a:solidFill>
                            <a:schemeClr val="tx1"/>
                          </a:solidFill>
                          <a:effectLst/>
                          <a:latin typeface="+mn-ea"/>
                          <a:ea typeface="+mn-ea"/>
                          <a:cs typeface="HG丸ｺﾞｼｯｸM-PRO"/>
                        </a:rPr>
                        <a:t>集計期間に変更あり（３か月間→１年間）</a:t>
                      </a:r>
                      <a:endParaRPr lang="ja-JP" altLang="ja-JP" sz="9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4" name="正方形/長方形 1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２　がん医療の充実</a:t>
            </a:r>
          </a:p>
        </p:txBody>
      </p:sp>
      <p:sp>
        <p:nvSpPr>
          <p:cNvPr id="15" name="正方形/長方形 14"/>
          <p:cNvSpPr/>
          <p:nvPr/>
        </p:nvSpPr>
        <p:spPr>
          <a:xfrm>
            <a:off x="143435" y="880670"/>
            <a:ext cx="5241164"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rPr>
              <a:t>（１）</a:t>
            </a:r>
            <a:r>
              <a:rPr kumimoji="1" lang="ja-JP" altLang="en-US" sz="2000" b="1" dirty="0">
                <a:solidFill>
                  <a:schemeClr val="bg1"/>
                </a:solidFill>
              </a:rPr>
              <a:t>医療提供体制の充実　計画Ｐ</a:t>
            </a:r>
            <a:r>
              <a:rPr kumimoji="1" lang="en-US" altLang="ja-JP" sz="2000" b="1" dirty="0">
                <a:solidFill>
                  <a:schemeClr val="bg1"/>
                </a:solidFill>
              </a:rPr>
              <a:t>50-51</a:t>
            </a:r>
          </a:p>
        </p:txBody>
      </p:sp>
      <p:sp>
        <p:nvSpPr>
          <p:cNvPr id="13" name="正方形/長方形 12"/>
          <p:cNvSpPr/>
          <p:nvPr/>
        </p:nvSpPr>
        <p:spPr>
          <a:xfrm>
            <a:off x="510761" y="1418165"/>
            <a:ext cx="8130963" cy="369332"/>
          </a:xfrm>
          <a:prstGeom prst="rect">
            <a:avLst/>
          </a:prstGeom>
        </p:spPr>
        <p:txBody>
          <a:bodyPr wrap="square">
            <a:spAutoFit/>
          </a:bodyPr>
          <a:lstStyle/>
          <a:p>
            <a:r>
              <a:rPr lang="ja-JP" altLang="en-US" b="1" dirty="0"/>
              <a:t>≪第３期大阪府がん対策推進計画における個別目標及びモニタリング指標≫</a:t>
            </a:r>
          </a:p>
        </p:txBody>
      </p:sp>
      <p:sp>
        <p:nvSpPr>
          <p:cNvPr id="2" name="正方形/長方形 1"/>
          <p:cNvSpPr/>
          <p:nvPr/>
        </p:nvSpPr>
        <p:spPr>
          <a:xfrm>
            <a:off x="7820167" y="245660"/>
            <a:ext cx="1762788" cy="3548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資料２－１</a:t>
            </a:r>
            <a:endParaRPr kumimoji="1" lang="ja-JP" altLang="en-US" dirty="0"/>
          </a:p>
        </p:txBody>
      </p:sp>
    </p:spTree>
    <p:extLst>
      <p:ext uri="{BB962C8B-B14F-4D97-AF65-F5344CB8AC3E}">
        <p14:creationId xmlns:p14="http://schemas.microsoft.com/office/powerpoint/2010/main" val="428607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graphicFrame>
        <p:nvGraphicFramePr>
          <p:cNvPr id="15" name="表 14"/>
          <p:cNvGraphicFramePr>
            <a:graphicFrameLocks noGrp="1"/>
          </p:cNvGraphicFramePr>
          <p:nvPr/>
        </p:nvGraphicFramePr>
        <p:xfrm>
          <a:off x="437881" y="356421"/>
          <a:ext cx="8976575" cy="725403"/>
        </p:xfrm>
        <a:graphic>
          <a:graphicData uri="http://schemas.openxmlformats.org/drawingml/2006/table">
            <a:tbl>
              <a:tblPr firstRow="1" bandRow="1">
                <a:tableStyleId>{5C22544A-7EE6-4342-B048-85BDC9FD1C3A}</a:tableStyleId>
              </a:tblPr>
              <a:tblGrid>
                <a:gridCol w="1107584">
                  <a:extLst>
                    <a:ext uri="{9D8B030D-6E8A-4147-A177-3AD203B41FA5}">
                      <a16:colId xmlns:a16="http://schemas.microsoft.com/office/drawing/2014/main" val="3795206225"/>
                    </a:ext>
                  </a:extLst>
                </a:gridCol>
                <a:gridCol w="7868991">
                  <a:extLst>
                    <a:ext uri="{9D8B030D-6E8A-4147-A177-3AD203B41FA5}">
                      <a16:colId xmlns:a16="http://schemas.microsoft.com/office/drawing/2014/main" val="1328953327"/>
                    </a:ext>
                  </a:extLst>
                </a:gridCol>
              </a:tblGrid>
              <a:tr h="7254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現状･課題</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388" indent="-179388">
                        <a:lnSpc>
                          <a:spcPts val="2000"/>
                        </a:lnSpc>
                      </a:pPr>
                      <a:r>
                        <a:rPr kumimoji="1" lang="ja-JP" altLang="en-US" sz="1400" b="1" dirty="0">
                          <a:solidFill>
                            <a:schemeClr val="tx1"/>
                          </a:solidFill>
                        </a:rPr>
                        <a:t>◆がん診療拠点病院を通じて、がん医療の均</a:t>
                      </a:r>
                      <a:r>
                        <a:rPr kumimoji="1" lang="ja-JP" altLang="en-US" sz="1400" b="1" dirty="0" err="1">
                          <a:solidFill>
                            <a:schemeClr val="tx1"/>
                          </a:solidFill>
                        </a:rPr>
                        <a:t>てん化を</a:t>
                      </a:r>
                      <a:r>
                        <a:rPr kumimoji="1" lang="ja-JP" altLang="en-US" sz="1400" b="1" dirty="0">
                          <a:solidFill>
                            <a:schemeClr val="tx1"/>
                          </a:solidFill>
                        </a:rPr>
                        <a:t>進めるとともに、二次医療圏毎に地域の</a:t>
                      </a:r>
                      <a:r>
                        <a:rPr kumimoji="1" lang="en-US" altLang="ja-JP" sz="1400" b="1" dirty="0">
                          <a:solidFill>
                            <a:schemeClr val="tx1"/>
                          </a:solidFill>
                        </a:rPr>
                        <a:t> </a:t>
                      </a:r>
                      <a:r>
                        <a:rPr kumimoji="1" lang="ja-JP" altLang="en-US" sz="1400" b="1" dirty="0">
                          <a:solidFill>
                            <a:schemeClr val="tx1"/>
                          </a:solidFill>
                        </a:rPr>
                        <a:t>実情に応じて、地域連携の一層の充実を図る必要がある。</a:t>
                      </a:r>
                      <a:endParaRPr kumimoji="1" lang="ja-JP" alt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sp>
        <p:nvSpPr>
          <p:cNvPr id="2" name="スライド番号プレースホルダー 1"/>
          <p:cNvSpPr>
            <a:spLocks noGrp="1"/>
          </p:cNvSpPr>
          <p:nvPr>
            <p:ph type="sldNum" sz="quarter" idx="12"/>
          </p:nvPr>
        </p:nvSpPr>
        <p:spPr>
          <a:xfrm>
            <a:off x="6156101" y="6446539"/>
            <a:ext cx="3541690" cy="365125"/>
          </a:xfrm>
        </p:spPr>
        <p:txBody>
          <a:bodyPr/>
          <a:lstStyle/>
          <a:p>
            <a:r>
              <a:rPr kumimoji="1" lang="ja-JP" altLang="en-US" sz="1400" b="1" dirty="0">
                <a:latin typeface="+mn-ea"/>
              </a:rPr>
              <a:t>＜がん診療連携検討部会＞　</a:t>
            </a:r>
            <a:r>
              <a:rPr kumimoji="1" lang="ja-JP" altLang="en-US" sz="1600" b="1" dirty="0">
                <a:latin typeface="+mn-ea"/>
              </a:rPr>
              <a:t>４</a:t>
            </a:r>
          </a:p>
        </p:txBody>
      </p:sp>
      <p:graphicFrame>
        <p:nvGraphicFramePr>
          <p:cNvPr id="9" name="表 8"/>
          <p:cNvGraphicFramePr>
            <a:graphicFrameLocks noGrp="1"/>
          </p:cNvGraphicFramePr>
          <p:nvPr>
            <p:extLst>
              <p:ext uri="{D42A27DB-BD31-4B8C-83A1-F6EECF244321}">
                <p14:modId xmlns:p14="http://schemas.microsoft.com/office/powerpoint/2010/main" val="234585573"/>
              </p:ext>
            </p:extLst>
          </p:nvPr>
        </p:nvGraphicFramePr>
        <p:xfrm>
          <a:off x="437881" y="1336908"/>
          <a:ext cx="8976575" cy="5075365"/>
        </p:xfrm>
        <a:graphic>
          <a:graphicData uri="http://schemas.openxmlformats.org/drawingml/2006/table">
            <a:tbl>
              <a:tblPr firstRow="1" bandRow="1">
                <a:tableStyleId>{5C22544A-7EE6-4342-B048-85BDC9FD1C3A}</a:tableStyleId>
              </a:tblPr>
              <a:tblGrid>
                <a:gridCol w="1138357">
                  <a:extLst>
                    <a:ext uri="{9D8B030D-6E8A-4147-A177-3AD203B41FA5}">
                      <a16:colId xmlns:a16="http://schemas.microsoft.com/office/drawing/2014/main" val="528851062"/>
                    </a:ext>
                  </a:extLst>
                </a:gridCol>
                <a:gridCol w="7838218">
                  <a:extLst>
                    <a:ext uri="{9D8B030D-6E8A-4147-A177-3AD203B41FA5}">
                      <a16:colId xmlns:a16="http://schemas.microsoft.com/office/drawing/2014/main" val="89849022"/>
                    </a:ext>
                  </a:extLst>
                </a:gridCol>
              </a:tblGrid>
              <a:tr h="2258418">
                <a:tc>
                  <a:txBody>
                    <a:bodyPr/>
                    <a:lstStyle/>
                    <a:p>
                      <a:r>
                        <a:rPr kumimoji="1" lang="ja-JP" altLang="en-US" sz="1600" dirty="0"/>
                        <a:t> 本年度の     </a:t>
                      </a:r>
                      <a:endParaRPr kumimoji="1" lang="en-US" altLang="ja-JP" sz="1600" dirty="0"/>
                    </a:p>
                    <a:p>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700"/>
                        </a:lnSpc>
                      </a:pPr>
                      <a:r>
                        <a:rPr kumimoji="1" lang="en-US" altLang="ja-JP" sz="1400" dirty="0">
                          <a:solidFill>
                            <a:schemeClr val="tx1"/>
                          </a:solidFill>
                        </a:rPr>
                        <a:t>《</a:t>
                      </a:r>
                      <a:r>
                        <a:rPr kumimoji="1" lang="ja-JP" altLang="en-US" sz="1400" u="sng" dirty="0">
                          <a:solidFill>
                            <a:schemeClr val="tx1"/>
                          </a:solidFill>
                        </a:rPr>
                        <a:t>がん診療拠点病院の機能強化</a:t>
                      </a:r>
                      <a:r>
                        <a:rPr kumimoji="1" lang="en-US" altLang="ja-JP" sz="1400" dirty="0" smtClean="0">
                          <a:solidFill>
                            <a:schemeClr val="tx1"/>
                          </a:solidFill>
                        </a:rPr>
                        <a:t>》</a:t>
                      </a:r>
                      <a:endParaRPr kumimoji="1" lang="en-US" altLang="ja-JP" sz="1400" b="0" dirty="0">
                        <a:solidFill>
                          <a:schemeClr val="tx1"/>
                        </a:solidFill>
                      </a:endParaRPr>
                    </a:p>
                    <a:p>
                      <a:pPr>
                        <a:lnSpc>
                          <a:spcPts val="1700"/>
                        </a:lnSpc>
                      </a:pPr>
                      <a:r>
                        <a:rPr kumimoji="1" lang="ja-JP" altLang="en-US" sz="1400" b="0" dirty="0">
                          <a:solidFill>
                            <a:schemeClr val="tx1"/>
                          </a:solidFill>
                        </a:rPr>
                        <a:t>■がん診療連携拠点病院の機能強化を目的とした補助金を交付（</a:t>
                      </a:r>
                      <a:r>
                        <a:rPr kumimoji="1" lang="en-US" altLang="ja-JP" sz="1400" b="0" dirty="0">
                          <a:solidFill>
                            <a:schemeClr val="tx1"/>
                          </a:solidFill>
                        </a:rPr>
                        <a:t>13</a:t>
                      </a:r>
                      <a:r>
                        <a:rPr kumimoji="1" lang="ja-JP" altLang="en-US" sz="1400" b="0" dirty="0">
                          <a:solidFill>
                            <a:schemeClr val="tx1"/>
                          </a:solidFill>
                        </a:rPr>
                        <a:t>病院</a:t>
                      </a:r>
                      <a:r>
                        <a:rPr kumimoji="1" lang="ja-JP" altLang="en-US" sz="1400" b="0" dirty="0" smtClean="0">
                          <a:solidFill>
                            <a:schemeClr val="tx1"/>
                          </a:solidFill>
                        </a:rPr>
                        <a:t>）。</a:t>
                      </a:r>
                      <a:endParaRPr kumimoji="1" lang="en-US" altLang="ja-JP" sz="1400" b="0" dirty="0">
                        <a:solidFill>
                          <a:schemeClr val="tx1"/>
                        </a:solidFill>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smtClean="0">
                          <a:solidFill>
                            <a:schemeClr val="tx1"/>
                          </a:solidFill>
                        </a:rPr>
                        <a:t>■がん診療施設の設備整備に係る補助金を交付（</a:t>
                      </a:r>
                      <a:r>
                        <a:rPr kumimoji="1" lang="en-US" altLang="ja-JP" sz="1400" b="0" dirty="0" smtClean="0">
                          <a:solidFill>
                            <a:schemeClr val="tx1"/>
                          </a:solidFill>
                        </a:rPr>
                        <a:t>5</a:t>
                      </a:r>
                      <a:r>
                        <a:rPr kumimoji="1" lang="ja-JP" altLang="en-US" sz="1400" b="0" dirty="0" smtClean="0">
                          <a:solidFill>
                            <a:schemeClr val="tx1"/>
                          </a:solidFill>
                        </a:rPr>
                        <a:t>病院）。</a:t>
                      </a:r>
                      <a:endParaRPr kumimoji="1" lang="en-US" altLang="ja-JP" sz="1400" dirty="0" smtClean="0">
                        <a:solidFill>
                          <a:schemeClr val="tx1"/>
                        </a:solidFill>
                      </a:endParaRPr>
                    </a:p>
                    <a:p>
                      <a:pPr>
                        <a:lnSpc>
                          <a:spcPts val="1700"/>
                        </a:lnSpc>
                      </a:pPr>
                      <a:r>
                        <a:rPr kumimoji="1" lang="ja-JP" altLang="en-US" sz="1400" b="0" dirty="0" smtClean="0">
                          <a:solidFill>
                            <a:schemeClr val="tx1"/>
                          </a:solidFill>
                        </a:rPr>
                        <a:t>■</a:t>
                      </a:r>
                      <a:r>
                        <a:rPr kumimoji="1" lang="ja-JP" altLang="en-US" sz="1400" b="0" dirty="0">
                          <a:solidFill>
                            <a:schemeClr val="tx1"/>
                          </a:solidFill>
                        </a:rPr>
                        <a:t>国拠点病院</a:t>
                      </a:r>
                      <a:r>
                        <a:rPr kumimoji="1" lang="ja-JP" altLang="en-US" sz="1400" b="0" dirty="0" smtClean="0">
                          <a:solidFill>
                            <a:schemeClr val="tx1"/>
                          </a:solidFill>
                        </a:rPr>
                        <a:t>の指定推薦</a:t>
                      </a:r>
                      <a:r>
                        <a:rPr kumimoji="1" lang="en-US" altLang="ja-JP" sz="1400" b="0" dirty="0">
                          <a:solidFill>
                            <a:schemeClr val="tx1"/>
                          </a:solidFill>
                        </a:rPr>
                        <a:t>【</a:t>
                      </a:r>
                      <a:r>
                        <a:rPr kumimoji="1" lang="ja-JP" altLang="en-US" sz="1400" b="0" dirty="0">
                          <a:solidFill>
                            <a:schemeClr val="tx1"/>
                          </a:solidFill>
                        </a:rPr>
                        <a:t>新規：</a:t>
                      </a:r>
                      <a:r>
                        <a:rPr kumimoji="1" lang="en-US" altLang="ja-JP" sz="1400" b="0" dirty="0">
                          <a:solidFill>
                            <a:schemeClr val="tx1"/>
                          </a:solidFill>
                        </a:rPr>
                        <a:t>1</a:t>
                      </a:r>
                      <a:r>
                        <a:rPr kumimoji="1" lang="ja-JP" altLang="en-US" sz="1400" b="0" dirty="0" smtClean="0">
                          <a:solidFill>
                            <a:schemeClr val="tx1"/>
                          </a:solidFill>
                        </a:rPr>
                        <a:t>病院</a:t>
                      </a:r>
                      <a:r>
                        <a:rPr kumimoji="1" lang="en-US" altLang="ja-JP" sz="1400" b="0" dirty="0" smtClean="0">
                          <a:solidFill>
                            <a:schemeClr val="tx1"/>
                          </a:solidFill>
                        </a:rPr>
                        <a:t>】</a:t>
                      </a:r>
                      <a:r>
                        <a:rPr kumimoji="1" lang="ja-JP" altLang="en-US" sz="1400" b="0" dirty="0" smtClean="0">
                          <a:solidFill>
                            <a:schemeClr val="tx1"/>
                          </a:solidFill>
                        </a:rPr>
                        <a:t>（</a:t>
                      </a:r>
                      <a:r>
                        <a:rPr kumimoji="1" lang="en-US" altLang="ja-JP" sz="1400" b="0" dirty="0" smtClean="0">
                          <a:solidFill>
                            <a:schemeClr val="tx1"/>
                          </a:solidFill>
                        </a:rPr>
                        <a:t>※</a:t>
                      </a:r>
                      <a:r>
                        <a:rPr kumimoji="1" lang="ja-JP" altLang="en-US" sz="1400" b="0" dirty="0" smtClean="0">
                          <a:solidFill>
                            <a:schemeClr val="tx1"/>
                          </a:solidFill>
                        </a:rPr>
                        <a:t>現況</a:t>
                      </a:r>
                      <a:r>
                        <a:rPr kumimoji="1" lang="ja-JP" altLang="en-US" sz="1400" b="0" dirty="0">
                          <a:solidFill>
                            <a:schemeClr val="tx1"/>
                          </a:solidFill>
                        </a:rPr>
                        <a:t>報告</a:t>
                      </a:r>
                      <a:r>
                        <a:rPr kumimoji="1" lang="ja-JP" altLang="en-US" sz="1400" b="0" dirty="0" smtClean="0">
                          <a:solidFill>
                            <a:schemeClr val="tx1"/>
                          </a:solidFill>
                        </a:rPr>
                        <a:t>：</a:t>
                      </a:r>
                      <a:r>
                        <a:rPr kumimoji="1" lang="en-US" altLang="ja-JP" sz="1400" b="0" dirty="0" smtClean="0">
                          <a:solidFill>
                            <a:schemeClr val="tx1"/>
                          </a:solidFill>
                        </a:rPr>
                        <a:t>17</a:t>
                      </a:r>
                      <a:r>
                        <a:rPr kumimoji="1" lang="ja-JP" altLang="en-US" sz="1400" b="0" dirty="0" smtClean="0">
                          <a:solidFill>
                            <a:schemeClr val="tx1"/>
                          </a:solidFill>
                        </a:rPr>
                        <a:t>病院）。</a:t>
                      </a:r>
                      <a:endParaRPr kumimoji="1" lang="en-US" altLang="ja-JP" sz="1400" b="0" dirty="0">
                        <a:solidFill>
                          <a:schemeClr val="tx1"/>
                        </a:solidFill>
                      </a:endParaRPr>
                    </a:p>
                    <a:p>
                      <a:pPr marL="185738" indent="-185738">
                        <a:lnSpc>
                          <a:spcPts val="1700"/>
                        </a:lnSpc>
                      </a:pPr>
                      <a:r>
                        <a:rPr kumimoji="1" lang="ja-JP" altLang="en-US" sz="1400" b="0" dirty="0">
                          <a:solidFill>
                            <a:schemeClr val="tx1"/>
                          </a:solidFill>
                        </a:rPr>
                        <a:t>■</a:t>
                      </a:r>
                      <a:r>
                        <a:rPr kumimoji="1" lang="ja-JP" altLang="en-US" sz="1400" b="0" dirty="0" smtClean="0">
                          <a:solidFill>
                            <a:schemeClr val="tx1"/>
                          </a:solidFill>
                        </a:rPr>
                        <a:t>府指定病院の指定</a:t>
                      </a:r>
                      <a:r>
                        <a:rPr kumimoji="1" lang="en-US" altLang="ja-JP" sz="1400" b="0" dirty="0" smtClean="0">
                          <a:solidFill>
                            <a:schemeClr val="tx1"/>
                          </a:solidFill>
                        </a:rPr>
                        <a:t>【</a:t>
                      </a:r>
                      <a:r>
                        <a:rPr kumimoji="1" lang="ja-JP" altLang="en-US" sz="1400" b="0" dirty="0" smtClean="0">
                          <a:solidFill>
                            <a:schemeClr val="tx1"/>
                          </a:solidFill>
                        </a:rPr>
                        <a:t>更新：</a:t>
                      </a:r>
                      <a:r>
                        <a:rPr kumimoji="1" lang="en-US" altLang="ja-JP" sz="1400" b="0" dirty="0" smtClean="0">
                          <a:solidFill>
                            <a:schemeClr val="tx1"/>
                          </a:solidFill>
                        </a:rPr>
                        <a:t>28</a:t>
                      </a:r>
                      <a:r>
                        <a:rPr kumimoji="1" lang="ja-JP" altLang="en-US" sz="1400" b="0" dirty="0" smtClean="0">
                          <a:solidFill>
                            <a:schemeClr val="tx1"/>
                          </a:solidFill>
                        </a:rPr>
                        <a:t>病院（更新</a:t>
                      </a:r>
                      <a:r>
                        <a:rPr kumimoji="1" lang="ja-JP" altLang="en-US" sz="1400" b="0" dirty="0" smtClean="0">
                          <a:solidFill>
                            <a:schemeClr val="tx1"/>
                          </a:solidFill>
                        </a:rPr>
                        <a:t>見込み</a:t>
                      </a:r>
                      <a:r>
                        <a:rPr kumimoji="1" lang="en-US" altLang="ja-JP" sz="1400" b="0" smtClean="0">
                          <a:solidFill>
                            <a:schemeClr val="tx1"/>
                          </a:solidFill>
                        </a:rPr>
                        <a:t>2</a:t>
                      </a:r>
                      <a:r>
                        <a:rPr kumimoji="1" lang="ja-JP" altLang="en-US" sz="1400" b="0" smtClean="0">
                          <a:solidFill>
                            <a:schemeClr val="tx1"/>
                          </a:solidFill>
                        </a:rPr>
                        <a:t>病院</a:t>
                      </a:r>
                      <a:r>
                        <a:rPr kumimoji="1" lang="ja-JP" altLang="en-US" sz="1400" b="0" dirty="0" smtClean="0">
                          <a:solidFill>
                            <a:schemeClr val="tx1"/>
                          </a:solidFill>
                        </a:rPr>
                        <a:t>含む）</a:t>
                      </a:r>
                      <a:r>
                        <a:rPr kumimoji="1" lang="en-US" altLang="ja-JP" sz="1400" b="0" dirty="0" smtClean="0">
                          <a:solidFill>
                            <a:schemeClr val="tx1"/>
                          </a:solidFill>
                        </a:rPr>
                        <a:t>】</a:t>
                      </a:r>
                      <a:r>
                        <a:rPr kumimoji="1" lang="ja-JP" altLang="en-US" sz="1400" b="0" dirty="0" smtClean="0">
                          <a:solidFill>
                            <a:schemeClr val="tx1"/>
                          </a:solidFill>
                        </a:rPr>
                        <a:t>（</a:t>
                      </a:r>
                      <a:r>
                        <a:rPr kumimoji="1" lang="en-US" altLang="ja-JP" sz="1400" b="0" dirty="0" smtClean="0">
                          <a:solidFill>
                            <a:schemeClr val="tx1"/>
                          </a:solidFill>
                        </a:rPr>
                        <a:t>※</a:t>
                      </a:r>
                      <a:r>
                        <a:rPr kumimoji="1" lang="ja-JP" altLang="en-US" sz="1400" b="0" i="0" u="none" strike="noStrike" kern="1200" cap="none" spc="0" normalizeH="0" baseline="0" noProof="0" dirty="0" smtClean="0">
                          <a:ln>
                            <a:noFill/>
                          </a:ln>
                          <a:solidFill>
                            <a:schemeClr val="tx1"/>
                          </a:solidFill>
                          <a:effectLst/>
                          <a:uLnTx/>
                          <a:uFillTx/>
                          <a:latin typeface="+mn-lt"/>
                          <a:ea typeface="+mn-ea"/>
                          <a:cs typeface="+mn-cs"/>
                        </a:rPr>
                        <a:t>現況報告：</a:t>
                      </a:r>
                      <a:r>
                        <a:rPr kumimoji="1" lang="en-US" altLang="ja-JP" sz="1400" b="0" i="0" u="none" strike="noStrike" kern="1200" cap="none" spc="0" normalizeH="0" baseline="0" noProof="0" dirty="0" smtClean="0">
                          <a:ln>
                            <a:noFill/>
                          </a:ln>
                          <a:solidFill>
                            <a:schemeClr val="tx1"/>
                          </a:solidFill>
                          <a:effectLst/>
                          <a:uLnTx/>
                          <a:uFillTx/>
                          <a:latin typeface="+mn-lt"/>
                          <a:ea typeface="+mn-ea"/>
                          <a:cs typeface="+mn-cs"/>
                        </a:rPr>
                        <a:t>20</a:t>
                      </a:r>
                      <a:r>
                        <a:rPr kumimoji="1" lang="ja-JP" altLang="en-US" sz="1400" b="0" i="0" u="none" strike="noStrike" kern="1200" cap="none" spc="0" normalizeH="0" baseline="0" noProof="0" dirty="0" smtClean="0">
                          <a:ln>
                            <a:noFill/>
                          </a:ln>
                          <a:solidFill>
                            <a:schemeClr val="tx1"/>
                          </a:solidFill>
                          <a:effectLst/>
                          <a:uLnTx/>
                          <a:uFillTx/>
                          <a:latin typeface="+mn-lt"/>
                          <a:ea typeface="+mn-ea"/>
                          <a:cs typeface="+mn-cs"/>
                        </a:rPr>
                        <a:t>病院、</a:t>
                      </a:r>
                      <a:r>
                        <a:rPr kumimoji="1" lang="ja-JP" altLang="en-US" sz="1400" b="0" dirty="0" smtClean="0">
                          <a:solidFill>
                            <a:schemeClr val="tx1"/>
                          </a:solidFill>
                        </a:rPr>
                        <a:t>小児現況報告：</a:t>
                      </a:r>
                      <a:r>
                        <a:rPr kumimoji="1" lang="en-US" altLang="ja-JP" sz="1400" b="0" dirty="0" smtClean="0">
                          <a:solidFill>
                            <a:schemeClr val="tx1"/>
                          </a:solidFill>
                        </a:rPr>
                        <a:t>2</a:t>
                      </a:r>
                      <a:r>
                        <a:rPr kumimoji="1" lang="ja-JP" altLang="en-US" sz="1400" b="0" dirty="0" smtClean="0">
                          <a:solidFill>
                            <a:schemeClr val="tx1"/>
                          </a:solidFill>
                        </a:rPr>
                        <a:t>病院）。</a:t>
                      </a:r>
                      <a:endParaRPr kumimoji="1" lang="en-US" altLang="ja-JP" sz="1400" b="0" dirty="0">
                        <a:solidFill>
                          <a:schemeClr val="tx1"/>
                        </a:solidFill>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dirty="0">
                          <a:solidFill>
                            <a:schemeClr val="tx1"/>
                          </a:solidFill>
                        </a:rPr>
                        <a:t>《</a:t>
                      </a:r>
                      <a:r>
                        <a:rPr kumimoji="1" lang="ja-JP" altLang="en-US" sz="1400" u="sng" dirty="0">
                          <a:solidFill>
                            <a:schemeClr val="tx1"/>
                          </a:solidFill>
                        </a:rPr>
                        <a:t>がん医療連携体制の充実</a:t>
                      </a:r>
                      <a:r>
                        <a:rPr kumimoji="1" lang="en-US" altLang="ja-JP" sz="1400" dirty="0">
                          <a:solidFill>
                            <a:schemeClr val="tx1"/>
                          </a:solidFill>
                        </a:rPr>
                        <a:t>》</a:t>
                      </a: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smtClean="0">
                          <a:solidFill>
                            <a:schemeClr val="tx1"/>
                          </a:solidFill>
                        </a:rPr>
                        <a:t>■</a:t>
                      </a:r>
                      <a:r>
                        <a:rPr kumimoji="1" lang="ja-JP" altLang="en-US" sz="1400" b="0" dirty="0">
                          <a:solidFill>
                            <a:schemeClr val="tx1"/>
                          </a:solidFill>
                        </a:rPr>
                        <a:t>地域連携強化事業の</a:t>
                      </a:r>
                      <a:r>
                        <a:rPr kumimoji="1" lang="ja-JP" altLang="en-US" sz="1400" b="0" dirty="0" smtClean="0">
                          <a:solidFill>
                            <a:schemeClr val="tx1"/>
                          </a:solidFill>
                        </a:rPr>
                        <a:t>実施。</a:t>
                      </a:r>
                      <a:endParaRPr kumimoji="1" lang="en-US" altLang="ja-JP" sz="1400" b="0" dirty="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0" strike="noStrike" baseline="0" dirty="0">
                          <a:solidFill>
                            <a:schemeClr val="tx1"/>
                          </a:solidFill>
                        </a:rPr>
                        <a:t>■大阪府がん診療連携協議会と連携し、各圏域のがん診療ネットワーク協議会へがん相談支援センター利用者</a:t>
                      </a:r>
                      <a:r>
                        <a:rPr kumimoji="1" lang="ja-JP" altLang="en-US" sz="1400" b="0" strike="noStrike" baseline="0" dirty="0" smtClean="0">
                          <a:solidFill>
                            <a:schemeClr val="tx1"/>
                          </a:solidFill>
                        </a:rPr>
                        <a:t>アンケートの実施について働きかけ（</a:t>
                      </a:r>
                      <a:r>
                        <a:rPr kumimoji="1" lang="ja-JP" altLang="en-US" sz="1400" b="0" strike="noStrike" baseline="0" dirty="0">
                          <a:solidFill>
                            <a:schemeClr val="tx1"/>
                          </a:solidFill>
                        </a:rPr>
                        <a:t>年度末に協議会で報告</a:t>
                      </a:r>
                      <a:r>
                        <a:rPr kumimoji="1" lang="ja-JP" altLang="en-US" sz="1400" b="0" strike="noStrike" baseline="0" dirty="0" smtClean="0">
                          <a:solidFill>
                            <a:schemeClr val="tx1"/>
                          </a:solidFill>
                        </a:rPr>
                        <a:t>予定）。</a:t>
                      </a:r>
                      <a:endParaRPr kumimoji="1" lang="en-US" altLang="ja-JP" sz="1400" b="0" strike="noStrike" baseline="0" dirty="0" smtClean="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en-US" altLang="ja-JP" sz="1400" b="1" u="sng" strike="noStrike" baseline="0" dirty="0" smtClean="0">
                          <a:solidFill>
                            <a:schemeClr val="tx1"/>
                          </a:solidFill>
                        </a:rPr>
                        <a:t>《</a:t>
                      </a:r>
                      <a:r>
                        <a:rPr kumimoji="1" lang="ja-JP" altLang="en-US" sz="1400" b="1" u="sng" strike="noStrike" baseline="0" dirty="0" smtClean="0">
                          <a:solidFill>
                            <a:schemeClr val="tx1"/>
                          </a:solidFill>
                        </a:rPr>
                        <a:t>人材育成の充実</a:t>
                      </a:r>
                      <a:r>
                        <a:rPr kumimoji="1" lang="en-US" altLang="ja-JP" sz="1400" b="1" u="sng" strike="noStrike" baseline="0" dirty="0" smtClean="0">
                          <a:solidFill>
                            <a:schemeClr val="tx1"/>
                          </a:solidFill>
                        </a:rPr>
                        <a:t>》</a:t>
                      </a: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0" strike="noStrike" baseline="0" dirty="0" smtClean="0">
                          <a:solidFill>
                            <a:schemeClr val="tx1"/>
                          </a:solidFill>
                        </a:rPr>
                        <a:t>■がん薬物療法認定薬剤師研修に対し補助金を交付。</a:t>
                      </a:r>
                      <a:endParaRPr kumimoji="1" lang="en-US" altLang="ja-JP" sz="1400" b="0" strike="noStrike" baseline="0" dirty="0" smtClean="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0" strike="noStrike" baseline="0" dirty="0" smtClean="0">
                          <a:solidFill>
                            <a:schemeClr val="tx1"/>
                          </a:solidFill>
                        </a:rPr>
                        <a:t>■がんプロ主催によるゲノム医療スキルアップセミナーを開催（大阪府後援）</a:t>
                      </a:r>
                      <a:endParaRPr kumimoji="1" lang="en-US" altLang="ja-JP" sz="1400" b="0" strike="noStrike" baseline="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4643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取組予定</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b="1" dirty="0">
                          <a:solidFill>
                            <a:schemeClr val="tx1"/>
                          </a:solidFill>
                          <a:latin typeface="+mn-ea"/>
                          <a:ea typeface="+mn-ea"/>
                        </a:rPr>
                        <a:t>《</a:t>
                      </a:r>
                      <a:r>
                        <a:rPr kumimoji="1" lang="ja-JP" altLang="en-US" sz="1400" b="1" u="sng" dirty="0">
                          <a:solidFill>
                            <a:schemeClr val="tx1"/>
                          </a:solidFill>
                          <a:latin typeface="+mn-ea"/>
                          <a:ea typeface="+mn-ea"/>
                        </a:rPr>
                        <a:t>課題</a:t>
                      </a:r>
                      <a:r>
                        <a:rPr kumimoji="1" lang="en-US" altLang="ja-JP" sz="1400" b="1" dirty="0">
                          <a:solidFill>
                            <a:schemeClr val="tx1"/>
                          </a:solidFill>
                          <a:latin typeface="+mn-ea"/>
                          <a:ea typeface="+mn-ea"/>
                        </a:rPr>
                        <a:t>》</a:t>
                      </a:r>
                    </a:p>
                    <a:p>
                      <a:pPr>
                        <a:lnSpc>
                          <a:spcPts val="1700"/>
                        </a:lnSpc>
                      </a:pPr>
                      <a:r>
                        <a:rPr kumimoji="1" lang="ja-JP" altLang="en-US" sz="1400" b="0" dirty="0">
                          <a:solidFill>
                            <a:schemeClr val="tx1"/>
                          </a:solidFill>
                          <a:latin typeface="+mn-ea"/>
                          <a:ea typeface="+mn-ea"/>
                        </a:rPr>
                        <a:t>■府内がん医療提供体制の均</a:t>
                      </a:r>
                      <a:r>
                        <a:rPr kumimoji="1" lang="ja-JP" altLang="en-US" sz="1400" b="0" dirty="0" err="1">
                          <a:solidFill>
                            <a:schemeClr val="tx1"/>
                          </a:solidFill>
                          <a:latin typeface="+mn-ea"/>
                          <a:ea typeface="+mn-ea"/>
                        </a:rPr>
                        <a:t>てん化の</a:t>
                      </a:r>
                      <a:r>
                        <a:rPr kumimoji="1" lang="ja-JP" altLang="en-US" sz="1400" b="0" dirty="0" smtClean="0">
                          <a:solidFill>
                            <a:schemeClr val="tx1"/>
                          </a:solidFill>
                          <a:latin typeface="+mn-ea"/>
                          <a:ea typeface="+mn-ea"/>
                        </a:rPr>
                        <a:t>推進。</a:t>
                      </a:r>
                      <a:endParaRPr kumimoji="1" lang="en-US" altLang="ja-JP" sz="1400" b="0" dirty="0">
                        <a:solidFill>
                          <a:schemeClr val="tx1"/>
                        </a:solidFill>
                        <a:latin typeface="+mn-ea"/>
                        <a:ea typeface="+mn-ea"/>
                      </a:endParaRPr>
                    </a:p>
                    <a:p>
                      <a:pPr>
                        <a:lnSpc>
                          <a:spcPts val="1700"/>
                        </a:lnSpc>
                      </a:pPr>
                      <a:r>
                        <a:rPr kumimoji="1" lang="ja-JP" altLang="en-US" sz="1400" b="0" dirty="0">
                          <a:solidFill>
                            <a:schemeClr val="tx1"/>
                          </a:solidFill>
                          <a:latin typeface="+mn-ea"/>
                          <a:ea typeface="+mn-ea"/>
                        </a:rPr>
                        <a:t>■各圏域のがん診療ネットワーク協議会における取り組み内容の</a:t>
                      </a:r>
                      <a:r>
                        <a:rPr kumimoji="1" lang="ja-JP" altLang="en-US" sz="1400" b="0" dirty="0" smtClean="0">
                          <a:solidFill>
                            <a:schemeClr val="tx1"/>
                          </a:solidFill>
                          <a:latin typeface="+mn-ea"/>
                          <a:ea typeface="+mn-ea"/>
                        </a:rPr>
                        <a:t>充実。</a:t>
                      </a:r>
                      <a:endParaRPr kumimoji="1" lang="en-US" altLang="ja-JP" sz="1400" b="0" dirty="0">
                        <a:solidFill>
                          <a:schemeClr val="tx1"/>
                        </a:solidFill>
                        <a:latin typeface="+mn-ea"/>
                        <a:ea typeface="+mn-ea"/>
                      </a:endParaRPr>
                    </a:p>
                    <a:p>
                      <a:pPr>
                        <a:lnSpc>
                          <a:spcPts val="1700"/>
                        </a:lnSpc>
                      </a:pPr>
                      <a:r>
                        <a:rPr kumimoji="1" lang="en-US" altLang="ja-JP" sz="1400" b="1" dirty="0">
                          <a:solidFill>
                            <a:schemeClr val="tx1"/>
                          </a:solidFill>
                          <a:latin typeface="+mn-ea"/>
                          <a:ea typeface="+mn-ea"/>
                        </a:rPr>
                        <a:t>《</a:t>
                      </a:r>
                      <a:r>
                        <a:rPr kumimoji="1" lang="ja-JP" altLang="en-US" sz="1400" b="1" u="sng" dirty="0">
                          <a:solidFill>
                            <a:schemeClr val="tx1"/>
                          </a:solidFill>
                          <a:latin typeface="+mn-ea"/>
                          <a:ea typeface="+mn-ea"/>
                        </a:rPr>
                        <a:t>次年度の取組</a:t>
                      </a:r>
                      <a:r>
                        <a:rPr kumimoji="1" lang="en-US" altLang="ja-JP" sz="1400" b="1" dirty="0">
                          <a:solidFill>
                            <a:schemeClr val="tx1"/>
                          </a:solidFill>
                          <a:latin typeface="+mn-ea"/>
                          <a:ea typeface="+mn-ea"/>
                        </a:rPr>
                        <a:t>》</a:t>
                      </a:r>
                    </a:p>
                    <a:p>
                      <a:pPr>
                        <a:lnSpc>
                          <a:spcPts val="1700"/>
                        </a:lnSpc>
                      </a:pPr>
                      <a:r>
                        <a:rPr kumimoji="1" lang="ja-JP" altLang="en-US" sz="1400" b="0" dirty="0">
                          <a:solidFill>
                            <a:schemeClr val="tx1"/>
                          </a:solidFill>
                          <a:latin typeface="+mn-ea"/>
                          <a:ea typeface="+mn-ea"/>
                        </a:rPr>
                        <a:t>■大阪府がん診療連携協議会と連携し、さらなるがん医療提供の充実を</a:t>
                      </a:r>
                      <a:r>
                        <a:rPr kumimoji="1" lang="ja-JP" altLang="en-US" sz="1400" b="0" dirty="0" smtClean="0">
                          <a:solidFill>
                            <a:schemeClr val="tx1"/>
                          </a:solidFill>
                          <a:latin typeface="+mn-ea"/>
                          <a:ea typeface="+mn-ea"/>
                        </a:rPr>
                        <a:t>図る。</a:t>
                      </a:r>
                      <a:endParaRPr kumimoji="1" lang="en-US" altLang="ja-JP" sz="1400" b="0" dirty="0">
                        <a:solidFill>
                          <a:schemeClr val="tx1"/>
                        </a:solidFill>
                        <a:latin typeface="+mn-ea"/>
                        <a:ea typeface="+mn-ea"/>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a:solidFill>
                            <a:schemeClr val="tx1"/>
                          </a:solidFill>
                          <a:latin typeface="+mn-ea"/>
                          <a:ea typeface="+mn-ea"/>
                        </a:rPr>
                        <a:t>■</a:t>
                      </a:r>
                      <a:r>
                        <a:rPr kumimoji="1" lang="ja-JP" altLang="en-US" sz="1400" b="0" dirty="0" smtClean="0">
                          <a:solidFill>
                            <a:schemeClr val="tx1"/>
                          </a:solidFill>
                          <a:latin typeface="+mn-ea"/>
                          <a:ea typeface="+mn-ea"/>
                        </a:rPr>
                        <a:t>各圏域がん</a:t>
                      </a:r>
                      <a:r>
                        <a:rPr kumimoji="1" lang="ja-JP" altLang="en-US" sz="1400" b="0" dirty="0">
                          <a:solidFill>
                            <a:schemeClr val="tx1"/>
                          </a:solidFill>
                          <a:latin typeface="+mn-ea"/>
                          <a:ea typeface="+mn-ea"/>
                        </a:rPr>
                        <a:t>診療ネットワーク協議会におけるがん登録を用いた分析や患者満足度調査等の</a:t>
                      </a:r>
                      <a:r>
                        <a:rPr kumimoji="1" lang="ja-JP" altLang="en-US" sz="1400" b="0" dirty="0" smtClean="0">
                          <a:solidFill>
                            <a:schemeClr val="tx1"/>
                          </a:solidFill>
                          <a:latin typeface="+mn-ea"/>
                          <a:ea typeface="+mn-ea"/>
                        </a:rPr>
                        <a:t>実施</a:t>
                      </a:r>
                      <a:endParaRPr kumimoji="1" lang="en-US" altLang="ja-JP" sz="1400" b="0" dirty="0">
                        <a:solidFill>
                          <a:schemeClr val="tx1"/>
                        </a:solidFill>
                        <a:latin typeface="+mn-ea"/>
                        <a:ea typeface="+mn-ea"/>
                      </a:endParaRPr>
                    </a:p>
                    <a:p>
                      <a:pPr>
                        <a:lnSpc>
                          <a:spcPts val="1700"/>
                        </a:lnSpc>
                      </a:pPr>
                      <a:r>
                        <a:rPr kumimoji="1" lang="ja-JP" altLang="en-US" sz="1400" b="0" dirty="0">
                          <a:solidFill>
                            <a:schemeClr val="tx1"/>
                          </a:solidFill>
                          <a:latin typeface="+mn-ea"/>
                          <a:ea typeface="+mn-ea"/>
                        </a:rPr>
                        <a:t>■府拠点病院の指定更新（経過措置該当分</a:t>
                      </a:r>
                      <a:r>
                        <a:rPr kumimoji="1" lang="ja-JP" altLang="en-US" sz="1400" b="0" dirty="0" smtClean="0">
                          <a:solidFill>
                            <a:schemeClr val="tx1"/>
                          </a:solidFill>
                          <a:latin typeface="+mn-ea"/>
                          <a:ea typeface="+mn-ea"/>
                        </a:rPr>
                        <a:t>）。</a:t>
                      </a:r>
                      <a:endParaRPr kumimoji="1" lang="en-US" altLang="ja-JP"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54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最終予算　　</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solidFill>
                            <a:schemeClr val="bg1"/>
                          </a:solidFill>
                        </a:rPr>
                        <a:t>　</a:t>
                      </a:r>
                      <a:r>
                        <a:rPr kumimoji="1" lang="ja-JP" altLang="en-US" sz="1600" b="1" baseline="0">
                          <a:solidFill>
                            <a:schemeClr val="bg1"/>
                          </a:solidFill>
                        </a:rPr>
                        <a:t> </a:t>
                      </a:r>
                      <a:r>
                        <a:rPr kumimoji="1" lang="ja-JP" altLang="en-US" sz="1600" b="1">
                          <a:solidFill>
                            <a:schemeClr val="bg1"/>
                          </a:solidFill>
                        </a:rPr>
                        <a:t> </a:t>
                      </a:r>
                      <a:r>
                        <a:rPr kumimoji="1" lang="en-US" altLang="ja-JP" sz="1600" b="1" dirty="0">
                          <a:solidFill>
                            <a:schemeClr val="bg1"/>
                          </a:solidFill>
                        </a:rPr>
                        <a:t>(</a:t>
                      </a:r>
                      <a:r>
                        <a:rPr kumimoji="1" lang="ja-JP" altLang="en-US" sz="1600" b="1" dirty="0">
                          <a:solidFill>
                            <a:schemeClr val="bg1"/>
                          </a:solidFill>
                        </a:rPr>
                        <a:t>案</a:t>
                      </a:r>
                      <a:r>
                        <a:rPr kumimoji="1" lang="en-US" altLang="ja-JP" sz="1600" b="1" dirty="0">
                          <a:solidFill>
                            <a:schemeClr val="bg1"/>
                          </a:solidFill>
                        </a:rPr>
                        <a:t>)</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700"/>
                        </a:lnSpc>
                      </a:pPr>
                      <a:r>
                        <a:rPr kumimoji="1" lang="ja-JP" altLang="en-US" sz="1400" dirty="0">
                          <a:solidFill>
                            <a:schemeClr val="tx1"/>
                          </a:solidFill>
                        </a:rPr>
                        <a:t>がん診療拠点病院機能強化事業（</a:t>
                      </a:r>
                      <a:r>
                        <a:rPr kumimoji="1" lang="en-US" altLang="ja-JP" sz="1400" dirty="0">
                          <a:solidFill>
                            <a:schemeClr val="tx1"/>
                          </a:solidFill>
                        </a:rPr>
                        <a:t>140,342</a:t>
                      </a:r>
                      <a:r>
                        <a:rPr kumimoji="1" lang="ja-JP" altLang="en-US" sz="1400" dirty="0">
                          <a:solidFill>
                            <a:schemeClr val="tx1"/>
                          </a:solidFill>
                        </a:rPr>
                        <a:t>千円）、がん医療提供体制等充実強化事業（</a:t>
                      </a:r>
                      <a:r>
                        <a:rPr kumimoji="1" lang="en-US" altLang="ja-JP" sz="1400" dirty="0" smtClean="0">
                          <a:solidFill>
                            <a:schemeClr val="tx1"/>
                          </a:solidFill>
                        </a:rPr>
                        <a:t>47,578</a:t>
                      </a:r>
                      <a:r>
                        <a:rPr kumimoji="1" lang="ja-JP" altLang="en-US" sz="1400" dirty="0" smtClean="0">
                          <a:solidFill>
                            <a:schemeClr val="tx1"/>
                          </a:solidFill>
                        </a:rPr>
                        <a:t>千円</a:t>
                      </a:r>
                      <a:r>
                        <a:rPr kumimoji="1" lang="ja-JP" altLang="en-US" sz="1400" dirty="0">
                          <a:solidFill>
                            <a:schemeClr val="tx1"/>
                          </a:solidFill>
                        </a:rPr>
                        <a:t>）、地域医療連携強化事業（</a:t>
                      </a:r>
                      <a:r>
                        <a:rPr kumimoji="1" lang="en-US" altLang="ja-JP" sz="1400" dirty="0">
                          <a:solidFill>
                            <a:schemeClr val="tx1"/>
                          </a:solidFill>
                        </a:rPr>
                        <a:t>8,006</a:t>
                      </a:r>
                      <a:r>
                        <a:rPr kumimoji="1" lang="ja-JP" altLang="en-US" sz="1400" dirty="0">
                          <a:solidFill>
                            <a:schemeClr val="tx1"/>
                          </a:solidFill>
                        </a:rPr>
                        <a:t>千円）</a:t>
                      </a:r>
                      <a:endParaRPr kumimoji="1" lang="en-US" altLang="ja-JP"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8283885" y="1133340"/>
            <a:ext cx="1188525" cy="864000"/>
            <a:chOff x="8151251" y="1180677"/>
            <a:chExt cx="1188525" cy="864000"/>
          </a:xfrm>
        </p:grpSpPr>
        <p:sp>
          <p:nvSpPr>
            <p:cNvPr id="13" name="角丸四角形 12"/>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8222623" y="1257538"/>
              <a:ext cx="1058662" cy="720145"/>
              <a:chOff x="511927" y="2809411"/>
              <a:chExt cx="1110811" cy="770916"/>
            </a:xfrm>
          </p:grpSpPr>
          <p:sp>
            <p:nvSpPr>
              <p:cNvPr id="16" name="角丸四角形 15"/>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7" name="直線コネクタ 16"/>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1145144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5246</TotalTime>
  <Words>771</Words>
  <Application>Microsoft Office PowerPoint</Application>
  <PresentationFormat>A4 210 x 297 mm</PresentationFormat>
  <Paragraphs>98</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nakatani</dc:creator>
  <cp:lastModifiedBy>二宮　康宏</cp:lastModifiedBy>
  <cp:revision>464</cp:revision>
  <cp:lastPrinted>2021-03-03T08:18:28Z</cp:lastPrinted>
  <dcterms:created xsi:type="dcterms:W3CDTF">2019-06-16T09:06:21Z</dcterms:created>
  <dcterms:modified xsi:type="dcterms:W3CDTF">2021-03-25T01:31:07Z</dcterms:modified>
</cp:coreProperties>
</file>