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72" r:id="rId2"/>
    <p:sldId id="263" r:id="rId3"/>
    <p:sldId id="264" r:id="rId4"/>
    <p:sldId id="266" r:id="rId5"/>
    <p:sldId id="267" r:id="rId6"/>
    <p:sldId id="265" r:id="rId7"/>
    <p:sldId id="271" r:id="rId8"/>
    <p:sldId id="273"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33569" autoAdjust="0"/>
  </p:normalViewPr>
  <p:slideViewPr>
    <p:cSldViewPr>
      <p:cViewPr>
        <p:scale>
          <a:sx n="70" d="100"/>
          <a:sy n="70" d="100"/>
        </p:scale>
        <p:origin x="-2022" y="-192"/>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2018/9/5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7</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2018/9/5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F0C9AE-127D-4548-9312-52780D35D497}" type="datetime1">
              <a:rPr kumimoji="1" lang="ja-JP" altLang="en-US" smtClean="0"/>
              <a:t>2018/9/5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5230A9-2A2F-4386-8E47-817BE447DFB8}" type="datetime1">
              <a:rPr kumimoji="1" lang="ja-JP" altLang="en-US" smtClean="0"/>
              <a:t>2018/9/5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A9EF88-6136-4245-874B-6AAC42DC82F7}" type="datetime1">
              <a:rPr kumimoji="1" lang="ja-JP" altLang="en-US" smtClean="0"/>
              <a:t>2018/9/5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5B3BFE-27A9-45D8-A4DF-4D03D10B336C}" type="datetime1">
              <a:rPr kumimoji="1" lang="ja-JP" altLang="en-US" smtClean="0"/>
              <a:t>2018/9/5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7943894-E90C-4702-B48B-252AD9303748}" type="datetime1">
              <a:rPr kumimoji="1" lang="ja-JP" altLang="en-US" smtClean="0"/>
              <a:t>2018/9/5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C48C2BC-683A-4A92-9F85-326673DCBDC9}" type="datetime1">
              <a:rPr kumimoji="1" lang="ja-JP" altLang="en-US" smtClean="0"/>
              <a:t>2018/9/5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1776FC-7406-4AAA-A2B4-EDD9EF6168D0}" type="datetime1">
              <a:rPr kumimoji="1" lang="ja-JP" altLang="en-US" smtClean="0"/>
              <a:t>2018/9/5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BA49D7-3D5F-4011-9494-CC7B5EA9D59B}" type="datetime1">
              <a:rPr kumimoji="1" lang="ja-JP" altLang="en-US" smtClean="0"/>
              <a:t>2018/9/5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24785E-7F80-4916-94F4-2D3A569C08BE}" type="datetime1">
              <a:rPr kumimoji="1" lang="ja-JP" altLang="en-US" smtClean="0"/>
              <a:t>2018/9/5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DFD821-4147-430E-BDD3-716E61CE4259}" type="datetime1">
              <a:rPr kumimoji="1" lang="ja-JP" altLang="en-US" smtClean="0"/>
              <a:t>2018/9/5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2018/9/5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国</a:t>
            </a:r>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指定地域がん</a:t>
            </a:r>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診療連携拠点</a:t>
            </a:r>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病院</a:t>
            </a:r>
            <a:endParaRPr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高度型）の推薦について</a:t>
            </a:r>
            <a:endPar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99592" y="3596075"/>
            <a:ext cx="1800200" cy="8218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ysClr val="windowText" lastClr="000000"/>
                </a:solidFill>
                <a:latin typeface="+mn-ea"/>
              </a:rPr>
              <a:t>地域がん診療</a:t>
            </a:r>
            <a:endParaRPr kumimoji="1" lang="en-US" altLang="ja-JP" sz="1400" dirty="0">
              <a:solidFill>
                <a:sysClr val="windowText" lastClr="000000"/>
              </a:solidFill>
              <a:latin typeface="+mn-ea"/>
            </a:endParaRPr>
          </a:p>
          <a:p>
            <a:pPr algn="ctr"/>
            <a:r>
              <a:rPr kumimoji="1" lang="ja-JP" altLang="en-US" sz="1400" dirty="0">
                <a:solidFill>
                  <a:sysClr val="windowText" lastClr="000000"/>
                </a:solidFill>
                <a:latin typeface="+mn-ea"/>
              </a:rPr>
              <a:t>連携拠点病院</a:t>
            </a:r>
          </a:p>
        </p:txBody>
      </p:sp>
      <p:cxnSp>
        <p:nvCxnSpPr>
          <p:cNvPr id="7" name="直線コネクタ 6"/>
          <p:cNvCxnSpPr/>
          <p:nvPr/>
        </p:nvCxnSpPr>
        <p:spPr>
          <a:xfrm>
            <a:off x="3203848" y="1988840"/>
            <a:ext cx="0" cy="4680520"/>
          </a:xfrm>
          <a:prstGeom prst="line">
            <a:avLst/>
          </a:prstGeom>
          <a:ln w="12700"/>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683568" y="1916832"/>
            <a:ext cx="1224136" cy="307777"/>
          </a:xfrm>
          <a:prstGeom prst="rect">
            <a:avLst/>
          </a:prstGeom>
          <a:noFill/>
        </p:spPr>
        <p:txBody>
          <a:bodyPr wrap="square" rtlCol="0">
            <a:spAutoFit/>
          </a:bodyPr>
          <a:lstStyle/>
          <a:p>
            <a:r>
              <a:rPr kumimoji="1" lang="en-US" altLang="ja-JP" sz="1400" dirty="0" smtClean="0">
                <a:latin typeface="+mn-ea"/>
              </a:rPr>
              <a:t>【</a:t>
            </a:r>
            <a:r>
              <a:rPr lang="ja-JP" altLang="en-US" sz="1400" dirty="0">
                <a:latin typeface="+mn-ea"/>
              </a:rPr>
              <a:t>旧指針</a:t>
            </a:r>
            <a:r>
              <a:rPr kumimoji="1" lang="en-US" altLang="ja-JP" sz="1400" dirty="0" smtClean="0">
                <a:latin typeface="+mn-ea"/>
              </a:rPr>
              <a:t>】</a:t>
            </a:r>
            <a:endParaRPr kumimoji="1" lang="ja-JP" altLang="en-US" sz="1400" dirty="0">
              <a:latin typeface="+mn-ea"/>
            </a:endParaRPr>
          </a:p>
        </p:txBody>
      </p:sp>
      <p:sp>
        <p:nvSpPr>
          <p:cNvPr id="10" name="テキスト ボックス 9"/>
          <p:cNvSpPr txBox="1"/>
          <p:nvPr/>
        </p:nvSpPr>
        <p:spPr>
          <a:xfrm>
            <a:off x="3491880" y="1916832"/>
            <a:ext cx="1440160" cy="307777"/>
          </a:xfrm>
          <a:prstGeom prst="rect">
            <a:avLst/>
          </a:prstGeom>
          <a:noFill/>
        </p:spPr>
        <p:txBody>
          <a:bodyPr wrap="square" rtlCol="0">
            <a:spAutoFit/>
          </a:bodyPr>
          <a:lstStyle/>
          <a:p>
            <a:r>
              <a:rPr kumimoji="1" lang="en-US" altLang="ja-JP" sz="1400" dirty="0">
                <a:latin typeface="+mn-ea"/>
              </a:rPr>
              <a:t>【</a:t>
            </a:r>
            <a:r>
              <a:rPr lang="ja-JP" altLang="en-US" sz="1400" dirty="0">
                <a:latin typeface="+mn-ea"/>
              </a:rPr>
              <a:t>新指針</a:t>
            </a:r>
            <a:r>
              <a:rPr kumimoji="1" lang="en-US" altLang="ja-JP" sz="1400" dirty="0">
                <a:latin typeface="+mn-ea"/>
              </a:rPr>
              <a:t>】</a:t>
            </a:r>
            <a:endParaRPr kumimoji="1" lang="ja-JP" altLang="en-US" sz="1400" dirty="0">
              <a:latin typeface="+mn-ea"/>
            </a:endParaRPr>
          </a:p>
        </p:txBody>
      </p:sp>
      <p:sp>
        <p:nvSpPr>
          <p:cNvPr id="14" name="角丸四角形 13"/>
          <p:cNvSpPr/>
          <p:nvPr/>
        </p:nvSpPr>
        <p:spPr>
          <a:xfrm>
            <a:off x="4860032" y="2086109"/>
            <a:ext cx="2880320" cy="8388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kumimoji="1" lang="ja-JP" altLang="en-US" sz="1400" b="1" u="sng" dirty="0">
                <a:latin typeface="+mn-ea"/>
              </a:rPr>
              <a:t>（高度型）</a:t>
            </a:r>
            <a:endParaRPr kumimoji="1" lang="en-US" altLang="ja-JP" sz="1400" b="1" u="sng" dirty="0">
              <a:latin typeface="+mn-ea"/>
            </a:endParaRPr>
          </a:p>
          <a:p>
            <a:pPr algn="ctr"/>
            <a:r>
              <a:rPr lang="en-US" altLang="ja-JP" sz="1400" b="1" dirty="0">
                <a:latin typeface="+mn-ea"/>
              </a:rPr>
              <a:t>※</a:t>
            </a:r>
            <a:r>
              <a:rPr lang="ja-JP" altLang="en-US" sz="1400" b="1" dirty="0">
                <a:latin typeface="+mn-ea"/>
              </a:rPr>
              <a:t>１医療圏に１ヶ所</a:t>
            </a:r>
            <a:endParaRPr kumimoji="1" lang="ja-JP" altLang="en-US" sz="1400" b="1" dirty="0">
              <a:latin typeface="+mn-ea"/>
            </a:endParaRPr>
          </a:p>
        </p:txBody>
      </p:sp>
      <p:sp>
        <p:nvSpPr>
          <p:cNvPr id="15" name="角丸四角形 14"/>
          <p:cNvSpPr/>
          <p:nvPr/>
        </p:nvSpPr>
        <p:spPr>
          <a:xfrm>
            <a:off x="4886672" y="3789040"/>
            <a:ext cx="2880320" cy="64807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ysClr val="windowText" lastClr="000000"/>
                </a:solidFill>
                <a:latin typeface="+mn-ea"/>
              </a:rPr>
              <a:t>地域がん診療連携拠点病院</a:t>
            </a:r>
          </a:p>
        </p:txBody>
      </p:sp>
      <p:sp>
        <p:nvSpPr>
          <p:cNvPr id="16" name="角丸四角形 15"/>
          <p:cNvSpPr/>
          <p:nvPr/>
        </p:nvSpPr>
        <p:spPr>
          <a:xfrm>
            <a:off x="4824777" y="5085184"/>
            <a:ext cx="2880320" cy="79208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lang="ja-JP" altLang="en-US" sz="1400" b="1" u="sng" dirty="0">
                <a:latin typeface="+mn-ea"/>
              </a:rPr>
              <a:t>（特例型）</a:t>
            </a:r>
            <a:endParaRPr kumimoji="1" lang="ja-JP" altLang="en-US" sz="1400" b="1" u="sng" dirty="0">
              <a:latin typeface="+mn-ea"/>
            </a:endParaRPr>
          </a:p>
        </p:txBody>
      </p:sp>
      <p:sp>
        <p:nvSpPr>
          <p:cNvPr id="20" name="下矢印 19"/>
          <p:cNvSpPr/>
          <p:nvPr/>
        </p:nvSpPr>
        <p:spPr>
          <a:xfrm>
            <a:off x="6758880" y="4509120"/>
            <a:ext cx="360040" cy="5027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下矢印 20"/>
          <p:cNvSpPr/>
          <p:nvPr/>
        </p:nvSpPr>
        <p:spPr>
          <a:xfrm>
            <a:off x="6758880" y="3187133"/>
            <a:ext cx="360040" cy="529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下矢印 21"/>
          <p:cNvSpPr/>
          <p:nvPr/>
        </p:nvSpPr>
        <p:spPr>
          <a:xfrm flipV="1">
            <a:off x="5364088" y="3123899"/>
            <a:ext cx="360040" cy="593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下矢印 22"/>
          <p:cNvSpPr/>
          <p:nvPr/>
        </p:nvSpPr>
        <p:spPr>
          <a:xfrm flipV="1">
            <a:off x="5364088" y="4489956"/>
            <a:ext cx="360040" cy="521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テキスト ボックス 23"/>
          <p:cNvSpPr txBox="1"/>
          <p:nvPr/>
        </p:nvSpPr>
        <p:spPr>
          <a:xfrm>
            <a:off x="5616116" y="3193812"/>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5" name="テキスト ボックス 24"/>
          <p:cNvSpPr txBox="1"/>
          <p:nvPr/>
        </p:nvSpPr>
        <p:spPr>
          <a:xfrm>
            <a:off x="7128284" y="4489956"/>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6" name="テキスト ボックス 25"/>
          <p:cNvSpPr txBox="1"/>
          <p:nvPr/>
        </p:nvSpPr>
        <p:spPr>
          <a:xfrm>
            <a:off x="3707904" y="4346520"/>
            <a:ext cx="1332148" cy="738664"/>
          </a:xfrm>
          <a:prstGeom prst="rect">
            <a:avLst/>
          </a:prstGeom>
          <a:noFill/>
        </p:spPr>
        <p:txBody>
          <a:bodyPr wrap="square" rtlCol="0">
            <a:spAutoFit/>
          </a:bodyPr>
          <a:lstStyle/>
          <a:p>
            <a:pPr algn="ctr"/>
            <a:r>
              <a:rPr kumimoji="1" lang="ja-JP" altLang="en-US" sz="1400" dirty="0">
                <a:latin typeface="+mn-ea"/>
              </a:rPr>
              <a:t>指定要件を</a:t>
            </a:r>
            <a:endParaRPr kumimoji="1" lang="en-US" altLang="ja-JP" sz="1400" dirty="0">
              <a:latin typeface="+mn-ea"/>
            </a:endParaRPr>
          </a:p>
          <a:p>
            <a:pPr algn="ctr"/>
            <a:r>
              <a:rPr kumimoji="1" lang="ja-JP" altLang="en-US" sz="1400" dirty="0">
                <a:latin typeface="+mn-ea"/>
              </a:rPr>
              <a:t>充足した場合</a:t>
            </a:r>
            <a:endParaRPr kumimoji="1" lang="en-US" altLang="ja-JP" sz="1400" dirty="0">
              <a:latin typeface="+mn-ea"/>
            </a:endParaRPr>
          </a:p>
          <a:p>
            <a:pPr algn="ctr"/>
            <a:r>
              <a:rPr kumimoji="1" lang="ja-JP" altLang="en-US" sz="1400" dirty="0">
                <a:latin typeface="+mn-ea"/>
              </a:rPr>
              <a:t>復帰</a:t>
            </a:r>
          </a:p>
        </p:txBody>
      </p:sp>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地域がん診療連携拠点病院の指定類型</a:t>
            </a:r>
            <a:endParaRPr lang="ja-JP" altLang="en-US" sz="2000" b="1" dirty="0">
              <a:solidFill>
                <a:schemeClr val="bg1"/>
              </a:solidFill>
              <a:latin typeface="+mn-ea"/>
              <a:ea typeface="+mn-ea"/>
              <a:cs typeface="Meiryo UI" panose="020B0604030504040204" pitchFamily="50" charset="-128"/>
            </a:endParaRPr>
          </a:p>
        </p:txBody>
      </p:sp>
      <p:sp>
        <p:nvSpPr>
          <p:cNvPr id="3" name="右矢印 2"/>
          <p:cNvSpPr/>
          <p:nvPr/>
        </p:nvSpPr>
        <p:spPr>
          <a:xfrm>
            <a:off x="2915816" y="3841884"/>
            <a:ext cx="648072" cy="396044"/>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下矢印 26"/>
          <p:cNvSpPr/>
          <p:nvPr/>
        </p:nvSpPr>
        <p:spPr>
          <a:xfrm>
            <a:off x="6156176" y="5962996"/>
            <a:ext cx="360040" cy="346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テキスト ボックス 31"/>
          <p:cNvSpPr txBox="1"/>
          <p:nvPr/>
        </p:nvSpPr>
        <p:spPr>
          <a:xfrm>
            <a:off x="5441431" y="6361583"/>
            <a:ext cx="1722857" cy="307777"/>
          </a:xfrm>
          <a:prstGeom prst="rect">
            <a:avLst/>
          </a:prstGeom>
          <a:noFill/>
          <a:ln w="28575">
            <a:solidFill>
              <a:srgbClr val="002060"/>
            </a:solidFill>
          </a:ln>
        </p:spPr>
        <p:txBody>
          <a:bodyPr wrap="square" rtlCol="0">
            <a:spAutoFit/>
          </a:bodyPr>
          <a:lstStyle/>
          <a:p>
            <a:pPr algn="ctr"/>
            <a:r>
              <a:rPr lang="ja-JP" altLang="en-US" sz="1400" dirty="0" smtClean="0">
                <a:latin typeface="+mn-ea"/>
              </a:rPr>
              <a:t>指定の取り消し</a:t>
            </a:r>
            <a:endParaRPr kumimoji="1" lang="en-US" altLang="ja-JP" sz="1400" dirty="0">
              <a:latin typeface="+mn-ea"/>
            </a:endParaRPr>
          </a:p>
        </p:txBody>
      </p:sp>
      <p:sp>
        <p:nvSpPr>
          <p:cNvPr id="34" name="正方形/長方形 33"/>
          <p:cNvSpPr/>
          <p:nvPr/>
        </p:nvSpPr>
        <p:spPr>
          <a:xfrm>
            <a:off x="4750100" y="1998132"/>
            <a:ext cx="3062260" cy="99882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998219" y="44624"/>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30" name="スライド番号プレースホルダー 1"/>
          <p:cNvSpPr>
            <a:spLocks noGrp="1"/>
          </p:cNvSpPr>
          <p:nvPr/>
        </p:nvSpPr>
        <p:spPr>
          <a:xfrm>
            <a:off x="6804248" y="637181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dirty="0" smtClean="0">
                <a:solidFill>
                  <a:schemeClr val="tx1"/>
                </a:solidFill>
              </a:rPr>
              <a:t>１</a:t>
            </a:r>
            <a:endParaRPr kumimoji="1" lang="ja-JP" altLang="en-US" sz="1400" dirty="0">
              <a:solidFill>
                <a:schemeClr val="tx1"/>
              </a:solidFill>
            </a:endParaRPr>
          </a:p>
        </p:txBody>
      </p:sp>
      <p:sp>
        <p:nvSpPr>
          <p:cNvPr id="31" name="テキスト ボックス 30"/>
          <p:cNvSpPr txBox="1"/>
          <p:nvPr/>
        </p:nvSpPr>
        <p:spPr>
          <a:xfrm>
            <a:off x="539552" y="818709"/>
            <a:ext cx="8143408" cy="954107"/>
          </a:xfrm>
          <a:prstGeom prst="rect">
            <a:avLst/>
          </a:prstGeom>
          <a:noFill/>
          <a:ln>
            <a:solidFill>
              <a:schemeClr val="tx1"/>
            </a:solidFill>
          </a:ln>
        </p:spPr>
        <p:txBody>
          <a:bodyPr wrap="square" rtlCol="0">
            <a:spAutoFit/>
          </a:bodyPr>
          <a:lstStyle/>
          <a:p>
            <a:r>
              <a:rPr lang="ja-JP" altLang="en-US" sz="1400" dirty="0"/>
              <a:t>　</a:t>
            </a:r>
            <a:r>
              <a:rPr lang="ja-JP" altLang="en-US" sz="1400" dirty="0" smtClean="0"/>
              <a:t>都道府県</a:t>
            </a:r>
            <a:r>
              <a:rPr lang="ja-JP" altLang="en-US" sz="1400" dirty="0"/>
              <a:t>知事がその診療機能等が高いものとして推薦する医療機関について、指定の検討会の意見を踏まえ、厚生労働大臣が適当と認めるものを、特に、地域がん診療連携拠点病院（高度型</a:t>
            </a:r>
            <a:r>
              <a:rPr lang="ja-JP" altLang="en-US" sz="1400" dirty="0" smtClean="0"/>
              <a:t>）と</a:t>
            </a:r>
            <a:r>
              <a:rPr lang="ja-JP" altLang="en-US" sz="1400" dirty="0"/>
              <a:t>して、指定の類型を定めることができるものとする。ただし、</a:t>
            </a:r>
            <a:r>
              <a:rPr lang="ja-JP" altLang="en-US" sz="1400" dirty="0" smtClean="0"/>
              <a:t>地域がん診療連携拠点</a:t>
            </a:r>
            <a:r>
              <a:rPr lang="ja-JP" altLang="en-US" sz="1400" dirty="0"/>
              <a:t>病院（高度型）の指定は、同一のがんの医療圏に一カ所とする</a:t>
            </a:r>
            <a:r>
              <a:rPr lang="ja-JP" altLang="en-US" sz="1400" dirty="0" smtClean="0"/>
              <a:t>。（国整備指針</a:t>
            </a:r>
            <a:r>
              <a:rPr lang="ja-JP" altLang="en-US" sz="1400" dirty="0" smtClean="0">
                <a:latin typeface="HG丸ｺﾞｼｯｸM-PRO" panose="020F0600000000000000" pitchFamily="50" charset="-128"/>
                <a:ea typeface="HG丸ｺﾞｼｯｸM-PRO" panose="020F0600000000000000" pitchFamily="50" charset="-128"/>
              </a:rPr>
              <a:t>　</a:t>
            </a:r>
            <a:r>
              <a:rPr lang="en-US" altLang="ja-JP" sz="1400" b="1" dirty="0" smtClean="0">
                <a:latin typeface="HG丸ｺﾞｼｯｸM-PRO" panose="020F0600000000000000" pitchFamily="50" charset="-128"/>
                <a:ea typeface="HG丸ｺﾞｼｯｸM-PRO" panose="020F0600000000000000" pitchFamily="50" charset="-128"/>
              </a:rPr>
              <a:t>Ⅰ</a:t>
            </a:r>
            <a:r>
              <a:rPr lang="en-US" altLang="ja-JP" sz="1400" dirty="0" smtClean="0"/>
              <a:t>- </a:t>
            </a:r>
            <a:r>
              <a:rPr lang="ja-JP" altLang="en-US" sz="1400" dirty="0" smtClean="0">
                <a:latin typeface="+mn-ea"/>
                <a:cs typeface="Arial Unicode MS" panose="020B0604020202020204" pitchFamily="50" charset="-128"/>
              </a:rPr>
              <a:t>４</a:t>
            </a:r>
            <a:r>
              <a:rPr lang="ja-JP" altLang="en-US" sz="1400" dirty="0" smtClean="0"/>
              <a:t>より抜粋）</a:t>
            </a:r>
            <a:endParaRPr kumimoji="1" lang="ja-JP" altLang="en-US" sz="1400" dirty="0">
              <a:latin typeface="+mn-ea"/>
            </a:endParaRPr>
          </a:p>
        </p:txBody>
      </p:sp>
      <p:sp>
        <p:nvSpPr>
          <p:cNvPr id="6" name="テキスト ボックス 5"/>
          <p:cNvSpPr txBox="1"/>
          <p:nvPr/>
        </p:nvSpPr>
        <p:spPr>
          <a:xfrm>
            <a:off x="395536" y="530677"/>
            <a:ext cx="1728192" cy="338554"/>
          </a:xfrm>
          <a:prstGeom prst="rect">
            <a:avLst/>
          </a:prstGeom>
          <a:noFill/>
        </p:spPr>
        <p:txBody>
          <a:bodyPr wrap="square" rtlCol="0">
            <a:spAutoFit/>
          </a:bodyPr>
          <a:lstStyle/>
          <a:p>
            <a:pPr algn="ctr"/>
            <a:r>
              <a:rPr kumimoji="1" lang="ja-JP" altLang="en-US" sz="1600" dirty="0" smtClean="0">
                <a:latin typeface="+mn-ea"/>
              </a:rPr>
              <a:t>＜高度型とは＞</a:t>
            </a:r>
            <a:endParaRPr kumimoji="1" lang="ja-JP" altLang="en-US" sz="1600" dirty="0">
              <a:latin typeface="+mn-ea"/>
            </a:endParaRPr>
          </a:p>
        </p:txBody>
      </p:sp>
    </p:spTree>
    <p:extLst>
      <p:ext uri="{BB962C8B-B14F-4D97-AF65-F5344CB8AC3E}">
        <p14:creationId xmlns:p14="http://schemas.microsoft.com/office/powerpoint/2010/main" val="165537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111873" y="44624"/>
            <a:ext cx="8852616"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地域がん診療連携拠点病院（高度型）の要件</a:t>
            </a:r>
            <a:endParaRPr lang="ja-JP" altLang="en-US" sz="2000" b="1" dirty="0">
              <a:solidFill>
                <a:schemeClr val="bg1"/>
              </a:solidFill>
              <a:latin typeface="+mn-ea"/>
              <a:ea typeface="+mn-ea"/>
              <a:cs typeface="Meiryo UI" panose="020B0604030504040204" pitchFamily="50" charset="-128"/>
            </a:endParaRPr>
          </a:p>
        </p:txBody>
      </p:sp>
      <p:sp>
        <p:nvSpPr>
          <p:cNvPr id="5" name="角丸四角形 4"/>
          <p:cNvSpPr/>
          <p:nvPr/>
        </p:nvSpPr>
        <p:spPr>
          <a:xfrm>
            <a:off x="540504" y="980728"/>
            <a:ext cx="8279967" cy="43204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ysClr val="windowText" lastClr="000000"/>
                </a:solidFill>
                <a:latin typeface="+mn-ea"/>
                <a:cs typeface="Arial" panose="020B0604020202020204" pitchFamily="34" charset="0"/>
              </a:rPr>
              <a:t>①　</a:t>
            </a:r>
            <a:r>
              <a:rPr lang="en-US" altLang="ja-JP" sz="1600" b="1" dirty="0" smtClean="0">
                <a:solidFill>
                  <a:sysClr val="windowText" lastClr="000000"/>
                </a:solidFill>
                <a:latin typeface="+mn-ea"/>
                <a:cs typeface="Arial" panose="020B0604020202020204" pitchFamily="34" charset="0"/>
              </a:rPr>
              <a:t>Ⅱ</a:t>
            </a:r>
            <a:r>
              <a:rPr lang="ja-JP" altLang="en-US" sz="1600" b="1" dirty="0">
                <a:solidFill>
                  <a:sysClr val="windowText" lastClr="000000"/>
                </a:solidFill>
                <a:latin typeface="+mn-ea"/>
                <a:cs typeface="Arial" panose="020B0604020202020204" pitchFamily="34" charset="0"/>
              </a:rPr>
              <a:t>の１～７において「望ましい」とされる要件を複数満たして</a:t>
            </a:r>
            <a:r>
              <a:rPr lang="ja-JP" altLang="en-US" sz="1600" b="1" dirty="0" smtClean="0">
                <a:solidFill>
                  <a:sysClr val="windowText" lastClr="000000"/>
                </a:solidFill>
                <a:latin typeface="+mn-ea"/>
                <a:cs typeface="Arial" panose="020B0604020202020204" pitchFamily="34" charset="0"/>
              </a:rPr>
              <a:t>いること。 </a:t>
            </a:r>
            <a:endParaRPr kumimoji="1" lang="ja-JP" altLang="en-US" sz="1600" b="1" dirty="0">
              <a:solidFill>
                <a:sysClr val="windowText" lastClr="000000"/>
              </a:solidFill>
              <a:latin typeface="+mn-ea"/>
              <a:cs typeface="Arial" panose="020B0604020202020204" pitchFamily="34" charset="0"/>
            </a:endParaRPr>
          </a:p>
        </p:txBody>
      </p:sp>
      <p:sp>
        <p:nvSpPr>
          <p:cNvPr id="9" name="角丸四角形 8"/>
          <p:cNvSpPr/>
          <p:nvPr/>
        </p:nvSpPr>
        <p:spPr>
          <a:xfrm>
            <a:off x="540505" y="1556792"/>
            <a:ext cx="8279966" cy="576064"/>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ysClr val="windowText" lastClr="000000"/>
                </a:solidFill>
                <a:latin typeface="+mn-ea"/>
              </a:rPr>
              <a:t>②　同一</a:t>
            </a:r>
            <a:r>
              <a:rPr lang="ja-JP" altLang="en-US" sz="1600" b="1" dirty="0">
                <a:solidFill>
                  <a:sysClr val="windowText" lastClr="000000"/>
                </a:solidFill>
                <a:latin typeface="+mn-ea"/>
              </a:rPr>
              <a:t>医療圏に複数の地域拠点病院がある場合は、</a:t>
            </a:r>
            <a:r>
              <a:rPr lang="en-US" altLang="ja-JP" sz="1600" b="1" dirty="0">
                <a:solidFill>
                  <a:sysClr val="windowText" lastClr="000000"/>
                </a:solidFill>
                <a:latin typeface="+mn-ea"/>
              </a:rPr>
              <a:t>Ⅱ</a:t>
            </a:r>
            <a:r>
              <a:rPr lang="ja-JP" altLang="en-US" sz="1600" b="1" dirty="0">
                <a:solidFill>
                  <a:sysClr val="windowText" lastClr="000000"/>
                </a:solidFill>
                <a:latin typeface="+mn-ea"/>
              </a:rPr>
              <a:t>の２の（１）の①に規定</a:t>
            </a:r>
            <a:r>
              <a:rPr lang="ja-JP" altLang="en-US" sz="1600" b="1" dirty="0" smtClean="0">
                <a:solidFill>
                  <a:sysClr val="windowText" lastClr="000000"/>
                </a:solidFill>
                <a:latin typeface="+mn-ea"/>
              </a:rPr>
              <a:t>する</a:t>
            </a:r>
            <a:endParaRPr lang="en-US" altLang="ja-JP" sz="1600" b="1" dirty="0" smtClean="0">
              <a:solidFill>
                <a:sysClr val="windowText" lastClr="000000"/>
              </a:solidFill>
              <a:latin typeface="+mn-ea"/>
            </a:endParaRPr>
          </a:p>
          <a:p>
            <a:r>
              <a:rPr lang="ja-JP" altLang="en-US" sz="1600" b="1" dirty="0">
                <a:solidFill>
                  <a:sysClr val="windowText" lastClr="000000"/>
                </a:solidFill>
                <a:latin typeface="+mn-ea"/>
              </a:rPr>
              <a:t>　</a:t>
            </a:r>
            <a:r>
              <a:rPr lang="ja-JP" altLang="en-US" sz="1600" b="1" dirty="0" smtClean="0">
                <a:solidFill>
                  <a:sysClr val="windowText" lastClr="000000"/>
                </a:solidFill>
                <a:latin typeface="+mn-ea"/>
              </a:rPr>
              <a:t>　 診療</a:t>
            </a:r>
            <a:r>
              <a:rPr lang="ja-JP" altLang="en-US" sz="1600" b="1" dirty="0">
                <a:solidFill>
                  <a:sysClr val="windowText" lastClr="000000"/>
                </a:solidFill>
                <a:latin typeface="+mn-ea"/>
              </a:rPr>
              <a:t>実績が当該医療圏において最も優れて</a:t>
            </a:r>
            <a:r>
              <a:rPr lang="ja-JP" altLang="en-US" sz="1600" b="1" dirty="0" smtClean="0">
                <a:solidFill>
                  <a:sysClr val="windowText" lastClr="000000"/>
                </a:solidFill>
                <a:latin typeface="+mn-ea"/>
              </a:rPr>
              <a:t>いること。</a:t>
            </a:r>
            <a:endParaRPr kumimoji="1" lang="ja-JP" altLang="en-US" sz="1600" b="1" dirty="0">
              <a:solidFill>
                <a:sysClr val="windowText" lastClr="000000"/>
              </a:solidFill>
              <a:latin typeface="+mn-ea"/>
              <a:cs typeface="Arial" panose="020B0604020202020204" pitchFamily="34" charset="0"/>
            </a:endParaRPr>
          </a:p>
        </p:txBody>
      </p:sp>
      <p:sp>
        <p:nvSpPr>
          <p:cNvPr id="11" name="テキスト ボックス 10"/>
          <p:cNvSpPr txBox="1"/>
          <p:nvPr/>
        </p:nvSpPr>
        <p:spPr>
          <a:xfrm>
            <a:off x="828537" y="2276872"/>
            <a:ext cx="6624736" cy="1384995"/>
          </a:xfrm>
          <a:prstGeom prst="rect">
            <a:avLst/>
          </a:prstGeom>
          <a:noFill/>
        </p:spPr>
        <p:txBody>
          <a:bodyPr wrap="square" rtlCol="0">
            <a:spAutoFit/>
          </a:bodyPr>
          <a:lstStyle/>
          <a:p>
            <a:r>
              <a:rPr kumimoji="1" lang="ja-JP" altLang="en-US" sz="1400" dirty="0" smtClean="0">
                <a:latin typeface="+mn-ea"/>
              </a:rPr>
              <a:t>・</a:t>
            </a:r>
            <a:r>
              <a:rPr lang="ja-JP" altLang="en-US" sz="1400" dirty="0" smtClean="0">
                <a:solidFill>
                  <a:sysClr val="windowText" lastClr="000000"/>
                </a:solidFill>
                <a:latin typeface="+mn-ea"/>
              </a:rPr>
              <a:t> </a:t>
            </a:r>
            <a:r>
              <a:rPr lang="en-US" altLang="ja-JP" sz="1400" dirty="0" smtClean="0">
                <a:solidFill>
                  <a:sysClr val="windowText" lastClr="000000"/>
                </a:solidFill>
                <a:latin typeface="+mn-ea"/>
              </a:rPr>
              <a:t>Ⅱ</a:t>
            </a:r>
            <a:r>
              <a:rPr lang="ja-JP" altLang="en-US" sz="1400" dirty="0" smtClean="0">
                <a:solidFill>
                  <a:sysClr val="windowText" lastClr="000000"/>
                </a:solidFill>
                <a:latin typeface="+mn-ea"/>
              </a:rPr>
              <a:t>の２の（１）の①に規定する診療実績</a:t>
            </a:r>
            <a:endParaRPr lang="en-US" altLang="ja-JP" sz="1400" dirty="0" smtClean="0">
              <a:solidFill>
                <a:sysClr val="windowText" lastClr="000000"/>
              </a:solidFill>
              <a:latin typeface="+mn-ea"/>
            </a:endParaRPr>
          </a:p>
          <a:p>
            <a:r>
              <a:rPr lang="ja-JP" altLang="en-US" sz="1400" dirty="0" smtClean="0">
                <a:latin typeface="+mn-ea"/>
              </a:rPr>
              <a:t>　　ア　 </a:t>
            </a:r>
            <a:r>
              <a:rPr lang="ja-JP" altLang="en-US" sz="1400" dirty="0">
                <a:latin typeface="+mn-ea"/>
              </a:rPr>
              <a:t>院内がん</a:t>
            </a:r>
            <a:r>
              <a:rPr lang="ja-JP" altLang="en-US" sz="1400" dirty="0" smtClean="0">
                <a:latin typeface="+mn-ea"/>
              </a:rPr>
              <a:t>登録数</a:t>
            </a:r>
            <a:endParaRPr lang="en-US" altLang="ja-JP" sz="1400" dirty="0" smtClean="0">
              <a:latin typeface="+mn-ea"/>
            </a:endParaRPr>
          </a:p>
          <a:p>
            <a:r>
              <a:rPr lang="ja-JP" altLang="en-US" sz="1400" dirty="0">
                <a:latin typeface="+mn-ea"/>
              </a:rPr>
              <a:t>　</a:t>
            </a:r>
            <a:r>
              <a:rPr lang="ja-JP" altLang="en-US" sz="1400" dirty="0" smtClean="0">
                <a:latin typeface="+mn-ea"/>
              </a:rPr>
              <a:t>　イ　 </a:t>
            </a:r>
            <a:r>
              <a:rPr lang="ja-JP" altLang="en-US" sz="1400" dirty="0">
                <a:latin typeface="+mn-ea"/>
              </a:rPr>
              <a:t>悪性腫瘍の手術</a:t>
            </a:r>
            <a:r>
              <a:rPr lang="ja-JP" altLang="en-US" sz="1400" dirty="0" smtClean="0">
                <a:latin typeface="+mn-ea"/>
              </a:rPr>
              <a:t>件数</a:t>
            </a:r>
            <a:endParaRPr lang="ja-JP" altLang="en-US" sz="1400" dirty="0">
              <a:latin typeface="+mn-ea"/>
            </a:endParaRPr>
          </a:p>
          <a:p>
            <a:r>
              <a:rPr lang="ja-JP" altLang="en-US" sz="1400" dirty="0" smtClean="0">
                <a:latin typeface="+mn-ea"/>
              </a:rPr>
              <a:t>　　ウ　 </a:t>
            </a:r>
            <a:r>
              <a:rPr lang="ja-JP" altLang="en-US" sz="1400" dirty="0">
                <a:latin typeface="+mn-ea"/>
              </a:rPr>
              <a:t>がんに係る薬物療法のべ</a:t>
            </a:r>
            <a:r>
              <a:rPr lang="ja-JP" altLang="en-US" sz="1400" dirty="0" smtClean="0">
                <a:latin typeface="+mn-ea"/>
              </a:rPr>
              <a:t>患者数</a:t>
            </a:r>
            <a:endParaRPr lang="ja-JP" altLang="en-US" sz="1400" dirty="0">
              <a:latin typeface="+mn-ea"/>
            </a:endParaRPr>
          </a:p>
          <a:p>
            <a:r>
              <a:rPr lang="ja-JP" altLang="en-US" sz="1400" dirty="0" smtClean="0">
                <a:latin typeface="+mn-ea"/>
              </a:rPr>
              <a:t>　　エ　 </a:t>
            </a:r>
            <a:r>
              <a:rPr lang="ja-JP" altLang="en-US" sz="1400" dirty="0">
                <a:latin typeface="+mn-ea"/>
              </a:rPr>
              <a:t>放射線治療のべ患者数 </a:t>
            </a:r>
            <a:r>
              <a:rPr lang="ja-JP" altLang="en-US" sz="1400" dirty="0" smtClean="0">
                <a:latin typeface="+mn-ea"/>
              </a:rPr>
              <a:t>年間</a:t>
            </a:r>
            <a:endParaRPr lang="en-US" altLang="ja-JP" sz="1400" dirty="0" smtClean="0">
              <a:latin typeface="+mn-ea"/>
            </a:endParaRPr>
          </a:p>
          <a:p>
            <a:r>
              <a:rPr lang="ja-JP" altLang="en-US" sz="1400" dirty="0" smtClean="0">
                <a:latin typeface="+mn-ea"/>
              </a:rPr>
              <a:t>　　オ　 </a:t>
            </a:r>
            <a:r>
              <a:rPr lang="ja-JP" altLang="en-US" sz="1400" dirty="0">
                <a:latin typeface="+mn-ea"/>
              </a:rPr>
              <a:t>緩和ケアチームの新規</a:t>
            </a:r>
            <a:r>
              <a:rPr lang="ja-JP" altLang="en-US" sz="1400" dirty="0" smtClean="0">
                <a:latin typeface="+mn-ea"/>
              </a:rPr>
              <a:t>介入患者数</a:t>
            </a:r>
            <a:endParaRPr kumimoji="1" lang="ja-JP" altLang="en-US" sz="1400" dirty="0">
              <a:latin typeface="+mn-ea"/>
            </a:endParaRPr>
          </a:p>
        </p:txBody>
      </p:sp>
      <p:sp>
        <p:nvSpPr>
          <p:cNvPr id="12" name="左中かっこ 11"/>
          <p:cNvSpPr/>
          <p:nvPr/>
        </p:nvSpPr>
        <p:spPr>
          <a:xfrm>
            <a:off x="827584" y="2564904"/>
            <a:ext cx="234026" cy="1008112"/>
          </a:xfrm>
          <a:prstGeom prst="leftBrace">
            <a:avLst>
              <a:gd name="adj1" fmla="val 4681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sp>
        <p:nvSpPr>
          <p:cNvPr id="13" name="角丸四角形 12"/>
          <p:cNvSpPr/>
          <p:nvPr/>
        </p:nvSpPr>
        <p:spPr>
          <a:xfrm>
            <a:off x="540505" y="3717032"/>
            <a:ext cx="8279966" cy="504056"/>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③　強度変調</a:t>
            </a:r>
            <a:r>
              <a:rPr lang="ja-JP" altLang="en-US" sz="1600" b="1" dirty="0">
                <a:solidFill>
                  <a:schemeClr val="tx1"/>
                </a:solidFill>
                <a:latin typeface="+mn-ea"/>
              </a:rPr>
              <a:t>放射線療法や核医学治療等の高度な放射線治療を提供</a:t>
            </a:r>
            <a:r>
              <a:rPr lang="ja-JP" altLang="en-US" sz="1600" b="1" dirty="0" smtClean="0">
                <a:solidFill>
                  <a:schemeClr val="tx1"/>
                </a:solidFill>
                <a:latin typeface="+mn-ea"/>
              </a:rPr>
              <a:t>できること。 </a:t>
            </a:r>
            <a:endParaRPr kumimoji="1" lang="ja-JP" altLang="en-US" sz="1600" b="1" dirty="0">
              <a:solidFill>
                <a:schemeClr val="tx1"/>
              </a:solidFill>
              <a:latin typeface="+mn-ea"/>
              <a:cs typeface="Arial" panose="020B0604020202020204" pitchFamily="34" charset="0"/>
            </a:endParaRPr>
          </a:p>
        </p:txBody>
      </p:sp>
      <p:sp>
        <p:nvSpPr>
          <p:cNvPr id="14" name="角丸四角形 13"/>
          <p:cNvSpPr/>
          <p:nvPr/>
        </p:nvSpPr>
        <p:spPr>
          <a:xfrm>
            <a:off x="540503" y="4365104"/>
            <a:ext cx="8279967" cy="576064"/>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④　</a:t>
            </a:r>
            <a:r>
              <a:rPr lang="en-US" altLang="ja-JP" sz="1600" b="1" dirty="0" smtClean="0">
                <a:solidFill>
                  <a:schemeClr val="tx1"/>
                </a:solidFill>
                <a:latin typeface="+mn-ea"/>
              </a:rPr>
              <a:t>Ⅳ</a:t>
            </a:r>
            <a:r>
              <a:rPr lang="ja-JP" altLang="en-US" sz="1600" b="1" dirty="0">
                <a:solidFill>
                  <a:schemeClr val="tx1"/>
                </a:solidFill>
                <a:latin typeface="+mn-ea"/>
              </a:rPr>
              <a:t>の３の（３）に規定する緩和ケアセンターに準じた緩和ケアの提供体制</a:t>
            </a:r>
            <a:r>
              <a:rPr lang="ja-JP" altLang="en-US" sz="1600" b="1" dirty="0" smtClean="0">
                <a:solidFill>
                  <a:schemeClr val="tx1"/>
                </a:solidFill>
                <a:latin typeface="+mn-ea"/>
              </a:rPr>
              <a:t>を</a:t>
            </a:r>
            <a:endParaRPr lang="en-US" altLang="ja-JP" sz="1600" b="1" dirty="0" smtClean="0">
              <a:solidFill>
                <a:schemeClr val="tx1"/>
              </a:solidFill>
              <a:latin typeface="+mn-ea"/>
            </a:endParaRPr>
          </a:p>
          <a:p>
            <a:r>
              <a:rPr lang="en-US" altLang="ja-JP" sz="1600" b="1" dirty="0">
                <a:solidFill>
                  <a:schemeClr val="tx1"/>
                </a:solidFill>
                <a:latin typeface="+mn-ea"/>
              </a:rPr>
              <a:t> </a:t>
            </a:r>
            <a:r>
              <a:rPr lang="en-US" altLang="ja-JP" sz="1600" b="1" dirty="0" smtClean="0">
                <a:solidFill>
                  <a:schemeClr val="tx1"/>
                </a:solidFill>
                <a:latin typeface="+mn-ea"/>
              </a:rPr>
              <a:t>    </a:t>
            </a:r>
            <a:r>
              <a:rPr lang="ja-JP" altLang="en-US" sz="1600" b="1" dirty="0" smtClean="0">
                <a:solidFill>
                  <a:schemeClr val="tx1"/>
                </a:solidFill>
                <a:latin typeface="+mn-ea"/>
              </a:rPr>
              <a:t>整備していること。 </a:t>
            </a:r>
            <a:endParaRPr kumimoji="1" lang="ja-JP" altLang="en-US" sz="1600" b="1" dirty="0">
              <a:solidFill>
                <a:schemeClr val="tx1"/>
              </a:solidFill>
              <a:latin typeface="+mn-ea"/>
              <a:cs typeface="Arial" panose="020B0604020202020204" pitchFamily="34" charset="0"/>
            </a:endParaRPr>
          </a:p>
        </p:txBody>
      </p:sp>
      <p:sp>
        <p:nvSpPr>
          <p:cNvPr id="15" name="角丸四角形 14"/>
          <p:cNvSpPr/>
          <p:nvPr/>
        </p:nvSpPr>
        <p:spPr>
          <a:xfrm>
            <a:off x="521599" y="5085184"/>
            <a:ext cx="8298872" cy="60833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⑤　相談支援</a:t>
            </a:r>
            <a:r>
              <a:rPr lang="ja-JP" altLang="en-US" sz="1600" b="1" dirty="0">
                <a:solidFill>
                  <a:schemeClr val="tx1"/>
                </a:solidFill>
                <a:latin typeface="+mn-ea"/>
              </a:rPr>
              <a:t>センターに看護師や社会福祉士、精神保健福祉士等の医療従事者を配置し</a:t>
            </a:r>
            <a:r>
              <a:rPr lang="ja-JP" altLang="en-US" sz="1600" b="1" dirty="0" smtClean="0">
                <a:solidFill>
                  <a:schemeClr val="tx1"/>
                </a:solidFill>
                <a:latin typeface="+mn-ea"/>
              </a:rPr>
              <a:t>、</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相談</a:t>
            </a:r>
            <a:r>
              <a:rPr lang="ja-JP" altLang="en-US" sz="1600" b="1" dirty="0">
                <a:solidFill>
                  <a:schemeClr val="tx1"/>
                </a:solidFill>
                <a:latin typeface="+mn-ea"/>
              </a:rPr>
              <a:t>支援業務の強化が行われて</a:t>
            </a:r>
            <a:r>
              <a:rPr lang="ja-JP" altLang="en-US" sz="1600" b="1" dirty="0" smtClean="0">
                <a:solidFill>
                  <a:schemeClr val="tx1"/>
                </a:solidFill>
                <a:latin typeface="+mn-ea"/>
              </a:rPr>
              <a:t>いること。 </a:t>
            </a:r>
            <a:endParaRPr kumimoji="1" lang="ja-JP" altLang="en-US" sz="1600" b="1" dirty="0">
              <a:solidFill>
                <a:schemeClr val="tx1"/>
              </a:solidFill>
              <a:latin typeface="+mn-ea"/>
              <a:cs typeface="Arial" panose="020B0604020202020204" pitchFamily="34" charset="0"/>
            </a:endParaRPr>
          </a:p>
        </p:txBody>
      </p:sp>
      <p:sp>
        <p:nvSpPr>
          <p:cNvPr id="16" name="角丸四角形 15"/>
          <p:cNvSpPr/>
          <p:nvPr/>
        </p:nvSpPr>
        <p:spPr>
          <a:xfrm>
            <a:off x="521599" y="5837538"/>
            <a:ext cx="8298871" cy="61579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⑥　医療に係る</a:t>
            </a:r>
            <a:r>
              <a:rPr lang="ja-JP" altLang="en-US" sz="1600" b="1" dirty="0">
                <a:solidFill>
                  <a:schemeClr val="tx1"/>
                </a:solidFill>
                <a:latin typeface="+mn-ea"/>
              </a:rPr>
              <a:t>安全管理体制について第三者による評価を受けているか、外部委員</a:t>
            </a:r>
            <a:r>
              <a:rPr lang="ja-JP" altLang="en-US" sz="1600" b="1" dirty="0" smtClean="0">
                <a:solidFill>
                  <a:schemeClr val="tx1"/>
                </a:solidFill>
                <a:latin typeface="+mn-ea"/>
              </a:rPr>
              <a:t>を含めた　</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構成員</a:t>
            </a:r>
            <a:r>
              <a:rPr lang="ja-JP" altLang="en-US" sz="1600" b="1" dirty="0">
                <a:solidFill>
                  <a:schemeClr val="tx1"/>
                </a:solidFill>
                <a:latin typeface="+mn-ea"/>
              </a:rPr>
              <a:t>からなる医療安全に関する監査を目的とした監査委員会を整備して</a:t>
            </a:r>
            <a:r>
              <a:rPr lang="ja-JP" altLang="en-US" sz="1600" b="1" dirty="0" smtClean="0">
                <a:solidFill>
                  <a:schemeClr val="tx1"/>
                </a:solidFill>
                <a:latin typeface="+mn-ea"/>
              </a:rPr>
              <a:t>いる</a:t>
            </a:r>
            <a:r>
              <a:rPr lang="ja-JP" altLang="en-US" sz="1600" b="1" dirty="0">
                <a:solidFill>
                  <a:schemeClr val="tx1"/>
                </a:solidFill>
                <a:latin typeface="+mn-ea"/>
              </a:rPr>
              <a:t>こと</a:t>
            </a:r>
            <a:r>
              <a:rPr lang="ja-JP" altLang="en-US" sz="1600" b="1" dirty="0" smtClean="0">
                <a:solidFill>
                  <a:schemeClr val="tx1"/>
                </a:solidFill>
                <a:latin typeface="+mn-ea"/>
              </a:rPr>
              <a:t>。 </a:t>
            </a:r>
            <a:endParaRPr kumimoji="1" lang="ja-JP" altLang="en-US" sz="1600" b="1" dirty="0">
              <a:solidFill>
                <a:schemeClr val="tx1"/>
              </a:solidFill>
              <a:latin typeface="+mn-ea"/>
              <a:cs typeface="Arial" panose="020B0604020202020204" pitchFamily="34" charset="0"/>
            </a:endParaRPr>
          </a:p>
        </p:txBody>
      </p:sp>
      <p:sp>
        <p:nvSpPr>
          <p:cNvPr id="3" name="テキスト ボックス 2"/>
          <p:cNvSpPr txBox="1"/>
          <p:nvPr/>
        </p:nvSpPr>
        <p:spPr>
          <a:xfrm>
            <a:off x="111873" y="600943"/>
            <a:ext cx="9644703" cy="307777"/>
          </a:xfrm>
          <a:prstGeom prst="rect">
            <a:avLst/>
          </a:prstGeom>
          <a:noFill/>
        </p:spPr>
        <p:txBody>
          <a:bodyPr wrap="square" rtlCol="0">
            <a:spAutoFit/>
          </a:bodyPr>
          <a:lstStyle/>
          <a:p>
            <a:r>
              <a:rPr lang="ja-JP" altLang="en-US" sz="1400" b="1" dirty="0"/>
              <a:t>◆</a:t>
            </a:r>
            <a:r>
              <a:rPr lang="ja-JP" altLang="en-US" sz="1400" b="1" dirty="0" smtClean="0"/>
              <a:t>高度型については、地域がん診療連携拠点病院</a:t>
            </a:r>
            <a:r>
              <a:rPr lang="ja-JP" altLang="en-US" sz="1400" b="1" dirty="0"/>
              <a:t>の</a:t>
            </a:r>
            <a:r>
              <a:rPr lang="ja-JP" altLang="en-US" sz="1400" b="1" dirty="0" smtClean="0"/>
              <a:t>要件</a:t>
            </a:r>
            <a:r>
              <a:rPr lang="ja-JP" altLang="en-US" sz="1400" b="1" dirty="0"/>
              <a:t>を満たしていることに加え、以下</a:t>
            </a:r>
            <a:r>
              <a:rPr lang="ja-JP" altLang="en-US" sz="1400" b="1" dirty="0" smtClean="0"/>
              <a:t>の要件</a:t>
            </a:r>
            <a:r>
              <a:rPr lang="ja-JP" altLang="en-US" sz="1400" b="1" dirty="0"/>
              <a:t>を満たしていること</a:t>
            </a:r>
            <a:r>
              <a:rPr lang="ja-JP" altLang="en-US" sz="1400" b="1" dirty="0" smtClean="0"/>
              <a:t>。 </a:t>
            </a:r>
            <a:endParaRPr kumimoji="1" lang="ja-JP" altLang="en-US" sz="1400" b="1" dirty="0"/>
          </a:p>
        </p:txBody>
      </p:sp>
      <p:sp>
        <p:nvSpPr>
          <p:cNvPr id="17" name="テキスト ボックス 16"/>
          <p:cNvSpPr txBox="1"/>
          <p:nvPr/>
        </p:nvSpPr>
        <p:spPr>
          <a:xfrm>
            <a:off x="7956376" y="44624"/>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325620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60435966"/>
              </p:ext>
            </p:extLst>
          </p:nvPr>
        </p:nvGraphicFramePr>
        <p:xfrm>
          <a:off x="4571999" y="484873"/>
          <a:ext cx="4464497" cy="6105507"/>
        </p:xfrm>
        <a:graphic>
          <a:graphicData uri="http://schemas.openxmlformats.org/drawingml/2006/table">
            <a:tbl>
              <a:tblPr>
                <a:tableStyleId>{5C22544A-7EE6-4342-B048-85BDC9FD1C3A}</a:tableStyleId>
              </a:tblPr>
              <a:tblGrid>
                <a:gridCol w="209682"/>
                <a:gridCol w="4254815"/>
              </a:tblGrid>
              <a:tr h="271190">
                <a:tc gridSpan="2">
                  <a:txBody>
                    <a:bodyPr/>
                    <a:lstStyle/>
                    <a:p>
                      <a:pPr algn="ctr" fontAlgn="ctr"/>
                      <a:r>
                        <a:rPr lang="ja-JP" altLang="en-US" sz="1400" b="0" i="0" u="none" strike="noStrike" dirty="0" smtClean="0">
                          <a:solidFill>
                            <a:schemeClr val="bg1"/>
                          </a:solidFill>
                          <a:effectLst/>
                          <a:latin typeface="ＭＳ Ｐゴシック"/>
                        </a:rPr>
                        <a:t>診療従事者（１４項目</a:t>
                      </a:r>
                      <a:r>
                        <a:rPr lang="ja-JP" altLang="en-US" sz="1200" b="0" i="0" u="none" strike="noStrike" dirty="0" smtClean="0">
                          <a:solidFill>
                            <a:schemeClr val="bg1"/>
                          </a:solidFill>
                          <a:effectLst/>
                          <a:latin typeface="ＭＳ Ｐゴシック"/>
                        </a:rPr>
                        <a:t>）</a:t>
                      </a:r>
                      <a:endParaRPr lang="ja-JP" altLang="en-US" sz="1200" b="0" i="0" u="none" strike="noStrike" dirty="0">
                        <a:solidFill>
                          <a:schemeClr val="bg1"/>
                        </a:solidFill>
                        <a:effectLst/>
                        <a:latin typeface="ＭＳ Ｐゴシック"/>
                      </a:endParaRPr>
                    </a:p>
                  </a:txBody>
                  <a:tcPr anchor="ctr">
                    <a:solidFill>
                      <a:schemeClr val="tx2"/>
                    </a:solidFill>
                  </a:tcPr>
                </a:tc>
                <a:tc hMerge="1">
                  <a:txBody>
                    <a:bodyPr/>
                    <a:lstStyle/>
                    <a:p>
                      <a:pPr algn="l" fontAlgn="ctr"/>
                      <a:endParaRPr lang="ja-JP" altLang="en-US" sz="1100" b="0" i="0" u="none" strike="noStrike" dirty="0">
                        <a:solidFill>
                          <a:srgbClr val="000000"/>
                        </a:solidFill>
                        <a:effectLst/>
                        <a:latin typeface="ＭＳ Ｐゴシック"/>
                      </a:endParaRPr>
                    </a:p>
                  </a:txBody>
                  <a:tcPr marL="5692" marR="5692" marT="5692" marB="0" anchor="ctr"/>
                </a:tc>
              </a:tr>
              <a:tr h="490366">
                <a:tc>
                  <a:txBody>
                    <a:bodyPr/>
                    <a:lstStyle/>
                    <a:p>
                      <a:pPr algn="ctr" fontAlgn="ctr"/>
                      <a:r>
                        <a:rPr lang="ja-JP" altLang="en-US" sz="1200" b="0" i="0" u="none" strike="noStrike" dirty="0" smtClean="0">
                          <a:solidFill>
                            <a:schemeClr val="dk1"/>
                          </a:solidFill>
                          <a:effectLst/>
                          <a:latin typeface="+mn-lt"/>
                        </a:rPr>
                        <a:t>⑧</a:t>
                      </a:r>
                      <a:endParaRPr lang="ja-JP" altLang="en-US" sz="1200" b="0" i="0" u="none" strike="noStrike" dirty="0">
                        <a:solidFill>
                          <a:srgbClr val="000000"/>
                        </a:solidFill>
                        <a:effectLst/>
                        <a:latin typeface="ＭＳ Ｐゴシック"/>
                      </a:endParaRPr>
                    </a:p>
                  </a:txBody>
                  <a:tcPr anchor="ctr"/>
                </a:tc>
                <a:tc rowSpan="2">
                  <a:txBody>
                    <a:bodyPr/>
                    <a:lstStyle/>
                    <a:p>
                      <a:pPr algn="l" fontAlgn="ctr"/>
                      <a:r>
                        <a:rPr lang="ja-JP" altLang="en-US" sz="1200" u="none" strike="noStrike" dirty="0">
                          <a:effectLst/>
                        </a:rPr>
                        <a:t> 緩和ケアチームに配置している身体症状の緩和に携わる専門的な知識及び技能を</a:t>
                      </a:r>
                      <a:r>
                        <a:rPr lang="ja-JP" altLang="en-US" sz="1200" u="none" strike="noStrike" dirty="0" smtClean="0">
                          <a:effectLst/>
                        </a:rPr>
                        <a:t>有する常勤</a:t>
                      </a:r>
                      <a:r>
                        <a:rPr lang="ja-JP" altLang="en-US" sz="1200" u="none" strike="noStrike" dirty="0">
                          <a:effectLst/>
                        </a:rPr>
                        <a:t>の医師が</a:t>
                      </a:r>
                      <a:r>
                        <a:rPr lang="ja-JP" altLang="en-US" sz="1200" u="none" strike="noStrike" dirty="0" smtClean="0">
                          <a:effectLst/>
                        </a:rPr>
                        <a:t>専従</a:t>
                      </a:r>
                      <a:endParaRPr lang="ja-JP" altLang="en-US" sz="1200" b="0" i="0" u="none" strike="noStrike" dirty="0">
                        <a:solidFill>
                          <a:srgbClr val="000000"/>
                        </a:solidFill>
                        <a:effectLst/>
                        <a:latin typeface="ＭＳ Ｐゴシック"/>
                      </a:endParaRPr>
                    </a:p>
                  </a:txBody>
                  <a:tcPr anchor="ctr"/>
                </a:tc>
              </a:tr>
              <a:tr h="0">
                <a:tc rowSpan="3">
                  <a:txBody>
                    <a:bodyPr/>
                    <a:lstStyle/>
                    <a:p>
                      <a:pPr algn="ctr" fontAlgn="ctr"/>
                      <a:r>
                        <a:rPr lang="ja-JP" altLang="en-US" sz="1200" b="0" i="0" u="none" strike="noStrike" dirty="0" smtClean="0">
                          <a:solidFill>
                            <a:srgbClr val="000000"/>
                          </a:solidFill>
                          <a:effectLst/>
                          <a:latin typeface="ＭＳ Ｐゴシック"/>
                        </a:rPr>
                        <a:t>⑨</a:t>
                      </a:r>
                      <a:endParaRPr lang="ja-JP" altLang="en-US" sz="1200" b="0" i="0" u="none" strike="noStrike" dirty="0">
                        <a:solidFill>
                          <a:srgbClr val="000000"/>
                        </a:solidFill>
                        <a:effectLst/>
                        <a:latin typeface="ＭＳ Ｐゴシック"/>
                      </a:endParaRPr>
                    </a:p>
                  </a:txBody>
                  <a:tcPr anchor="ctr"/>
                </a:tc>
                <a:tc vMerge="1">
                  <a:txBody>
                    <a:bodyPr/>
                    <a:lstStyle/>
                    <a:p>
                      <a:endParaRPr kumimoji="1" lang="ja-JP" altLang="en-US"/>
                    </a:p>
                  </a:txBody>
                  <a:tcPr/>
                </a:tc>
              </a:tr>
              <a:tr h="272556">
                <a:tc vMerge="1">
                  <a:txBody>
                    <a:bodyPr/>
                    <a:lstStyle/>
                    <a:p>
                      <a:endParaRPr kumimoji="1" lang="ja-JP" altLang="en-US"/>
                    </a:p>
                  </a:txBody>
                  <a:tcPr/>
                </a:tc>
                <a:tc>
                  <a:txBody>
                    <a:bodyPr/>
                    <a:lstStyle/>
                    <a:p>
                      <a:pPr algn="l" fontAlgn="ctr"/>
                      <a:r>
                        <a:rPr lang="ja-JP" altLang="en-US" sz="1200" u="none" strike="noStrike" baseline="0" dirty="0" smtClean="0">
                          <a:effectLst/>
                        </a:rPr>
                        <a:t> ⑧の</a:t>
                      </a:r>
                      <a:r>
                        <a:rPr lang="ja-JP" altLang="en-US" sz="1200" u="none" strike="noStrike" dirty="0" smtClean="0">
                          <a:effectLst/>
                        </a:rPr>
                        <a:t>医師</a:t>
                      </a:r>
                      <a:r>
                        <a:rPr lang="ja-JP" altLang="en-US" sz="1200" u="none" strike="noStrike" dirty="0">
                          <a:effectLst/>
                        </a:rPr>
                        <a:t>は緩和ケアに関する専門</a:t>
                      </a:r>
                      <a:r>
                        <a:rPr lang="ja-JP" altLang="en-US" sz="1200" u="none" strike="noStrike" dirty="0" smtClean="0">
                          <a:effectLst/>
                        </a:rPr>
                        <a:t>資格有</a:t>
                      </a:r>
                      <a:endParaRPr lang="ja-JP" altLang="en-US" sz="1200" b="0" i="0" u="none" strike="noStrike" dirty="0">
                        <a:solidFill>
                          <a:srgbClr val="000000"/>
                        </a:solidFill>
                        <a:effectLst/>
                        <a:latin typeface="ＭＳ Ｐゴシック"/>
                      </a:endParaRPr>
                    </a:p>
                  </a:txBody>
                  <a:tcPr anchor="ctr"/>
                </a:tc>
              </a:tr>
              <a:tr h="0">
                <a:tc vMerge="1">
                  <a:txBody>
                    <a:bodyPr/>
                    <a:lstStyle/>
                    <a:p>
                      <a:endParaRPr kumimoji="1" lang="ja-JP" altLang="en-US"/>
                    </a:p>
                  </a:txBody>
                  <a:tcPr/>
                </a:tc>
                <a:tc rowSpan="2">
                  <a:txBody>
                    <a:bodyPr/>
                    <a:lstStyle/>
                    <a:p>
                      <a:pPr algn="l" fontAlgn="ctr"/>
                      <a:r>
                        <a:rPr lang="ja-JP" altLang="en-US" sz="1200" u="none" strike="noStrike" dirty="0">
                          <a:effectLst/>
                        </a:rPr>
                        <a:t> 緩和ケアチームに配置している精神症状の緩和に携わる専門的な知識及び技能を</a:t>
                      </a:r>
                      <a:r>
                        <a:rPr lang="ja-JP" altLang="en-US" sz="1200" u="none" strike="noStrike" dirty="0" smtClean="0">
                          <a:effectLst/>
                        </a:rPr>
                        <a:t>有する常勤</a:t>
                      </a:r>
                      <a:r>
                        <a:rPr lang="ja-JP" altLang="en-US" sz="1200" u="none" strike="noStrike" dirty="0">
                          <a:effectLst/>
                        </a:rPr>
                        <a:t>の医師が</a:t>
                      </a:r>
                      <a:r>
                        <a:rPr lang="ja-JP" altLang="en-US" sz="1200" u="none" strike="noStrike" dirty="0" smtClean="0">
                          <a:effectLst/>
                        </a:rPr>
                        <a:t>専任</a:t>
                      </a:r>
                      <a:endParaRPr lang="ja-JP" altLang="en-US" sz="1200" b="0" i="0" u="none" strike="noStrike" dirty="0">
                        <a:solidFill>
                          <a:srgbClr val="000000"/>
                        </a:solidFill>
                        <a:effectLst/>
                        <a:latin typeface="ＭＳ Ｐゴシック"/>
                      </a:endParaRPr>
                    </a:p>
                  </a:txBody>
                  <a:tcPr anchor="ctr"/>
                </a:tc>
              </a:tr>
              <a:tr h="431172">
                <a:tc>
                  <a:txBody>
                    <a:bodyPr/>
                    <a:lstStyle/>
                    <a:p>
                      <a:pPr algn="ctr" fontAlgn="ctr"/>
                      <a:r>
                        <a:rPr lang="ja-JP" altLang="en-US" sz="1200" b="0" i="0" u="none" strike="noStrike" dirty="0" smtClean="0">
                          <a:solidFill>
                            <a:srgbClr val="000000"/>
                          </a:solidFill>
                          <a:effectLst/>
                          <a:latin typeface="ＭＳ Ｐゴシック"/>
                        </a:rPr>
                        <a:t>⑩</a:t>
                      </a:r>
                      <a:endParaRPr lang="ja-JP" altLang="en-US" sz="1200" b="0" i="0" u="none" strike="noStrike" dirty="0">
                        <a:solidFill>
                          <a:srgbClr val="000000"/>
                        </a:solidFill>
                        <a:effectLst/>
                        <a:latin typeface="ＭＳ Ｐゴシック"/>
                      </a:endParaRPr>
                    </a:p>
                  </a:txBody>
                  <a:tcPr anchor="ctr"/>
                </a:tc>
                <a:tc vMerge="1">
                  <a:txBody>
                    <a:bodyPr/>
                    <a:lstStyle/>
                    <a:p>
                      <a:endParaRPr kumimoji="1" lang="ja-JP" altLang="en-US"/>
                    </a:p>
                  </a:txBody>
                  <a:tcPr/>
                </a:tc>
              </a:tr>
              <a:tr h="359736">
                <a:tc>
                  <a:txBody>
                    <a:bodyPr/>
                    <a:lstStyle/>
                    <a:p>
                      <a:pPr algn="ctr" fontAlgn="ctr"/>
                      <a:r>
                        <a:rPr lang="ja-JP" altLang="en-US" sz="1200" b="0" i="0" u="none" strike="noStrike" dirty="0" smtClean="0">
                          <a:solidFill>
                            <a:schemeClr val="dk1"/>
                          </a:solidFill>
                          <a:effectLst/>
                          <a:latin typeface="+mn-lt"/>
                        </a:rPr>
                        <a:t>⑪</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a:t>
                      </a:r>
                      <a:r>
                        <a:rPr lang="en-US" altLang="ja-JP" sz="1200" u="none" strike="noStrike" dirty="0">
                          <a:effectLst/>
                        </a:rPr>
                        <a:t>2</a:t>
                      </a:r>
                      <a:r>
                        <a:rPr lang="ja-JP" altLang="en-US" sz="1200" u="none" strike="noStrike" dirty="0">
                          <a:effectLst/>
                        </a:rPr>
                        <a:t>人以上の放射</a:t>
                      </a:r>
                      <a:r>
                        <a:rPr lang="ja-JP" altLang="en-US" sz="1200" u="none" strike="noStrike" dirty="0" smtClean="0">
                          <a:effectLst/>
                        </a:rPr>
                        <a:t>線治療</a:t>
                      </a:r>
                      <a:r>
                        <a:rPr lang="ja-JP" altLang="en-US" sz="1200" u="none" strike="noStrike" dirty="0">
                          <a:effectLst/>
                        </a:rPr>
                        <a:t>に携わる診療放射線技師を</a:t>
                      </a:r>
                      <a:r>
                        <a:rPr lang="ja-JP" altLang="en-US" sz="1200" u="none" strike="noStrike" dirty="0" smtClean="0">
                          <a:effectLst/>
                        </a:rPr>
                        <a:t>配置</a:t>
                      </a:r>
                      <a:endParaRPr lang="ja-JP" altLang="en-US" sz="1200" b="0" i="0" u="none" strike="noStrike" dirty="0">
                        <a:solidFill>
                          <a:srgbClr val="000000"/>
                        </a:solidFill>
                        <a:effectLst/>
                        <a:latin typeface="ＭＳ Ｐゴシック"/>
                      </a:endParaRPr>
                    </a:p>
                  </a:txBody>
                  <a:tcPr anchor="ctr"/>
                </a:tc>
              </a:tr>
              <a:tr h="350156">
                <a:tc>
                  <a:txBody>
                    <a:bodyPr/>
                    <a:lstStyle/>
                    <a:p>
                      <a:pPr algn="ctr" fontAlgn="ctr"/>
                      <a:r>
                        <a:rPr lang="ja-JP" altLang="en-US" sz="1200" b="0" i="0" u="none" strike="noStrike" dirty="0" smtClean="0">
                          <a:solidFill>
                            <a:srgbClr val="000000"/>
                          </a:solidFill>
                          <a:effectLst/>
                          <a:latin typeface="ＭＳ Ｐゴシック"/>
                        </a:rPr>
                        <a:t>⑫</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a:t>
                      </a:r>
                      <a:r>
                        <a:rPr lang="ja-JP" altLang="en-US" sz="1200" u="none" strike="noStrike" dirty="0" smtClean="0">
                          <a:effectLst/>
                        </a:rPr>
                        <a:t>⑪の技師</a:t>
                      </a:r>
                      <a:r>
                        <a:rPr lang="ja-JP" altLang="en-US" sz="1200" u="none" strike="noStrike" dirty="0">
                          <a:effectLst/>
                        </a:rPr>
                        <a:t>は放射線治療に関する専門</a:t>
                      </a:r>
                      <a:r>
                        <a:rPr lang="ja-JP" altLang="en-US" sz="1200" u="none" strike="noStrike" dirty="0" smtClean="0">
                          <a:effectLst/>
                        </a:rPr>
                        <a:t>資格有</a:t>
                      </a:r>
                      <a:endParaRPr lang="ja-JP" altLang="en-US" sz="1200" b="0" i="0" u="none" strike="noStrike" dirty="0">
                        <a:solidFill>
                          <a:srgbClr val="000000"/>
                        </a:solidFill>
                        <a:effectLst/>
                        <a:latin typeface="ＭＳ Ｐゴシック"/>
                      </a:endParaRPr>
                    </a:p>
                  </a:txBody>
                  <a:tcPr anchor="ctr"/>
                </a:tc>
              </a:tr>
              <a:tr h="350156">
                <a:tc>
                  <a:txBody>
                    <a:bodyPr/>
                    <a:lstStyle/>
                    <a:p>
                      <a:pPr algn="ctr" fontAlgn="ctr"/>
                      <a:r>
                        <a:rPr lang="ja-JP" altLang="en-US" sz="1200" b="0" i="0" u="none" strike="noStrike" dirty="0" smtClean="0">
                          <a:solidFill>
                            <a:srgbClr val="000000"/>
                          </a:solidFill>
                          <a:effectLst/>
                          <a:latin typeface="ＭＳ Ｐゴシック"/>
                        </a:rPr>
                        <a:t>⑬</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a:t>
                      </a:r>
                      <a:r>
                        <a:rPr lang="ja-JP" altLang="en-US" sz="1200" u="none" strike="noStrike" dirty="0" smtClean="0">
                          <a:effectLst/>
                        </a:rPr>
                        <a:t>専任かつ常勤の放射線治療における技術者</a:t>
                      </a:r>
                      <a:r>
                        <a:rPr lang="ja-JP" altLang="en-US" sz="1200" u="none" strike="noStrike" dirty="0">
                          <a:effectLst/>
                        </a:rPr>
                        <a:t>が</a:t>
                      </a:r>
                      <a:r>
                        <a:rPr lang="ja-JP" altLang="en-US" sz="1200" u="none" strike="noStrike" dirty="0" smtClean="0">
                          <a:effectLst/>
                        </a:rPr>
                        <a:t>医学</a:t>
                      </a:r>
                      <a:r>
                        <a:rPr lang="ja-JP" altLang="en-US" sz="1200" u="none" strike="noStrike" dirty="0">
                          <a:effectLst/>
                        </a:rPr>
                        <a:t>物理</a:t>
                      </a:r>
                      <a:r>
                        <a:rPr lang="ja-JP" altLang="en-US" sz="1200" u="none" strike="noStrike" dirty="0" smtClean="0">
                          <a:effectLst/>
                        </a:rPr>
                        <a:t>に</a:t>
                      </a:r>
                      <a:endParaRPr lang="en-US" altLang="ja-JP" sz="1200" u="none" strike="noStrike" dirty="0" smtClean="0">
                        <a:effectLst/>
                      </a:endParaRPr>
                    </a:p>
                    <a:p>
                      <a:pPr algn="l" fontAlgn="ctr"/>
                      <a:r>
                        <a:rPr lang="en-US" altLang="ja-JP" sz="1200" u="none" strike="noStrike" dirty="0" smtClean="0">
                          <a:effectLst/>
                        </a:rPr>
                        <a:t> </a:t>
                      </a:r>
                      <a:r>
                        <a:rPr lang="ja-JP" altLang="en-US" sz="1200" u="none" strike="noStrike" dirty="0" smtClean="0">
                          <a:effectLst/>
                        </a:rPr>
                        <a:t>関する</a:t>
                      </a:r>
                      <a:r>
                        <a:rPr lang="ja-JP" altLang="en-US" sz="1200" u="none" strike="noStrike" dirty="0">
                          <a:effectLst/>
                        </a:rPr>
                        <a:t>専門</a:t>
                      </a:r>
                      <a:r>
                        <a:rPr lang="ja-JP" altLang="en-US" sz="1200" u="none" strike="noStrike" dirty="0" smtClean="0">
                          <a:effectLst/>
                        </a:rPr>
                        <a:t>資格有</a:t>
                      </a:r>
                      <a:endParaRPr lang="ja-JP" altLang="en-US" sz="1200" b="0" i="0" u="none" strike="noStrike" dirty="0">
                        <a:solidFill>
                          <a:srgbClr val="000000"/>
                        </a:solidFill>
                        <a:effectLst/>
                        <a:latin typeface="ＭＳ Ｐゴシック"/>
                      </a:endParaRPr>
                    </a:p>
                  </a:txBody>
                  <a:tcPr anchor="ctr"/>
                </a:tc>
              </a:tr>
              <a:tr h="421851">
                <a:tc>
                  <a:txBody>
                    <a:bodyPr/>
                    <a:lstStyle/>
                    <a:p>
                      <a:pPr algn="ctr" fontAlgn="ctr"/>
                      <a:r>
                        <a:rPr lang="ja-JP" altLang="en-US" sz="1200" b="0" i="0" u="none" strike="noStrike" dirty="0" smtClean="0">
                          <a:solidFill>
                            <a:srgbClr val="000000"/>
                          </a:solidFill>
                          <a:effectLst/>
                          <a:latin typeface="ＭＳ Ｐゴシック"/>
                        </a:rPr>
                        <a:t>⑭</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放射線治療室に配置する専任の常勤看護師が放射線治療に関する専門</a:t>
                      </a:r>
                      <a:r>
                        <a:rPr lang="ja-JP" altLang="en-US" sz="1200" u="none" strike="noStrike" dirty="0" smtClean="0">
                          <a:effectLst/>
                        </a:rPr>
                        <a:t>資格有</a:t>
                      </a:r>
                      <a:endParaRPr lang="ja-JP" altLang="en-US" sz="1200" b="0" i="0" u="none" strike="noStrike" dirty="0">
                        <a:solidFill>
                          <a:srgbClr val="000000"/>
                        </a:solidFill>
                        <a:effectLst/>
                        <a:latin typeface="ＭＳ Ｐゴシック"/>
                      </a:endParaRPr>
                    </a:p>
                  </a:txBody>
                  <a:tcPr anchor="ctr"/>
                </a:tc>
              </a:tr>
              <a:tr h="548762">
                <a:tc>
                  <a:txBody>
                    <a:bodyPr/>
                    <a:lstStyle/>
                    <a:p>
                      <a:pPr algn="ctr" fontAlgn="ctr"/>
                      <a:r>
                        <a:rPr lang="ja-JP" altLang="en-US" sz="1200" b="0" i="0" u="none" strike="noStrike" dirty="0" smtClean="0">
                          <a:solidFill>
                            <a:schemeClr val="dk1"/>
                          </a:solidFill>
                          <a:effectLst/>
                          <a:latin typeface="+mn-lt"/>
                        </a:rPr>
                        <a:t>⑮</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外来化学療法室に配置する専従の薬物療法に携わる専門的な知識及び技能を</a:t>
                      </a:r>
                      <a:r>
                        <a:rPr lang="ja-JP" altLang="en-US" sz="1200" u="none" strike="noStrike" dirty="0" smtClean="0">
                          <a:effectLst/>
                        </a:rPr>
                        <a:t>有する常勤</a:t>
                      </a:r>
                      <a:r>
                        <a:rPr lang="ja-JP" altLang="en-US" sz="1200" u="none" strike="noStrike" dirty="0">
                          <a:effectLst/>
                        </a:rPr>
                        <a:t>の看護師が専門</a:t>
                      </a:r>
                      <a:r>
                        <a:rPr lang="ja-JP" altLang="en-US" sz="1200" u="none" strike="noStrike" dirty="0" smtClean="0">
                          <a:effectLst/>
                        </a:rPr>
                        <a:t>資格有</a:t>
                      </a:r>
                      <a:endParaRPr lang="ja-JP" altLang="en-US" sz="1200" b="0" i="0" u="none" strike="noStrike" dirty="0">
                        <a:solidFill>
                          <a:srgbClr val="000000"/>
                        </a:solidFill>
                        <a:effectLst/>
                        <a:latin typeface="ＭＳ Ｐゴシック"/>
                      </a:endParaRPr>
                    </a:p>
                  </a:txBody>
                  <a:tcPr anchor="ctr"/>
                </a:tc>
              </a:tr>
              <a:tr h="432048">
                <a:tc>
                  <a:txBody>
                    <a:bodyPr/>
                    <a:lstStyle/>
                    <a:p>
                      <a:pPr algn="ctr" fontAlgn="ctr"/>
                      <a:r>
                        <a:rPr lang="ja-JP" altLang="en-US" sz="1200" b="0" i="0" u="none" strike="noStrike" dirty="0" smtClean="0">
                          <a:solidFill>
                            <a:srgbClr val="000000"/>
                          </a:solidFill>
                          <a:effectLst/>
                          <a:latin typeface="ＭＳ Ｐゴシック"/>
                        </a:rPr>
                        <a:t>⑯</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緩和ケアチームに協力する薬剤師、医療心理師に携わる者及び相談支援に携わる者</a:t>
                      </a:r>
                      <a:r>
                        <a:rPr lang="ja-JP" altLang="en-US" sz="1200" u="none" strike="noStrike" dirty="0" smtClean="0">
                          <a:effectLst/>
                        </a:rPr>
                        <a:t>をそれぞれ</a:t>
                      </a:r>
                      <a:r>
                        <a:rPr lang="ja-JP" altLang="en-US" sz="1200" u="none" strike="noStrike" dirty="0">
                          <a:effectLst/>
                        </a:rPr>
                        <a:t>一人以上</a:t>
                      </a:r>
                      <a:r>
                        <a:rPr lang="ja-JP" altLang="en-US" sz="1200" u="none" strike="noStrike" dirty="0" smtClean="0">
                          <a:effectLst/>
                        </a:rPr>
                        <a:t>配置</a:t>
                      </a:r>
                      <a:endParaRPr lang="ja-JP" altLang="en-US" sz="1200" b="0" i="0" u="none" strike="noStrike" dirty="0">
                        <a:solidFill>
                          <a:srgbClr val="000000"/>
                        </a:solidFill>
                        <a:effectLst/>
                        <a:latin typeface="ＭＳ Ｐゴシック"/>
                      </a:endParaRPr>
                    </a:p>
                  </a:txBody>
                  <a:tcPr anchor="ctr"/>
                </a:tc>
              </a:tr>
              <a:tr h="259369">
                <a:tc>
                  <a:txBody>
                    <a:bodyPr/>
                    <a:lstStyle/>
                    <a:p>
                      <a:pPr algn="ctr" fontAlgn="ctr"/>
                      <a:r>
                        <a:rPr lang="ja-JP" altLang="en-US" sz="1200" b="0" i="0" u="none" strike="noStrike" dirty="0" smtClean="0">
                          <a:solidFill>
                            <a:srgbClr val="000000"/>
                          </a:solidFill>
                          <a:effectLst/>
                          <a:latin typeface="ＭＳ Ｐゴシック"/>
                        </a:rPr>
                        <a:t>⑰</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smtClean="0">
                          <a:effectLst/>
                        </a:rPr>
                        <a:t>⑯の薬剤師</a:t>
                      </a:r>
                      <a:r>
                        <a:rPr lang="ja-JP" altLang="en-US" sz="1200" u="none" strike="noStrike" dirty="0">
                          <a:effectLst/>
                        </a:rPr>
                        <a:t>が緩和薬物療法に関する専門資格を有する。</a:t>
                      </a:r>
                      <a:endParaRPr lang="ja-JP" altLang="en-US" sz="1200" b="0" i="0" u="none" strike="noStrike" dirty="0">
                        <a:solidFill>
                          <a:srgbClr val="000000"/>
                        </a:solidFill>
                        <a:effectLst/>
                        <a:latin typeface="ＭＳ Ｐゴシック"/>
                      </a:endParaRPr>
                    </a:p>
                  </a:txBody>
                  <a:tcPr anchor="ctr"/>
                </a:tc>
              </a:tr>
              <a:tr h="314342">
                <a:tc>
                  <a:txBody>
                    <a:bodyPr/>
                    <a:lstStyle/>
                    <a:p>
                      <a:pPr algn="ctr"/>
                      <a:r>
                        <a:rPr kumimoji="1" lang="ja-JP" altLang="en-US" sz="1200" dirty="0" smtClean="0"/>
                        <a:t>⑱</a:t>
                      </a:r>
                      <a:endParaRPr kumimoji="1" lang="ja-JP" altLang="en-US" sz="1200" dirty="0"/>
                    </a:p>
                  </a:txBody>
                  <a:tcPr anchor="ctr"/>
                </a:tc>
                <a:tc rowSpan="2">
                  <a:txBody>
                    <a:bodyPr/>
                    <a:lstStyle/>
                    <a:p>
                      <a:pPr algn="l" fontAlgn="ctr"/>
                      <a:r>
                        <a:rPr lang="ja-JP" altLang="en-US" sz="1200" u="none" strike="noStrike" dirty="0" smtClean="0">
                          <a:effectLst/>
                        </a:rPr>
                        <a:t>⑯の医療</a:t>
                      </a:r>
                      <a:r>
                        <a:rPr lang="ja-JP" altLang="en-US" sz="1200" u="none" strike="noStrike" dirty="0">
                          <a:effectLst/>
                        </a:rPr>
                        <a:t>心理師に携わる者が公認心理士又はそれに準ずる専門資格を</a:t>
                      </a:r>
                      <a:r>
                        <a:rPr lang="ja-JP" altLang="en-US" sz="1200" u="none" strike="noStrike" dirty="0" smtClean="0">
                          <a:effectLst/>
                        </a:rPr>
                        <a:t>有する</a:t>
                      </a:r>
                      <a:endParaRPr lang="ja-JP" altLang="en-US" sz="1200" b="0" i="0" u="none" strike="noStrike" dirty="0">
                        <a:solidFill>
                          <a:srgbClr val="000000"/>
                        </a:solidFill>
                        <a:effectLst/>
                        <a:latin typeface="ＭＳ Ｐゴシック"/>
                      </a:endParaRPr>
                    </a:p>
                  </a:txBody>
                  <a:tcPr anchor="ctr"/>
                </a:tc>
              </a:tr>
              <a:tr h="107509">
                <a:tc rowSpan="2">
                  <a:txBody>
                    <a:bodyPr/>
                    <a:lstStyle/>
                    <a:p>
                      <a:pPr algn="ctr" fontAlgn="ctr"/>
                      <a:r>
                        <a:rPr lang="ja-JP" altLang="en-US" sz="1200" b="0" i="0" u="none" strike="noStrike" dirty="0" smtClean="0">
                          <a:solidFill>
                            <a:srgbClr val="000000"/>
                          </a:solidFill>
                          <a:effectLst/>
                          <a:latin typeface="ＭＳ Ｐゴシック"/>
                        </a:rPr>
                        <a:t>⑲</a:t>
                      </a:r>
                      <a:endParaRPr lang="ja-JP" altLang="en-US" sz="1200" b="0" i="0" u="none" strike="noStrike" dirty="0">
                        <a:solidFill>
                          <a:srgbClr val="000000"/>
                        </a:solidFill>
                        <a:effectLst/>
                        <a:latin typeface="ＭＳ Ｐゴシック"/>
                      </a:endParaRPr>
                    </a:p>
                  </a:txBody>
                  <a:tcPr anchor="ctr"/>
                </a:tc>
                <a:tc vMerge="1">
                  <a:txBody>
                    <a:bodyPr/>
                    <a:lstStyle/>
                    <a:p>
                      <a:endParaRPr kumimoji="1" lang="ja-JP" altLang="en-US"/>
                    </a:p>
                  </a:txBody>
                  <a:tcPr/>
                </a:tc>
              </a:tr>
              <a:tr h="251440">
                <a:tc vMerge="1">
                  <a:txBody>
                    <a:bodyPr/>
                    <a:lstStyle/>
                    <a:p>
                      <a:endParaRPr kumimoji="1" lang="ja-JP" altLang="en-US"/>
                    </a:p>
                  </a:txBody>
                  <a:tcPr/>
                </a:tc>
                <a:tc>
                  <a:txBody>
                    <a:bodyPr/>
                    <a:lstStyle/>
                    <a:p>
                      <a:pPr algn="l" fontAlgn="ctr"/>
                      <a:r>
                        <a:rPr lang="ja-JP" altLang="en-US" sz="1200" u="none" strike="noStrike" dirty="0">
                          <a:effectLst/>
                        </a:rPr>
                        <a:t> </a:t>
                      </a:r>
                      <a:r>
                        <a:rPr lang="ja-JP" altLang="en-US" sz="1200" u="none" strike="noStrike" dirty="0" smtClean="0">
                          <a:effectLst/>
                        </a:rPr>
                        <a:t>⑯の相談</a:t>
                      </a:r>
                      <a:r>
                        <a:rPr lang="ja-JP" altLang="en-US" sz="1200" u="none" strike="noStrike" dirty="0">
                          <a:effectLst/>
                        </a:rPr>
                        <a:t>支援に携わる者が社会福祉士等で</a:t>
                      </a:r>
                      <a:r>
                        <a:rPr lang="ja-JP" altLang="en-US" sz="1200" u="none" strike="noStrike" dirty="0" smtClean="0">
                          <a:effectLst/>
                        </a:rPr>
                        <a:t>ある</a:t>
                      </a:r>
                      <a:endParaRPr lang="ja-JP" altLang="en-US" sz="1200" b="0" i="0" u="none" strike="noStrike" dirty="0">
                        <a:solidFill>
                          <a:srgbClr val="000000"/>
                        </a:solidFill>
                        <a:effectLst/>
                        <a:latin typeface="ＭＳ Ｐゴシック"/>
                      </a:endParaRPr>
                    </a:p>
                  </a:txBody>
                  <a:tcPr anchor="ctr"/>
                </a:tc>
              </a:tr>
              <a:tr h="369315">
                <a:tc>
                  <a:txBody>
                    <a:bodyPr/>
                    <a:lstStyle/>
                    <a:p>
                      <a:pPr algn="ctr" fontAlgn="ctr"/>
                      <a:r>
                        <a:rPr lang="ja-JP" altLang="en-US" sz="1200" b="0" i="0" u="none" strike="noStrike" dirty="0" smtClean="0">
                          <a:solidFill>
                            <a:schemeClr val="dk1"/>
                          </a:solidFill>
                          <a:effectLst/>
                          <a:latin typeface="+mn-lt"/>
                        </a:rPr>
                        <a:t>⑳</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専任の細胞診断医携わる者が細胞診断に関する専門</a:t>
                      </a:r>
                      <a:r>
                        <a:rPr lang="ja-JP" altLang="en-US" sz="1200" u="none" strike="noStrike" dirty="0" smtClean="0">
                          <a:effectLst/>
                        </a:rPr>
                        <a:t>資格有</a:t>
                      </a:r>
                      <a:endParaRPr lang="ja-JP" altLang="en-US" sz="1200" b="0" i="0" u="none" strike="noStrike" dirty="0">
                        <a:solidFill>
                          <a:srgbClr val="000000"/>
                        </a:solidFill>
                        <a:effectLst/>
                        <a:latin typeface="ＭＳ Ｐゴシック"/>
                      </a:endParaRPr>
                    </a:p>
                  </a:txBody>
                  <a:tcPr anchor="ctr"/>
                </a:tc>
              </a:tr>
              <a:tr h="421851">
                <a:tc>
                  <a:txBody>
                    <a:bodyPr/>
                    <a:lstStyle/>
                    <a:p>
                      <a:pPr algn="ctr" fontAlgn="ctr"/>
                      <a:r>
                        <a:rPr lang="ja-JP" altLang="en-US" sz="1200" b="0" i="0" u="none" strike="noStrike" dirty="0" smtClean="0">
                          <a:solidFill>
                            <a:schemeClr val="dk1"/>
                          </a:solidFill>
                          <a:effectLst/>
                          <a:latin typeface="+mn-lt"/>
                        </a:rPr>
                        <a:t>㉑</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各診療課の医師における情報交換・連携を恒常的に推進する観点から</a:t>
                      </a:r>
                      <a:r>
                        <a:rPr lang="ja-JP" altLang="en-US" sz="1200" u="none" strike="noStrike" dirty="0" smtClean="0">
                          <a:effectLst/>
                        </a:rPr>
                        <a:t>、各診療科</a:t>
                      </a:r>
                      <a:r>
                        <a:rPr lang="ja-JP" altLang="en-US" sz="1200" u="none" strike="noStrike" dirty="0">
                          <a:effectLst/>
                        </a:rPr>
                        <a:t>が参加する話し合いの場等を</a:t>
                      </a:r>
                      <a:r>
                        <a:rPr lang="ja-JP" altLang="en-US" sz="1200" u="none" strike="noStrike" dirty="0" smtClean="0">
                          <a:effectLst/>
                        </a:rPr>
                        <a:t>設置</a:t>
                      </a:r>
                      <a:endParaRPr lang="ja-JP" altLang="en-US" sz="1200" b="0" i="0" u="none" strike="noStrike" dirty="0">
                        <a:solidFill>
                          <a:srgbClr val="000000"/>
                        </a:solidFill>
                        <a:effectLst/>
                        <a:latin typeface="ＭＳ Ｐゴシック"/>
                      </a:endParaRPr>
                    </a:p>
                  </a:txBody>
                  <a:tcPr anchor="ct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4062169244"/>
              </p:ext>
            </p:extLst>
          </p:nvPr>
        </p:nvGraphicFramePr>
        <p:xfrm>
          <a:off x="107504" y="477511"/>
          <a:ext cx="4176464" cy="5826724"/>
        </p:xfrm>
        <a:graphic>
          <a:graphicData uri="http://schemas.openxmlformats.org/drawingml/2006/table">
            <a:tbl>
              <a:tblPr>
                <a:tableStyleId>{5C22544A-7EE6-4342-B048-85BDC9FD1C3A}</a:tableStyleId>
              </a:tblPr>
              <a:tblGrid>
                <a:gridCol w="216024"/>
                <a:gridCol w="3960440"/>
              </a:tblGrid>
              <a:tr h="288031">
                <a:tc gridSpan="2">
                  <a:txBody>
                    <a:bodyPr/>
                    <a:lstStyle/>
                    <a:p>
                      <a:pPr algn="ctr" fontAlgn="ctr"/>
                      <a:r>
                        <a:rPr lang="ja-JP" altLang="en-US" sz="1400" b="0" i="0" u="none" strike="noStrike" dirty="0" smtClean="0">
                          <a:solidFill>
                            <a:schemeClr val="bg1"/>
                          </a:solidFill>
                          <a:effectLst/>
                          <a:latin typeface="ＭＳ Ｐゴシック"/>
                        </a:rPr>
                        <a:t>診療機能（７項目）</a:t>
                      </a:r>
                      <a:endParaRPr lang="en-US" sz="1400" b="0" i="0" u="none" strike="noStrike" dirty="0">
                        <a:solidFill>
                          <a:schemeClr val="bg1"/>
                        </a:solidFill>
                        <a:effectLst/>
                        <a:latin typeface="ＭＳ Ｐゴシック"/>
                      </a:endParaRPr>
                    </a:p>
                  </a:txBody>
                  <a:tcPr anchor="ctr">
                    <a:solidFill>
                      <a:schemeClr val="tx2"/>
                    </a:solidFill>
                  </a:tcPr>
                </a:tc>
                <a:tc h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tc>
              </a:tr>
              <a:tr h="683323">
                <a:tc>
                  <a:txBody>
                    <a:bodyPr/>
                    <a:lstStyle/>
                    <a:p>
                      <a:pPr algn="ctr" fontAlgn="ctr"/>
                      <a:r>
                        <a:rPr lang="ja-JP" altLang="en-US" sz="1200" b="0" i="0" u="none" strike="noStrike" dirty="0" smtClean="0">
                          <a:solidFill>
                            <a:srgbClr val="000000"/>
                          </a:solidFill>
                          <a:effectLst/>
                          <a:latin typeface="ＭＳ Ｐゴシック"/>
                        </a:rPr>
                        <a:t>①</a:t>
                      </a:r>
                      <a:endParaRPr 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キャンサーボードに緩和ケア担当医師や病理医も</a:t>
                      </a:r>
                      <a:r>
                        <a:rPr lang="ja-JP" altLang="en-US" sz="1200" u="none" strike="noStrike" dirty="0" smtClean="0">
                          <a:effectLst/>
                        </a:rPr>
                        <a:t>参加</a:t>
                      </a:r>
                      <a:endParaRPr lang="ja-JP" altLang="en-US" sz="1200" b="0" i="0" u="none" strike="noStrike" dirty="0">
                        <a:solidFill>
                          <a:srgbClr val="000000"/>
                        </a:solidFill>
                        <a:effectLst/>
                        <a:latin typeface="ＭＳ Ｐゴシック"/>
                      </a:endParaRPr>
                    </a:p>
                  </a:txBody>
                  <a:tcPr anchor="ctr"/>
                </a:tc>
              </a:tr>
              <a:tr h="683323">
                <a:tc>
                  <a:txBody>
                    <a:bodyPr/>
                    <a:lstStyle/>
                    <a:p>
                      <a:pPr algn="ctr" fontAlgn="ctr"/>
                      <a:r>
                        <a:rPr lang="ja-JP" altLang="en-US" sz="1200" b="0" i="0" u="none" strike="noStrike" dirty="0" smtClean="0">
                          <a:solidFill>
                            <a:schemeClr val="dk1"/>
                          </a:solidFill>
                          <a:effectLst/>
                          <a:latin typeface="+mn-lt"/>
                        </a:rPr>
                        <a:t>②</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手術部位感染に関するサーベイランスを</a:t>
                      </a:r>
                      <a:r>
                        <a:rPr lang="ja-JP" altLang="en-US" sz="1200" u="none" strike="noStrike" dirty="0" smtClean="0">
                          <a:effectLst/>
                        </a:rPr>
                        <a:t>実施</a:t>
                      </a:r>
                      <a:endParaRPr lang="ja-JP" altLang="en-US" sz="1200" b="0" i="0" u="none" strike="noStrike" dirty="0">
                        <a:solidFill>
                          <a:srgbClr val="000000"/>
                        </a:solidFill>
                        <a:effectLst/>
                        <a:latin typeface="ＭＳ Ｐゴシック"/>
                      </a:endParaRPr>
                    </a:p>
                  </a:txBody>
                  <a:tcPr anchor="ctr"/>
                </a:tc>
              </a:tr>
              <a:tr h="683323">
                <a:tc>
                  <a:txBody>
                    <a:bodyPr/>
                    <a:lstStyle/>
                    <a:p>
                      <a:pPr algn="ctr" fontAlgn="ctr"/>
                      <a:r>
                        <a:rPr lang="ja-JP" altLang="en-US" sz="1200" b="0" i="0" u="none" strike="noStrike" dirty="0" smtClean="0">
                          <a:solidFill>
                            <a:schemeClr val="dk1"/>
                          </a:solidFill>
                          <a:effectLst/>
                          <a:latin typeface="+mn-lt"/>
                        </a:rPr>
                        <a:t>③</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smtClean="0">
                          <a:effectLst/>
                        </a:rPr>
                        <a:t> 第三者</a:t>
                      </a:r>
                      <a:r>
                        <a:rPr lang="ja-JP" altLang="en-US" sz="1200" u="none" strike="noStrike" dirty="0">
                          <a:effectLst/>
                        </a:rPr>
                        <a:t>機関による出力線量測定を行い、放射線治療の品質管理を行い</a:t>
                      </a:r>
                      <a:r>
                        <a:rPr lang="ja-JP" altLang="en-US" sz="1200" u="none" strike="noStrike" dirty="0" smtClean="0">
                          <a:effectLst/>
                        </a:rPr>
                        <a:t>、 </a:t>
                      </a:r>
                      <a:r>
                        <a:rPr lang="ja-JP" altLang="en-US" sz="1200" u="none" strike="noStrike" dirty="0">
                          <a:effectLst/>
                        </a:rPr>
                        <a:t>基準線量の</a:t>
                      </a:r>
                      <a:r>
                        <a:rPr lang="en-US" altLang="ja-JP" sz="1200" u="none" strike="noStrike" dirty="0">
                          <a:effectLst/>
                        </a:rPr>
                        <a:t>±</a:t>
                      </a:r>
                      <a:r>
                        <a:rPr lang="ja-JP" altLang="en-US" sz="1200" u="none" strike="noStrike" dirty="0">
                          <a:effectLst/>
                        </a:rPr>
                        <a:t>５％の範囲を</a:t>
                      </a:r>
                      <a:r>
                        <a:rPr lang="ja-JP" altLang="en-US" sz="1200" u="none" strike="noStrike" dirty="0" smtClean="0">
                          <a:effectLst/>
                        </a:rPr>
                        <a:t>維持している</a:t>
                      </a:r>
                      <a:endParaRPr lang="ja-JP" altLang="en-US" sz="1200" b="0" i="0" u="none" strike="noStrike" dirty="0">
                        <a:solidFill>
                          <a:srgbClr val="000000"/>
                        </a:solidFill>
                        <a:effectLst/>
                        <a:latin typeface="ＭＳ Ｐゴシック"/>
                      </a:endParaRPr>
                    </a:p>
                  </a:txBody>
                  <a:tcPr anchor="ctr"/>
                </a:tc>
              </a:tr>
              <a:tr h="858966">
                <a:tc>
                  <a:txBody>
                    <a:bodyPr/>
                    <a:lstStyle/>
                    <a:p>
                      <a:pPr algn="ctr" fontAlgn="ctr"/>
                      <a:r>
                        <a:rPr lang="ja-JP" altLang="en-US" sz="1200" b="0" i="0" u="none" strike="noStrike" dirty="0" smtClean="0">
                          <a:solidFill>
                            <a:srgbClr val="000000"/>
                          </a:solidFill>
                          <a:effectLst/>
                          <a:latin typeface="ＭＳ Ｐゴシック"/>
                        </a:rPr>
                        <a:t>④</a:t>
                      </a:r>
                      <a:endParaRPr lang="en-US" altLang="ja-JP"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緩和ケアチームに配置している精神症状の緩和に携わる専門的な知識及び技能を</a:t>
                      </a:r>
                      <a:r>
                        <a:rPr lang="ja-JP" altLang="en-US" sz="1200" u="none" strike="noStrike" dirty="0" smtClean="0">
                          <a:effectLst/>
                        </a:rPr>
                        <a:t>有する常勤</a:t>
                      </a:r>
                      <a:r>
                        <a:rPr lang="ja-JP" altLang="en-US" sz="1200" u="none" strike="noStrike" dirty="0">
                          <a:effectLst/>
                        </a:rPr>
                        <a:t>の医師ががん診療に関するカンファレンス及び病棟回診に</a:t>
                      </a:r>
                      <a:r>
                        <a:rPr lang="ja-JP" altLang="en-US" sz="1200" u="none" strike="noStrike" dirty="0" smtClean="0">
                          <a:effectLst/>
                        </a:rPr>
                        <a:t>参加</a:t>
                      </a:r>
                      <a:endParaRPr lang="ja-JP" altLang="en-US" sz="1200" b="0" i="0" u="none" strike="noStrike" dirty="0">
                        <a:solidFill>
                          <a:srgbClr val="000000"/>
                        </a:solidFill>
                        <a:effectLst/>
                        <a:latin typeface="ＭＳ Ｐゴシック"/>
                      </a:endParaRPr>
                    </a:p>
                  </a:txBody>
                  <a:tcPr anchor="ctr"/>
                </a:tc>
              </a:tr>
              <a:tr h="683323">
                <a:tc>
                  <a:txBody>
                    <a:bodyPr/>
                    <a:lstStyle/>
                    <a:p>
                      <a:pPr algn="ctr" fontAlgn="ctr"/>
                      <a:r>
                        <a:rPr lang="ja-JP" altLang="en-US" sz="1200" b="0" i="0" u="none" strike="noStrike" dirty="0" smtClean="0">
                          <a:solidFill>
                            <a:srgbClr val="000000"/>
                          </a:solidFill>
                          <a:effectLst/>
                          <a:latin typeface="ＭＳ Ｐゴシック"/>
                        </a:rPr>
                        <a:t>⑤</a:t>
                      </a:r>
                      <a:endParaRPr lang="en-US" altLang="ja-JP"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がん治療を行う病棟や外来部門には、緩和ケアチームと各部署をつなぐリンクナース</a:t>
                      </a:r>
                      <a:r>
                        <a:rPr lang="ja-JP" altLang="en-US" sz="1200" u="none" strike="noStrike" dirty="0" smtClean="0">
                          <a:effectLst/>
                        </a:rPr>
                        <a:t>を配置</a:t>
                      </a:r>
                      <a:endParaRPr lang="ja-JP" altLang="en-US" sz="1200" b="0" i="0" u="none" strike="noStrike" dirty="0">
                        <a:solidFill>
                          <a:srgbClr val="000000"/>
                        </a:solidFill>
                        <a:effectLst/>
                        <a:latin typeface="ＭＳ Ｐゴシック"/>
                      </a:endParaRPr>
                    </a:p>
                  </a:txBody>
                  <a:tcPr anchor="ctr"/>
                </a:tc>
              </a:tr>
              <a:tr h="858966">
                <a:tc>
                  <a:txBody>
                    <a:bodyPr/>
                    <a:lstStyle/>
                    <a:p>
                      <a:pPr algn="ctr" fontAlgn="ctr"/>
                      <a:r>
                        <a:rPr lang="ja-JP" altLang="en-US" sz="1200" b="0" i="0" u="none" strike="noStrike" dirty="0" smtClean="0">
                          <a:solidFill>
                            <a:schemeClr val="dk1"/>
                          </a:solidFill>
                          <a:effectLst/>
                          <a:latin typeface="+mn-lt"/>
                        </a:rPr>
                        <a:t>⑥</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がん患者に対して、周術期の口腔健康管理や、治療中の副作用・合併症対策</a:t>
                      </a:r>
                      <a:r>
                        <a:rPr lang="ja-JP" altLang="en-US" sz="1200" u="none" strike="noStrike" dirty="0" smtClean="0">
                          <a:effectLst/>
                        </a:rPr>
                        <a:t>、 </a:t>
                      </a:r>
                      <a:r>
                        <a:rPr lang="ja-JP" altLang="en-US" sz="1200" u="none" strike="noStrike" dirty="0">
                          <a:effectLst/>
                        </a:rPr>
                        <a:t>口腔リハビリテーションなど、必要に応じて院内又は地域の歯科医師と</a:t>
                      </a:r>
                      <a:r>
                        <a:rPr lang="ja-JP" altLang="en-US" sz="1200" u="none" strike="noStrike" dirty="0" smtClean="0">
                          <a:effectLst/>
                        </a:rPr>
                        <a:t>連携</a:t>
                      </a:r>
                      <a:endParaRPr lang="ja-JP" altLang="en-US" sz="1200" b="0" i="0" u="none" strike="noStrike" dirty="0">
                        <a:solidFill>
                          <a:srgbClr val="000000"/>
                        </a:solidFill>
                        <a:effectLst/>
                        <a:latin typeface="ＭＳ Ｐゴシック"/>
                      </a:endParaRPr>
                    </a:p>
                  </a:txBody>
                  <a:tcPr anchor="ctr"/>
                </a:tc>
              </a:tr>
              <a:tr h="1070700">
                <a:tc>
                  <a:txBody>
                    <a:bodyPr/>
                    <a:lstStyle/>
                    <a:p>
                      <a:pPr algn="ctr" fontAlgn="ctr"/>
                      <a:r>
                        <a:rPr lang="ja-JP" altLang="en-US" sz="1200" b="0" i="0" u="none" strike="noStrike" dirty="0" smtClean="0">
                          <a:solidFill>
                            <a:schemeClr val="dk1"/>
                          </a:solidFill>
                          <a:effectLst/>
                          <a:latin typeface="+mn-lt"/>
                        </a:rPr>
                        <a:t>⑦</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当該医療圏において、地域の医療・介護従事者と医療提供体制や社会的支援のあり方に</a:t>
                      </a:r>
                      <a:r>
                        <a:rPr lang="ja-JP" altLang="en-US" sz="1200" u="none" strike="noStrike" dirty="0" smtClean="0">
                          <a:effectLst/>
                        </a:rPr>
                        <a:t>ついて情報</a:t>
                      </a:r>
                      <a:r>
                        <a:rPr lang="ja-JP" altLang="en-US" sz="1200" u="none" strike="noStrike" dirty="0">
                          <a:effectLst/>
                        </a:rPr>
                        <a:t>を共有し、役割分担や支援等について年１回議論する場について既存の会議体</a:t>
                      </a:r>
                      <a:r>
                        <a:rPr lang="ja-JP" altLang="en-US" sz="1200" u="none" strike="noStrike" dirty="0" smtClean="0">
                          <a:effectLst/>
                        </a:rPr>
                        <a:t>を利用</a:t>
                      </a:r>
                      <a:r>
                        <a:rPr lang="ja-JP" altLang="en-US" sz="1200" u="none" strike="noStrike" dirty="0">
                          <a:effectLst/>
                        </a:rPr>
                        <a:t>する等の工夫を行って</a:t>
                      </a:r>
                      <a:r>
                        <a:rPr lang="ja-JP" altLang="en-US" sz="1200" u="none" strike="noStrike" dirty="0" smtClean="0">
                          <a:effectLst/>
                        </a:rPr>
                        <a:t>いる</a:t>
                      </a:r>
                      <a:endParaRPr lang="ja-JP" altLang="en-US" sz="1200" b="0" i="0" u="none" strike="noStrike" dirty="0">
                        <a:solidFill>
                          <a:srgbClr val="000000"/>
                        </a:solidFill>
                        <a:effectLst/>
                        <a:latin typeface="ＭＳ Ｐゴシック"/>
                      </a:endParaRPr>
                    </a:p>
                  </a:txBody>
                  <a:tcPr anchor="ctr"/>
                </a:tc>
              </a:tr>
            </a:tbl>
          </a:graphicData>
        </a:graphic>
      </p:graphicFrame>
      <p:sp>
        <p:nvSpPr>
          <p:cNvPr id="6" name="タイトル 7"/>
          <p:cNvSpPr txBox="1">
            <a:spLocks/>
          </p:cNvSpPr>
          <p:nvPr/>
        </p:nvSpPr>
        <p:spPr>
          <a:xfrm>
            <a:off x="107504" y="116632"/>
            <a:ext cx="8928992" cy="360040"/>
          </a:xfrm>
          <a:prstGeom prst="rect">
            <a:avLst/>
          </a:prstGeom>
          <a:solidFill>
            <a:schemeClr val="tx2">
              <a:lumMod val="50000"/>
            </a:schemeClr>
          </a:solidFill>
          <a:ln>
            <a:solidFill>
              <a:srgbClr val="00206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rPr>
              <a:t>（新指針）</a:t>
            </a:r>
            <a:r>
              <a:rPr lang="en-US" altLang="ja-JP" sz="2000" b="1" dirty="0" smtClean="0">
                <a:solidFill>
                  <a:schemeClr val="bg1"/>
                </a:solidFill>
                <a:latin typeface="+mn-ea"/>
                <a:ea typeface="+mn-ea"/>
              </a:rPr>
              <a:t>Ⅱ</a:t>
            </a:r>
            <a:r>
              <a:rPr lang="ja-JP" altLang="en-US" sz="2000" b="1" dirty="0">
                <a:solidFill>
                  <a:schemeClr val="bg1"/>
                </a:solidFill>
                <a:latin typeface="+mn-ea"/>
                <a:ea typeface="+mn-ea"/>
              </a:rPr>
              <a:t>の１～７「望ましい」とされる</a:t>
            </a:r>
            <a:r>
              <a:rPr lang="ja-JP" altLang="en-US" sz="2000" b="1" dirty="0" smtClean="0">
                <a:solidFill>
                  <a:schemeClr val="bg1"/>
                </a:solidFill>
                <a:latin typeface="+mn-ea"/>
                <a:ea typeface="+mn-ea"/>
              </a:rPr>
              <a:t>要件（１）</a:t>
            </a:r>
            <a:endParaRPr lang="ja-JP" altLang="en-US" sz="2000" b="1" dirty="0">
              <a:solidFill>
                <a:schemeClr val="bg1"/>
              </a:solidFill>
              <a:latin typeface="+mn-ea"/>
              <a:ea typeface="+mn-ea"/>
              <a:cs typeface="Meiryo UI" panose="020B0604030504040204" pitchFamily="50" charset="-128"/>
            </a:endParaRPr>
          </a:p>
        </p:txBody>
      </p:sp>
      <p:sp>
        <p:nvSpPr>
          <p:cNvPr id="8" name="テキスト ボックス 7"/>
          <p:cNvSpPr txBox="1"/>
          <p:nvPr/>
        </p:nvSpPr>
        <p:spPr>
          <a:xfrm>
            <a:off x="7998219" y="15007"/>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9" name="スライド番号プレースホルダー 1"/>
          <p:cNvSpPr>
            <a:spLocks noGrp="1"/>
          </p:cNvSpPr>
          <p:nvPr/>
        </p:nvSpPr>
        <p:spPr>
          <a:xfrm>
            <a:off x="6910988"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dirty="0">
                <a:solidFill>
                  <a:schemeClr val="tx1"/>
                </a:solidFill>
              </a:rPr>
              <a:t>２</a:t>
            </a:r>
            <a:endParaRPr kumimoji="1" lang="ja-JP" altLang="en-US" sz="1400" dirty="0">
              <a:solidFill>
                <a:schemeClr val="tx1"/>
              </a:solidFill>
            </a:endParaRPr>
          </a:p>
        </p:txBody>
      </p:sp>
    </p:spTree>
    <p:extLst>
      <p:ext uri="{BB962C8B-B14F-4D97-AF65-F5344CB8AC3E}">
        <p14:creationId xmlns:p14="http://schemas.microsoft.com/office/powerpoint/2010/main" val="2656875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179512" y="116633"/>
            <a:ext cx="8784976" cy="46166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rPr>
              <a:t>（新指針）</a:t>
            </a:r>
            <a:r>
              <a:rPr lang="en-US" altLang="ja-JP" sz="2000" b="1" dirty="0" smtClean="0">
                <a:solidFill>
                  <a:schemeClr val="bg1"/>
                </a:solidFill>
                <a:latin typeface="+mn-ea"/>
                <a:ea typeface="+mn-ea"/>
              </a:rPr>
              <a:t>Ⅱ</a:t>
            </a:r>
            <a:r>
              <a:rPr lang="ja-JP" altLang="en-US" sz="2000" b="1" dirty="0">
                <a:solidFill>
                  <a:schemeClr val="bg1"/>
                </a:solidFill>
                <a:latin typeface="+mn-ea"/>
                <a:ea typeface="+mn-ea"/>
              </a:rPr>
              <a:t>の１～７「望ましい」とされる</a:t>
            </a:r>
            <a:r>
              <a:rPr lang="ja-JP" altLang="en-US" sz="2000" b="1" dirty="0" smtClean="0">
                <a:solidFill>
                  <a:schemeClr val="bg1"/>
                </a:solidFill>
                <a:latin typeface="+mn-ea"/>
                <a:ea typeface="+mn-ea"/>
              </a:rPr>
              <a:t>要件（２）</a:t>
            </a:r>
            <a:endParaRPr lang="ja-JP" altLang="en-US" sz="2000" b="1" dirty="0">
              <a:solidFill>
                <a:schemeClr val="bg1"/>
              </a:solidFill>
              <a:latin typeface="+mn-ea"/>
              <a:ea typeface="+mn-ea"/>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63824730"/>
              </p:ext>
            </p:extLst>
          </p:nvPr>
        </p:nvGraphicFramePr>
        <p:xfrm>
          <a:off x="179512" y="826707"/>
          <a:ext cx="4248472" cy="5482613"/>
        </p:xfrm>
        <a:graphic>
          <a:graphicData uri="http://schemas.openxmlformats.org/drawingml/2006/table">
            <a:tbl>
              <a:tblPr>
                <a:tableStyleId>{5C22544A-7EE6-4342-B048-85BDC9FD1C3A}</a:tableStyleId>
              </a:tblPr>
              <a:tblGrid>
                <a:gridCol w="417646"/>
                <a:gridCol w="3830826"/>
              </a:tblGrid>
              <a:tr h="360098">
                <a:tc gridSpan="2">
                  <a:txBody>
                    <a:bodyPr/>
                    <a:lstStyle/>
                    <a:p>
                      <a:pPr algn="ctr" fontAlgn="ctr"/>
                      <a:r>
                        <a:rPr lang="ja-JP" altLang="en-US" sz="1600" b="0" i="0" u="none" strike="noStrike" dirty="0" smtClean="0">
                          <a:solidFill>
                            <a:schemeClr val="bg1"/>
                          </a:solidFill>
                          <a:effectLst/>
                          <a:latin typeface="ＭＳ Ｐゴシック"/>
                        </a:rPr>
                        <a:t>研修の実施体制（２項目）</a:t>
                      </a:r>
                      <a:endParaRPr lang="ja-JP" altLang="en-US" sz="1600" b="0" i="0" u="none" strike="noStrike" dirty="0">
                        <a:solidFill>
                          <a:schemeClr val="bg1"/>
                        </a:solidFill>
                        <a:effectLst/>
                        <a:latin typeface="ＭＳ Ｐゴシック"/>
                      </a:endParaRPr>
                    </a:p>
                  </a:txBody>
                  <a:tcPr anchor="ctr">
                    <a:solidFill>
                      <a:schemeClr val="tx2"/>
                    </a:solidFill>
                  </a:tcPr>
                </a:tc>
                <a:tc hMerge="1">
                  <a:txBody>
                    <a:bodyPr/>
                    <a:lstStyle/>
                    <a:p>
                      <a:endParaRPr kumimoji="1" lang="ja-JP" altLang="en-US"/>
                    </a:p>
                  </a:txBody>
                  <a:tcPr/>
                </a:tc>
              </a:tr>
              <a:tr h="629421">
                <a:tc>
                  <a:txBody>
                    <a:bodyPr/>
                    <a:lstStyle/>
                    <a:p>
                      <a:pPr algn="ctr" fontAlgn="ctr"/>
                      <a:r>
                        <a:rPr lang="ja-JP" altLang="en-US" sz="1100" u="none" strike="noStrike" dirty="0">
                          <a:effectLst/>
                          <a:latin typeface="Arial" panose="020B0604020202020204" pitchFamily="34" charset="0"/>
                          <a:cs typeface="Arial" panose="020B0604020202020204" pitchFamily="34" charset="0"/>
                        </a:rPr>
                        <a:t>　</a:t>
                      </a:r>
                      <a:r>
                        <a:rPr lang="ja-JP" altLang="en-US" sz="1100" u="none" strike="noStrike" dirty="0" smtClean="0">
                          <a:effectLst/>
                          <a:latin typeface="Arial" panose="020B0604020202020204" pitchFamily="34" charset="0"/>
                          <a:cs typeface="Arial" panose="020B0604020202020204" pitchFamily="34" charset="0"/>
                        </a:rPr>
                        <a:t>㉒</a:t>
                      </a:r>
                      <a:endParaRPr lang="ja-JP" altLang="en-US" sz="1100" b="0" i="0" u="none" strike="noStrike"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algn="l" fontAlgn="ctr"/>
                      <a:r>
                        <a:rPr lang="ja-JP" altLang="en-US" sz="1200" u="none" strike="noStrike" dirty="0">
                          <a:effectLst/>
                        </a:rPr>
                        <a:t> 医師・歯科医師と協働し、緩和ケアに従事するその他の診療従事者についても受講を促して</a:t>
                      </a:r>
                      <a:r>
                        <a:rPr lang="ja-JP" altLang="en-US" sz="1200" u="none" strike="noStrike" dirty="0" smtClean="0">
                          <a:effectLst/>
                        </a:rPr>
                        <a:t>いる</a:t>
                      </a:r>
                      <a:endParaRPr lang="ja-JP" altLang="en-US" sz="1200" b="0" i="0" u="none" strike="noStrike" dirty="0">
                        <a:solidFill>
                          <a:srgbClr val="000000"/>
                        </a:solidFill>
                        <a:effectLst/>
                        <a:latin typeface="ＭＳ Ｐゴシック"/>
                      </a:endParaRPr>
                    </a:p>
                  </a:txBody>
                  <a:tcPr anchor="ctr"/>
                </a:tc>
              </a:tr>
              <a:tr h="629421">
                <a:tc>
                  <a:txBody>
                    <a:bodyPr/>
                    <a:lstStyle/>
                    <a:p>
                      <a:pPr algn="ctr" fontAlgn="ctr"/>
                      <a:r>
                        <a:rPr lang="ja-JP" altLang="en-US" sz="1100" u="none" strike="noStrike" dirty="0">
                          <a:effectLst/>
                          <a:latin typeface="Arial" panose="020B0604020202020204" pitchFamily="34" charset="0"/>
                          <a:cs typeface="Arial" panose="020B0604020202020204" pitchFamily="34" charset="0"/>
                        </a:rPr>
                        <a:t>　</a:t>
                      </a:r>
                      <a:r>
                        <a:rPr lang="ja-JP" altLang="en-US" sz="1100" u="none" strike="noStrike" dirty="0" smtClean="0">
                          <a:effectLst/>
                          <a:latin typeface="Arial" panose="020B0604020202020204" pitchFamily="34" charset="0"/>
                          <a:cs typeface="Arial" panose="020B0604020202020204" pitchFamily="34" charset="0"/>
                        </a:rPr>
                        <a:t>㉓</a:t>
                      </a:r>
                      <a:endParaRPr lang="ja-JP" altLang="en-US" sz="1100" b="0" i="0" u="none" strike="noStrike"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algn="l" fontAlgn="ctr"/>
                      <a:r>
                        <a:rPr lang="ja-JP" altLang="en-US" sz="1200" u="none" strike="noStrike" dirty="0">
                          <a:effectLst/>
                        </a:rPr>
                        <a:t> 歯科医師等を対象として、がん患者の口腔健康管理等の研修の実施に</a:t>
                      </a:r>
                      <a:r>
                        <a:rPr lang="ja-JP" altLang="en-US" sz="1200" u="none" strike="noStrike" dirty="0" smtClean="0">
                          <a:effectLst/>
                        </a:rPr>
                        <a:t>協力</a:t>
                      </a:r>
                      <a:endParaRPr lang="ja-JP" altLang="en-US" sz="1200" b="0" i="0" u="none" strike="noStrike" dirty="0">
                        <a:solidFill>
                          <a:srgbClr val="000000"/>
                        </a:solidFill>
                        <a:effectLst/>
                        <a:latin typeface="ＭＳ Ｐゴシック"/>
                      </a:endParaRPr>
                    </a:p>
                  </a:txBody>
                  <a:tcPr anchor="ctr"/>
                </a:tc>
              </a:tr>
              <a:tr h="339830">
                <a:tc gridSpan="2">
                  <a:txBody>
                    <a:bodyPr/>
                    <a:lstStyle/>
                    <a:p>
                      <a:pPr algn="ctr" fontAlgn="ctr"/>
                      <a:r>
                        <a:rPr lang="ja-JP" altLang="en-US" sz="1600" b="0" i="0" u="none" strike="noStrike" dirty="0" smtClean="0">
                          <a:solidFill>
                            <a:schemeClr val="bg1"/>
                          </a:solidFill>
                          <a:effectLst/>
                          <a:latin typeface="ＭＳ Ｐゴシック"/>
                        </a:rPr>
                        <a:t>情報の取集提供体制（５項目）</a:t>
                      </a:r>
                      <a:endParaRPr lang="ja-JP" altLang="en-US" sz="1600" b="0" i="0" u="none" strike="noStrike" dirty="0">
                        <a:solidFill>
                          <a:schemeClr val="bg1"/>
                        </a:solidFill>
                        <a:effectLst/>
                        <a:latin typeface="ＭＳ Ｐゴシック"/>
                      </a:endParaRPr>
                    </a:p>
                  </a:txBody>
                  <a:tcPr anchor="ctr">
                    <a:solidFill>
                      <a:schemeClr val="tx2"/>
                    </a:solidFill>
                  </a:tcPr>
                </a:tc>
                <a:tc hMerge="1">
                  <a:txBody>
                    <a:bodyPr/>
                    <a:lstStyle/>
                    <a:p>
                      <a:endParaRPr kumimoji="1" lang="ja-JP" altLang="en-US"/>
                    </a:p>
                  </a:txBody>
                  <a:tcPr/>
                </a:tc>
              </a:tr>
              <a:tr h="629421">
                <a:tc>
                  <a:txBody>
                    <a:bodyPr/>
                    <a:lstStyle/>
                    <a:p>
                      <a:pPr algn="ctr" fontAlgn="ctr"/>
                      <a:r>
                        <a:rPr lang="ja-JP" altLang="en-US" sz="1200" b="0" i="0" u="none" strike="noStrike" dirty="0" smtClean="0">
                          <a:solidFill>
                            <a:schemeClr val="dk1"/>
                          </a:solidFill>
                          <a:effectLst/>
                          <a:latin typeface="+mn-lt"/>
                        </a:rPr>
                        <a:t>㉔</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地域の医療機関からの相談依頼があった場合に受け入れ可能な体制を</a:t>
                      </a:r>
                      <a:r>
                        <a:rPr lang="ja-JP" altLang="en-US" sz="1200" u="none" strike="noStrike" dirty="0" smtClean="0">
                          <a:effectLst/>
                        </a:rPr>
                        <a:t>整備</a:t>
                      </a:r>
                      <a:endParaRPr lang="ja-JP" altLang="en-US" sz="1200" b="0" i="0" u="none" strike="noStrike" dirty="0">
                        <a:solidFill>
                          <a:srgbClr val="000000"/>
                        </a:solidFill>
                        <a:effectLst/>
                        <a:latin typeface="ＭＳ Ｐゴシック"/>
                      </a:endParaRPr>
                    </a:p>
                  </a:txBody>
                  <a:tcPr anchor="ctr"/>
                </a:tc>
              </a:tr>
              <a:tr h="629421">
                <a:tc>
                  <a:txBody>
                    <a:bodyPr/>
                    <a:lstStyle/>
                    <a:p>
                      <a:pPr algn="ctr" fontAlgn="ctr"/>
                      <a:r>
                        <a:rPr lang="ja-JP" altLang="en-US" sz="1200" b="0" i="0" u="none" strike="noStrike" dirty="0" smtClean="0">
                          <a:solidFill>
                            <a:schemeClr val="dk1"/>
                          </a:solidFill>
                          <a:effectLst/>
                          <a:latin typeface="+mn-lt"/>
                        </a:rPr>
                        <a:t>㉕</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相談センターの業務内容について、相談者からフィードバックを得る体制の整備</a:t>
                      </a:r>
                      <a:endParaRPr lang="ja-JP" altLang="en-US" sz="1200" b="0" i="0" u="none" strike="noStrike" dirty="0">
                        <a:solidFill>
                          <a:srgbClr val="000000"/>
                        </a:solidFill>
                        <a:effectLst/>
                        <a:latin typeface="ＭＳ Ｐゴシック"/>
                      </a:endParaRPr>
                    </a:p>
                  </a:txBody>
                  <a:tcPr anchor="ctr"/>
                </a:tc>
              </a:tr>
              <a:tr h="629421">
                <a:tc>
                  <a:txBody>
                    <a:bodyPr/>
                    <a:lstStyle/>
                    <a:p>
                      <a:pPr algn="ctr" fontAlgn="ctr"/>
                      <a:r>
                        <a:rPr lang="ja-JP" altLang="en-US" sz="1200" b="0" i="0" u="none" strike="noStrike" dirty="0" smtClean="0">
                          <a:solidFill>
                            <a:schemeClr val="dk1"/>
                          </a:solidFill>
                          <a:effectLst/>
                          <a:latin typeface="+mn-lt"/>
                        </a:rPr>
                        <a:t>㉖</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就労に関する相談は産業保健総合支援センターや職業安定所等との効果的な連携に</a:t>
                      </a:r>
                      <a:r>
                        <a:rPr lang="ja-JP" altLang="en-US" sz="1200" u="none" strike="noStrike" dirty="0" smtClean="0">
                          <a:effectLst/>
                        </a:rPr>
                        <a:t>より提供</a:t>
                      </a:r>
                      <a:endParaRPr lang="ja-JP" altLang="en-US" sz="1200" b="0" i="0" u="none" strike="noStrike" dirty="0">
                        <a:solidFill>
                          <a:srgbClr val="000000"/>
                        </a:solidFill>
                        <a:effectLst/>
                        <a:latin typeface="ＭＳ Ｐゴシック"/>
                      </a:endParaRPr>
                    </a:p>
                  </a:txBody>
                  <a:tcPr anchor="ctr"/>
                </a:tc>
              </a:tr>
              <a:tr h="629421">
                <a:tc>
                  <a:txBody>
                    <a:bodyPr/>
                    <a:lstStyle/>
                    <a:p>
                      <a:pPr algn="ctr" fontAlgn="ctr"/>
                      <a:r>
                        <a:rPr lang="ja-JP" altLang="en-US" sz="1200" u="none" strike="noStrike" dirty="0">
                          <a:effectLst/>
                        </a:rPr>
                        <a:t>　</a:t>
                      </a:r>
                      <a:r>
                        <a:rPr lang="ja-JP" altLang="en-US" sz="1200" u="none" strike="noStrike" dirty="0" smtClean="0">
                          <a:effectLst/>
                        </a:rPr>
                        <a:t>㉗</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院内がん情報を取り扱うに当たっては</a:t>
                      </a:r>
                      <a:r>
                        <a:rPr lang="ja-JP" altLang="en-US" sz="1200" u="none" strike="noStrike" dirty="0" smtClean="0">
                          <a:effectLst/>
                        </a:rPr>
                        <a:t>、</a:t>
                      </a:r>
                      <a:endParaRPr lang="en-US" altLang="ja-JP" sz="1200" u="none" strike="noStrike" dirty="0" smtClean="0">
                        <a:effectLst/>
                      </a:endParaRPr>
                    </a:p>
                    <a:p>
                      <a:pPr algn="l" fontAlgn="ctr"/>
                      <a:r>
                        <a:rPr lang="ja-JP" altLang="en-US" sz="1200" u="none" strike="noStrike" dirty="0" smtClean="0">
                          <a:effectLst/>
                        </a:rPr>
                        <a:t>情報</a:t>
                      </a:r>
                      <a:r>
                        <a:rPr lang="ja-JP" altLang="en-US" sz="1200" u="none" strike="noStrike" dirty="0">
                          <a:effectLst/>
                        </a:rPr>
                        <a:t>セキュリティーに関する基本的な方針を定めて</a:t>
                      </a:r>
                      <a:r>
                        <a:rPr lang="ja-JP" altLang="en-US" sz="1200" u="none" strike="noStrike" dirty="0" smtClean="0">
                          <a:effectLst/>
                        </a:rPr>
                        <a:t>いる</a:t>
                      </a:r>
                      <a:endParaRPr lang="ja-JP" altLang="en-US" sz="1200" b="0" i="0" u="none" strike="noStrike" dirty="0">
                        <a:solidFill>
                          <a:srgbClr val="000000"/>
                        </a:solidFill>
                        <a:effectLst/>
                        <a:latin typeface="ＭＳ Ｐゴシック"/>
                      </a:endParaRPr>
                    </a:p>
                  </a:txBody>
                  <a:tcPr anchor="ctr"/>
                </a:tc>
              </a:tr>
              <a:tr h="1006159">
                <a:tc>
                  <a:txBody>
                    <a:bodyPr/>
                    <a:lstStyle/>
                    <a:p>
                      <a:pPr algn="ctr" fontAlgn="ctr"/>
                      <a:r>
                        <a:rPr lang="ja-JP" altLang="en-US" sz="1200" u="none" strike="noStrike" dirty="0">
                          <a:effectLst/>
                        </a:rPr>
                        <a:t>　</a:t>
                      </a:r>
                      <a:r>
                        <a:rPr lang="ja-JP" altLang="en-US" sz="1200" u="none" strike="noStrike" dirty="0" smtClean="0">
                          <a:effectLst/>
                        </a:rPr>
                        <a:t>㉘</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がん教育について、当該医療圏における学校や職域より依頼があった際には、外部講師と</a:t>
                      </a:r>
                      <a:r>
                        <a:rPr lang="ja-JP" altLang="en-US" sz="1200" u="none" strike="noStrike" dirty="0" smtClean="0">
                          <a:effectLst/>
                        </a:rPr>
                        <a:t>して医療</a:t>
                      </a:r>
                      <a:r>
                        <a:rPr lang="ja-JP" altLang="en-US" sz="1200" u="none" strike="noStrike" dirty="0">
                          <a:effectLst/>
                        </a:rPr>
                        <a:t>従事者を派遣し、がんに関する正しい知識の普及啓発に努めて</a:t>
                      </a:r>
                      <a:r>
                        <a:rPr lang="ja-JP" altLang="en-US" sz="1200" u="none" strike="noStrike" dirty="0" smtClean="0">
                          <a:effectLst/>
                        </a:rPr>
                        <a:t>いる</a:t>
                      </a:r>
                      <a:endParaRPr lang="ja-JP" altLang="en-US" sz="1200" b="0" i="0" u="none" strike="noStrike" dirty="0">
                        <a:solidFill>
                          <a:srgbClr val="000000"/>
                        </a:solidFill>
                        <a:effectLst/>
                        <a:latin typeface="ＭＳ Ｐゴシック"/>
                      </a:endParaRPr>
                    </a:p>
                  </a:txBody>
                  <a:tcPr anchor="ct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501355310"/>
              </p:ext>
            </p:extLst>
          </p:nvPr>
        </p:nvGraphicFramePr>
        <p:xfrm>
          <a:off x="4716016" y="826709"/>
          <a:ext cx="4248472" cy="2540785"/>
        </p:xfrm>
        <a:graphic>
          <a:graphicData uri="http://schemas.openxmlformats.org/drawingml/2006/table">
            <a:tbl>
              <a:tblPr>
                <a:tableStyleId>{5C22544A-7EE6-4342-B048-85BDC9FD1C3A}</a:tableStyleId>
              </a:tblPr>
              <a:tblGrid>
                <a:gridCol w="417646"/>
                <a:gridCol w="3830826"/>
              </a:tblGrid>
              <a:tr h="370043">
                <a:tc gridSpan="2">
                  <a:txBody>
                    <a:bodyPr/>
                    <a:lstStyle/>
                    <a:p>
                      <a:pPr algn="ctr" fontAlgn="ctr"/>
                      <a:r>
                        <a:rPr lang="ja-JP" altLang="en-US" sz="1600" b="0" i="0" u="none" strike="noStrike" dirty="0" smtClean="0">
                          <a:solidFill>
                            <a:schemeClr val="bg1"/>
                          </a:solidFill>
                          <a:effectLst/>
                          <a:latin typeface="ＭＳ Ｐゴシック"/>
                        </a:rPr>
                        <a:t>臨床研究及び調査研究（２項目）</a:t>
                      </a:r>
                      <a:endParaRPr lang="ja-JP" altLang="en-US" sz="1600" b="0" i="0" u="none" strike="noStrike" dirty="0">
                        <a:solidFill>
                          <a:schemeClr val="bg1"/>
                        </a:solidFill>
                        <a:effectLst/>
                        <a:latin typeface="ＭＳ Ｐゴシック"/>
                      </a:endParaRPr>
                    </a:p>
                  </a:txBody>
                  <a:tcPr anchor="ctr">
                    <a:solidFill>
                      <a:schemeClr val="tx2"/>
                    </a:solidFill>
                  </a:tcPr>
                </a:tc>
                <a:tc hMerge="1">
                  <a:txBody>
                    <a:bodyPr/>
                    <a:lstStyle/>
                    <a:p>
                      <a:pPr algn="l" fontAlgn="ctr"/>
                      <a:endParaRPr lang="ja-JP" altLang="en-US" sz="1100" b="0" i="0" u="none" strike="noStrike" dirty="0">
                        <a:solidFill>
                          <a:srgbClr val="000000"/>
                        </a:solidFill>
                        <a:effectLst/>
                        <a:latin typeface="ＭＳ Ｐゴシック"/>
                      </a:endParaRPr>
                    </a:p>
                  </a:txBody>
                  <a:tcPr anchor="ctr"/>
                </a:tc>
              </a:tr>
              <a:tr h="584762">
                <a:tc>
                  <a:txBody>
                    <a:bodyPr/>
                    <a:lstStyle/>
                    <a:p>
                      <a:pPr algn="ctr" fontAlgn="ctr"/>
                      <a:r>
                        <a:rPr lang="ja-JP" altLang="en-US" sz="1200" u="none" strike="noStrike" dirty="0">
                          <a:effectLst/>
                        </a:rPr>
                        <a:t>　</a:t>
                      </a:r>
                      <a:r>
                        <a:rPr lang="ja-JP" altLang="en-US" sz="1200" u="none" strike="noStrike" dirty="0" smtClean="0">
                          <a:effectLst/>
                        </a:rPr>
                        <a:t>㉙</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参加中の治験について、その対象であるがんの種類及び薬剤名等を広報して</a:t>
                      </a:r>
                      <a:r>
                        <a:rPr lang="ja-JP" altLang="en-US" sz="1200" u="none" strike="noStrike" dirty="0" smtClean="0">
                          <a:effectLst/>
                        </a:rPr>
                        <a:t>いる</a:t>
                      </a:r>
                      <a:endParaRPr lang="ja-JP" altLang="en-US" sz="1200" b="0" i="0" u="none" strike="noStrike" dirty="0">
                        <a:solidFill>
                          <a:srgbClr val="000000"/>
                        </a:solidFill>
                        <a:effectLst/>
                        <a:latin typeface="ＭＳ Ｐゴシック"/>
                      </a:endParaRPr>
                    </a:p>
                  </a:txBody>
                  <a:tcPr anchor="ctr"/>
                </a:tc>
              </a:tr>
              <a:tr h="639374">
                <a:tc>
                  <a:txBody>
                    <a:bodyPr/>
                    <a:lstStyle/>
                    <a:p>
                      <a:pPr algn="ctr" fontAlgn="ctr"/>
                      <a:r>
                        <a:rPr lang="ja-JP" altLang="en-US" sz="1200" u="none" strike="noStrike" dirty="0">
                          <a:effectLst/>
                        </a:rPr>
                        <a:t>　</a:t>
                      </a:r>
                      <a:r>
                        <a:rPr lang="ja-JP" altLang="en-US" sz="1200" u="none" strike="noStrike" dirty="0" smtClean="0">
                          <a:effectLst/>
                        </a:rPr>
                        <a:t>㉚</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臨床研究コーディネーター（ＣＲＣ）を</a:t>
                      </a:r>
                      <a:r>
                        <a:rPr lang="ja-JP" altLang="en-US" sz="1200" u="none" strike="noStrike" dirty="0" smtClean="0">
                          <a:effectLst/>
                        </a:rPr>
                        <a:t>配置</a:t>
                      </a:r>
                      <a:endParaRPr lang="ja-JP" altLang="en-US" sz="1200" b="0" i="0" u="none" strike="noStrike" dirty="0">
                        <a:solidFill>
                          <a:srgbClr val="000000"/>
                        </a:solidFill>
                        <a:effectLst/>
                        <a:latin typeface="ＭＳ Ｐゴシック"/>
                      </a:endParaRPr>
                    </a:p>
                  </a:txBody>
                  <a:tcPr anchor="ctr"/>
                </a:tc>
              </a:tr>
              <a:tr h="361844">
                <a:tc gridSpan="2">
                  <a:txBody>
                    <a:bodyPr/>
                    <a:lstStyle/>
                    <a:p>
                      <a:pPr algn="ctr" fontAlgn="ctr"/>
                      <a:r>
                        <a:rPr lang="ja-JP" altLang="en-US" sz="1600" b="0" i="0" u="none" strike="noStrike" dirty="0" smtClean="0">
                          <a:solidFill>
                            <a:schemeClr val="bg1"/>
                          </a:solidFill>
                          <a:effectLst/>
                          <a:latin typeface="ＭＳ Ｐゴシック"/>
                        </a:rPr>
                        <a:t>医療に係る安全管理（１項目）</a:t>
                      </a:r>
                      <a:endParaRPr lang="ja-JP" altLang="en-US" sz="1600" b="0" i="0" u="none" strike="noStrike" dirty="0">
                        <a:solidFill>
                          <a:schemeClr val="bg1"/>
                        </a:solidFill>
                        <a:effectLst/>
                        <a:latin typeface="ＭＳ Ｐゴシック"/>
                      </a:endParaRPr>
                    </a:p>
                  </a:txBody>
                  <a:tcPr anchor="ctr">
                    <a:solidFill>
                      <a:schemeClr val="tx2"/>
                    </a:solidFill>
                  </a:tcPr>
                </a:tc>
                <a:tc hMerge="1">
                  <a:txBody>
                    <a:bodyPr/>
                    <a:lstStyle/>
                    <a:p>
                      <a:pPr algn="l" fontAlgn="ctr"/>
                      <a:endParaRPr lang="ja-JP" altLang="en-US" sz="1100" b="0" i="0" u="none" strike="noStrike" dirty="0">
                        <a:solidFill>
                          <a:srgbClr val="000000"/>
                        </a:solidFill>
                        <a:effectLst/>
                        <a:latin typeface="ＭＳ Ｐゴシック"/>
                      </a:endParaRPr>
                    </a:p>
                  </a:txBody>
                  <a:tcPr anchor="ctr"/>
                </a:tc>
              </a:tr>
              <a:tr h="584762">
                <a:tc>
                  <a:txBody>
                    <a:bodyPr/>
                    <a:lstStyle/>
                    <a:p>
                      <a:pPr algn="ctr" fontAlgn="ctr"/>
                      <a:r>
                        <a:rPr lang="ja-JP" altLang="en-US" sz="1200" u="none" strike="noStrike" dirty="0">
                          <a:effectLst/>
                        </a:rPr>
                        <a:t>　</a:t>
                      </a:r>
                      <a:r>
                        <a:rPr lang="ja-JP" altLang="en-US" sz="1200" u="none" strike="noStrike" dirty="0" smtClean="0">
                          <a:effectLst/>
                        </a:rPr>
                        <a:t>㉛</a:t>
                      </a:r>
                      <a:endParaRPr lang="ja-JP" altLang="en-US" sz="1200" b="0" i="0" u="none" strike="noStrike" dirty="0">
                        <a:solidFill>
                          <a:srgbClr val="000000"/>
                        </a:solidFill>
                        <a:effectLst/>
                        <a:latin typeface="ＭＳ Ｐゴシック"/>
                      </a:endParaRPr>
                    </a:p>
                  </a:txBody>
                  <a:tcPr anchor="ctr"/>
                </a:tc>
                <a:tc>
                  <a:txBody>
                    <a:bodyPr/>
                    <a:lstStyle/>
                    <a:p>
                      <a:pPr algn="l" fontAlgn="ctr"/>
                      <a:r>
                        <a:rPr lang="ja-JP" altLang="en-US" sz="1200" u="none" strike="noStrike" dirty="0">
                          <a:effectLst/>
                        </a:rPr>
                        <a:t> 医療に係る安全管理の体制及び取り組み状況について、第三者による評価や拠点病院間で</a:t>
                      </a:r>
                      <a:r>
                        <a:rPr lang="ja-JP" altLang="en-US" sz="1200" u="none" strike="noStrike" dirty="0" smtClean="0">
                          <a:effectLst/>
                        </a:rPr>
                        <a:t>の実地</a:t>
                      </a:r>
                      <a:r>
                        <a:rPr lang="ja-JP" altLang="en-US" sz="1200" u="none" strike="noStrike" dirty="0">
                          <a:effectLst/>
                        </a:rPr>
                        <a:t>調査等を</a:t>
                      </a:r>
                      <a:r>
                        <a:rPr lang="ja-JP" altLang="en-US" sz="1200" u="none" strike="noStrike" dirty="0" smtClean="0">
                          <a:effectLst/>
                        </a:rPr>
                        <a:t>活用</a:t>
                      </a:r>
                      <a:endParaRPr lang="ja-JP" altLang="en-US" sz="1200" b="0" i="0" u="none" strike="noStrike" dirty="0">
                        <a:solidFill>
                          <a:srgbClr val="000000"/>
                        </a:solidFill>
                        <a:effectLst/>
                        <a:latin typeface="ＭＳ Ｐゴシック"/>
                      </a:endParaRPr>
                    </a:p>
                  </a:txBody>
                  <a:tcPr anchor="ctr"/>
                </a:tc>
              </a:tr>
            </a:tbl>
          </a:graphicData>
        </a:graphic>
      </p:graphicFrame>
      <p:sp>
        <p:nvSpPr>
          <p:cNvPr id="6" name="円/楕円 5"/>
          <p:cNvSpPr/>
          <p:nvPr/>
        </p:nvSpPr>
        <p:spPr>
          <a:xfrm>
            <a:off x="5148064" y="5017822"/>
            <a:ext cx="3384376" cy="1219490"/>
          </a:xfrm>
          <a:prstGeom prst="ellipse">
            <a:avLst/>
          </a:prstGeom>
          <a:solidFill>
            <a:schemeClr val="tx2">
              <a:lumMod val="20000"/>
              <a:lumOff val="80000"/>
            </a:schemeClr>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3" name="テキスト ボックス 2"/>
          <p:cNvSpPr txBox="1"/>
          <p:nvPr/>
        </p:nvSpPr>
        <p:spPr>
          <a:xfrm>
            <a:off x="5508104" y="5440578"/>
            <a:ext cx="3312368" cy="369332"/>
          </a:xfrm>
          <a:prstGeom prst="rect">
            <a:avLst/>
          </a:prstGeom>
          <a:noFill/>
        </p:spPr>
        <p:txBody>
          <a:bodyPr wrap="square" rtlCol="0">
            <a:spAutoFit/>
          </a:bodyPr>
          <a:lstStyle/>
          <a:p>
            <a:r>
              <a:rPr kumimoji="1" lang="ja-JP" altLang="en-US" b="1" dirty="0" smtClean="0"/>
              <a:t>望ましい要件 </a:t>
            </a:r>
            <a:r>
              <a:rPr kumimoji="1" lang="en-US" altLang="ja-JP" b="1" dirty="0" smtClean="0"/>
              <a:t>: </a:t>
            </a:r>
            <a:r>
              <a:rPr kumimoji="1" lang="ja-JP" altLang="en-US" b="1" dirty="0" smtClean="0"/>
              <a:t>計３１項目</a:t>
            </a:r>
            <a:endParaRPr kumimoji="1" lang="ja-JP" altLang="en-US" b="1" dirty="0"/>
          </a:p>
        </p:txBody>
      </p:sp>
      <p:sp>
        <p:nvSpPr>
          <p:cNvPr id="8" name="テキスト ボックス 7"/>
          <p:cNvSpPr txBox="1"/>
          <p:nvPr/>
        </p:nvSpPr>
        <p:spPr>
          <a:xfrm>
            <a:off x="7956376" y="116632"/>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3219346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51520" y="476672"/>
            <a:ext cx="2736304" cy="261610"/>
          </a:xfrm>
          <a:prstGeom prst="rect">
            <a:avLst/>
          </a:prstGeom>
          <a:solidFill>
            <a:schemeClr val="bg1"/>
          </a:solidFill>
          <a:ln>
            <a:noFill/>
          </a:ln>
        </p:spPr>
        <p:txBody>
          <a:bodyPr wrap="square" rtlCol="0">
            <a:spAutoFit/>
          </a:bodyPr>
          <a:lstStyle/>
          <a:p>
            <a:r>
              <a:rPr lang="ja-JP" altLang="en-US" sz="1100" b="1" dirty="0" smtClean="0"/>
              <a:t>（国新整備指針</a:t>
            </a:r>
            <a:r>
              <a:rPr lang="ja-JP" altLang="en-US" sz="1100" b="1" dirty="0">
                <a:latin typeface="+mn-ea"/>
              </a:rPr>
              <a:t>④ </a:t>
            </a:r>
            <a:r>
              <a:rPr lang="en-US" altLang="ja-JP" sz="1100" b="1" dirty="0">
                <a:latin typeface="+mn-ea"/>
              </a:rPr>
              <a:t>Ⅳ</a:t>
            </a:r>
            <a:r>
              <a:rPr lang="ja-JP" altLang="en-US" sz="1100" b="1" dirty="0">
                <a:latin typeface="+mn-ea"/>
              </a:rPr>
              <a:t>の３の（３）</a:t>
            </a:r>
            <a:r>
              <a:rPr lang="ja-JP" altLang="en-US" sz="1100" b="1" dirty="0" smtClean="0"/>
              <a:t>より抜粋）</a:t>
            </a:r>
            <a:endParaRPr lang="en-US" altLang="ja-JP" sz="1100" b="1" dirty="0" smtClean="0"/>
          </a:p>
        </p:txBody>
      </p:sp>
      <p:sp>
        <p:nvSpPr>
          <p:cNvPr id="4" name="タイトル 7"/>
          <p:cNvSpPr txBox="1">
            <a:spLocks/>
          </p:cNvSpPr>
          <p:nvPr/>
        </p:nvSpPr>
        <p:spPr>
          <a:xfrm>
            <a:off x="251520" y="18202"/>
            <a:ext cx="8784976" cy="458470"/>
          </a:xfrm>
          <a:prstGeom prst="rect">
            <a:avLst/>
          </a:prstGeom>
          <a:solidFill>
            <a:schemeClr val="tx2">
              <a:lumMod val="50000"/>
            </a:schemeClr>
          </a:solidFill>
          <a:ln>
            <a:solidFill>
              <a:srgbClr val="00206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smtClean="0">
                <a:solidFill>
                  <a:schemeClr val="bg1"/>
                </a:solidFill>
                <a:latin typeface="+mn-ea"/>
              </a:rPr>
              <a:t>Ⅳ</a:t>
            </a:r>
            <a:r>
              <a:rPr lang="ja-JP" altLang="en-US" sz="2000" b="1" dirty="0" smtClean="0">
                <a:solidFill>
                  <a:schemeClr val="bg1"/>
                </a:solidFill>
                <a:latin typeface="+mn-ea"/>
              </a:rPr>
              <a:t>の３の（３）に規定する緩和ケアセンターについて</a:t>
            </a:r>
            <a:endParaRPr lang="ja-JP" altLang="en-US" sz="2000" b="1" dirty="0">
              <a:solidFill>
                <a:schemeClr val="bg1"/>
              </a:solidFill>
              <a:latin typeface="+mn-ea"/>
              <a:ea typeface="+mn-ea"/>
              <a:cs typeface="Meiryo UI" panose="020B0604030504040204" pitchFamily="50" charset="-128"/>
            </a:endParaRPr>
          </a:p>
        </p:txBody>
      </p:sp>
      <p:sp>
        <p:nvSpPr>
          <p:cNvPr id="5" name="テキスト ボックス 4"/>
          <p:cNvSpPr txBox="1"/>
          <p:nvPr/>
        </p:nvSpPr>
        <p:spPr>
          <a:xfrm>
            <a:off x="251520" y="692696"/>
            <a:ext cx="8712968" cy="430887"/>
          </a:xfrm>
          <a:prstGeom prst="rect">
            <a:avLst/>
          </a:prstGeom>
          <a:noFill/>
          <a:ln>
            <a:solidFill>
              <a:schemeClr val="tx1"/>
            </a:solidFill>
          </a:ln>
        </p:spPr>
        <p:txBody>
          <a:bodyPr wrap="square" rtlCol="0">
            <a:spAutoFit/>
          </a:bodyPr>
          <a:lstStyle/>
          <a:p>
            <a:r>
              <a:rPr lang="ja-JP" altLang="en-US" sz="1100" dirty="0"/>
              <a:t>緩和ケアチーム、緩和ケア外来、緩和ケア病棟等を有機的に統合する緩和ケアセンターを整備し、当該緩和ケアセンターを組織上明確に位置づけること。緩和ケアセンターは、緩和ケアチームが主体となり以下の活動を行い、専門的緩和ケアを提供する院内拠点組織とする。 </a:t>
            </a:r>
            <a:endParaRPr lang="en-US" altLang="ja-JP" sz="1100" dirty="0" smtClean="0"/>
          </a:p>
        </p:txBody>
      </p:sp>
      <p:graphicFrame>
        <p:nvGraphicFramePr>
          <p:cNvPr id="6" name="表 5"/>
          <p:cNvGraphicFramePr>
            <a:graphicFrameLocks noGrp="1"/>
          </p:cNvGraphicFramePr>
          <p:nvPr>
            <p:extLst>
              <p:ext uri="{D42A27DB-BD31-4B8C-83A1-F6EECF244321}">
                <p14:modId xmlns:p14="http://schemas.microsoft.com/office/powerpoint/2010/main" val="2204329521"/>
              </p:ext>
            </p:extLst>
          </p:nvPr>
        </p:nvGraphicFramePr>
        <p:xfrm>
          <a:off x="251520" y="1164232"/>
          <a:ext cx="4248472" cy="5000288"/>
        </p:xfrm>
        <a:graphic>
          <a:graphicData uri="http://schemas.openxmlformats.org/drawingml/2006/table">
            <a:tbl>
              <a:tblPr>
                <a:tableStyleId>{5C22544A-7EE6-4342-B048-85BDC9FD1C3A}</a:tableStyleId>
              </a:tblPr>
              <a:tblGrid>
                <a:gridCol w="4248472"/>
              </a:tblGrid>
              <a:tr h="3399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1" i="0" dirty="0" smtClean="0">
                          <a:solidFill>
                            <a:schemeClr val="bg1"/>
                          </a:solidFill>
                        </a:rPr>
                        <a:t>人員体制以外の要件</a:t>
                      </a:r>
                    </a:p>
                  </a:txBody>
                  <a:tcPr anchor="ctr">
                    <a:solidFill>
                      <a:schemeClr val="tx2"/>
                    </a:solidFill>
                  </a:tcPr>
                </a:tc>
              </a:tr>
              <a:tr h="4869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t>　〇  がん看護に関する専門資格を有する看護師等による定期的な</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    </a:t>
                      </a:r>
                      <a:r>
                        <a:rPr lang="ja-JP" altLang="en-US" sz="1100" dirty="0" smtClean="0"/>
                        <a:t>がん患者カウンセリングを行うこと。 </a:t>
                      </a:r>
                    </a:p>
                  </a:txBody>
                  <a:tcPr anchor="ctr"/>
                </a:tc>
              </a:tr>
              <a:tr h="486905">
                <a:tc>
                  <a:txBody>
                    <a:bodyPr/>
                    <a:lstStyle/>
                    <a:p>
                      <a:r>
                        <a:rPr lang="ja-JP" altLang="en-US" sz="1100" dirty="0" smtClean="0"/>
                        <a:t>　〇  看護カンファレンスを週１回程度開催し、患者とその家族の苦痛</a:t>
                      </a:r>
                      <a:endParaRPr lang="en-US" altLang="ja-JP" sz="1100" dirty="0" smtClean="0"/>
                    </a:p>
                    <a:p>
                      <a:r>
                        <a:rPr lang="ja-JP" altLang="en-US" sz="1100" dirty="0" smtClean="0"/>
                        <a:t>　  に関する情報を外来や病棟看護師等と共有すること。 </a:t>
                      </a:r>
                    </a:p>
                  </a:txBody>
                  <a:tcPr anchor="ctr"/>
                </a:tc>
              </a:tr>
              <a:tr h="678191">
                <a:tc>
                  <a:txBody>
                    <a:bodyPr/>
                    <a:lstStyle/>
                    <a:p>
                      <a:r>
                        <a:rPr lang="ja-JP" altLang="en-US" sz="1100" dirty="0" smtClean="0"/>
                        <a:t>　〇  緊急緩和ケア病床を確保し、かかりつけ患者や連携協力リストを</a:t>
                      </a:r>
                      <a:endParaRPr lang="en-US" altLang="ja-JP" sz="1100" dirty="0" smtClean="0"/>
                    </a:p>
                    <a:p>
                      <a:r>
                        <a:rPr lang="ja-JP" altLang="en-US" sz="1100" dirty="0" smtClean="0"/>
                        <a:t>　  作成した在宅療養支援診療所等からの紹介患者を対象として、</a:t>
                      </a:r>
                      <a:endParaRPr lang="en-US" altLang="ja-JP" sz="1100" dirty="0" smtClean="0"/>
                    </a:p>
                    <a:p>
                      <a:r>
                        <a:rPr lang="en-US" altLang="ja-JP" sz="1100" dirty="0" smtClean="0"/>
                        <a:t>     </a:t>
                      </a:r>
                      <a:r>
                        <a:rPr lang="ja-JP" altLang="en-US" sz="1100" dirty="0" smtClean="0"/>
                        <a:t>緊急入院体制を整備すること。 </a:t>
                      </a:r>
                      <a:endParaRPr lang="ja-JP" altLang="en-US" sz="1100" dirty="0"/>
                    </a:p>
                  </a:txBody>
                  <a:tcPr anchor="ctr"/>
                </a:tc>
              </a:tr>
              <a:tr h="678191">
                <a:tc>
                  <a:txBody>
                    <a:bodyPr/>
                    <a:lstStyle/>
                    <a:p>
                      <a:r>
                        <a:rPr lang="ja-JP" altLang="en-US" sz="1100" dirty="0" smtClean="0"/>
                        <a:t>　〇  地域の病院や在宅療養支援診療所、ホスピス・緩和ケア病棟等</a:t>
                      </a:r>
                      <a:endParaRPr lang="en-US" altLang="ja-JP" sz="1100" dirty="0" smtClean="0"/>
                    </a:p>
                    <a:p>
                      <a:r>
                        <a:rPr lang="ja-JP" altLang="en-US" sz="1100" dirty="0" smtClean="0"/>
                        <a:t>  　の診療従事者と協働して、緩和ケアにおける連携協力に関する</a:t>
                      </a:r>
                      <a:endParaRPr lang="en-US" altLang="ja-JP" sz="1100" dirty="0" smtClean="0"/>
                    </a:p>
                    <a:p>
                      <a:r>
                        <a:rPr lang="ja-JP" altLang="en-US" sz="1100" dirty="0" smtClean="0"/>
                        <a:t>　  カンファレンスを月１回程度定期的に開催すること。 </a:t>
                      </a:r>
                      <a:endParaRPr lang="ja-JP" altLang="en-US" sz="1100" dirty="0"/>
                    </a:p>
                  </a:txBody>
                  <a:tcPr anchor="ctr"/>
                </a:tc>
              </a:tr>
              <a:tr h="4869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t>　〇  連携協力している在宅療養支援診療所等を対象にした患者の</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    </a:t>
                      </a:r>
                      <a:r>
                        <a:rPr lang="ja-JP" altLang="en-US" sz="1100" dirty="0" smtClean="0"/>
                        <a:t>診療情報に係る相談等、いつでも連絡を取れる体制を整備すること。 </a:t>
                      </a:r>
                    </a:p>
                  </a:txBody>
                  <a:tcPr anchor="ctr"/>
                </a:tc>
              </a:tr>
              <a:tr h="4869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t>　〇  相談支援センターとの連携を図り、がん患者とその家族に対して、</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    </a:t>
                      </a:r>
                      <a:r>
                        <a:rPr lang="ja-JP" altLang="en-US" sz="1100" dirty="0" smtClean="0"/>
                        <a:t>緩和ケアに関する高次の相談支援を提供する体制を確保すること。 </a:t>
                      </a:r>
                    </a:p>
                  </a:txBody>
                  <a:tcPr anchor="ctr"/>
                </a:tc>
              </a:tr>
              <a:tr h="678191">
                <a:tc>
                  <a:txBody>
                    <a:bodyPr/>
                    <a:lstStyle/>
                    <a:p>
                      <a:r>
                        <a:rPr lang="ja-JP" altLang="en-US" sz="1100" dirty="0" smtClean="0"/>
                        <a:t>　〇  がん診療に携わる診療従事者に対して定期的な緩和ケアに</a:t>
                      </a:r>
                      <a:endParaRPr lang="en-US" altLang="ja-JP" sz="1100" dirty="0" smtClean="0"/>
                    </a:p>
                    <a:p>
                      <a:r>
                        <a:rPr lang="en-US" altLang="ja-JP" sz="1100" dirty="0" smtClean="0"/>
                        <a:t>    </a:t>
                      </a:r>
                      <a:r>
                        <a:rPr lang="ja-JP" altLang="en-US" sz="1100" dirty="0" smtClean="0"/>
                        <a:t>関する院内研修会等を開催し、修了者を把握する等、研修の運営</a:t>
                      </a:r>
                      <a:endParaRPr lang="en-US" altLang="ja-JP" sz="1100" dirty="0" smtClean="0"/>
                    </a:p>
                    <a:p>
                      <a:r>
                        <a:rPr lang="en-US" altLang="ja-JP" sz="1100" dirty="0" smtClean="0"/>
                        <a:t>    </a:t>
                      </a:r>
                      <a:r>
                        <a:rPr lang="ja-JP" altLang="en-US" sz="1100" dirty="0" smtClean="0"/>
                        <a:t>体制を構築すること。 </a:t>
                      </a:r>
                      <a:endParaRPr lang="ja-JP" altLang="en-US" sz="1100" dirty="0"/>
                    </a:p>
                  </a:txBody>
                  <a:tcPr anchor="ctr"/>
                </a:tc>
              </a:tr>
              <a:tr h="6781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t>　 〇  緩和ケアセンターの構成員が参加するカンファレンスを週１回</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    </a:t>
                      </a:r>
                      <a:r>
                        <a:rPr lang="ja-JP" altLang="en-US" sz="1100" dirty="0" smtClean="0"/>
                        <a:t>以上の頻度で開催し、緩和ケアセンターの運営に関する情報共有</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    </a:t>
                      </a:r>
                      <a:r>
                        <a:rPr lang="ja-JP" altLang="en-US" sz="1100" dirty="0" smtClean="0"/>
                        <a:t>や検討を行うこと。 </a:t>
                      </a:r>
                      <a:endParaRPr lang="ja-JP" altLang="en-US" sz="1100" dirty="0"/>
                    </a:p>
                  </a:txBody>
                  <a:tcPr anchor="ct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853364850"/>
              </p:ext>
            </p:extLst>
          </p:nvPr>
        </p:nvGraphicFramePr>
        <p:xfrm>
          <a:off x="4644008" y="1164232"/>
          <a:ext cx="4392488" cy="5217096"/>
        </p:xfrm>
        <a:graphic>
          <a:graphicData uri="http://schemas.openxmlformats.org/drawingml/2006/table">
            <a:tbl>
              <a:tblPr>
                <a:tableStyleId>{5C22544A-7EE6-4342-B048-85BDC9FD1C3A}</a:tableStyleId>
              </a:tblPr>
              <a:tblGrid>
                <a:gridCol w="4392488"/>
              </a:tblGrid>
              <a:tr h="340296">
                <a:tc>
                  <a:txBody>
                    <a:bodyPr/>
                    <a:lstStyle/>
                    <a:p>
                      <a:pPr algn="ctr"/>
                      <a:r>
                        <a:rPr lang="ja-JP" altLang="en-US" sz="1400" b="1" dirty="0" smtClean="0">
                          <a:solidFill>
                            <a:schemeClr val="bg1"/>
                          </a:solidFill>
                        </a:rPr>
                        <a:t>人員体制の要件</a:t>
                      </a:r>
                    </a:p>
                  </a:txBody>
                  <a:tcPr anchor="ctr">
                    <a:solidFill>
                      <a:schemeClr val="tx2"/>
                    </a:solidFill>
                  </a:tcPr>
                </a:tc>
              </a:tr>
              <a:tr h="1520698">
                <a:tc>
                  <a:txBody>
                    <a:bodyPr/>
                    <a:lstStyle/>
                    <a:p>
                      <a:r>
                        <a:rPr lang="ja-JP" altLang="en-US" sz="1100" dirty="0" smtClean="0"/>
                        <a:t>　〇　緩和ケアチームの医師に加えて、以下の医師を配置すること。 </a:t>
                      </a:r>
                      <a:endParaRPr lang="en-US" altLang="ja-JP" sz="1100" dirty="0" smtClean="0"/>
                    </a:p>
                    <a:p>
                      <a:endParaRPr lang="ja-JP" altLang="en-US" sz="1100" dirty="0" smtClean="0"/>
                    </a:p>
                    <a:p>
                      <a:r>
                        <a:rPr lang="ja-JP" altLang="en-US" sz="1100" dirty="0" smtClean="0"/>
                        <a:t>　　ア　 　緩和ケアセンターの機能を統括する医師を緩和ケアセンター長　　　</a:t>
                      </a:r>
                      <a:endParaRPr lang="en-US" altLang="ja-JP" sz="1100" dirty="0" smtClean="0"/>
                    </a:p>
                    <a:p>
                      <a:r>
                        <a:rPr lang="ja-JP" altLang="en-US" sz="1100" dirty="0" smtClean="0"/>
                        <a:t>　　　</a:t>
                      </a:r>
                      <a:r>
                        <a:rPr lang="ja-JP" altLang="en-US" sz="1100" baseline="0" dirty="0" smtClean="0"/>
                        <a:t> </a:t>
                      </a:r>
                      <a:r>
                        <a:rPr lang="ja-JP" altLang="en-US" sz="1100" dirty="0" smtClean="0"/>
                        <a:t>として１人配置。当該医師は、常勤かつ院内において管理的立</a:t>
                      </a:r>
                      <a:endParaRPr lang="en-US" altLang="ja-JP" sz="1100" dirty="0" smtClean="0"/>
                    </a:p>
                    <a:p>
                      <a:r>
                        <a:rPr lang="ja-JP" altLang="en-US" sz="1100" dirty="0" smtClean="0"/>
                        <a:t>　　　</a:t>
                      </a:r>
                      <a:r>
                        <a:rPr lang="ja-JP" altLang="en-US" sz="1100" baseline="0" dirty="0" smtClean="0"/>
                        <a:t> </a:t>
                      </a:r>
                      <a:r>
                        <a:rPr lang="ja-JP" altLang="en-US" sz="1100" dirty="0" smtClean="0"/>
                        <a:t>の医師であること。 </a:t>
                      </a:r>
                    </a:p>
                    <a:p>
                      <a:r>
                        <a:rPr lang="ja-JP" altLang="en-US" sz="1100" dirty="0" smtClean="0"/>
                        <a:t>　　イ　　 緊急緩和ケア病床を担当する専門的な知識及び技能を有する</a:t>
                      </a:r>
                      <a:endParaRPr lang="en-US" altLang="ja-JP" sz="1100" dirty="0" smtClean="0"/>
                    </a:p>
                    <a:p>
                      <a:r>
                        <a:rPr lang="ja-JP" altLang="en-US" sz="1100" dirty="0" smtClean="0"/>
                        <a:t>　　　 常勤の医師を１人以上配置。なお、緩和ケアチームの医師と</a:t>
                      </a:r>
                      <a:endParaRPr lang="en-US" altLang="ja-JP" sz="1100" dirty="0" smtClean="0"/>
                    </a:p>
                    <a:p>
                      <a:r>
                        <a:rPr lang="ja-JP" altLang="en-US" sz="1100" dirty="0" smtClean="0"/>
                        <a:t>　　　</a:t>
                      </a:r>
                      <a:r>
                        <a:rPr lang="ja-JP" altLang="en-US" sz="1100" baseline="0" dirty="0" smtClean="0"/>
                        <a:t> </a:t>
                      </a:r>
                      <a:r>
                        <a:rPr lang="ja-JP" altLang="en-US" sz="1100" dirty="0" smtClean="0"/>
                        <a:t>兼任可。当該医師が、夜間休日等も必要時には主治医や当直</a:t>
                      </a:r>
                      <a:endParaRPr lang="en-US" altLang="ja-JP" sz="1100" dirty="0" smtClean="0"/>
                    </a:p>
                    <a:p>
                      <a:r>
                        <a:rPr lang="en-US" altLang="ja-JP" sz="1100" dirty="0" smtClean="0"/>
                        <a:t>         </a:t>
                      </a:r>
                      <a:r>
                        <a:rPr lang="ja-JP" altLang="en-US" sz="1100" baseline="0" dirty="0" smtClean="0"/>
                        <a:t> </a:t>
                      </a:r>
                      <a:r>
                        <a:rPr lang="ja-JP" altLang="en-US" sz="1100" dirty="0" smtClean="0"/>
                        <a:t>担当医と連絡を取ることができる体制の整備。 </a:t>
                      </a:r>
                    </a:p>
                  </a:txBody>
                  <a:tcPr/>
                </a:tc>
              </a:tr>
              <a:tr h="31598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t>　〇　緩和ケアチームの構成員に加えて、以下の人員を配置すること。 </a:t>
                      </a:r>
                    </a:p>
                    <a:p>
                      <a:r>
                        <a:rPr lang="ja-JP" altLang="en-US" sz="1100" dirty="0" smtClean="0"/>
                        <a:t>　 </a:t>
                      </a:r>
                      <a:endParaRPr lang="en-US" altLang="ja-JP" sz="1100" dirty="0" smtClean="0"/>
                    </a:p>
                    <a:p>
                      <a:r>
                        <a:rPr lang="ja-JP" altLang="en-US" sz="1100" dirty="0" smtClean="0"/>
                        <a:t>　　ア　　緩和ケアセンターの機能を管理・調整する、専従のジェネラル</a:t>
                      </a:r>
                      <a:endParaRPr lang="en-US" altLang="ja-JP" sz="1100" dirty="0" smtClean="0"/>
                    </a:p>
                    <a:p>
                      <a:r>
                        <a:rPr lang="ja-JP" altLang="en-US" sz="1100" dirty="0" smtClean="0"/>
                        <a:t>　　　　マネージャーの配置。ジェネラルマネージャーは、常勤かつ院内</a:t>
                      </a:r>
                      <a:endParaRPr lang="en-US" altLang="ja-JP" sz="1100" dirty="0" smtClean="0"/>
                    </a:p>
                    <a:p>
                      <a:r>
                        <a:rPr lang="ja-JP" altLang="en-US" sz="1100" dirty="0" smtClean="0"/>
                        <a:t>　　　　において管理的立場の看護師であること。</a:t>
                      </a:r>
                      <a:endParaRPr lang="en-US" altLang="ja-JP" sz="1100" dirty="0" smtClean="0"/>
                    </a:p>
                    <a:p>
                      <a:r>
                        <a:rPr lang="ja-JP" altLang="en-US" sz="1100" dirty="0" smtClean="0"/>
                        <a:t>　　　　また、がん看護に関する専門資格を有する者が望ましい。 </a:t>
                      </a:r>
                    </a:p>
                    <a:p>
                      <a:r>
                        <a:rPr lang="ja-JP" altLang="en-US" sz="1100" dirty="0" smtClean="0"/>
                        <a:t> 　　イ </a:t>
                      </a:r>
                      <a:r>
                        <a:rPr lang="ja-JP" altLang="en-US" sz="1100" baseline="0" dirty="0" smtClean="0"/>
                        <a:t> 　</a:t>
                      </a:r>
                      <a:r>
                        <a:rPr lang="ja-JP" altLang="en-US" sz="1100" dirty="0" smtClean="0"/>
                        <a:t>アに規定するジェネラルマネージャーとは別に、専従かつ常勤</a:t>
                      </a:r>
                      <a:endParaRPr lang="en-US" altLang="ja-JP" sz="1100" dirty="0" smtClean="0"/>
                    </a:p>
                    <a:p>
                      <a:r>
                        <a:rPr lang="ja-JP" altLang="en-US" sz="1100" baseline="0" dirty="0" smtClean="0"/>
                        <a:t>　　　　 </a:t>
                      </a:r>
                      <a:r>
                        <a:rPr lang="ja-JP" altLang="en-US" sz="1100" dirty="0" smtClean="0"/>
                        <a:t>のがん看護に関する専門資格を有する看護師を２人以上配置。</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t>　　　　 また、当該看護師は緩和ケアチームの看護師と兼任可。 </a:t>
                      </a:r>
                    </a:p>
                    <a:p>
                      <a:r>
                        <a:rPr lang="ja-JP" altLang="en-US" sz="1100" dirty="0" smtClean="0"/>
                        <a:t> 　　ウ 　 緩和ケアセンターの業務に協力する薬剤師の配置。</a:t>
                      </a:r>
                      <a:endParaRPr lang="en-US" altLang="ja-JP" sz="1100" dirty="0" smtClean="0"/>
                    </a:p>
                    <a:p>
                      <a:r>
                        <a:rPr lang="ja-JP" altLang="en-US" sz="1100" dirty="0" smtClean="0"/>
                        <a:t>　　　</a:t>
                      </a:r>
                      <a:r>
                        <a:rPr lang="ja-JP" altLang="en-US" sz="1100" baseline="0" dirty="0" smtClean="0"/>
                        <a:t>    </a:t>
                      </a:r>
                      <a:r>
                        <a:rPr lang="ja-JP" altLang="en-US" sz="1100" dirty="0" smtClean="0"/>
                        <a:t>なお、当該薬剤師はがん薬物療法に関する専門資格を有する者</a:t>
                      </a:r>
                      <a:endParaRPr lang="en-US" altLang="ja-JP" sz="1100" dirty="0" smtClean="0"/>
                    </a:p>
                    <a:p>
                      <a:r>
                        <a:rPr lang="ja-JP" altLang="en-US" sz="1100" dirty="0" smtClean="0"/>
                        <a:t>　　　　 が望ましい。 </a:t>
                      </a:r>
                    </a:p>
                    <a:p>
                      <a:r>
                        <a:rPr lang="ja-JP" altLang="en-US" sz="1100" dirty="0" smtClean="0"/>
                        <a:t> 　   エ  </a:t>
                      </a:r>
                      <a:r>
                        <a:rPr lang="ja-JP" altLang="en-US" sz="1100" baseline="0" dirty="0" smtClean="0"/>
                        <a:t> </a:t>
                      </a:r>
                      <a:r>
                        <a:rPr lang="ja-JP" altLang="en-US" sz="1100" dirty="0" smtClean="0"/>
                        <a:t>  緩和ケアセンターにおける相談支援業務に専任の相談支援</a:t>
                      </a:r>
                      <a:endParaRPr lang="en-US" altLang="ja-JP" sz="1100" dirty="0" smtClean="0"/>
                    </a:p>
                    <a:p>
                      <a:r>
                        <a:rPr lang="ja-JP" altLang="en-US" sz="1100" dirty="0" smtClean="0"/>
                        <a:t>　　　　に携わる者を１人以上配置。相談支援センターの相談支援に</a:t>
                      </a:r>
                      <a:endParaRPr lang="en-US" altLang="ja-JP" sz="1100" dirty="0" smtClean="0"/>
                    </a:p>
                    <a:p>
                      <a:r>
                        <a:rPr lang="ja-JP" altLang="en-US" sz="1100" dirty="0" smtClean="0"/>
                        <a:t>　　　　携わる者との兼任および相談支援センター内にて当該業務に</a:t>
                      </a:r>
                      <a:endParaRPr lang="en-US" altLang="ja-JP" sz="1100" dirty="0" smtClean="0"/>
                    </a:p>
                    <a:p>
                      <a:r>
                        <a:rPr lang="ja-JP" altLang="en-US" sz="1100" dirty="0" smtClean="0"/>
                        <a:t>　　　　従事可。 </a:t>
                      </a:r>
                    </a:p>
                    <a:p>
                      <a:r>
                        <a:rPr lang="ja-JP" altLang="en-US" sz="1100" dirty="0" smtClean="0"/>
                        <a:t>　　</a:t>
                      </a:r>
                      <a:r>
                        <a:rPr lang="ja-JP" altLang="en-US" sz="1100" baseline="0" dirty="0" smtClean="0"/>
                        <a:t> </a:t>
                      </a:r>
                      <a:r>
                        <a:rPr lang="ja-JP" altLang="en-US" sz="1100" dirty="0" smtClean="0"/>
                        <a:t>オ  　 ジェネラルマネージャーを中心に歯科医師や医療心理に</a:t>
                      </a:r>
                      <a:endParaRPr lang="en-US" altLang="ja-JP" sz="1100" dirty="0" smtClean="0"/>
                    </a:p>
                    <a:p>
                      <a:r>
                        <a:rPr lang="ja-JP" altLang="en-US" sz="1100" dirty="0" smtClean="0"/>
                        <a:t>　　　　携わる者、理学療法士、管理栄養士、歯科衛生士等の診療</a:t>
                      </a:r>
                      <a:endParaRPr lang="en-US" altLang="ja-JP" sz="1100" dirty="0" smtClean="0"/>
                    </a:p>
                    <a:p>
                      <a:r>
                        <a:rPr lang="ja-JP" altLang="en-US" sz="1100" dirty="0" smtClean="0"/>
                        <a:t>　　　　従事者が連携することが望ましい。</a:t>
                      </a:r>
                    </a:p>
                  </a:txBody>
                  <a:tcPr/>
                </a:tc>
              </a:tr>
            </a:tbl>
          </a:graphicData>
        </a:graphic>
      </p:graphicFrame>
      <p:sp>
        <p:nvSpPr>
          <p:cNvPr id="9" name="テキスト ボックス 8"/>
          <p:cNvSpPr txBox="1"/>
          <p:nvPr/>
        </p:nvSpPr>
        <p:spPr>
          <a:xfrm>
            <a:off x="8047491" y="15007"/>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10" name="スライド番号プレースホルダー 1"/>
          <p:cNvSpPr>
            <a:spLocks noGrp="1"/>
          </p:cNvSpPr>
          <p:nvPr/>
        </p:nvSpPr>
        <p:spPr>
          <a:xfrm>
            <a:off x="6854725" y="6381328"/>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dirty="0">
                <a:solidFill>
                  <a:schemeClr val="tx1"/>
                </a:solidFill>
              </a:rPr>
              <a:t>３</a:t>
            </a:r>
            <a:endParaRPr kumimoji="1" lang="ja-JP" altLang="en-US" sz="1400" dirty="0">
              <a:solidFill>
                <a:schemeClr val="tx1"/>
              </a:solidFill>
            </a:endParaRPr>
          </a:p>
        </p:txBody>
      </p:sp>
    </p:spTree>
    <p:extLst>
      <p:ext uri="{BB962C8B-B14F-4D97-AF65-F5344CB8AC3E}">
        <p14:creationId xmlns:p14="http://schemas.microsoft.com/office/powerpoint/2010/main" val="287029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395536" y="331713"/>
            <a:ext cx="8280920" cy="432991"/>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地域</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a:t>
            </a:r>
            <a:r>
              <a:rPr lang="ja-JP" altLang="en-US" sz="2000" b="1" dirty="0" smtClean="0">
                <a:solidFill>
                  <a:srgbClr val="FFFFFF"/>
                </a:solidFill>
                <a:latin typeface="+mn-ea"/>
                <a:cs typeface="Times New Roman"/>
              </a:rPr>
              <a:t>（高度型）</a:t>
            </a:r>
            <a:r>
              <a:rPr lang="ja-JP" sz="2000" b="1" dirty="0" smtClean="0">
                <a:solidFill>
                  <a:srgbClr val="FFFFFF"/>
                </a:solidFill>
                <a:effectLst/>
                <a:latin typeface="+mn-ea"/>
                <a:cs typeface="Times New Roman"/>
              </a:rPr>
              <a:t>の</a:t>
            </a:r>
            <a:r>
              <a:rPr lang="ja-JP" altLang="en-US" sz="2000" b="1" dirty="0" smtClean="0">
                <a:solidFill>
                  <a:srgbClr val="FFFFFF"/>
                </a:solidFill>
                <a:latin typeface="+mn-ea"/>
                <a:cs typeface="Times New Roman"/>
              </a:rPr>
              <a:t>推薦について</a:t>
            </a:r>
            <a:endParaRPr lang="ja-JP" b="1" dirty="0">
              <a:effectLst/>
              <a:latin typeface="+mn-ea"/>
              <a:cs typeface="ＭＳ Ｐゴシック"/>
            </a:endParaRPr>
          </a:p>
        </p:txBody>
      </p:sp>
      <p:sp>
        <p:nvSpPr>
          <p:cNvPr id="10" name="テキスト ボックス 9"/>
          <p:cNvSpPr txBox="1"/>
          <p:nvPr/>
        </p:nvSpPr>
        <p:spPr>
          <a:xfrm>
            <a:off x="611560" y="1233972"/>
            <a:ext cx="8136904" cy="4931332"/>
          </a:xfrm>
          <a:prstGeom prst="rect">
            <a:avLst/>
          </a:prstGeom>
          <a:noFill/>
          <a:ln>
            <a:noFill/>
          </a:ln>
        </p:spPr>
        <p:txBody>
          <a:bodyPr wrap="square" lIns="144000" tIns="144000" rtlCol="0">
            <a:spAutoFit/>
          </a:bodyPr>
          <a:lstStyle/>
          <a:p>
            <a:r>
              <a:rPr lang="ja-JP" altLang="en-US" sz="1400" dirty="0" smtClean="0"/>
              <a:t>○ 高度型</a:t>
            </a:r>
            <a:r>
              <a:rPr lang="ja-JP" altLang="en-US" sz="1400" dirty="0"/>
              <a:t>の推薦は、</a:t>
            </a:r>
            <a:r>
              <a:rPr lang="ja-JP" altLang="en-US" sz="1400" dirty="0" smtClean="0"/>
              <a:t>国から地域がん拠点</a:t>
            </a:r>
            <a:r>
              <a:rPr lang="ja-JP" altLang="en-US" sz="1400" dirty="0"/>
              <a:t>病院として指定を受けた実績を考慮</a:t>
            </a:r>
            <a:r>
              <a:rPr lang="ja-JP" altLang="en-US" sz="1400" dirty="0" smtClean="0"/>
              <a:t>し、既指定病院を</a:t>
            </a:r>
            <a:endParaRPr lang="en-US" altLang="ja-JP" sz="1400" dirty="0" smtClean="0"/>
          </a:p>
          <a:p>
            <a:r>
              <a:rPr lang="en-US" altLang="ja-JP" sz="1400" dirty="0"/>
              <a:t> </a:t>
            </a:r>
            <a:r>
              <a:rPr lang="en-US" altLang="ja-JP" sz="1400" dirty="0" smtClean="0"/>
              <a:t>    </a:t>
            </a:r>
            <a:r>
              <a:rPr lang="ja-JP" altLang="en-US" sz="1400" dirty="0" smtClean="0"/>
              <a:t>対象</a:t>
            </a:r>
            <a:r>
              <a:rPr lang="ja-JP" altLang="en-US" sz="1400" dirty="0"/>
              <a:t>とする。</a:t>
            </a:r>
            <a:endParaRPr lang="en-US" altLang="ja-JP" sz="1400" dirty="0"/>
          </a:p>
          <a:p>
            <a:endParaRPr lang="en-US" altLang="ja-JP" sz="1400" dirty="0"/>
          </a:p>
          <a:p>
            <a:r>
              <a:rPr lang="ja-JP" altLang="ja-JP" sz="1400" dirty="0" smtClean="0"/>
              <a:t>○</a:t>
            </a:r>
            <a:r>
              <a:rPr lang="en-US" altLang="ja-JP" sz="1400" dirty="0" smtClean="0"/>
              <a:t> </a:t>
            </a:r>
            <a:r>
              <a:rPr lang="ja-JP" altLang="ja-JP" sz="1400" dirty="0" smtClean="0"/>
              <a:t>高度型要件</a:t>
            </a:r>
            <a:r>
              <a:rPr lang="ja-JP" altLang="en-US" sz="1400" dirty="0" smtClean="0"/>
              <a:t>② （診療実績が圏域において最も優れている）については、各圏域における</a:t>
            </a:r>
            <a:endParaRPr lang="en-US" altLang="ja-JP" sz="1400" dirty="0" smtClean="0"/>
          </a:p>
          <a:p>
            <a:r>
              <a:rPr lang="en-US" altLang="ja-JP" sz="1400" dirty="0"/>
              <a:t> </a:t>
            </a:r>
            <a:r>
              <a:rPr lang="en-US" altLang="ja-JP" sz="1400" dirty="0" smtClean="0"/>
              <a:t>    </a:t>
            </a:r>
            <a:r>
              <a:rPr lang="ja-JP" altLang="en-US" sz="1400" dirty="0" smtClean="0"/>
              <a:t>相対評価であることから、部会の審査において判断する必要があるため、次のとおりとする。</a:t>
            </a:r>
            <a:endParaRPr lang="en-US" altLang="ja-JP" sz="1400" dirty="0" smtClean="0">
              <a:latin typeface="+mn-ea"/>
            </a:endParaRPr>
          </a:p>
          <a:p>
            <a:r>
              <a:rPr lang="en-US" altLang="ja-JP" sz="1400" dirty="0">
                <a:latin typeface="+mn-ea"/>
              </a:rPr>
              <a:t> </a:t>
            </a:r>
            <a:r>
              <a:rPr lang="en-US" altLang="ja-JP" sz="1400" dirty="0" smtClean="0">
                <a:latin typeface="+mn-ea"/>
              </a:rPr>
              <a:t>    </a:t>
            </a:r>
            <a:r>
              <a:rPr lang="ja-JP" altLang="en-US" sz="1400" dirty="0" smtClean="0">
                <a:latin typeface="+mn-ea"/>
              </a:rPr>
              <a:t>（１）高度型要件（要件②を除く）を満たす病院については、部会において</a:t>
            </a:r>
            <a:endParaRPr lang="en-US" altLang="ja-JP" sz="1400" dirty="0" smtClean="0">
              <a:latin typeface="+mn-ea"/>
            </a:endParaRPr>
          </a:p>
          <a:p>
            <a:r>
              <a:rPr lang="ja-JP" altLang="en-US" sz="1400" dirty="0">
                <a:latin typeface="+mn-ea"/>
              </a:rPr>
              <a:t>　 </a:t>
            </a:r>
            <a:r>
              <a:rPr lang="ja-JP" altLang="en-US" sz="1400" dirty="0" smtClean="0">
                <a:latin typeface="+mn-ea"/>
              </a:rPr>
              <a:t>   　　高度型要件②について審査を行う。</a:t>
            </a:r>
            <a:endParaRPr lang="en-US" altLang="ja-JP" sz="1400" dirty="0" smtClean="0">
              <a:latin typeface="+mn-ea"/>
            </a:endParaRPr>
          </a:p>
          <a:p>
            <a:r>
              <a:rPr lang="ja-JP" altLang="en-US" sz="1400" dirty="0">
                <a:latin typeface="+mn-ea"/>
              </a:rPr>
              <a:t>　</a:t>
            </a:r>
            <a:r>
              <a:rPr lang="ja-JP" altLang="en-US" sz="1400" dirty="0" smtClean="0">
                <a:latin typeface="+mn-ea"/>
              </a:rPr>
              <a:t>   （２）部会の審査において高度型要件②を満たした病院を推薦する。</a:t>
            </a:r>
            <a:endParaRPr lang="en-US" altLang="ja-JP" sz="1400" dirty="0">
              <a:latin typeface="+mn-ea"/>
            </a:endParaRPr>
          </a:p>
          <a:p>
            <a:endParaRPr lang="en-US" altLang="ja-JP" sz="1400" dirty="0" smtClean="0">
              <a:latin typeface="+mn-ea"/>
            </a:endParaRPr>
          </a:p>
          <a:p>
            <a:r>
              <a:rPr lang="ja-JP" altLang="en-US" sz="1400" dirty="0" smtClean="0">
                <a:latin typeface="+mn-ea"/>
              </a:rPr>
              <a:t>　　＜参考＞ 高度型要件②</a:t>
            </a:r>
            <a:endParaRPr lang="en-US" altLang="ja-JP" sz="1400" dirty="0" smtClean="0">
              <a:latin typeface="+mn-ea"/>
            </a:endParaRPr>
          </a:p>
          <a:p>
            <a:r>
              <a:rPr lang="ja-JP" altLang="en-US" sz="1400" dirty="0" smtClean="0">
                <a:solidFill>
                  <a:sysClr val="windowText" lastClr="000000"/>
                </a:solidFill>
                <a:latin typeface="+mn-ea"/>
              </a:rPr>
              <a:t>　  </a:t>
            </a:r>
            <a:r>
              <a:rPr lang="ja-JP" altLang="en-US" sz="1400" dirty="0">
                <a:solidFill>
                  <a:sysClr val="windowText" lastClr="000000"/>
                </a:solidFill>
                <a:latin typeface="+mn-ea"/>
              </a:rPr>
              <a:t>　</a:t>
            </a:r>
            <a:r>
              <a:rPr lang="ja-JP" altLang="en-US" sz="1400" dirty="0" smtClean="0">
                <a:solidFill>
                  <a:sysClr val="windowText" lastClr="000000"/>
                </a:solidFill>
                <a:latin typeface="+mn-ea"/>
              </a:rPr>
              <a:t>  　　同一</a:t>
            </a:r>
            <a:r>
              <a:rPr lang="ja-JP" altLang="en-US" sz="1400" dirty="0">
                <a:solidFill>
                  <a:sysClr val="windowText" lastClr="000000"/>
                </a:solidFill>
                <a:latin typeface="+mn-ea"/>
              </a:rPr>
              <a:t>医療圏に複数の地域拠点病院がある場合は</a:t>
            </a:r>
            <a:r>
              <a:rPr lang="ja-JP" altLang="en-US" sz="1400" dirty="0" smtClean="0">
                <a:solidFill>
                  <a:sysClr val="windowText" lastClr="000000"/>
                </a:solidFill>
                <a:latin typeface="+mn-ea"/>
              </a:rPr>
              <a:t>、下記診療</a:t>
            </a:r>
            <a:r>
              <a:rPr lang="ja-JP" altLang="en-US" sz="1400" dirty="0">
                <a:solidFill>
                  <a:sysClr val="windowText" lastClr="000000"/>
                </a:solidFill>
                <a:latin typeface="+mn-ea"/>
              </a:rPr>
              <a:t>実績</a:t>
            </a:r>
            <a:r>
              <a:rPr lang="ja-JP" altLang="en-US" sz="1400" dirty="0" smtClean="0">
                <a:solidFill>
                  <a:sysClr val="windowText" lastClr="000000"/>
                </a:solidFill>
                <a:latin typeface="+mn-ea"/>
              </a:rPr>
              <a:t>が</a:t>
            </a:r>
            <a:endParaRPr lang="en-US" altLang="ja-JP" sz="1400" dirty="0" smtClean="0">
              <a:solidFill>
                <a:sysClr val="windowText" lastClr="000000"/>
              </a:solidFill>
              <a:latin typeface="+mn-ea"/>
            </a:endParaRPr>
          </a:p>
          <a:p>
            <a:r>
              <a:rPr lang="ja-JP" altLang="en-US" sz="1400" dirty="0" smtClean="0">
                <a:solidFill>
                  <a:sysClr val="windowText" lastClr="000000"/>
                </a:solidFill>
                <a:latin typeface="+mn-ea"/>
              </a:rPr>
              <a:t>　   　　 　当該</a:t>
            </a:r>
            <a:r>
              <a:rPr lang="ja-JP" altLang="en-US" sz="1400" dirty="0">
                <a:solidFill>
                  <a:sysClr val="windowText" lastClr="000000"/>
                </a:solidFill>
                <a:latin typeface="+mn-ea"/>
              </a:rPr>
              <a:t>医療圏</a:t>
            </a:r>
            <a:r>
              <a:rPr lang="ja-JP" altLang="en-US" sz="1400" dirty="0" smtClean="0">
                <a:solidFill>
                  <a:sysClr val="windowText" lastClr="000000"/>
                </a:solidFill>
                <a:latin typeface="+mn-ea"/>
              </a:rPr>
              <a:t>において</a:t>
            </a:r>
            <a:r>
              <a:rPr lang="ja-JP" altLang="en-US" sz="1400" dirty="0">
                <a:solidFill>
                  <a:sysClr val="windowText" lastClr="000000"/>
                </a:solidFill>
                <a:latin typeface="+mn-ea"/>
              </a:rPr>
              <a:t>最も優れて</a:t>
            </a:r>
            <a:r>
              <a:rPr lang="ja-JP" altLang="en-US" sz="1400" dirty="0" smtClean="0">
                <a:solidFill>
                  <a:sysClr val="windowText" lastClr="000000"/>
                </a:solidFill>
                <a:latin typeface="+mn-ea"/>
              </a:rPr>
              <a:t>いること。</a:t>
            </a:r>
            <a:endParaRPr lang="en-US" altLang="ja-JP" sz="1400" dirty="0" smtClean="0">
              <a:latin typeface="+mn-ea"/>
            </a:endParaRPr>
          </a:p>
          <a:p>
            <a:r>
              <a:rPr lang="ja-JP" altLang="en-US" sz="1400" dirty="0">
                <a:latin typeface="+mn-ea"/>
              </a:rPr>
              <a:t>　</a:t>
            </a:r>
            <a:r>
              <a:rPr lang="ja-JP" altLang="en-US" sz="1400" dirty="0" smtClean="0">
                <a:latin typeface="+mn-ea"/>
              </a:rPr>
              <a:t>        　　　 ア</a:t>
            </a:r>
            <a:r>
              <a:rPr lang="ja-JP" altLang="en-US" sz="1400" dirty="0">
                <a:latin typeface="+mn-ea"/>
              </a:rPr>
              <a:t>　 院内がん登録数</a:t>
            </a:r>
            <a:endParaRPr lang="en-US" altLang="ja-JP" sz="1400" dirty="0">
              <a:latin typeface="+mn-ea"/>
            </a:endParaRPr>
          </a:p>
          <a:p>
            <a:r>
              <a:rPr lang="ja-JP" altLang="en-US" sz="1400" dirty="0">
                <a:latin typeface="+mn-ea"/>
              </a:rPr>
              <a:t>　　</a:t>
            </a:r>
            <a:r>
              <a:rPr lang="ja-JP" altLang="en-US" sz="1400" dirty="0" smtClean="0">
                <a:latin typeface="+mn-ea"/>
              </a:rPr>
              <a:t>　      　   イ</a:t>
            </a:r>
            <a:r>
              <a:rPr lang="ja-JP" altLang="en-US" sz="1400" dirty="0">
                <a:latin typeface="+mn-ea"/>
              </a:rPr>
              <a:t>　 悪性腫瘍の手術件数</a:t>
            </a:r>
          </a:p>
          <a:p>
            <a:r>
              <a:rPr lang="ja-JP" altLang="en-US" sz="1400" dirty="0">
                <a:latin typeface="+mn-ea"/>
              </a:rPr>
              <a:t>　　</a:t>
            </a:r>
            <a:r>
              <a:rPr lang="ja-JP" altLang="en-US" sz="1400" dirty="0" smtClean="0">
                <a:latin typeface="+mn-ea"/>
              </a:rPr>
              <a:t>　   　　    ウ</a:t>
            </a:r>
            <a:r>
              <a:rPr lang="ja-JP" altLang="en-US" sz="1400" dirty="0">
                <a:latin typeface="+mn-ea"/>
              </a:rPr>
              <a:t>　 がんに係る薬物療法のべ患者数</a:t>
            </a:r>
          </a:p>
          <a:p>
            <a:r>
              <a:rPr lang="ja-JP" altLang="en-US" sz="1400" dirty="0">
                <a:latin typeface="+mn-ea"/>
              </a:rPr>
              <a:t>　　</a:t>
            </a:r>
            <a:r>
              <a:rPr lang="ja-JP" altLang="en-US" sz="1400" dirty="0" smtClean="0">
                <a:latin typeface="+mn-ea"/>
              </a:rPr>
              <a:t>　  　 　    エ</a:t>
            </a:r>
            <a:r>
              <a:rPr lang="ja-JP" altLang="en-US" sz="1400" dirty="0">
                <a:latin typeface="+mn-ea"/>
              </a:rPr>
              <a:t>　 放射線治療のべ患者数 年間</a:t>
            </a:r>
            <a:endParaRPr lang="en-US" altLang="ja-JP" sz="1400" dirty="0">
              <a:latin typeface="+mn-ea"/>
            </a:endParaRPr>
          </a:p>
          <a:p>
            <a:r>
              <a:rPr lang="ja-JP" altLang="en-US" sz="1400" dirty="0">
                <a:latin typeface="+mn-ea"/>
              </a:rPr>
              <a:t>　　</a:t>
            </a:r>
            <a:r>
              <a:rPr lang="ja-JP" altLang="en-US" sz="1400" dirty="0" smtClean="0">
                <a:latin typeface="+mn-ea"/>
              </a:rPr>
              <a:t>　　    　   オ</a:t>
            </a:r>
            <a:r>
              <a:rPr lang="ja-JP" altLang="en-US" sz="1400" dirty="0">
                <a:latin typeface="+mn-ea"/>
              </a:rPr>
              <a:t>　 緩和ケアチームの新規介入患者数</a:t>
            </a:r>
          </a:p>
          <a:p>
            <a:endParaRPr lang="en-US" altLang="ja-JP" sz="1400" dirty="0" smtClean="0">
              <a:latin typeface="+mn-ea"/>
            </a:endParaRPr>
          </a:p>
          <a:p>
            <a:endParaRPr lang="en-US" altLang="ja-JP" sz="1400" dirty="0">
              <a:latin typeface="+mn-ea"/>
            </a:endParaRPr>
          </a:p>
          <a:p>
            <a:r>
              <a:rPr lang="en-US" altLang="ja-JP" sz="1400" dirty="0" smtClean="0">
                <a:latin typeface="+mn-ea"/>
              </a:rPr>
              <a:t>※ </a:t>
            </a:r>
            <a:r>
              <a:rPr lang="ja-JP" altLang="en-US" sz="1400" dirty="0" smtClean="0">
                <a:latin typeface="+mn-ea"/>
              </a:rPr>
              <a:t>国</a:t>
            </a:r>
            <a:r>
              <a:rPr lang="ja-JP" altLang="en-US" sz="1400" dirty="0">
                <a:latin typeface="+mn-ea"/>
              </a:rPr>
              <a:t>の示す要件では、各圏域内での相対評価となるため、圏域間</a:t>
            </a:r>
            <a:r>
              <a:rPr lang="ja-JP" altLang="en-US" sz="1400" dirty="0" smtClean="0">
                <a:latin typeface="+mn-ea"/>
              </a:rPr>
              <a:t>で比較した場合には、</a:t>
            </a:r>
            <a:endParaRPr lang="en-US" altLang="ja-JP" sz="1400" dirty="0" smtClean="0">
              <a:latin typeface="+mn-ea"/>
            </a:endParaRPr>
          </a:p>
          <a:p>
            <a:r>
              <a:rPr lang="ja-JP" altLang="en-US" sz="1400" dirty="0">
                <a:latin typeface="+mn-ea"/>
              </a:rPr>
              <a:t>　</a:t>
            </a:r>
            <a:r>
              <a:rPr lang="ja-JP" altLang="en-US" sz="1400" dirty="0" smtClean="0">
                <a:latin typeface="+mn-ea"/>
              </a:rPr>
              <a:t>　診療</a:t>
            </a:r>
            <a:r>
              <a:rPr lang="ja-JP" altLang="en-US" sz="1400" dirty="0">
                <a:latin typeface="+mn-ea"/>
              </a:rPr>
              <a:t>実績</a:t>
            </a:r>
            <a:r>
              <a:rPr lang="ja-JP" altLang="en-US" sz="1400" dirty="0" smtClean="0">
                <a:latin typeface="+mn-ea"/>
              </a:rPr>
              <a:t>が低い</a:t>
            </a:r>
            <a:r>
              <a:rPr lang="ja-JP" altLang="en-US" sz="1400" dirty="0">
                <a:latin typeface="+mn-ea"/>
              </a:rPr>
              <a:t>病院</a:t>
            </a:r>
            <a:r>
              <a:rPr lang="ja-JP" altLang="en-US" sz="1400" dirty="0" smtClean="0">
                <a:latin typeface="+mn-ea"/>
              </a:rPr>
              <a:t>が高度型</a:t>
            </a:r>
            <a:r>
              <a:rPr lang="ja-JP" altLang="en-US" sz="1400" dirty="0">
                <a:latin typeface="+mn-ea"/>
              </a:rPr>
              <a:t>として推薦されることがある。</a:t>
            </a:r>
            <a:endParaRPr lang="en-US" altLang="ja-JP" sz="1400" dirty="0">
              <a:latin typeface="+mn-ea"/>
            </a:endParaRPr>
          </a:p>
          <a:p>
            <a:r>
              <a:rPr lang="ja-JP" altLang="en-US" sz="1400" dirty="0">
                <a:latin typeface="+mn-ea"/>
              </a:rPr>
              <a:t> </a:t>
            </a:r>
            <a:endParaRPr lang="en-US" altLang="ja-JP" sz="1400" dirty="0">
              <a:latin typeface="+mn-ea"/>
            </a:endParaRPr>
          </a:p>
        </p:txBody>
      </p:sp>
      <p:sp>
        <p:nvSpPr>
          <p:cNvPr id="11" name="テキスト ボックス 10"/>
          <p:cNvSpPr txBox="1"/>
          <p:nvPr/>
        </p:nvSpPr>
        <p:spPr>
          <a:xfrm>
            <a:off x="395537" y="827420"/>
            <a:ext cx="2376263" cy="338554"/>
          </a:xfrm>
          <a:prstGeom prst="rect">
            <a:avLst/>
          </a:prstGeom>
          <a:solidFill>
            <a:schemeClr val="accent2">
              <a:lumMod val="75000"/>
            </a:schemeClr>
          </a:solidFill>
        </p:spPr>
        <p:txBody>
          <a:bodyPr wrap="square" rtlCol="0">
            <a:spAutoFit/>
          </a:bodyPr>
          <a:lstStyle/>
          <a:p>
            <a:r>
              <a:rPr lang="ja-JP" altLang="en-US" sz="1600" b="1" dirty="0" smtClean="0">
                <a:solidFill>
                  <a:schemeClr val="bg1"/>
                </a:solidFill>
              </a:rPr>
              <a:t>大阪府における対応（案）</a:t>
            </a:r>
            <a:endParaRPr kumimoji="1" lang="ja-JP" altLang="en-US" sz="1600" b="1" dirty="0">
              <a:solidFill>
                <a:schemeClr val="bg1"/>
              </a:solidFill>
            </a:endParaRPr>
          </a:p>
        </p:txBody>
      </p:sp>
      <p:sp>
        <p:nvSpPr>
          <p:cNvPr id="4" name="大かっこ 3"/>
          <p:cNvSpPr/>
          <p:nvPr/>
        </p:nvSpPr>
        <p:spPr>
          <a:xfrm>
            <a:off x="1115616" y="3573016"/>
            <a:ext cx="6552728" cy="1440160"/>
          </a:xfrm>
          <a:prstGeom prst="bracketPair">
            <a:avLst>
              <a:gd name="adj" fmla="val 1001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12336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nvSpPr>
        <p:spPr>
          <a:xfrm>
            <a:off x="6732240" y="62373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dirty="0" smtClean="0">
                <a:solidFill>
                  <a:schemeClr val="tx1"/>
                </a:solidFill>
              </a:rPr>
              <a:t>４</a:t>
            </a:r>
            <a:endParaRPr kumimoji="1" lang="ja-JP" altLang="en-US" sz="1400" dirty="0">
              <a:solidFill>
                <a:schemeClr val="tx1"/>
              </a:solidFill>
            </a:endParaRPr>
          </a:p>
        </p:txBody>
      </p:sp>
    </p:spTree>
    <p:extLst>
      <p:ext uri="{BB962C8B-B14F-4D97-AF65-F5344CB8AC3E}">
        <p14:creationId xmlns:p14="http://schemas.microsoft.com/office/powerpoint/2010/main" val="36834139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2525</TotalTime>
  <Words>1209</Words>
  <Application>Microsoft Office PowerPoint</Application>
  <PresentationFormat>画面に合わせる (4:3)</PresentationFormat>
  <Paragraphs>208</Paragraphs>
  <Slides>8</Slides>
  <Notes>2</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HOSTNAME</cp:lastModifiedBy>
  <cp:revision>199</cp:revision>
  <cp:lastPrinted>2018-09-05T09:16:48Z</cp:lastPrinted>
  <dcterms:created xsi:type="dcterms:W3CDTF">2018-08-10T07:45:39Z</dcterms:created>
  <dcterms:modified xsi:type="dcterms:W3CDTF">2018-09-05T12:50:01Z</dcterms:modified>
</cp:coreProperties>
</file>