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72" r:id="rId2"/>
    <p:sldId id="278" r:id="rId3"/>
    <p:sldId id="257" r:id="rId4"/>
    <p:sldId id="258" r:id="rId5"/>
    <p:sldId id="259" r:id="rId6"/>
    <p:sldId id="260" r:id="rId7"/>
    <p:sldId id="261" r:id="rId8"/>
    <p:sldId id="280" r:id="rId9"/>
    <p:sldId id="279" r:id="rId10"/>
    <p:sldId id="281" r:id="rId11"/>
    <p:sldId id="282" r:id="rId12"/>
    <p:sldId id="284" r:id="rId13"/>
    <p:sldId id="274" r:id="rId14"/>
    <p:sldId id="286" r:id="rId15"/>
    <p:sldId id="268" r:id="rId16"/>
    <p:sldId id="269"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9117" autoAdjust="0"/>
  </p:normalViewPr>
  <p:slideViewPr>
    <p:cSldViewPr>
      <p:cViewPr>
        <p:scale>
          <a:sx n="80" d="100"/>
          <a:sy n="80" d="100"/>
        </p:scale>
        <p:origin x="-172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2018/9/11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71B9BD-8314-4557-B674-8E93357ACFD9}" type="slidenum">
              <a:rPr kumimoji="1" lang="ja-JP" altLang="en-US" smtClean="0"/>
              <a:t>3</a:t>
            </a:fld>
            <a:endParaRPr kumimoji="1" lang="ja-JP" altLang="en-US"/>
          </a:p>
        </p:txBody>
      </p:sp>
    </p:spTree>
    <p:extLst>
      <p:ext uri="{BB962C8B-B14F-4D97-AF65-F5344CB8AC3E}">
        <p14:creationId xmlns:p14="http://schemas.microsoft.com/office/powerpoint/2010/main" val="2459459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71B9BD-8314-4557-B674-8E93357ACFD9}" type="slidenum">
              <a:rPr kumimoji="1" lang="ja-JP" altLang="en-US" smtClean="0"/>
              <a:t>4</a:t>
            </a:fld>
            <a:endParaRPr kumimoji="1" lang="ja-JP" altLang="en-US"/>
          </a:p>
        </p:txBody>
      </p:sp>
    </p:spTree>
    <p:extLst>
      <p:ext uri="{BB962C8B-B14F-4D97-AF65-F5344CB8AC3E}">
        <p14:creationId xmlns:p14="http://schemas.microsoft.com/office/powerpoint/2010/main" val="90194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5</a:t>
            </a:fld>
            <a:endParaRPr kumimoji="1" lang="ja-JP" altLang="en-US"/>
          </a:p>
        </p:txBody>
      </p:sp>
    </p:spTree>
    <p:extLst>
      <p:ext uri="{BB962C8B-B14F-4D97-AF65-F5344CB8AC3E}">
        <p14:creationId xmlns:p14="http://schemas.microsoft.com/office/powerpoint/2010/main" val="70575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71B9BD-8314-4557-B674-8E93357ACFD9}" type="slidenum">
              <a:rPr kumimoji="1" lang="ja-JP" altLang="en-US" smtClean="0"/>
              <a:t>6</a:t>
            </a:fld>
            <a:endParaRPr kumimoji="1" lang="ja-JP" altLang="en-US"/>
          </a:p>
        </p:txBody>
      </p:sp>
    </p:spTree>
    <p:extLst>
      <p:ext uri="{BB962C8B-B14F-4D97-AF65-F5344CB8AC3E}">
        <p14:creationId xmlns:p14="http://schemas.microsoft.com/office/powerpoint/2010/main" val="1960920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148593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2018/9/11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2018/9/11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2018/9/11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2018/9/11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2018/9/11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2018/9/11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2018/9/11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2018/9/11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2018/9/11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2018/9/11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2018/9/11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2018/9/11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国指定地域がん診療連携拠点病院の</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整備指針の改正及び</a:t>
            </a:r>
            <a:r>
              <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推薦</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07863357"/>
              </p:ext>
            </p:extLst>
          </p:nvPr>
        </p:nvGraphicFramePr>
        <p:xfrm>
          <a:off x="143508" y="957628"/>
          <a:ext cx="8820981" cy="4851954"/>
        </p:xfrm>
        <a:graphic>
          <a:graphicData uri="http://schemas.openxmlformats.org/drawingml/2006/table">
            <a:tbl>
              <a:tblPr firstRow="1" bandRow="1">
                <a:tableStyleId>{5940675A-B579-460E-94D1-54222C63F5DA}</a:tableStyleId>
              </a:tblPr>
              <a:tblGrid>
                <a:gridCol w="458717"/>
                <a:gridCol w="846862"/>
                <a:gridCol w="3050905"/>
                <a:gridCol w="4464497"/>
              </a:tblGrid>
              <a:tr h="274525">
                <a:tc gridSpan="2">
                  <a:txBody>
                    <a:bodyPr/>
                    <a:lstStyle/>
                    <a:p>
                      <a:pPr>
                        <a:lnSpc>
                          <a:spcPts val="1700"/>
                        </a:lnSpc>
                      </a:pPr>
                      <a:r>
                        <a:rPr kumimoji="1" lang="ja-JP" altLang="en-US" sz="1050" dirty="0" smtClean="0">
                          <a:solidFill>
                            <a:schemeClr val="bg1"/>
                          </a:solidFill>
                          <a:latin typeface="+mn-ea"/>
                          <a:ea typeface="+mn-ea"/>
                          <a:cs typeface="Arial" panose="020B0604020202020204" pitchFamily="34" charset="0"/>
                        </a:rPr>
                        <a:t>　</a:t>
                      </a:r>
                      <a:endParaRPr kumimoji="1" lang="ja-JP" altLang="en-US" sz="105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hMerge="1">
                  <a:txBody>
                    <a:bodyPr/>
                    <a:lstStyle/>
                    <a:p>
                      <a:pPr>
                        <a:lnSpc>
                          <a:spcPts val="1700"/>
                        </a:lnSpc>
                      </a:pPr>
                      <a:endParaRPr kumimoji="1" lang="ja-JP" altLang="en-US" sz="1000" dirty="0">
                        <a:solidFill>
                          <a:schemeClr val="bg1"/>
                        </a:solidFill>
                        <a:latin typeface="HG丸ｺﾞｼｯｸM-PRO" panose="020F0600000000000000" pitchFamily="50" charset="-128"/>
                        <a:ea typeface="HG丸ｺﾞｼｯｸM-PRO" panose="020F0600000000000000" pitchFamily="50" charset="-128"/>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464097">
                <a:tc rowSpan="6">
                  <a:txBody>
                    <a:bodyPr/>
                    <a:lstStyle/>
                    <a:p>
                      <a:pPr algn="ctr"/>
                      <a:r>
                        <a:rPr lang="ja-JP" altLang="en-US" sz="1200" dirty="0" smtClean="0">
                          <a:latin typeface="+mn-ea"/>
                          <a:ea typeface="+mn-ea"/>
                        </a:rPr>
                        <a:t>院</a:t>
                      </a:r>
                      <a:endParaRPr lang="en-US" altLang="ja-JP" sz="1200" dirty="0" smtClean="0">
                        <a:latin typeface="+mn-ea"/>
                        <a:ea typeface="+mn-ea"/>
                      </a:endParaRPr>
                    </a:p>
                    <a:p>
                      <a:pPr algn="ctr"/>
                      <a:r>
                        <a:rPr lang="ja-JP" altLang="en-US" sz="1200" dirty="0" smtClean="0">
                          <a:latin typeface="+mn-ea"/>
                          <a:ea typeface="+mn-ea"/>
                        </a:rPr>
                        <a:t>内</a:t>
                      </a:r>
                      <a:endParaRPr lang="en-US" altLang="ja-JP" sz="1200" dirty="0" smtClean="0">
                        <a:latin typeface="+mn-ea"/>
                        <a:ea typeface="+mn-ea"/>
                      </a:endParaRPr>
                    </a:p>
                    <a:p>
                      <a:pPr algn="ctr"/>
                      <a:r>
                        <a:rPr lang="ja-JP" altLang="en-US" sz="1200" dirty="0" smtClean="0">
                          <a:latin typeface="+mn-ea"/>
                          <a:ea typeface="+mn-ea"/>
                        </a:rPr>
                        <a:t>が</a:t>
                      </a:r>
                      <a:endParaRPr lang="en-US" altLang="ja-JP" sz="1200" dirty="0" smtClean="0">
                        <a:latin typeface="+mn-ea"/>
                        <a:ea typeface="+mn-ea"/>
                      </a:endParaRPr>
                    </a:p>
                    <a:p>
                      <a:pPr algn="ctr"/>
                      <a:r>
                        <a:rPr lang="ja-JP" altLang="en-US" sz="1200" dirty="0" smtClean="0">
                          <a:latin typeface="+mn-ea"/>
                          <a:ea typeface="+mn-ea"/>
                        </a:rPr>
                        <a:t>ん</a:t>
                      </a:r>
                      <a:endParaRPr lang="en-US" altLang="ja-JP" sz="1200" dirty="0" smtClean="0">
                        <a:latin typeface="+mn-ea"/>
                        <a:ea typeface="+mn-ea"/>
                      </a:endParaRPr>
                    </a:p>
                    <a:p>
                      <a:pPr algn="ctr"/>
                      <a:r>
                        <a:rPr lang="ja-JP" altLang="en-US" sz="1200" dirty="0" smtClean="0">
                          <a:latin typeface="+mn-ea"/>
                          <a:ea typeface="+mn-ea"/>
                        </a:rPr>
                        <a:t>登</a:t>
                      </a:r>
                      <a:endParaRPr lang="en-US" altLang="ja-JP" sz="1200" dirty="0" smtClean="0">
                        <a:latin typeface="+mn-ea"/>
                        <a:ea typeface="+mn-ea"/>
                      </a:endParaRPr>
                    </a:p>
                    <a:p>
                      <a:pPr algn="ctr"/>
                      <a:r>
                        <a:rPr lang="ja-JP" altLang="en-US" sz="1200" dirty="0" smtClean="0">
                          <a:latin typeface="+mn-ea"/>
                          <a:ea typeface="+mn-ea"/>
                        </a:rPr>
                        <a:t>録</a:t>
                      </a:r>
                      <a:endParaRPr lang="ja-JP" altLang="en-US" sz="1200" dirty="0">
                        <a:latin typeface="+mn-ea"/>
                        <a:ea typeface="+mn-ea"/>
                      </a:endParaRPr>
                    </a:p>
                  </a:txBody>
                  <a:tcPr anchor="ctr">
                    <a:noFill/>
                  </a:tcPr>
                </a:tc>
                <a:tc>
                  <a:txBody>
                    <a:bodyPr/>
                    <a:lstStyle/>
                    <a:p>
                      <a:pPr algn="ctr"/>
                      <a:r>
                        <a:rPr lang="ja-JP" altLang="en-US" sz="1200" dirty="0" smtClean="0">
                          <a:latin typeface="+mn-ea"/>
                          <a:ea typeface="+mn-ea"/>
                        </a:rPr>
                        <a:t>法令遵守</a:t>
                      </a:r>
                      <a:endParaRPr lang="ja-JP" altLang="en-US" sz="1200" dirty="0">
                        <a:latin typeface="+mn-ea"/>
                        <a:ea typeface="+mn-ea"/>
                      </a:endParaRPr>
                    </a:p>
                  </a:txBody>
                  <a:tcPr anchor="ctr">
                    <a:noFill/>
                  </a:tcPr>
                </a:tc>
                <a:tc>
                  <a:txBody>
                    <a:bodyPr/>
                    <a:lstStyle/>
                    <a:p>
                      <a:r>
                        <a:rPr lang="ja-JP" altLang="en-US" sz="1050" dirty="0" smtClean="0">
                          <a:latin typeface="+mn-ea"/>
                          <a:ea typeface="+mn-ea"/>
                        </a:rPr>
                        <a:t>・健康局総務課長が定める「標準登録様式」に</a:t>
                      </a:r>
                      <a:endParaRPr lang="en-US" altLang="ja-JP" sz="1050" dirty="0" smtClean="0">
                        <a:latin typeface="+mn-ea"/>
                        <a:ea typeface="+mn-ea"/>
                      </a:endParaRPr>
                    </a:p>
                    <a:p>
                      <a:r>
                        <a:rPr lang="ja-JP" altLang="en-US" sz="1050" dirty="0" smtClean="0">
                          <a:latin typeface="+mn-ea"/>
                          <a:ea typeface="+mn-ea"/>
                        </a:rPr>
                        <a:t>　基づいて実施</a:t>
                      </a:r>
                      <a:endParaRPr lang="ja-JP" altLang="en-US" sz="1050" dirty="0">
                        <a:latin typeface="+mn-ea"/>
                        <a:ea typeface="+mn-ea"/>
                      </a:endParaRPr>
                    </a:p>
                  </a:txBody>
                  <a:tcPr anchor="ctr"/>
                </a:tc>
                <a:tc>
                  <a:txBody>
                    <a:bodyPr/>
                    <a:lstStyle/>
                    <a:p>
                      <a:r>
                        <a:rPr lang="ja-JP" altLang="en-US" sz="1050" dirty="0" smtClean="0">
                          <a:solidFill>
                            <a:schemeClr val="tx1"/>
                          </a:solidFill>
                          <a:latin typeface="+mn-ea"/>
                          <a:ea typeface="+mn-ea"/>
                        </a:rPr>
                        <a:t>（修）院内がん登録の実施に係る指針（平成</a:t>
                      </a:r>
                      <a:r>
                        <a:rPr lang="en-US" altLang="ja-JP" sz="1050" dirty="0" smtClean="0">
                          <a:solidFill>
                            <a:schemeClr val="tx1"/>
                          </a:solidFill>
                          <a:latin typeface="+mn-ea"/>
                          <a:ea typeface="+mn-ea"/>
                        </a:rPr>
                        <a:t>27</a:t>
                      </a:r>
                      <a:r>
                        <a:rPr lang="ja-JP" altLang="en-US" sz="1050" dirty="0" smtClean="0">
                          <a:solidFill>
                            <a:schemeClr val="tx1"/>
                          </a:solidFill>
                          <a:latin typeface="+mn-ea"/>
                          <a:ea typeface="+mn-ea"/>
                        </a:rPr>
                        <a:t>年厚生労働省</a:t>
                      </a:r>
                      <a:endParaRPr lang="en-US" altLang="ja-JP" sz="1050" dirty="0" smtClean="0">
                        <a:solidFill>
                          <a:schemeClr val="tx1"/>
                        </a:solidFill>
                        <a:latin typeface="+mn-ea"/>
                        <a:ea typeface="+mn-ea"/>
                      </a:endParaRPr>
                    </a:p>
                    <a:p>
                      <a:r>
                        <a:rPr lang="ja-JP" altLang="en-US" sz="1050" dirty="0" smtClean="0">
                          <a:solidFill>
                            <a:schemeClr val="tx1"/>
                          </a:solidFill>
                          <a:latin typeface="+mn-ea"/>
                          <a:ea typeface="+mn-ea"/>
                        </a:rPr>
                        <a:t>　　　告示第</a:t>
                      </a:r>
                      <a:r>
                        <a:rPr lang="en-US" altLang="ja-JP" sz="1050" dirty="0" smtClean="0">
                          <a:solidFill>
                            <a:schemeClr val="tx1"/>
                          </a:solidFill>
                          <a:latin typeface="+mn-ea"/>
                          <a:ea typeface="+mn-ea"/>
                        </a:rPr>
                        <a:t>470</a:t>
                      </a:r>
                      <a:r>
                        <a:rPr lang="ja-JP" altLang="en-US" sz="1050" dirty="0" smtClean="0">
                          <a:solidFill>
                            <a:schemeClr val="tx1"/>
                          </a:solidFill>
                          <a:latin typeface="+mn-ea"/>
                          <a:ea typeface="+mn-ea"/>
                        </a:rPr>
                        <a:t>号）に即して実施すること</a:t>
                      </a:r>
                      <a:endParaRPr lang="ja-JP" altLang="en-US" sz="1050" dirty="0">
                        <a:solidFill>
                          <a:schemeClr val="tx1"/>
                        </a:solidFill>
                        <a:latin typeface="+mn-ea"/>
                        <a:ea typeface="+mn-ea"/>
                      </a:endParaRPr>
                    </a:p>
                  </a:txBody>
                  <a:tcPr anchor="ctr"/>
                </a:tc>
              </a:tr>
              <a:tr h="1157456">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a:txBody>
                    <a:bodyPr/>
                    <a:lstStyle/>
                    <a:p>
                      <a:pPr algn="ctr"/>
                      <a:r>
                        <a:rPr lang="ja-JP" altLang="en-US" sz="1200" dirty="0" smtClean="0">
                          <a:latin typeface="+mn-ea"/>
                          <a:ea typeface="+mn-ea"/>
                        </a:rPr>
                        <a:t>機関の</a:t>
                      </a:r>
                      <a:endParaRPr lang="en-US" altLang="ja-JP" sz="1200" dirty="0" smtClean="0">
                        <a:latin typeface="+mn-ea"/>
                        <a:ea typeface="+mn-ea"/>
                      </a:endParaRPr>
                    </a:p>
                    <a:p>
                      <a:pPr algn="ctr"/>
                      <a:r>
                        <a:rPr lang="ja-JP" altLang="en-US" sz="1200" dirty="0" smtClean="0">
                          <a:latin typeface="+mn-ea"/>
                          <a:ea typeface="+mn-ea"/>
                        </a:rPr>
                        <a:t>設置</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（新）・院内がん登録に係る実務に関する責任部署を明確に</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すること</a:t>
                      </a:r>
                    </a:p>
                    <a:p>
                      <a:r>
                        <a:rPr lang="ja-JP" altLang="en-US" sz="1050" dirty="0" smtClean="0">
                          <a:solidFill>
                            <a:srgbClr val="FF0000"/>
                          </a:solidFill>
                          <a:latin typeface="+mn-ea"/>
                          <a:ea typeface="+mn-ea"/>
                        </a:rPr>
                        <a:t>　　　・病院の管理者又はこれに準ずる者を長とし、医師、</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看護師及び診療情報管理士等から構成され、院内</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がん登録の運用上の課題の評価及び活用に係る規定の</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策定等を行う機関の設置</a:t>
                      </a:r>
                      <a:endParaRPr lang="ja-JP" altLang="en-US" sz="1050" dirty="0">
                        <a:solidFill>
                          <a:srgbClr val="FF0000"/>
                        </a:solidFill>
                        <a:latin typeface="+mn-ea"/>
                        <a:ea typeface="+mn-ea"/>
                      </a:endParaRPr>
                    </a:p>
                  </a:txBody>
                  <a:tcPr anchor="ctr"/>
                </a:tc>
              </a:tr>
              <a:tr h="930776">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a:txBody>
                    <a:bodyPr/>
                    <a:lstStyle/>
                    <a:p>
                      <a:pPr algn="ctr"/>
                      <a:r>
                        <a:rPr lang="ja-JP" altLang="en-US" sz="1200" dirty="0" smtClean="0">
                          <a:latin typeface="+mn-ea"/>
                          <a:ea typeface="+mn-ea"/>
                        </a:rPr>
                        <a:t>実務者の配置</a:t>
                      </a:r>
                      <a:endParaRPr lang="ja-JP" altLang="en-US" sz="1200" dirty="0">
                        <a:latin typeface="+mn-ea"/>
                        <a:ea typeface="+mn-ea"/>
                      </a:endParaRPr>
                    </a:p>
                  </a:txBody>
                  <a:tcPr anchor="ctr">
                    <a:noFill/>
                  </a:tcPr>
                </a:tc>
                <a:tc>
                  <a:txBody>
                    <a:bodyPr/>
                    <a:lstStyle/>
                    <a:p>
                      <a:r>
                        <a:rPr lang="ja-JP" altLang="en-US" sz="1050" dirty="0" smtClean="0">
                          <a:latin typeface="+mn-ea"/>
                          <a:ea typeface="+mn-ea"/>
                        </a:rPr>
                        <a:t>・国立がん研究</a:t>
                      </a:r>
                      <a:r>
                        <a:rPr lang="en-US" altLang="ja-JP" sz="1050" dirty="0" smtClean="0">
                          <a:latin typeface="+mn-ea"/>
                          <a:ea typeface="+mn-ea"/>
                        </a:rPr>
                        <a:t>C</a:t>
                      </a:r>
                      <a:r>
                        <a:rPr lang="ja-JP" altLang="en-US" sz="1050" dirty="0" smtClean="0">
                          <a:latin typeface="+mn-ea"/>
                          <a:ea typeface="+mn-ea"/>
                        </a:rPr>
                        <a:t>による研修を修了した専従の</a:t>
                      </a:r>
                      <a:endParaRPr lang="en-US" altLang="ja-JP" sz="1050" dirty="0" smtClean="0">
                        <a:latin typeface="+mn-ea"/>
                        <a:ea typeface="+mn-ea"/>
                      </a:endParaRPr>
                    </a:p>
                    <a:p>
                      <a:r>
                        <a:rPr lang="ja-JP" altLang="en-US" sz="1050" dirty="0" smtClean="0">
                          <a:latin typeface="+mn-ea"/>
                          <a:ea typeface="+mn-ea"/>
                        </a:rPr>
                        <a:t>　院内がん登録の実務を担うものを配置</a:t>
                      </a:r>
                    </a:p>
                    <a:p>
                      <a:r>
                        <a:rPr lang="ja-JP" altLang="en-US" sz="1050" dirty="0" smtClean="0">
                          <a:latin typeface="+mn-ea"/>
                          <a:ea typeface="+mn-ea"/>
                        </a:rPr>
                        <a:t>　当該実務者は診療ガイドラインの改定等を踏まえ</a:t>
                      </a:r>
                      <a:endParaRPr lang="en-US" altLang="ja-JP" sz="1050" dirty="0" smtClean="0">
                        <a:latin typeface="+mn-ea"/>
                        <a:ea typeface="+mn-ea"/>
                      </a:endParaRPr>
                    </a:p>
                    <a:p>
                      <a:r>
                        <a:rPr lang="ja-JP" altLang="en-US" sz="1050" dirty="0" smtClean="0">
                          <a:latin typeface="+mn-ea"/>
                          <a:ea typeface="+mn-ea"/>
                        </a:rPr>
                        <a:t>　再度研修を受講すること</a:t>
                      </a:r>
                      <a:endParaRPr lang="ja-JP" altLang="en-US" sz="1050" dirty="0">
                        <a:latin typeface="+mn-ea"/>
                        <a:ea typeface="+mn-ea"/>
                      </a:endParaRPr>
                    </a:p>
                  </a:txBody>
                  <a:tcPr anchor="ctr">
                    <a:noFill/>
                  </a:tcPr>
                </a:tc>
                <a:tc>
                  <a:txBody>
                    <a:bodyPr/>
                    <a:lstStyle/>
                    <a:p>
                      <a:r>
                        <a:rPr lang="ja-JP" altLang="en-US" sz="1050" dirty="0" smtClean="0">
                          <a:solidFill>
                            <a:schemeClr val="tx1"/>
                          </a:solidFill>
                          <a:latin typeface="+mn-ea"/>
                          <a:ea typeface="+mn-ea"/>
                        </a:rPr>
                        <a:t>（修）・専従の院内がん登録実務者→専従かつ中級認定者</a:t>
                      </a:r>
                      <a:endParaRPr lang="en-US" altLang="ja-JP" sz="105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n-ea"/>
                          <a:ea typeface="+mn-ea"/>
                        </a:rPr>
                        <a:t>　　　　（国立がん研究</a:t>
                      </a:r>
                      <a:r>
                        <a:rPr lang="en-US" altLang="ja-JP" sz="1050" dirty="0" smtClean="0">
                          <a:solidFill>
                            <a:schemeClr val="tx1"/>
                          </a:solidFill>
                          <a:latin typeface="+mn-ea"/>
                          <a:ea typeface="+mn-ea"/>
                        </a:rPr>
                        <a:t>C</a:t>
                      </a:r>
                      <a:r>
                        <a:rPr lang="ja-JP" altLang="en-US" sz="1050" dirty="0" smtClean="0">
                          <a:solidFill>
                            <a:schemeClr val="tx1"/>
                          </a:solidFill>
                          <a:latin typeface="+mn-ea"/>
                          <a:ea typeface="+mn-ea"/>
                        </a:rPr>
                        <a:t>の研修で認定）</a:t>
                      </a:r>
                      <a:endParaRPr lang="en-US" altLang="ja-JP" sz="105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n-ea"/>
                          <a:ea typeface="+mn-ea"/>
                        </a:rPr>
                        <a:t>　　　　（中級認定の要件は既指定病院のみ１年間の経過措置あり（</a:t>
                      </a:r>
                      <a:r>
                        <a:rPr lang="en-US" altLang="ja-JP" sz="1050" dirty="0" smtClean="0">
                          <a:solidFill>
                            <a:schemeClr val="tx1"/>
                          </a:solidFill>
                          <a:latin typeface="+mn-ea"/>
                          <a:ea typeface="+mn-ea"/>
                        </a:rPr>
                        <a:t>※</a:t>
                      </a:r>
                      <a:r>
                        <a:rPr lang="ja-JP" altLang="en-US" sz="1050" dirty="0" smtClean="0">
                          <a:solidFill>
                            <a:schemeClr val="tx1"/>
                          </a:solidFill>
                          <a:latin typeface="+mn-ea"/>
                          <a:ea typeface="+mn-ea"/>
                        </a:rPr>
                        <a:t>））</a:t>
                      </a:r>
                      <a:endParaRPr lang="en-US" altLang="ja-JP" sz="105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mn-ea"/>
                          <a:ea typeface="+mn-ea"/>
                        </a:rPr>
                        <a:t>　　　・配置された者はマニュアルを習熟すること</a:t>
                      </a:r>
                      <a:endParaRPr lang="en-US" altLang="ja-JP" sz="1050" dirty="0" smtClean="0">
                        <a:solidFill>
                          <a:schemeClr val="tx1"/>
                        </a:solidFill>
                        <a:latin typeface="+mn-ea"/>
                        <a:ea typeface="+mn-ea"/>
                      </a:endParaRPr>
                    </a:p>
                  </a:txBody>
                  <a:tcPr anchor="ctr"/>
                </a:tc>
              </a:tr>
              <a:tr h="648072">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a:txBody>
                    <a:bodyPr/>
                    <a:lstStyle/>
                    <a:p>
                      <a:pPr algn="ctr"/>
                      <a:r>
                        <a:rPr lang="ja-JP" altLang="en-US" sz="1200" dirty="0" smtClean="0">
                          <a:latin typeface="+mn-ea"/>
                          <a:ea typeface="+mn-ea"/>
                        </a:rPr>
                        <a:t>登録様式</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（新）院内がん登録の登録様式は国立がん研究センターの</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標準様式に準拠すること</a:t>
                      </a:r>
                      <a:endParaRPr lang="ja-JP" altLang="en-US" sz="1050" dirty="0">
                        <a:solidFill>
                          <a:srgbClr val="FF0000"/>
                        </a:solidFill>
                        <a:latin typeface="+mn-ea"/>
                        <a:ea typeface="+mn-ea"/>
                      </a:endParaRPr>
                    </a:p>
                  </a:txBody>
                  <a:tcPr anchor="ctr"/>
                </a:tc>
              </a:tr>
              <a:tr h="576064">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a:txBody>
                    <a:bodyPr/>
                    <a:lstStyle/>
                    <a:p>
                      <a:pPr algn="ctr"/>
                      <a:r>
                        <a:rPr lang="ja-JP" altLang="en-US" sz="1200" dirty="0" smtClean="0">
                          <a:latin typeface="+mn-ea"/>
                          <a:ea typeface="+mn-ea"/>
                        </a:rPr>
                        <a:t>生存確認</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（新）適宜、登録対象者の生存状況を確認すること</a:t>
                      </a:r>
                      <a:endParaRPr lang="ja-JP" altLang="en-US" sz="1050" dirty="0">
                        <a:solidFill>
                          <a:srgbClr val="FF0000"/>
                        </a:solidFill>
                        <a:latin typeface="+mn-ea"/>
                        <a:ea typeface="+mn-ea"/>
                      </a:endParaRPr>
                    </a:p>
                  </a:txBody>
                  <a:tcPr anchor="ctr"/>
                </a:tc>
              </a:tr>
              <a:tr h="792088">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a:txBody>
                    <a:bodyPr/>
                    <a:lstStyle/>
                    <a:p>
                      <a:pPr algn="ctr"/>
                      <a:r>
                        <a:rPr lang="ja-JP" altLang="en-US" sz="1100" dirty="0" smtClean="0">
                          <a:latin typeface="+mn-ea"/>
                          <a:ea typeface="+mn-ea"/>
                        </a:rPr>
                        <a:t>情報</a:t>
                      </a:r>
                      <a:endParaRPr lang="en-US" altLang="ja-JP" sz="1100" dirty="0" smtClean="0">
                        <a:latin typeface="+mn-ea"/>
                        <a:ea typeface="+mn-ea"/>
                      </a:endParaRPr>
                    </a:p>
                    <a:p>
                      <a:pPr algn="ctr"/>
                      <a:r>
                        <a:rPr lang="ja-JP" altLang="en-US" sz="900" dirty="0" smtClean="0">
                          <a:latin typeface="+mn-ea"/>
                          <a:ea typeface="+mn-ea"/>
                        </a:rPr>
                        <a:t>セキュリティー</a:t>
                      </a:r>
                      <a:endParaRPr lang="ja-JP" altLang="en-US" sz="9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（新）情報セキュリティーに関する基本的な方針を定めることが</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望ましい</a:t>
                      </a:r>
                      <a:endParaRPr lang="ja-JP" altLang="en-US" sz="1050" dirty="0">
                        <a:solidFill>
                          <a:srgbClr val="FF0000"/>
                        </a:solidFill>
                        <a:latin typeface="+mn-ea"/>
                        <a:ea typeface="+mn-ea"/>
                      </a:endParaRPr>
                    </a:p>
                  </a:txBody>
                  <a:tcPr anchor="ctr"/>
                </a:tc>
              </a:tr>
            </a:tbl>
          </a:graphicData>
        </a:graphic>
      </p:graphicFrame>
      <p:sp>
        <p:nvSpPr>
          <p:cNvPr id="7" name="テキスト ボックス 6"/>
          <p:cNvSpPr txBox="1"/>
          <p:nvPr/>
        </p:nvSpPr>
        <p:spPr>
          <a:xfrm>
            <a:off x="130205" y="404664"/>
            <a:ext cx="8834283"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cxnSp>
        <p:nvCxnSpPr>
          <p:cNvPr id="8" name="直線矢印コネクタ 7"/>
          <p:cNvCxnSpPr/>
          <p:nvPr/>
        </p:nvCxnSpPr>
        <p:spPr>
          <a:xfrm>
            <a:off x="4259314" y="1470414"/>
            <a:ext cx="318587"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4259314" y="3068960"/>
            <a:ext cx="28803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8043695" y="332656"/>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10" name="スライド番号プレースホルダー 1"/>
          <p:cNvSpPr txBox="1">
            <a:spLocks/>
          </p:cNvSpPr>
          <p:nvPr/>
        </p:nvSpPr>
        <p:spPr>
          <a:xfrm>
            <a:off x="6902896"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a:solidFill>
                  <a:schemeClr val="tx1"/>
                </a:solidFill>
              </a:rPr>
              <a:t>５</a:t>
            </a:r>
          </a:p>
        </p:txBody>
      </p:sp>
      <p:sp>
        <p:nvSpPr>
          <p:cNvPr id="2" name="テキスト ボックス 1"/>
          <p:cNvSpPr txBox="1"/>
          <p:nvPr/>
        </p:nvSpPr>
        <p:spPr>
          <a:xfrm>
            <a:off x="3491880" y="5903694"/>
            <a:ext cx="8712969" cy="261610"/>
          </a:xfrm>
          <a:prstGeom prst="rect">
            <a:avLst/>
          </a:prstGeom>
          <a:noFill/>
        </p:spPr>
        <p:txBody>
          <a:bodyPr wrap="square" rtlCol="0">
            <a:spAutoFit/>
          </a:bodyPr>
          <a:lstStyle/>
          <a:p>
            <a:r>
              <a:rPr lang="ja-JP" altLang="en-US" sz="1050" dirty="0" err="1" smtClean="0"/>
              <a:t>。</a:t>
            </a:r>
            <a:endParaRPr lang="en-US" altLang="ja-JP" sz="1050" dirty="0" smtClean="0"/>
          </a:p>
        </p:txBody>
      </p:sp>
      <p:sp>
        <p:nvSpPr>
          <p:cNvPr id="11" name="テキスト ボックス 10"/>
          <p:cNvSpPr txBox="1"/>
          <p:nvPr/>
        </p:nvSpPr>
        <p:spPr>
          <a:xfrm>
            <a:off x="107504" y="5903694"/>
            <a:ext cx="6516216" cy="261610"/>
          </a:xfrm>
          <a:prstGeom prst="rect">
            <a:avLst/>
          </a:prstGeom>
          <a:noFill/>
        </p:spPr>
        <p:txBody>
          <a:bodyPr wrap="square" rtlCol="0">
            <a:spAutoFit/>
          </a:bodyPr>
          <a:lstStyle/>
          <a:p>
            <a:r>
              <a:rPr kumimoji="1" lang="ja-JP" altLang="en-US" sz="1050" dirty="0" smtClean="0"/>
              <a:t>（</a:t>
            </a:r>
            <a:r>
              <a:rPr kumimoji="1" lang="en-US" altLang="ja-JP" sz="1050" dirty="0" smtClean="0"/>
              <a:t>※</a:t>
            </a:r>
            <a:r>
              <a:rPr kumimoji="1" lang="ja-JP" altLang="en-US" sz="1050" dirty="0" smtClean="0"/>
              <a:t>）　国指針に経過措置についての記載はないが、国には確認済み。今後指針を修正予定とのこと。</a:t>
            </a:r>
            <a:endParaRPr kumimoji="1" lang="ja-JP" altLang="en-US" sz="1050" dirty="0"/>
          </a:p>
        </p:txBody>
      </p:sp>
    </p:spTree>
    <p:extLst>
      <p:ext uri="{BB962C8B-B14F-4D97-AF65-F5344CB8AC3E}">
        <p14:creationId xmlns:p14="http://schemas.microsoft.com/office/powerpoint/2010/main" val="1864548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94637468"/>
              </p:ext>
            </p:extLst>
          </p:nvPr>
        </p:nvGraphicFramePr>
        <p:xfrm>
          <a:off x="143508" y="628640"/>
          <a:ext cx="8892988" cy="6016781"/>
        </p:xfrm>
        <a:graphic>
          <a:graphicData uri="http://schemas.openxmlformats.org/drawingml/2006/table">
            <a:tbl>
              <a:tblPr firstRow="1" bandRow="1">
                <a:tableStyleId>{5940675A-B579-460E-94D1-54222C63F5DA}</a:tableStyleId>
              </a:tblPr>
              <a:tblGrid>
                <a:gridCol w="756084"/>
                <a:gridCol w="1224136"/>
                <a:gridCol w="3173669"/>
                <a:gridCol w="3739099"/>
              </a:tblGrid>
              <a:tr h="274525">
                <a:tc gridSpan="2">
                  <a:txBody>
                    <a:bodyPr/>
                    <a:lstStyle/>
                    <a:p>
                      <a:pPr>
                        <a:lnSpc>
                          <a:spcPts val="1700"/>
                        </a:lnSpc>
                      </a:pPr>
                      <a:r>
                        <a:rPr kumimoji="1" lang="ja-JP" altLang="en-US" sz="1050" dirty="0" smtClean="0">
                          <a:solidFill>
                            <a:schemeClr val="bg1"/>
                          </a:solidFill>
                          <a:latin typeface="+mn-ea"/>
                          <a:ea typeface="+mn-ea"/>
                          <a:cs typeface="Arial" panose="020B0604020202020204" pitchFamily="34" charset="0"/>
                        </a:rPr>
                        <a:t>　</a:t>
                      </a:r>
                      <a:endParaRPr kumimoji="1" lang="ja-JP" altLang="en-US" sz="105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hMerge="1">
                  <a:txBody>
                    <a:bodyPr/>
                    <a:lstStyle/>
                    <a:p>
                      <a:pPr>
                        <a:lnSpc>
                          <a:spcPts val="1700"/>
                        </a:lnSpc>
                      </a:pPr>
                      <a:endParaRPr kumimoji="1" lang="ja-JP" altLang="en-US" sz="105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752129">
                <a:tc gridSpan="2">
                  <a:txBody>
                    <a:bodyPr/>
                    <a:lstStyle/>
                    <a:p>
                      <a:pPr algn="ctr"/>
                      <a:r>
                        <a:rPr lang="ja-JP" altLang="en-US" sz="1200" dirty="0" smtClean="0">
                          <a:latin typeface="+mn-ea"/>
                          <a:ea typeface="+mn-ea"/>
                        </a:rPr>
                        <a:t>診療内容等の広報</a:t>
                      </a:r>
                      <a:endParaRPr lang="ja-JP" altLang="en-US" sz="1200" dirty="0">
                        <a:latin typeface="+mn-ea"/>
                        <a:ea typeface="+mn-ea"/>
                      </a:endParaRPr>
                    </a:p>
                  </a:txBody>
                  <a:tcPr anchor="ctr">
                    <a:noFill/>
                  </a:tcPr>
                </a:tc>
                <a:tc hMerge="1">
                  <a:txBody>
                    <a:bodyPr/>
                    <a:lstStyle/>
                    <a:p>
                      <a:pPr algn="ctr"/>
                      <a:endParaRPr lang="ja-JP" altLang="en-US" sz="1200" dirty="0">
                        <a:latin typeface="+mn-ea"/>
                        <a:ea typeface="+mn-ea"/>
                      </a:endParaRPr>
                    </a:p>
                  </a:txBody>
                  <a:tcPr anchor="ctr">
                    <a:noFill/>
                  </a:tcPr>
                </a:tc>
                <a:tc>
                  <a:txBody>
                    <a:bodyPr/>
                    <a:lstStyle/>
                    <a:p>
                      <a:r>
                        <a:rPr lang="ja-JP" altLang="en-US" sz="1050" dirty="0" smtClean="0">
                          <a:latin typeface="+mn-ea"/>
                          <a:ea typeface="+mn-ea"/>
                        </a:rPr>
                        <a:t>・我が国に多いがん以外の集学的治療等を提供する</a:t>
                      </a:r>
                      <a:endParaRPr lang="en-US" altLang="ja-JP" sz="1050" dirty="0" smtClean="0">
                        <a:latin typeface="+mn-ea"/>
                        <a:ea typeface="+mn-ea"/>
                      </a:endParaRPr>
                    </a:p>
                    <a:p>
                      <a:r>
                        <a:rPr lang="ja-JP" altLang="en-US" sz="1050" baseline="0" dirty="0" smtClean="0">
                          <a:latin typeface="+mn-ea"/>
                          <a:ea typeface="+mn-ea"/>
                        </a:rPr>
                        <a:t> </a:t>
                      </a:r>
                      <a:r>
                        <a:rPr lang="ja-JP" altLang="en-US" sz="1050" dirty="0" smtClean="0">
                          <a:latin typeface="+mn-ea"/>
                          <a:ea typeface="+mn-ea"/>
                        </a:rPr>
                        <a:t>体制、診療内容についてわかりやすく広報</a:t>
                      </a:r>
                      <a:endParaRPr lang="ja-JP" altLang="en-US" sz="1050" dirty="0">
                        <a:latin typeface="+mn-ea"/>
                        <a:ea typeface="+mn-ea"/>
                      </a:endParaRPr>
                    </a:p>
                  </a:txBody>
                  <a:tcPr anchor="ctr"/>
                </a:tc>
                <a:tc>
                  <a:txBody>
                    <a:bodyPr/>
                    <a:lstStyle/>
                    <a:p>
                      <a:r>
                        <a:rPr lang="ja-JP" altLang="en-US" sz="1050" dirty="0" smtClean="0">
                          <a:latin typeface="+mn-ea"/>
                          <a:ea typeface="+mn-ea"/>
                        </a:rPr>
                        <a:t>（修）自施設で対応できるがんについて、提供可能な診療内容を</a:t>
                      </a:r>
                      <a:endParaRPr lang="en-US" altLang="ja-JP" sz="1050" dirty="0" smtClean="0">
                        <a:latin typeface="+mn-ea"/>
                        <a:ea typeface="+mn-ea"/>
                      </a:endParaRPr>
                    </a:p>
                    <a:p>
                      <a:r>
                        <a:rPr lang="ja-JP" altLang="en-US" sz="1050" dirty="0" smtClean="0">
                          <a:latin typeface="+mn-ea"/>
                          <a:ea typeface="+mn-ea"/>
                        </a:rPr>
                        <a:t>　　　わかりやすく広報し、がんゲノムやＡＹＡ世代の治療・</a:t>
                      </a:r>
                      <a:endParaRPr lang="en-US" altLang="ja-JP" sz="1050" dirty="0" smtClean="0">
                        <a:latin typeface="+mn-ea"/>
                        <a:ea typeface="+mn-ea"/>
                      </a:endParaRPr>
                    </a:p>
                    <a:p>
                      <a:r>
                        <a:rPr lang="ja-JP" altLang="en-US" sz="1050" dirty="0" smtClean="0">
                          <a:latin typeface="+mn-ea"/>
                          <a:ea typeface="+mn-ea"/>
                        </a:rPr>
                        <a:t>　　　支援も自施設で提供できる場合はその旨広報すること</a:t>
                      </a:r>
                      <a:endParaRPr lang="ja-JP" altLang="en-US" sz="1050" dirty="0">
                        <a:latin typeface="+mn-ea"/>
                        <a:ea typeface="+mn-ea"/>
                      </a:endParaRPr>
                    </a:p>
                  </a:txBody>
                  <a:tcPr anchor="ctr"/>
                </a:tc>
              </a:tr>
              <a:tr h="1101039">
                <a:tc gridSpan="2">
                  <a:txBody>
                    <a:bodyPr/>
                    <a:lstStyle/>
                    <a:p>
                      <a:pPr algn="ctr"/>
                      <a:r>
                        <a:rPr lang="ja-JP" altLang="en-US" sz="1200" dirty="0" smtClean="0">
                          <a:latin typeface="+mn-ea"/>
                          <a:ea typeface="+mn-ea"/>
                        </a:rPr>
                        <a:t>がん教育</a:t>
                      </a:r>
                      <a:endParaRPr lang="ja-JP" altLang="en-US" sz="1200" dirty="0">
                        <a:latin typeface="+mn-ea"/>
                        <a:ea typeface="+mn-ea"/>
                      </a:endParaRPr>
                    </a:p>
                  </a:txBody>
                  <a:tcPr anchor="ctr">
                    <a:noFill/>
                  </a:tcPr>
                </a:tc>
                <a:tc hMerge="1">
                  <a:txBody>
                    <a:bodyPr/>
                    <a:lstStyle/>
                    <a:p>
                      <a:pPr algn="ct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（新）・当該医療圏における学校や職域より依頼があった際は、</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外部講師として医療従事者を派遣し、がんに関する</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正しい知識の普及啓発に努めることが望ましい</a:t>
                      </a:r>
                    </a:p>
                    <a:p>
                      <a:r>
                        <a:rPr lang="ja-JP" altLang="en-US" sz="1050" dirty="0" smtClean="0">
                          <a:solidFill>
                            <a:srgbClr val="FF0000"/>
                          </a:solidFill>
                          <a:latin typeface="+mn-ea"/>
                          <a:ea typeface="+mn-ea"/>
                        </a:rPr>
                        <a:t>　　　・学校でのがん教育を実施するに当たっては、児童・生徒</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へ十分な配慮を行うこと</a:t>
                      </a:r>
                      <a:endParaRPr lang="ja-JP" altLang="en-US" sz="1050" dirty="0">
                        <a:solidFill>
                          <a:srgbClr val="FF0000"/>
                        </a:solidFill>
                        <a:latin typeface="+mn-ea"/>
                        <a:ea typeface="+mn-ea"/>
                      </a:endParaRPr>
                    </a:p>
                  </a:txBody>
                  <a:tcPr anchor="ctr"/>
                </a:tc>
              </a:tr>
              <a:tr h="627153">
                <a:tc gridSpan="2">
                  <a:txBody>
                    <a:bodyPr/>
                    <a:lstStyle/>
                    <a:p>
                      <a:pPr algn="ctr"/>
                      <a:r>
                        <a:rPr lang="ja-JP" altLang="en-US" sz="1200" dirty="0" smtClean="0">
                          <a:latin typeface="+mn-ea"/>
                          <a:ea typeface="+mn-ea"/>
                        </a:rPr>
                        <a:t>政策的公衆衛生研究</a:t>
                      </a:r>
                      <a:endParaRPr lang="en-US" altLang="ja-JP" sz="1200" dirty="0" smtClean="0">
                        <a:latin typeface="+mn-ea"/>
                        <a:ea typeface="+mn-ea"/>
                      </a:endParaRPr>
                    </a:p>
                    <a:p>
                      <a:pPr algn="ctr"/>
                      <a:r>
                        <a:rPr lang="ja-JP" altLang="en-US" sz="1200" dirty="0" err="1" smtClean="0">
                          <a:latin typeface="+mn-ea"/>
                          <a:ea typeface="+mn-ea"/>
                        </a:rPr>
                        <a:t>への</a:t>
                      </a:r>
                      <a:r>
                        <a:rPr lang="ja-JP" altLang="en-US" sz="1200" dirty="0" smtClean="0">
                          <a:latin typeface="+mn-ea"/>
                          <a:ea typeface="+mn-ea"/>
                        </a:rPr>
                        <a:t>協力</a:t>
                      </a:r>
                      <a:endParaRPr lang="ja-JP" altLang="en-US" sz="1200" dirty="0">
                        <a:latin typeface="+mn-ea"/>
                        <a:ea typeface="+mn-ea"/>
                      </a:endParaRPr>
                    </a:p>
                  </a:txBody>
                  <a:tcPr anchor="ctr">
                    <a:noFill/>
                  </a:tcPr>
                </a:tc>
                <a:tc hMerge="1">
                  <a:txBody>
                    <a:bodyPr/>
                    <a:lstStyle/>
                    <a:p>
                      <a:pPr algn="ctr"/>
                      <a:endParaRPr lang="ja-JP" altLang="en-US" sz="1200" dirty="0">
                        <a:latin typeface="+mn-ea"/>
                        <a:ea typeface="+mn-ea"/>
                      </a:endParaRPr>
                    </a:p>
                  </a:txBody>
                  <a:tcPr anchor="ctr">
                    <a:noFill/>
                  </a:tcPr>
                </a:tc>
                <a:tc>
                  <a:txBody>
                    <a:bodyPr/>
                    <a:lstStyle/>
                    <a:p>
                      <a:r>
                        <a:rPr lang="ja-JP" altLang="en-US" sz="1050" dirty="0" smtClean="0">
                          <a:latin typeface="+mn-ea"/>
                          <a:ea typeface="+mn-ea"/>
                        </a:rPr>
                        <a:t>・政策的公衆衛生的に必要性の高い調査研究への</a:t>
                      </a:r>
                      <a:endParaRPr lang="en-US" altLang="ja-JP" sz="1050" dirty="0" smtClean="0">
                        <a:latin typeface="+mn-ea"/>
                        <a:ea typeface="+mn-ea"/>
                      </a:endParaRPr>
                    </a:p>
                    <a:p>
                      <a:r>
                        <a:rPr lang="ja-JP" altLang="en-US" sz="1050" dirty="0" smtClean="0">
                          <a:latin typeface="+mn-ea"/>
                          <a:ea typeface="+mn-ea"/>
                        </a:rPr>
                        <a:t>　協力体制を</a:t>
                      </a:r>
                      <a:r>
                        <a:rPr lang="ja-JP" altLang="en-US" sz="1050" u="sng" dirty="0" smtClean="0">
                          <a:latin typeface="+mn-ea"/>
                          <a:ea typeface="+mn-ea"/>
                        </a:rPr>
                        <a:t>整備すること</a:t>
                      </a:r>
                      <a:endParaRPr lang="ja-JP" altLang="en-US" sz="1050" u="sng" dirty="0">
                        <a:latin typeface="+mn-ea"/>
                        <a:ea typeface="+mn-ea"/>
                      </a:endParaRPr>
                    </a:p>
                  </a:txBody>
                  <a:tcPr anchor="ctr"/>
                </a:tc>
                <a:tc>
                  <a:txBody>
                    <a:bodyPr/>
                    <a:lstStyle/>
                    <a:p>
                      <a:r>
                        <a:rPr lang="ja-JP" altLang="en-US" sz="1050" dirty="0" smtClean="0">
                          <a:solidFill>
                            <a:schemeClr val="tx1"/>
                          </a:solidFill>
                          <a:latin typeface="+mn-ea"/>
                          <a:ea typeface="+mn-ea"/>
                        </a:rPr>
                        <a:t>（修）</a:t>
                      </a:r>
                      <a:r>
                        <a:rPr lang="ja-JP" altLang="en-US" sz="1050" dirty="0" smtClean="0">
                          <a:latin typeface="+mn-ea"/>
                          <a:ea typeface="+mn-ea"/>
                        </a:rPr>
                        <a:t>政策的公衆衛生的に必要性の高い調査研究に</a:t>
                      </a:r>
                      <a:endParaRPr lang="en-US" altLang="ja-JP" sz="1050" dirty="0" smtClean="0">
                        <a:latin typeface="+mn-ea"/>
                        <a:ea typeface="+mn-ea"/>
                      </a:endParaRPr>
                    </a:p>
                    <a:p>
                      <a:r>
                        <a:rPr lang="ja-JP" altLang="en-US" sz="1050" dirty="0" smtClean="0">
                          <a:latin typeface="+mn-ea"/>
                          <a:ea typeface="+mn-ea"/>
                        </a:rPr>
                        <a:t>　　　</a:t>
                      </a:r>
                      <a:r>
                        <a:rPr lang="ja-JP" altLang="en-US" sz="1050" u="sng" dirty="0" smtClean="0">
                          <a:latin typeface="+mn-ea"/>
                          <a:ea typeface="+mn-ea"/>
                        </a:rPr>
                        <a:t>協力すること</a:t>
                      </a:r>
                      <a:endParaRPr lang="ja-JP" altLang="en-US" sz="1050" u="sng" dirty="0">
                        <a:solidFill>
                          <a:schemeClr val="tx1"/>
                        </a:solidFill>
                        <a:latin typeface="+mn-ea"/>
                        <a:ea typeface="+mn-ea"/>
                      </a:endParaRPr>
                    </a:p>
                  </a:txBody>
                  <a:tcPr anchor="ctr"/>
                </a:tc>
              </a:tr>
              <a:tr h="627153">
                <a:tc rowSpan="3">
                  <a:txBody>
                    <a:bodyPr/>
                    <a:lstStyle/>
                    <a:p>
                      <a:pPr algn="ctr"/>
                      <a:r>
                        <a:rPr lang="ja-JP" altLang="en-US" sz="1200" dirty="0" smtClean="0">
                          <a:latin typeface="+mn-ea"/>
                          <a:ea typeface="+mn-ea"/>
                        </a:rPr>
                        <a:t>臨</a:t>
                      </a:r>
                      <a:endParaRPr lang="en-US" altLang="ja-JP" sz="1200" dirty="0" smtClean="0">
                        <a:latin typeface="+mn-ea"/>
                        <a:ea typeface="+mn-ea"/>
                      </a:endParaRPr>
                    </a:p>
                    <a:p>
                      <a:pPr algn="ctr"/>
                      <a:r>
                        <a:rPr lang="ja-JP" altLang="en-US" sz="1200" dirty="0" smtClean="0">
                          <a:latin typeface="+mn-ea"/>
                          <a:ea typeface="+mn-ea"/>
                        </a:rPr>
                        <a:t>床</a:t>
                      </a:r>
                      <a:endParaRPr lang="en-US" altLang="ja-JP" sz="1200" dirty="0" smtClean="0">
                        <a:latin typeface="+mn-ea"/>
                        <a:ea typeface="+mn-ea"/>
                      </a:endParaRPr>
                    </a:p>
                    <a:p>
                      <a:pPr algn="ctr"/>
                      <a:r>
                        <a:rPr lang="ja-JP" altLang="en-US" sz="1200" dirty="0" smtClean="0">
                          <a:latin typeface="+mn-ea"/>
                          <a:ea typeface="+mn-ea"/>
                        </a:rPr>
                        <a:t>研</a:t>
                      </a:r>
                      <a:endParaRPr lang="en-US" altLang="ja-JP" sz="1200" dirty="0" smtClean="0">
                        <a:latin typeface="+mn-ea"/>
                        <a:ea typeface="+mn-ea"/>
                      </a:endParaRPr>
                    </a:p>
                    <a:p>
                      <a:pPr algn="ctr"/>
                      <a:r>
                        <a:rPr lang="ja-JP" altLang="en-US" sz="1200" dirty="0" smtClean="0">
                          <a:latin typeface="+mn-ea"/>
                          <a:ea typeface="+mn-ea"/>
                        </a:rPr>
                        <a:t>究</a:t>
                      </a:r>
                      <a:endParaRPr lang="en-US" altLang="ja-JP" sz="1200" dirty="0" smtClean="0">
                        <a:latin typeface="+mn-ea"/>
                        <a:ea typeface="+mn-ea"/>
                      </a:endParaRPr>
                    </a:p>
                  </a:txBody>
                  <a:tcPr anchor="ctr">
                    <a:noFill/>
                  </a:tcPr>
                </a:tc>
                <a:tc>
                  <a:txBody>
                    <a:bodyPr/>
                    <a:lstStyle/>
                    <a:p>
                      <a:pPr algn="ctr"/>
                      <a:r>
                        <a:rPr lang="ja-JP" altLang="en-US" sz="1200" dirty="0" smtClean="0">
                          <a:latin typeface="+mn-ea"/>
                          <a:ea typeface="+mn-ea"/>
                        </a:rPr>
                        <a:t>臨床研究</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（新）治験を除く臨床研究を行うに当たっては臨床研究法に</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則った体制を整備</a:t>
                      </a:r>
                      <a:endParaRPr lang="ja-JP" altLang="en-US" sz="1050" dirty="0">
                        <a:solidFill>
                          <a:srgbClr val="FF0000"/>
                        </a:solidFill>
                        <a:latin typeface="+mn-ea"/>
                        <a:ea typeface="+mn-ea"/>
                      </a:endParaRPr>
                    </a:p>
                  </a:txBody>
                  <a:tcPr anchor="ctr"/>
                </a:tc>
              </a:tr>
              <a:tr h="627153">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noFill/>
                  </a:tcPr>
                </a:tc>
                <a:tc>
                  <a:txBody>
                    <a:bodyPr/>
                    <a:lstStyle/>
                    <a:p>
                      <a:pPr algn="ctr"/>
                      <a:r>
                        <a:rPr lang="ja-JP" altLang="en-US" sz="1200" dirty="0" smtClean="0">
                          <a:latin typeface="+mn-ea"/>
                          <a:ea typeface="+mn-ea"/>
                        </a:rPr>
                        <a:t>研究成果の</a:t>
                      </a:r>
                      <a:endParaRPr lang="en-US" altLang="ja-JP" sz="1200" dirty="0" smtClean="0">
                        <a:latin typeface="+mn-ea"/>
                        <a:ea typeface="+mn-ea"/>
                      </a:endParaRPr>
                    </a:p>
                    <a:p>
                      <a:pPr algn="ctr"/>
                      <a:r>
                        <a:rPr lang="ja-JP" altLang="en-US" sz="1200" dirty="0" smtClean="0">
                          <a:latin typeface="+mn-ea"/>
                          <a:ea typeface="+mn-ea"/>
                        </a:rPr>
                        <a:t>広報</a:t>
                      </a:r>
                      <a:endParaRPr lang="ja-JP" altLang="en-US" sz="1200" dirty="0">
                        <a:latin typeface="+mn-ea"/>
                        <a:ea typeface="+mn-ea"/>
                      </a:endParaRPr>
                    </a:p>
                  </a:txBody>
                  <a:tcPr anchor="ctr">
                    <a:noFill/>
                  </a:tcPr>
                </a:tc>
                <a:tc>
                  <a:txBody>
                    <a:bodyPr/>
                    <a:lstStyle/>
                    <a:p>
                      <a:r>
                        <a:rPr lang="ja-JP" altLang="en-US" sz="1050" dirty="0" smtClean="0">
                          <a:latin typeface="+mn-ea"/>
                          <a:ea typeface="+mn-ea"/>
                        </a:rPr>
                        <a:t>・進行中の臨床研究の概要及び過去の臨床研究の</a:t>
                      </a:r>
                      <a:endParaRPr lang="en-US" altLang="ja-JP" sz="1050" dirty="0" smtClean="0">
                        <a:latin typeface="+mn-ea"/>
                        <a:ea typeface="+mn-ea"/>
                      </a:endParaRPr>
                    </a:p>
                    <a:p>
                      <a:r>
                        <a:rPr lang="ja-JP" altLang="en-US" sz="1050" dirty="0" smtClean="0">
                          <a:latin typeface="+mn-ea"/>
                          <a:ea typeface="+mn-ea"/>
                        </a:rPr>
                        <a:t>　成果を広報すること</a:t>
                      </a:r>
                      <a:endParaRPr lang="ja-JP" altLang="en-US" sz="1050" dirty="0">
                        <a:latin typeface="+mn-ea"/>
                        <a:ea typeface="+mn-ea"/>
                      </a:endParaRPr>
                    </a:p>
                  </a:txBody>
                  <a:tcPr anchor="ctr"/>
                </a:tc>
                <a:tc>
                  <a:txBody>
                    <a:bodyPr/>
                    <a:lstStyle/>
                    <a:p>
                      <a:r>
                        <a:rPr lang="ja-JP" altLang="en-US" sz="1050" dirty="0" smtClean="0">
                          <a:latin typeface="+mn-ea"/>
                          <a:ea typeface="+mn-ea"/>
                        </a:rPr>
                        <a:t>（修）進行中の治験を除く臨床研究の概要及び過去の治験を</a:t>
                      </a:r>
                      <a:endParaRPr lang="en-US" altLang="ja-JP" sz="1050" dirty="0" smtClean="0">
                        <a:latin typeface="+mn-ea"/>
                        <a:ea typeface="+mn-ea"/>
                      </a:endParaRPr>
                    </a:p>
                    <a:p>
                      <a:r>
                        <a:rPr lang="ja-JP" altLang="en-US" sz="1050" dirty="0" smtClean="0">
                          <a:latin typeface="+mn-ea"/>
                          <a:ea typeface="+mn-ea"/>
                        </a:rPr>
                        <a:t>　　　除く臨床研究の成果を広報すること</a:t>
                      </a:r>
                      <a:endParaRPr lang="ja-JP" altLang="en-US" sz="1050" dirty="0">
                        <a:latin typeface="+mn-ea"/>
                        <a:ea typeface="+mn-ea"/>
                      </a:endParaRPr>
                    </a:p>
                  </a:txBody>
                  <a:tcPr anchor="ctr"/>
                </a:tc>
              </a:tr>
              <a:tr h="627153">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noFill/>
                  </a:tcPr>
                </a:tc>
                <a:tc>
                  <a:txBody>
                    <a:bodyPr/>
                    <a:lstStyle/>
                    <a:p>
                      <a:pPr algn="ctr"/>
                      <a:r>
                        <a:rPr lang="ja-JP" altLang="en-US" sz="1200" dirty="0" smtClean="0">
                          <a:latin typeface="+mn-ea"/>
                          <a:ea typeface="+mn-ea"/>
                        </a:rPr>
                        <a:t>患者に対する</a:t>
                      </a:r>
                      <a:endParaRPr lang="en-US" altLang="ja-JP" sz="1200" dirty="0" smtClean="0">
                        <a:latin typeface="+mn-ea"/>
                        <a:ea typeface="+mn-ea"/>
                      </a:endParaRPr>
                    </a:p>
                    <a:p>
                      <a:pPr algn="ctr"/>
                      <a:r>
                        <a:rPr lang="ja-JP" altLang="en-US" sz="1200" dirty="0" smtClean="0">
                          <a:latin typeface="+mn-ea"/>
                          <a:ea typeface="+mn-ea"/>
                        </a:rPr>
                        <a:t>情報提供</a:t>
                      </a:r>
                      <a:endParaRPr lang="ja-JP" altLang="en-US" sz="1200" dirty="0">
                        <a:latin typeface="+mn-ea"/>
                        <a:ea typeface="+mn-ea"/>
                      </a:endParaRPr>
                    </a:p>
                  </a:txBody>
                  <a:tcPr anchor="ctr">
                    <a:noFill/>
                  </a:tcPr>
                </a:tc>
                <a:tc>
                  <a:txBody>
                    <a:bodyPr/>
                    <a:lstStyle/>
                    <a:p>
                      <a:r>
                        <a:rPr lang="ja-JP" altLang="en-US" sz="1050" dirty="0" smtClean="0">
                          <a:latin typeface="+mn-ea"/>
                          <a:ea typeface="+mn-ea"/>
                        </a:rPr>
                        <a:t>・臨床研究・治験に対する普及啓発、患者に対する</a:t>
                      </a:r>
                      <a:endParaRPr lang="en-US" altLang="ja-JP" sz="1050" dirty="0" smtClean="0">
                        <a:latin typeface="+mn-ea"/>
                        <a:ea typeface="+mn-ea"/>
                      </a:endParaRPr>
                    </a:p>
                    <a:p>
                      <a:r>
                        <a:rPr lang="ja-JP" altLang="en-US" sz="1050" dirty="0" smtClean="0">
                          <a:latin typeface="+mn-ea"/>
                          <a:ea typeface="+mn-ea"/>
                        </a:rPr>
                        <a:t>　適切な情報提供</a:t>
                      </a:r>
                      <a:endParaRPr lang="ja-JP" altLang="en-US" sz="1050" dirty="0">
                        <a:latin typeface="+mn-ea"/>
                        <a:ea typeface="+mn-ea"/>
                      </a:endParaRPr>
                    </a:p>
                  </a:txBody>
                  <a:tcPr anchor="ctr"/>
                </a:tc>
                <a:tc>
                  <a:txBody>
                    <a:bodyPr/>
                    <a:lstStyle/>
                    <a:p>
                      <a:r>
                        <a:rPr lang="ja-JP" altLang="en-US" sz="1050" dirty="0" smtClean="0">
                          <a:latin typeface="+mn-ea"/>
                          <a:ea typeface="+mn-ea"/>
                        </a:rPr>
                        <a:t>（修）患者に対して治験も含めた臨床研究、先進医療、</a:t>
                      </a:r>
                      <a:endParaRPr lang="en-US" altLang="ja-JP" sz="1050" dirty="0" smtClean="0">
                        <a:latin typeface="+mn-ea"/>
                        <a:ea typeface="+mn-ea"/>
                      </a:endParaRPr>
                    </a:p>
                    <a:p>
                      <a:r>
                        <a:rPr lang="ja-JP" altLang="en-US" sz="1050" dirty="0" smtClean="0">
                          <a:latin typeface="+mn-ea"/>
                          <a:ea typeface="+mn-ea"/>
                        </a:rPr>
                        <a:t>　　　患者申出療養等に関する適切な情報提供、</a:t>
                      </a:r>
                      <a:endParaRPr lang="en-US" altLang="ja-JP" sz="1050" dirty="0" smtClean="0">
                        <a:latin typeface="+mn-ea"/>
                        <a:ea typeface="+mn-ea"/>
                      </a:endParaRPr>
                    </a:p>
                    <a:p>
                      <a:r>
                        <a:rPr lang="ja-JP" altLang="en-US" sz="1050" dirty="0" smtClean="0">
                          <a:latin typeface="+mn-ea"/>
                          <a:ea typeface="+mn-ea"/>
                        </a:rPr>
                        <a:t>　　　必要に応じて適切な医療機関へ紹介</a:t>
                      </a:r>
                      <a:endParaRPr lang="ja-JP" altLang="en-US" sz="1050" dirty="0">
                        <a:latin typeface="+mn-ea"/>
                        <a:ea typeface="+mn-ea"/>
                      </a:endParaRPr>
                    </a:p>
                  </a:txBody>
                  <a:tcPr anchor="ctr"/>
                </a:tc>
              </a:tr>
              <a:tr h="1286893">
                <a:tc>
                  <a:txBody>
                    <a:bodyPr/>
                    <a:lstStyle/>
                    <a:p>
                      <a:pPr algn="ctr"/>
                      <a:r>
                        <a:rPr lang="ja-JP" altLang="en-US" sz="1050" dirty="0" smtClean="0">
                          <a:latin typeface="+mn-ea"/>
                          <a:ea typeface="+mn-ea"/>
                        </a:rPr>
                        <a:t>Ｐ</a:t>
                      </a:r>
                      <a:endParaRPr lang="en-US" altLang="ja-JP" sz="1050" dirty="0" smtClean="0">
                        <a:latin typeface="+mn-ea"/>
                        <a:ea typeface="+mn-ea"/>
                      </a:endParaRPr>
                    </a:p>
                    <a:p>
                      <a:pPr algn="ctr"/>
                      <a:r>
                        <a:rPr lang="ja-JP" altLang="en-US" sz="1050" dirty="0" smtClean="0">
                          <a:latin typeface="+mn-ea"/>
                          <a:ea typeface="+mn-ea"/>
                        </a:rPr>
                        <a:t>Ｄ</a:t>
                      </a:r>
                      <a:endParaRPr lang="en-US" altLang="ja-JP" sz="1050" dirty="0" smtClean="0">
                        <a:latin typeface="+mn-ea"/>
                        <a:ea typeface="+mn-ea"/>
                      </a:endParaRPr>
                    </a:p>
                    <a:p>
                      <a:pPr algn="ctr"/>
                      <a:r>
                        <a:rPr lang="ja-JP" altLang="en-US" sz="1050" dirty="0" smtClean="0">
                          <a:latin typeface="+mn-ea"/>
                          <a:ea typeface="+mn-ea"/>
                        </a:rPr>
                        <a:t>Ｃ</a:t>
                      </a:r>
                      <a:endParaRPr lang="en-US" altLang="ja-JP" sz="1050" dirty="0" smtClean="0">
                        <a:latin typeface="+mn-ea"/>
                        <a:ea typeface="+mn-ea"/>
                      </a:endParaRPr>
                    </a:p>
                    <a:p>
                      <a:pPr algn="ctr"/>
                      <a:r>
                        <a:rPr lang="ja-JP" altLang="en-US" sz="1050" dirty="0" smtClean="0">
                          <a:latin typeface="+mn-ea"/>
                          <a:ea typeface="+mn-ea"/>
                        </a:rPr>
                        <a:t>Ａ</a:t>
                      </a:r>
                      <a:endParaRPr lang="en-US" altLang="ja-JP" sz="1050" dirty="0" smtClean="0">
                        <a:latin typeface="+mn-ea"/>
                        <a:ea typeface="+mn-ea"/>
                      </a:endParaRPr>
                    </a:p>
                    <a:p>
                      <a:pPr algn="ctr"/>
                      <a:r>
                        <a:rPr lang="ja-JP" altLang="en-US" sz="1050" dirty="0" smtClean="0">
                          <a:latin typeface="+mn-ea"/>
                          <a:ea typeface="+mn-ea"/>
                        </a:rPr>
                        <a:t>サ</a:t>
                      </a:r>
                      <a:endParaRPr lang="en-US" altLang="ja-JP" sz="1050" dirty="0" smtClean="0">
                        <a:latin typeface="+mn-ea"/>
                        <a:ea typeface="+mn-ea"/>
                      </a:endParaRPr>
                    </a:p>
                    <a:p>
                      <a:pPr algn="ctr"/>
                      <a:r>
                        <a:rPr lang="ja-JP" altLang="en-US" sz="1050" dirty="0" smtClean="0">
                          <a:latin typeface="+mn-ea"/>
                          <a:ea typeface="+mn-ea"/>
                        </a:rPr>
                        <a:t>イ</a:t>
                      </a:r>
                      <a:endParaRPr lang="en-US" altLang="ja-JP" sz="1050" dirty="0" smtClean="0">
                        <a:latin typeface="+mn-ea"/>
                        <a:ea typeface="+mn-ea"/>
                      </a:endParaRPr>
                    </a:p>
                    <a:p>
                      <a:pPr algn="ctr"/>
                      <a:r>
                        <a:rPr lang="ja-JP" altLang="en-US" sz="1050" dirty="0" smtClean="0">
                          <a:latin typeface="+mn-ea"/>
                          <a:ea typeface="+mn-ea"/>
                        </a:rPr>
                        <a:t>ク</a:t>
                      </a:r>
                      <a:endParaRPr lang="en-US" altLang="ja-JP" sz="1050" dirty="0" smtClean="0">
                        <a:latin typeface="+mn-ea"/>
                        <a:ea typeface="+mn-ea"/>
                      </a:endParaRPr>
                    </a:p>
                    <a:p>
                      <a:pPr algn="ctr"/>
                      <a:r>
                        <a:rPr lang="ja-JP" altLang="en-US" sz="1050" dirty="0" smtClean="0">
                          <a:latin typeface="+mn-ea"/>
                          <a:ea typeface="+mn-ea"/>
                        </a:rPr>
                        <a:t>ル</a:t>
                      </a:r>
                      <a:endParaRPr lang="en-US" altLang="ja-JP" sz="1050" dirty="0" smtClean="0">
                        <a:latin typeface="+mn-ea"/>
                        <a:ea typeface="+mn-ea"/>
                      </a:endParaRPr>
                    </a:p>
                  </a:txBody>
                  <a:tcPr anchor="ctr">
                    <a:noFill/>
                  </a:tcPr>
                </a:tc>
                <a:tc>
                  <a:txBody>
                    <a:bodyPr/>
                    <a:lstStyle/>
                    <a:p>
                      <a:pPr algn="ctr"/>
                      <a:r>
                        <a:rPr lang="ja-JP" altLang="en-US" sz="1200" dirty="0" smtClean="0">
                          <a:latin typeface="+mn-ea"/>
                          <a:ea typeface="+mn-ea"/>
                        </a:rPr>
                        <a:t>自施設における</a:t>
                      </a:r>
                      <a:endParaRPr lang="en-US" altLang="ja-JP" sz="1200" dirty="0" smtClean="0">
                        <a:latin typeface="+mn-ea"/>
                        <a:ea typeface="+mn-ea"/>
                      </a:endParaRPr>
                    </a:p>
                    <a:p>
                      <a:pPr algn="ctr"/>
                      <a:r>
                        <a:rPr lang="ja-JP" altLang="en-US" sz="1200" dirty="0" smtClean="0">
                          <a:latin typeface="+mn-ea"/>
                          <a:ea typeface="+mn-ea"/>
                        </a:rPr>
                        <a:t>ＰＤＣＡ</a:t>
                      </a:r>
                      <a:endParaRPr lang="ja-JP" altLang="en-US" sz="1200" dirty="0">
                        <a:latin typeface="+mn-ea"/>
                        <a:ea typeface="+mn-ea"/>
                      </a:endParaRPr>
                    </a:p>
                  </a:txBody>
                  <a:tcPr anchor="ctr">
                    <a:noFill/>
                  </a:tcPr>
                </a:tc>
                <a:tc>
                  <a:txBody>
                    <a:bodyPr/>
                    <a:lstStyle/>
                    <a:p>
                      <a:r>
                        <a:rPr lang="ja-JP" altLang="en-US" sz="1050" dirty="0" smtClean="0">
                          <a:latin typeface="+mn-ea"/>
                          <a:ea typeface="+mn-ea"/>
                        </a:rPr>
                        <a:t>・自施設の診療機能や診療実績等、療養生活の質を</a:t>
                      </a:r>
                      <a:endParaRPr lang="en-US" altLang="ja-JP" sz="1050" dirty="0" smtClean="0">
                        <a:latin typeface="+mn-ea"/>
                        <a:ea typeface="+mn-ea"/>
                      </a:endParaRPr>
                    </a:p>
                    <a:p>
                      <a:r>
                        <a:rPr lang="ja-JP" altLang="en-US" sz="1050" dirty="0" smtClean="0">
                          <a:latin typeface="+mn-ea"/>
                          <a:ea typeface="+mn-ea"/>
                        </a:rPr>
                        <a:t>　把握、評価し、課題認識の共有、組織的な改善策を</a:t>
                      </a:r>
                      <a:endParaRPr lang="en-US" altLang="ja-JP" sz="1050" dirty="0" smtClean="0">
                        <a:latin typeface="+mn-ea"/>
                        <a:ea typeface="+mn-ea"/>
                      </a:endParaRPr>
                    </a:p>
                    <a:p>
                      <a:r>
                        <a:rPr lang="ja-JP" altLang="en-US" sz="1050" dirty="0" smtClean="0">
                          <a:latin typeface="+mn-ea"/>
                          <a:ea typeface="+mn-ea"/>
                        </a:rPr>
                        <a:t>　実施</a:t>
                      </a:r>
                      <a:endParaRPr lang="ja-JP" altLang="en-US" sz="1050" dirty="0">
                        <a:latin typeface="+mn-ea"/>
                        <a:ea typeface="+mn-ea"/>
                      </a:endParaRPr>
                    </a:p>
                  </a:txBody>
                  <a:tcPr anchor="ctr"/>
                </a:tc>
                <a:tc>
                  <a:txBody>
                    <a:bodyPr/>
                    <a:lstStyle/>
                    <a:p>
                      <a:r>
                        <a:rPr lang="ja-JP" altLang="en-US" sz="1050" dirty="0" smtClean="0">
                          <a:latin typeface="+mn-ea"/>
                          <a:ea typeface="+mn-ea"/>
                        </a:rPr>
                        <a:t>（修）把握・評価等は</a:t>
                      </a:r>
                      <a:r>
                        <a:rPr lang="en-US" altLang="ja-JP" sz="1050" dirty="0" smtClean="0">
                          <a:latin typeface="+mn-ea"/>
                          <a:ea typeface="+mn-ea"/>
                        </a:rPr>
                        <a:t>Quality Indicator</a:t>
                      </a:r>
                      <a:r>
                        <a:rPr lang="ja-JP" altLang="en-US" sz="1050" dirty="0" smtClean="0">
                          <a:latin typeface="+mn-ea"/>
                          <a:ea typeface="+mn-ea"/>
                        </a:rPr>
                        <a:t>の利用、第三者評価、</a:t>
                      </a:r>
                      <a:endParaRPr lang="en-US" altLang="ja-JP" sz="1050" dirty="0" smtClean="0">
                        <a:latin typeface="+mn-ea"/>
                        <a:ea typeface="+mn-ea"/>
                      </a:endParaRPr>
                    </a:p>
                    <a:p>
                      <a:r>
                        <a:rPr lang="ja-JP" altLang="en-US" sz="1050" dirty="0" smtClean="0">
                          <a:latin typeface="+mn-ea"/>
                          <a:ea typeface="+mn-ea"/>
                        </a:rPr>
                        <a:t>　　　拠点病院間の実地調査等を用いる等、工夫すること</a:t>
                      </a:r>
                      <a:endParaRPr lang="ja-JP" altLang="en-US" sz="1050" dirty="0">
                        <a:latin typeface="+mn-ea"/>
                        <a:ea typeface="+mn-ea"/>
                      </a:endParaRPr>
                    </a:p>
                  </a:txBody>
                  <a:tcPr anchor="ctr"/>
                </a:tc>
              </a:tr>
            </a:tbl>
          </a:graphicData>
        </a:graphic>
      </p:graphicFrame>
      <p:sp>
        <p:nvSpPr>
          <p:cNvPr id="7" name="テキスト ボックス 6"/>
          <p:cNvSpPr txBox="1"/>
          <p:nvPr/>
        </p:nvSpPr>
        <p:spPr>
          <a:xfrm>
            <a:off x="107504" y="148570"/>
            <a:ext cx="8928992"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cxnSp>
        <p:nvCxnSpPr>
          <p:cNvPr id="8" name="直線矢印コネクタ 7"/>
          <p:cNvCxnSpPr/>
          <p:nvPr/>
        </p:nvCxnSpPr>
        <p:spPr>
          <a:xfrm>
            <a:off x="5220072" y="1268760"/>
            <a:ext cx="19087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5197461" y="3068960"/>
            <a:ext cx="19087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a:off x="5197461" y="4293096"/>
            <a:ext cx="19087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5220072" y="4941168"/>
            <a:ext cx="19087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220072" y="5949280"/>
            <a:ext cx="19087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8115703" y="87015"/>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1456234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77472977"/>
              </p:ext>
            </p:extLst>
          </p:nvPr>
        </p:nvGraphicFramePr>
        <p:xfrm>
          <a:off x="143508" y="717971"/>
          <a:ext cx="8892988" cy="5567410"/>
        </p:xfrm>
        <a:graphic>
          <a:graphicData uri="http://schemas.openxmlformats.org/drawingml/2006/table">
            <a:tbl>
              <a:tblPr firstRow="1" bandRow="1">
                <a:tableStyleId>{5940675A-B579-460E-94D1-54222C63F5DA}</a:tableStyleId>
              </a:tblPr>
              <a:tblGrid>
                <a:gridCol w="420222"/>
                <a:gridCol w="983934"/>
                <a:gridCol w="1080120"/>
                <a:gridCol w="2304256"/>
                <a:gridCol w="4104456"/>
              </a:tblGrid>
              <a:tr h="274525">
                <a:tc gridSpan="3">
                  <a:txBody>
                    <a:bodyPr/>
                    <a:lstStyle/>
                    <a:p>
                      <a:pPr>
                        <a:lnSpc>
                          <a:spcPts val="1700"/>
                        </a:lnSpc>
                      </a:pPr>
                      <a:r>
                        <a:rPr kumimoji="1" lang="ja-JP" altLang="en-US" sz="1200" dirty="0" smtClean="0">
                          <a:solidFill>
                            <a:schemeClr val="bg1"/>
                          </a:solidFill>
                          <a:latin typeface="+mn-ea"/>
                          <a:ea typeface="+mn-ea"/>
                          <a:cs typeface="Arial" panose="020B0604020202020204" pitchFamily="34" charset="0"/>
                        </a:rPr>
                        <a:t>　</a:t>
                      </a:r>
                      <a:endParaRPr kumimoji="1" lang="ja-JP" altLang="en-US" sz="120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hMerge="1">
                  <a:txBody>
                    <a:bodyPr/>
                    <a:lstStyle/>
                    <a:p>
                      <a:pPr>
                        <a:lnSpc>
                          <a:spcPts val="1700"/>
                        </a:lnSpc>
                      </a:pPr>
                      <a:endParaRPr kumimoji="1" lang="ja-JP" altLang="en-US" sz="1000" dirty="0">
                        <a:solidFill>
                          <a:schemeClr val="bg1"/>
                        </a:solidFill>
                        <a:latin typeface="HG丸ｺﾞｼｯｸM-PRO" panose="020F0600000000000000" pitchFamily="50" charset="-128"/>
                        <a:ea typeface="HG丸ｺﾞｼｯｸM-PRO" panose="020F0600000000000000" pitchFamily="50" charset="-128"/>
                        <a:cs typeface="Arial" panose="020B0604020202020204" pitchFamily="34" charset="0"/>
                      </a:endParaRPr>
                    </a:p>
                  </a:txBody>
                  <a:tcPr>
                    <a:solidFill>
                      <a:schemeClr val="tx2">
                        <a:lumMod val="60000"/>
                        <a:lumOff val="40000"/>
                      </a:schemeClr>
                    </a:solidFill>
                  </a:tcPr>
                </a:tc>
                <a:tc hMerge="1">
                  <a:txBody>
                    <a:bodyPr/>
                    <a:lstStyle/>
                    <a:p>
                      <a:pPr>
                        <a:lnSpc>
                          <a:spcPts val="1700"/>
                        </a:lnSpc>
                      </a:pPr>
                      <a:endParaRPr kumimoji="1" lang="ja-JP" altLang="en-US" sz="1000" dirty="0">
                        <a:solidFill>
                          <a:schemeClr val="bg1"/>
                        </a:solidFill>
                        <a:latin typeface="HG丸ｺﾞｼｯｸM-PRO" panose="020F0600000000000000" pitchFamily="50" charset="-128"/>
                        <a:ea typeface="HG丸ｺﾞｼｯｸM-PRO" panose="020F0600000000000000" pitchFamily="50" charset="-128"/>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680121">
                <a:tc rowSpan="8">
                  <a:txBody>
                    <a:bodyPr/>
                    <a:lstStyle/>
                    <a:p>
                      <a:pPr algn="ctr"/>
                      <a:r>
                        <a:rPr lang="ja-JP" altLang="en-US" sz="1200" dirty="0" smtClean="0">
                          <a:latin typeface="+mn-ea"/>
                          <a:ea typeface="+mn-ea"/>
                        </a:rPr>
                        <a:t>医</a:t>
                      </a:r>
                      <a:endParaRPr lang="en-US" altLang="ja-JP" sz="1200" dirty="0" smtClean="0">
                        <a:latin typeface="+mn-ea"/>
                        <a:ea typeface="+mn-ea"/>
                      </a:endParaRPr>
                    </a:p>
                    <a:p>
                      <a:pPr algn="ctr"/>
                      <a:r>
                        <a:rPr lang="ja-JP" altLang="en-US" sz="1200" dirty="0" smtClean="0">
                          <a:latin typeface="+mn-ea"/>
                          <a:ea typeface="+mn-ea"/>
                        </a:rPr>
                        <a:t>療</a:t>
                      </a:r>
                      <a:endParaRPr lang="en-US" altLang="ja-JP" sz="1200" dirty="0" smtClean="0">
                        <a:latin typeface="+mn-ea"/>
                        <a:ea typeface="+mn-ea"/>
                      </a:endParaRPr>
                    </a:p>
                    <a:p>
                      <a:pPr algn="ctr"/>
                      <a:r>
                        <a:rPr lang="ja-JP" altLang="en-US" sz="1200" dirty="0" smtClean="0">
                          <a:latin typeface="+mn-ea"/>
                          <a:ea typeface="+mn-ea"/>
                        </a:rPr>
                        <a:t>安</a:t>
                      </a:r>
                      <a:endParaRPr lang="en-US" altLang="ja-JP" sz="1200" dirty="0" smtClean="0">
                        <a:latin typeface="+mn-ea"/>
                        <a:ea typeface="+mn-ea"/>
                      </a:endParaRPr>
                    </a:p>
                    <a:p>
                      <a:pPr algn="ctr"/>
                      <a:r>
                        <a:rPr lang="ja-JP" altLang="en-US" sz="1200" dirty="0" smtClean="0">
                          <a:latin typeface="+mn-ea"/>
                          <a:ea typeface="+mn-ea"/>
                        </a:rPr>
                        <a:t>全</a:t>
                      </a:r>
                      <a:endParaRPr lang="en-US" altLang="ja-JP" sz="1200" dirty="0" smtClean="0">
                        <a:latin typeface="+mn-ea"/>
                        <a:ea typeface="+mn-ea"/>
                      </a:endParaRPr>
                    </a:p>
                    <a:p>
                      <a:pPr algn="ctr"/>
                      <a:r>
                        <a:rPr lang="ja-JP" altLang="en-US" sz="1200" dirty="0" smtClean="0">
                          <a:latin typeface="+mn-ea"/>
                          <a:ea typeface="+mn-ea"/>
                        </a:rPr>
                        <a:t>に</a:t>
                      </a:r>
                      <a:endParaRPr lang="en-US" altLang="ja-JP" sz="1200" dirty="0" smtClean="0">
                        <a:latin typeface="+mn-ea"/>
                        <a:ea typeface="+mn-ea"/>
                      </a:endParaRPr>
                    </a:p>
                    <a:p>
                      <a:pPr algn="ctr"/>
                      <a:r>
                        <a:rPr lang="ja-JP" altLang="en-US" sz="1200" dirty="0" smtClean="0">
                          <a:latin typeface="+mn-ea"/>
                          <a:ea typeface="+mn-ea"/>
                        </a:rPr>
                        <a:t>係</a:t>
                      </a:r>
                      <a:endParaRPr lang="en-US" altLang="ja-JP" sz="1200" dirty="0" smtClean="0">
                        <a:latin typeface="+mn-ea"/>
                        <a:ea typeface="+mn-ea"/>
                      </a:endParaRPr>
                    </a:p>
                    <a:p>
                      <a:pPr algn="ctr"/>
                      <a:r>
                        <a:rPr lang="ja-JP" altLang="en-US" sz="1200" dirty="0" smtClean="0">
                          <a:latin typeface="+mn-ea"/>
                          <a:ea typeface="+mn-ea"/>
                        </a:rPr>
                        <a:t>る</a:t>
                      </a:r>
                      <a:endParaRPr lang="en-US" altLang="ja-JP" sz="1200" dirty="0" smtClean="0">
                        <a:latin typeface="+mn-ea"/>
                        <a:ea typeface="+mn-ea"/>
                      </a:endParaRPr>
                    </a:p>
                    <a:p>
                      <a:pPr algn="ctr"/>
                      <a:r>
                        <a:rPr lang="ja-JP" altLang="en-US" sz="1200" dirty="0" smtClean="0">
                          <a:latin typeface="+mn-ea"/>
                          <a:ea typeface="+mn-ea"/>
                        </a:rPr>
                        <a:t>安</a:t>
                      </a:r>
                      <a:endParaRPr lang="en-US" altLang="ja-JP" sz="1200" dirty="0" smtClean="0">
                        <a:latin typeface="+mn-ea"/>
                        <a:ea typeface="+mn-ea"/>
                      </a:endParaRPr>
                    </a:p>
                    <a:p>
                      <a:pPr algn="ctr"/>
                      <a:r>
                        <a:rPr lang="ja-JP" altLang="en-US" sz="1200" dirty="0" smtClean="0">
                          <a:latin typeface="+mn-ea"/>
                          <a:ea typeface="+mn-ea"/>
                        </a:rPr>
                        <a:t>全</a:t>
                      </a:r>
                      <a:endParaRPr lang="en-US" altLang="ja-JP" sz="1200" dirty="0" smtClean="0">
                        <a:latin typeface="+mn-ea"/>
                        <a:ea typeface="+mn-ea"/>
                      </a:endParaRPr>
                    </a:p>
                    <a:p>
                      <a:pPr algn="ctr"/>
                      <a:r>
                        <a:rPr lang="ja-JP" altLang="en-US" sz="1200" dirty="0" smtClean="0">
                          <a:latin typeface="+mn-ea"/>
                          <a:ea typeface="+mn-ea"/>
                        </a:rPr>
                        <a:t>管</a:t>
                      </a:r>
                      <a:endParaRPr lang="en-US" altLang="ja-JP" sz="1200" dirty="0" smtClean="0">
                        <a:latin typeface="+mn-ea"/>
                        <a:ea typeface="+mn-ea"/>
                      </a:endParaRPr>
                    </a:p>
                    <a:p>
                      <a:pPr algn="ctr"/>
                      <a:r>
                        <a:rPr lang="ja-JP" altLang="en-US" sz="1200" dirty="0" smtClean="0">
                          <a:latin typeface="+mn-ea"/>
                          <a:ea typeface="+mn-ea"/>
                        </a:rPr>
                        <a:t>理</a:t>
                      </a:r>
                      <a:endParaRPr lang="ja-JP" altLang="en-US" sz="1200" dirty="0">
                        <a:latin typeface="+mn-ea"/>
                        <a:ea typeface="+mn-ea"/>
                      </a:endParaRPr>
                    </a:p>
                  </a:txBody>
                  <a:tcPr anchor="ctr">
                    <a:noFill/>
                  </a:tcPr>
                </a:tc>
                <a:tc gridSpan="2">
                  <a:txBody>
                    <a:bodyPr/>
                    <a:lstStyle/>
                    <a:p>
                      <a:pPr algn="ctr"/>
                      <a:r>
                        <a:rPr lang="ja-JP" altLang="en-US" sz="1200" dirty="0" smtClean="0">
                          <a:latin typeface="+mn-ea"/>
                          <a:ea typeface="+mn-ea"/>
                        </a:rPr>
                        <a:t>医療安全部門</a:t>
                      </a:r>
                      <a:endParaRPr lang="en-US" altLang="ja-JP" sz="1200" dirty="0" smtClean="0">
                        <a:latin typeface="+mn-ea"/>
                        <a:ea typeface="+mn-ea"/>
                      </a:endParaRPr>
                    </a:p>
                    <a:p>
                      <a:pPr algn="ctr"/>
                      <a:r>
                        <a:rPr lang="ja-JP" altLang="en-US" sz="1200" dirty="0" smtClean="0">
                          <a:latin typeface="+mn-ea"/>
                          <a:ea typeface="+mn-ea"/>
                        </a:rPr>
                        <a:t>の設置</a:t>
                      </a:r>
                      <a:endParaRPr lang="ja-JP" altLang="en-US" sz="1200" dirty="0">
                        <a:latin typeface="+mn-ea"/>
                        <a:ea typeface="+mn-ea"/>
                      </a:endParaRPr>
                    </a:p>
                  </a:txBody>
                  <a:tcPr anchor="ctr">
                    <a:noFill/>
                  </a:tcPr>
                </a:tc>
                <a:tc hMerge="1">
                  <a:txBody>
                    <a:bodyPr/>
                    <a:lstStyle/>
                    <a:p>
                      <a:endParaRPr lang="ja-JP" altLang="en-US" dirty="0"/>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（新）医療安全管理部門を設置し、病院一体として医療安全対策を</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講じること</a:t>
                      </a:r>
                    </a:p>
                    <a:p>
                      <a:r>
                        <a:rPr lang="ja-JP" altLang="en-US" sz="1050" dirty="0" smtClean="0">
                          <a:solidFill>
                            <a:srgbClr val="FF0000"/>
                          </a:solidFill>
                          <a:latin typeface="+mn-ea"/>
                          <a:ea typeface="+mn-ea"/>
                        </a:rPr>
                        <a:t>　　　また、当該部門の長として常勤かつ専任の医師を配置すること</a:t>
                      </a:r>
                      <a:endParaRPr lang="ja-JP" altLang="en-US" sz="1050" dirty="0">
                        <a:solidFill>
                          <a:srgbClr val="FF0000"/>
                        </a:solidFill>
                        <a:latin typeface="+mn-ea"/>
                        <a:ea typeface="+mn-ea"/>
                      </a:endParaRPr>
                    </a:p>
                  </a:txBody>
                  <a:tcPr anchor="ctr"/>
                </a:tc>
              </a:tr>
              <a:tr h="576064">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gridSpan="2">
                  <a:txBody>
                    <a:bodyPr/>
                    <a:lstStyle/>
                    <a:p>
                      <a:pPr algn="ctr"/>
                      <a:r>
                        <a:rPr lang="ja-JP" altLang="en-US" sz="1200" dirty="0" smtClean="0">
                          <a:latin typeface="+mn-ea"/>
                          <a:ea typeface="+mn-ea"/>
                        </a:rPr>
                        <a:t>人員配置</a:t>
                      </a:r>
                      <a:endParaRPr lang="ja-JP" altLang="en-US" sz="1200" dirty="0">
                        <a:latin typeface="+mn-ea"/>
                        <a:ea typeface="+mn-ea"/>
                      </a:endParaRPr>
                    </a:p>
                  </a:txBody>
                  <a:tcPr anchor="ctr">
                    <a:noFill/>
                  </a:tcPr>
                </a:tc>
                <a:tc hMerge="1">
                  <a:txBody>
                    <a:bodyPr/>
                    <a:lstStyle/>
                    <a:p>
                      <a:endParaRPr lang="ja-JP" altLang="en-US" dirty="0"/>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（新）専任で常勤の薬剤師及び専従で常勤の看護師を配置すること</a:t>
                      </a:r>
                    </a:p>
                    <a:p>
                      <a:r>
                        <a:rPr lang="ja-JP" altLang="en-US" sz="1050" dirty="0" smtClean="0">
                          <a:solidFill>
                            <a:srgbClr val="FF0000"/>
                          </a:solidFill>
                          <a:latin typeface="+mn-ea"/>
                          <a:ea typeface="+mn-ea"/>
                        </a:rPr>
                        <a:t>　　　薬剤師は専従であることが望ましい</a:t>
                      </a:r>
                      <a:endParaRPr lang="ja-JP" altLang="en-US" sz="1050" dirty="0">
                        <a:solidFill>
                          <a:srgbClr val="FF0000"/>
                        </a:solidFill>
                        <a:latin typeface="+mn-ea"/>
                        <a:ea typeface="+mn-ea"/>
                      </a:endParaRPr>
                    </a:p>
                  </a:txBody>
                  <a:tcPr anchor="ctr"/>
                </a:tc>
              </a:tr>
              <a:tr h="792088">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gridSpan="2">
                  <a:txBody>
                    <a:bodyPr/>
                    <a:lstStyle/>
                    <a:p>
                      <a:pPr algn="ctr"/>
                      <a:r>
                        <a:rPr lang="ja-JP" altLang="en-US" sz="1200" dirty="0" smtClean="0">
                          <a:latin typeface="+mn-ea"/>
                          <a:ea typeface="+mn-ea"/>
                        </a:rPr>
                        <a:t>研修受講</a:t>
                      </a:r>
                      <a:endParaRPr lang="ja-JP" altLang="en-US" sz="1200" dirty="0">
                        <a:latin typeface="+mn-ea"/>
                        <a:ea typeface="+mn-ea"/>
                      </a:endParaRPr>
                    </a:p>
                  </a:txBody>
                  <a:tcPr anchor="ctr">
                    <a:noFill/>
                  </a:tcPr>
                </a:tc>
                <a:tc hMerge="1">
                  <a:txBody>
                    <a:bodyPr/>
                    <a:lstStyle/>
                    <a:p>
                      <a:endParaRPr lang="ja-JP" altLang="en-US" dirty="0"/>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（新）医療安全管理者は医療安全対策に係る研修を受講すること</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（既指定病院は医療安全管理者のうち少なくとも１名研修受講</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で１年間指定更新）</a:t>
                      </a:r>
                      <a:endParaRPr lang="ja-JP" altLang="en-US" sz="1050" dirty="0">
                        <a:solidFill>
                          <a:srgbClr val="FF0000"/>
                        </a:solidFill>
                        <a:latin typeface="+mn-ea"/>
                        <a:ea typeface="+mn-ea"/>
                      </a:endParaRPr>
                    </a:p>
                  </a:txBody>
                  <a:tcPr anchor="ctr"/>
                </a:tc>
              </a:tr>
              <a:tr h="720080">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gridSpan="2">
                  <a:txBody>
                    <a:bodyPr/>
                    <a:lstStyle/>
                    <a:p>
                      <a:pPr algn="ctr"/>
                      <a:r>
                        <a:rPr lang="ja-JP" altLang="en-US" sz="1200" dirty="0" smtClean="0">
                          <a:latin typeface="+mn-ea"/>
                          <a:ea typeface="+mn-ea"/>
                        </a:rPr>
                        <a:t>医療安全管理</a:t>
                      </a:r>
                      <a:endParaRPr lang="en-US" altLang="ja-JP" sz="1200" dirty="0" smtClean="0">
                        <a:latin typeface="+mn-ea"/>
                        <a:ea typeface="+mn-ea"/>
                      </a:endParaRPr>
                    </a:p>
                    <a:p>
                      <a:pPr algn="ctr"/>
                      <a:r>
                        <a:rPr lang="ja-JP" altLang="en-US" sz="1200" dirty="0" smtClean="0">
                          <a:latin typeface="+mn-ea"/>
                          <a:ea typeface="+mn-ea"/>
                        </a:rPr>
                        <a:t>の評価</a:t>
                      </a:r>
                      <a:endParaRPr lang="ja-JP" altLang="en-US" sz="1200" dirty="0">
                        <a:latin typeface="+mn-ea"/>
                        <a:ea typeface="+mn-ea"/>
                      </a:endParaRPr>
                    </a:p>
                  </a:txBody>
                  <a:tcPr anchor="ctr">
                    <a:noFill/>
                  </a:tcPr>
                </a:tc>
                <a:tc hMerge="1">
                  <a:txBody>
                    <a:bodyPr/>
                    <a:lstStyle/>
                    <a:p>
                      <a:endParaRPr lang="ja-JP" altLang="en-US" dirty="0"/>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（新）医療に係る安全管理の体制及び取り組み状況について、</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第三者による評価や拠点病院間での実地調査等を活用する</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ことが望ましい</a:t>
                      </a:r>
                      <a:endParaRPr lang="ja-JP" altLang="en-US" sz="1050" dirty="0">
                        <a:solidFill>
                          <a:srgbClr val="FF0000"/>
                        </a:solidFill>
                        <a:latin typeface="+mn-ea"/>
                        <a:ea typeface="+mn-ea"/>
                      </a:endParaRPr>
                    </a:p>
                  </a:txBody>
                  <a:tcPr anchor="ctr"/>
                </a:tc>
              </a:tr>
              <a:tr h="868660">
                <a:tc vMerge="1">
                  <a:txBody>
                    <a:bodyPr/>
                    <a:lstStyle/>
                    <a:p>
                      <a:pPr algn="ctr"/>
                      <a:endParaRPr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rowSpan="3">
                  <a:txBody>
                    <a:bodyPr/>
                    <a:lstStyle/>
                    <a:p>
                      <a:pPr algn="ctr"/>
                      <a:r>
                        <a:rPr lang="ja-JP" altLang="en-US" sz="1200" dirty="0" smtClean="0">
                          <a:latin typeface="+mn-ea"/>
                          <a:ea typeface="+mn-ea"/>
                        </a:rPr>
                        <a:t>未承認新規</a:t>
                      </a:r>
                      <a:endParaRPr lang="en-US" altLang="ja-JP" sz="1200" dirty="0" smtClean="0">
                        <a:latin typeface="+mn-ea"/>
                        <a:ea typeface="+mn-ea"/>
                      </a:endParaRPr>
                    </a:p>
                    <a:p>
                      <a:pPr algn="ctr"/>
                      <a:r>
                        <a:rPr lang="ja-JP" altLang="en-US" sz="1200" dirty="0" smtClean="0">
                          <a:latin typeface="+mn-ea"/>
                          <a:ea typeface="+mn-ea"/>
                        </a:rPr>
                        <a:t>医薬品の</a:t>
                      </a:r>
                      <a:endParaRPr lang="en-US" altLang="ja-JP" sz="1200" dirty="0" smtClean="0">
                        <a:latin typeface="+mn-ea"/>
                        <a:ea typeface="+mn-ea"/>
                      </a:endParaRPr>
                    </a:p>
                    <a:p>
                      <a:pPr algn="ctr"/>
                      <a:r>
                        <a:rPr lang="ja-JP" altLang="en-US" sz="1200" dirty="0" smtClean="0">
                          <a:latin typeface="+mn-ea"/>
                          <a:ea typeface="+mn-ea"/>
                        </a:rPr>
                        <a:t>使用等</a:t>
                      </a:r>
                      <a:endParaRPr lang="ja-JP" altLang="en-US" sz="1200" dirty="0">
                        <a:latin typeface="+mn-ea"/>
                        <a:ea typeface="+mn-ea"/>
                      </a:endParaRPr>
                    </a:p>
                  </a:txBody>
                  <a:tcPr anchor="ctr">
                    <a:noFill/>
                  </a:tcPr>
                </a:tc>
                <a:tc>
                  <a:txBody>
                    <a:bodyPr/>
                    <a:lstStyle/>
                    <a:p>
                      <a:pPr algn="ctr"/>
                      <a:r>
                        <a:rPr lang="ja-JP" altLang="en-US" sz="1200" dirty="0" smtClean="0">
                          <a:latin typeface="+mn-ea"/>
                          <a:ea typeface="+mn-ea"/>
                        </a:rPr>
                        <a:t>組織の設置</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（新）当該医療の適応の安全性や妥当性、倫理性について検討する</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ための組織</a:t>
                      </a:r>
                    </a:p>
                    <a:p>
                      <a:r>
                        <a:rPr lang="ja-JP" altLang="en-US" sz="1050" dirty="0" smtClean="0">
                          <a:solidFill>
                            <a:srgbClr val="FF0000"/>
                          </a:solidFill>
                          <a:latin typeface="+mn-ea"/>
                          <a:ea typeface="+mn-ea"/>
                        </a:rPr>
                        <a:t>　  　（倫理審査委員会、薬事委員会等）の設置、病院として</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事前検討を行う</a:t>
                      </a:r>
                      <a:endParaRPr lang="ja-JP" altLang="en-US" sz="1050" dirty="0">
                        <a:solidFill>
                          <a:srgbClr val="FF0000"/>
                        </a:solidFill>
                        <a:latin typeface="+mn-ea"/>
                        <a:ea typeface="+mn-ea"/>
                      </a:endParaRPr>
                    </a:p>
                  </a:txBody>
                  <a:tcPr anchor="ctr"/>
                </a:tc>
              </a:tr>
              <a:tr h="713204">
                <a:tc vMerge="1">
                  <a:txBody>
                    <a:bodyPr/>
                    <a:lstStyle/>
                    <a:p>
                      <a:pPr algn="ctr"/>
                      <a:endParaRPr lang="ja-JP" altLang="en-US" sz="10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vMerge="1">
                  <a:txBody>
                    <a:bodyPr/>
                    <a:lstStyle/>
                    <a:p>
                      <a:endParaRPr lang="ja-JP" altLang="en-US" sz="1000" dirty="0">
                        <a:latin typeface="HG丸ｺﾞｼｯｸM-PRO" panose="020F0600000000000000" pitchFamily="50" charset="-128"/>
                        <a:ea typeface="HG丸ｺﾞｼｯｸM-PRO" panose="020F0600000000000000" pitchFamily="50" charset="-128"/>
                      </a:endParaRPr>
                    </a:p>
                  </a:txBody>
                  <a:tcPr anchor="ctr">
                    <a:noFill/>
                  </a:tcPr>
                </a:tc>
                <a:tc>
                  <a:txBody>
                    <a:bodyPr/>
                    <a:lstStyle/>
                    <a:p>
                      <a:pPr algn="ctr"/>
                      <a:r>
                        <a:rPr lang="ja-JP" altLang="en-US" sz="1200" dirty="0" smtClean="0">
                          <a:latin typeface="+mn-ea"/>
                          <a:ea typeface="+mn-ea"/>
                        </a:rPr>
                        <a:t>事前説明</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（新）事前検討を行い、承認された医療を提供する際には、</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患者・家族に対し適切な説明を行い、書面での同意を得た上で</a:t>
                      </a:r>
                      <a:endParaRPr lang="en-US" altLang="ja-JP" sz="1050" dirty="0" smtClean="0">
                        <a:solidFill>
                          <a:srgbClr val="FF0000"/>
                        </a:solidFill>
                        <a:latin typeface="+mn-ea"/>
                        <a:ea typeface="+mn-ea"/>
                      </a:endParaRPr>
                    </a:p>
                    <a:p>
                      <a:r>
                        <a:rPr lang="ja-JP" altLang="en-US" sz="1050" dirty="0" smtClean="0">
                          <a:solidFill>
                            <a:srgbClr val="FF0000"/>
                          </a:solidFill>
                          <a:latin typeface="+mn-ea"/>
                          <a:ea typeface="+mn-ea"/>
                        </a:rPr>
                        <a:t>　　　提供する</a:t>
                      </a:r>
                      <a:endParaRPr lang="ja-JP" altLang="en-US" sz="1050" dirty="0">
                        <a:solidFill>
                          <a:srgbClr val="FF0000"/>
                        </a:solidFill>
                        <a:latin typeface="+mn-ea"/>
                        <a:ea typeface="+mn-ea"/>
                      </a:endParaRPr>
                    </a:p>
                  </a:txBody>
                  <a:tcPr anchor="ctr"/>
                </a:tc>
              </a:tr>
              <a:tr h="432048">
                <a:tc vMerge="1">
                  <a:txBody>
                    <a:bodyPr/>
                    <a:lstStyle/>
                    <a:p>
                      <a:pPr algn="ctr"/>
                      <a:endParaRPr lang="ja-JP" altLang="en-US" sz="1000" dirty="0">
                        <a:latin typeface="HG丸ｺﾞｼｯｸM-PRO" panose="020F0600000000000000" pitchFamily="50" charset="-128"/>
                        <a:ea typeface="HG丸ｺﾞｼｯｸM-PRO" panose="020F0600000000000000" pitchFamily="50" charset="-128"/>
                      </a:endParaRPr>
                    </a:p>
                  </a:txBody>
                  <a:tcPr anchor="ctr">
                    <a:solidFill>
                      <a:schemeClr val="bg2">
                        <a:lumMod val="50000"/>
                      </a:schemeClr>
                    </a:solidFill>
                  </a:tcPr>
                </a:tc>
                <a:tc vMerge="1">
                  <a:txBody>
                    <a:bodyPr/>
                    <a:lstStyle/>
                    <a:p>
                      <a:endParaRPr lang="ja-JP" altLang="en-US" sz="1000" dirty="0">
                        <a:latin typeface="HG丸ｺﾞｼｯｸM-PRO" panose="020F0600000000000000" pitchFamily="50" charset="-128"/>
                        <a:ea typeface="HG丸ｺﾞｼｯｸM-PRO" panose="020F0600000000000000" pitchFamily="50" charset="-128"/>
                      </a:endParaRPr>
                    </a:p>
                  </a:txBody>
                  <a:tcPr anchor="ctr">
                    <a:noFill/>
                  </a:tcPr>
                </a:tc>
                <a:tc>
                  <a:txBody>
                    <a:bodyPr/>
                    <a:lstStyle/>
                    <a:p>
                      <a:pPr algn="ctr"/>
                      <a:r>
                        <a:rPr lang="ja-JP" altLang="en-US" sz="1200" dirty="0" smtClean="0">
                          <a:latin typeface="+mn-ea"/>
                          <a:ea typeface="+mn-ea"/>
                        </a:rPr>
                        <a:t>事後評価</a:t>
                      </a:r>
                      <a:endParaRPr lang="ja-JP" altLang="en-US" sz="1200" dirty="0">
                        <a:latin typeface="+mn-ea"/>
                        <a:ea typeface="+mn-ea"/>
                      </a:endParaRPr>
                    </a:p>
                  </a:txBody>
                  <a:tcPr anchor="ctr">
                    <a:no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（新）提供した医療への事後評価</a:t>
                      </a:r>
                      <a:endParaRPr lang="ja-JP" altLang="en-US" sz="1050" dirty="0">
                        <a:solidFill>
                          <a:srgbClr val="FF0000"/>
                        </a:solidFill>
                        <a:latin typeface="+mn-ea"/>
                        <a:ea typeface="+mn-ea"/>
                      </a:endParaRPr>
                    </a:p>
                  </a:txBody>
                  <a:tcPr anchor="ctr"/>
                </a:tc>
              </a:tr>
              <a:tr h="501744">
                <a:tc vMerge="1">
                  <a:txBody>
                    <a:bodyPr/>
                    <a:lstStyle/>
                    <a:p>
                      <a:endParaRPr lang="ja-JP" altLang="en-US" sz="10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gridSpan="2">
                  <a:txBody>
                    <a:bodyPr/>
                    <a:lstStyle/>
                    <a:p>
                      <a:pPr algn="ctr"/>
                      <a:r>
                        <a:rPr lang="ja-JP" altLang="en-US" sz="1200" dirty="0" smtClean="0">
                          <a:latin typeface="+mn-ea"/>
                          <a:ea typeface="+mn-ea"/>
                        </a:rPr>
                        <a:t>患者窓口の設置</a:t>
                      </a:r>
                      <a:endParaRPr lang="ja-JP" altLang="en-US" sz="1200" dirty="0">
                        <a:latin typeface="+mn-ea"/>
                        <a:ea typeface="+mn-ea"/>
                      </a:endParaRPr>
                    </a:p>
                  </a:txBody>
                  <a:tcPr anchor="ctr">
                    <a:noFill/>
                  </a:tcPr>
                </a:tc>
                <a:tc hMerge="1">
                  <a:txBody>
                    <a:bodyPr/>
                    <a:lstStyle/>
                    <a:p>
                      <a:endParaRPr lang="ja-JP" altLang="en-US" sz="10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r>
                        <a:rPr lang="ja-JP" altLang="en-US" sz="1050" dirty="0" smtClean="0">
                          <a:solidFill>
                            <a:srgbClr val="FF0000"/>
                          </a:solidFill>
                          <a:latin typeface="+mn-ea"/>
                          <a:ea typeface="+mn-ea"/>
                        </a:rPr>
                        <a:t>（新）患者窓口の設置、苦情や相談に応じられる体制</a:t>
                      </a:r>
                      <a:endParaRPr lang="ja-JP" altLang="en-US" sz="1050" dirty="0">
                        <a:solidFill>
                          <a:srgbClr val="FF0000"/>
                        </a:solidFill>
                        <a:latin typeface="+mn-ea"/>
                        <a:ea typeface="+mn-ea"/>
                      </a:endParaRPr>
                    </a:p>
                  </a:txBody>
                  <a:tcPr anchor="ctr"/>
                </a:tc>
              </a:tr>
            </a:tbl>
          </a:graphicData>
        </a:graphic>
      </p:graphicFrame>
      <p:sp>
        <p:nvSpPr>
          <p:cNvPr id="7" name="テキスト ボックス 6"/>
          <p:cNvSpPr txBox="1"/>
          <p:nvPr/>
        </p:nvSpPr>
        <p:spPr>
          <a:xfrm>
            <a:off x="107504" y="220578"/>
            <a:ext cx="8928992"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sp>
        <p:nvSpPr>
          <p:cNvPr id="6" name="テキスト ボックス 5"/>
          <p:cNvSpPr txBox="1"/>
          <p:nvPr/>
        </p:nvSpPr>
        <p:spPr>
          <a:xfrm>
            <a:off x="8070227" y="159023"/>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8" name="スライド番号プレースホルダー 1"/>
          <p:cNvSpPr>
            <a:spLocks noGrp="1"/>
          </p:cNvSpPr>
          <p:nvPr>
            <p:ph type="sldNum" sz="quarter" idx="12"/>
          </p:nvPr>
        </p:nvSpPr>
        <p:spPr>
          <a:xfrm>
            <a:off x="6758880" y="6356350"/>
            <a:ext cx="2133600" cy="365125"/>
          </a:xfrm>
        </p:spPr>
        <p:txBody>
          <a:bodyPr/>
          <a:lstStyle/>
          <a:p>
            <a:r>
              <a:rPr lang="ja-JP" altLang="en-US" sz="1400" dirty="0">
                <a:solidFill>
                  <a:schemeClr val="tx1"/>
                </a:solidFill>
              </a:rPr>
              <a:t>６</a:t>
            </a:r>
            <a:endParaRPr kumimoji="1" lang="ja-JP" altLang="en-US" sz="1400" dirty="0">
              <a:solidFill>
                <a:schemeClr val="tx1"/>
              </a:solidFill>
            </a:endParaRPr>
          </a:p>
        </p:txBody>
      </p:sp>
    </p:spTree>
    <p:extLst>
      <p:ext uri="{BB962C8B-B14F-4D97-AF65-F5344CB8AC3E}">
        <p14:creationId xmlns:p14="http://schemas.microsoft.com/office/powerpoint/2010/main" val="1383508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09894163"/>
              </p:ext>
            </p:extLst>
          </p:nvPr>
        </p:nvGraphicFramePr>
        <p:xfrm>
          <a:off x="107503" y="392510"/>
          <a:ext cx="8928992" cy="6418770"/>
        </p:xfrm>
        <a:graphic>
          <a:graphicData uri="http://schemas.openxmlformats.org/drawingml/2006/table">
            <a:tbl>
              <a:tblPr firstRow="1" bandRow="1">
                <a:tableStyleId>{5940675A-B579-460E-94D1-54222C63F5DA}</a:tableStyleId>
              </a:tblPr>
              <a:tblGrid>
                <a:gridCol w="864095">
                  <a:extLst>
                    <a:ext uri="{9D8B030D-6E8A-4147-A177-3AD203B41FA5}">
                      <a16:colId xmlns:a16="http://schemas.microsoft.com/office/drawing/2014/main" xmlns="" val="20000"/>
                    </a:ext>
                  </a:extLst>
                </a:gridCol>
                <a:gridCol w="1656184">
                  <a:extLst>
                    <a:ext uri="{9D8B030D-6E8A-4147-A177-3AD203B41FA5}">
                      <a16:colId xmlns:a16="http://schemas.microsoft.com/office/drawing/2014/main" xmlns="" val="20001"/>
                    </a:ext>
                  </a:extLst>
                </a:gridCol>
                <a:gridCol w="2232248">
                  <a:extLst>
                    <a:ext uri="{9D8B030D-6E8A-4147-A177-3AD203B41FA5}">
                      <a16:colId xmlns:a16="http://schemas.microsoft.com/office/drawing/2014/main" xmlns="" val="20002"/>
                    </a:ext>
                  </a:extLst>
                </a:gridCol>
                <a:gridCol w="1994404">
                  <a:extLst>
                    <a:ext uri="{9D8B030D-6E8A-4147-A177-3AD203B41FA5}">
                      <a16:colId xmlns:a16="http://schemas.microsoft.com/office/drawing/2014/main" xmlns="" val="20003"/>
                    </a:ext>
                  </a:extLst>
                </a:gridCol>
                <a:gridCol w="2182061"/>
              </a:tblGrid>
              <a:tr h="27107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dirty="0"/>
                    </a:p>
                  </a:txBody>
                  <a:tcPr anchor="ctr">
                    <a:noFill/>
                  </a:tcPr>
                </a:tc>
                <a:tc>
                  <a:txBody>
                    <a:bodyPr/>
                    <a:lstStyle/>
                    <a:p>
                      <a:pPr algn="ctr">
                        <a:lnSpc>
                          <a:spcPts val="1700"/>
                        </a:lnSpc>
                      </a:pPr>
                      <a:r>
                        <a:rPr kumimoji="1" lang="ja-JP" altLang="en-US" sz="1050" b="1" dirty="0" smtClean="0">
                          <a:solidFill>
                            <a:schemeClr val="bg1"/>
                          </a:solidFill>
                          <a:latin typeface="+mn-ea"/>
                          <a:ea typeface="+mn-ea"/>
                          <a:cs typeface="Arial" panose="020B0604020202020204" pitchFamily="34" charset="0"/>
                        </a:rPr>
                        <a:t>旧指針</a:t>
                      </a:r>
                      <a:endParaRPr kumimoji="1" lang="ja-JP" altLang="en-US" sz="1050" b="1" dirty="0">
                        <a:solidFill>
                          <a:schemeClr val="bg1"/>
                        </a:solidFill>
                        <a:latin typeface="+mn-ea"/>
                        <a:ea typeface="+mn-ea"/>
                        <a:cs typeface="Arial" panose="020B060402020202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lnSpc>
                          <a:spcPts val="1700"/>
                        </a:lnSpc>
                      </a:pPr>
                      <a:r>
                        <a:rPr kumimoji="1" lang="ja-JP" altLang="en-US" sz="1050" b="1" dirty="0" smtClean="0">
                          <a:solidFill>
                            <a:schemeClr val="bg1"/>
                          </a:solidFill>
                          <a:latin typeface="+mn-ea"/>
                          <a:ea typeface="+mn-ea"/>
                          <a:cs typeface="Arial" panose="020B0604020202020204" pitchFamily="34" charset="0"/>
                        </a:rPr>
                        <a:t>新指針</a:t>
                      </a:r>
                      <a:endParaRPr kumimoji="1" lang="en-US" altLang="ja-JP" sz="1050" b="1" dirty="0" smtClean="0">
                        <a:solidFill>
                          <a:schemeClr val="bg1"/>
                        </a:solidFill>
                        <a:latin typeface="+mn-ea"/>
                        <a:ea typeface="+mn-ea"/>
                        <a:cs typeface="Arial" panose="020B060402020202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n-ea"/>
                          <a:ea typeface="+mn-ea"/>
                        </a:rPr>
                        <a:t>備考（既指定病院のみ対象）</a:t>
                      </a:r>
                      <a:endParaRPr kumimoji="1" lang="ja-JP" altLang="en-US" sz="1000" b="1" dirty="0">
                        <a:solidFill>
                          <a:schemeClr val="bg1"/>
                        </a:solidFill>
                        <a:latin typeface="+mn-ea"/>
                        <a:ea typeface="+mn-ea"/>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xmlns="" val="10001"/>
                  </a:ext>
                </a:extLst>
              </a:tr>
              <a:tr h="230490">
                <a:tc rowSpan="8">
                  <a:txBody>
                    <a:bodyPr/>
                    <a:lstStyle/>
                    <a:p>
                      <a:pPr algn="ctr"/>
                      <a:r>
                        <a:rPr kumimoji="1" lang="ja-JP" altLang="en-US" sz="1000" dirty="0" smtClean="0">
                          <a:latin typeface="+mn-ea"/>
                          <a:ea typeface="+mn-ea"/>
                        </a:rPr>
                        <a:t>医師</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900" dirty="0" smtClean="0">
                          <a:latin typeface="+mn-ea"/>
                          <a:ea typeface="+mn-ea"/>
                        </a:rPr>
                        <a:t>手術</a:t>
                      </a:r>
                      <a:endParaRPr kumimoji="1" lang="ja-JP" altLang="en-US" sz="900" dirty="0">
                        <a:latin typeface="+mn-ea"/>
                        <a:ea typeface="+mn-ea"/>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900" dirty="0" smtClean="0">
                          <a:latin typeface="+mn-ea"/>
                          <a:ea typeface="+mn-ea"/>
                        </a:rPr>
                        <a:t>常勤</a:t>
                      </a:r>
                      <a:endParaRPr kumimoji="1" lang="en-US" altLang="ja-JP" sz="900" dirty="0">
                        <a:latin typeface="+mn-ea"/>
                        <a:ea typeface="+mn-ea"/>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900" dirty="0" smtClean="0">
                          <a:solidFill>
                            <a:schemeClr val="tx1"/>
                          </a:solidFill>
                          <a:latin typeface="+mn-ea"/>
                          <a:ea typeface="+mn-ea"/>
                        </a:rPr>
                        <a:t>変更なし</a:t>
                      </a:r>
                      <a:endParaRPr kumimoji="1" lang="en-US" altLang="ja-JP" sz="900" dirty="0">
                        <a:solidFill>
                          <a:schemeClr val="tx1"/>
                        </a:solidFill>
                        <a:latin typeface="+mn-ea"/>
                        <a:ea typeface="+mn-ea"/>
                      </a:endParaRP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a:latin typeface="+mn-ea"/>
                        <a:ea typeface="+mn-ea"/>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454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放射線診断</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専任かつ原則常勤</a:t>
                      </a:r>
                      <a:endParaRPr kumimoji="1" lang="en-US" altLang="ja-JP" sz="900" dirty="0">
                        <a:latin typeface="+mn-ea"/>
                        <a:ea typeface="+mn-ea"/>
                      </a:endParaRPr>
                    </a:p>
                  </a:txBody>
                  <a:tcPr anchor="ctr"/>
                </a:tc>
                <a:tc>
                  <a:txBody>
                    <a:bodyPr/>
                    <a:lstStyle/>
                    <a:p>
                      <a:pPr algn="ctr"/>
                      <a:r>
                        <a:rPr kumimoji="1" lang="ja-JP" altLang="en-US" sz="900" dirty="0" smtClean="0">
                          <a:solidFill>
                            <a:schemeClr val="tx1"/>
                          </a:solidFill>
                          <a:latin typeface="+mn-ea"/>
                          <a:ea typeface="+mn-ea"/>
                        </a:rPr>
                        <a:t>専任かつ常勤</a:t>
                      </a:r>
                      <a:endParaRPr kumimoji="1" lang="en-US" altLang="ja-JP"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「専任かつ原則常勤」充足で</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１年間の指定更新</a:t>
                      </a:r>
                    </a:p>
                  </a:txBody>
                  <a:tcPr anchor="ctr">
                    <a:lnR w="12700" cap="flat" cmpd="sng" algn="ctr">
                      <a:solidFill>
                        <a:schemeClr val="tx1"/>
                      </a:solidFill>
                      <a:prstDash val="solid"/>
                      <a:round/>
                      <a:headEnd type="none" w="med" len="med"/>
                      <a:tailEnd type="none" w="med" len="med"/>
                    </a:lnR>
                  </a:tcPr>
                </a:tc>
              </a:tr>
              <a:tr h="37454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放射線治療</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専従かつ原則常勤</a:t>
                      </a:r>
                      <a:endParaRPr kumimoji="1" lang="en-US" altLang="ja-JP" sz="900" dirty="0">
                        <a:latin typeface="+mn-ea"/>
                        <a:ea typeface="+mn-ea"/>
                      </a:endParaRPr>
                    </a:p>
                  </a:txBody>
                  <a:tcPr anchor="ctr"/>
                </a:tc>
                <a:tc>
                  <a:txBody>
                    <a:bodyPr/>
                    <a:lstStyle/>
                    <a:p>
                      <a:pPr algn="ctr"/>
                      <a:r>
                        <a:rPr kumimoji="1" lang="ja-JP" altLang="en-US" sz="900" dirty="0" smtClean="0">
                          <a:solidFill>
                            <a:schemeClr val="tx1"/>
                          </a:solidFill>
                          <a:latin typeface="+mn-ea"/>
                          <a:ea typeface="+mn-ea"/>
                        </a:rPr>
                        <a:t>専従かつ常勤</a:t>
                      </a:r>
                      <a:endParaRPr kumimoji="1" lang="en-US" altLang="ja-JP"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「専従かつ原則常勤」充足で</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２年間の指定更新</a:t>
                      </a:r>
                    </a:p>
                  </a:txBody>
                  <a:tcPr anchor="ctr">
                    <a:lnR w="12700" cap="flat" cmpd="sng" algn="ctr">
                      <a:solidFill>
                        <a:schemeClr val="tx1"/>
                      </a:solidFill>
                      <a:prstDash val="solid"/>
                      <a:round/>
                      <a:headEnd type="none" w="med" len="med"/>
                      <a:tailEnd type="none" w="med" len="med"/>
                    </a:lnR>
                  </a:tcPr>
                </a:tc>
              </a:tr>
              <a:tr h="37454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薬物療法</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常勤かつ専任、原則専従</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常勤かつ専従</a:t>
                      </a:r>
                      <a:endParaRPr kumimoji="1" lang="en-US" altLang="ja-JP" sz="900" dirty="0" smtClean="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「専従かつ原則常勤」充足で</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1</a:t>
                      </a:r>
                      <a:r>
                        <a:rPr kumimoji="1" lang="ja-JP" altLang="en-US" sz="900" dirty="0" smtClean="0">
                          <a:latin typeface="+mn-ea"/>
                          <a:ea typeface="+mn-ea"/>
                        </a:rPr>
                        <a:t>年間の指定更新</a:t>
                      </a:r>
                    </a:p>
                  </a:txBody>
                  <a:tcPr anchor="ctr">
                    <a:lnR w="12700" cap="flat" cmpd="sng" algn="ctr">
                      <a:solidFill>
                        <a:schemeClr val="tx1"/>
                      </a:solidFill>
                      <a:prstDash val="solid"/>
                      <a:round/>
                      <a:headEnd type="none" w="med" len="med"/>
                      <a:tailEnd type="none" w="med" len="med"/>
                    </a:lnR>
                  </a:tcPr>
                </a:tc>
              </a:tr>
              <a:tr h="37454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身体症状担当</a:t>
                      </a:r>
                      <a:endParaRPr kumimoji="1" lang="en-US" altLang="ja-JP" sz="900" dirty="0" smtClean="0">
                        <a:latin typeface="+mn-ea"/>
                        <a:ea typeface="+mn-ea"/>
                      </a:endParaRPr>
                    </a:p>
                    <a:p>
                      <a:pPr algn="ctr"/>
                      <a:r>
                        <a:rPr kumimoji="1" lang="ja-JP" altLang="en-US" sz="900" dirty="0" smtClean="0">
                          <a:latin typeface="+mn-ea"/>
                          <a:ea typeface="+mn-ea"/>
                        </a:rPr>
                        <a:t>（緩和ケアチーム）</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専任かつ原則常勤</a:t>
                      </a:r>
                      <a:endParaRPr kumimoji="1" lang="en-US" altLang="ja-JP" sz="900" dirty="0" smtClean="0">
                        <a:latin typeface="+mn-ea"/>
                        <a:ea typeface="+mn-ea"/>
                      </a:endParaRPr>
                    </a:p>
                    <a:p>
                      <a:pPr algn="ctr"/>
                      <a:r>
                        <a:rPr kumimoji="1" lang="ja-JP" altLang="en-US" sz="900" dirty="0" smtClean="0">
                          <a:latin typeface="+mn-ea"/>
                          <a:ea typeface="+mn-ea"/>
                        </a:rPr>
                        <a:t>（専従が望ましい）</a:t>
                      </a:r>
                      <a:endParaRPr kumimoji="1" lang="en-US" altLang="ja-JP"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専任かつ常勤</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（専従が望ましい）</a:t>
                      </a:r>
                      <a:endParaRPr kumimoji="1" lang="en-US" altLang="ja-JP" sz="900" dirty="0" smtClean="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「専従かつ原則常勤」充足で</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１年間の指定更新</a:t>
                      </a:r>
                    </a:p>
                  </a:txBody>
                  <a:tcPr anchor="ctr">
                    <a:lnR w="12700" cap="flat" cmpd="sng" algn="ctr">
                      <a:solidFill>
                        <a:schemeClr val="tx1"/>
                      </a:solidFill>
                      <a:prstDash val="solid"/>
                      <a:round/>
                      <a:headEnd type="none" w="med" len="med"/>
                      <a:tailEnd type="none" w="med" len="med"/>
                    </a:lnR>
                  </a:tcPr>
                </a:tc>
              </a:tr>
              <a:tr h="37454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精神症状担当</a:t>
                      </a:r>
                      <a:endParaRPr kumimoji="1" lang="en-US" altLang="ja-JP" sz="900" dirty="0" smtClean="0">
                        <a:latin typeface="+mn-ea"/>
                        <a:ea typeface="+mn-ea"/>
                      </a:endParaRPr>
                    </a:p>
                    <a:p>
                      <a:pPr algn="ctr"/>
                      <a:r>
                        <a:rPr kumimoji="1" lang="ja-JP" altLang="en-US" sz="900" dirty="0" smtClean="0">
                          <a:latin typeface="+mn-ea"/>
                          <a:ea typeface="+mn-ea"/>
                        </a:rPr>
                        <a:t>（緩和ケアチーム）</a:t>
                      </a:r>
                    </a:p>
                  </a:txBody>
                  <a:tcPr anchor="ctr"/>
                </a:tc>
                <a:tc>
                  <a:txBody>
                    <a:bodyPr/>
                    <a:lstStyle/>
                    <a:p>
                      <a:pPr algn="ctr"/>
                      <a:r>
                        <a:rPr kumimoji="1" lang="ja-JP" altLang="en-US" sz="900" dirty="0" smtClean="0">
                          <a:latin typeface="+mn-ea"/>
                          <a:ea typeface="+mn-ea"/>
                        </a:rPr>
                        <a:t>配置</a:t>
                      </a:r>
                      <a:endParaRPr kumimoji="1" lang="en-US" altLang="ja-JP" sz="900" dirty="0" smtClean="0">
                        <a:latin typeface="+mn-ea"/>
                        <a:ea typeface="+mn-ea"/>
                      </a:endParaRPr>
                    </a:p>
                    <a:p>
                      <a:pPr algn="ctr"/>
                      <a:r>
                        <a:rPr kumimoji="1" lang="ja-JP" altLang="en-US" sz="900" dirty="0" smtClean="0">
                          <a:latin typeface="+mn-ea"/>
                          <a:ea typeface="+mn-ea"/>
                        </a:rPr>
                        <a:t>（常勤が望ましい）（専任が望ましい）</a:t>
                      </a:r>
                      <a:endParaRPr kumimoji="1" lang="en-US" altLang="ja-JP" sz="900" dirty="0" smtClean="0">
                        <a:latin typeface="+mn-ea"/>
                        <a:ea typeface="+mn-ea"/>
                      </a:endParaRPr>
                    </a:p>
                  </a:txBody>
                  <a:tcPr anchor="ctr"/>
                </a:tc>
                <a:tc>
                  <a:txBody>
                    <a:bodyPr/>
                    <a:lstStyle/>
                    <a:p>
                      <a:pPr algn="ctr"/>
                      <a:r>
                        <a:rPr kumimoji="1" lang="ja-JP" altLang="en-US" sz="900" dirty="0" smtClean="0">
                          <a:solidFill>
                            <a:schemeClr val="tx1"/>
                          </a:solidFill>
                          <a:latin typeface="+mn-ea"/>
                          <a:ea typeface="+mn-ea"/>
                        </a:rPr>
                        <a:t>常勤</a:t>
                      </a:r>
                      <a:endParaRPr kumimoji="1" lang="en-US" altLang="ja-JP" sz="900" dirty="0" smtClean="0">
                        <a:solidFill>
                          <a:schemeClr val="tx1"/>
                        </a:solidFill>
                        <a:latin typeface="+mn-ea"/>
                        <a:ea typeface="+mn-ea"/>
                      </a:endParaRPr>
                    </a:p>
                    <a:p>
                      <a:pPr algn="ctr"/>
                      <a:r>
                        <a:rPr kumimoji="1" lang="ja-JP" altLang="en-US" sz="900" dirty="0" smtClean="0">
                          <a:solidFill>
                            <a:schemeClr val="tx1"/>
                          </a:solidFill>
                          <a:latin typeface="+mn-ea"/>
                          <a:ea typeface="+mn-ea"/>
                        </a:rPr>
                        <a:t>（専任が望ましい）</a:t>
                      </a:r>
                      <a:endParaRPr kumimoji="1" lang="en-US" altLang="ja-JP"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「原則常勤（専任が望ましい）」充足で１年間の指定更新</a:t>
                      </a:r>
                    </a:p>
                  </a:txBody>
                  <a:tcPr anchor="ctr">
                    <a:lnR w="12700" cap="flat" cmpd="sng" algn="ctr">
                      <a:solidFill>
                        <a:schemeClr val="tx1"/>
                      </a:solidFill>
                      <a:prstDash val="solid"/>
                      <a:round/>
                      <a:headEnd type="none" w="med" len="med"/>
                      <a:tailEnd type="none" w="med" len="med"/>
                    </a:lnR>
                  </a:tcPr>
                </a:tc>
              </a:tr>
              <a:tr h="230490">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病理診断</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常勤</a:t>
                      </a:r>
                      <a:endParaRPr kumimoji="1" lang="en-US" altLang="ja-JP" sz="900" dirty="0">
                        <a:latin typeface="+mn-ea"/>
                        <a:ea typeface="+mn-ea"/>
                      </a:endParaRPr>
                    </a:p>
                  </a:txBody>
                  <a:tcPr anchor="ctr"/>
                </a:tc>
                <a:tc>
                  <a:txBody>
                    <a:bodyPr/>
                    <a:lstStyle/>
                    <a:p>
                      <a:pPr algn="ctr"/>
                      <a:r>
                        <a:rPr kumimoji="1" lang="ja-JP" altLang="en-US" sz="900" dirty="0" smtClean="0">
                          <a:solidFill>
                            <a:schemeClr val="tx1"/>
                          </a:solidFill>
                          <a:latin typeface="+mn-ea"/>
                          <a:ea typeface="+mn-ea"/>
                        </a:rPr>
                        <a:t>変更なし</a:t>
                      </a:r>
                      <a:endParaRPr kumimoji="1" lang="en-US" altLang="ja-JP"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tr>
              <a:tr h="359432">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医療安全管理者</a:t>
                      </a:r>
                      <a:endParaRPr kumimoji="1" lang="ja-JP" altLang="en-US" sz="900" dirty="0">
                        <a:latin typeface="+mn-ea"/>
                        <a:ea typeface="+mn-ea"/>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900" dirty="0" smtClean="0">
                          <a:latin typeface="+mn-ea"/>
                          <a:ea typeface="+mn-ea"/>
                        </a:rPr>
                        <a:t>（新規）</a:t>
                      </a:r>
                      <a:endParaRPr kumimoji="1" lang="en-US" altLang="ja-JP" sz="900" dirty="0">
                        <a:latin typeface="+mn-ea"/>
                        <a:ea typeface="+mn-ea"/>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n-ea"/>
                          <a:ea typeface="+mn-ea"/>
                        </a:rPr>
                        <a:t>常勤（医療安全管理部門長）</a:t>
                      </a:r>
                      <a:endParaRPr kumimoji="1" lang="en-US" altLang="ja-JP" sz="900" dirty="0">
                        <a:solidFill>
                          <a:schemeClr val="tx1"/>
                        </a:solidFill>
                        <a:latin typeface="+mn-ea"/>
                        <a:ea typeface="+mn-ea"/>
                      </a:endParaRPr>
                    </a:p>
                  </a:txBody>
                  <a:tcPr anchor="ct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医療安全管理者のうち少なくとも</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１名研修受講で１年間の指定更新</a:t>
                      </a:r>
                      <a:endParaRPr kumimoji="1" lang="en-US" altLang="ja-JP" sz="900" dirty="0" smtClean="0">
                        <a:latin typeface="+mn-ea"/>
                        <a:ea typeface="+mn-ea"/>
                      </a:endParaRPr>
                    </a:p>
                  </a:txBody>
                  <a:tcPr anchor="ctr">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224645">
                <a:tc rowSpan="12">
                  <a:txBody>
                    <a:bodyPr/>
                    <a:lstStyle/>
                    <a:p>
                      <a:pPr algn="ctr"/>
                      <a:r>
                        <a:rPr kumimoji="1" lang="ja-JP" altLang="en-US" sz="900" dirty="0" smtClean="0">
                          <a:latin typeface="+mn-ea"/>
                          <a:ea typeface="+mn-ea"/>
                        </a:rPr>
                        <a:t>医師以外の</a:t>
                      </a:r>
                      <a:endParaRPr kumimoji="1" lang="en-US" altLang="ja-JP" sz="900" dirty="0" smtClean="0">
                        <a:latin typeface="+mn-ea"/>
                        <a:ea typeface="+mn-ea"/>
                      </a:endParaRPr>
                    </a:p>
                    <a:p>
                      <a:pPr algn="ctr"/>
                      <a:r>
                        <a:rPr kumimoji="1" lang="ja-JP" altLang="en-US" sz="900" dirty="0" smtClean="0">
                          <a:latin typeface="+mn-ea"/>
                          <a:ea typeface="+mn-ea"/>
                        </a:rPr>
                        <a:t>診療従事者</a:t>
                      </a:r>
                      <a:endParaRPr kumimoji="1" lang="ja-JP" altLang="en-US" sz="900" dirty="0">
                        <a:latin typeface="+mn-ea"/>
                        <a:ea typeface="+mn-ea"/>
                      </a:endParaRPr>
                    </a:p>
                    <a:p>
                      <a:pPr algn="ctr"/>
                      <a:endParaRPr kumimoji="1" lang="en-US" altLang="ja-JP" sz="1000" dirty="0" smtClean="0">
                        <a:latin typeface="+mn-ea"/>
                        <a:ea typeface="+mn-ea"/>
                      </a:endParaRPr>
                    </a:p>
                    <a:p>
                      <a:pPr algn="ct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900" dirty="0" smtClean="0">
                          <a:latin typeface="+mn-ea"/>
                          <a:ea typeface="+mn-ea"/>
                        </a:rPr>
                        <a:t>診療放射線技師</a:t>
                      </a:r>
                      <a:endParaRPr lang="en-US" altLang="ja-JP" sz="900" dirty="0" smtClean="0">
                        <a:latin typeface="+mn-ea"/>
                        <a:ea typeface="+mn-ea"/>
                      </a:endParaRPr>
                    </a:p>
                  </a:txBody>
                  <a:tcPr anchor="ctr">
                    <a:lnT w="28575" cap="flat" cmpd="sng" algn="ctr">
                      <a:solidFill>
                        <a:schemeClr val="tx1"/>
                      </a:solidFill>
                      <a:prstDash val="solid"/>
                      <a:round/>
                      <a:headEnd type="none" w="med" len="med"/>
                      <a:tailEnd type="none" w="med" len="med"/>
                    </a:lnT>
                  </a:tcPr>
                </a:tc>
                <a:tc>
                  <a:txBody>
                    <a:bodyPr/>
                    <a:lstStyle/>
                    <a:p>
                      <a:pPr algn="ctr"/>
                      <a:r>
                        <a:rPr lang="ja-JP" altLang="en-US" sz="900" dirty="0" smtClean="0">
                          <a:latin typeface="+mn-ea"/>
                          <a:ea typeface="+mn-ea"/>
                        </a:rPr>
                        <a:t>専従かつ常勤（２人以上が望ましい）</a:t>
                      </a:r>
                      <a:endParaRPr lang="ja-JP" altLang="en-US" sz="900" dirty="0">
                        <a:latin typeface="+mn-ea"/>
                        <a:ea typeface="+mn-ea"/>
                      </a:endParaRPr>
                    </a:p>
                  </a:txBody>
                  <a:tcPr anchor="ctr">
                    <a:lnT w="28575" cap="flat" cmpd="sng" algn="ctr">
                      <a:solidFill>
                        <a:schemeClr val="tx1"/>
                      </a:solidFill>
                      <a:prstDash val="solid"/>
                      <a:round/>
                      <a:headEnd type="none" w="med" len="med"/>
                      <a:tailEnd type="none" w="med" len="med"/>
                    </a:lnT>
                  </a:tcPr>
                </a:tc>
                <a:tc>
                  <a:txBody>
                    <a:bodyPr/>
                    <a:lstStyle/>
                    <a:p>
                      <a:pPr algn="ctr"/>
                      <a:r>
                        <a:rPr lang="ja-JP" altLang="en-US" sz="900" dirty="0" smtClean="0">
                          <a:latin typeface="+mn-ea"/>
                          <a:ea typeface="+mn-ea"/>
                        </a:rPr>
                        <a:t>変更なし</a:t>
                      </a:r>
                      <a:endParaRPr lang="ja-JP" altLang="en-US" sz="900" dirty="0">
                        <a:latin typeface="+mn-ea"/>
                        <a:ea typeface="+mn-ea"/>
                      </a:endParaRPr>
                    </a:p>
                  </a:txBody>
                  <a:tcPr anchor="ct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3"/>
                  </a:ext>
                </a:extLst>
              </a:tr>
              <a:tr h="230490">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技術者（放射線治療）</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常勤かつ専任</a:t>
                      </a:r>
                      <a:endParaRPr kumimoji="1" lang="ja-JP" altLang="en-US" sz="900" dirty="0">
                        <a:latin typeface="+mn-ea"/>
                        <a:ea typeface="+mn-ea"/>
                      </a:endParaRPr>
                    </a:p>
                  </a:txBody>
                  <a:tcPr anchor="ctr"/>
                </a:tc>
                <a:tc>
                  <a:txBody>
                    <a:bodyPr/>
                    <a:lstStyle/>
                    <a:p>
                      <a:pPr algn="ctr"/>
                      <a:r>
                        <a:rPr kumimoji="1" lang="ja-JP" altLang="en-US" sz="900" dirty="0" smtClean="0">
                          <a:solidFill>
                            <a:schemeClr val="tx1"/>
                          </a:solidFill>
                          <a:latin typeface="+mn-ea"/>
                          <a:ea typeface="+mn-ea"/>
                        </a:rPr>
                        <a:t>変更なし</a:t>
                      </a:r>
                      <a:endParaRPr kumimoji="1" lang="ja-JP" altLang="en-US"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tr>
              <a:tr h="230490">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900" dirty="0" smtClean="0">
                          <a:latin typeface="+mn-ea"/>
                          <a:ea typeface="+mn-ea"/>
                        </a:rPr>
                        <a:t>看護師（放射線治療室）</a:t>
                      </a:r>
                      <a:endParaRPr kumimoji="1" lang="ja-JP" altLang="en-US" sz="900" dirty="0">
                        <a:latin typeface="+mn-ea"/>
                        <a:ea typeface="+mn-ea"/>
                      </a:endParaRPr>
                    </a:p>
                  </a:txBody>
                  <a:tcPr anchor="ctr"/>
                </a:tc>
                <a:tc>
                  <a:txBody>
                    <a:bodyPr/>
                    <a:lstStyle/>
                    <a:p>
                      <a:pPr algn="ctr"/>
                      <a:r>
                        <a:rPr kumimoji="1" lang="ja-JP" altLang="en-US" sz="900" dirty="0" smtClean="0">
                          <a:latin typeface="+mn-ea"/>
                          <a:ea typeface="+mn-ea"/>
                        </a:rPr>
                        <a:t>常勤かつ専任</a:t>
                      </a:r>
                      <a:endParaRPr kumimoji="1" lang="en-US" altLang="ja-JP" sz="900" dirty="0">
                        <a:latin typeface="+mn-ea"/>
                        <a:ea typeface="+mn-ea"/>
                      </a:endParaRPr>
                    </a:p>
                  </a:txBody>
                  <a:tcPr anchor="ctr"/>
                </a:tc>
                <a:tc>
                  <a:txBody>
                    <a:bodyPr/>
                    <a:lstStyle/>
                    <a:p>
                      <a:pPr algn="ctr"/>
                      <a:r>
                        <a:rPr kumimoji="1" lang="ja-JP" altLang="en-US" sz="900" dirty="0" smtClean="0">
                          <a:solidFill>
                            <a:schemeClr val="tx1"/>
                          </a:solidFill>
                          <a:latin typeface="+mn-ea"/>
                          <a:ea typeface="+mn-ea"/>
                        </a:rPr>
                        <a:t>変更なし</a:t>
                      </a:r>
                      <a:endParaRPr kumimoji="1" lang="ja-JP" altLang="en-US" sz="9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tr>
              <a:tr h="230490">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900" dirty="0" smtClean="0">
                          <a:latin typeface="+mn-ea"/>
                          <a:ea typeface="+mn-ea"/>
                        </a:rPr>
                        <a:t>薬剤師（薬物療法）</a:t>
                      </a:r>
                      <a:endParaRPr lang="ja-JP" altLang="en-US" sz="900" dirty="0">
                        <a:latin typeface="+mn-ea"/>
                        <a:ea typeface="+mn-ea"/>
                      </a:endParaRPr>
                    </a:p>
                  </a:txBody>
                  <a:tcPr anchor="ctr"/>
                </a:tc>
                <a:tc>
                  <a:txBody>
                    <a:bodyPr/>
                    <a:lstStyle/>
                    <a:p>
                      <a:pPr algn="ctr"/>
                      <a:r>
                        <a:rPr lang="ja-JP" altLang="en-US" sz="900" dirty="0" smtClean="0">
                          <a:latin typeface="+mn-ea"/>
                          <a:ea typeface="+mn-ea"/>
                        </a:rPr>
                        <a:t>専任かつ常勤</a:t>
                      </a:r>
                      <a:endParaRPr lang="ja-JP" altLang="en-US" sz="900" dirty="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変更なし</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7"/>
                  </a:ext>
                </a:extLst>
              </a:tr>
              <a:tr h="374546">
                <a:tc vMerge="1">
                  <a:txBody>
                    <a:bodyPr/>
                    <a:lstStyle/>
                    <a:p>
                      <a:endParaRPr kumimoji="1" lang="ja-JP" altLang="en-US" dirty="0"/>
                    </a:p>
                  </a:txBody>
                  <a:tcPr/>
                </a:tc>
                <a:tc>
                  <a:txBody>
                    <a:bodyPr/>
                    <a:lstStyle/>
                    <a:p>
                      <a:pPr algn="ctr"/>
                      <a:r>
                        <a:rPr lang="ja-JP" altLang="en-US" sz="900" dirty="0" smtClean="0">
                          <a:latin typeface="+mn-ea"/>
                          <a:ea typeface="+mn-ea"/>
                        </a:rPr>
                        <a:t>看護師（外来化学療法室）</a:t>
                      </a:r>
                      <a:endParaRPr lang="ja-JP" altLang="en-US" sz="900" dirty="0">
                        <a:latin typeface="+mn-ea"/>
                        <a:ea typeface="+mn-ea"/>
                      </a:endParaRPr>
                    </a:p>
                  </a:txBody>
                  <a:tcPr anchor="ctr"/>
                </a:tc>
                <a:tc>
                  <a:txBody>
                    <a:bodyPr/>
                    <a:lstStyle/>
                    <a:p>
                      <a:pPr algn="ctr"/>
                      <a:r>
                        <a:rPr lang="ja-JP" altLang="en-US" sz="900" dirty="0" smtClean="0">
                          <a:latin typeface="+mn-ea"/>
                          <a:ea typeface="+mn-ea"/>
                        </a:rPr>
                        <a:t>専任かつ常勤、原則専従</a:t>
                      </a:r>
                      <a:endParaRPr lang="ja-JP" altLang="en-US" sz="900" dirty="0">
                        <a:latin typeface="+mn-ea"/>
                        <a:ea typeface="+mn-ea"/>
                      </a:endParaRPr>
                    </a:p>
                  </a:txBody>
                  <a:tcPr anchor="ctr"/>
                </a:tc>
                <a:tc>
                  <a:txBody>
                    <a:bodyPr/>
                    <a:lstStyle/>
                    <a:p>
                      <a:pPr algn="ctr"/>
                      <a:r>
                        <a:rPr lang="ja-JP" altLang="en-US" sz="900" dirty="0" smtClean="0">
                          <a:latin typeface="+mn-ea"/>
                          <a:ea typeface="+mn-ea"/>
                        </a:rPr>
                        <a:t>専従かつ常勤</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「専任かつ常勤、原則専従」充足で</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１年間の指定更新</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0"/>
                  </a:ext>
                </a:extLst>
              </a:tr>
              <a:tr h="224645">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900" dirty="0" smtClean="0">
                          <a:latin typeface="+mn-ea"/>
                          <a:ea typeface="+mn-ea"/>
                        </a:rPr>
                        <a:t>看護師（緩和ケアチーム）</a:t>
                      </a:r>
                      <a:endParaRPr lang="ja-JP" altLang="en-US" sz="900" dirty="0">
                        <a:latin typeface="+mn-ea"/>
                        <a:ea typeface="+mn-ea"/>
                      </a:endParaRPr>
                    </a:p>
                  </a:txBody>
                  <a:tcPr anchor="ctr"/>
                </a:tc>
                <a:tc>
                  <a:txBody>
                    <a:bodyPr/>
                    <a:lstStyle/>
                    <a:p>
                      <a:pPr algn="ctr"/>
                      <a:r>
                        <a:rPr lang="ja-JP" altLang="en-US" sz="900" dirty="0" smtClean="0">
                          <a:latin typeface="+mn-ea"/>
                          <a:ea typeface="+mn-ea"/>
                        </a:rPr>
                        <a:t>専従かつ常勤</a:t>
                      </a:r>
                      <a:endParaRPr lang="ja-JP" altLang="en-US" sz="900" dirty="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変更なし</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1"/>
                  </a:ext>
                </a:extLst>
              </a:tr>
              <a:tr h="224645">
                <a:tc vMerge="1">
                  <a:txBody>
                    <a:bodyPr/>
                    <a:lstStyle/>
                    <a:p>
                      <a:endParaRPr kumimoji="1" lang="en-US" altLang="ja-JP" dirty="0"/>
                    </a:p>
                  </a:txBody>
                  <a:tcPr/>
                </a:tc>
                <a:tc>
                  <a:txBody>
                    <a:bodyPr/>
                    <a:lstStyle/>
                    <a:p>
                      <a:pPr algn="ctr"/>
                      <a:r>
                        <a:rPr lang="ja-JP" altLang="en-US" sz="900" dirty="0" smtClean="0">
                          <a:latin typeface="+mn-ea"/>
                          <a:ea typeface="+mn-ea"/>
                        </a:rPr>
                        <a:t>薬剤師（緩和ケアチーム）</a:t>
                      </a:r>
                      <a:endParaRPr lang="ja-JP" altLang="en-US" sz="900" dirty="0">
                        <a:latin typeface="+mn-ea"/>
                        <a:ea typeface="+mn-ea"/>
                      </a:endParaRPr>
                    </a:p>
                  </a:txBody>
                  <a:tcPr anchor="ctr"/>
                </a:tc>
                <a:tc>
                  <a:txBody>
                    <a:bodyPr/>
                    <a:lstStyle/>
                    <a:p>
                      <a:pPr algn="ctr"/>
                      <a:r>
                        <a:rPr lang="ja-JP" altLang="en-US" sz="900" dirty="0" smtClean="0">
                          <a:latin typeface="+mn-ea"/>
                          <a:ea typeface="+mn-ea"/>
                        </a:rPr>
                        <a:t>（配置が望ましい）</a:t>
                      </a:r>
                      <a:endParaRPr lang="en-US" altLang="ja-JP" sz="900" dirty="0" smtClean="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変更なし</a:t>
                      </a:r>
                      <a:endParaRPr lang="en-US" altLang="ja-JP" sz="900" dirty="0" smtClean="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2"/>
                  </a:ext>
                </a:extLst>
              </a:tr>
              <a:tr h="359432">
                <a:tc vMerge="1">
                  <a:txBody>
                    <a:bodyPr/>
                    <a:lstStyle/>
                    <a:p>
                      <a:endParaRPr kumimoji="1" lang="en-US" altLang="ja-JP" dirty="0"/>
                    </a:p>
                  </a:txBody>
                  <a:tcPr/>
                </a:tc>
                <a:tc>
                  <a:txBody>
                    <a:bodyPr/>
                    <a:lstStyle/>
                    <a:p>
                      <a:pPr algn="ctr"/>
                      <a:r>
                        <a:rPr lang="ja-JP" altLang="en-US" sz="900" dirty="0" smtClean="0">
                          <a:latin typeface="+mn-ea"/>
                          <a:ea typeface="+mn-ea"/>
                        </a:rPr>
                        <a:t>医療心理に携わる者</a:t>
                      </a:r>
                      <a:endParaRPr lang="en-US" altLang="ja-JP" sz="900" dirty="0" smtClean="0">
                        <a:latin typeface="+mn-ea"/>
                        <a:ea typeface="+mn-ea"/>
                      </a:endParaRPr>
                    </a:p>
                    <a:p>
                      <a:pPr algn="ctr"/>
                      <a:r>
                        <a:rPr lang="ja-JP" altLang="en-US" sz="900" dirty="0" smtClean="0">
                          <a:latin typeface="+mn-ea"/>
                          <a:ea typeface="+mn-ea"/>
                        </a:rPr>
                        <a:t>（緩和ケアチーム）</a:t>
                      </a:r>
                      <a:endParaRPr lang="ja-JP" altLang="en-US" sz="900" dirty="0">
                        <a:latin typeface="+mn-ea"/>
                        <a:ea typeface="+mn-ea"/>
                      </a:endParaRPr>
                    </a:p>
                  </a:txBody>
                  <a:tcPr anchor="ctr"/>
                </a:tc>
                <a:tc>
                  <a:txBody>
                    <a:bodyPr/>
                    <a:lstStyle/>
                    <a:p>
                      <a:pPr algn="ctr"/>
                      <a:r>
                        <a:rPr lang="ja-JP" altLang="en-US" sz="900" dirty="0" smtClean="0">
                          <a:latin typeface="+mn-ea"/>
                          <a:ea typeface="+mn-ea"/>
                        </a:rPr>
                        <a:t>（配置が望ましい）</a:t>
                      </a:r>
                      <a:endParaRPr lang="en-US" altLang="ja-JP" sz="900" dirty="0" smtClean="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変更なし</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3"/>
                  </a:ext>
                </a:extLst>
              </a:tr>
              <a:tr h="359432">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900" dirty="0" smtClean="0">
                          <a:latin typeface="+mn-ea"/>
                          <a:ea typeface="+mn-ea"/>
                        </a:rPr>
                        <a:t>相談支援に携わる者</a:t>
                      </a:r>
                      <a:endParaRPr lang="en-US" altLang="ja-JP" sz="900" dirty="0" smtClean="0">
                        <a:latin typeface="+mn-ea"/>
                        <a:ea typeface="+mn-ea"/>
                      </a:endParaRPr>
                    </a:p>
                    <a:p>
                      <a:pPr algn="ctr"/>
                      <a:r>
                        <a:rPr lang="ja-JP" altLang="en-US" sz="900" dirty="0" smtClean="0">
                          <a:latin typeface="+mn-ea"/>
                          <a:ea typeface="+mn-ea"/>
                        </a:rPr>
                        <a:t>（緩和ケアチーム）</a:t>
                      </a:r>
                      <a:endParaRPr lang="ja-JP" altLang="en-US" sz="900" dirty="0">
                        <a:latin typeface="+mn-ea"/>
                        <a:ea typeface="+mn-ea"/>
                      </a:endParaRPr>
                    </a:p>
                  </a:txBody>
                  <a:tcPr anchor="ctr"/>
                </a:tc>
                <a:tc>
                  <a:txBody>
                    <a:bodyPr/>
                    <a:lstStyle/>
                    <a:p>
                      <a:pPr algn="ctr"/>
                      <a:r>
                        <a:rPr lang="ja-JP" altLang="en-US" sz="900" dirty="0" smtClean="0">
                          <a:latin typeface="+mn-ea"/>
                          <a:ea typeface="+mn-ea"/>
                        </a:rPr>
                        <a:t>（新規）</a:t>
                      </a:r>
                      <a:endParaRPr lang="en-US" altLang="ja-JP" sz="900" dirty="0" smtClean="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（配置が望ましい）</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endParaRPr kumimoji="1" lang="ja-JP" altLang="en-US" sz="900" dirty="0" smtClean="0">
                        <a:latin typeface="+mn-ea"/>
                        <a:ea typeface="+mn-ea"/>
                      </a:endParaRPr>
                    </a:p>
                  </a:txBody>
                  <a:tcPr anchor="ctr">
                    <a:lnR w="12700" cap="flat" cmpd="sng" algn="ctr">
                      <a:solidFill>
                        <a:schemeClr val="tx1"/>
                      </a:solidFill>
                      <a:prstDash val="solid"/>
                      <a:round/>
                      <a:headEnd type="none" w="med" len="med"/>
                      <a:tailEnd type="none" w="med" len="med"/>
                    </a:lnR>
                  </a:tcPr>
                </a:tc>
              </a:tr>
              <a:tr h="224645">
                <a:tc vMerge="1">
                  <a:txBody>
                    <a:bodyPr/>
                    <a:lstStyle/>
                    <a:p>
                      <a:endParaRPr kumimoji="1" lang="ja-JP" altLang="en-US"/>
                    </a:p>
                  </a:txBody>
                  <a:tcPr/>
                </a:tc>
                <a:tc>
                  <a:txBody>
                    <a:bodyPr/>
                    <a:lstStyle/>
                    <a:p>
                      <a:pPr algn="ctr"/>
                      <a:r>
                        <a:rPr lang="ja-JP" altLang="en-US" sz="900" dirty="0" smtClean="0">
                          <a:latin typeface="+mn-ea"/>
                          <a:ea typeface="+mn-ea"/>
                        </a:rPr>
                        <a:t>細胞診断に携わる者</a:t>
                      </a:r>
                      <a:endParaRPr lang="ja-JP" altLang="en-US" sz="900" dirty="0">
                        <a:latin typeface="+mn-ea"/>
                        <a:ea typeface="+mn-ea"/>
                      </a:endParaRPr>
                    </a:p>
                  </a:txBody>
                  <a:tcPr anchor="ctr"/>
                </a:tc>
                <a:tc>
                  <a:txBody>
                    <a:bodyPr/>
                    <a:lstStyle/>
                    <a:p>
                      <a:pPr algn="ctr"/>
                      <a:r>
                        <a:rPr lang="ja-JP" altLang="en-US" sz="900" dirty="0" smtClean="0">
                          <a:latin typeface="+mn-ea"/>
                          <a:ea typeface="+mn-ea"/>
                        </a:rPr>
                        <a:t>専任</a:t>
                      </a:r>
                      <a:endParaRPr lang="en-US" altLang="ja-JP" sz="900" dirty="0" smtClean="0">
                        <a:latin typeface="+mn-ea"/>
                        <a:ea typeface="+mn-ea"/>
                      </a:endParaRP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変更なし</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smtClean="0">
                          <a:latin typeface="+mn-ea"/>
                          <a:ea typeface="+mn-ea"/>
                        </a:rPr>
                        <a:t>―</a:t>
                      </a:r>
                    </a:p>
                  </a:txBody>
                  <a:tcPr anchor="ctr">
                    <a:lnR w="12700" cap="flat" cmpd="sng" algn="ctr">
                      <a:solidFill>
                        <a:schemeClr val="tx1"/>
                      </a:solidFill>
                      <a:prstDash val="solid"/>
                      <a:round/>
                      <a:headEnd type="none" w="med" len="med"/>
                      <a:tailEnd type="none" w="med" len="med"/>
                    </a:lnR>
                  </a:tcPr>
                </a:tc>
              </a:tr>
              <a:tr h="359432">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900" dirty="0" smtClean="0">
                          <a:latin typeface="+mn-ea"/>
                          <a:ea typeface="+mn-ea"/>
                        </a:rPr>
                        <a:t>薬剤師（医療安全管理者）</a:t>
                      </a:r>
                      <a:endParaRPr lang="ja-JP" altLang="en-US" sz="900" dirty="0">
                        <a:latin typeface="+mn-ea"/>
                        <a:ea typeface="+mn-ea"/>
                      </a:endParaRPr>
                    </a:p>
                  </a:txBody>
                  <a:tcPr anchor="ctr"/>
                </a:tc>
                <a:tc>
                  <a:txBody>
                    <a:bodyPr/>
                    <a:lstStyle/>
                    <a:p>
                      <a:pPr algn="ctr"/>
                      <a:r>
                        <a:rPr lang="en-US" altLang="ja-JP" sz="900" dirty="0" smtClean="0">
                          <a:latin typeface="+mn-ea"/>
                          <a:ea typeface="+mn-ea"/>
                        </a:rPr>
                        <a:t>(</a:t>
                      </a:r>
                      <a:r>
                        <a:rPr lang="ja-JP" altLang="en-US" sz="900" dirty="0" smtClean="0">
                          <a:latin typeface="+mn-ea"/>
                          <a:ea typeface="+mn-ea"/>
                        </a:rPr>
                        <a:t>新規</a:t>
                      </a:r>
                      <a:r>
                        <a:rPr lang="en-US" altLang="ja-JP" sz="900" dirty="0" smtClean="0">
                          <a:latin typeface="+mn-ea"/>
                          <a:ea typeface="+mn-ea"/>
                        </a:rPr>
                        <a:t>)</a:t>
                      </a:r>
                    </a:p>
                  </a:txBody>
                  <a:tcPr anchor="ctr">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専任かつ常勤</a:t>
                      </a:r>
                      <a:endParaRPr lang="ja-JP" altLang="en-US" sz="9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医療安全管理者のうち少なくとも</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１名研修受講で１年間の指定更新</a:t>
                      </a:r>
                      <a:endParaRPr kumimoji="1" lang="en-US" altLang="ja-JP" sz="900" dirty="0" smtClean="0">
                        <a:latin typeface="+mn-ea"/>
                        <a:ea typeface="+mn-ea"/>
                      </a:endParaRPr>
                    </a:p>
                  </a:txBody>
                  <a:tcPr anchor="ctr">
                    <a:lnR w="12700" cap="flat" cmpd="sng" algn="ctr">
                      <a:solidFill>
                        <a:schemeClr val="tx1"/>
                      </a:solidFill>
                      <a:prstDash val="solid"/>
                      <a:round/>
                      <a:headEnd type="none" w="med" len="med"/>
                      <a:tailEnd type="none" w="med" len="med"/>
                    </a:lnR>
                  </a:tcPr>
                </a:tc>
              </a:tr>
              <a:tr h="359432">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900" dirty="0" smtClean="0">
                          <a:latin typeface="+mn-ea"/>
                          <a:ea typeface="+mn-ea"/>
                        </a:rPr>
                        <a:t>看護師（医療安全管理者）</a:t>
                      </a:r>
                      <a:endParaRPr lang="ja-JP" altLang="en-US" sz="900" dirty="0">
                        <a:latin typeface="+mn-ea"/>
                        <a:ea typeface="+mn-ea"/>
                      </a:endParaRPr>
                    </a:p>
                  </a:txBody>
                  <a:tcPr anchor="ctr">
                    <a:lnB w="12700" cap="flat" cmpd="sng" algn="ctr">
                      <a:solidFill>
                        <a:schemeClr val="tx1"/>
                      </a:solidFill>
                      <a:prstDash val="solid"/>
                      <a:round/>
                      <a:headEnd type="none" w="med" len="med"/>
                      <a:tailEnd type="none" w="med" len="med"/>
                    </a:lnB>
                  </a:tcPr>
                </a:tc>
                <a:tc>
                  <a:txBody>
                    <a:bodyPr/>
                    <a:lstStyle/>
                    <a:p>
                      <a:pPr algn="ctr"/>
                      <a:r>
                        <a:rPr lang="ja-JP" altLang="en-US" sz="900" dirty="0" smtClean="0">
                          <a:latin typeface="+mn-ea"/>
                          <a:ea typeface="+mn-ea"/>
                        </a:rPr>
                        <a:t>（新規）</a:t>
                      </a:r>
                      <a:endParaRPr lang="en-US" altLang="ja-JP" sz="900" dirty="0" smtClean="0">
                        <a:latin typeface="+mn-ea"/>
                        <a:ea typeface="+mn-ea"/>
                      </a:endParaRPr>
                    </a:p>
                  </a:txBody>
                  <a:tcPr anchor="ctr">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ctr"/>
                      <a:r>
                        <a:rPr lang="ja-JP" altLang="en-US" sz="900" dirty="0" smtClean="0">
                          <a:latin typeface="+mn-ea"/>
                          <a:ea typeface="+mn-ea"/>
                        </a:rPr>
                        <a:t>専従かつ常勤</a:t>
                      </a:r>
                      <a:endParaRPr lang="ja-JP" altLang="en-US" sz="900" dirty="0">
                        <a:latin typeface="+mn-ea"/>
                        <a:ea typeface="+mn-ea"/>
                      </a:endParaRPr>
                    </a:p>
                  </a:txBody>
                  <a:tcPr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医療安全管理者のうち少なくとも</a:t>
                      </a:r>
                      <a:endParaRPr kumimoji="1" lang="en-US" altLang="ja-JP" sz="9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１名研修受講で１年間の指定更新</a:t>
                      </a:r>
                      <a:endParaRPr kumimoji="1" lang="en-US" altLang="ja-JP" sz="900" dirty="0" smtClean="0">
                        <a:latin typeface="+mn-ea"/>
                        <a:ea typeface="+mn-ea"/>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 name="テキスト ボックス 5"/>
          <p:cNvSpPr txBox="1"/>
          <p:nvPr/>
        </p:nvSpPr>
        <p:spPr>
          <a:xfrm>
            <a:off x="106593" y="24879"/>
            <a:ext cx="8928992" cy="307777"/>
          </a:xfrm>
          <a:prstGeom prst="rect">
            <a:avLst/>
          </a:prstGeom>
          <a:solidFill>
            <a:schemeClr val="tx2">
              <a:lumMod val="50000"/>
            </a:schemeClr>
          </a:solidFill>
        </p:spPr>
        <p:txBody>
          <a:bodyPr wrap="square" rtlCol="0">
            <a:spAutoFit/>
          </a:bodyPr>
          <a:lstStyle/>
          <a:p>
            <a:pPr algn="ctr"/>
            <a:r>
              <a:rPr lang="ja-JP" altLang="en-US" sz="1400" b="1" dirty="0" smtClean="0">
                <a:solidFill>
                  <a:schemeClr val="bg1"/>
                </a:solidFill>
              </a:rPr>
              <a:t>地域がん診療連携拠点病院にかかる人的要件の主な変更</a:t>
            </a:r>
            <a:endParaRPr lang="ja-JP" altLang="en-US" sz="1400" b="1" dirty="0">
              <a:solidFill>
                <a:schemeClr val="bg1"/>
              </a:solidFill>
            </a:endParaRPr>
          </a:p>
        </p:txBody>
      </p:sp>
      <p:sp>
        <p:nvSpPr>
          <p:cNvPr id="5" name="テキスト ボックス 4"/>
          <p:cNvSpPr txBox="1"/>
          <p:nvPr/>
        </p:nvSpPr>
        <p:spPr>
          <a:xfrm>
            <a:off x="8172400" y="4554"/>
            <a:ext cx="864096" cy="400110"/>
          </a:xfrm>
          <a:prstGeom prst="rect">
            <a:avLst/>
          </a:prstGeom>
          <a:solidFill>
            <a:schemeClr val="bg1"/>
          </a:solidFill>
          <a:ln>
            <a:solidFill>
              <a:schemeClr val="tx1"/>
            </a:solidFill>
          </a:ln>
        </p:spPr>
        <p:txBody>
          <a:bodyPr wrap="square" rtlCol="0">
            <a:spAutoFit/>
          </a:bodyPr>
          <a:lstStyle/>
          <a:p>
            <a:pPr algn="ctr"/>
            <a:r>
              <a:rPr kumimoji="1" lang="ja-JP" altLang="en-US" sz="1000" dirty="0" smtClean="0">
                <a:solidFill>
                  <a:sysClr val="windowText" lastClr="000000"/>
                </a:solidFill>
              </a:rPr>
              <a:t>国の資料を</a:t>
            </a:r>
            <a:endParaRPr kumimoji="1" lang="en-US" altLang="ja-JP" sz="1000" dirty="0" smtClean="0">
              <a:solidFill>
                <a:sysClr val="windowText" lastClr="000000"/>
              </a:solidFill>
            </a:endParaRPr>
          </a:p>
          <a:p>
            <a:pPr algn="ctr"/>
            <a:r>
              <a:rPr kumimoji="1" lang="ja-JP" altLang="en-US" sz="1000" dirty="0" smtClean="0">
                <a:solidFill>
                  <a:sysClr val="windowText" lastClr="000000"/>
                </a:solidFill>
              </a:rPr>
              <a:t>基に作成</a:t>
            </a:r>
            <a:endParaRPr kumimoji="1" lang="ja-JP" altLang="en-US" sz="1000" dirty="0">
              <a:solidFill>
                <a:sysClr val="windowText" lastClr="000000"/>
              </a:solidFill>
            </a:endParaRPr>
          </a:p>
        </p:txBody>
      </p:sp>
    </p:spTree>
    <p:extLst>
      <p:ext uri="{BB962C8B-B14F-4D97-AF65-F5344CB8AC3E}">
        <p14:creationId xmlns:p14="http://schemas.microsoft.com/office/powerpoint/2010/main" val="1917735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5496" y="620688"/>
            <a:ext cx="8208912" cy="307777"/>
          </a:xfrm>
          <a:prstGeom prst="rect">
            <a:avLst/>
          </a:prstGeom>
          <a:solidFill>
            <a:schemeClr val="bg1"/>
          </a:solidFill>
          <a:ln>
            <a:noFill/>
          </a:ln>
        </p:spPr>
        <p:txBody>
          <a:bodyPr wrap="square" rtlCol="0">
            <a:spAutoFit/>
          </a:bodyPr>
          <a:lstStyle/>
          <a:p>
            <a:r>
              <a:rPr lang="ja-JP" altLang="en-US" sz="1400" dirty="0">
                <a:latin typeface="+mn-ea"/>
              </a:rPr>
              <a:t>　</a:t>
            </a:r>
            <a:r>
              <a:rPr lang="ja-JP" altLang="en-US" sz="1400" dirty="0" smtClean="0">
                <a:latin typeface="+mn-ea"/>
              </a:rPr>
              <a:t>◆指針では、既指定病院に限り一定の経過措置あり。</a:t>
            </a:r>
            <a:endParaRPr lang="en-US" altLang="ja-JP" sz="1400" dirty="0" smtClean="0">
              <a:latin typeface="+mn-ea"/>
            </a:endParaRPr>
          </a:p>
        </p:txBody>
      </p:sp>
      <p:sp>
        <p:nvSpPr>
          <p:cNvPr id="6" name="テキスト ボックス 5"/>
          <p:cNvSpPr txBox="1"/>
          <p:nvPr/>
        </p:nvSpPr>
        <p:spPr>
          <a:xfrm>
            <a:off x="107504" y="188640"/>
            <a:ext cx="8928992" cy="400110"/>
          </a:xfrm>
          <a:prstGeom prst="rect">
            <a:avLst/>
          </a:prstGeom>
          <a:solidFill>
            <a:schemeClr val="tx2">
              <a:lumMod val="50000"/>
            </a:schemeClr>
          </a:solidFill>
        </p:spPr>
        <p:txBody>
          <a:bodyPr wrap="square" rtlCol="0">
            <a:spAutoFit/>
          </a:bodyPr>
          <a:lstStyle/>
          <a:p>
            <a:pPr algn="ctr"/>
            <a:r>
              <a:rPr lang="ja-JP" altLang="en-US" sz="2000" b="1" dirty="0" smtClean="0">
                <a:solidFill>
                  <a:schemeClr val="bg1"/>
                </a:solidFill>
              </a:rPr>
              <a:t>地域がん診療連携拠点病院指定更新の経過措置</a:t>
            </a:r>
            <a:endParaRPr lang="ja-JP" altLang="en-US" sz="2000" b="1" dirty="0">
              <a:solidFill>
                <a:schemeClr val="bg1"/>
              </a:solidFill>
            </a:endParaRPr>
          </a:p>
        </p:txBody>
      </p:sp>
      <p:sp>
        <p:nvSpPr>
          <p:cNvPr id="7" name="スライド番号プレースホルダー 1"/>
          <p:cNvSpPr txBox="1">
            <a:spLocks/>
          </p:cNvSpPr>
          <p:nvPr/>
        </p:nvSpPr>
        <p:spPr>
          <a:xfrm>
            <a:off x="675888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smtClean="0">
                <a:solidFill>
                  <a:schemeClr val="tx1"/>
                </a:solidFill>
              </a:rPr>
              <a:t>７</a:t>
            </a:r>
            <a:endParaRPr lang="ja-JP" altLang="en-US" sz="140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664570300"/>
              </p:ext>
            </p:extLst>
          </p:nvPr>
        </p:nvGraphicFramePr>
        <p:xfrm>
          <a:off x="107504" y="908720"/>
          <a:ext cx="8784977" cy="5480122"/>
        </p:xfrm>
        <a:graphic>
          <a:graphicData uri="http://schemas.openxmlformats.org/drawingml/2006/table">
            <a:tbl>
              <a:tblPr firstRow="1" bandRow="1">
                <a:tableStyleId>{5940675A-B579-460E-94D1-54222C63F5DA}</a:tableStyleId>
              </a:tblPr>
              <a:tblGrid>
                <a:gridCol w="1008112"/>
                <a:gridCol w="1512168"/>
                <a:gridCol w="1728192"/>
                <a:gridCol w="1872208"/>
                <a:gridCol w="1021577"/>
                <a:gridCol w="1642720"/>
              </a:tblGrid>
              <a:tr h="360039">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rowSpan="2" hMerge="1">
                  <a:txBody>
                    <a:bodyPr/>
                    <a:lstStyle/>
                    <a:p>
                      <a:endParaRPr kumimoji="1" lang="ja-JP" altLang="en-US" dirty="0"/>
                    </a:p>
                  </a:txBody>
                  <a:tcPr anchor="ctr">
                    <a:noFill/>
                  </a:tcPr>
                </a:tc>
                <a:tc rowSpan="2">
                  <a:txBody>
                    <a:bodyPr/>
                    <a:lstStyle/>
                    <a:p>
                      <a:pPr algn="ctr"/>
                      <a:r>
                        <a:rPr kumimoji="1" lang="ja-JP" altLang="en-US" sz="1400" b="1" smtClean="0">
                          <a:solidFill>
                            <a:schemeClr val="bg1"/>
                          </a:solidFill>
                          <a:latin typeface="+mn-ea"/>
                          <a:ea typeface="+mn-ea"/>
                        </a:rPr>
                        <a:t>旧指針</a:t>
                      </a:r>
                      <a:endParaRPr kumimoji="1" lang="en-US" altLang="ja-JP" sz="1400" b="1" smtClean="0">
                        <a:solidFill>
                          <a:schemeClr val="bg1"/>
                        </a:solidFill>
                        <a:latin typeface="+mn-ea"/>
                        <a:ea typeface="+mn-ea"/>
                      </a:endParaRPr>
                    </a:p>
                    <a:p>
                      <a:pPr algn="ctr"/>
                      <a:endParaRPr kumimoji="1" lang="en-US" altLang="ja-JP" sz="1200" b="1" smtClean="0">
                        <a:solidFill>
                          <a:schemeClr val="bg1"/>
                        </a:solidFill>
                        <a:latin typeface="+mn-ea"/>
                        <a:ea typeface="+mn-ea"/>
                      </a:endParaRPr>
                    </a:p>
                    <a:p>
                      <a:pPr algn="ct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gridSpan="2">
                  <a:txBody>
                    <a:bodyPr/>
                    <a:lstStyle/>
                    <a:p>
                      <a:pPr algn="ctr"/>
                      <a:r>
                        <a:rPr kumimoji="1" lang="ja-JP" altLang="en-US" sz="1400" b="1" dirty="0" smtClean="0">
                          <a:solidFill>
                            <a:schemeClr val="bg1"/>
                          </a:solidFill>
                          <a:latin typeface="+mn-ea"/>
                          <a:ea typeface="+mn-ea"/>
                        </a:rPr>
                        <a:t>経過措置</a:t>
                      </a:r>
                      <a:endParaRPr kumimoji="1" lang="ja-JP" altLang="en-US"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solidFill>
                      <a:schemeClr val="tx2">
                        <a:lumMod val="60000"/>
                        <a:lumOff val="40000"/>
                      </a:schemeClr>
                    </a:solidFill>
                  </a:tcPr>
                </a:tc>
                <a:tc hMerge="1">
                  <a:txBody>
                    <a:bodyPr/>
                    <a:lstStyle/>
                    <a:p>
                      <a:pPr algn="ct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latin typeface="+mn-ea"/>
                          <a:ea typeface="+mn-ea"/>
                        </a:rPr>
                        <a:t>新指針</a:t>
                      </a:r>
                      <a:endParaRPr kumimoji="1" lang="en-US" altLang="ja-JP" sz="1400" b="1" dirty="0" smtClean="0">
                        <a:solidFill>
                          <a:schemeClr val="bg1"/>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smtClean="0">
                        <a:solidFill>
                          <a:schemeClr val="bg1"/>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60039">
                <a:tc gridSpan="2"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vMerge="1">
                  <a:txBody>
                    <a:bodyPr/>
                    <a:lstStyle/>
                    <a:p>
                      <a:endParaRPr kumimoji="1" lang="ja-JP" altLang="en-US"/>
                    </a:p>
                  </a:txBody>
                  <a:tcPr/>
                </a:tc>
                <a:tc vMerge="1">
                  <a:txBody>
                    <a:bodyPr/>
                    <a:lstStyle/>
                    <a:p>
                      <a:pPr algn="ct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kumimoji="1" lang="ja-JP" altLang="en-US" sz="1200" b="1" dirty="0" smtClean="0">
                          <a:solidFill>
                            <a:schemeClr val="bg1"/>
                          </a:solidFill>
                          <a:latin typeface="+mn-ea"/>
                          <a:ea typeface="+mn-ea"/>
                        </a:rPr>
                        <a:t>期 間</a:t>
                      </a:r>
                      <a:endParaRPr kumimoji="1" lang="en-US" altLang="ja-JP" sz="1200" b="1" dirty="0" smtClean="0">
                        <a:solidFill>
                          <a:schemeClr val="bg1"/>
                        </a:solidFill>
                        <a:latin typeface="+mn-ea"/>
                        <a:ea typeface="+mn-ea"/>
                      </a:endParaRPr>
                    </a:p>
                    <a:p>
                      <a:pPr algn="ctr"/>
                      <a:r>
                        <a:rPr kumimoji="1" lang="ja-JP" altLang="en-US" sz="1200" b="1" dirty="0" smtClean="0">
                          <a:solidFill>
                            <a:schemeClr val="bg1"/>
                          </a:solidFill>
                          <a:latin typeface="+mn-ea"/>
                          <a:ea typeface="+mn-ea"/>
                        </a:rPr>
                        <a:t>（</a:t>
                      </a:r>
                      <a:r>
                        <a:rPr kumimoji="1" lang="en-US" altLang="ja-JP" sz="1200" b="1" dirty="0" smtClean="0">
                          <a:solidFill>
                            <a:schemeClr val="bg1"/>
                          </a:solidFill>
                          <a:latin typeface="+mn-lt"/>
                          <a:ea typeface="+mn-ea"/>
                        </a:rPr>
                        <a:t>H 31.4</a:t>
                      </a:r>
                      <a:r>
                        <a:rPr kumimoji="1" lang="ja-JP" altLang="en-US" sz="1200" b="1" dirty="0" smtClean="0">
                          <a:solidFill>
                            <a:schemeClr val="bg1"/>
                          </a:solidFill>
                          <a:latin typeface="+mn-lt"/>
                          <a:ea typeface="+mn-ea"/>
                        </a:rPr>
                        <a:t>～</a:t>
                      </a:r>
                      <a:r>
                        <a:rPr kumimoji="1" lang="ja-JP" altLang="en-US" sz="1200" b="1" dirty="0" smtClean="0">
                          <a:solidFill>
                            <a:schemeClr val="bg1"/>
                          </a:solidFill>
                          <a:latin typeface="+mn-ea"/>
                          <a:ea typeface="+mn-ea"/>
                        </a:rPr>
                        <a:t>）</a:t>
                      </a:r>
                      <a:endParaRPr kumimoji="1" lang="ja-JP" altLang="en-US" sz="1200" b="1" dirty="0">
                        <a:solidFill>
                          <a:schemeClr val="bg1"/>
                        </a:solidFill>
                        <a:latin typeface="+mn-ea"/>
                        <a:ea typeface="+mn-ea"/>
                      </a:endParaRPr>
                    </a:p>
                  </a:txBody>
                  <a:tcPr anchor="ctr">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550913">
                <a:tc rowSpan="5">
                  <a:txBody>
                    <a:bodyPr/>
                    <a:lstStyle/>
                    <a:p>
                      <a:pPr algn="ctr"/>
                      <a:r>
                        <a:rPr kumimoji="1" lang="ja-JP" altLang="en-US" sz="1100" dirty="0" smtClean="0">
                          <a:latin typeface="+mn-ea"/>
                          <a:ea typeface="+mn-ea"/>
                        </a:rPr>
                        <a:t>医師</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dirty="0" smtClean="0">
                          <a:latin typeface="+mn-ea"/>
                          <a:ea typeface="+mn-ea"/>
                        </a:rPr>
                        <a:t>放射線診断</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専任かつ原則常勤</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旧指針通り</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１年間</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solidFill>
                            <a:schemeClr val="tx1"/>
                          </a:solidFill>
                          <a:latin typeface="+mn-ea"/>
                          <a:ea typeface="+mn-ea"/>
                        </a:rPr>
                        <a:t>専任かつ常勤</a:t>
                      </a:r>
                      <a:endParaRPr kumimoji="1" lang="en-US" altLang="ja-JP" sz="11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1100" dirty="0" smtClean="0">
                          <a:latin typeface="+mn-ea"/>
                          <a:ea typeface="+mn-ea"/>
                        </a:rPr>
                        <a:t>放射線治療</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専従かつ原則常勤</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旧指針通り</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２年間</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solidFill>
                            <a:schemeClr val="tx1"/>
                          </a:solidFill>
                          <a:latin typeface="+mn-ea"/>
                          <a:ea typeface="+mn-ea"/>
                        </a:rPr>
                        <a:t>専従かつ常勤</a:t>
                      </a:r>
                      <a:endParaRPr kumimoji="1" lang="en-US" altLang="ja-JP" sz="11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40">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1100" dirty="0" smtClean="0">
                          <a:latin typeface="+mn-ea"/>
                          <a:ea typeface="+mn-ea"/>
                        </a:rPr>
                        <a:t>薬物療法</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常勤かつ専任、原則専従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専従かつ原則常勤</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１年間</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専従かつ常勤</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4712">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kumimoji="1" lang="ja-JP" altLang="en-US" sz="1100" dirty="0" smtClean="0">
                          <a:latin typeface="+mn-ea"/>
                          <a:ea typeface="+mn-ea"/>
                        </a:rPr>
                        <a:t>身体症状担当</a:t>
                      </a:r>
                      <a:endParaRPr kumimoji="1" lang="en-US" altLang="ja-JP" sz="1100" dirty="0" smtClean="0">
                        <a:latin typeface="+mn-ea"/>
                        <a:ea typeface="+mn-ea"/>
                      </a:endParaRPr>
                    </a:p>
                    <a:p>
                      <a:pPr algn="ctr"/>
                      <a:r>
                        <a:rPr kumimoji="1" lang="ja-JP" altLang="en-US" sz="1100" dirty="0" smtClean="0">
                          <a:latin typeface="+mn-ea"/>
                          <a:ea typeface="+mn-ea"/>
                        </a:rPr>
                        <a:t>（緩和ケアチーム）</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専任かつ原則常勤</a:t>
                      </a:r>
                      <a:endParaRPr kumimoji="1" lang="en-US" altLang="ja-JP" sz="1100" dirty="0" smtClean="0">
                        <a:latin typeface="+mn-ea"/>
                        <a:ea typeface="+mn-ea"/>
                      </a:endParaRPr>
                    </a:p>
                    <a:p>
                      <a:pPr algn="ctr"/>
                      <a:r>
                        <a:rPr kumimoji="1" lang="ja-JP" altLang="en-US" sz="1100" dirty="0" smtClean="0">
                          <a:latin typeface="+mn-ea"/>
                          <a:ea typeface="+mn-ea"/>
                        </a:rPr>
                        <a:t>（専従が望ましい）</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専従かつ原則常勤</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smtClean="0">
                          <a:latin typeface="+mn-ea"/>
                          <a:ea typeface="+mn-ea"/>
                        </a:rPr>
                        <a:t>1</a:t>
                      </a:r>
                      <a:r>
                        <a:rPr kumimoji="1" lang="ja-JP" altLang="en-US" sz="1100" dirty="0" smtClean="0">
                          <a:latin typeface="+mn-ea"/>
                          <a:ea typeface="+mn-ea"/>
                        </a:rPr>
                        <a:t>年間</a:t>
                      </a:r>
                      <a:endParaRPr kumimoji="1" lang="en-US" altLang="ja-JP"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常勤かつ専任</a:t>
                      </a:r>
                      <a:endParaRPr kumimoji="1" lang="en-US" altLang="ja-JP" sz="11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（専従が望ましい）</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9229">
                <a:tc vMerge="1">
                  <a:txBody>
                    <a:bodyPr/>
                    <a:lstStyle/>
                    <a:p>
                      <a:pPr algn="ct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dirty="0" smtClean="0">
                          <a:latin typeface="+mn-ea"/>
                          <a:ea typeface="+mn-ea"/>
                        </a:rPr>
                        <a:t>精神症状担当</a:t>
                      </a:r>
                      <a:endParaRPr kumimoji="1" lang="en-US" altLang="ja-JP" sz="1100" dirty="0" smtClean="0">
                        <a:latin typeface="+mn-ea"/>
                        <a:ea typeface="+mn-ea"/>
                      </a:endParaRPr>
                    </a:p>
                    <a:p>
                      <a:pPr algn="ctr"/>
                      <a:r>
                        <a:rPr kumimoji="1" lang="ja-JP" altLang="en-US" sz="1100" dirty="0" smtClean="0">
                          <a:latin typeface="+mn-ea"/>
                          <a:ea typeface="+mn-ea"/>
                        </a:rPr>
                        <a:t>（緩和ケアチーム）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配置</a:t>
                      </a:r>
                      <a:endParaRPr kumimoji="1" lang="en-US" altLang="ja-JP" sz="1100" dirty="0" smtClean="0">
                        <a:latin typeface="+mn-ea"/>
                        <a:ea typeface="+mn-ea"/>
                      </a:endParaRPr>
                    </a:p>
                    <a:p>
                      <a:pPr algn="ctr"/>
                      <a:r>
                        <a:rPr kumimoji="1" lang="ja-JP" altLang="en-US" sz="1100" dirty="0" smtClean="0">
                          <a:latin typeface="+mn-ea"/>
                          <a:ea typeface="+mn-ea"/>
                        </a:rPr>
                        <a:t>（常勤が望ましい）</a:t>
                      </a:r>
                      <a:endParaRPr kumimoji="1" lang="en-US" altLang="ja-JP" sz="1100" dirty="0" smtClean="0">
                        <a:latin typeface="+mn-ea"/>
                        <a:ea typeface="+mn-ea"/>
                      </a:endParaRPr>
                    </a:p>
                    <a:p>
                      <a:pPr algn="ctr"/>
                      <a:r>
                        <a:rPr kumimoji="1" lang="ja-JP" altLang="en-US" sz="1100" dirty="0" smtClean="0">
                          <a:latin typeface="+mn-ea"/>
                          <a:ea typeface="+mn-ea"/>
                        </a:rPr>
                        <a:t>（専任が望ましい）</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原則常勤</a:t>
                      </a:r>
                      <a:endParaRPr kumimoji="1" lang="en-US" altLang="ja-JP" sz="1100" dirty="0" smtClean="0">
                        <a:latin typeface="+mn-ea"/>
                        <a:ea typeface="+mn-ea"/>
                      </a:endParaRPr>
                    </a:p>
                    <a:p>
                      <a:pPr algn="ctr"/>
                      <a:r>
                        <a:rPr kumimoji="1" lang="ja-JP" altLang="en-US" sz="1100" dirty="0" smtClean="0">
                          <a:latin typeface="+mn-ea"/>
                          <a:ea typeface="+mn-ea"/>
                        </a:rPr>
                        <a:t>（専任が望ましい）</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n-ea"/>
                          <a:ea typeface="+mn-ea"/>
                        </a:rPr>
                        <a:t>１年間</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solidFill>
                            <a:schemeClr val="tx1"/>
                          </a:solidFill>
                          <a:latin typeface="+mn-ea"/>
                          <a:ea typeface="+mn-ea"/>
                        </a:rPr>
                        <a:t>常勤</a:t>
                      </a:r>
                      <a:endParaRPr kumimoji="1" lang="en-US" altLang="ja-JP" sz="1100" dirty="0" smtClean="0">
                        <a:solidFill>
                          <a:schemeClr val="tx1"/>
                        </a:solidFill>
                        <a:latin typeface="+mn-ea"/>
                        <a:ea typeface="+mn-ea"/>
                      </a:endParaRPr>
                    </a:p>
                    <a:p>
                      <a:pPr algn="ctr"/>
                      <a:r>
                        <a:rPr kumimoji="1" lang="ja-JP" altLang="en-US" sz="1100" dirty="0" smtClean="0">
                          <a:solidFill>
                            <a:schemeClr val="tx1"/>
                          </a:solidFill>
                          <a:latin typeface="+mn-ea"/>
                          <a:ea typeface="+mn-ea"/>
                        </a:rPr>
                        <a:t>（専任が望ましい）</a:t>
                      </a:r>
                      <a:endParaRPr kumimoji="1" lang="en-US" altLang="ja-JP" sz="11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11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医師以外の診療従事者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100" dirty="0" smtClean="0"/>
                        <a:t>化学療法室の看護師</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専任かつ常勤、原則専従</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旧指針通り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１年間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専従かつ常勤</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0126">
                <a:tc vMerge="1">
                  <a:txBody>
                    <a:bodyPr/>
                    <a:lstStyle/>
                    <a:p>
                      <a:pPr algn="ctr"/>
                      <a:endParaRPr kumimoji="1" lang="ja-JP" altLang="en-US" sz="1100" dirty="0"/>
                    </a:p>
                  </a:txBody>
                  <a:tcPr anchor="ctr">
                    <a:solidFill>
                      <a:schemeClr val="accent1">
                        <a:lumMod val="20000"/>
                        <a:lumOff val="80000"/>
                      </a:schemeClr>
                    </a:solidFill>
                  </a:tcPr>
                </a:tc>
                <a:tc>
                  <a:txBody>
                    <a:bodyPr/>
                    <a:lstStyle/>
                    <a:p>
                      <a:pPr algn="ctr"/>
                      <a:r>
                        <a:rPr lang="ja-JP" altLang="en-US" sz="1100" dirty="0" smtClean="0"/>
                        <a:t>院内がん登録実務者</a:t>
                      </a:r>
                      <a:endParaRPr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専従</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専従</a:t>
                      </a:r>
                      <a:endParaRPr lang="en-US" altLang="ja-JP" sz="1100" dirty="0" smtClean="0"/>
                    </a:p>
                    <a:p>
                      <a:pPr algn="ctr"/>
                      <a:r>
                        <a:rPr lang="ja-JP" altLang="en-US" sz="1100" dirty="0" smtClean="0"/>
                        <a:t>（中級認定が望ましい（</a:t>
                      </a:r>
                      <a:r>
                        <a:rPr lang="en-US" altLang="ja-JP" sz="1100" dirty="0" smtClean="0"/>
                        <a:t>※</a:t>
                      </a:r>
                      <a:r>
                        <a:rPr lang="ja-JP" altLang="en-US" sz="1100" dirty="0" smtClean="0"/>
                        <a:t>））</a:t>
                      </a:r>
                      <a:endParaRPr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１年間</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専従かつ中級認定</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5454">
                <a:tc>
                  <a:txBody>
                    <a:bodyPr/>
                    <a:lstStyle/>
                    <a:p>
                      <a:pPr algn="ctr"/>
                      <a:r>
                        <a:rPr kumimoji="1" lang="ja-JP" altLang="en-US" sz="1100" dirty="0" smtClean="0"/>
                        <a:t>診療実績</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100" dirty="0" smtClean="0"/>
                        <a:t>緩和ケアチームの</a:t>
                      </a:r>
                      <a:endParaRPr lang="en-US" altLang="ja-JP" sz="1100" dirty="0" smtClean="0"/>
                    </a:p>
                    <a:p>
                      <a:pPr algn="ctr"/>
                      <a:r>
                        <a:rPr lang="ja-JP" altLang="en-US" sz="1100" dirty="0" smtClean="0"/>
                        <a:t>新規介入患者数</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dirty="0" smtClean="0"/>
                        <a:t>―</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未充足でも可</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１年間</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年間</a:t>
                      </a:r>
                      <a:r>
                        <a:rPr lang="en-US" altLang="ja-JP" sz="1100" dirty="0" smtClean="0"/>
                        <a:t>50</a:t>
                      </a:r>
                      <a:r>
                        <a:rPr lang="ja-JP" altLang="en-US" sz="1100" dirty="0" smtClean="0"/>
                        <a:t>人以上</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8118">
                <a:tc>
                  <a:txBody>
                    <a:bodyPr/>
                    <a:lstStyle/>
                    <a:p>
                      <a:pPr algn="ctr"/>
                      <a:r>
                        <a:rPr kumimoji="1" lang="ja-JP" altLang="en-US" sz="1100" dirty="0" smtClean="0"/>
                        <a:t>医療安全</a:t>
                      </a:r>
                      <a:endParaRPr kumimoji="1"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100" dirty="0" smtClean="0"/>
                        <a:t>医療安全管理者の</a:t>
                      </a:r>
                      <a:endParaRPr lang="en-US" altLang="ja-JP" sz="1100" dirty="0" smtClean="0"/>
                    </a:p>
                    <a:p>
                      <a:pPr algn="ctr"/>
                      <a:r>
                        <a:rPr lang="ja-JP" altLang="en-US" sz="1100" dirty="0" smtClean="0"/>
                        <a:t>研修受講</a:t>
                      </a:r>
                      <a:endParaRPr lang="en-US" altLang="ja-JP"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dirty="0" smtClean="0"/>
                        <a:t>―</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ctr"/>
                      <a:r>
                        <a:rPr lang="ja-JP" altLang="en-US" sz="1100" dirty="0" smtClean="0"/>
                        <a:t>医療安全管理者のうち</a:t>
                      </a:r>
                      <a:endParaRPr lang="en-US" altLang="ja-JP" sz="1100" dirty="0" smtClean="0"/>
                    </a:p>
                    <a:p>
                      <a:pPr algn="ctr"/>
                      <a:r>
                        <a:rPr lang="ja-JP" altLang="en-US" sz="1100" dirty="0" smtClean="0"/>
                        <a:t>少なくとも１名研修受講</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１年間</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dirty="0" smtClean="0"/>
                        <a:t>医療安全管理者の</a:t>
                      </a:r>
                      <a:endParaRPr lang="en-US" altLang="ja-JP" sz="1100" dirty="0" smtClean="0"/>
                    </a:p>
                    <a:p>
                      <a:pPr algn="ctr"/>
                      <a:r>
                        <a:rPr lang="ja-JP" altLang="en-US" sz="1100" dirty="0" smtClean="0"/>
                        <a:t>研修受講</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テキスト ボックス 8"/>
          <p:cNvSpPr txBox="1"/>
          <p:nvPr/>
        </p:nvSpPr>
        <p:spPr>
          <a:xfrm>
            <a:off x="107504" y="6479758"/>
            <a:ext cx="6516216" cy="261610"/>
          </a:xfrm>
          <a:prstGeom prst="rect">
            <a:avLst/>
          </a:prstGeom>
          <a:noFill/>
        </p:spPr>
        <p:txBody>
          <a:bodyPr wrap="square" rtlCol="0">
            <a:spAutoFit/>
          </a:bodyPr>
          <a:lstStyle/>
          <a:p>
            <a:r>
              <a:rPr kumimoji="1" lang="ja-JP" altLang="en-US" sz="1100" dirty="0" smtClean="0"/>
              <a:t>（</a:t>
            </a:r>
            <a:r>
              <a:rPr kumimoji="1" lang="en-US" altLang="ja-JP" sz="1100" dirty="0" smtClean="0"/>
              <a:t>※</a:t>
            </a:r>
            <a:r>
              <a:rPr kumimoji="1" lang="ja-JP" altLang="en-US" sz="1100" dirty="0" smtClean="0"/>
              <a:t>）　国指針に経過措置についての記載はないが、国には確認済み。今後指針を修正予定とのこと。</a:t>
            </a:r>
            <a:endParaRPr kumimoji="1" lang="ja-JP" altLang="en-US" sz="1100" dirty="0"/>
          </a:p>
        </p:txBody>
      </p:sp>
      <p:sp>
        <p:nvSpPr>
          <p:cNvPr id="11" name="テキスト ボックス 10"/>
          <p:cNvSpPr txBox="1"/>
          <p:nvPr/>
        </p:nvSpPr>
        <p:spPr>
          <a:xfrm>
            <a:off x="7998219" y="159023"/>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2878404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251520" y="160313"/>
            <a:ext cx="8758336"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dirty="0" smtClean="0">
                <a:solidFill>
                  <a:srgbClr val="FFFFFF"/>
                </a:solidFill>
                <a:effectLst/>
                <a:latin typeface="+mn-ea"/>
                <a:cs typeface="Times New Roman"/>
              </a:rPr>
              <a:t>地域</a:t>
            </a:r>
            <a:r>
              <a:rPr lang="ja-JP" b="1" dirty="0" smtClean="0">
                <a:solidFill>
                  <a:srgbClr val="FFFFFF"/>
                </a:solidFill>
                <a:effectLst/>
                <a:latin typeface="+mn-ea"/>
                <a:cs typeface="Times New Roman"/>
              </a:rPr>
              <a:t>がん</a:t>
            </a:r>
            <a:r>
              <a:rPr lang="ja-JP" b="1" dirty="0">
                <a:solidFill>
                  <a:srgbClr val="FFFFFF"/>
                </a:solidFill>
                <a:effectLst/>
                <a:latin typeface="+mn-ea"/>
                <a:cs typeface="Times New Roman"/>
              </a:rPr>
              <a:t>診療連携拠点</a:t>
            </a:r>
            <a:r>
              <a:rPr lang="ja-JP" b="1" dirty="0" smtClean="0">
                <a:solidFill>
                  <a:srgbClr val="FFFFFF"/>
                </a:solidFill>
                <a:effectLst/>
                <a:latin typeface="+mn-ea"/>
                <a:cs typeface="Times New Roman"/>
              </a:rPr>
              <a:t>病院の</a:t>
            </a:r>
            <a:r>
              <a:rPr lang="ja-JP" altLang="en-US" b="1" dirty="0">
                <a:solidFill>
                  <a:srgbClr val="FFFFFF"/>
                </a:solidFill>
                <a:latin typeface="+mn-ea"/>
                <a:cs typeface="Times New Roman"/>
              </a:rPr>
              <a:t>指定</a:t>
            </a:r>
            <a:r>
              <a:rPr lang="ja-JP" altLang="en-US" b="1" dirty="0" smtClean="0">
                <a:solidFill>
                  <a:srgbClr val="FFFFFF"/>
                </a:solidFill>
                <a:latin typeface="+mn-ea"/>
                <a:cs typeface="Times New Roman"/>
              </a:rPr>
              <a:t>の手続きについて</a:t>
            </a:r>
            <a:endParaRPr lang="ja-JP" sz="1600" b="1" dirty="0">
              <a:effectLst/>
              <a:latin typeface="+mn-ea"/>
              <a:cs typeface="ＭＳ Ｐゴシック"/>
            </a:endParaRPr>
          </a:p>
        </p:txBody>
      </p:sp>
      <p:sp>
        <p:nvSpPr>
          <p:cNvPr id="10" name="テキスト ボックス 9"/>
          <p:cNvSpPr txBox="1"/>
          <p:nvPr/>
        </p:nvSpPr>
        <p:spPr>
          <a:xfrm>
            <a:off x="251520" y="714182"/>
            <a:ext cx="8208912" cy="338554"/>
          </a:xfrm>
          <a:prstGeom prst="rect">
            <a:avLst/>
          </a:prstGeom>
          <a:solidFill>
            <a:schemeClr val="bg1"/>
          </a:solidFill>
          <a:ln>
            <a:noFill/>
          </a:ln>
        </p:spPr>
        <p:txBody>
          <a:bodyPr wrap="square" rtlCol="0">
            <a:spAutoFit/>
          </a:bodyPr>
          <a:lstStyle/>
          <a:p>
            <a:r>
              <a:rPr lang="ja-JP" altLang="en-US" sz="1600" dirty="0">
                <a:latin typeface="+mn-ea"/>
              </a:rPr>
              <a:t>　</a:t>
            </a:r>
            <a:r>
              <a:rPr lang="ja-JP" altLang="en-US" sz="1600" dirty="0" smtClean="0">
                <a:latin typeface="+mn-ea"/>
              </a:rPr>
              <a:t>◆指針では既指定と新規を区分して規定されている。</a:t>
            </a:r>
            <a:endParaRPr lang="en-US" altLang="ja-JP" sz="1600" dirty="0" smtClean="0">
              <a:latin typeface="+mn-ea"/>
            </a:endParaRPr>
          </a:p>
        </p:txBody>
      </p:sp>
      <p:sp>
        <p:nvSpPr>
          <p:cNvPr id="15" name="テキスト ボックス 14"/>
          <p:cNvSpPr txBox="1"/>
          <p:nvPr/>
        </p:nvSpPr>
        <p:spPr>
          <a:xfrm>
            <a:off x="7998219" y="159023"/>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22" name="テキスト ボックス 21"/>
          <p:cNvSpPr txBox="1"/>
          <p:nvPr/>
        </p:nvSpPr>
        <p:spPr>
          <a:xfrm>
            <a:off x="251520" y="4293096"/>
            <a:ext cx="8640960" cy="738664"/>
          </a:xfrm>
          <a:prstGeom prst="rect">
            <a:avLst/>
          </a:prstGeom>
          <a:solidFill>
            <a:schemeClr val="bg1"/>
          </a:solidFill>
          <a:ln w="12700">
            <a:noFill/>
          </a:ln>
        </p:spPr>
        <p:txBody>
          <a:bodyPr wrap="square" rtlCol="0">
            <a:spAutoFit/>
          </a:bodyPr>
          <a:lstStyle/>
          <a:p>
            <a:r>
              <a:rPr lang="ja-JP" altLang="en-US" sz="1400" dirty="0" smtClean="0">
                <a:latin typeface="+mn-ea"/>
              </a:rPr>
              <a:t>　 　</a:t>
            </a:r>
            <a:r>
              <a:rPr lang="ja-JP" altLang="en-US" sz="1400" dirty="0">
                <a:latin typeface="+mn-ea"/>
              </a:rPr>
              <a:t>　</a:t>
            </a:r>
            <a:r>
              <a:rPr lang="ja-JP" altLang="en-US" sz="1400" dirty="0" smtClean="0">
                <a:latin typeface="+mn-ea"/>
              </a:rPr>
              <a:t>都道府県</a:t>
            </a:r>
            <a:r>
              <a:rPr lang="ja-JP" altLang="en-US" sz="1400" dirty="0">
                <a:latin typeface="+mn-ea"/>
              </a:rPr>
              <a:t>は</a:t>
            </a:r>
            <a:r>
              <a:rPr lang="ja-JP" altLang="en-US" sz="1400" dirty="0" smtClean="0">
                <a:latin typeface="+mn-ea"/>
              </a:rPr>
              <a:t>、新規指定の推薦に</a:t>
            </a:r>
            <a:r>
              <a:rPr lang="ja-JP" altLang="en-US" sz="1400" dirty="0">
                <a:latin typeface="+mn-ea"/>
              </a:rPr>
              <a:t>当たっては、指定要件を満たしていることを確認</a:t>
            </a:r>
            <a:r>
              <a:rPr lang="ja-JP" altLang="en-US" sz="1400" dirty="0" smtClean="0">
                <a:latin typeface="+mn-ea"/>
              </a:rPr>
              <a:t>の上、推薦</a:t>
            </a:r>
            <a:r>
              <a:rPr lang="ja-JP" altLang="en-US" sz="1400" dirty="0">
                <a:latin typeface="+mn-ea"/>
              </a:rPr>
              <a:t>意見書を添付し</a:t>
            </a:r>
            <a:r>
              <a:rPr lang="ja-JP" altLang="en-US" sz="1400" dirty="0" smtClean="0">
                <a:latin typeface="+mn-ea"/>
              </a:rPr>
              <a:t>、　</a:t>
            </a:r>
            <a:endParaRPr lang="en-US" altLang="ja-JP" sz="1400" dirty="0" smtClean="0">
              <a:latin typeface="+mn-ea"/>
            </a:endParaRPr>
          </a:p>
          <a:p>
            <a:r>
              <a:rPr lang="ja-JP" altLang="en-US" sz="1400" dirty="0">
                <a:latin typeface="+mn-ea"/>
              </a:rPr>
              <a:t>　</a:t>
            </a:r>
            <a:r>
              <a:rPr lang="ja-JP" altLang="en-US" sz="1400" dirty="0" smtClean="0">
                <a:latin typeface="+mn-ea"/>
              </a:rPr>
              <a:t>　 毎年</a:t>
            </a:r>
            <a:r>
              <a:rPr lang="en-US" altLang="ja-JP" sz="1400" dirty="0">
                <a:latin typeface="+mn-ea"/>
              </a:rPr>
              <a:t>10</a:t>
            </a:r>
            <a:r>
              <a:rPr lang="ja-JP" altLang="en-US" sz="1400" dirty="0">
                <a:latin typeface="+mn-ea"/>
              </a:rPr>
              <a:t>月末日までに、別途定める「新規指定推薦書」を厚生労働大臣に提出</a:t>
            </a:r>
            <a:r>
              <a:rPr lang="ja-JP" altLang="en-US" sz="1400" dirty="0" smtClean="0">
                <a:latin typeface="+mn-ea"/>
              </a:rPr>
              <a:t>すること。</a:t>
            </a:r>
            <a:endParaRPr lang="en-US" altLang="ja-JP" sz="1400" dirty="0" smtClean="0">
              <a:latin typeface="+mn-ea"/>
            </a:endParaRPr>
          </a:p>
          <a:p>
            <a:r>
              <a:rPr lang="ja-JP" altLang="en-US" sz="1400" dirty="0" smtClean="0">
                <a:latin typeface="+mn-ea"/>
              </a:rPr>
              <a:t>　   （国新整備指針　</a:t>
            </a:r>
            <a:r>
              <a:rPr lang="en-US" altLang="ja-JP" sz="1400" dirty="0" smtClean="0">
                <a:latin typeface="+mn-ea"/>
              </a:rPr>
              <a:t>Ⅷ</a:t>
            </a:r>
            <a:r>
              <a:rPr lang="ja-JP" altLang="en-US" sz="1400" dirty="0" smtClean="0">
                <a:latin typeface="+mn-ea"/>
              </a:rPr>
              <a:t>２（１）より抜粋） </a:t>
            </a:r>
            <a:endParaRPr lang="en-US" altLang="ja-JP" sz="1400" dirty="0" smtClean="0">
              <a:latin typeface="+mn-ea"/>
            </a:endParaRPr>
          </a:p>
        </p:txBody>
      </p:sp>
      <p:sp>
        <p:nvSpPr>
          <p:cNvPr id="24" name="テキスト ボックス 23"/>
          <p:cNvSpPr txBox="1"/>
          <p:nvPr/>
        </p:nvSpPr>
        <p:spPr>
          <a:xfrm>
            <a:off x="395536" y="1541691"/>
            <a:ext cx="8532440" cy="2031325"/>
          </a:xfrm>
          <a:prstGeom prst="rect">
            <a:avLst/>
          </a:prstGeom>
          <a:solidFill>
            <a:schemeClr val="bg1"/>
          </a:solidFill>
          <a:ln w="12700">
            <a:noFill/>
          </a:ln>
        </p:spPr>
        <p:txBody>
          <a:bodyPr wrap="square" rtlCol="0">
            <a:spAutoFit/>
          </a:bodyPr>
          <a:lstStyle/>
          <a:p>
            <a:r>
              <a:rPr lang="ja-JP" altLang="en-US" sz="1400" dirty="0" smtClean="0">
                <a:latin typeface="+mn-ea"/>
              </a:rPr>
              <a:t>　</a:t>
            </a:r>
            <a:r>
              <a:rPr lang="ja-JP" altLang="en-US" sz="1400" dirty="0">
                <a:latin typeface="+mn-ea"/>
              </a:rPr>
              <a:t>　</a:t>
            </a:r>
            <a:r>
              <a:rPr lang="ja-JP" altLang="en-US" sz="1400" dirty="0" smtClean="0">
                <a:latin typeface="+mn-ea"/>
              </a:rPr>
              <a:t> 都道府県</a:t>
            </a:r>
            <a:r>
              <a:rPr lang="ja-JP" altLang="en-US" sz="1400" dirty="0">
                <a:latin typeface="+mn-ea"/>
              </a:rPr>
              <a:t>は、既指定病院を</a:t>
            </a:r>
            <a:r>
              <a:rPr lang="ja-JP" altLang="en-US" sz="1400" dirty="0" smtClean="0">
                <a:latin typeface="+mn-ea"/>
              </a:rPr>
              <a:t>平成</a:t>
            </a:r>
            <a:r>
              <a:rPr lang="en-US" altLang="ja-JP" sz="1400" dirty="0" smtClean="0">
                <a:latin typeface="+mn-ea"/>
              </a:rPr>
              <a:t>31</a:t>
            </a:r>
            <a:r>
              <a:rPr lang="ja-JP" altLang="en-US" sz="1400" dirty="0" smtClean="0">
                <a:latin typeface="+mn-ea"/>
              </a:rPr>
              <a:t>年４月</a:t>
            </a:r>
            <a:r>
              <a:rPr lang="ja-JP" altLang="en-US" sz="1400" dirty="0">
                <a:latin typeface="+mn-ea"/>
              </a:rPr>
              <a:t>１</a:t>
            </a:r>
            <a:r>
              <a:rPr lang="ja-JP" altLang="en-US" sz="1400" dirty="0" smtClean="0">
                <a:latin typeface="+mn-ea"/>
              </a:rPr>
              <a:t>日</a:t>
            </a:r>
            <a:r>
              <a:rPr lang="ja-JP" altLang="en-US" sz="1400" dirty="0">
                <a:latin typeface="+mn-ea"/>
              </a:rPr>
              <a:t>以降も引き続きがん診療連携拠点病院として推薦</a:t>
            </a:r>
            <a:r>
              <a:rPr lang="ja-JP" altLang="en-US" sz="1400" dirty="0" smtClean="0">
                <a:latin typeface="+mn-ea"/>
              </a:rPr>
              <a:t>する場合</a:t>
            </a:r>
            <a:endParaRPr lang="en-US" altLang="ja-JP" sz="1400" dirty="0" smtClean="0">
              <a:latin typeface="+mn-ea"/>
            </a:endParaRPr>
          </a:p>
          <a:p>
            <a:r>
              <a:rPr lang="ja-JP" altLang="en-US" sz="1400" dirty="0">
                <a:latin typeface="+mn-ea"/>
              </a:rPr>
              <a:t>　</a:t>
            </a:r>
            <a:r>
              <a:rPr lang="ja-JP" altLang="en-US" sz="1400" dirty="0" smtClean="0">
                <a:latin typeface="+mn-ea"/>
              </a:rPr>
              <a:t>には、推薦意見書を添付の上、平成</a:t>
            </a:r>
            <a:r>
              <a:rPr lang="en-US" altLang="ja-JP" sz="1400" dirty="0" smtClean="0">
                <a:latin typeface="+mn-ea"/>
              </a:rPr>
              <a:t>30</a:t>
            </a:r>
            <a:r>
              <a:rPr lang="ja-JP" altLang="en-US" sz="1400" dirty="0" smtClean="0">
                <a:latin typeface="+mn-ea"/>
              </a:rPr>
              <a:t>年</a:t>
            </a:r>
            <a:r>
              <a:rPr lang="en-US" altLang="ja-JP" sz="1400" dirty="0" smtClean="0">
                <a:latin typeface="+mn-ea"/>
              </a:rPr>
              <a:t>10</a:t>
            </a:r>
            <a:r>
              <a:rPr lang="ja-JP" altLang="en-US" sz="1400" dirty="0" smtClean="0">
                <a:latin typeface="+mn-ea"/>
              </a:rPr>
              <a:t>月末日までに、別途定める「指定更新推薦書」を厚生労働大臣に</a:t>
            </a:r>
            <a:endParaRPr lang="en-US" altLang="ja-JP" sz="1400" dirty="0" smtClean="0">
              <a:latin typeface="+mn-ea"/>
            </a:endParaRPr>
          </a:p>
          <a:p>
            <a:r>
              <a:rPr lang="ja-JP" altLang="en-US" sz="1400" dirty="0">
                <a:latin typeface="+mn-ea"/>
              </a:rPr>
              <a:t>　</a:t>
            </a:r>
            <a:r>
              <a:rPr lang="ja-JP" altLang="en-US" sz="1400" dirty="0" smtClean="0">
                <a:latin typeface="+mn-ea"/>
              </a:rPr>
              <a:t>提出すること。</a:t>
            </a:r>
            <a:endParaRPr lang="en-US" altLang="ja-JP" sz="1400" dirty="0" smtClean="0">
              <a:latin typeface="+mn-ea"/>
            </a:endParaRPr>
          </a:p>
          <a:p>
            <a:r>
              <a:rPr lang="ja-JP" altLang="en-US" sz="1400" dirty="0" smtClean="0">
                <a:latin typeface="+mn-ea"/>
              </a:rPr>
              <a:t>　　 ただし</a:t>
            </a:r>
            <a:r>
              <a:rPr lang="ja-JP" altLang="en-US" sz="1400" dirty="0">
                <a:latin typeface="+mn-ea"/>
              </a:rPr>
              <a:t>、既指定病院のうち、</a:t>
            </a: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ja-JP" altLang="en-US" sz="1400" dirty="0">
                <a:latin typeface="+mn-ea"/>
              </a:rPr>
              <a:t>の推薦時点で</a:t>
            </a:r>
            <a:r>
              <a:rPr lang="ja-JP" altLang="en-US" sz="1400" dirty="0" smtClean="0">
                <a:latin typeface="+mn-ea"/>
              </a:rPr>
              <a:t>、</a:t>
            </a:r>
            <a:r>
              <a:rPr lang="en-US" altLang="ja-JP" sz="1400" dirty="0" smtClean="0">
                <a:latin typeface="+mn-ea"/>
              </a:rPr>
              <a:t>Ⅱ</a:t>
            </a:r>
            <a:r>
              <a:rPr lang="ja-JP" altLang="en-US" sz="1400" dirty="0">
                <a:latin typeface="+mn-ea"/>
              </a:rPr>
              <a:t>の１の（２）の①のイ、エ及びオに規定する医師</a:t>
            </a:r>
            <a:r>
              <a:rPr lang="ja-JP" altLang="en-US" sz="1400" dirty="0" smtClean="0">
                <a:latin typeface="+mn-ea"/>
              </a:rPr>
              <a:t>、</a:t>
            </a:r>
            <a:endParaRPr lang="en-US" altLang="ja-JP" sz="1400" dirty="0" smtClean="0">
              <a:latin typeface="+mn-ea"/>
            </a:endParaRPr>
          </a:p>
          <a:p>
            <a:r>
              <a:rPr lang="ja-JP" altLang="en-US" sz="1400" dirty="0">
                <a:latin typeface="+mn-ea"/>
              </a:rPr>
              <a:t>　</a:t>
            </a:r>
            <a:r>
              <a:rPr lang="en-US" altLang="ja-JP" sz="1400" dirty="0" smtClean="0">
                <a:latin typeface="+mn-ea"/>
              </a:rPr>
              <a:t>Ⅱ</a:t>
            </a:r>
            <a:r>
              <a:rPr lang="ja-JP" altLang="en-US" sz="1400" dirty="0">
                <a:latin typeface="+mn-ea"/>
              </a:rPr>
              <a:t>の１の（２）の②のイに規定する看護師</a:t>
            </a:r>
            <a:r>
              <a:rPr lang="ja-JP" altLang="en-US" sz="1400" dirty="0" smtClean="0">
                <a:latin typeface="+mn-ea"/>
              </a:rPr>
              <a:t>、</a:t>
            </a:r>
            <a:r>
              <a:rPr lang="en-US" altLang="ja-JP" sz="1400" dirty="0" smtClean="0">
                <a:latin typeface="+mn-ea"/>
              </a:rPr>
              <a:t>Ⅱ</a:t>
            </a:r>
            <a:r>
              <a:rPr lang="ja-JP" altLang="en-US" sz="1400" dirty="0">
                <a:latin typeface="+mn-ea"/>
              </a:rPr>
              <a:t>の２の（１）のオに規定する緩和ケアチームの診療実績</a:t>
            </a:r>
            <a:r>
              <a:rPr lang="ja-JP" altLang="en-US" sz="1400" dirty="0" smtClean="0">
                <a:latin typeface="+mn-ea"/>
              </a:rPr>
              <a:t>、</a:t>
            </a:r>
            <a:r>
              <a:rPr lang="en-US" altLang="ja-JP" sz="1400" dirty="0" smtClean="0">
                <a:latin typeface="+mn-ea"/>
              </a:rPr>
              <a:t>Ⅱ</a:t>
            </a:r>
            <a:r>
              <a:rPr lang="ja-JP" altLang="en-US" sz="1400" dirty="0">
                <a:latin typeface="+mn-ea"/>
              </a:rPr>
              <a:t>の</a:t>
            </a:r>
            <a:r>
              <a:rPr lang="ja-JP" altLang="en-US" sz="1400" dirty="0" smtClean="0">
                <a:latin typeface="+mn-ea"/>
              </a:rPr>
              <a:t>７</a:t>
            </a:r>
            <a:endParaRPr lang="en-US" altLang="ja-JP" sz="1400" dirty="0" smtClean="0">
              <a:latin typeface="+mn-ea"/>
            </a:endParaRPr>
          </a:p>
          <a:p>
            <a:r>
              <a:rPr lang="ja-JP" altLang="en-US" sz="1400" dirty="0">
                <a:latin typeface="+mn-ea"/>
              </a:rPr>
              <a:t>　</a:t>
            </a:r>
            <a:r>
              <a:rPr lang="ja-JP" altLang="en-US" sz="1400" dirty="0" smtClean="0">
                <a:latin typeface="+mn-ea"/>
              </a:rPr>
              <a:t>の</a:t>
            </a:r>
            <a:r>
              <a:rPr lang="ja-JP" altLang="en-US" sz="1400" dirty="0">
                <a:latin typeface="+mn-ea"/>
              </a:rPr>
              <a:t>（３）、</a:t>
            </a:r>
            <a:r>
              <a:rPr lang="en-US" altLang="ja-JP" sz="1400" dirty="0">
                <a:latin typeface="+mn-ea"/>
              </a:rPr>
              <a:t>Ⅳ</a:t>
            </a:r>
            <a:r>
              <a:rPr lang="ja-JP" altLang="en-US" sz="1400" dirty="0">
                <a:latin typeface="+mn-ea"/>
              </a:rPr>
              <a:t>の６の（３</a:t>
            </a:r>
            <a:r>
              <a:rPr lang="ja-JP" altLang="en-US" sz="1400" dirty="0" smtClean="0">
                <a:latin typeface="+mn-ea"/>
              </a:rPr>
              <a:t>）及び</a:t>
            </a:r>
            <a:r>
              <a:rPr lang="en-US" altLang="ja-JP" sz="1400" dirty="0" smtClean="0">
                <a:latin typeface="+mn-ea"/>
              </a:rPr>
              <a:t>Ⅶ</a:t>
            </a:r>
            <a:r>
              <a:rPr lang="ja-JP" altLang="en-US" sz="1400" dirty="0" smtClean="0">
                <a:latin typeface="+mn-ea"/>
              </a:rPr>
              <a:t>の６の（３）に規定する医療安全対策に係る研修の受講のいずれかの要件を</a:t>
            </a:r>
            <a:endParaRPr lang="en-US" altLang="ja-JP" sz="1400" dirty="0" smtClean="0">
              <a:latin typeface="+mn-ea"/>
            </a:endParaRPr>
          </a:p>
          <a:p>
            <a:r>
              <a:rPr lang="ja-JP" altLang="en-US" sz="1400" dirty="0" smtClean="0">
                <a:latin typeface="+mn-ea"/>
              </a:rPr>
              <a:t>　満たしていないがん診療連携拠点病院については、平成</a:t>
            </a:r>
            <a:r>
              <a:rPr lang="en-US" altLang="ja-JP" sz="1400" dirty="0" smtClean="0">
                <a:latin typeface="+mn-ea"/>
              </a:rPr>
              <a:t>31</a:t>
            </a:r>
            <a:r>
              <a:rPr lang="ja-JP" altLang="en-US" sz="1400" dirty="0" smtClean="0">
                <a:latin typeface="+mn-ea"/>
              </a:rPr>
              <a:t>年４月からの１年間に限り指定の更新を行うもの</a:t>
            </a:r>
            <a:endParaRPr lang="en-US" altLang="ja-JP" sz="1400" dirty="0" smtClean="0">
              <a:latin typeface="+mn-ea"/>
            </a:endParaRPr>
          </a:p>
          <a:p>
            <a:r>
              <a:rPr lang="ja-JP" altLang="en-US" sz="1400" dirty="0">
                <a:latin typeface="+mn-ea"/>
              </a:rPr>
              <a:t>　</a:t>
            </a:r>
            <a:r>
              <a:rPr lang="ja-JP" altLang="en-US" sz="1400" dirty="0" smtClean="0">
                <a:latin typeface="+mn-ea"/>
              </a:rPr>
              <a:t>とする。また、</a:t>
            </a:r>
            <a:r>
              <a:rPr lang="en-US" altLang="ja-JP" sz="1400" dirty="0" smtClean="0">
                <a:latin typeface="+mn-ea"/>
              </a:rPr>
              <a:t>Ⅱ</a:t>
            </a:r>
            <a:r>
              <a:rPr lang="ja-JP" altLang="en-US" sz="1400" dirty="0" smtClean="0">
                <a:latin typeface="+mn-ea"/>
              </a:rPr>
              <a:t>の１の（２）の①のウに規定する医師の要件を満たしていない地域拠点病院については平成</a:t>
            </a:r>
            <a:endParaRPr lang="en-US" altLang="ja-JP" sz="1400" dirty="0" smtClean="0">
              <a:latin typeface="+mn-ea"/>
            </a:endParaRPr>
          </a:p>
          <a:p>
            <a:r>
              <a:rPr lang="ja-JP" altLang="en-US" sz="1400" dirty="0">
                <a:latin typeface="+mn-ea"/>
              </a:rPr>
              <a:t>　</a:t>
            </a:r>
            <a:r>
              <a:rPr lang="en-US" altLang="ja-JP" sz="1400" dirty="0">
                <a:latin typeface="+mn-ea"/>
              </a:rPr>
              <a:t>31</a:t>
            </a:r>
            <a:r>
              <a:rPr lang="ja-JP" altLang="en-US" sz="1400" dirty="0" smtClean="0">
                <a:latin typeface="+mn-ea"/>
              </a:rPr>
              <a:t>年４月からの２年間に限り指定の更新を行うものとする。</a:t>
            </a:r>
            <a:r>
              <a:rPr lang="ja-JP" altLang="en-US" sz="1400" dirty="0">
                <a:latin typeface="+mn-ea"/>
              </a:rPr>
              <a:t> （国新整備指針　</a:t>
            </a:r>
            <a:r>
              <a:rPr lang="en-US" altLang="ja-JP" sz="1400" dirty="0" smtClean="0">
                <a:latin typeface="+mn-ea"/>
              </a:rPr>
              <a:t>Ⅷ</a:t>
            </a:r>
            <a:r>
              <a:rPr lang="ja-JP" altLang="en-US" sz="1400" dirty="0" smtClean="0">
                <a:latin typeface="+mn-ea"/>
              </a:rPr>
              <a:t>１（２）より抜粋） </a:t>
            </a:r>
            <a:endParaRPr lang="ja-JP" altLang="en-US" sz="1400" u="sng" dirty="0">
              <a:latin typeface="+mn-ea"/>
            </a:endParaRPr>
          </a:p>
        </p:txBody>
      </p:sp>
      <p:sp>
        <p:nvSpPr>
          <p:cNvPr id="30" name="正方形/長方形 29"/>
          <p:cNvSpPr/>
          <p:nvPr/>
        </p:nvSpPr>
        <p:spPr>
          <a:xfrm>
            <a:off x="467544" y="1464166"/>
            <a:ext cx="8398296" cy="22528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467544" y="4240833"/>
            <a:ext cx="8424935" cy="916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395536" y="3913311"/>
            <a:ext cx="4176464" cy="338554"/>
          </a:xfrm>
          <a:prstGeom prst="rect">
            <a:avLst/>
          </a:prstGeom>
          <a:noFill/>
          <a:ln w="19050">
            <a:noFill/>
          </a:ln>
        </p:spPr>
        <p:txBody>
          <a:bodyPr wrap="square" rtlCol="0">
            <a:spAutoFit/>
          </a:bodyPr>
          <a:lstStyle/>
          <a:p>
            <a:r>
              <a:rPr lang="ja-JP" altLang="en-US" sz="1600" dirty="0" smtClean="0">
                <a:latin typeface="+mn-ea"/>
              </a:rPr>
              <a:t>②新規指定の推薦について</a:t>
            </a:r>
            <a:endParaRPr kumimoji="1" lang="ja-JP" altLang="en-US" sz="1600" dirty="0">
              <a:latin typeface="+mn-ea"/>
            </a:endParaRPr>
          </a:p>
        </p:txBody>
      </p:sp>
      <p:sp>
        <p:nvSpPr>
          <p:cNvPr id="36" name="テキスト ボックス 35"/>
          <p:cNvSpPr txBox="1"/>
          <p:nvPr/>
        </p:nvSpPr>
        <p:spPr>
          <a:xfrm>
            <a:off x="395536" y="1146230"/>
            <a:ext cx="4176464" cy="338554"/>
          </a:xfrm>
          <a:prstGeom prst="rect">
            <a:avLst/>
          </a:prstGeom>
          <a:noFill/>
          <a:ln w="19050">
            <a:noFill/>
          </a:ln>
        </p:spPr>
        <p:txBody>
          <a:bodyPr wrap="square" rtlCol="0">
            <a:spAutoFit/>
          </a:bodyPr>
          <a:lstStyle/>
          <a:p>
            <a:r>
              <a:rPr lang="ja-JP" altLang="en-US" sz="1600" dirty="0" smtClean="0">
                <a:latin typeface="+mn-ea"/>
              </a:rPr>
              <a:t>①</a:t>
            </a:r>
            <a:r>
              <a:rPr kumimoji="1" lang="ja-JP" altLang="en-US" sz="1600" dirty="0" smtClean="0">
                <a:latin typeface="+mn-ea"/>
              </a:rPr>
              <a:t>指定更新の推薦について</a:t>
            </a:r>
            <a:endParaRPr kumimoji="1" lang="ja-JP" altLang="en-US" sz="1600" dirty="0">
              <a:latin typeface="+mn-ea"/>
            </a:endParaRPr>
          </a:p>
        </p:txBody>
      </p:sp>
    </p:spTree>
    <p:extLst>
      <p:ext uri="{BB962C8B-B14F-4D97-AF65-F5344CB8AC3E}">
        <p14:creationId xmlns:p14="http://schemas.microsoft.com/office/powerpoint/2010/main" val="1108017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p:cNvSpPr txBox="1"/>
          <p:nvPr/>
        </p:nvSpPr>
        <p:spPr>
          <a:xfrm>
            <a:off x="251520" y="188640"/>
            <a:ext cx="8640961" cy="432048"/>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a:solidFill>
                  <a:srgbClr val="FFFFFF"/>
                </a:solidFill>
                <a:latin typeface="+mn-ea"/>
                <a:cs typeface="Times New Roman"/>
              </a:rPr>
              <a:t>推薦</a:t>
            </a:r>
            <a:r>
              <a:rPr lang="ja-JP" altLang="en-US" sz="2000" b="1" dirty="0" smtClean="0">
                <a:solidFill>
                  <a:srgbClr val="FFFFFF"/>
                </a:solidFill>
                <a:latin typeface="+mn-ea"/>
                <a:cs typeface="Times New Roman"/>
              </a:rPr>
              <a:t>について</a:t>
            </a:r>
            <a:endParaRPr lang="ja-JP" b="1" dirty="0">
              <a:effectLst/>
              <a:latin typeface="+mn-ea"/>
              <a:cs typeface="ＭＳ Ｐゴシック"/>
            </a:endParaRPr>
          </a:p>
        </p:txBody>
      </p:sp>
      <p:sp>
        <p:nvSpPr>
          <p:cNvPr id="6" name="テキスト ボックス 5"/>
          <p:cNvSpPr txBox="1"/>
          <p:nvPr/>
        </p:nvSpPr>
        <p:spPr>
          <a:xfrm>
            <a:off x="323529" y="1156682"/>
            <a:ext cx="2736303" cy="369332"/>
          </a:xfrm>
          <a:prstGeom prst="rect">
            <a:avLst/>
          </a:prstGeom>
          <a:solidFill>
            <a:schemeClr val="accent2">
              <a:lumMod val="75000"/>
            </a:schemeClr>
          </a:solidFill>
        </p:spPr>
        <p:txBody>
          <a:bodyPr wrap="square" rtlCol="0">
            <a:spAutoFit/>
          </a:bodyPr>
          <a:lstStyle/>
          <a:p>
            <a:pPr algn="ctr"/>
            <a:r>
              <a:rPr lang="ja-JP" altLang="en-US" b="1" dirty="0" smtClean="0">
                <a:solidFill>
                  <a:schemeClr val="bg1"/>
                </a:solidFill>
              </a:rPr>
              <a:t>大阪府における対応（案）</a:t>
            </a:r>
            <a:endParaRPr kumimoji="1" lang="ja-JP" altLang="en-US" b="1" dirty="0">
              <a:solidFill>
                <a:schemeClr val="bg1"/>
              </a:solidFill>
            </a:endParaRPr>
          </a:p>
        </p:txBody>
      </p:sp>
      <p:sp>
        <p:nvSpPr>
          <p:cNvPr id="7" name="テキスト ボックス 6"/>
          <p:cNvSpPr txBox="1"/>
          <p:nvPr/>
        </p:nvSpPr>
        <p:spPr>
          <a:xfrm>
            <a:off x="323529" y="1627959"/>
            <a:ext cx="8568952" cy="3479208"/>
          </a:xfrm>
          <a:prstGeom prst="rect">
            <a:avLst/>
          </a:prstGeom>
          <a:noFill/>
          <a:ln>
            <a:noFill/>
          </a:ln>
        </p:spPr>
        <p:txBody>
          <a:bodyPr wrap="square" tIns="108000" rtlCol="0">
            <a:spAutoFit/>
          </a:bodyPr>
          <a:lstStyle/>
          <a:p>
            <a:r>
              <a:rPr lang="ja-JP" altLang="en-US" b="1" dirty="0">
                <a:latin typeface="+mn-ea"/>
              </a:rPr>
              <a:t>＜</a:t>
            </a:r>
            <a:r>
              <a:rPr lang="ja-JP" altLang="en-US" b="1" dirty="0" smtClean="0">
                <a:latin typeface="+mn-ea"/>
              </a:rPr>
              <a:t>指定更新推薦＞</a:t>
            </a:r>
            <a:endParaRPr lang="en-US" altLang="ja-JP" b="1" dirty="0" smtClean="0">
              <a:latin typeface="+mn-ea"/>
            </a:endParaRPr>
          </a:p>
          <a:p>
            <a:r>
              <a:rPr lang="ja-JP" altLang="en-US" dirty="0">
                <a:latin typeface="+mn-ea"/>
              </a:rPr>
              <a:t>　 </a:t>
            </a:r>
            <a:r>
              <a:rPr lang="ja-JP" altLang="en-US" dirty="0" smtClean="0">
                <a:latin typeface="+mn-ea"/>
              </a:rPr>
              <a:t>既指定病院は国の指定要件を満たしていれば更新推薦を行う。</a:t>
            </a:r>
            <a:endParaRPr lang="en-US" altLang="ja-JP" dirty="0" smtClean="0">
              <a:latin typeface="+mn-ea"/>
            </a:endParaRPr>
          </a:p>
          <a:p>
            <a:endParaRPr lang="en-US" altLang="ja-JP" b="1" dirty="0" smtClean="0">
              <a:latin typeface="+mn-ea"/>
            </a:endParaRPr>
          </a:p>
          <a:p>
            <a:r>
              <a:rPr lang="ja-JP" altLang="en-US" b="1" dirty="0">
                <a:latin typeface="+mn-ea"/>
              </a:rPr>
              <a:t>＜</a:t>
            </a:r>
            <a:r>
              <a:rPr lang="ja-JP" altLang="en-US" b="1" dirty="0" smtClean="0">
                <a:latin typeface="+mn-ea"/>
              </a:rPr>
              <a:t>新規指定推薦＞</a:t>
            </a:r>
            <a:endParaRPr lang="en-US" altLang="ja-JP" b="1" dirty="0" smtClean="0">
              <a:latin typeface="+mn-ea"/>
            </a:endParaRPr>
          </a:p>
          <a:p>
            <a:r>
              <a:rPr lang="ja-JP" altLang="en-US" dirty="0" smtClean="0">
                <a:latin typeface="+mn-ea"/>
              </a:rPr>
              <a:t>　 （１）新規病院については全圏域で募集する</a:t>
            </a:r>
            <a:r>
              <a:rPr lang="ja-JP" altLang="en-US" dirty="0">
                <a:latin typeface="+mn-ea"/>
              </a:rPr>
              <a:t>。</a:t>
            </a:r>
            <a:endParaRPr lang="en-US" altLang="ja-JP" dirty="0" smtClean="0">
              <a:latin typeface="+mn-ea"/>
            </a:endParaRPr>
          </a:p>
          <a:p>
            <a:endParaRPr lang="en-US" altLang="ja-JP" dirty="0" smtClean="0">
              <a:latin typeface="+mn-ea"/>
            </a:endParaRPr>
          </a:p>
          <a:p>
            <a:r>
              <a:rPr lang="ja-JP" altLang="en-US" dirty="0" smtClean="0">
                <a:latin typeface="+mn-ea"/>
              </a:rPr>
              <a:t> </a:t>
            </a:r>
            <a:r>
              <a:rPr lang="ja-JP" altLang="en-US" dirty="0">
                <a:latin typeface="+mn-ea"/>
              </a:rPr>
              <a:t>　</a:t>
            </a:r>
            <a:r>
              <a:rPr lang="ja-JP" altLang="en-US" dirty="0" smtClean="0">
                <a:latin typeface="+mn-ea"/>
              </a:rPr>
              <a:t>（２）</a:t>
            </a:r>
            <a:r>
              <a:rPr lang="ja-JP" altLang="ja-JP" dirty="0" smtClean="0"/>
              <a:t>推薦</a:t>
            </a:r>
            <a:r>
              <a:rPr lang="ja-JP" altLang="en-US" dirty="0" smtClean="0"/>
              <a:t>を希望する</a:t>
            </a:r>
            <a:r>
              <a:rPr lang="ja-JP" altLang="ja-JP" dirty="0" smtClean="0"/>
              <a:t>病院</a:t>
            </a:r>
            <a:r>
              <a:rPr lang="ja-JP" altLang="en-US" dirty="0" smtClean="0"/>
              <a:t>に</a:t>
            </a:r>
            <a:r>
              <a:rPr lang="ja-JP" altLang="ja-JP" dirty="0" smtClean="0"/>
              <a:t>は</a:t>
            </a:r>
            <a:r>
              <a:rPr lang="ja-JP" altLang="en-US" dirty="0" smtClean="0"/>
              <a:t>、国の指定要件を全て満たしていることに加え、</a:t>
            </a:r>
            <a:endParaRPr lang="en-US" altLang="ja-JP" dirty="0" smtClean="0"/>
          </a:p>
          <a:p>
            <a:r>
              <a:rPr lang="ja-JP" altLang="en-US" dirty="0"/>
              <a:t>　</a:t>
            </a:r>
            <a:r>
              <a:rPr lang="ja-JP" altLang="en-US" dirty="0" smtClean="0"/>
              <a:t>　　 </a:t>
            </a:r>
            <a:r>
              <a:rPr lang="ja-JP" altLang="en-US" dirty="0"/>
              <a:t> </a:t>
            </a:r>
            <a:r>
              <a:rPr lang="ja-JP" altLang="en-US" dirty="0" smtClean="0"/>
              <a:t> 他の既指定病院との</a:t>
            </a:r>
            <a:r>
              <a:rPr lang="ja-JP" altLang="ja-JP" dirty="0" smtClean="0"/>
              <a:t>相乗効果</a:t>
            </a:r>
            <a:r>
              <a:rPr lang="ja-JP" altLang="en-US" dirty="0" smtClean="0"/>
              <a:t>について</a:t>
            </a:r>
            <a:r>
              <a:rPr lang="ja-JP" altLang="ja-JP" dirty="0" smtClean="0"/>
              <a:t>説明</a:t>
            </a:r>
            <a:r>
              <a:rPr lang="ja-JP" altLang="ja-JP" dirty="0"/>
              <a:t>を求めるものとする</a:t>
            </a:r>
            <a:r>
              <a:rPr lang="ja-JP" altLang="ja-JP" dirty="0" smtClean="0"/>
              <a:t>。</a:t>
            </a:r>
            <a:endParaRPr lang="en-US" altLang="ja-JP" dirty="0" smtClean="0"/>
          </a:p>
          <a:p>
            <a:endParaRPr lang="ja-JP" altLang="ja-JP" dirty="0"/>
          </a:p>
          <a:p>
            <a:r>
              <a:rPr lang="ja-JP" altLang="en-US" dirty="0" smtClean="0"/>
              <a:t>　 （３）部会における審査で</a:t>
            </a:r>
            <a:r>
              <a:rPr lang="ja-JP" altLang="ja-JP" dirty="0" smtClean="0"/>
              <a:t>、相乗効果</a:t>
            </a:r>
            <a:r>
              <a:rPr lang="ja-JP" altLang="en-US" dirty="0" smtClean="0"/>
              <a:t>が極めて高く、国の指定が認めれられる</a:t>
            </a:r>
            <a:endParaRPr lang="en-US" altLang="ja-JP" dirty="0" smtClean="0"/>
          </a:p>
          <a:p>
            <a:r>
              <a:rPr lang="en-US" altLang="ja-JP" dirty="0"/>
              <a:t> </a:t>
            </a:r>
            <a:r>
              <a:rPr lang="en-US" altLang="ja-JP" dirty="0" smtClean="0"/>
              <a:t>        </a:t>
            </a:r>
            <a:r>
              <a:rPr lang="ja-JP" altLang="en-US" dirty="0" smtClean="0"/>
              <a:t>　可能性が高いと考えられる場合に推薦を行う。</a:t>
            </a:r>
            <a:endParaRPr lang="en-US" altLang="ja-JP" dirty="0" smtClean="0"/>
          </a:p>
          <a:p>
            <a:endParaRPr lang="en-US" altLang="ja-JP" dirty="0" smtClean="0"/>
          </a:p>
        </p:txBody>
      </p:sp>
      <p:sp>
        <p:nvSpPr>
          <p:cNvPr id="8" name="スライド番号プレースホルダー 1"/>
          <p:cNvSpPr txBox="1">
            <a:spLocks/>
          </p:cNvSpPr>
          <p:nvPr/>
        </p:nvSpPr>
        <p:spPr>
          <a:xfrm>
            <a:off x="675888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a:solidFill>
                  <a:schemeClr val="tx1"/>
                </a:solidFill>
              </a:rPr>
              <a:t>８</a:t>
            </a:r>
          </a:p>
        </p:txBody>
      </p:sp>
    </p:spTree>
    <p:extLst>
      <p:ext uri="{BB962C8B-B14F-4D97-AF65-F5344CB8AC3E}">
        <p14:creationId xmlns:p14="http://schemas.microsoft.com/office/powerpoint/2010/main" val="3850076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608786" y="2907765"/>
            <a:ext cx="1188132" cy="665251"/>
          </a:xfrm>
          <a:prstGeom prst="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ysClr val="windowText" lastClr="000000"/>
                </a:solidFill>
                <a:latin typeface="+mn-ea"/>
              </a:rPr>
              <a:t>地域がん診療</a:t>
            </a:r>
            <a:endParaRPr kumimoji="1" lang="en-US" altLang="ja-JP" sz="1100" dirty="0">
              <a:solidFill>
                <a:sysClr val="windowText" lastClr="000000"/>
              </a:solidFill>
              <a:latin typeface="+mn-ea"/>
            </a:endParaRPr>
          </a:p>
          <a:p>
            <a:pPr algn="ctr"/>
            <a:r>
              <a:rPr kumimoji="1" lang="ja-JP" altLang="en-US" sz="1100" dirty="0">
                <a:solidFill>
                  <a:sysClr val="windowText" lastClr="000000"/>
                </a:solidFill>
                <a:latin typeface="+mn-ea"/>
              </a:rPr>
              <a:t>連携拠点病院</a:t>
            </a:r>
          </a:p>
        </p:txBody>
      </p:sp>
      <p:cxnSp>
        <p:nvCxnSpPr>
          <p:cNvPr id="7" name="直線コネクタ 6"/>
          <p:cNvCxnSpPr/>
          <p:nvPr/>
        </p:nvCxnSpPr>
        <p:spPr>
          <a:xfrm>
            <a:off x="5940934" y="1458943"/>
            <a:ext cx="36003" cy="4130297"/>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4788024" y="1321023"/>
            <a:ext cx="1224136" cy="307777"/>
          </a:xfrm>
          <a:prstGeom prst="rect">
            <a:avLst/>
          </a:prstGeom>
          <a:noFill/>
        </p:spPr>
        <p:txBody>
          <a:bodyPr wrap="square" rtlCol="0">
            <a:spAutoFit/>
          </a:bodyPr>
          <a:lstStyle/>
          <a:p>
            <a:r>
              <a:rPr lang="en-US" altLang="ja-JP" sz="1400" dirty="0">
                <a:latin typeface="+mn-ea"/>
              </a:rPr>
              <a:t>【</a:t>
            </a:r>
            <a:r>
              <a:rPr lang="ja-JP" altLang="en-US" sz="1400" dirty="0" smtClean="0">
                <a:latin typeface="+mn-ea"/>
              </a:rPr>
              <a:t>旧指針</a:t>
            </a:r>
            <a:r>
              <a:rPr lang="en-US" altLang="ja-JP" sz="1400" dirty="0">
                <a:latin typeface="+mn-ea"/>
              </a:rPr>
              <a:t>】</a:t>
            </a:r>
            <a:endParaRPr kumimoji="1" lang="ja-JP" altLang="en-US" sz="1400" dirty="0">
              <a:latin typeface="+mn-ea"/>
            </a:endParaRPr>
          </a:p>
        </p:txBody>
      </p:sp>
      <p:sp>
        <p:nvSpPr>
          <p:cNvPr id="10" name="テキスト ボックス 9"/>
          <p:cNvSpPr txBox="1"/>
          <p:nvPr/>
        </p:nvSpPr>
        <p:spPr>
          <a:xfrm>
            <a:off x="7020272" y="1321023"/>
            <a:ext cx="1440160" cy="307777"/>
          </a:xfrm>
          <a:prstGeom prst="rect">
            <a:avLst/>
          </a:prstGeom>
          <a:noFill/>
        </p:spPr>
        <p:txBody>
          <a:bodyPr wrap="square" rtlCol="0">
            <a:spAutoFit/>
          </a:bodyPr>
          <a:lstStyle/>
          <a:p>
            <a:r>
              <a:rPr lang="en-US" altLang="ja-JP" sz="1400" dirty="0">
                <a:latin typeface="+mn-ea"/>
              </a:rPr>
              <a:t>【</a:t>
            </a:r>
            <a:r>
              <a:rPr lang="ja-JP" altLang="en-US" sz="1400" dirty="0" smtClean="0">
                <a:latin typeface="+mn-ea"/>
              </a:rPr>
              <a:t>新指針</a:t>
            </a:r>
            <a:r>
              <a:rPr lang="en-US" altLang="ja-JP" sz="1400" dirty="0">
                <a:latin typeface="+mn-ea"/>
              </a:rPr>
              <a:t>】</a:t>
            </a:r>
            <a:endParaRPr kumimoji="1" lang="ja-JP" altLang="en-US" sz="1400" dirty="0">
              <a:latin typeface="+mn-ea"/>
            </a:endParaRPr>
          </a:p>
        </p:txBody>
      </p:sp>
      <p:sp>
        <p:nvSpPr>
          <p:cNvPr id="14" name="角丸四角形 13"/>
          <p:cNvSpPr/>
          <p:nvPr/>
        </p:nvSpPr>
        <p:spPr>
          <a:xfrm>
            <a:off x="6444990" y="1628800"/>
            <a:ext cx="1980220" cy="7003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地域がん診療連携拠点病院</a:t>
            </a:r>
            <a:endParaRPr kumimoji="1" lang="en-US" altLang="ja-JP" sz="1100" b="1" dirty="0">
              <a:latin typeface="+mn-ea"/>
            </a:endParaRPr>
          </a:p>
          <a:p>
            <a:pPr algn="ctr"/>
            <a:r>
              <a:rPr kumimoji="1" lang="ja-JP" altLang="en-US" sz="1200" u="sng" dirty="0">
                <a:latin typeface="+mn-ea"/>
              </a:rPr>
              <a:t>（高度型）</a:t>
            </a:r>
            <a:endParaRPr kumimoji="1" lang="en-US" altLang="ja-JP" sz="1200" u="sng" dirty="0">
              <a:latin typeface="+mn-ea"/>
            </a:endParaRPr>
          </a:p>
          <a:p>
            <a:pPr algn="ctr"/>
            <a:r>
              <a:rPr lang="en-US" altLang="ja-JP" sz="1050" dirty="0">
                <a:latin typeface="+mn-ea"/>
              </a:rPr>
              <a:t>※</a:t>
            </a:r>
            <a:r>
              <a:rPr lang="ja-JP" altLang="en-US" sz="1050" dirty="0">
                <a:latin typeface="+mn-ea"/>
              </a:rPr>
              <a:t>１医療圏に１ヶ所</a:t>
            </a:r>
            <a:endParaRPr kumimoji="1" lang="ja-JP" altLang="en-US" sz="1050" dirty="0">
              <a:latin typeface="+mn-ea"/>
            </a:endParaRPr>
          </a:p>
        </p:txBody>
      </p:sp>
      <p:sp>
        <p:nvSpPr>
          <p:cNvPr id="15" name="角丸四角形 14"/>
          <p:cNvSpPr/>
          <p:nvPr/>
        </p:nvSpPr>
        <p:spPr>
          <a:xfrm>
            <a:off x="6444208" y="3024897"/>
            <a:ext cx="2136903" cy="43204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ysClr val="windowText" lastClr="000000"/>
                </a:solidFill>
                <a:latin typeface="+mn-ea"/>
              </a:rPr>
              <a:t>地域がん診療連携拠点病院</a:t>
            </a:r>
          </a:p>
        </p:txBody>
      </p:sp>
      <p:sp>
        <p:nvSpPr>
          <p:cNvPr id="16" name="角丸四角形 15"/>
          <p:cNvSpPr/>
          <p:nvPr/>
        </p:nvSpPr>
        <p:spPr>
          <a:xfrm>
            <a:off x="6444990" y="4221088"/>
            <a:ext cx="1998223" cy="64807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地域がん診療連携拠点病院</a:t>
            </a:r>
            <a:endParaRPr kumimoji="1" lang="en-US" altLang="ja-JP" sz="1100" b="1" dirty="0">
              <a:latin typeface="+mn-ea"/>
            </a:endParaRPr>
          </a:p>
          <a:p>
            <a:pPr algn="ctr"/>
            <a:r>
              <a:rPr lang="ja-JP" altLang="en-US" sz="1200" u="sng" dirty="0">
                <a:latin typeface="+mn-ea"/>
              </a:rPr>
              <a:t>（特例型）</a:t>
            </a:r>
            <a:endParaRPr kumimoji="1" lang="ja-JP" altLang="en-US" sz="1200" u="sng" dirty="0">
              <a:latin typeface="+mn-ea"/>
            </a:endParaRPr>
          </a:p>
        </p:txBody>
      </p:sp>
      <p:sp>
        <p:nvSpPr>
          <p:cNvPr id="20" name="下矢印 19"/>
          <p:cNvSpPr/>
          <p:nvPr/>
        </p:nvSpPr>
        <p:spPr>
          <a:xfrm>
            <a:off x="7705130" y="3645024"/>
            <a:ext cx="360040" cy="523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7813142" y="2368629"/>
            <a:ext cx="360040" cy="484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6697018" y="2348884"/>
            <a:ext cx="360040" cy="5040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6841034" y="3604953"/>
            <a:ext cx="360040" cy="5441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6804248" y="2348880"/>
            <a:ext cx="1332148" cy="430887"/>
          </a:xfrm>
          <a:prstGeom prst="rect">
            <a:avLst/>
          </a:prstGeom>
          <a:noFill/>
        </p:spPr>
        <p:txBody>
          <a:bodyPr wrap="square" rtlCol="0">
            <a:spAutoFit/>
          </a:bodyPr>
          <a:lstStyle/>
          <a:p>
            <a:pPr algn="ctr"/>
            <a:r>
              <a:rPr kumimoji="1" lang="ja-JP" altLang="en-US" sz="1100" dirty="0">
                <a:latin typeface="+mn-ea"/>
              </a:rPr>
              <a:t>指定類型の</a:t>
            </a:r>
            <a:endParaRPr kumimoji="1" lang="en-US" altLang="ja-JP" sz="1100" dirty="0">
              <a:latin typeface="+mn-ea"/>
            </a:endParaRPr>
          </a:p>
          <a:p>
            <a:pPr algn="ctr"/>
            <a:r>
              <a:rPr kumimoji="1" lang="ja-JP" altLang="en-US" sz="1100" dirty="0">
                <a:latin typeface="+mn-ea"/>
              </a:rPr>
              <a:t>見直し</a:t>
            </a:r>
          </a:p>
        </p:txBody>
      </p:sp>
      <p:sp>
        <p:nvSpPr>
          <p:cNvPr id="25" name="テキスト ボックス 24"/>
          <p:cNvSpPr txBox="1"/>
          <p:nvPr/>
        </p:nvSpPr>
        <p:spPr>
          <a:xfrm>
            <a:off x="7812360" y="3645024"/>
            <a:ext cx="1332148" cy="430887"/>
          </a:xfrm>
          <a:prstGeom prst="rect">
            <a:avLst/>
          </a:prstGeom>
          <a:noFill/>
        </p:spPr>
        <p:txBody>
          <a:bodyPr wrap="square" rtlCol="0">
            <a:spAutoFit/>
          </a:bodyPr>
          <a:lstStyle/>
          <a:p>
            <a:pPr algn="ctr"/>
            <a:r>
              <a:rPr kumimoji="1" lang="ja-JP" altLang="en-US" sz="1100" dirty="0">
                <a:latin typeface="+mn-ea"/>
              </a:rPr>
              <a:t>指定類型の</a:t>
            </a:r>
            <a:endParaRPr kumimoji="1" lang="en-US" altLang="ja-JP" sz="1100" dirty="0">
              <a:latin typeface="+mn-ea"/>
            </a:endParaRPr>
          </a:p>
          <a:p>
            <a:pPr algn="ctr"/>
            <a:r>
              <a:rPr kumimoji="1" lang="ja-JP" altLang="en-US" sz="1100" dirty="0">
                <a:latin typeface="+mn-ea"/>
              </a:rPr>
              <a:t>見直し</a:t>
            </a:r>
          </a:p>
        </p:txBody>
      </p:sp>
      <p:sp>
        <p:nvSpPr>
          <p:cNvPr id="26" name="テキスト ボックス 25"/>
          <p:cNvSpPr txBox="1"/>
          <p:nvPr/>
        </p:nvSpPr>
        <p:spPr>
          <a:xfrm>
            <a:off x="5724128" y="3601179"/>
            <a:ext cx="1440160" cy="600164"/>
          </a:xfrm>
          <a:prstGeom prst="rect">
            <a:avLst/>
          </a:prstGeom>
          <a:noFill/>
        </p:spPr>
        <p:txBody>
          <a:bodyPr wrap="square" rtlCol="0">
            <a:spAutoFit/>
          </a:bodyPr>
          <a:lstStyle/>
          <a:p>
            <a:pPr algn="ctr"/>
            <a:r>
              <a:rPr kumimoji="1" lang="ja-JP" altLang="en-US" sz="1100" dirty="0" smtClean="0">
                <a:latin typeface="+mn-ea"/>
              </a:rPr>
              <a:t>要件を</a:t>
            </a:r>
            <a:endParaRPr kumimoji="1" lang="en-US" altLang="ja-JP" sz="1100" dirty="0" smtClean="0">
              <a:latin typeface="+mn-ea"/>
            </a:endParaRPr>
          </a:p>
          <a:p>
            <a:pPr algn="ctr"/>
            <a:r>
              <a:rPr kumimoji="1" lang="ja-JP" altLang="en-US" sz="1100" dirty="0" smtClean="0">
                <a:latin typeface="+mn-ea"/>
              </a:rPr>
              <a:t>充足した場合</a:t>
            </a:r>
            <a:endParaRPr kumimoji="1" lang="en-US" altLang="ja-JP" sz="1100" dirty="0" smtClean="0">
              <a:latin typeface="+mn-ea"/>
            </a:endParaRPr>
          </a:p>
          <a:p>
            <a:pPr algn="ctr"/>
            <a:r>
              <a:rPr kumimoji="1" lang="ja-JP" altLang="en-US" sz="1100" dirty="0" smtClean="0">
                <a:latin typeface="+mn-ea"/>
              </a:rPr>
              <a:t>復帰</a:t>
            </a:r>
            <a:endParaRPr kumimoji="1" lang="ja-JP" altLang="en-US" sz="1100" dirty="0">
              <a:latin typeface="+mn-ea"/>
            </a:endParaRPr>
          </a:p>
        </p:txBody>
      </p:sp>
      <p:sp>
        <p:nvSpPr>
          <p:cNvPr id="3" name="右矢印 2"/>
          <p:cNvSpPr/>
          <p:nvPr/>
        </p:nvSpPr>
        <p:spPr>
          <a:xfrm>
            <a:off x="5796918" y="3068960"/>
            <a:ext cx="360041" cy="279443"/>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下矢印 26"/>
          <p:cNvSpPr/>
          <p:nvPr/>
        </p:nvSpPr>
        <p:spPr>
          <a:xfrm>
            <a:off x="7345090" y="4941168"/>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6804248" y="5373216"/>
            <a:ext cx="1404938" cy="261610"/>
          </a:xfrm>
          <a:prstGeom prst="rect">
            <a:avLst/>
          </a:prstGeom>
          <a:noFill/>
          <a:ln w="12700">
            <a:solidFill>
              <a:schemeClr val="tx1"/>
            </a:solidFill>
          </a:ln>
        </p:spPr>
        <p:txBody>
          <a:bodyPr wrap="square" rtlCol="0">
            <a:spAutoFit/>
          </a:bodyPr>
          <a:lstStyle/>
          <a:p>
            <a:pPr algn="ctr"/>
            <a:r>
              <a:rPr lang="ja-JP" altLang="en-US" sz="1100" dirty="0" smtClean="0">
                <a:latin typeface="+mn-ea"/>
              </a:rPr>
              <a:t>指定の取り消し</a:t>
            </a:r>
            <a:endParaRPr kumimoji="1" lang="en-US" altLang="ja-JP" sz="1100" dirty="0">
              <a:latin typeface="+mn-ea"/>
            </a:endParaRPr>
          </a:p>
        </p:txBody>
      </p:sp>
      <p:sp>
        <p:nvSpPr>
          <p:cNvPr id="4" name="正方形/長方形 3"/>
          <p:cNvSpPr/>
          <p:nvPr/>
        </p:nvSpPr>
        <p:spPr>
          <a:xfrm>
            <a:off x="6318976" y="2900626"/>
            <a:ext cx="2357480" cy="652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23528" y="836712"/>
            <a:ext cx="4032448"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国</a:t>
            </a:r>
            <a:r>
              <a:rPr lang="ja-JP" altLang="en-US" sz="1600" b="1" dirty="0" smtClean="0">
                <a:latin typeface="+mn-ea"/>
              </a:rPr>
              <a:t>指定がん診療連携拠点病院等の類型</a:t>
            </a:r>
            <a:r>
              <a:rPr kumimoji="1" lang="en-US" altLang="ja-JP" sz="1600" b="1" dirty="0" smtClean="0">
                <a:latin typeface="+mn-ea"/>
              </a:rPr>
              <a:t>】</a:t>
            </a:r>
            <a:endParaRPr kumimoji="1" lang="ja-JP" altLang="en-US" sz="1600" b="1" dirty="0">
              <a:latin typeface="+mn-ea"/>
            </a:endParaRPr>
          </a:p>
        </p:txBody>
      </p:sp>
      <p:sp>
        <p:nvSpPr>
          <p:cNvPr id="30" name="テキスト ボックス 29"/>
          <p:cNvSpPr txBox="1"/>
          <p:nvPr/>
        </p:nvSpPr>
        <p:spPr>
          <a:xfrm>
            <a:off x="4968044" y="836712"/>
            <a:ext cx="4140460"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地域がん診療連携拠点病院の類型</a:t>
            </a:r>
            <a:r>
              <a:rPr kumimoji="1" lang="en-US" altLang="ja-JP" sz="1600" b="1" dirty="0" smtClean="0">
                <a:latin typeface="+mn-ea"/>
              </a:rPr>
              <a:t>】</a:t>
            </a:r>
            <a:endParaRPr kumimoji="1" lang="ja-JP" altLang="en-US" sz="1600" b="1" dirty="0">
              <a:latin typeface="+mn-ea"/>
            </a:endParaRPr>
          </a:p>
        </p:txBody>
      </p:sp>
      <p:sp>
        <p:nvSpPr>
          <p:cNvPr id="8" name="テキスト ボックス 7"/>
          <p:cNvSpPr txBox="1"/>
          <p:nvPr/>
        </p:nvSpPr>
        <p:spPr>
          <a:xfrm>
            <a:off x="323528" y="1482457"/>
            <a:ext cx="4176464" cy="3693319"/>
          </a:xfrm>
          <a:prstGeom prst="rect">
            <a:avLst/>
          </a:prstGeom>
          <a:noFill/>
        </p:spPr>
        <p:txBody>
          <a:bodyPr wrap="square" rtlCol="0">
            <a:spAutoFit/>
          </a:bodyPr>
          <a:lstStyle/>
          <a:p>
            <a:r>
              <a:rPr kumimoji="1" lang="ja-JP" altLang="en-US" dirty="0" smtClean="0"/>
              <a:t>・都道府県がん診療連携拠点病院</a:t>
            </a:r>
            <a:endParaRPr kumimoji="1" lang="en-US" altLang="ja-JP" dirty="0" smtClean="0"/>
          </a:p>
          <a:p>
            <a:r>
              <a:rPr lang="ja-JP" altLang="en-US" sz="1600" dirty="0" smtClean="0"/>
              <a:t>　（府内</a:t>
            </a:r>
            <a:r>
              <a:rPr lang="en-US" altLang="ja-JP" sz="1600" dirty="0" smtClean="0"/>
              <a:t>1</a:t>
            </a:r>
            <a:r>
              <a:rPr lang="ja-JP" altLang="en-US" sz="1600" dirty="0" smtClean="0"/>
              <a:t>病院）</a:t>
            </a:r>
            <a:endParaRPr lang="en-US" altLang="ja-JP" sz="1600" dirty="0" smtClean="0"/>
          </a:p>
          <a:p>
            <a:endParaRPr kumimoji="1" lang="en-US" altLang="ja-JP" sz="1400" dirty="0" smtClean="0"/>
          </a:p>
          <a:p>
            <a:endParaRPr kumimoji="1" lang="en-US" altLang="ja-JP" dirty="0" smtClean="0"/>
          </a:p>
          <a:p>
            <a:r>
              <a:rPr lang="ja-JP" altLang="en-US" dirty="0" smtClean="0"/>
              <a:t>・</a:t>
            </a:r>
            <a:r>
              <a:rPr lang="ja-JP" altLang="en-US" dirty="0"/>
              <a:t>地域がん診療連携拠点病院</a:t>
            </a:r>
            <a:endParaRPr lang="en-US" altLang="ja-JP" dirty="0"/>
          </a:p>
          <a:p>
            <a:r>
              <a:rPr lang="ja-JP" altLang="en-US" sz="1600" dirty="0"/>
              <a:t>　（</a:t>
            </a:r>
            <a:r>
              <a:rPr lang="ja-JP" altLang="en-US" sz="1600" dirty="0" smtClean="0"/>
              <a:t>府内</a:t>
            </a:r>
            <a:r>
              <a:rPr lang="en-US" altLang="ja-JP" sz="1600" dirty="0" smtClean="0"/>
              <a:t>16</a:t>
            </a:r>
            <a:r>
              <a:rPr lang="ja-JP" altLang="en-US" sz="1600" dirty="0" smtClean="0"/>
              <a:t>病院）</a:t>
            </a:r>
            <a:endParaRPr lang="en-US" altLang="ja-JP" sz="1600" dirty="0" smtClean="0"/>
          </a:p>
          <a:p>
            <a:endParaRPr kumimoji="1" lang="en-US" altLang="ja-JP" dirty="0" smtClean="0"/>
          </a:p>
          <a:p>
            <a:endParaRPr kumimoji="1" lang="en-US" altLang="ja-JP" dirty="0"/>
          </a:p>
          <a:p>
            <a:r>
              <a:rPr lang="ja-JP" altLang="en-US" dirty="0" smtClean="0"/>
              <a:t>・特定領域がん診療連携拠点病院</a:t>
            </a:r>
            <a:endParaRPr lang="en-US" altLang="ja-JP" dirty="0" smtClean="0"/>
          </a:p>
          <a:p>
            <a:r>
              <a:rPr kumimoji="1" lang="ja-JP" altLang="en-US" sz="1400" dirty="0" smtClean="0"/>
              <a:t>　</a:t>
            </a:r>
            <a:r>
              <a:rPr kumimoji="1" lang="ja-JP" altLang="en-US" sz="1600" dirty="0" smtClean="0"/>
              <a:t> （府内該当なし）</a:t>
            </a:r>
            <a:endParaRPr kumimoji="1" lang="en-US" altLang="ja-JP" sz="1600" dirty="0" smtClean="0"/>
          </a:p>
          <a:p>
            <a:endParaRPr lang="en-US" altLang="ja-JP" sz="1600" dirty="0" smtClean="0"/>
          </a:p>
          <a:p>
            <a:endParaRPr lang="en-US" altLang="ja-JP" sz="1600" dirty="0"/>
          </a:p>
          <a:p>
            <a:r>
              <a:rPr lang="ja-JP" altLang="en-US" sz="1600" dirty="0"/>
              <a:t>・地域がん</a:t>
            </a:r>
            <a:r>
              <a:rPr lang="ja-JP" altLang="en-US" sz="1600" dirty="0" smtClean="0"/>
              <a:t>診療病院</a:t>
            </a:r>
            <a:endParaRPr lang="en-US" altLang="ja-JP" sz="1600" dirty="0"/>
          </a:p>
          <a:p>
            <a:r>
              <a:rPr lang="ja-JP" altLang="en-US" dirty="0"/>
              <a:t>　</a:t>
            </a:r>
            <a:r>
              <a:rPr lang="ja-JP" altLang="en-US" sz="1600" dirty="0"/>
              <a:t>（府内該当なし</a:t>
            </a:r>
            <a:r>
              <a:rPr lang="ja-JP" altLang="en-US" sz="1600" dirty="0" smtClean="0"/>
              <a:t>）</a:t>
            </a:r>
            <a:endParaRPr lang="en-US" altLang="ja-JP" sz="1600" dirty="0"/>
          </a:p>
        </p:txBody>
      </p:sp>
      <p:sp>
        <p:nvSpPr>
          <p:cNvPr id="2" name="正方形/長方形 1"/>
          <p:cNvSpPr/>
          <p:nvPr/>
        </p:nvSpPr>
        <p:spPr>
          <a:xfrm>
            <a:off x="251520" y="1196752"/>
            <a:ext cx="4104456" cy="47756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499992" y="1196752"/>
            <a:ext cx="4465278" cy="47756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スライド番号プレースホルダー 1"/>
          <p:cNvSpPr>
            <a:spLocks noGrp="1"/>
          </p:cNvSpPr>
          <p:nvPr>
            <p:ph type="sldNum" sz="quarter" idx="12"/>
          </p:nvPr>
        </p:nvSpPr>
        <p:spPr>
          <a:xfrm>
            <a:off x="6758880" y="6356350"/>
            <a:ext cx="2133600" cy="365125"/>
          </a:xfrm>
        </p:spPr>
        <p:txBody>
          <a:bodyPr/>
          <a:lstStyle/>
          <a:p>
            <a:r>
              <a:rPr kumimoji="1" lang="ja-JP" altLang="en-US" sz="1400" dirty="0" smtClean="0">
                <a:solidFill>
                  <a:schemeClr val="tx1"/>
                </a:solidFill>
              </a:rPr>
              <a:t>１</a:t>
            </a:r>
            <a:endParaRPr kumimoji="1" lang="ja-JP" altLang="en-US" sz="1400" dirty="0">
              <a:solidFill>
                <a:schemeClr val="tx1"/>
              </a:solidFill>
            </a:endParaRPr>
          </a:p>
        </p:txBody>
      </p:sp>
      <p:sp>
        <p:nvSpPr>
          <p:cNvPr id="35" name="テキスト ボックス 34"/>
          <p:cNvSpPr txBox="1"/>
          <p:nvPr/>
        </p:nvSpPr>
        <p:spPr>
          <a:xfrm>
            <a:off x="323528" y="260648"/>
            <a:ext cx="8553641" cy="369332"/>
          </a:xfrm>
          <a:prstGeom prst="rect">
            <a:avLst/>
          </a:prstGeom>
          <a:solidFill>
            <a:schemeClr val="tx2">
              <a:lumMod val="50000"/>
            </a:schemeClr>
          </a:solidFill>
        </p:spPr>
        <p:txBody>
          <a:bodyPr wrap="square" rtlCol="0">
            <a:spAutoFit/>
          </a:bodyPr>
          <a:lstStyle/>
          <a:p>
            <a:pPr algn="ctr"/>
            <a:r>
              <a:rPr lang="ja-JP" altLang="en-US" b="1" dirty="0">
                <a:solidFill>
                  <a:schemeClr val="bg1"/>
                </a:solidFill>
                <a:latin typeface="+mn-ea"/>
                <a:cs typeface="Meiryo UI" panose="020B0604030504040204" pitchFamily="50" charset="-128"/>
              </a:rPr>
              <a:t>国指定がん診療連携拠点病院等の類型</a:t>
            </a:r>
          </a:p>
        </p:txBody>
      </p:sp>
      <p:sp>
        <p:nvSpPr>
          <p:cNvPr id="33" name="テキスト ボックス 32"/>
          <p:cNvSpPr txBox="1"/>
          <p:nvPr/>
        </p:nvSpPr>
        <p:spPr>
          <a:xfrm>
            <a:off x="8028384" y="231031"/>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909400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468214433"/>
              </p:ext>
            </p:extLst>
          </p:nvPr>
        </p:nvGraphicFramePr>
        <p:xfrm>
          <a:off x="323528" y="479631"/>
          <a:ext cx="8568953" cy="6399530"/>
        </p:xfrm>
        <a:graphic>
          <a:graphicData uri="http://schemas.openxmlformats.org/drawingml/2006/table">
            <a:tbl>
              <a:tblPr firstRow="1" bandRow="1">
                <a:tableStyleId>{5940675A-B579-460E-94D1-54222C63F5DA}</a:tableStyleId>
              </a:tblPr>
              <a:tblGrid>
                <a:gridCol w="864096"/>
                <a:gridCol w="3456384"/>
                <a:gridCol w="4248473"/>
              </a:tblGrid>
              <a:tr h="212404">
                <a:tc>
                  <a:txBody>
                    <a:bodyPr/>
                    <a:lstStyle/>
                    <a:p>
                      <a:pPr algn="ctr">
                        <a:lnSpc>
                          <a:spcPts val="1700"/>
                        </a:lnSpc>
                      </a:pPr>
                      <a:endParaRPr kumimoji="1" lang="ja-JP" altLang="en-US" sz="1100" b="1"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5986274">
                <a:tc>
                  <a:txBody>
                    <a:bodyPr/>
                    <a:lstStyle/>
                    <a:p>
                      <a:pPr algn="ctr">
                        <a:lnSpc>
                          <a:spcPts val="1700"/>
                        </a:lnSpc>
                      </a:pPr>
                      <a:r>
                        <a:rPr kumimoji="1" lang="ja-JP" altLang="en-US" sz="1200" dirty="0" smtClean="0">
                          <a:latin typeface="+mn-ea"/>
                          <a:ea typeface="+mn-ea"/>
                          <a:cs typeface="Arial" panose="020B0604020202020204" pitchFamily="34" charset="0"/>
                        </a:rPr>
                        <a:t>集学的</a:t>
                      </a:r>
                      <a:endParaRPr kumimoji="1" lang="en-US" altLang="ja-JP" sz="1200" dirty="0" smtClean="0">
                        <a:latin typeface="+mn-ea"/>
                        <a:ea typeface="+mn-ea"/>
                        <a:cs typeface="Arial" panose="020B0604020202020204" pitchFamily="34" charset="0"/>
                      </a:endParaRPr>
                    </a:p>
                    <a:p>
                      <a:pPr algn="ctr">
                        <a:lnSpc>
                          <a:spcPts val="1700"/>
                        </a:lnSpc>
                      </a:pPr>
                      <a:r>
                        <a:rPr kumimoji="1" lang="ja-JP" altLang="en-US" sz="1200" dirty="0" smtClean="0">
                          <a:latin typeface="+mn-ea"/>
                          <a:ea typeface="+mn-ea"/>
                          <a:cs typeface="Arial" panose="020B0604020202020204" pitchFamily="34" charset="0"/>
                        </a:rPr>
                        <a:t>治療等</a:t>
                      </a:r>
                      <a:endParaRPr kumimoji="1" lang="en-US" altLang="ja-JP" sz="1200" dirty="0" smtClean="0">
                        <a:latin typeface="+mn-ea"/>
                        <a:ea typeface="+mn-ea"/>
                        <a:cs typeface="Arial" panose="020B0604020202020204" pitchFamily="34" charset="0"/>
                      </a:endParaRPr>
                    </a:p>
                    <a:p>
                      <a:pPr algn="ctr">
                        <a:lnSpc>
                          <a:spcPts val="1700"/>
                        </a:lnSpc>
                      </a:pPr>
                      <a:r>
                        <a:rPr kumimoji="1" lang="ja-JP" altLang="en-US" sz="1200" dirty="0" smtClean="0">
                          <a:latin typeface="+mn-ea"/>
                          <a:ea typeface="+mn-ea"/>
                          <a:cs typeface="Arial" panose="020B0604020202020204" pitchFamily="34" charset="0"/>
                        </a:rPr>
                        <a:t>提供体制</a:t>
                      </a:r>
                      <a:endParaRPr kumimoji="1" lang="ja-JP" altLang="en-US" sz="1200" dirty="0">
                        <a:latin typeface="+mn-ea"/>
                        <a:ea typeface="+mn-ea"/>
                        <a:cs typeface="Arial" panose="020B0604020202020204" pitchFamily="34" charset="0"/>
                      </a:endParaRPr>
                    </a:p>
                  </a:txBody>
                  <a:tcPr anchor="ctr">
                    <a:noFill/>
                  </a:tcPr>
                </a:tc>
                <a:tc>
                  <a:txBody>
                    <a:bodyPr/>
                    <a:lstStyle/>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・我が国に多いがん及びその他各医療機関が専門とする</a:t>
                      </a:r>
                      <a:endParaRPr kumimoji="1" lang="en-US" altLang="ja-JP" sz="1050" b="0" i="0" u="none" strike="noStrike" kern="1200" baseline="0" dirty="0" smtClean="0">
                        <a:solidFill>
                          <a:schemeClr val="tx1"/>
                        </a:solidFill>
                        <a:latin typeface="+mn-ea"/>
                        <a:ea typeface="+mn-ea"/>
                        <a:cs typeface="Arial" panose="020B0604020202020204" pitchFamily="34" charset="0"/>
                      </a:endParaRP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　がんについて、集学的治療及び緩和ケアの提供体制、</a:t>
                      </a:r>
                      <a:endParaRPr kumimoji="1" lang="en-US" altLang="ja-JP" sz="1050" b="0" i="0" u="none" strike="noStrike" kern="1200" baseline="0" dirty="0" smtClean="0">
                        <a:solidFill>
                          <a:schemeClr val="tx1"/>
                        </a:solidFill>
                        <a:latin typeface="+mn-ea"/>
                        <a:ea typeface="+mn-ea"/>
                        <a:cs typeface="Arial" panose="020B0604020202020204" pitchFamily="34" charset="0"/>
                      </a:endParaRP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　標準的治療等適切な治療の提供</a:t>
                      </a: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・クリティカルパスの整備、活用状況の把握</a:t>
                      </a: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・緩和や医療用麻薬の適正使用の院内マニュアルの整備、</a:t>
                      </a:r>
                      <a:endParaRPr kumimoji="1" lang="en-US" altLang="ja-JP" sz="1050" b="0" i="0" u="none" strike="noStrike" kern="1200" baseline="0" dirty="0" smtClean="0">
                        <a:solidFill>
                          <a:schemeClr val="tx1"/>
                        </a:solidFill>
                        <a:latin typeface="+mn-ea"/>
                        <a:ea typeface="+mn-ea"/>
                        <a:cs typeface="Arial" panose="020B0604020202020204" pitchFamily="34" charset="0"/>
                      </a:endParaRP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　活用状況の把握</a:t>
                      </a:r>
                    </a:p>
                    <a:p>
                      <a:pPr>
                        <a:lnSpc>
                          <a:spcPct val="150000"/>
                        </a:lnSpc>
                        <a:spcAft>
                          <a:spcPts val="0"/>
                        </a:spcAft>
                      </a:pPr>
                      <a:r>
                        <a:rPr kumimoji="1" lang="ja-JP" altLang="en-US" sz="1050" b="0" i="0" u="none" strike="noStrike" kern="1200" baseline="0" dirty="0" smtClean="0">
                          <a:solidFill>
                            <a:schemeClr val="tx1"/>
                          </a:solidFill>
                          <a:latin typeface="+mn-ea"/>
                          <a:ea typeface="+mn-ea"/>
                          <a:cs typeface="Arial" panose="020B0604020202020204" pitchFamily="34" charset="0"/>
                        </a:rPr>
                        <a:t>・キャンサーボードの設置、月一回以上開催</a:t>
                      </a:r>
                      <a:endParaRPr kumimoji="1" lang="en-US" altLang="ja-JP" sz="1050" b="0" i="0" u="none" strike="noStrike" kern="1200" baseline="0" dirty="0" smtClean="0">
                        <a:solidFill>
                          <a:schemeClr val="tx1"/>
                        </a:solidFill>
                        <a:latin typeface="+mn-ea"/>
                        <a:ea typeface="+mn-ea"/>
                        <a:cs typeface="Arial" panose="020B0604020202020204" pitchFamily="34" charset="0"/>
                      </a:endParaRPr>
                    </a:p>
                  </a:txBody>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（新）集学的治療及び標準的治療等の質の評価のため、</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必要な情報を国に届け出ること</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（新）苦痛のスクリーニングを診断時から外来及び病棟にて提供できる</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（新）院内で一貫したスクリーニング手法の活用すること</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（新）必要に応じてがん患者カウンセリングを活用する等、安心して</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医療を受けられる体制の整備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（新）緩和ケアチームとの連携体制の整備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（新）医師から診断結果や症状の説明時に看護師や</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en-US" altLang="ja-JP" sz="1050" b="0" i="0" u="none" strike="noStrike" kern="1200" baseline="0" dirty="0" smtClean="0">
                          <a:solidFill>
                            <a:srgbClr val="FF0000"/>
                          </a:solidFill>
                          <a:latin typeface="+mn-ea"/>
                          <a:ea typeface="+mn-ea"/>
                          <a:cs typeface="Arial" panose="020B0604020202020204" pitchFamily="34" charset="0"/>
                        </a:rPr>
                        <a:t>      </a:t>
                      </a:r>
                      <a:r>
                        <a:rPr kumimoji="1" lang="ja-JP" altLang="en-US" sz="1050" b="0" i="0" u="none" strike="noStrike" kern="1200" baseline="0" dirty="0" smtClean="0">
                          <a:solidFill>
                            <a:srgbClr val="FF0000"/>
                          </a:solidFill>
                          <a:latin typeface="+mn-ea"/>
                          <a:ea typeface="+mn-ea"/>
                          <a:cs typeface="Arial" panose="020B0604020202020204" pitchFamily="34" charset="0"/>
                        </a:rPr>
                        <a:t>医療心理に携わる者等の同席を基本とすること</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（新）長期的な視野で治療プロセス全体に関する十分な</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インフォームドコンセントの取得に努めること</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（新）キャンサーボードには治療法となり得る複数診療科の担当医師が</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参加すること、また、緩和ケア担当医師、病理医の参加が望ましい</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（新）キャンサーボードへ必要に応じて専門的多職種の参加を求めること</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（新）キャンサーボードの検討内容の記録、情報共有</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（新）専門チームへ適切に依頼できる体制の整備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（新）ＡＹＡ世代のがん患者について状況や希望について確認し、</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必要に応じてがん相談支援センターや医療機関等へ紹介すること</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（新）生殖機能温存の希望確認、診療科についての情報提供、</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診療科と治療に関する情報を共有する体制の整備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（新）小児がん患者で長期フォローアップ中の患者について</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小児がん拠点病院や連携医療機関と情報を共有する体制の整備</a:t>
                      </a: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（新）保険適応外の免疫療法を提供する場合、原則治験を含めた</a:t>
                      </a:r>
                      <a:endParaRPr kumimoji="1" lang="en-US" altLang="ja-JP" sz="1050" b="0" i="0" u="none" strike="noStrike" kern="1200" baseline="0" dirty="0" smtClean="0">
                        <a:solidFill>
                          <a:srgbClr val="FF0000"/>
                        </a:solidFill>
                        <a:latin typeface="+mn-ea"/>
                        <a:ea typeface="+mn-ea"/>
                        <a:cs typeface="Arial" panose="020B060402020202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en-US" sz="1050" b="0" i="0" u="none" strike="noStrike" kern="1200" baseline="0" dirty="0" smtClean="0">
                          <a:solidFill>
                            <a:srgbClr val="FF0000"/>
                          </a:solidFill>
                          <a:latin typeface="+mn-ea"/>
                          <a:ea typeface="+mn-ea"/>
                          <a:cs typeface="Arial" panose="020B0604020202020204" pitchFamily="34" charset="0"/>
                        </a:rPr>
                        <a:t>　　　臨床研究、先進医療の枠組みで行うこと</a:t>
                      </a:r>
                      <a:endParaRPr kumimoji="1" lang="ja-JP" altLang="en-US" sz="1200" b="0" i="0" u="none" strike="noStrike" kern="1200" baseline="0" dirty="0" smtClean="0">
                        <a:solidFill>
                          <a:srgbClr val="FF0000"/>
                        </a:solidFill>
                        <a:latin typeface="+mn-ea"/>
                        <a:ea typeface="+mn-ea"/>
                        <a:cs typeface="Arial" panose="020B0604020202020204" pitchFamily="34" charset="0"/>
                      </a:endParaRPr>
                    </a:p>
                  </a:txBody>
                  <a:tcPr/>
                </a:tc>
              </a:tr>
            </a:tbl>
          </a:graphicData>
        </a:graphic>
      </p:graphicFrame>
      <p:sp>
        <p:nvSpPr>
          <p:cNvPr id="7" name="テキスト ボックス 6"/>
          <p:cNvSpPr txBox="1"/>
          <p:nvPr/>
        </p:nvSpPr>
        <p:spPr>
          <a:xfrm>
            <a:off x="323528" y="44624"/>
            <a:ext cx="8553641"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kumimoji="1" lang="ja-JP" altLang="en-US" b="1" dirty="0" smtClean="0">
                <a:solidFill>
                  <a:schemeClr val="bg1"/>
                </a:solidFill>
              </a:rPr>
              <a:t>指定要件の主な変更（人的要件除く）</a:t>
            </a:r>
            <a:endParaRPr kumimoji="1" lang="ja-JP" altLang="en-US" b="1" dirty="0">
              <a:solidFill>
                <a:schemeClr val="bg1"/>
              </a:solidFill>
            </a:endParaRPr>
          </a:p>
        </p:txBody>
      </p:sp>
      <p:sp>
        <p:nvSpPr>
          <p:cNvPr id="6" name="テキスト ボックス 5"/>
          <p:cNvSpPr txBox="1"/>
          <p:nvPr/>
        </p:nvSpPr>
        <p:spPr>
          <a:xfrm>
            <a:off x="8115703" y="15007"/>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208991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810603964"/>
              </p:ext>
            </p:extLst>
          </p:nvPr>
        </p:nvGraphicFramePr>
        <p:xfrm>
          <a:off x="251520" y="1124744"/>
          <a:ext cx="8496944" cy="2232248"/>
        </p:xfrm>
        <a:graphic>
          <a:graphicData uri="http://schemas.openxmlformats.org/drawingml/2006/table">
            <a:tbl>
              <a:tblPr firstRow="1" bandRow="1">
                <a:tableStyleId>{5940675A-B579-460E-94D1-54222C63F5DA}</a:tableStyleId>
              </a:tblPr>
              <a:tblGrid>
                <a:gridCol w="1008112"/>
                <a:gridCol w="3240360"/>
                <a:gridCol w="4248472"/>
              </a:tblGrid>
              <a:tr h="0">
                <a:tc>
                  <a:txBody>
                    <a:bodyPr/>
                    <a:lstStyle/>
                    <a:p>
                      <a:pPr>
                        <a:lnSpc>
                          <a:spcPts val="1700"/>
                        </a:lnSpc>
                      </a:pPr>
                      <a:r>
                        <a:rPr kumimoji="1" lang="ja-JP" altLang="en-US" sz="1200" dirty="0" smtClean="0">
                          <a:solidFill>
                            <a:schemeClr val="bg1"/>
                          </a:solidFill>
                          <a:latin typeface="+mn-ea"/>
                          <a:ea typeface="+mn-ea"/>
                          <a:cs typeface="Arial" panose="020B0604020202020204" pitchFamily="34" charset="0"/>
                        </a:rPr>
                        <a:t>　</a:t>
                      </a:r>
                      <a:endParaRPr kumimoji="1" lang="ja-JP" altLang="en-US" sz="120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1924908">
                <a:tc>
                  <a:txBody>
                    <a:bodyPr/>
                    <a:lstStyle/>
                    <a:p>
                      <a:pPr algn="ctr">
                        <a:lnSpc>
                          <a:spcPts val="1700"/>
                        </a:lnSpc>
                      </a:pPr>
                      <a:r>
                        <a:rPr lang="ja-JP" altLang="en-US" sz="1200" dirty="0" smtClean="0">
                          <a:latin typeface="+mn-ea"/>
                          <a:ea typeface="+mn-ea"/>
                        </a:rPr>
                        <a:t>放射線治療提供体制</a:t>
                      </a:r>
                    </a:p>
                  </a:txBody>
                  <a:tcPr anchor="ctr">
                    <a:noFill/>
                  </a:tcPr>
                </a:tc>
                <a:tc>
                  <a:txBody>
                    <a:bodyPr/>
                    <a:lstStyle/>
                    <a:p>
                      <a:pPr>
                        <a:lnSpc>
                          <a:spcPct val="150000"/>
                        </a:lnSpc>
                      </a:pPr>
                      <a:r>
                        <a:rPr lang="ja-JP" altLang="en-US" sz="1050" b="0" i="0" u="none" strike="noStrike" baseline="0" dirty="0" smtClean="0">
                          <a:solidFill>
                            <a:srgbClr val="000000"/>
                          </a:solidFill>
                          <a:latin typeface="+mn-ea"/>
                          <a:ea typeface="+mn-ea"/>
                        </a:rPr>
                        <a:t>・ＩＭＲＴ等を含む放射線治療に関して地域の医療機関</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と連携、役割分担を図ること</a:t>
                      </a:r>
                    </a:p>
                    <a:p>
                      <a:pPr>
                        <a:lnSpc>
                          <a:spcPct val="150000"/>
                        </a:lnSpc>
                      </a:pPr>
                      <a:r>
                        <a:rPr lang="ja-JP" altLang="en-US" sz="1050" b="0" i="0" u="none" strike="noStrike" baseline="0" dirty="0" smtClean="0">
                          <a:solidFill>
                            <a:srgbClr val="000000"/>
                          </a:solidFill>
                          <a:latin typeface="+mn-ea"/>
                          <a:ea typeface="+mn-ea"/>
                        </a:rPr>
                        <a:t>・第三者機関による出力線量測定を行う等、</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放射線治療の品質管理を行うこと</a:t>
                      </a:r>
                    </a:p>
                  </a:txBody>
                  <a:tcPr/>
                </a:tc>
                <a:tc>
                  <a:txBody>
                    <a:bodyPr/>
                    <a:lstStyle/>
                    <a:p>
                      <a:pPr>
                        <a:lnSpc>
                          <a:spcPct val="150000"/>
                        </a:lnSpc>
                      </a:pPr>
                      <a:r>
                        <a:rPr lang="ja-JP" altLang="en-US" sz="1050" b="0" i="0" u="none" strike="noStrike" baseline="0" dirty="0" smtClean="0">
                          <a:solidFill>
                            <a:schemeClr val="tx1"/>
                          </a:solidFill>
                          <a:latin typeface="+mn-ea"/>
                          <a:ea typeface="+mn-ea"/>
                        </a:rPr>
                        <a:t>（修</a:t>
                      </a:r>
                      <a:r>
                        <a:rPr lang="ja-JP" altLang="en-US" sz="1050" b="0" i="0" u="sng" strike="noStrike" baseline="0" dirty="0" smtClean="0">
                          <a:solidFill>
                            <a:schemeClr val="tx1"/>
                          </a:solidFill>
                          <a:latin typeface="+mn-ea"/>
                          <a:ea typeface="+mn-ea"/>
                        </a:rPr>
                        <a:t>）ＩＭＲＴに関して</a:t>
                      </a:r>
                      <a:r>
                        <a:rPr lang="ja-JP" altLang="en-US" sz="1050" b="0" i="0" u="none" strike="noStrike" baseline="0" dirty="0" smtClean="0">
                          <a:solidFill>
                            <a:schemeClr val="tx1"/>
                          </a:solidFill>
                          <a:latin typeface="+mn-ea"/>
                          <a:ea typeface="+mn-ea"/>
                        </a:rPr>
                        <a:t>、地域の医療機関と連携、役割分担を図ること</a:t>
                      </a:r>
                      <a:endParaRPr lang="en-US" altLang="ja-JP" sz="1050" b="0" i="0" u="none" strike="noStrike" baseline="0" dirty="0" smtClean="0">
                        <a:solidFill>
                          <a:schemeClr val="tx1"/>
                        </a:solidFill>
                        <a:latin typeface="+mn-ea"/>
                        <a:ea typeface="+mn-ea"/>
                      </a:endParaRPr>
                    </a:p>
                    <a:p>
                      <a:pPr>
                        <a:lnSpc>
                          <a:spcPct val="150000"/>
                        </a:lnSpc>
                      </a:pPr>
                      <a:r>
                        <a:rPr lang="ja-JP" altLang="en-US" sz="1050" b="0" i="0" u="none" strike="noStrike" baseline="0" dirty="0" smtClean="0">
                          <a:solidFill>
                            <a:srgbClr val="FF0000"/>
                          </a:solidFill>
                          <a:latin typeface="+mn-ea"/>
                          <a:ea typeface="+mn-ea"/>
                        </a:rPr>
                        <a:t>（新）核医学治療や粒子線治療等の高度な放射線治療について患者へ</a:t>
                      </a:r>
                      <a:endParaRPr lang="en-US" altLang="ja-JP" sz="1050" b="0" i="0" u="none" strike="noStrike" baseline="0" dirty="0" smtClean="0">
                        <a:solidFill>
                          <a:srgbClr val="FF0000"/>
                        </a:solidFill>
                        <a:latin typeface="+mn-ea"/>
                        <a:ea typeface="+mn-ea"/>
                      </a:endParaRPr>
                    </a:p>
                    <a:p>
                      <a:pPr>
                        <a:lnSpc>
                          <a:spcPct val="150000"/>
                        </a:lnSpc>
                      </a:pPr>
                      <a:r>
                        <a:rPr lang="ja-JP" altLang="en-US" sz="1050" b="0" i="0" u="none" strike="noStrike" baseline="0" dirty="0" smtClean="0">
                          <a:solidFill>
                            <a:srgbClr val="FF0000"/>
                          </a:solidFill>
                          <a:latin typeface="+mn-ea"/>
                          <a:ea typeface="+mn-ea"/>
                        </a:rPr>
                        <a:t>　　　情報提供、必要に応じて医療機関へ紹介する体制の整備</a:t>
                      </a:r>
                    </a:p>
                    <a:p>
                      <a:pPr>
                        <a:lnSpc>
                          <a:spcPct val="150000"/>
                        </a:lnSpc>
                      </a:pPr>
                      <a:r>
                        <a:rPr lang="ja-JP" altLang="en-US" sz="1050" b="0" i="0" u="none" strike="noStrike" baseline="0" dirty="0" smtClean="0">
                          <a:solidFill>
                            <a:schemeClr val="tx1"/>
                          </a:solidFill>
                          <a:latin typeface="+mn-ea"/>
                          <a:ea typeface="+mn-ea"/>
                        </a:rPr>
                        <a:t>（修）第三者機関による出力線量測定を行い、放射線治療の品質管理　　　</a:t>
                      </a:r>
                      <a:endParaRPr lang="en-US" altLang="ja-JP" sz="1050" b="0" i="0" u="none" strike="noStrike" baseline="0" dirty="0" smtClean="0">
                        <a:solidFill>
                          <a:schemeClr val="tx1"/>
                        </a:solidFill>
                        <a:latin typeface="+mn-ea"/>
                        <a:ea typeface="+mn-ea"/>
                      </a:endParaRPr>
                    </a:p>
                    <a:p>
                      <a:pPr>
                        <a:lnSpc>
                          <a:spcPct val="150000"/>
                        </a:lnSpc>
                      </a:pPr>
                      <a:r>
                        <a:rPr lang="ja-JP" altLang="en-US" sz="1050" b="0" i="0" u="none" strike="noStrike" baseline="0" dirty="0" smtClean="0">
                          <a:solidFill>
                            <a:schemeClr val="tx1"/>
                          </a:solidFill>
                          <a:latin typeface="+mn-ea"/>
                          <a:ea typeface="+mn-ea"/>
                        </a:rPr>
                        <a:t>　　　を行い、基準線量</a:t>
                      </a:r>
                      <a:r>
                        <a:rPr lang="en-US" altLang="ja-JP" sz="1050" b="0" i="0" u="none" strike="noStrike" baseline="0" dirty="0" smtClean="0">
                          <a:solidFill>
                            <a:schemeClr val="tx1"/>
                          </a:solidFill>
                          <a:latin typeface="+mn-ea"/>
                          <a:ea typeface="+mn-ea"/>
                        </a:rPr>
                        <a:t>±</a:t>
                      </a:r>
                      <a:r>
                        <a:rPr lang="ja-JP" altLang="en-US" sz="1050" b="0" i="0" u="none" strike="noStrike" baseline="0" dirty="0" smtClean="0">
                          <a:solidFill>
                            <a:schemeClr val="tx1"/>
                          </a:solidFill>
                          <a:latin typeface="+mn-ea"/>
                          <a:ea typeface="+mn-ea"/>
                        </a:rPr>
                        <a:t>５％の範囲を維持することが望ましい</a:t>
                      </a:r>
                    </a:p>
                    <a:p>
                      <a:pPr>
                        <a:lnSpc>
                          <a:spcPct val="150000"/>
                        </a:lnSpc>
                      </a:pPr>
                      <a:r>
                        <a:rPr lang="ja-JP" altLang="en-US" sz="1050" b="0" i="0" u="none" strike="noStrike" baseline="0" dirty="0" smtClean="0">
                          <a:solidFill>
                            <a:srgbClr val="FF0000"/>
                          </a:solidFill>
                          <a:latin typeface="+mn-ea"/>
                          <a:ea typeface="+mn-ea"/>
                        </a:rPr>
                        <a:t>（新）緩和的放射線治療の提供体制整備</a:t>
                      </a:r>
                      <a:endParaRPr lang="en-US" altLang="ja-JP" sz="1050" b="0" i="0" u="none" strike="noStrike" baseline="0" dirty="0" smtClean="0">
                        <a:solidFill>
                          <a:srgbClr val="FF0000"/>
                        </a:solidFill>
                        <a:latin typeface="+mn-ea"/>
                        <a:ea typeface="+mn-ea"/>
                      </a:endParaRPr>
                    </a:p>
                  </a:txBody>
                  <a:tcPr/>
                </a:tc>
              </a:tr>
            </a:tbl>
          </a:graphicData>
        </a:graphic>
      </p:graphicFrame>
      <p:sp>
        <p:nvSpPr>
          <p:cNvPr id="6" name="テキスト ボックス 5"/>
          <p:cNvSpPr txBox="1"/>
          <p:nvPr/>
        </p:nvSpPr>
        <p:spPr>
          <a:xfrm>
            <a:off x="251520" y="508610"/>
            <a:ext cx="8496944"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a:t>
            </a:r>
            <a:r>
              <a:rPr lang="ja-JP" altLang="en-US" b="1" dirty="0" smtClean="0">
                <a:solidFill>
                  <a:schemeClr val="bg1"/>
                </a:solidFill>
              </a:rPr>
              <a:t>の主</a:t>
            </a:r>
            <a:r>
              <a:rPr lang="ja-JP" altLang="en-US" b="1" dirty="0">
                <a:solidFill>
                  <a:schemeClr val="bg1"/>
                </a:solidFill>
              </a:rPr>
              <a:t>な</a:t>
            </a:r>
            <a:r>
              <a:rPr lang="ja-JP" altLang="en-US" b="1" dirty="0" smtClean="0">
                <a:solidFill>
                  <a:schemeClr val="bg1"/>
                </a:solidFill>
              </a:rPr>
              <a:t>変更（</a:t>
            </a:r>
            <a:r>
              <a:rPr lang="ja-JP" altLang="en-US" b="1" dirty="0">
                <a:solidFill>
                  <a:schemeClr val="bg1"/>
                </a:solidFill>
              </a:rPr>
              <a:t>人的要件除く）</a:t>
            </a:r>
          </a:p>
        </p:txBody>
      </p:sp>
      <p:cxnSp>
        <p:nvCxnSpPr>
          <p:cNvPr id="7" name="直線矢印コネクタ 6"/>
          <p:cNvCxnSpPr/>
          <p:nvPr/>
        </p:nvCxnSpPr>
        <p:spPr>
          <a:xfrm>
            <a:off x="4427984" y="1628800"/>
            <a:ext cx="21602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8" name="直線矢印コネクタ 7"/>
          <p:cNvCxnSpPr/>
          <p:nvPr/>
        </p:nvCxnSpPr>
        <p:spPr>
          <a:xfrm>
            <a:off x="3851921" y="2132856"/>
            <a:ext cx="718613" cy="14401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8028384" y="476672"/>
            <a:ext cx="100811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10" name="スライド番号プレースホルダー 1"/>
          <p:cNvSpPr>
            <a:spLocks noGrp="1"/>
          </p:cNvSpPr>
          <p:nvPr>
            <p:ph type="sldNum" sz="quarter" idx="12"/>
          </p:nvPr>
        </p:nvSpPr>
        <p:spPr>
          <a:xfrm>
            <a:off x="6758880" y="6356350"/>
            <a:ext cx="2133600" cy="365125"/>
          </a:xfrm>
        </p:spPr>
        <p:txBody>
          <a:bodyPr/>
          <a:lstStyle/>
          <a:p>
            <a:r>
              <a:rPr kumimoji="1" lang="ja-JP" altLang="en-US" sz="1400" dirty="0" smtClean="0">
                <a:solidFill>
                  <a:schemeClr val="tx1"/>
                </a:solidFill>
              </a:rPr>
              <a:t>２</a:t>
            </a:r>
            <a:endParaRPr kumimoji="1" lang="ja-JP" altLang="en-US" sz="1400" dirty="0">
              <a:solidFill>
                <a:schemeClr val="tx1"/>
              </a:solidFill>
            </a:endParaRPr>
          </a:p>
        </p:txBody>
      </p:sp>
    </p:spTree>
    <p:extLst>
      <p:ext uri="{BB962C8B-B14F-4D97-AF65-F5344CB8AC3E}">
        <p14:creationId xmlns:p14="http://schemas.microsoft.com/office/powerpoint/2010/main" val="1435554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1225421"/>
              </p:ext>
            </p:extLst>
          </p:nvPr>
        </p:nvGraphicFramePr>
        <p:xfrm>
          <a:off x="179512" y="476672"/>
          <a:ext cx="8784976" cy="6342380"/>
        </p:xfrm>
        <a:graphic>
          <a:graphicData uri="http://schemas.openxmlformats.org/drawingml/2006/table">
            <a:tbl>
              <a:tblPr firstRow="1" bandRow="1">
                <a:tableStyleId>{5940675A-B579-460E-94D1-54222C63F5DA}</a:tableStyleId>
              </a:tblPr>
              <a:tblGrid>
                <a:gridCol w="936104"/>
                <a:gridCol w="3940703"/>
                <a:gridCol w="3908169"/>
              </a:tblGrid>
              <a:tr h="216024">
                <a:tc>
                  <a:txBody>
                    <a:bodyPr/>
                    <a:lstStyle/>
                    <a:p>
                      <a:pPr>
                        <a:lnSpc>
                          <a:spcPts val="1700"/>
                        </a:lnSpc>
                      </a:pPr>
                      <a:r>
                        <a:rPr kumimoji="1" lang="ja-JP" altLang="en-US" sz="1000" dirty="0" smtClean="0">
                          <a:solidFill>
                            <a:schemeClr val="bg1"/>
                          </a:solidFill>
                          <a:latin typeface="+mn-ea"/>
                          <a:ea typeface="+mn-ea"/>
                          <a:cs typeface="Arial" panose="020B0604020202020204" pitchFamily="34" charset="0"/>
                        </a:rPr>
                        <a:t>　</a:t>
                      </a:r>
                      <a:endParaRPr kumimoji="1" lang="ja-JP" altLang="en-US" sz="100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2375653">
                <a:tc>
                  <a:txBody>
                    <a:bodyPr/>
                    <a:lstStyle/>
                    <a:p>
                      <a:pPr algn="ctr">
                        <a:lnSpc>
                          <a:spcPts val="1700"/>
                        </a:lnSpc>
                      </a:pPr>
                      <a:r>
                        <a:rPr kumimoji="1" lang="ja-JP" altLang="en-US" sz="1200" dirty="0" smtClean="0">
                          <a:latin typeface="+mn-ea"/>
                          <a:ea typeface="+mn-ea"/>
                          <a:cs typeface="Arial" panose="020B0604020202020204" pitchFamily="34" charset="0"/>
                        </a:rPr>
                        <a:t>緩和ケア</a:t>
                      </a:r>
                      <a:endParaRPr kumimoji="1" lang="en-US" altLang="ja-JP" sz="1200" dirty="0" smtClean="0">
                        <a:latin typeface="+mn-ea"/>
                        <a:ea typeface="+mn-ea"/>
                        <a:cs typeface="Arial" panose="020B0604020202020204" pitchFamily="34" charset="0"/>
                      </a:endParaRPr>
                    </a:p>
                    <a:p>
                      <a:pPr algn="ctr">
                        <a:lnSpc>
                          <a:spcPts val="1700"/>
                        </a:lnSpc>
                      </a:pPr>
                      <a:r>
                        <a:rPr kumimoji="1" lang="ja-JP" altLang="en-US" sz="1200" dirty="0" smtClean="0">
                          <a:latin typeface="+mn-ea"/>
                          <a:ea typeface="+mn-ea"/>
                          <a:cs typeface="Arial" panose="020B0604020202020204" pitchFamily="34" charset="0"/>
                        </a:rPr>
                        <a:t>提供体制</a:t>
                      </a:r>
                      <a:endParaRPr kumimoji="1" lang="ja-JP" altLang="en-US" sz="1200" dirty="0">
                        <a:latin typeface="+mn-ea"/>
                        <a:ea typeface="+mn-ea"/>
                        <a:cs typeface="Arial" panose="020B0604020202020204" pitchFamily="34" charset="0"/>
                      </a:endParaRPr>
                    </a:p>
                  </a:txBody>
                  <a:tcPr anchor="ctr">
                    <a:noFill/>
                  </a:tcPr>
                </a:tc>
                <a:tc>
                  <a:txBody>
                    <a:bodyPr/>
                    <a:lstStyle/>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・緩和ケアチームの整備、組織上の位置づけ</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・診断時から緩和ケアを提供できる体制</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・週一回以上、定期的に病棟ラウンド及びカンファレスを行い、</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苦痛のスクリーニング及び症状緩和に努めること</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・主治医や看護師等との情報共有、必要に応じて参加要請</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・緩和ケアチームの身体緩和医師のカンファレンス及び</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病棟回診の参加、助言、診療計画の立案</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・緩和ケアチームの精神緩和医師のカンファレンス及び</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病棟回診参加（望ましい）</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・緩和ケアチームの看護師の外来・入院看護業務支援・強化・</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カウンセリング</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・診療や相談支援、医療用麻薬、苦痛のスクリーニング結果等、　</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情報把握・分析・評価を行う</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・必要に応じて初回処方を緩和ケアチームで実施する等、</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院内診療従事者との連携体制</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・外来緩和ケアの提供体制</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・鎮痛薬の初回使用や増減時の服薬指導、自己式服薬記録の活用</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・緩和ケアチームへの依頼は医師以外からも依頼できる体制</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・緩和ケアチームへの依頼手順等の明確化、周知、患者等への</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診療方針の提示</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・緩和ケアチームと各部署へつなぐリンクナースの</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配置（望ましい）</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・緩和ケア提供に関する掲示、資料配布等、患者等への周知</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・かかりつけ医との協力・連携を得て、緩和ケアチームと</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退院後の説明及び指導</a:t>
                      </a: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・緩和ケアに関する受付窓口の設置、地域との連携協力体制</a:t>
                      </a:r>
                    </a:p>
                  </a:txBody>
                  <a:tcPr/>
                </a:tc>
                <a:tc>
                  <a:txBody>
                    <a:bodyPr/>
                    <a:lstStyle/>
                    <a:p>
                      <a:pPr>
                        <a:lnSpc>
                          <a:spcPct val="150000"/>
                        </a:lnSpc>
                      </a:pPr>
                      <a:r>
                        <a:rPr lang="ja-JP" altLang="en-US" sz="1000" b="0" i="0" u="none" strike="noStrike" baseline="0" dirty="0" smtClean="0">
                          <a:solidFill>
                            <a:schemeClr val="tx1"/>
                          </a:solidFill>
                          <a:latin typeface="+mn-ea"/>
                          <a:ea typeface="+mn-ea"/>
                          <a:cs typeface="Arial" panose="020B0604020202020204" pitchFamily="34" charset="0"/>
                        </a:rPr>
                        <a:t>（修）</a:t>
                      </a:r>
                      <a:r>
                        <a:rPr lang="ja-JP" altLang="en-US" sz="1000" b="0" i="0" u="none" strike="noStrike" baseline="0" dirty="0" smtClean="0">
                          <a:solidFill>
                            <a:srgbClr val="000000"/>
                          </a:solidFill>
                          <a:latin typeface="+mn-ea"/>
                          <a:ea typeface="+mn-ea"/>
                          <a:cs typeface="Arial" panose="020B0604020202020204" pitchFamily="34" charset="0"/>
                        </a:rPr>
                        <a:t>週一回以上、定期的に病棟ラウンド及びカンファレスを行い、</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000000"/>
                          </a:solidFill>
                          <a:latin typeface="+mn-ea"/>
                          <a:ea typeface="+mn-ea"/>
                          <a:cs typeface="Arial" panose="020B0604020202020204" pitchFamily="34" charset="0"/>
                        </a:rPr>
                        <a:t>　　　適切な症状緩和について協議すること</a:t>
                      </a:r>
                      <a:endParaRPr lang="en-US" altLang="ja-JP" sz="1000" b="0" i="0" u="none" strike="noStrike" baseline="0" dirty="0" smtClean="0">
                        <a:solidFill>
                          <a:srgbClr val="00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chemeClr val="tx1"/>
                          </a:solidFill>
                          <a:latin typeface="+mn-ea"/>
                          <a:ea typeface="+mn-ea"/>
                          <a:cs typeface="Arial" panose="020B0604020202020204" pitchFamily="34" charset="0"/>
                        </a:rPr>
                        <a:t>　 </a:t>
                      </a:r>
                      <a:r>
                        <a:rPr lang="en-US" altLang="ja-JP" sz="1000" b="0" i="0" u="none" strike="noStrike" baseline="0" dirty="0" smtClean="0">
                          <a:solidFill>
                            <a:schemeClr val="tx1"/>
                          </a:solidFill>
                          <a:latin typeface="+mn-ea"/>
                          <a:ea typeface="+mn-ea"/>
                          <a:cs typeface="Arial" panose="020B0604020202020204" pitchFamily="34" charset="0"/>
                        </a:rPr>
                        <a:t>※  </a:t>
                      </a:r>
                      <a:r>
                        <a:rPr lang="ja-JP" altLang="en-US" sz="1000" b="0" i="0" u="none" strike="noStrike" baseline="0" dirty="0" smtClean="0">
                          <a:solidFill>
                            <a:schemeClr val="tx1"/>
                          </a:solidFill>
                          <a:latin typeface="+mn-ea"/>
                          <a:ea typeface="+mn-ea"/>
                          <a:cs typeface="Arial" panose="020B0604020202020204" pitchFamily="34" charset="0"/>
                        </a:rPr>
                        <a:t>旧指針の苦痛のスクリーニングは新指針の「集学的治療等の</a:t>
                      </a:r>
                      <a:endParaRPr lang="en-US" altLang="ja-JP" sz="1000" b="0" i="0" u="none" strike="noStrike" baseline="0" dirty="0" smtClean="0">
                        <a:solidFill>
                          <a:schemeClr val="tx1"/>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chemeClr val="tx1"/>
                          </a:solidFill>
                          <a:latin typeface="+mn-ea"/>
                          <a:ea typeface="+mn-ea"/>
                          <a:cs typeface="Arial" panose="020B0604020202020204" pitchFamily="34" charset="0"/>
                        </a:rPr>
                        <a:t>　　　提供体制」へ移動</a:t>
                      </a:r>
                    </a:p>
                    <a:p>
                      <a:pPr>
                        <a:lnSpc>
                          <a:spcPct val="150000"/>
                        </a:lnSpc>
                      </a:pPr>
                      <a:r>
                        <a:rPr lang="ja-JP" altLang="en-US" sz="1000" b="0" i="0" u="none" strike="noStrike" baseline="0" dirty="0" smtClean="0">
                          <a:solidFill>
                            <a:srgbClr val="FF0000"/>
                          </a:solidFill>
                          <a:latin typeface="+mn-ea"/>
                          <a:ea typeface="+mn-ea"/>
                          <a:cs typeface="Arial" panose="020B0604020202020204" pitchFamily="34" charset="0"/>
                        </a:rPr>
                        <a:t>（新）患者や家族に対し、アドバンス・ケア・プランニングを含めた</a:t>
                      </a:r>
                      <a:endParaRPr lang="en-US" altLang="ja-JP" sz="1000" b="0" i="0" u="none" strike="noStrike" baseline="0" dirty="0" smtClean="0">
                        <a:solidFill>
                          <a:srgbClr val="FF0000"/>
                        </a:solidFill>
                        <a:latin typeface="+mn-ea"/>
                        <a:ea typeface="+mn-ea"/>
                        <a:cs typeface="Arial" panose="020B0604020202020204" pitchFamily="34" charset="0"/>
                      </a:endParaRPr>
                    </a:p>
                    <a:p>
                      <a:pPr>
                        <a:lnSpc>
                          <a:spcPct val="150000"/>
                        </a:lnSpc>
                      </a:pPr>
                      <a:r>
                        <a:rPr lang="ja-JP" altLang="en-US" sz="1000" b="0" i="0" u="none" strike="noStrike" baseline="0" dirty="0" smtClean="0">
                          <a:solidFill>
                            <a:srgbClr val="FF0000"/>
                          </a:solidFill>
                          <a:latin typeface="+mn-ea"/>
                          <a:ea typeface="+mn-ea"/>
                          <a:cs typeface="Arial" panose="020B0604020202020204" pitchFamily="34" charset="0"/>
                        </a:rPr>
                        <a:t>　　　意思決定支援を提供できる体制の整備</a:t>
                      </a:r>
                    </a:p>
                  </a:txBody>
                  <a:tcPr/>
                </a:tc>
              </a:tr>
            </a:tbl>
          </a:graphicData>
        </a:graphic>
      </p:graphicFrame>
      <p:sp>
        <p:nvSpPr>
          <p:cNvPr id="7" name="テキスト ボックス 6"/>
          <p:cNvSpPr txBox="1"/>
          <p:nvPr/>
        </p:nvSpPr>
        <p:spPr>
          <a:xfrm>
            <a:off x="179512" y="44624"/>
            <a:ext cx="8856984"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a:t>
            </a:r>
            <a:r>
              <a:rPr lang="ja-JP" altLang="en-US" b="1" dirty="0" smtClean="0">
                <a:solidFill>
                  <a:schemeClr val="bg1"/>
                </a:solidFill>
              </a:rPr>
              <a:t>要件</a:t>
            </a:r>
            <a:r>
              <a:rPr lang="ja-JP" altLang="en-US" b="1" dirty="0">
                <a:solidFill>
                  <a:schemeClr val="bg1"/>
                </a:solidFill>
              </a:rPr>
              <a:t>の主な</a:t>
            </a:r>
            <a:r>
              <a:rPr lang="ja-JP" altLang="en-US" b="1" dirty="0" smtClean="0">
                <a:solidFill>
                  <a:schemeClr val="bg1"/>
                </a:solidFill>
              </a:rPr>
              <a:t>変更（</a:t>
            </a:r>
            <a:r>
              <a:rPr lang="ja-JP" altLang="en-US" b="1" dirty="0">
                <a:solidFill>
                  <a:schemeClr val="bg1"/>
                </a:solidFill>
              </a:rPr>
              <a:t>人的要件除く）</a:t>
            </a:r>
          </a:p>
        </p:txBody>
      </p:sp>
      <p:cxnSp>
        <p:nvCxnSpPr>
          <p:cNvPr id="5" name="直線矢印コネクタ 4"/>
          <p:cNvCxnSpPr/>
          <p:nvPr/>
        </p:nvCxnSpPr>
        <p:spPr>
          <a:xfrm flipV="1">
            <a:off x="4427984" y="980728"/>
            <a:ext cx="720080" cy="479305"/>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8115703" y="15007"/>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4148856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99387298"/>
              </p:ext>
            </p:extLst>
          </p:nvPr>
        </p:nvGraphicFramePr>
        <p:xfrm>
          <a:off x="107504" y="836712"/>
          <a:ext cx="8928992" cy="5500865"/>
        </p:xfrm>
        <a:graphic>
          <a:graphicData uri="http://schemas.openxmlformats.org/drawingml/2006/table">
            <a:tbl>
              <a:tblPr firstRow="1" bandRow="1">
                <a:tableStyleId>{5940675A-B579-460E-94D1-54222C63F5DA}</a:tableStyleId>
              </a:tblPr>
              <a:tblGrid>
                <a:gridCol w="1008112"/>
                <a:gridCol w="3960440"/>
                <a:gridCol w="3960440"/>
              </a:tblGrid>
              <a:tr h="216024">
                <a:tc>
                  <a:txBody>
                    <a:bodyPr/>
                    <a:lstStyle/>
                    <a:p>
                      <a:pPr>
                        <a:lnSpc>
                          <a:spcPts val="1700"/>
                        </a:lnSpc>
                      </a:pPr>
                      <a:r>
                        <a:rPr kumimoji="1" lang="ja-JP" altLang="en-US" sz="1100" dirty="0" smtClean="0">
                          <a:solidFill>
                            <a:schemeClr val="bg1"/>
                          </a:solidFill>
                          <a:latin typeface="+mn-ea"/>
                          <a:ea typeface="+mn-ea"/>
                          <a:cs typeface="Arial" panose="020B0604020202020204" pitchFamily="34" charset="0"/>
                        </a:rPr>
                        <a:t>　</a:t>
                      </a:r>
                      <a:endParaRPr kumimoji="1" lang="ja-JP" altLang="en-US" sz="110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3005028">
                <a:tc>
                  <a:txBody>
                    <a:bodyPr/>
                    <a:lstStyle/>
                    <a:p>
                      <a:pPr algn="ctr">
                        <a:lnSpc>
                          <a:spcPts val="1700"/>
                        </a:lnSpc>
                      </a:pPr>
                      <a:r>
                        <a:rPr kumimoji="1" lang="ja-JP" altLang="en-US" sz="1200" dirty="0" smtClean="0">
                          <a:latin typeface="+mn-ea"/>
                          <a:ea typeface="+mn-ea"/>
                        </a:rPr>
                        <a:t>地域連携の推進体制</a:t>
                      </a:r>
                      <a:endParaRPr kumimoji="1" lang="ja-JP" altLang="en-US" sz="1200" dirty="0">
                        <a:latin typeface="+mn-ea"/>
                        <a:ea typeface="+mn-ea"/>
                      </a:endParaRPr>
                    </a:p>
                  </a:txBody>
                  <a:tcPr anchor="ctr">
                    <a:noFill/>
                  </a:tcPr>
                </a:tc>
                <a:tc>
                  <a:txBody>
                    <a:bodyPr/>
                    <a:lstStyle/>
                    <a:p>
                      <a:pPr>
                        <a:lnSpc>
                          <a:spcPct val="150000"/>
                        </a:lnSpc>
                      </a:pPr>
                      <a:r>
                        <a:rPr lang="ja-JP" altLang="en-US" sz="1050" b="0" i="0" u="none" strike="noStrike" baseline="0" dirty="0" smtClean="0">
                          <a:solidFill>
                            <a:srgbClr val="000000"/>
                          </a:solidFill>
                          <a:latin typeface="+mn-ea"/>
                          <a:ea typeface="+mn-ea"/>
                        </a:rPr>
                        <a:t>・地域医療機関からの患者受け入れ、紹介、医療圏内の</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緩和ケアマップやリストの作成等、情報提供できる体制</a:t>
                      </a:r>
                    </a:p>
                    <a:p>
                      <a:pPr>
                        <a:lnSpc>
                          <a:spcPct val="150000"/>
                        </a:lnSpc>
                      </a:pPr>
                      <a:r>
                        <a:rPr lang="ja-JP" altLang="en-US" sz="1050" b="0" i="0" u="none" strike="noStrike" baseline="0" dirty="0" smtClean="0">
                          <a:solidFill>
                            <a:srgbClr val="000000"/>
                          </a:solidFill>
                          <a:latin typeface="+mn-ea"/>
                          <a:ea typeface="+mn-ea"/>
                        </a:rPr>
                        <a:t>・病理診断、画像診断の依頼、相談等、地域医療機関の医師と</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相互的な連携協力体制を整備</a:t>
                      </a:r>
                    </a:p>
                    <a:p>
                      <a:pPr>
                        <a:lnSpc>
                          <a:spcPct val="150000"/>
                        </a:lnSpc>
                      </a:pPr>
                      <a:r>
                        <a:rPr lang="ja-JP" altLang="en-US" sz="1050" b="0" i="0" u="none" strike="noStrike" baseline="0" dirty="0" smtClean="0">
                          <a:solidFill>
                            <a:srgbClr val="000000"/>
                          </a:solidFill>
                          <a:latin typeface="+mn-ea"/>
                          <a:ea typeface="+mn-ea"/>
                        </a:rPr>
                        <a:t>・医療圏内の情報集約、情報提供</a:t>
                      </a:r>
                    </a:p>
                    <a:p>
                      <a:pPr>
                        <a:lnSpc>
                          <a:spcPct val="150000"/>
                        </a:lnSpc>
                      </a:pPr>
                      <a:r>
                        <a:rPr lang="ja-JP" altLang="en-US" sz="1050" b="0" i="0" u="none" strike="noStrike" baseline="0" dirty="0" smtClean="0">
                          <a:solidFill>
                            <a:srgbClr val="000000"/>
                          </a:solidFill>
                          <a:latin typeface="+mn-ea"/>
                          <a:ea typeface="+mn-ea"/>
                        </a:rPr>
                        <a:t>・歯科医師と連携（望ましい）</a:t>
                      </a:r>
                    </a:p>
                    <a:p>
                      <a:pPr>
                        <a:lnSpc>
                          <a:spcPct val="150000"/>
                        </a:lnSpc>
                      </a:pPr>
                      <a:r>
                        <a:rPr lang="ja-JP" altLang="en-US" sz="1050" b="0" i="0" u="none" strike="noStrike" baseline="0" dirty="0" smtClean="0">
                          <a:solidFill>
                            <a:srgbClr val="000000"/>
                          </a:solidFill>
                          <a:latin typeface="+mn-ea"/>
                          <a:ea typeface="+mn-ea"/>
                        </a:rPr>
                        <a:t>・地域連携クリティカルパスの整備</a:t>
                      </a:r>
                    </a:p>
                    <a:p>
                      <a:pPr>
                        <a:lnSpc>
                          <a:spcPct val="150000"/>
                        </a:lnSpc>
                      </a:pPr>
                      <a:r>
                        <a:rPr lang="ja-JP" altLang="en-US" sz="1050" b="0" i="0" u="none" strike="noStrike" baseline="0" dirty="0" smtClean="0">
                          <a:solidFill>
                            <a:srgbClr val="000000"/>
                          </a:solidFill>
                          <a:latin typeface="+mn-ea"/>
                          <a:ea typeface="+mn-ea"/>
                        </a:rPr>
                        <a:t>・院内緩和ケア治療が在宅診療でも継続できる体制</a:t>
                      </a:r>
                    </a:p>
                    <a:p>
                      <a:pPr>
                        <a:lnSpc>
                          <a:spcPct val="150000"/>
                        </a:lnSpc>
                      </a:pPr>
                      <a:r>
                        <a:rPr lang="ja-JP" altLang="en-US" sz="1050" b="0" i="0" u="none" strike="noStrike" baseline="0" dirty="0" smtClean="0">
                          <a:solidFill>
                            <a:srgbClr val="000000"/>
                          </a:solidFill>
                          <a:latin typeface="+mn-ea"/>
                          <a:ea typeface="+mn-ea"/>
                        </a:rPr>
                        <a:t>・退院支援に当たって、療養場所等の意思決定支援、</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必要に応じて地域の在宅診療に携わる医師や看護師等との</a:t>
                      </a:r>
                      <a:endParaRPr lang="en-US" altLang="ja-JP" sz="1050" b="0" i="0" u="none" strike="noStrike" baseline="0" dirty="0" smtClean="0">
                        <a:solidFill>
                          <a:srgbClr val="000000"/>
                        </a:solidFill>
                        <a:latin typeface="+mn-ea"/>
                        <a:ea typeface="+mn-ea"/>
                      </a:endParaRPr>
                    </a:p>
                    <a:p>
                      <a:pPr>
                        <a:lnSpc>
                          <a:spcPct val="150000"/>
                        </a:lnSpc>
                      </a:pPr>
                      <a:r>
                        <a:rPr lang="ja-JP" altLang="en-US" sz="1050" b="0" i="0" u="none" strike="noStrike" baseline="0" dirty="0" smtClean="0">
                          <a:solidFill>
                            <a:srgbClr val="000000"/>
                          </a:solidFill>
                          <a:latin typeface="+mn-ea"/>
                          <a:ea typeface="+mn-ea"/>
                        </a:rPr>
                        <a:t>　退院前カンファレンス実施</a:t>
                      </a:r>
                      <a:endParaRPr kumimoji="1" lang="ja-JP" altLang="en-US" sz="1050" u="none" dirty="0">
                        <a:latin typeface="+mn-ea"/>
                        <a:ea typeface="+mn-ea"/>
                      </a:endParaRPr>
                    </a:p>
                  </a:txBody>
                  <a:tcPr/>
                </a:tc>
                <a:tc>
                  <a:txBody>
                    <a:bodyPr/>
                    <a:lstStyle/>
                    <a:p>
                      <a:pPr>
                        <a:lnSpc>
                          <a:spcPct val="150000"/>
                        </a:lnSpc>
                      </a:pPr>
                      <a:r>
                        <a:rPr lang="ja-JP" altLang="en-US" sz="1050" b="0" i="0" u="none" strike="noStrike" baseline="0" dirty="0" smtClean="0">
                          <a:solidFill>
                            <a:srgbClr val="000000"/>
                          </a:solidFill>
                          <a:latin typeface="+mn-ea"/>
                          <a:ea typeface="+mn-ea"/>
                        </a:rPr>
                        <a:t>（修）相互的な連携協力体制・教育体制の整備</a:t>
                      </a:r>
                    </a:p>
                    <a:p>
                      <a:pPr>
                        <a:lnSpc>
                          <a:spcPct val="150000"/>
                        </a:lnSpc>
                      </a:pPr>
                      <a:r>
                        <a:rPr lang="ja-JP" altLang="en-US" sz="1050" b="0" i="0" u="none" strike="noStrike" baseline="0" dirty="0" smtClean="0">
                          <a:solidFill>
                            <a:srgbClr val="FF0000"/>
                          </a:solidFill>
                          <a:latin typeface="+mn-ea"/>
                          <a:ea typeface="+mn-ea"/>
                        </a:rPr>
                        <a:t>（新）・当該医療圏の地域の医療機関や在宅診療所等と情報共有、</a:t>
                      </a:r>
                      <a:endParaRPr lang="en-US" altLang="ja-JP" sz="1050" b="0" i="0" u="none" strike="noStrike" baseline="0" dirty="0" smtClean="0">
                        <a:solidFill>
                          <a:srgbClr val="FF0000"/>
                        </a:solidFill>
                        <a:latin typeface="+mn-ea"/>
                        <a:ea typeface="+mn-ea"/>
                      </a:endParaRPr>
                    </a:p>
                    <a:p>
                      <a:pPr>
                        <a:lnSpc>
                          <a:spcPct val="150000"/>
                        </a:lnSpc>
                      </a:pPr>
                      <a:r>
                        <a:rPr lang="ja-JP" altLang="en-US" sz="1050" b="0" i="0" u="none" strike="noStrike" baseline="0" dirty="0" smtClean="0">
                          <a:solidFill>
                            <a:srgbClr val="FF0000"/>
                          </a:solidFill>
                          <a:latin typeface="+mn-ea"/>
                          <a:ea typeface="+mn-ea"/>
                        </a:rPr>
                        <a:t>　　　　役割分担、支援等について議論する場を年</a:t>
                      </a:r>
                      <a:r>
                        <a:rPr lang="en-US" altLang="ja-JP" sz="1050" b="0" i="0" u="none" strike="noStrike" baseline="0" dirty="0" smtClean="0">
                          <a:solidFill>
                            <a:srgbClr val="FF0000"/>
                          </a:solidFill>
                          <a:latin typeface="+mn-ea"/>
                          <a:ea typeface="+mn-ea"/>
                        </a:rPr>
                        <a:t>1</a:t>
                      </a:r>
                      <a:r>
                        <a:rPr lang="ja-JP" altLang="en-US" sz="1050" b="0" i="0" u="none" strike="noStrike" baseline="0" dirty="0" smtClean="0">
                          <a:solidFill>
                            <a:srgbClr val="FF0000"/>
                          </a:solidFill>
                          <a:latin typeface="+mn-ea"/>
                          <a:ea typeface="+mn-ea"/>
                        </a:rPr>
                        <a:t>回以上</a:t>
                      </a:r>
                      <a:endParaRPr lang="en-US" altLang="ja-JP" sz="1050" b="0" i="0" u="none" strike="noStrike" baseline="0" dirty="0" smtClean="0">
                        <a:solidFill>
                          <a:srgbClr val="FF0000"/>
                        </a:solidFill>
                        <a:latin typeface="+mn-ea"/>
                        <a:ea typeface="+mn-ea"/>
                      </a:endParaRPr>
                    </a:p>
                    <a:p>
                      <a:pPr>
                        <a:lnSpc>
                          <a:spcPct val="150000"/>
                        </a:lnSpc>
                      </a:pPr>
                      <a:r>
                        <a:rPr lang="ja-JP" altLang="en-US" sz="1050" b="0" i="0" u="none" strike="noStrike" baseline="0" dirty="0" smtClean="0">
                          <a:solidFill>
                            <a:srgbClr val="FF0000"/>
                          </a:solidFill>
                          <a:latin typeface="+mn-ea"/>
                          <a:ea typeface="+mn-ea"/>
                        </a:rPr>
                        <a:t>　　　　設けること</a:t>
                      </a:r>
                      <a:endParaRPr lang="en-US" altLang="ja-JP" sz="1050" b="0" i="0" u="none" strike="noStrike" baseline="0" dirty="0" smtClean="0">
                        <a:solidFill>
                          <a:srgbClr val="FF0000"/>
                        </a:solidFill>
                        <a:latin typeface="+mn-ea"/>
                        <a:ea typeface="+mn-ea"/>
                      </a:endParaRPr>
                    </a:p>
                    <a:p>
                      <a:pPr>
                        <a:lnSpc>
                          <a:spcPct val="150000"/>
                        </a:lnSpc>
                      </a:pPr>
                      <a:r>
                        <a:rPr lang="ja-JP" altLang="en-US" sz="1050" b="0" i="0" u="none" strike="noStrike" baseline="0" dirty="0" smtClean="0">
                          <a:solidFill>
                            <a:srgbClr val="FF0000"/>
                          </a:solidFill>
                          <a:latin typeface="+mn-ea"/>
                          <a:ea typeface="+mn-ea"/>
                        </a:rPr>
                        <a:t>　　　・既存の会議体を利用する等の工夫が望ましい</a:t>
                      </a:r>
                      <a:endParaRPr kumimoji="1" lang="ja-JP" altLang="en-US" sz="1050" u="none" dirty="0">
                        <a:solidFill>
                          <a:srgbClr val="FF0000"/>
                        </a:solidFill>
                        <a:latin typeface="+mn-ea"/>
                        <a:ea typeface="+mn-ea"/>
                      </a:endParaRPr>
                    </a:p>
                  </a:txBody>
                  <a:tcPr/>
                </a:tc>
              </a:tr>
              <a:tr h="2188497">
                <a:tc>
                  <a:txBody>
                    <a:bodyPr/>
                    <a:lstStyle/>
                    <a:p>
                      <a:pPr algn="ctr">
                        <a:lnSpc>
                          <a:spcPts val="1700"/>
                        </a:lnSpc>
                      </a:pPr>
                      <a:r>
                        <a:rPr kumimoji="1" lang="ja-JP" altLang="en-US" sz="1200" dirty="0" smtClean="0">
                          <a:latin typeface="+mn-ea"/>
                          <a:ea typeface="+mn-ea"/>
                        </a:rPr>
                        <a:t>医療施設</a:t>
                      </a:r>
                      <a:endParaRPr kumimoji="1" lang="ja-JP" altLang="en-US" sz="1200" dirty="0">
                        <a:latin typeface="+mn-ea"/>
                        <a:ea typeface="+mn-ea"/>
                      </a:endParaRPr>
                    </a:p>
                  </a:txBody>
                  <a:tcPr anchor="ctr">
                    <a:noFill/>
                  </a:tcPr>
                </a:tc>
                <a:tc>
                  <a:txBody>
                    <a:bodyPr/>
                    <a:lstStyle/>
                    <a:p>
                      <a:pPr>
                        <a:lnSpc>
                          <a:spcPct val="150000"/>
                        </a:lnSpc>
                      </a:pPr>
                      <a:r>
                        <a:rPr kumimoji="1" lang="ja-JP" altLang="en-US" sz="1050" u="none" dirty="0" smtClean="0">
                          <a:latin typeface="+mn-ea"/>
                          <a:ea typeface="+mn-ea"/>
                        </a:rPr>
                        <a:t>・放射線治療機器設置（リニアックなどの体外照射用機器）</a:t>
                      </a:r>
                    </a:p>
                    <a:p>
                      <a:pPr>
                        <a:lnSpc>
                          <a:spcPct val="150000"/>
                        </a:lnSpc>
                      </a:pPr>
                      <a:r>
                        <a:rPr kumimoji="1" lang="ja-JP" altLang="en-US" sz="1050" u="none" dirty="0" smtClean="0">
                          <a:latin typeface="+mn-ea"/>
                          <a:ea typeface="+mn-ea"/>
                        </a:rPr>
                        <a:t>・外来化学療法室設置</a:t>
                      </a:r>
                    </a:p>
                    <a:p>
                      <a:pPr>
                        <a:lnSpc>
                          <a:spcPct val="150000"/>
                        </a:lnSpc>
                      </a:pPr>
                      <a:r>
                        <a:rPr kumimoji="1" lang="ja-JP" altLang="en-US" sz="1050" u="none" dirty="0" smtClean="0">
                          <a:latin typeface="+mn-ea"/>
                          <a:ea typeface="+mn-ea"/>
                        </a:rPr>
                        <a:t>・原則集中治療室設置</a:t>
                      </a:r>
                    </a:p>
                    <a:p>
                      <a:pPr>
                        <a:lnSpc>
                          <a:spcPct val="150000"/>
                        </a:lnSpc>
                      </a:pPr>
                      <a:r>
                        <a:rPr kumimoji="1" lang="ja-JP" altLang="en-US" sz="1050" u="none" dirty="0" smtClean="0">
                          <a:latin typeface="+mn-ea"/>
                          <a:ea typeface="+mn-ea"/>
                        </a:rPr>
                        <a:t>・白血病を専門分野とする場合は無菌病室設置</a:t>
                      </a:r>
                    </a:p>
                    <a:p>
                      <a:pPr>
                        <a:lnSpc>
                          <a:spcPct val="150000"/>
                        </a:lnSpc>
                      </a:pPr>
                      <a:r>
                        <a:rPr kumimoji="1" lang="ja-JP" altLang="en-US" sz="1050" u="none" dirty="0" smtClean="0">
                          <a:latin typeface="+mn-ea"/>
                          <a:ea typeface="+mn-ea"/>
                        </a:rPr>
                        <a:t>・術中迅速病理診断を含めた病理診断が可能な病理診断室設置</a:t>
                      </a:r>
                    </a:p>
                    <a:p>
                      <a:pPr>
                        <a:lnSpc>
                          <a:spcPct val="150000"/>
                        </a:lnSpc>
                      </a:pPr>
                      <a:r>
                        <a:rPr kumimoji="1" lang="ja-JP" altLang="en-US" sz="1050" u="none" dirty="0" smtClean="0">
                          <a:latin typeface="+mn-ea"/>
                          <a:ea typeface="+mn-ea"/>
                        </a:rPr>
                        <a:t>・集学的治療等の内容や注意点を自主的に確認できる環境整備</a:t>
                      </a:r>
                    </a:p>
                    <a:p>
                      <a:pPr>
                        <a:lnSpc>
                          <a:spcPct val="150000"/>
                        </a:lnSpc>
                      </a:pPr>
                      <a:r>
                        <a:rPr kumimoji="1" lang="ja-JP" altLang="en-US" sz="1050" u="none" dirty="0" smtClean="0">
                          <a:latin typeface="+mn-ea"/>
                          <a:ea typeface="+mn-ea"/>
                        </a:rPr>
                        <a:t>・心の悩みや体験等を語り合うための場を設けることが望ましい</a:t>
                      </a:r>
                    </a:p>
                    <a:p>
                      <a:pPr>
                        <a:lnSpc>
                          <a:spcPct val="150000"/>
                        </a:lnSpc>
                      </a:pPr>
                      <a:r>
                        <a:rPr kumimoji="1" lang="ja-JP" altLang="en-US" sz="1050" u="none" dirty="0" smtClean="0">
                          <a:latin typeface="+mn-ea"/>
                          <a:ea typeface="+mn-ea"/>
                        </a:rPr>
                        <a:t>・敷地内禁煙等のたばこ対策に積極的に取り組むこと</a:t>
                      </a:r>
                      <a:endParaRPr kumimoji="1" lang="ja-JP" altLang="en-US" sz="1050" u="none" dirty="0">
                        <a:latin typeface="+mn-ea"/>
                        <a:ea typeface="+mn-ea"/>
                      </a:endParaRPr>
                    </a:p>
                  </a:txBody>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050" u="none" dirty="0" smtClean="0">
                          <a:latin typeface="+mn-ea"/>
                          <a:ea typeface="+mn-ea"/>
                        </a:rPr>
                        <a:t>（修）設けることが望ましい→設けること</a:t>
                      </a:r>
                    </a:p>
                  </a:txBody>
                  <a:tcPr anchor="ctr"/>
                </a:tc>
              </a:tr>
            </a:tbl>
          </a:graphicData>
        </a:graphic>
      </p:graphicFrame>
      <p:sp>
        <p:nvSpPr>
          <p:cNvPr id="5" name="テキスト ボックス 4"/>
          <p:cNvSpPr txBox="1"/>
          <p:nvPr/>
        </p:nvSpPr>
        <p:spPr>
          <a:xfrm>
            <a:off x="107504" y="332656"/>
            <a:ext cx="8928992"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a:t>
            </a:r>
            <a:r>
              <a:rPr lang="ja-JP" altLang="en-US" b="1" dirty="0" smtClean="0">
                <a:solidFill>
                  <a:schemeClr val="bg1"/>
                </a:solidFill>
              </a:rPr>
              <a:t>の主</a:t>
            </a:r>
            <a:r>
              <a:rPr lang="ja-JP" altLang="en-US" b="1" dirty="0">
                <a:solidFill>
                  <a:schemeClr val="bg1"/>
                </a:solidFill>
              </a:rPr>
              <a:t>な</a:t>
            </a:r>
            <a:r>
              <a:rPr lang="ja-JP" altLang="en-US" b="1" dirty="0" smtClean="0">
                <a:solidFill>
                  <a:schemeClr val="bg1"/>
                </a:solidFill>
              </a:rPr>
              <a:t>変更（</a:t>
            </a:r>
            <a:r>
              <a:rPr lang="ja-JP" altLang="en-US" b="1" dirty="0">
                <a:solidFill>
                  <a:schemeClr val="bg1"/>
                </a:solidFill>
              </a:rPr>
              <a:t>人的要件除く）</a:t>
            </a:r>
          </a:p>
        </p:txBody>
      </p:sp>
      <p:cxnSp>
        <p:nvCxnSpPr>
          <p:cNvPr id="9" name="直線矢印コネクタ 8"/>
          <p:cNvCxnSpPr/>
          <p:nvPr/>
        </p:nvCxnSpPr>
        <p:spPr>
          <a:xfrm flipV="1">
            <a:off x="4773970" y="1384519"/>
            <a:ext cx="374813" cy="50405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0" name="直線矢印コネクタ 9"/>
          <p:cNvCxnSpPr/>
          <p:nvPr/>
        </p:nvCxnSpPr>
        <p:spPr>
          <a:xfrm flipV="1">
            <a:off x="4773970" y="5373216"/>
            <a:ext cx="374813" cy="42515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8028384" y="231031"/>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8" name="スライド番号プレースホルダー 1"/>
          <p:cNvSpPr>
            <a:spLocks noGrp="1"/>
          </p:cNvSpPr>
          <p:nvPr>
            <p:ph type="sldNum" sz="quarter" idx="12"/>
          </p:nvPr>
        </p:nvSpPr>
        <p:spPr>
          <a:xfrm>
            <a:off x="6758880" y="6356350"/>
            <a:ext cx="2133600" cy="365125"/>
          </a:xfrm>
        </p:spPr>
        <p:txBody>
          <a:bodyPr/>
          <a:lstStyle/>
          <a:p>
            <a:r>
              <a:rPr lang="ja-JP" altLang="en-US" sz="1400" dirty="0">
                <a:solidFill>
                  <a:schemeClr val="tx1"/>
                </a:solidFill>
              </a:rPr>
              <a:t>３</a:t>
            </a:r>
            <a:endParaRPr kumimoji="1" lang="ja-JP" altLang="en-US" sz="1400" dirty="0">
              <a:solidFill>
                <a:schemeClr val="tx1"/>
              </a:solidFill>
            </a:endParaRPr>
          </a:p>
        </p:txBody>
      </p:sp>
    </p:spTree>
    <p:extLst>
      <p:ext uri="{BB962C8B-B14F-4D97-AF65-F5344CB8AC3E}">
        <p14:creationId xmlns:p14="http://schemas.microsoft.com/office/powerpoint/2010/main" val="4044634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23342316"/>
              </p:ext>
            </p:extLst>
          </p:nvPr>
        </p:nvGraphicFramePr>
        <p:xfrm>
          <a:off x="215516" y="863070"/>
          <a:ext cx="8568952" cy="5590266"/>
        </p:xfrm>
        <a:graphic>
          <a:graphicData uri="http://schemas.openxmlformats.org/drawingml/2006/table">
            <a:tbl>
              <a:tblPr firstRow="1" bandRow="1">
                <a:tableStyleId>{5940675A-B579-460E-94D1-54222C63F5DA}</a:tableStyleId>
              </a:tblPr>
              <a:tblGrid>
                <a:gridCol w="1152128"/>
                <a:gridCol w="3744416"/>
                <a:gridCol w="3672408"/>
              </a:tblGrid>
              <a:tr h="274053">
                <a:tc>
                  <a:txBody>
                    <a:bodyPr/>
                    <a:lstStyle/>
                    <a:p>
                      <a:pPr>
                        <a:lnSpc>
                          <a:spcPts val="1700"/>
                        </a:lnSpc>
                      </a:pPr>
                      <a:r>
                        <a:rPr kumimoji="1" lang="ja-JP" altLang="en-US" sz="1100" dirty="0" smtClean="0">
                          <a:solidFill>
                            <a:schemeClr val="bg1"/>
                          </a:solidFill>
                          <a:latin typeface="+mn-ea"/>
                          <a:ea typeface="+mn-ea"/>
                          <a:cs typeface="Arial" panose="020B0604020202020204" pitchFamily="34" charset="0"/>
                        </a:rPr>
                        <a:t>　</a:t>
                      </a:r>
                      <a:endParaRPr kumimoji="1" lang="ja-JP" altLang="en-US" sz="110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2791186">
                <a:tc>
                  <a:txBody>
                    <a:bodyPr/>
                    <a:lstStyle/>
                    <a:p>
                      <a:pPr algn="ctr">
                        <a:lnSpc>
                          <a:spcPts val="1700"/>
                        </a:lnSpc>
                      </a:pPr>
                      <a:r>
                        <a:rPr kumimoji="1" lang="ja-JP" altLang="en-US" sz="1200" dirty="0" smtClean="0">
                          <a:latin typeface="+mn-ea"/>
                          <a:ea typeface="+mn-ea"/>
                          <a:cs typeface="Arial" panose="020B0604020202020204" pitchFamily="34" charset="0"/>
                        </a:rPr>
                        <a:t>診療実績</a:t>
                      </a:r>
                      <a:endParaRPr kumimoji="1" lang="ja-JP" altLang="en-US" sz="1200" dirty="0">
                        <a:latin typeface="+mn-ea"/>
                        <a:ea typeface="+mn-ea"/>
                        <a:cs typeface="Arial" panose="020B0604020202020204" pitchFamily="34" charset="0"/>
                      </a:endParaRPr>
                    </a:p>
                  </a:txBody>
                  <a:tcPr anchor="ctr">
                    <a:noFill/>
                  </a:tcPr>
                </a:tc>
                <a:tc>
                  <a:txBody>
                    <a:bodyPr/>
                    <a:lstStyle/>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・①または②を概ね満たすこと</a:t>
                      </a:r>
                      <a:endParaRPr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①以下の項目をそれぞれ満たすこと</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ア　院内がん登録数　年間</a:t>
                      </a:r>
                      <a:r>
                        <a:rPr lang="en-US" altLang="ja-JP" sz="1050" b="0" i="0" u="none" strike="noStrike" baseline="0" dirty="0" smtClean="0">
                          <a:solidFill>
                            <a:schemeClr val="tx1"/>
                          </a:solidFill>
                          <a:latin typeface="+mn-ea"/>
                          <a:ea typeface="+mn-ea"/>
                          <a:cs typeface="Arial" panose="020B0604020202020204" pitchFamily="34" charset="0"/>
                        </a:rPr>
                        <a:t>500</a:t>
                      </a:r>
                      <a:r>
                        <a:rPr lang="ja-JP" altLang="en-US" sz="1050" b="0" i="0" u="none" strike="noStrike" baseline="0" dirty="0" smtClean="0">
                          <a:solidFill>
                            <a:schemeClr val="tx1"/>
                          </a:solidFill>
                          <a:latin typeface="+mn-ea"/>
                          <a:ea typeface="+mn-ea"/>
                          <a:cs typeface="Arial" panose="020B0604020202020204" pitchFamily="34" charset="0"/>
                        </a:rPr>
                        <a:t>件以上</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イ　悪性腫瘍の手術件数　年間</a:t>
                      </a:r>
                      <a:r>
                        <a:rPr lang="en-US" altLang="ja-JP" sz="1050" b="0" i="0" u="none" strike="noStrike" baseline="0" dirty="0" smtClean="0">
                          <a:solidFill>
                            <a:schemeClr val="tx1"/>
                          </a:solidFill>
                          <a:latin typeface="+mn-ea"/>
                          <a:ea typeface="+mn-ea"/>
                          <a:cs typeface="Arial" panose="020B0604020202020204" pitchFamily="34" charset="0"/>
                        </a:rPr>
                        <a:t>400</a:t>
                      </a:r>
                      <a:r>
                        <a:rPr lang="ja-JP" altLang="en-US" sz="1050" b="0" i="0" u="none" strike="noStrike" baseline="0" dirty="0" smtClean="0">
                          <a:solidFill>
                            <a:schemeClr val="tx1"/>
                          </a:solidFill>
                          <a:latin typeface="+mn-ea"/>
                          <a:ea typeface="+mn-ea"/>
                          <a:cs typeface="Arial" panose="020B0604020202020204" pitchFamily="34" charset="0"/>
                        </a:rPr>
                        <a:t>件以上</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ウ　がんに係る薬物療法のべ患者数　年間</a:t>
                      </a:r>
                      <a:r>
                        <a:rPr lang="en-US" altLang="ja-JP" sz="1050" b="0" i="0" u="none" strike="noStrike" baseline="0" dirty="0" smtClean="0">
                          <a:solidFill>
                            <a:schemeClr val="tx1"/>
                          </a:solidFill>
                          <a:latin typeface="+mn-ea"/>
                          <a:ea typeface="+mn-ea"/>
                          <a:cs typeface="Arial" panose="020B0604020202020204" pitchFamily="34" charset="0"/>
                        </a:rPr>
                        <a:t>1,000</a:t>
                      </a:r>
                      <a:r>
                        <a:rPr lang="ja-JP" altLang="en-US" sz="1050" b="0" i="0" u="none" strike="noStrike" baseline="0" dirty="0" smtClean="0">
                          <a:solidFill>
                            <a:schemeClr val="tx1"/>
                          </a:solidFill>
                          <a:latin typeface="+mn-ea"/>
                          <a:ea typeface="+mn-ea"/>
                          <a:cs typeface="Arial" panose="020B0604020202020204" pitchFamily="34" charset="0"/>
                        </a:rPr>
                        <a:t>人以上</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エ　放射線治療のべ患者数　年間</a:t>
                      </a:r>
                      <a:r>
                        <a:rPr lang="en-US" altLang="ja-JP" sz="1050" b="0" i="0" u="none" strike="noStrike" baseline="0" dirty="0" smtClean="0">
                          <a:solidFill>
                            <a:schemeClr val="tx1"/>
                          </a:solidFill>
                          <a:latin typeface="+mn-ea"/>
                          <a:ea typeface="+mn-ea"/>
                          <a:cs typeface="Arial" panose="020B0604020202020204" pitchFamily="34" charset="0"/>
                        </a:rPr>
                        <a:t>200</a:t>
                      </a:r>
                      <a:r>
                        <a:rPr lang="ja-JP" altLang="en-US" sz="1050" b="0" i="0" u="none" strike="noStrike" baseline="0" dirty="0" smtClean="0">
                          <a:solidFill>
                            <a:schemeClr val="tx1"/>
                          </a:solidFill>
                          <a:latin typeface="+mn-ea"/>
                          <a:ea typeface="+mn-ea"/>
                          <a:cs typeface="Arial" panose="020B0604020202020204" pitchFamily="34" charset="0"/>
                        </a:rPr>
                        <a:t>人以上</a:t>
                      </a:r>
                      <a:endParaRPr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endParaRPr kumimoji="1"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kumimoji="1" lang="ja-JP" altLang="en-US" sz="1050" b="0" i="0" u="none" strike="noStrike" baseline="0" dirty="0" smtClean="0">
                          <a:solidFill>
                            <a:schemeClr val="tx1"/>
                          </a:solidFill>
                          <a:latin typeface="+mn-ea"/>
                          <a:ea typeface="+mn-ea"/>
                          <a:cs typeface="Arial" panose="020B0604020202020204" pitchFamily="34" charset="0"/>
                        </a:rPr>
                        <a:t>②当該２次医療圏に居住するがん患者のうち</a:t>
                      </a:r>
                      <a:endParaRPr kumimoji="1"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kumimoji="1" lang="ja-JP" altLang="en-US" sz="1050" b="0" i="0" u="none" strike="noStrike" baseline="0" dirty="0" smtClean="0">
                          <a:solidFill>
                            <a:schemeClr val="tx1"/>
                          </a:solidFill>
                          <a:latin typeface="+mn-ea"/>
                          <a:ea typeface="+mn-ea"/>
                          <a:cs typeface="Arial" panose="020B0604020202020204" pitchFamily="34" charset="0"/>
                        </a:rPr>
                        <a:t>　２割程度について診療実績があること</a:t>
                      </a:r>
                      <a:endParaRPr kumimoji="1" lang="ja-JP" altLang="en-US" sz="1050" u="none" dirty="0">
                        <a:solidFill>
                          <a:schemeClr val="tx1"/>
                        </a:solidFill>
                        <a:latin typeface="+mn-ea"/>
                        <a:ea typeface="+mn-ea"/>
                        <a:cs typeface="Arial" panose="020B0604020202020204" pitchFamily="34" charset="0"/>
                      </a:endParaRPr>
                    </a:p>
                  </a:txBody>
                  <a:tcPr/>
                </a:tc>
                <a:tc>
                  <a:txBody>
                    <a:bodyPr/>
                    <a:lstStyle/>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（修）・診療実績を概ね満たすこと</a:t>
                      </a:r>
                      <a:endParaRPr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なお、同一医療圏に複数の地域拠点病院を指定する</a:t>
                      </a:r>
                      <a:endParaRPr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場合は①の項目を全て満たすこと</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（修）①に緩和ケア要件が追加</a:t>
                      </a:r>
                    </a:p>
                    <a:p>
                      <a:pPr algn="l">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オ　緩和ケアチームの新規介入患者数　年間</a:t>
                      </a:r>
                      <a:r>
                        <a:rPr lang="en-US" altLang="ja-JP" sz="1050" b="0" i="0" u="none" strike="noStrike" baseline="0" dirty="0" smtClean="0">
                          <a:solidFill>
                            <a:schemeClr val="tx1"/>
                          </a:solidFill>
                          <a:latin typeface="+mn-ea"/>
                          <a:ea typeface="+mn-ea"/>
                          <a:cs typeface="Arial" panose="020B0604020202020204" pitchFamily="34" charset="0"/>
                        </a:rPr>
                        <a:t>50</a:t>
                      </a:r>
                      <a:r>
                        <a:rPr lang="ja-JP" altLang="en-US" sz="1050" b="0" i="0" u="none" strike="noStrike" baseline="0" dirty="0" smtClean="0">
                          <a:solidFill>
                            <a:schemeClr val="tx1"/>
                          </a:solidFill>
                          <a:latin typeface="+mn-ea"/>
                          <a:ea typeface="+mn-ea"/>
                          <a:cs typeface="Arial" panose="020B0604020202020204" pitchFamily="34" charset="0"/>
                        </a:rPr>
                        <a:t>人以上</a:t>
                      </a:r>
                      <a:endParaRPr lang="en-US" altLang="ja-JP" sz="1050" b="0" i="0" u="none" strike="noStrike" baseline="0" dirty="0" smtClean="0">
                        <a:solidFill>
                          <a:schemeClr val="tx1"/>
                        </a:solidFill>
                        <a:latin typeface="+mn-ea"/>
                        <a:ea typeface="+mn-ea"/>
                        <a:cs typeface="Arial" panose="020B0604020202020204" pitchFamily="34" charset="0"/>
                      </a:endParaRPr>
                    </a:p>
                    <a:p>
                      <a:pPr algn="l">
                        <a:lnSpc>
                          <a:spcPct val="150000"/>
                        </a:lnSpc>
                      </a:pPr>
                      <a:r>
                        <a:rPr kumimoji="1" lang="ja-JP" altLang="en-US" sz="1050" b="0" i="0" u="none" strike="noStrike" baseline="0" dirty="0" smtClean="0">
                          <a:solidFill>
                            <a:schemeClr val="tx1"/>
                          </a:solidFill>
                          <a:latin typeface="+mn-ea"/>
                          <a:ea typeface="+mn-ea"/>
                          <a:cs typeface="Arial" panose="020B0604020202020204" pitchFamily="34" charset="0"/>
                        </a:rPr>
                        <a:t>　　（緩和ケア要件は既指定病院のみ１年間の経過措置あり）</a:t>
                      </a:r>
                      <a:endParaRPr kumimoji="1" lang="ja-JP" altLang="en-US" sz="1050" u="none" dirty="0">
                        <a:solidFill>
                          <a:schemeClr val="tx1"/>
                        </a:solidFill>
                        <a:latin typeface="+mn-ea"/>
                        <a:ea typeface="+mn-ea"/>
                        <a:cs typeface="Arial" panose="020B0604020202020204" pitchFamily="34" charset="0"/>
                      </a:endParaRPr>
                    </a:p>
                  </a:txBody>
                  <a:tcPr/>
                </a:tc>
              </a:tr>
              <a:tr h="1327030">
                <a:tc>
                  <a:txBody>
                    <a:bodyPr/>
                    <a:lstStyle/>
                    <a:p>
                      <a:pPr algn="ctr">
                        <a:lnSpc>
                          <a:spcPts val="1700"/>
                        </a:lnSpc>
                      </a:pPr>
                      <a:r>
                        <a:rPr kumimoji="1" lang="ja-JP" altLang="en-US" sz="1200" dirty="0" smtClean="0">
                          <a:latin typeface="+mn-ea"/>
                          <a:ea typeface="+mn-ea"/>
                          <a:cs typeface="Arial" panose="020B0604020202020204" pitchFamily="34" charset="0"/>
                        </a:rPr>
                        <a:t>研修の</a:t>
                      </a:r>
                      <a:endParaRPr kumimoji="1" lang="en-US" altLang="ja-JP" sz="1200" dirty="0" smtClean="0">
                        <a:latin typeface="+mn-ea"/>
                        <a:ea typeface="+mn-ea"/>
                        <a:cs typeface="Arial" panose="020B0604020202020204" pitchFamily="34" charset="0"/>
                      </a:endParaRPr>
                    </a:p>
                    <a:p>
                      <a:pPr algn="ctr">
                        <a:lnSpc>
                          <a:spcPts val="1700"/>
                        </a:lnSpc>
                      </a:pPr>
                      <a:r>
                        <a:rPr kumimoji="1" lang="ja-JP" altLang="en-US" sz="1200" dirty="0" smtClean="0">
                          <a:latin typeface="+mn-ea"/>
                          <a:ea typeface="+mn-ea"/>
                          <a:cs typeface="Arial" panose="020B0604020202020204" pitchFamily="34" charset="0"/>
                        </a:rPr>
                        <a:t>実施体制</a:t>
                      </a:r>
                      <a:endParaRPr kumimoji="1" lang="ja-JP" altLang="en-US" sz="1200" dirty="0">
                        <a:latin typeface="+mn-ea"/>
                        <a:ea typeface="+mn-ea"/>
                        <a:cs typeface="Arial" panose="020B0604020202020204" pitchFamily="34" charset="0"/>
                      </a:endParaRPr>
                    </a:p>
                  </a:txBody>
                  <a:tcPr anchor="ctr">
                    <a:noFill/>
                  </a:tcPr>
                </a:tc>
                <a:tc>
                  <a:txBody>
                    <a:bodyPr/>
                    <a:lstStyle/>
                    <a:p>
                      <a:pPr algn="l">
                        <a:lnSpc>
                          <a:spcPct val="150000"/>
                        </a:lnSpc>
                      </a:pPr>
                      <a:r>
                        <a:rPr kumimoji="1" lang="ja-JP" altLang="en-US" sz="1050" dirty="0" smtClean="0">
                          <a:latin typeface="+mn-ea"/>
                          <a:ea typeface="+mn-ea"/>
                          <a:cs typeface="Arial" panose="020B0604020202020204" pitchFamily="34" charset="0"/>
                        </a:rPr>
                        <a:t>・医師対象の緩和ケア研修会を毎年定期的に実施、</a:t>
                      </a:r>
                      <a:endParaRPr kumimoji="1" lang="en-US" altLang="ja-JP" sz="1050" dirty="0" smtClean="0">
                        <a:latin typeface="+mn-ea"/>
                        <a:ea typeface="+mn-ea"/>
                        <a:cs typeface="Arial" panose="020B0604020202020204" pitchFamily="34" charset="0"/>
                      </a:endParaRPr>
                    </a:p>
                    <a:p>
                      <a:pPr algn="l">
                        <a:lnSpc>
                          <a:spcPct val="150000"/>
                        </a:lnSpc>
                      </a:pPr>
                      <a:r>
                        <a:rPr kumimoji="1" lang="ja-JP" altLang="en-US" sz="1050" dirty="0" smtClean="0">
                          <a:latin typeface="+mn-ea"/>
                          <a:ea typeface="+mn-ea"/>
                          <a:cs typeface="Arial" panose="020B0604020202020204" pitchFamily="34" charset="0"/>
                        </a:rPr>
                        <a:t>　また初期臨床研修２年目から修了後３年目までの全ての医師</a:t>
                      </a:r>
                      <a:endParaRPr kumimoji="1" lang="en-US" altLang="ja-JP" sz="1050" dirty="0" smtClean="0">
                        <a:latin typeface="+mn-ea"/>
                        <a:ea typeface="+mn-ea"/>
                        <a:cs typeface="Arial" panose="020B0604020202020204" pitchFamily="34" charset="0"/>
                      </a:endParaRPr>
                    </a:p>
                    <a:p>
                      <a:pPr algn="l">
                        <a:lnSpc>
                          <a:spcPct val="150000"/>
                        </a:lnSpc>
                      </a:pPr>
                      <a:r>
                        <a:rPr kumimoji="1" lang="ja-JP" altLang="en-US" sz="1050" dirty="0" smtClean="0">
                          <a:latin typeface="+mn-ea"/>
                          <a:ea typeface="+mn-ea"/>
                          <a:cs typeface="Arial" panose="020B0604020202020204" pitchFamily="34" charset="0"/>
                        </a:rPr>
                        <a:t>　が研修を修了する体制の整備</a:t>
                      </a:r>
                      <a:endParaRPr kumimoji="1" lang="en-US" altLang="ja-JP" sz="1050" dirty="0" smtClean="0">
                        <a:latin typeface="+mn-ea"/>
                        <a:ea typeface="+mn-ea"/>
                        <a:cs typeface="Arial" panose="020B0604020202020204" pitchFamily="34" charset="0"/>
                      </a:endParaRPr>
                    </a:p>
                    <a:p>
                      <a:pPr algn="l">
                        <a:lnSpc>
                          <a:spcPct val="150000"/>
                        </a:lnSpc>
                      </a:pPr>
                      <a:r>
                        <a:rPr kumimoji="1" lang="ja-JP" altLang="en-US" sz="1050" dirty="0" smtClean="0">
                          <a:latin typeface="+mn-ea"/>
                          <a:ea typeface="+mn-ea"/>
                          <a:cs typeface="Arial" panose="020B0604020202020204" pitchFamily="34" charset="0"/>
                        </a:rPr>
                        <a:t>　修了者について患者とその家族へ情報提供</a:t>
                      </a:r>
                      <a:endParaRPr kumimoji="1" lang="ja-JP" altLang="en-US" sz="1050" dirty="0">
                        <a:latin typeface="+mn-ea"/>
                        <a:ea typeface="+mn-ea"/>
                        <a:cs typeface="Arial" panose="020B0604020202020204" pitchFamily="34" charset="0"/>
                      </a:endParaRPr>
                    </a:p>
                  </a:txBody>
                  <a:tcPr/>
                </a:tc>
                <a:tc>
                  <a:txBody>
                    <a:bodyPr/>
                    <a:lstStyle/>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（修）・ 緩和ケア研修会の開催指針に準拠し、医師対象の</a:t>
                      </a:r>
                      <a:endParaRPr lang="en-US" altLang="ja-JP" sz="1050" b="0" i="0" u="none" strike="noStrike" baseline="0" dirty="0" smtClean="0">
                        <a:solidFill>
                          <a:schemeClr val="tx1"/>
                        </a:solidFill>
                        <a:latin typeface="+mn-ea"/>
                        <a:ea typeface="+mn-ea"/>
                        <a:cs typeface="Arial" panose="020B0604020202020204" pitchFamily="34" charset="0"/>
                      </a:endParaRPr>
                    </a:p>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緩和ケアに関する研修会を研修を都道府県と協議の上、</a:t>
                      </a:r>
                      <a:endParaRPr lang="en-US" altLang="ja-JP" sz="1050" b="0" i="0" u="none" strike="noStrike" baseline="0" dirty="0" smtClean="0">
                        <a:solidFill>
                          <a:schemeClr val="tx1"/>
                        </a:solidFill>
                        <a:latin typeface="+mn-ea"/>
                        <a:ea typeface="+mn-ea"/>
                        <a:cs typeface="Arial" panose="020B0604020202020204" pitchFamily="34" charset="0"/>
                      </a:endParaRPr>
                    </a:p>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開催すること</a:t>
                      </a:r>
                    </a:p>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 自施設に所属する臨床研修医及び１年以上自施設に</a:t>
                      </a:r>
                      <a:endParaRPr lang="en-US" altLang="ja-JP" sz="1050" b="0" i="0" u="none" strike="noStrike" baseline="0" dirty="0" smtClean="0">
                        <a:solidFill>
                          <a:schemeClr val="tx1"/>
                        </a:solidFill>
                        <a:latin typeface="+mn-ea"/>
                        <a:ea typeface="+mn-ea"/>
                        <a:cs typeface="Arial" panose="020B0604020202020204" pitchFamily="34" charset="0"/>
                      </a:endParaRPr>
                    </a:p>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所属する医師・歯科医師が研修を修了する体制の整備　</a:t>
                      </a:r>
                    </a:p>
                    <a:p>
                      <a:pPr>
                        <a:lnSpc>
                          <a:spcPct val="150000"/>
                        </a:lnSpc>
                      </a:pPr>
                      <a:r>
                        <a:rPr lang="ja-JP" altLang="en-US" sz="1050" b="0" i="0" u="none" strike="noStrike" baseline="0" dirty="0" smtClean="0">
                          <a:solidFill>
                            <a:srgbClr val="FF0000"/>
                          </a:solidFill>
                          <a:latin typeface="+mn-ea"/>
                          <a:ea typeface="+mn-ea"/>
                          <a:cs typeface="Arial" panose="020B0604020202020204" pitchFamily="34" charset="0"/>
                        </a:rPr>
                        <a:t>　　</a:t>
                      </a:r>
                      <a:r>
                        <a:rPr lang="ja-JP" altLang="en-US" sz="1050" b="0" i="0" u="none" strike="noStrike" baseline="0" dirty="0" smtClean="0">
                          <a:solidFill>
                            <a:schemeClr val="tx1"/>
                          </a:solidFill>
                          <a:latin typeface="+mn-ea"/>
                          <a:ea typeface="+mn-ea"/>
                          <a:cs typeface="Arial" panose="020B0604020202020204" pitchFamily="34" charset="0"/>
                        </a:rPr>
                        <a:t>　・受講率を現況報告で報告すること</a:t>
                      </a:r>
                    </a:p>
                    <a:p>
                      <a:pPr>
                        <a:lnSpc>
                          <a:spcPct val="150000"/>
                        </a:lnSpc>
                      </a:pPr>
                      <a:r>
                        <a:rPr lang="ja-JP" altLang="en-US" sz="1050" b="0" i="0" u="none" strike="noStrike" baseline="0" dirty="0" smtClean="0">
                          <a:solidFill>
                            <a:schemeClr val="tx1"/>
                          </a:solidFill>
                          <a:latin typeface="+mn-ea"/>
                          <a:ea typeface="+mn-ea"/>
                          <a:cs typeface="Arial" panose="020B0604020202020204" pitchFamily="34" charset="0"/>
                        </a:rPr>
                        <a:t>　　　・その他の診療従事者へも受講を促すことが望ましい</a:t>
                      </a:r>
                      <a:endParaRPr lang="en-US" altLang="ja-JP" sz="1050" b="0" i="0" u="none" strike="noStrike" baseline="0" dirty="0" smtClean="0">
                        <a:solidFill>
                          <a:schemeClr val="tx1"/>
                        </a:solidFill>
                        <a:latin typeface="+mn-ea"/>
                        <a:ea typeface="+mn-ea"/>
                        <a:cs typeface="Arial" panose="020B0604020202020204" pitchFamily="34" charset="0"/>
                      </a:endParaRPr>
                    </a:p>
                    <a:p>
                      <a:pPr>
                        <a:lnSpc>
                          <a:spcPct val="150000"/>
                        </a:lnSpc>
                      </a:pPr>
                      <a:r>
                        <a:rPr kumimoji="1" lang="ja-JP" altLang="en-US" sz="1050" dirty="0" smtClean="0">
                          <a:solidFill>
                            <a:srgbClr val="FF0000"/>
                          </a:solidFill>
                          <a:latin typeface="+mn-ea"/>
                          <a:ea typeface="+mn-ea"/>
                          <a:cs typeface="Arial" panose="020B0604020202020204" pitchFamily="34" charset="0"/>
                        </a:rPr>
                        <a:t>（新）連携する地域の医療施設におけるがん診療に携わる　　</a:t>
                      </a:r>
                      <a:endParaRPr kumimoji="1" lang="en-US" altLang="ja-JP" sz="1050" dirty="0" smtClean="0">
                        <a:solidFill>
                          <a:srgbClr val="FF0000"/>
                        </a:solidFill>
                        <a:latin typeface="+mn-ea"/>
                        <a:ea typeface="+mn-ea"/>
                        <a:cs typeface="Arial" panose="020B0604020202020204" pitchFamily="34" charset="0"/>
                      </a:endParaRPr>
                    </a:p>
                    <a:p>
                      <a:pPr>
                        <a:lnSpc>
                          <a:spcPct val="150000"/>
                        </a:lnSpc>
                      </a:pPr>
                      <a:r>
                        <a:rPr kumimoji="1" lang="ja-JP" altLang="en-US" sz="1050" dirty="0" smtClean="0">
                          <a:solidFill>
                            <a:srgbClr val="FF0000"/>
                          </a:solidFill>
                          <a:latin typeface="+mn-ea"/>
                          <a:ea typeface="+mn-ea"/>
                          <a:cs typeface="Arial" panose="020B0604020202020204" pitchFamily="34" charset="0"/>
                        </a:rPr>
                        <a:t>　　　医師に対して、緩和ケアに関する研修の受講勧奨を　</a:t>
                      </a:r>
                      <a:endParaRPr kumimoji="1" lang="en-US" altLang="ja-JP" sz="1050" dirty="0" smtClean="0">
                        <a:solidFill>
                          <a:srgbClr val="FF0000"/>
                        </a:solidFill>
                        <a:latin typeface="+mn-ea"/>
                        <a:ea typeface="+mn-ea"/>
                        <a:cs typeface="Arial" panose="020B0604020202020204" pitchFamily="34" charset="0"/>
                      </a:endParaRPr>
                    </a:p>
                    <a:p>
                      <a:pPr>
                        <a:lnSpc>
                          <a:spcPct val="150000"/>
                        </a:lnSpc>
                      </a:pPr>
                      <a:r>
                        <a:rPr kumimoji="1" lang="ja-JP" altLang="en-US" sz="1050" dirty="0" smtClean="0">
                          <a:solidFill>
                            <a:srgbClr val="FF0000"/>
                          </a:solidFill>
                          <a:latin typeface="+mn-ea"/>
                          <a:ea typeface="+mn-ea"/>
                          <a:cs typeface="Arial" panose="020B0604020202020204" pitchFamily="34" charset="0"/>
                        </a:rPr>
                        <a:t>　　　行う</a:t>
                      </a:r>
                    </a:p>
                  </a:txBody>
                  <a:tcPr/>
                </a:tc>
              </a:tr>
            </a:tbl>
          </a:graphicData>
        </a:graphic>
      </p:graphicFrame>
      <p:sp>
        <p:nvSpPr>
          <p:cNvPr id="7" name="テキスト ボックス 6"/>
          <p:cNvSpPr txBox="1"/>
          <p:nvPr/>
        </p:nvSpPr>
        <p:spPr>
          <a:xfrm>
            <a:off x="251520" y="312479"/>
            <a:ext cx="8568952"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cxnSp>
        <p:nvCxnSpPr>
          <p:cNvPr id="5" name="直線矢印コネクタ 4"/>
          <p:cNvCxnSpPr/>
          <p:nvPr/>
        </p:nvCxnSpPr>
        <p:spPr>
          <a:xfrm>
            <a:off x="4841737" y="1349415"/>
            <a:ext cx="333183"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6" name="直線矢印コネクタ 5"/>
          <p:cNvCxnSpPr/>
          <p:nvPr/>
        </p:nvCxnSpPr>
        <p:spPr>
          <a:xfrm>
            <a:off x="4814881" y="2069495"/>
            <a:ext cx="333183"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4973719" y="4177620"/>
            <a:ext cx="201201"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7884368" y="231031"/>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2642317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46055349"/>
              </p:ext>
            </p:extLst>
          </p:nvPr>
        </p:nvGraphicFramePr>
        <p:xfrm>
          <a:off x="179512" y="1329160"/>
          <a:ext cx="8640960" cy="3684016"/>
        </p:xfrm>
        <a:graphic>
          <a:graphicData uri="http://schemas.openxmlformats.org/drawingml/2006/table">
            <a:tbl>
              <a:tblPr firstRow="1" bandRow="1">
                <a:tableStyleId>{5940675A-B579-460E-94D1-54222C63F5DA}</a:tableStyleId>
              </a:tblPr>
              <a:tblGrid>
                <a:gridCol w="706987"/>
                <a:gridCol w="1099759"/>
                <a:gridCol w="3187963"/>
                <a:gridCol w="3646251"/>
              </a:tblGrid>
              <a:tr h="255983">
                <a:tc>
                  <a:txBody>
                    <a:bodyPr/>
                    <a:lstStyle/>
                    <a:p>
                      <a:pPr>
                        <a:lnSpc>
                          <a:spcPts val="1700"/>
                        </a:lnSpc>
                      </a:pPr>
                      <a:endParaRPr kumimoji="1" lang="ja-JP" altLang="en-US" sz="105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endParaRPr lang="ja-JP" altLang="en-US" sz="1050" dirty="0">
                        <a:latin typeface="+mn-ea"/>
                        <a:ea typeface="+mn-ea"/>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916796">
                <a:tc rowSpan="4">
                  <a:txBody>
                    <a:bodyPr/>
                    <a:lstStyle/>
                    <a:p>
                      <a:pPr algn="ctr"/>
                      <a:r>
                        <a:rPr lang="ja-JP" altLang="en-US" sz="1200" dirty="0" smtClean="0">
                          <a:latin typeface="+mn-ea"/>
                          <a:ea typeface="+mn-ea"/>
                        </a:rPr>
                        <a:t>が</a:t>
                      </a:r>
                      <a:endParaRPr lang="en-US" altLang="ja-JP" sz="1200" dirty="0" smtClean="0">
                        <a:latin typeface="+mn-ea"/>
                        <a:ea typeface="+mn-ea"/>
                      </a:endParaRPr>
                    </a:p>
                    <a:p>
                      <a:pPr algn="ctr"/>
                      <a:r>
                        <a:rPr lang="ja-JP" altLang="en-US" sz="1200" dirty="0" smtClean="0">
                          <a:latin typeface="+mn-ea"/>
                          <a:ea typeface="+mn-ea"/>
                        </a:rPr>
                        <a:t>ん</a:t>
                      </a:r>
                      <a:endParaRPr lang="en-US" altLang="ja-JP" sz="1200" dirty="0" smtClean="0">
                        <a:latin typeface="+mn-ea"/>
                        <a:ea typeface="+mn-ea"/>
                      </a:endParaRPr>
                    </a:p>
                    <a:p>
                      <a:pPr algn="ctr"/>
                      <a:r>
                        <a:rPr lang="ja-JP" altLang="en-US" sz="1200" dirty="0" smtClean="0">
                          <a:latin typeface="+mn-ea"/>
                          <a:ea typeface="+mn-ea"/>
                        </a:rPr>
                        <a:t>相</a:t>
                      </a:r>
                      <a:endParaRPr lang="en-US" altLang="ja-JP" sz="1200" dirty="0" smtClean="0">
                        <a:latin typeface="+mn-ea"/>
                        <a:ea typeface="+mn-ea"/>
                      </a:endParaRPr>
                    </a:p>
                    <a:p>
                      <a:pPr algn="ctr"/>
                      <a:r>
                        <a:rPr lang="ja-JP" altLang="en-US" sz="1200" dirty="0" smtClean="0">
                          <a:latin typeface="+mn-ea"/>
                          <a:ea typeface="+mn-ea"/>
                        </a:rPr>
                        <a:t>談</a:t>
                      </a:r>
                      <a:endParaRPr lang="en-US" altLang="ja-JP" sz="1200" dirty="0" smtClean="0">
                        <a:latin typeface="+mn-ea"/>
                        <a:ea typeface="+mn-ea"/>
                      </a:endParaRPr>
                    </a:p>
                    <a:p>
                      <a:pPr algn="ctr"/>
                      <a:r>
                        <a:rPr lang="ja-JP" altLang="en-US" sz="1200" dirty="0" smtClean="0">
                          <a:latin typeface="+mn-ea"/>
                          <a:ea typeface="+mn-ea"/>
                        </a:rPr>
                        <a:t>支</a:t>
                      </a:r>
                      <a:endParaRPr lang="en-US" altLang="ja-JP" sz="1200" dirty="0" smtClean="0">
                        <a:latin typeface="+mn-ea"/>
                        <a:ea typeface="+mn-ea"/>
                      </a:endParaRPr>
                    </a:p>
                    <a:p>
                      <a:pPr algn="ctr"/>
                      <a:r>
                        <a:rPr lang="ja-JP" altLang="en-US" sz="1200" dirty="0" smtClean="0">
                          <a:latin typeface="+mn-ea"/>
                          <a:ea typeface="+mn-ea"/>
                        </a:rPr>
                        <a:t>援</a:t>
                      </a:r>
                      <a:endParaRPr lang="en-US" altLang="ja-JP" sz="1200" dirty="0" smtClean="0">
                        <a:latin typeface="+mn-ea"/>
                        <a:ea typeface="+mn-ea"/>
                      </a:endParaRPr>
                    </a:p>
                    <a:p>
                      <a:pPr algn="ctr"/>
                      <a:r>
                        <a:rPr lang="ja-JP" altLang="en-US" sz="1200" dirty="0" smtClean="0">
                          <a:latin typeface="+mn-ea"/>
                          <a:ea typeface="+mn-ea"/>
                        </a:rPr>
                        <a:t>セ</a:t>
                      </a:r>
                      <a:endParaRPr lang="en-US" altLang="ja-JP" sz="1200" dirty="0" smtClean="0">
                        <a:latin typeface="+mn-ea"/>
                        <a:ea typeface="+mn-ea"/>
                      </a:endParaRPr>
                    </a:p>
                    <a:p>
                      <a:pPr algn="ctr"/>
                      <a:r>
                        <a:rPr lang="ja-JP" altLang="en-US" sz="1200" dirty="0" smtClean="0">
                          <a:latin typeface="+mn-ea"/>
                          <a:ea typeface="+mn-ea"/>
                        </a:rPr>
                        <a:t>ン</a:t>
                      </a:r>
                      <a:endParaRPr lang="en-US" altLang="ja-JP" sz="1200" dirty="0" smtClean="0">
                        <a:latin typeface="+mn-ea"/>
                        <a:ea typeface="+mn-ea"/>
                      </a:endParaRPr>
                    </a:p>
                    <a:p>
                      <a:pPr algn="ctr"/>
                      <a:r>
                        <a:rPr lang="ja-JP" altLang="en-US" sz="1200" dirty="0" smtClean="0">
                          <a:latin typeface="+mn-ea"/>
                          <a:ea typeface="+mn-ea"/>
                        </a:rPr>
                        <a:t>タ</a:t>
                      </a:r>
                      <a:endParaRPr lang="en-US" altLang="ja-JP" sz="1200" dirty="0" smtClean="0">
                        <a:latin typeface="+mn-ea"/>
                        <a:ea typeface="+mn-ea"/>
                      </a:endParaRPr>
                    </a:p>
                    <a:p>
                      <a:pPr algn="ctr"/>
                      <a:r>
                        <a:rPr lang="ja-JP" altLang="en-US" sz="1200" dirty="0" smtClean="0">
                          <a:latin typeface="+mn-ea"/>
                          <a:ea typeface="+mn-ea"/>
                        </a:rPr>
                        <a:t>｜</a:t>
                      </a:r>
                      <a:endParaRPr lang="ja-JP" altLang="en-US" sz="1200" dirty="0">
                        <a:latin typeface="+mn-ea"/>
                        <a:ea typeface="+mn-ea"/>
                      </a:endParaRPr>
                    </a:p>
                  </a:txBody>
                  <a:tcPr anchor="ctr">
                    <a:noFill/>
                  </a:tcPr>
                </a:tc>
                <a:tc>
                  <a:txBody>
                    <a:bodyPr/>
                    <a:lstStyle/>
                    <a:p>
                      <a:pPr algn="ctr"/>
                      <a:r>
                        <a:rPr lang="ja-JP" altLang="en-US" sz="1200" dirty="0" smtClean="0">
                          <a:latin typeface="+mn-ea"/>
                          <a:ea typeface="+mn-ea"/>
                        </a:rPr>
                        <a:t>周知</a:t>
                      </a:r>
                      <a:endParaRPr lang="ja-JP" altLang="en-US" sz="1200" dirty="0">
                        <a:latin typeface="+mn-ea"/>
                        <a:ea typeface="+mn-ea"/>
                      </a:endParaRPr>
                    </a:p>
                  </a:txBody>
                  <a:tcPr anchor="ctr">
                    <a:noFill/>
                  </a:tcPr>
                </a:tc>
                <a:tc>
                  <a:txBody>
                    <a:bodyPr/>
                    <a:lstStyle/>
                    <a:p>
                      <a:pPr algn="l">
                        <a:lnSpc>
                          <a:spcPct val="150000"/>
                        </a:lnSpc>
                      </a:pPr>
                      <a:r>
                        <a:rPr lang="ja-JP" altLang="en-US" sz="1050" dirty="0" smtClean="0">
                          <a:latin typeface="+mn-ea"/>
                          <a:ea typeface="+mn-ea"/>
                        </a:rPr>
                        <a:t>・相談支援センターの設置、相談支援を受けられる旨　</a:t>
                      </a:r>
                      <a:endParaRPr lang="en-US" altLang="ja-JP" sz="1050" dirty="0" smtClean="0">
                        <a:latin typeface="+mn-ea"/>
                        <a:ea typeface="+mn-ea"/>
                      </a:endParaRPr>
                    </a:p>
                    <a:p>
                      <a:pPr algn="l">
                        <a:lnSpc>
                          <a:spcPct val="150000"/>
                        </a:lnSpc>
                      </a:pPr>
                      <a:r>
                        <a:rPr lang="ja-JP" altLang="en-US" sz="1050" dirty="0" smtClean="0">
                          <a:latin typeface="+mn-ea"/>
                          <a:ea typeface="+mn-ea"/>
                        </a:rPr>
                        <a:t>　の掲示をする等の積極的な周知</a:t>
                      </a:r>
                      <a:endParaRPr lang="ja-JP" altLang="en-US" sz="1050" dirty="0">
                        <a:latin typeface="+mn-ea"/>
                        <a:ea typeface="+mn-ea"/>
                      </a:endParaRPr>
                    </a:p>
                  </a:txBody>
                  <a:tcPr/>
                </a:tc>
                <a:tc>
                  <a:txBody>
                    <a:bodyPr/>
                    <a:lstStyle/>
                    <a:p>
                      <a:pPr>
                        <a:lnSpc>
                          <a:spcPct val="150000"/>
                        </a:lnSpc>
                      </a:pPr>
                      <a:r>
                        <a:rPr lang="ja-JP" altLang="en-US" sz="1050" dirty="0" smtClean="0">
                          <a:latin typeface="+mn-ea"/>
                          <a:ea typeface="+mn-ea"/>
                        </a:rPr>
                        <a:t>（修）相談支援を受けられる旨に加えて、相談支援センターの　</a:t>
                      </a:r>
                      <a:endParaRPr lang="en-US" altLang="ja-JP" sz="1050" dirty="0" smtClean="0">
                        <a:latin typeface="+mn-ea"/>
                        <a:ea typeface="+mn-ea"/>
                      </a:endParaRPr>
                    </a:p>
                    <a:p>
                      <a:pPr>
                        <a:lnSpc>
                          <a:spcPct val="150000"/>
                        </a:lnSpc>
                      </a:pPr>
                      <a:r>
                        <a:rPr lang="ja-JP" altLang="en-US" sz="1050" dirty="0" smtClean="0">
                          <a:latin typeface="+mn-ea"/>
                          <a:ea typeface="+mn-ea"/>
                        </a:rPr>
                        <a:t>　　　場所、対応可能な時間帯についても掲示内容に追加</a:t>
                      </a:r>
                      <a:endParaRPr lang="ja-JP" altLang="en-US" sz="1050" dirty="0">
                        <a:latin typeface="+mn-ea"/>
                        <a:ea typeface="+mn-ea"/>
                      </a:endParaRPr>
                    </a:p>
                  </a:txBody>
                  <a:tcPr/>
                </a:tc>
              </a:tr>
              <a:tr h="792088">
                <a:tc vMerge="1">
                  <a:txBody>
                    <a:bodyPr/>
                    <a:lstStyle/>
                    <a:p>
                      <a:endParaRPr lang="ja-JP" altLang="en-US" dirty="0"/>
                    </a:p>
                  </a:txBody>
                  <a:tcPr anchor="ctr">
                    <a:solidFill>
                      <a:schemeClr val="accent1">
                        <a:lumMod val="20000"/>
                        <a:lumOff val="80000"/>
                      </a:schemeClr>
                    </a:solidFill>
                  </a:tcPr>
                </a:tc>
                <a:tc>
                  <a:txBody>
                    <a:bodyPr/>
                    <a:lstStyle/>
                    <a:p>
                      <a:pPr algn="ctr"/>
                      <a:r>
                        <a:rPr lang="ja-JP" altLang="en-US" sz="1200" dirty="0" smtClean="0"/>
                        <a:t>患者・地域等への周知</a:t>
                      </a:r>
                      <a:endParaRPr lang="ja-JP" altLang="en-US" sz="1200" dirty="0"/>
                    </a:p>
                  </a:txBody>
                  <a:tcPr anchor="ct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pPr>
                        <a:lnSpc>
                          <a:spcPct val="150000"/>
                        </a:lnSpc>
                      </a:pPr>
                      <a:r>
                        <a:rPr lang="ja-JP" altLang="en-US" sz="1050" dirty="0" smtClean="0">
                          <a:solidFill>
                            <a:srgbClr val="FF0000"/>
                          </a:solidFill>
                          <a:latin typeface="+mn-ea"/>
                          <a:ea typeface="+mn-ea"/>
                        </a:rPr>
                        <a:t>（新）診断初期から相談支援センターの周知が図られる</a:t>
                      </a:r>
                      <a:endParaRPr lang="en-US" altLang="ja-JP" sz="1050" dirty="0" smtClean="0">
                        <a:solidFill>
                          <a:srgbClr val="FF0000"/>
                        </a:solidFill>
                        <a:latin typeface="+mn-ea"/>
                        <a:ea typeface="+mn-ea"/>
                      </a:endParaRPr>
                    </a:p>
                    <a:p>
                      <a:pPr>
                        <a:lnSpc>
                          <a:spcPct val="150000"/>
                        </a:lnSpc>
                      </a:pPr>
                      <a:r>
                        <a:rPr lang="ja-JP" altLang="en-US" sz="1050" dirty="0" smtClean="0">
                          <a:solidFill>
                            <a:srgbClr val="FF0000"/>
                          </a:solidFill>
                          <a:latin typeface="+mn-ea"/>
                          <a:ea typeface="+mn-ea"/>
                        </a:rPr>
                        <a:t>　　　体制の整備</a:t>
                      </a:r>
                    </a:p>
                    <a:p>
                      <a:pPr>
                        <a:lnSpc>
                          <a:spcPct val="150000"/>
                        </a:lnSpc>
                      </a:pPr>
                      <a:r>
                        <a:rPr lang="ja-JP" altLang="en-US" sz="1050" dirty="0" smtClean="0">
                          <a:solidFill>
                            <a:srgbClr val="FF0000"/>
                          </a:solidFill>
                          <a:latin typeface="+mn-ea"/>
                          <a:ea typeface="+mn-ea"/>
                        </a:rPr>
                        <a:t>（新）地域医療機関に対する相談支援センターに関する広報を</a:t>
                      </a:r>
                      <a:endParaRPr lang="en-US" altLang="ja-JP" sz="1050" dirty="0" smtClean="0">
                        <a:solidFill>
                          <a:srgbClr val="FF0000"/>
                        </a:solidFill>
                        <a:latin typeface="+mn-ea"/>
                        <a:ea typeface="+mn-ea"/>
                      </a:endParaRPr>
                    </a:p>
                    <a:p>
                      <a:pPr>
                        <a:lnSpc>
                          <a:spcPct val="150000"/>
                        </a:lnSpc>
                      </a:pPr>
                      <a:r>
                        <a:rPr lang="ja-JP" altLang="en-US" sz="1050" dirty="0" smtClean="0">
                          <a:solidFill>
                            <a:srgbClr val="FF0000"/>
                          </a:solidFill>
                          <a:latin typeface="+mn-ea"/>
                          <a:ea typeface="+mn-ea"/>
                        </a:rPr>
                        <a:t>　　　すること</a:t>
                      </a:r>
                      <a:endParaRPr lang="ja-JP" altLang="en-US" sz="1050" dirty="0">
                        <a:solidFill>
                          <a:srgbClr val="FF0000"/>
                        </a:solidFill>
                        <a:latin typeface="+mn-ea"/>
                        <a:ea typeface="+mn-ea"/>
                      </a:endParaRPr>
                    </a:p>
                  </a:txBody>
                  <a:tcPr anchor="ctr"/>
                </a:tc>
              </a:tr>
              <a:tr h="720080">
                <a:tc vMerge="1">
                  <a:txBody>
                    <a:bodyPr/>
                    <a:lstStyle/>
                    <a:p>
                      <a:pPr algn="ctr">
                        <a:lnSpc>
                          <a:spcPts val="1700"/>
                        </a:lnSpc>
                      </a:pPr>
                      <a:endParaRPr kumimoji="1" lang="ja-JP" altLang="en-US" sz="900" dirty="0">
                        <a:latin typeface="HG丸ｺﾞｼｯｸM-PRO" panose="020F0600000000000000" pitchFamily="50" charset="-128"/>
                        <a:ea typeface="HG丸ｺﾞｼｯｸM-PRO" panose="020F0600000000000000" pitchFamily="50" charset="-128"/>
                        <a:cs typeface="Arial" panose="020B0604020202020204" pitchFamily="34" charset="0"/>
                      </a:endParaRPr>
                    </a:p>
                  </a:txBody>
                  <a:tcPr anchor="ctr">
                    <a:solidFill>
                      <a:schemeClr val="accent1">
                        <a:lumMod val="20000"/>
                        <a:lumOff val="80000"/>
                      </a:schemeClr>
                    </a:solidFill>
                  </a:tcPr>
                </a:tc>
                <a:tc>
                  <a:txBody>
                    <a:bodyPr/>
                    <a:lstStyle/>
                    <a:p>
                      <a:pPr algn="ctr">
                        <a:lnSpc>
                          <a:spcPts val="1700"/>
                        </a:lnSpc>
                      </a:pPr>
                      <a:r>
                        <a:rPr kumimoji="1" lang="ja-JP" altLang="en-US" sz="1200" dirty="0" smtClean="0">
                          <a:latin typeface="+mn-ea"/>
                          <a:ea typeface="+mn-ea"/>
                          <a:cs typeface="Arial" panose="020B0604020202020204" pitchFamily="34" charset="0"/>
                        </a:rPr>
                        <a:t>医療従事者</a:t>
                      </a:r>
                      <a:endParaRPr kumimoji="1" lang="en-US" altLang="ja-JP" sz="1200" dirty="0" smtClean="0">
                        <a:latin typeface="+mn-ea"/>
                        <a:ea typeface="+mn-ea"/>
                        <a:cs typeface="Arial" panose="020B0604020202020204" pitchFamily="34" charset="0"/>
                      </a:endParaRPr>
                    </a:p>
                    <a:p>
                      <a:pPr algn="ctr">
                        <a:lnSpc>
                          <a:spcPts val="1700"/>
                        </a:lnSpc>
                      </a:pPr>
                      <a:r>
                        <a:rPr kumimoji="1" lang="ja-JP" altLang="en-US" sz="1200" dirty="0" smtClean="0">
                          <a:latin typeface="+mn-ea"/>
                          <a:ea typeface="+mn-ea"/>
                          <a:cs typeface="Arial" panose="020B0604020202020204" pitchFamily="34" charset="0"/>
                        </a:rPr>
                        <a:t>との協働</a:t>
                      </a:r>
                    </a:p>
                  </a:txBody>
                  <a:tcPr anchor="ctr"/>
                </a:tc>
                <a:tc>
                  <a:txBody>
                    <a:bodyPr/>
                    <a:lstStyle/>
                    <a:p>
                      <a:pPr marL="0" marR="0" indent="0" algn="ctr" defTabSz="914400" rtl="0" eaLnBrk="1" fontAlgn="auto" latinLnBrk="0" hangingPunct="1">
                        <a:lnSpc>
                          <a:spcPts val="1700"/>
                        </a:lnSpc>
                        <a:spcBef>
                          <a:spcPts val="0"/>
                        </a:spcBef>
                        <a:spcAft>
                          <a:spcPts val="0"/>
                        </a:spcAft>
                        <a:buClrTx/>
                        <a:buSzTx/>
                        <a:buFontTx/>
                        <a:buNone/>
                        <a:tabLst/>
                        <a:defRPr/>
                      </a:pPr>
                      <a:r>
                        <a:rPr lang="en-US" altLang="ja-JP" sz="1050" dirty="0" smtClean="0">
                          <a:latin typeface="+mn-ea"/>
                          <a:ea typeface="+mn-ea"/>
                        </a:rPr>
                        <a:t>―</a:t>
                      </a:r>
                      <a:endParaRPr lang="ja-JP" altLang="en-US" sz="1050" dirty="0" smtClean="0">
                        <a:latin typeface="+mn-ea"/>
                        <a:ea typeface="+mn-ea"/>
                      </a:endParaRPr>
                    </a:p>
                  </a:txBody>
                  <a:tcPr anchor="ctr">
                    <a:solidFill>
                      <a:schemeClr val="bg1">
                        <a:lumMod val="95000"/>
                      </a:schemeClr>
                    </a:solidFill>
                  </a:tcPr>
                </a:tc>
                <a:tc>
                  <a:txBody>
                    <a:bodyPr/>
                    <a:lstStyle/>
                    <a:p>
                      <a:pPr algn="l">
                        <a:lnSpc>
                          <a:spcPts val="1700"/>
                        </a:lnSpc>
                      </a:pPr>
                      <a:r>
                        <a:rPr kumimoji="1" lang="ja-JP" altLang="en-US" sz="1050" dirty="0" smtClean="0">
                          <a:solidFill>
                            <a:srgbClr val="FF0000"/>
                          </a:solidFill>
                          <a:latin typeface="+mn-ea"/>
                          <a:ea typeface="+mn-ea"/>
                          <a:cs typeface="Arial" panose="020B0604020202020204" pitchFamily="34" charset="0"/>
                        </a:rPr>
                        <a:t>（新）相談支援センターと院内医療従事者が協働すること</a:t>
                      </a:r>
                      <a:endParaRPr kumimoji="1" lang="ja-JP" altLang="en-US" sz="1050" dirty="0">
                        <a:solidFill>
                          <a:srgbClr val="FF0000"/>
                        </a:solidFill>
                        <a:latin typeface="+mn-ea"/>
                        <a:ea typeface="+mn-ea"/>
                        <a:cs typeface="Arial" panose="020B0604020202020204" pitchFamily="34" charset="0"/>
                      </a:endParaRPr>
                    </a:p>
                  </a:txBody>
                  <a:tcPr anchor="ctr"/>
                </a:tc>
              </a:tr>
              <a:tr h="688240">
                <a:tc vMerge="1">
                  <a:txBody>
                    <a:bodyPr/>
                    <a:lstStyle/>
                    <a:p>
                      <a:pPr algn="ctr">
                        <a:lnSpc>
                          <a:spcPts val="1700"/>
                        </a:lnSpc>
                      </a:pPr>
                      <a:endParaRPr kumimoji="1" lang="ja-JP" altLang="en-US" sz="900" dirty="0">
                        <a:latin typeface="HG丸ｺﾞｼｯｸM-PRO" panose="020F0600000000000000" pitchFamily="50" charset="-128"/>
                        <a:ea typeface="HG丸ｺﾞｼｯｸM-PRO" panose="020F0600000000000000" pitchFamily="50" charset="-128"/>
                        <a:cs typeface="Arial" panose="020B0604020202020204" pitchFamily="34" charset="0"/>
                      </a:endParaRPr>
                    </a:p>
                  </a:txBody>
                  <a:tcPr anchor="ctr">
                    <a:solidFill>
                      <a:schemeClr val="accent1">
                        <a:lumMod val="20000"/>
                        <a:lumOff val="80000"/>
                      </a:schemeClr>
                    </a:solidFill>
                  </a:tcPr>
                </a:tc>
                <a:tc>
                  <a:txBody>
                    <a:bodyPr/>
                    <a:lstStyle/>
                    <a:p>
                      <a:pPr algn="ctr">
                        <a:lnSpc>
                          <a:spcPts val="1700"/>
                        </a:lnSpc>
                      </a:pPr>
                      <a:r>
                        <a:rPr kumimoji="1" lang="ja-JP" altLang="en-US" sz="1200" dirty="0" smtClean="0">
                          <a:latin typeface="+mn-ea"/>
                          <a:ea typeface="+mn-ea"/>
                          <a:cs typeface="Arial" panose="020B0604020202020204" pitchFamily="34" charset="0"/>
                        </a:rPr>
                        <a:t>研修受講</a:t>
                      </a:r>
                      <a:endParaRPr kumimoji="1" lang="ja-JP" altLang="en-US" sz="1200" dirty="0">
                        <a:latin typeface="+mn-ea"/>
                        <a:ea typeface="+mn-ea"/>
                        <a:cs typeface="Arial" panose="020B0604020202020204" pitchFamily="34" charset="0"/>
                      </a:endParaRPr>
                    </a:p>
                  </a:txBody>
                  <a:tcPr anchor="ctr"/>
                </a:tc>
                <a:tc>
                  <a:txBody>
                    <a:bodyPr/>
                    <a:lstStyle/>
                    <a:p>
                      <a:pPr algn="ctr"/>
                      <a:r>
                        <a:rPr lang="en-US" altLang="ja-JP" sz="1050" dirty="0" smtClean="0">
                          <a:latin typeface="+mn-ea"/>
                          <a:ea typeface="+mn-ea"/>
                        </a:rPr>
                        <a:t>―</a:t>
                      </a:r>
                      <a:endParaRPr lang="ja-JP" altLang="en-US" sz="1050" dirty="0">
                        <a:latin typeface="+mn-ea"/>
                        <a:ea typeface="+mn-ea"/>
                      </a:endParaRPr>
                    </a:p>
                  </a:txBody>
                  <a:tcPr anchor="ctr">
                    <a:solidFill>
                      <a:schemeClr val="bg1">
                        <a:lumMod val="95000"/>
                      </a:schemeClr>
                    </a:solidFill>
                  </a:tcPr>
                </a:tc>
                <a:tc>
                  <a:txBody>
                    <a:bodyPr/>
                    <a:lstStyle/>
                    <a:p>
                      <a:pPr>
                        <a:lnSpc>
                          <a:spcPts val="1700"/>
                        </a:lnSpc>
                      </a:pPr>
                      <a:r>
                        <a:rPr kumimoji="1" lang="ja-JP" altLang="en-US" sz="1050" dirty="0" smtClean="0">
                          <a:solidFill>
                            <a:srgbClr val="FF0000"/>
                          </a:solidFill>
                          <a:latin typeface="+mn-ea"/>
                          <a:ea typeface="+mn-ea"/>
                          <a:cs typeface="Arial" panose="020B0604020202020204" pitchFamily="34" charset="0"/>
                        </a:rPr>
                        <a:t>（新）相談支援員は都道府県拠点病院が実施する研修を</a:t>
                      </a:r>
                      <a:endParaRPr kumimoji="1" lang="en-US" altLang="ja-JP" sz="1050" dirty="0" smtClean="0">
                        <a:solidFill>
                          <a:srgbClr val="FF0000"/>
                        </a:solidFill>
                        <a:latin typeface="+mn-ea"/>
                        <a:ea typeface="+mn-ea"/>
                        <a:cs typeface="Arial" panose="020B0604020202020204" pitchFamily="34" charset="0"/>
                      </a:endParaRPr>
                    </a:p>
                    <a:p>
                      <a:pPr>
                        <a:lnSpc>
                          <a:spcPts val="1700"/>
                        </a:lnSpc>
                      </a:pPr>
                      <a:r>
                        <a:rPr kumimoji="1" lang="ja-JP" altLang="en-US" sz="1050" dirty="0" smtClean="0">
                          <a:solidFill>
                            <a:srgbClr val="FF0000"/>
                          </a:solidFill>
                          <a:latin typeface="+mn-ea"/>
                          <a:ea typeface="+mn-ea"/>
                          <a:cs typeface="Arial" panose="020B0604020202020204" pitchFamily="34" charset="0"/>
                        </a:rPr>
                        <a:t>　　　受講すること</a:t>
                      </a:r>
                      <a:endParaRPr kumimoji="1" lang="ja-JP" altLang="en-US" sz="1050" dirty="0">
                        <a:solidFill>
                          <a:srgbClr val="FF0000"/>
                        </a:solidFill>
                        <a:latin typeface="+mn-ea"/>
                        <a:ea typeface="+mn-ea"/>
                        <a:cs typeface="Arial" panose="020B0604020202020204" pitchFamily="34" charset="0"/>
                      </a:endParaRPr>
                    </a:p>
                  </a:txBody>
                  <a:tcPr anchor="ctr"/>
                </a:tc>
              </a:tr>
            </a:tbl>
          </a:graphicData>
        </a:graphic>
      </p:graphicFrame>
      <p:sp>
        <p:nvSpPr>
          <p:cNvPr id="7" name="テキスト ボックス 6"/>
          <p:cNvSpPr txBox="1"/>
          <p:nvPr/>
        </p:nvSpPr>
        <p:spPr>
          <a:xfrm>
            <a:off x="107504" y="692696"/>
            <a:ext cx="8625649"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cxnSp>
        <p:nvCxnSpPr>
          <p:cNvPr id="5" name="直線矢印コネクタ 4"/>
          <p:cNvCxnSpPr/>
          <p:nvPr/>
        </p:nvCxnSpPr>
        <p:spPr>
          <a:xfrm>
            <a:off x="5076056" y="1844824"/>
            <a:ext cx="166592"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7971687" y="632296"/>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8" name="スライド番号プレースホルダー 1"/>
          <p:cNvSpPr>
            <a:spLocks noGrp="1"/>
          </p:cNvSpPr>
          <p:nvPr>
            <p:ph type="sldNum" sz="quarter" idx="12"/>
          </p:nvPr>
        </p:nvSpPr>
        <p:spPr>
          <a:xfrm>
            <a:off x="6758880" y="6356350"/>
            <a:ext cx="2133600" cy="365125"/>
          </a:xfrm>
        </p:spPr>
        <p:txBody>
          <a:bodyPr/>
          <a:lstStyle/>
          <a:p>
            <a:r>
              <a:rPr lang="ja-JP" altLang="en-US" sz="1400" dirty="0">
                <a:solidFill>
                  <a:schemeClr val="tx1"/>
                </a:solidFill>
              </a:rPr>
              <a:t>４</a:t>
            </a:r>
            <a:endParaRPr kumimoji="1" lang="ja-JP" altLang="en-US" sz="1400" dirty="0">
              <a:solidFill>
                <a:schemeClr val="tx1"/>
              </a:solidFill>
            </a:endParaRPr>
          </a:p>
        </p:txBody>
      </p:sp>
    </p:spTree>
    <p:extLst>
      <p:ext uri="{BB962C8B-B14F-4D97-AF65-F5344CB8AC3E}">
        <p14:creationId xmlns:p14="http://schemas.microsoft.com/office/powerpoint/2010/main" val="402857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22815" y="665048"/>
            <a:ext cx="8841673" cy="369332"/>
          </a:xfrm>
          <a:prstGeom prst="rect">
            <a:avLst/>
          </a:prstGeom>
          <a:solidFill>
            <a:schemeClr val="tx2">
              <a:lumMod val="50000"/>
            </a:schemeClr>
          </a:solidFill>
        </p:spPr>
        <p:txBody>
          <a:bodyPr wrap="square" rtlCol="0">
            <a:spAutoFit/>
          </a:bodyPr>
          <a:lstStyle/>
          <a:p>
            <a:pPr algn="ctr"/>
            <a:r>
              <a:rPr lang="ja-JP" altLang="en-US" b="1" dirty="0" smtClean="0">
                <a:solidFill>
                  <a:schemeClr val="bg1"/>
                </a:solidFill>
              </a:rPr>
              <a:t>地域がん診療連携拠点病院</a:t>
            </a:r>
            <a:r>
              <a:rPr lang="ja-JP" altLang="en-US" b="1" dirty="0">
                <a:solidFill>
                  <a:schemeClr val="bg1"/>
                </a:solidFill>
              </a:rPr>
              <a:t>指定要件の主な</a:t>
            </a:r>
            <a:r>
              <a:rPr lang="ja-JP" altLang="en-US" b="1" dirty="0" smtClean="0">
                <a:solidFill>
                  <a:schemeClr val="bg1"/>
                </a:solidFill>
              </a:rPr>
              <a:t>変更（</a:t>
            </a:r>
            <a:r>
              <a:rPr lang="ja-JP" altLang="en-US" b="1" dirty="0">
                <a:solidFill>
                  <a:schemeClr val="bg1"/>
                </a:solidFill>
              </a:rPr>
              <a:t>人的要件除く）</a:t>
            </a:r>
          </a:p>
        </p:txBody>
      </p:sp>
      <p:graphicFrame>
        <p:nvGraphicFramePr>
          <p:cNvPr id="8" name="表 7"/>
          <p:cNvGraphicFramePr>
            <a:graphicFrameLocks noGrp="1"/>
          </p:cNvGraphicFramePr>
          <p:nvPr>
            <p:extLst>
              <p:ext uri="{D42A27DB-BD31-4B8C-83A1-F6EECF244321}">
                <p14:modId xmlns:p14="http://schemas.microsoft.com/office/powerpoint/2010/main" val="1094038638"/>
              </p:ext>
            </p:extLst>
          </p:nvPr>
        </p:nvGraphicFramePr>
        <p:xfrm>
          <a:off x="143508" y="1217403"/>
          <a:ext cx="8856984" cy="3491863"/>
        </p:xfrm>
        <a:graphic>
          <a:graphicData uri="http://schemas.openxmlformats.org/drawingml/2006/table">
            <a:tbl>
              <a:tblPr firstRow="1" bandRow="1">
                <a:tableStyleId>{5940675A-B579-460E-94D1-54222C63F5DA}</a:tableStyleId>
              </a:tblPr>
              <a:tblGrid>
                <a:gridCol w="1116124"/>
                <a:gridCol w="4104456"/>
                <a:gridCol w="3636404"/>
              </a:tblGrid>
              <a:tr h="291462">
                <a:tc>
                  <a:txBody>
                    <a:bodyPr/>
                    <a:lstStyle/>
                    <a:p>
                      <a:pPr>
                        <a:lnSpc>
                          <a:spcPts val="1700"/>
                        </a:lnSpc>
                      </a:pPr>
                      <a:r>
                        <a:rPr kumimoji="1" lang="ja-JP" altLang="en-US" sz="1050" dirty="0" smtClean="0">
                          <a:solidFill>
                            <a:schemeClr val="bg1"/>
                          </a:solidFill>
                          <a:latin typeface="+mn-ea"/>
                          <a:ea typeface="+mn-ea"/>
                          <a:cs typeface="Arial" panose="020B0604020202020204" pitchFamily="34" charset="0"/>
                        </a:rPr>
                        <a:t>　</a:t>
                      </a:r>
                      <a:endParaRPr kumimoji="1" lang="ja-JP" altLang="en-US" sz="1050" dirty="0">
                        <a:solidFill>
                          <a:schemeClr val="bg1"/>
                        </a:solidFill>
                        <a:latin typeface="+mn-ea"/>
                        <a:ea typeface="+mn-ea"/>
                        <a:cs typeface="Arial" panose="020B0604020202020204" pitchFamily="34" charset="0"/>
                      </a:endParaRPr>
                    </a:p>
                  </a:txBody>
                  <a:tcP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旧指針</a:t>
                      </a:r>
                      <a:endParaRPr kumimoji="1" lang="ja-JP" altLang="en-US" sz="1400" b="1" dirty="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c>
                  <a:txBody>
                    <a:bodyPr/>
                    <a:lstStyle/>
                    <a:p>
                      <a:pPr algn="ctr">
                        <a:lnSpc>
                          <a:spcPts val="1700"/>
                        </a:lnSpc>
                      </a:pPr>
                      <a:r>
                        <a:rPr kumimoji="1" lang="ja-JP" altLang="en-US" sz="1400" b="1" dirty="0" smtClean="0">
                          <a:solidFill>
                            <a:schemeClr val="bg1"/>
                          </a:solidFill>
                          <a:latin typeface="+mn-ea"/>
                          <a:ea typeface="+mn-ea"/>
                          <a:cs typeface="Arial" panose="020B0604020202020204" pitchFamily="34" charset="0"/>
                        </a:rPr>
                        <a:t>新指針</a:t>
                      </a:r>
                      <a:endParaRPr kumimoji="1" lang="en-US" altLang="ja-JP" sz="1400" b="1" dirty="0" smtClean="0">
                        <a:solidFill>
                          <a:schemeClr val="bg1"/>
                        </a:solidFill>
                        <a:latin typeface="+mn-ea"/>
                        <a:ea typeface="+mn-ea"/>
                        <a:cs typeface="Arial" panose="020B0604020202020204" pitchFamily="34" charset="0"/>
                      </a:endParaRPr>
                    </a:p>
                  </a:txBody>
                  <a:tcPr anchor="ctr">
                    <a:solidFill>
                      <a:schemeClr val="tx2">
                        <a:lumMod val="60000"/>
                        <a:lumOff val="40000"/>
                      </a:schemeClr>
                    </a:solidFill>
                  </a:tcPr>
                </a:tc>
              </a:tr>
              <a:tr h="3200401">
                <a:tc>
                  <a:txBody>
                    <a:bodyPr/>
                    <a:lstStyle/>
                    <a:p>
                      <a:pPr algn="ctr"/>
                      <a:r>
                        <a:rPr lang="ja-JP" altLang="en-US" sz="1200" dirty="0" smtClean="0">
                          <a:latin typeface="+mn-ea"/>
                          <a:ea typeface="+mn-ea"/>
                        </a:rPr>
                        <a:t>相</a:t>
                      </a:r>
                      <a:endParaRPr lang="en-US" altLang="ja-JP" sz="1200" dirty="0" smtClean="0">
                        <a:latin typeface="+mn-ea"/>
                        <a:ea typeface="+mn-ea"/>
                      </a:endParaRPr>
                    </a:p>
                    <a:p>
                      <a:pPr algn="ctr"/>
                      <a:r>
                        <a:rPr lang="ja-JP" altLang="en-US" sz="1200" dirty="0" smtClean="0">
                          <a:latin typeface="+mn-ea"/>
                          <a:ea typeface="+mn-ea"/>
                        </a:rPr>
                        <a:t>談</a:t>
                      </a:r>
                      <a:endParaRPr lang="en-US" altLang="ja-JP" sz="1200" dirty="0" smtClean="0">
                        <a:latin typeface="+mn-ea"/>
                        <a:ea typeface="+mn-ea"/>
                      </a:endParaRPr>
                    </a:p>
                    <a:p>
                      <a:pPr algn="ctr"/>
                      <a:r>
                        <a:rPr lang="ja-JP" altLang="en-US" sz="1200" dirty="0" smtClean="0">
                          <a:latin typeface="+mn-ea"/>
                          <a:ea typeface="+mn-ea"/>
                        </a:rPr>
                        <a:t>支</a:t>
                      </a:r>
                      <a:endParaRPr lang="en-US" altLang="ja-JP" sz="1200" dirty="0" smtClean="0">
                        <a:latin typeface="+mn-ea"/>
                        <a:ea typeface="+mn-ea"/>
                      </a:endParaRPr>
                    </a:p>
                    <a:p>
                      <a:pPr algn="ctr"/>
                      <a:r>
                        <a:rPr lang="ja-JP" altLang="en-US" sz="1200" dirty="0" smtClean="0">
                          <a:latin typeface="+mn-ea"/>
                          <a:ea typeface="+mn-ea"/>
                        </a:rPr>
                        <a:t>援</a:t>
                      </a:r>
                      <a:endParaRPr lang="en-US" altLang="ja-JP" sz="1200" dirty="0" smtClean="0">
                        <a:latin typeface="+mn-ea"/>
                        <a:ea typeface="+mn-ea"/>
                      </a:endParaRPr>
                    </a:p>
                    <a:p>
                      <a:pPr algn="ctr"/>
                      <a:r>
                        <a:rPr lang="ja-JP" altLang="en-US" sz="1200" dirty="0" smtClean="0">
                          <a:latin typeface="+mn-ea"/>
                          <a:ea typeface="+mn-ea"/>
                        </a:rPr>
                        <a:t>セ</a:t>
                      </a:r>
                      <a:endParaRPr lang="en-US" altLang="ja-JP" sz="1200" dirty="0" smtClean="0">
                        <a:latin typeface="+mn-ea"/>
                        <a:ea typeface="+mn-ea"/>
                      </a:endParaRPr>
                    </a:p>
                    <a:p>
                      <a:pPr algn="ctr"/>
                      <a:r>
                        <a:rPr lang="ja-JP" altLang="en-US" sz="1200" dirty="0" smtClean="0">
                          <a:latin typeface="+mn-ea"/>
                          <a:ea typeface="+mn-ea"/>
                        </a:rPr>
                        <a:t>ン</a:t>
                      </a:r>
                      <a:endParaRPr lang="en-US" altLang="ja-JP" sz="1200" dirty="0" smtClean="0">
                        <a:latin typeface="+mn-ea"/>
                        <a:ea typeface="+mn-ea"/>
                      </a:endParaRPr>
                    </a:p>
                    <a:p>
                      <a:pPr algn="ctr"/>
                      <a:r>
                        <a:rPr lang="ja-JP" altLang="en-US" sz="1200" dirty="0" smtClean="0">
                          <a:latin typeface="+mn-ea"/>
                          <a:ea typeface="+mn-ea"/>
                        </a:rPr>
                        <a:t>タ</a:t>
                      </a:r>
                      <a:endParaRPr lang="en-US" altLang="ja-JP" sz="1200" dirty="0" smtClean="0">
                        <a:latin typeface="+mn-ea"/>
                        <a:ea typeface="+mn-ea"/>
                      </a:endParaRPr>
                    </a:p>
                    <a:p>
                      <a:pPr algn="ctr"/>
                      <a:r>
                        <a:rPr lang="ja-JP" altLang="en-US" sz="1200" dirty="0" smtClean="0">
                          <a:latin typeface="+mn-ea"/>
                          <a:ea typeface="+mn-ea"/>
                        </a:rPr>
                        <a:t>｜</a:t>
                      </a:r>
                      <a:endParaRPr lang="en-US" altLang="ja-JP" sz="1200" dirty="0" smtClean="0">
                        <a:latin typeface="+mn-ea"/>
                        <a:ea typeface="+mn-ea"/>
                      </a:endParaRPr>
                    </a:p>
                    <a:p>
                      <a:pPr algn="ctr"/>
                      <a:r>
                        <a:rPr lang="ja-JP" altLang="en-US" sz="1200" dirty="0" smtClean="0">
                          <a:latin typeface="+mn-ea"/>
                          <a:ea typeface="+mn-ea"/>
                        </a:rPr>
                        <a:t>の</a:t>
                      </a:r>
                      <a:endParaRPr lang="en-US" altLang="ja-JP" sz="1200" dirty="0" smtClean="0">
                        <a:latin typeface="+mn-ea"/>
                        <a:ea typeface="+mn-ea"/>
                      </a:endParaRPr>
                    </a:p>
                    <a:p>
                      <a:pPr algn="ctr"/>
                      <a:r>
                        <a:rPr lang="ja-JP" altLang="en-US" sz="1200" dirty="0" smtClean="0">
                          <a:latin typeface="+mn-ea"/>
                          <a:ea typeface="+mn-ea"/>
                        </a:rPr>
                        <a:t>業</a:t>
                      </a:r>
                      <a:endParaRPr lang="en-US" altLang="ja-JP" sz="1200" dirty="0" smtClean="0">
                        <a:latin typeface="+mn-ea"/>
                        <a:ea typeface="+mn-ea"/>
                      </a:endParaRPr>
                    </a:p>
                    <a:p>
                      <a:pPr algn="ctr"/>
                      <a:r>
                        <a:rPr lang="ja-JP" altLang="en-US" sz="1200" dirty="0" smtClean="0">
                          <a:latin typeface="+mn-ea"/>
                          <a:ea typeface="+mn-ea"/>
                        </a:rPr>
                        <a:t>務</a:t>
                      </a:r>
                      <a:endParaRPr lang="ja-JP" altLang="en-US" sz="1200" dirty="0">
                        <a:latin typeface="+mn-ea"/>
                        <a:ea typeface="+mn-ea"/>
                      </a:endParaRPr>
                    </a:p>
                  </a:txBody>
                  <a:tcPr anchor="ctr">
                    <a:noFill/>
                  </a:tcPr>
                </a:tc>
                <a:tc>
                  <a:txBody>
                    <a:bodyPr/>
                    <a:lstStyle/>
                    <a:p>
                      <a:pPr>
                        <a:lnSpc>
                          <a:spcPct val="150000"/>
                        </a:lnSpc>
                      </a:pPr>
                      <a:r>
                        <a:rPr lang="ja-JP" altLang="en-US" sz="1050" dirty="0" smtClean="0">
                          <a:latin typeface="+mn-ea"/>
                          <a:ea typeface="+mn-ea"/>
                        </a:rPr>
                        <a:t>・がんの病態、がん診療等一般的な情報提供</a:t>
                      </a:r>
                    </a:p>
                    <a:p>
                      <a:pPr>
                        <a:lnSpc>
                          <a:spcPct val="150000"/>
                        </a:lnSpc>
                      </a:pPr>
                      <a:r>
                        <a:rPr lang="ja-JP" altLang="en-US" sz="1050" dirty="0" smtClean="0">
                          <a:latin typeface="+mn-ea"/>
                          <a:ea typeface="+mn-ea"/>
                        </a:rPr>
                        <a:t>・診療機能等、地域の医療機関及び診療従事者に関する</a:t>
                      </a:r>
                      <a:endParaRPr lang="en-US" altLang="ja-JP" sz="1050" dirty="0" smtClean="0">
                        <a:latin typeface="+mn-ea"/>
                        <a:ea typeface="+mn-ea"/>
                      </a:endParaRPr>
                    </a:p>
                    <a:p>
                      <a:pPr>
                        <a:lnSpc>
                          <a:spcPct val="150000"/>
                        </a:lnSpc>
                      </a:pPr>
                      <a:r>
                        <a:rPr lang="ja-JP" altLang="en-US" sz="1050" dirty="0" smtClean="0">
                          <a:latin typeface="+mn-ea"/>
                          <a:ea typeface="+mn-ea"/>
                        </a:rPr>
                        <a:t>　情報の収集、提供</a:t>
                      </a:r>
                    </a:p>
                    <a:p>
                      <a:pPr>
                        <a:lnSpc>
                          <a:spcPct val="150000"/>
                        </a:lnSpc>
                      </a:pPr>
                      <a:r>
                        <a:rPr lang="ja-JP" altLang="en-US" sz="1050" dirty="0" smtClean="0">
                          <a:latin typeface="+mn-ea"/>
                          <a:ea typeface="+mn-ea"/>
                        </a:rPr>
                        <a:t>・セカンドオピニオンの提示が可能な医師の紹介</a:t>
                      </a:r>
                    </a:p>
                    <a:p>
                      <a:pPr>
                        <a:lnSpc>
                          <a:spcPct val="150000"/>
                        </a:lnSpc>
                      </a:pPr>
                      <a:r>
                        <a:rPr lang="ja-JP" altLang="en-US" sz="1050" dirty="0" smtClean="0">
                          <a:latin typeface="+mn-ea"/>
                          <a:ea typeface="+mn-ea"/>
                        </a:rPr>
                        <a:t>・がん患者の療養上の相談</a:t>
                      </a:r>
                    </a:p>
                    <a:p>
                      <a:pPr>
                        <a:lnSpc>
                          <a:spcPct val="150000"/>
                        </a:lnSpc>
                      </a:pPr>
                      <a:r>
                        <a:rPr lang="ja-JP" altLang="en-US" sz="1050" dirty="0" smtClean="0">
                          <a:latin typeface="+mn-ea"/>
                          <a:ea typeface="+mn-ea"/>
                        </a:rPr>
                        <a:t>・就労に関する相談（産業保健等の分野との連携が望ましい）</a:t>
                      </a:r>
                    </a:p>
                    <a:p>
                      <a:pPr>
                        <a:lnSpc>
                          <a:spcPct val="150000"/>
                        </a:lnSpc>
                      </a:pPr>
                      <a:r>
                        <a:rPr lang="ja-JP" altLang="en-US" sz="1050" dirty="0" smtClean="0">
                          <a:latin typeface="+mn-ea"/>
                          <a:ea typeface="+mn-ea"/>
                        </a:rPr>
                        <a:t>・地域における連携協力体制の事例に関する情報の収集、提供</a:t>
                      </a:r>
                    </a:p>
                    <a:p>
                      <a:pPr>
                        <a:lnSpc>
                          <a:spcPct val="150000"/>
                        </a:lnSpc>
                      </a:pPr>
                      <a:r>
                        <a:rPr lang="ja-JP" altLang="en-US" sz="1050" dirty="0" smtClean="0">
                          <a:latin typeface="+mn-ea"/>
                          <a:ea typeface="+mn-ea"/>
                        </a:rPr>
                        <a:t>・アスベストによる肺がん及び中皮腫に関する医療相談</a:t>
                      </a:r>
                    </a:p>
                    <a:p>
                      <a:pPr>
                        <a:lnSpc>
                          <a:spcPct val="150000"/>
                        </a:lnSpc>
                      </a:pPr>
                      <a:r>
                        <a:rPr lang="ja-JP" altLang="en-US" sz="1050" dirty="0" smtClean="0">
                          <a:latin typeface="+mn-ea"/>
                          <a:ea typeface="+mn-ea"/>
                        </a:rPr>
                        <a:t>・ＨＴＬＶ－１関連疾患であるＡＴＬに関する医療相談</a:t>
                      </a:r>
                    </a:p>
                    <a:p>
                      <a:pPr>
                        <a:lnSpc>
                          <a:spcPct val="150000"/>
                        </a:lnSpc>
                      </a:pPr>
                      <a:r>
                        <a:rPr lang="ja-JP" altLang="en-US" sz="1050" dirty="0" smtClean="0">
                          <a:latin typeface="+mn-ea"/>
                          <a:ea typeface="+mn-ea"/>
                        </a:rPr>
                        <a:t>・患者活動に対する支援</a:t>
                      </a:r>
                    </a:p>
                    <a:p>
                      <a:pPr>
                        <a:lnSpc>
                          <a:spcPct val="150000"/>
                        </a:lnSpc>
                      </a:pPr>
                      <a:r>
                        <a:rPr lang="ja-JP" altLang="en-US" sz="1050" dirty="0" smtClean="0">
                          <a:latin typeface="+mn-ea"/>
                          <a:ea typeface="+mn-ea"/>
                        </a:rPr>
                        <a:t>・相談支援に携わる者に対する教育と支援サービスの向上</a:t>
                      </a:r>
                    </a:p>
                    <a:p>
                      <a:pPr>
                        <a:lnSpc>
                          <a:spcPct val="150000"/>
                        </a:lnSpc>
                      </a:pPr>
                      <a:r>
                        <a:rPr lang="ja-JP" altLang="en-US" sz="1050" dirty="0" smtClean="0">
                          <a:latin typeface="+mn-ea"/>
                          <a:ea typeface="+mn-ea"/>
                        </a:rPr>
                        <a:t>・その他相談支援に関すること</a:t>
                      </a:r>
                      <a:endParaRPr lang="ja-JP" altLang="en-US" sz="1050" dirty="0">
                        <a:latin typeface="+mn-ea"/>
                        <a:ea typeface="+mn-ea"/>
                      </a:endParaRPr>
                    </a:p>
                  </a:txBody>
                  <a:tcPr/>
                </a:tc>
                <a:tc>
                  <a:txBody>
                    <a:bodyPr/>
                    <a:lstStyle/>
                    <a:p>
                      <a:pPr>
                        <a:lnSpc>
                          <a:spcPct val="150000"/>
                        </a:lnSpc>
                      </a:pPr>
                      <a:r>
                        <a:rPr lang="ja-JP" altLang="en-US" sz="1050" dirty="0" smtClean="0">
                          <a:latin typeface="+mn-ea"/>
                          <a:ea typeface="+mn-ea"/>
                        </a:rPr>
                        <a:t>（修）自施設で対応可能な診療機能及び連携する地域の</a:t>
                      </a:r>
                      <a:endParaRPr lang="en-US" altLang="ja-JP" sz="1050" dirty="0" smtClean="0">
                        <a:latin typeface="+mn-ea"/>
                        <a:ea typeface="+mn-ea"/>
                      </a:endParaRPr>
                    </a:p>
                    <a:p>
                      <a:pPr>
                        <a:lnSpc>
                          <a:spcPct val="150000"/>
                        </a:lnSpc>
                      </a:pPr>
                      <a:r>
                        <a:rPr lang="ja-JP" altLang="en-US" sz="1050" dirty="0" smtClean="0">
                          <a:latin typeface="+mn-ea"/>
                          <a:ea typeface="+mn-ea"/>
                        </a:rPr>
                        <a:t>　　　医療機関に関する情報提供</a:t>
                      </a:r>
                      <a:endParaRPr lang="en-US" altLang="ja-JP" sz="1050" dirty="0" smtClean="0">
                        <a:latin typeface="+mn-ea"/>
                        <a:ea typeface="+mn-ea"/>
                      </a:endParaRPr>
                    </a:p>
                    <a:p>
                      <a:pPr>
                        <a:lnSpc>
                          <a:spcPct val="150000"/>
                        </a:lnSpc>
                      </a:pPr>
                      <a:endParaRPr lang="ja-JP" altLang="en-US" sz="1050" dirty="0" smtClean="0">
                        <a:latin typeface="+mn-ea"/>
                        <a:ea typeface="+mn-ea"/>
                      </a:endParaRPr>
                    </a:p>
                    <a:p>
                      <a:pPr>
                        <a:lnSpc>
                          <a:spcPct val="150000"/>
                        </a:lnSpc>
                      </a:pPr>
                      <a:r>
                        <a:rPr lang="ja-JP" altLang="en-US" sz="1050" dirty="0" smtClean="0">
                          <a:latin typeface="+mn-ea"/>
                          <a:ea typeface="+mn-ea"/>
                        </a:rPr>
                        <a:t>（以下項目については自施設での提供が難しい場合、</a:t>
                      </a:r>
                      <a:endParaRPr lang="en-US" altLang="ja-JP" sz="1050" dirty="0" smtClean="0">
                        <a:latin typeface="+mn-ea"/>
                        <a:ea typeface="+mn-ea"/>
                      </a:endParaRPr>
                    </a:p>
                    <a:p>
                      <a:pPr>
                        <a:lnSpc>
                          <a:spcPct val="150000"/>
                        </a:lnSpc>
                      </a:pPr>
                      <a:r>
                        <a:rPr lang="ja-JP" altLang="en-US" sz="1050" dirty="0" smtClean="0">
                          <a:latin typeface="+mn-ea"/>
                          <a:ea typeface="+mn-ea"/>
                        </a:rPr>
                        <a:t>　適切な医療機関に紹介すること）</a:t>
                      </a:r>
                    </a:p>
                    <a:p>
                      <a:pPr>
                        <a:lnSpc>
                          <a:spcPct val="150000"/>
                        </a:lnSpc>
                      </a:pPr>
                      <a:r>
                        <a:rPr lang="ja-JP" altLang="en-US" sz="1050" dirty="0" smtClean="0">
                          <a:solidFill>
                            <a:srgbClr val="FF0000"/>
                          </a:solidFill>
                          <a:latin typeface="+mn-ea"/>
                          <a:ea typeface="+mn-ea"/>
                        </a:rPr>
                        <a:t>（新）がんゲノム医療に関する相談</a:t>
                      </a:r>
                    </a:p>
                    <a:p>
                      <a:pPr>
                        <a:lnSpc>
                          <a:spcPct val="150000"/>
                        </a:lnSpc>
                      </a:pPr>
                      <a:r>
                        <a:rPr lang="ja-JP" altLang="en-US" sz="1050" dirty="0" smtClean="0">
                          <a:solidFill>
                            <a:srgbClr val="FF0000"/>
                          </a:solidFill>
                          <a:latin typeface="+mn-ea"/>
                          <a:ea typeface="+mn-ea"/>
                        </a:rPr>
                        <a:t>（新）希少がんに関する相談</a:t>
                      </a:r>
                    </a:p>
                    <a:p>
                      <a:pPr>
                        <a:lnSpc>
                          <a:spcPct val="150000"/>
                        </a:lnSpc>
                      </a:pPr>
                      <a:r>
                        <a:rPr lang="ja-JP" altLang="en-US" sz="1050" dirty="0" smtClean="0">
                          <a:solidFill>
                            <a:srgbClr val="FF0000"/>
                          </a:solidFill>
                          <a:latin typeface="+mn-ea"/>
                          <a:ea typeface="+mn-ea"/>
                        </a:rPr>
                        <a:t>（新）ＡＹＡ世代にある患者に対する治療療養や就学、</a:t>
                      </a:r>
                      <a:endParaRPr lang="en-US" altLang="ja-JP" sz="1050" dirty="0" smtClean="0">
                        <a:solidFill>
                          <a:srgbClr val="FF0000"/>
                        </a:solidFill>
                        <a:latin typeface="+mn-ea"/>
                        <a:ea typeface="+mn-ea"/>
                      </a:endParaRPr>
                    </a:p>
                    <a:p>
                      <a:pPr>
                        <a:lnSpc>
                          <a:spcPct val="150000"/>
                        </a:lnSpc>
                      </a:pPr>
                      <a:r>
                        <a:rPr lang="ja-JP" altLang="en-US" sz="1050" dirty="0" smtClean="0">
                          <a:solidFill>
                            <a:srgbClr val="FF0000"/>
                          </a:solidFill>
                          <a:latin typeface="+mn-ea"/>
                          <a:ea typeface="+mn-ea"/>
                        </a:rPr>
                        <a:t>　　　就労支援に関する相談</a:t>
                      </a:r>
                    </a:p>
                    <a:p>
                      <a:pPr>
                        <a:lnSpc>
                          <a:spcPct val="150000"/>
                        </a:lnSpc>
                      </a:pPr>
                      <a:r>
                        <a:rPr lang="ja-JP" altLang="en-US" sz="1050" dirty="0" smtClean="0">
                          <a:solidFill>
                            <a:srgbClr val="FF0000"/>
                          </a:solidFill>
                          <a:latin typeface="+mn-ea"/>
                          <a:ea typeface="+mn-ea"/>
                        </a:rPr>
                        <a:t>（新）生殖機能の影響や温存に関する相談</a:t>
                      </a:r>
                    </a:p>
                    <a:p>
                      <a:pPr>
                        <a:lnSpc>
                          <a:spcPct val="150000"/>
                        </a:lnSpc>
                      </a:pPr>
                      <a:r>
                        <a:rPr lang="ja-JP" altLang="en-US" sz="1050" dirty="0" smtClean="0">
                          <a:solidFill>
                            <a:srgbClr val="FF0000"/>
                          </a:solidFill>
                          <a:latin typeface="+mn-ea"/>
                          <a:ea typeface="+mn-ea"/>
                        </a:rPr>
                        <a:t>（新）その他自施設では対応困難な相談支援に関すること</a:t>
                      </a:r>
                      <a:endParaRPr lang="ja-JP" altLang="en-US" sz="1050" dirty="0">
                        <a:solidFill>
                          <a:srgbClr val="FF0000"/>
                        </a:solidFill>
                        <a:latin typeface="+mn-ea"/>
                        <a:ea typeface="+mn-ea"/>
                      </a:endParaRPr>
                    </a:p>
                  </a:txBody>
                  <a:tcPr/>
                </a:tc>
              </a:tr>
            </a:tbl>
          </a:graphicData>
        </a:graphic>
      </p:graphicFrame>
      <p:cxnSp>
        <p:nvCxnSpPr>
          <p:cNvPr id="9" name="直線矢印コネクタ 8"/>
          <p:cNvCxnSpPr/>
          <p:nvPr/>
        </p:nvCxnSpPr>
        <p:spPr>
          <a:xfrm flipV="1">
            <a:off x="4716016" y="1736874"/>
            <a:ext cx="707200" cy="14401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8111369" y="563488"/>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Tree>
    <p:extLst>
      <p:ext uri="{BB962C8B-B14F-4D97-AF65-F5344CB8AC3E}">
        <p14:creationId xmlns:p14="http://schemas.microsoft.com/office/powerpoint/2010/main" val="1637047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2993</TotalTime>
  <Words>2169</Words>
  <Application>Microsoft Office PowerPoint</Application>
  <PresentationFormat>画面に合わせる (4:3)</PresentationFormat>
  <Paragraphs>672</Paragraphs>
  <Slides>16</Slides>
  <Notes>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HOSTNAME</cp:lastModifiedBy>
  <cp:revision>242</cp:revision>
  <cp:lastPrinted>2018-09-05T12:49:21Z</cp:lastPrinted>
  <dcterms:created xsi:type="dcterms:W3CDTF">2018-08-10T07:45:39Z</dcterms:created>
  <dcterms:modified xsi:type="dcterms:W3CDTF">2018-09-11T06:53:27Z</dcterms:modified>
</cp:coreProperties>
</file>