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352" r:id="rId2"/>
    <p:sldId id="369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羽田野　結" initials="羽田野　結" lastIdx="8" clrIdx="0">
    <p:extLst>
      <p:ext uri="{19B8F6BF-5375-455C-9EA6-DF929625EA0E}">
        <p15:presenceInfo xmlns:p15="http://schemas.microsoft.com/office/powerpoint/2012/main" userId="S-1-5-21-161959346-1900351369-444732941-2143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FF99"/>
    <a:srgbClr val="FF99CC"/>
    <a:srgbClr val="FF66FF"/>
    <a:srgbClr val="00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33569" autoAdjust="0"/>
  </p:normalViewPr>
  <p:slideViewPr>
    <p:cSldViewPr>
      <p:cViewPr varScale="1">
        <p:scale>
          <a:sx n="74" d="100"/>
          <a:sy n="74" d="100"/>
        </p:scale>
        <p:origin x="126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1F0E6-33C1-46FA-BECF-8E917CDDD450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31E0B-8E23-4417-A23D-93EFD13E21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363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640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BC07-BBE5-473B-80D9-9AB7C742AB2A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62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1381-E1F1-4908-866F-80197FBF1AEE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31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5FB5-E663-46E2-B97D-348261B398CB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63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D75B-731E-471C-B1D1-B5A9EB1525AA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61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FA1E5-5B21-4140-9725-76F9B3BD9DC2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3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F7711-D06F-4F90-BEA3-0BAFED3302A5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8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78D4-AD34-4C01-AECB-115DA0BB3A24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14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A5E7-4AC6-456F-9ABC-08CE46E4A20B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41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AE8A-B5E2-4FDC-BD85-C646114E704F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3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B970-D3FF-4A3E-B0D5-EC251A710CCB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88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4613-70D3-4E1A-8FD6-6DAF6ECDEA86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66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4B9F1-C856-41D8-A4E2-3216A2624955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05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1"/>
          <p:cNvSpPr txBox="1"/>
          <p:nvPr/>
        </p:nvSpPr>
        <p:spPr>
          <a:xfrm>
            <a:off x="179511" y="44624"/>
            <a:ext cx="8604957" cy="504999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</a:t>
            </a:r>
            <a:r>
              <a:rPr lang="ja-JP" altLang="en-US" sz="20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元</a:t>
            </a:r>
            <a:r>
              <a:rPr lang="ja-JP" altLang="en-US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</a:t>
            </a:r>
            <a:r>
              <a:rPr lang="ja-JP" altLang="en-US" sz="20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府がん診療拠点病院の診療実績</a:t>
            </a:r>
            <a:endParaRPr lang="en-US" altLang="ja-JP" sz="20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372041"/>
              </p:ext>
            </p:extLst>
          </p:nvPr>
        </p:nvGraphicFramePr>
        <p:xfrm>
          <a:off x="126125" y="673069"/>
          <a:ext cx="4320773" cy="60315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919">
                  <a:extLst>
                    <a:ext uri="{9D8B030D-6E8A-4147-A177-3AD203B41FA5}">
                      <a16:colId xmlns:a16="http://schemas.microsoft.com/office/drawing/2014/main" val="986779059"/>
                    </a:ext>
                  </a:extLst>
                </a:gridCol>
                <a:gridCol w="1737223">
                  <a:extLst>
                    <a:ext uri="{9D8B030D-6E8A-4147-A177-3AD203B41FA5}">
                      <a16:colId xmlns:a16="http://schemas.microsoft.com/office/drawing/2014/main" val="2279195349"/>
                    </a:ext>
                  </a:extLst>
                </a:gridCol>
                <a:gridCol w="519875">
                  <a:extLst>
                    <a:ext uri="{9D8B030D-6E8A-4147-A177-3AD203B41FA5}">
                      <a16:colId xmlns:a16="http://schemas.microsoft.com/office/drawing/2014/main" val="3403686817"/>
                    </a:ext>
                  </a:extLst>
                </a:gridCol>
                <a:gridCol w="518493">
                  <a:extLst>
                    <a:ext uri="{9D8B030D-6E8A-4147-A177-3AD203B41FA5}">
                      <a16:colId xmlns:a16="http://schemas.microsoft.com/office/drawing/2014/main" val="3312262214"/>
                    </a:ext>
                  </a:extLst>
                </a:gridCol>
                <a:gridCol w="460421">
                  <a:extLst>
                    <a:ext uri="{9D8B030D-6E8A-4147-A177-3AD203B41FA5}">
                      <a16:colId xmlns:a16="http://schemas.microsoft.com/office/drawing/2014/main" val="150245090"/>
                    </a:ext>
                  </a:extLst>
                </a:gridCol>
                <a:gridCol w="460421">
                  <a:extLst>
                    <a:ext uri="{9D8B030D-6E8A-4147-A177-3AD203B41FA5}">
                      <a16:colId xmlns:a16="http://schemas.microsoft.com/office/drawing/2014/main" val="2574362984"/>
                    </a:ext>
                  </a:extLst>
                </a:gridCol>
                <a:gridCol w="460421">
                  <a:extLst>
                    <a:ext uri="{9D8B030D-6E8A-4147-A177-3AD203B41FA5}">
                      <a16:colId xmlns:a16="http://schemas.microsoft.com/office/drawing/2014/main" val="3819935802"/>
                    </a:ext>
                  </a:extLst>
                </a:gridCol>
              </a:tblGrid>
              <a:tr h="1584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二次医</a:t>
                      </a:r>
                      <a:b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療圏名</a:t>
                      </a:r>
                      <a:endParaRPr lang="ja-JP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病院名</a:t>
                      </a:r>
                      <a:endParaRPr lang="ja-JP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診療実績</a:t>
                      </a:r>
                      <a:endParaRPr lang="ja-JP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相談支援</a:t>
                      </a:r>
                      <a:endParaRPr lang="ja-JP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73011"/>
                  </a:ext>
                </a:extLst>
              </a:tr>
              <a:tr h="50928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院内</a:t>
                      </a:r>
                      <a:b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がん</a:t>
                      </a:r>
                      <a:b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登録数</a:t>
                      </a:r>
                      <a:endParaRPr lang="ja-JP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悪性腫瘍</a:t>
                      </a:r>
                      <a:endParaRPr lang="en-US" altLang="zh-TW" sz="700" b="1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rtl="0" fontAlgn="ctr"/>
                      <a:r>
                        <a:rPr lang="zh-TW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手術総数</a:t>
                      </a:r>
                      <a:endParaRPr lang="zh-TW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がんに係る薬物療法</a:t>
                      </a:r>
                      <a:endParaRPr lang="en-US" altLang="ja-JP" sz="700" b="1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rtl="0" fontAlgn="ctr"/>
                      <a: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のべ患者数</a:t>
                      </a:r>
                      <a:endParaRPr lang="ja-JP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緩和ケアチームの新規介入患者数</a:t>
                      </a:r>
                      <a:endParaRPr lang="ja-JP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相談支援センター・窓口相談件数</a:t>
                      </a:r>
                      <a:endParaRPr lang="ja-JP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871512"/>
                  </a:ext>
                </a:extLst>
              </a:tr>
              <a:tr h="240600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豊能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市立池田病院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1,136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866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1,218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256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32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extLst>
                  <a:ext uri="{0D108BD9-81ED-4DB2-BD59-A6C34878D82A}">
                    <a16:rowId xmlns:a16="http://schemas.microsoft.com/office/drawing/2014/main" val="3935213256"/>
                  </a:ext>
                </a:extLst>
              </a:tr>
              <a:tr h="2406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zh-CN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済生会吹田病院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1,181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885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1,442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169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3,440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extLst>
                  <a:ext uri="{0D108BD9-81ED-4DB2-BD59-A6C34878D82A}">
                    <a16:rowId xmlns:a16="http://schemas.microsoft.com/office/drawing/2014/main" val="2868505614"/>
                  </a:ext>
                </a:extLst>
              </a:tr>
              <a:tr h="2406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市立吹田市民病院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841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536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859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83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449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extLst>
                  <a:ext uri="{0D108BD9-81ED-4DB2-BD59-A6C34878D82A}">
                    <a16:rowId xmlns:a16="http://schemas.microsoft.com/office/drawing/2014/main" val="255014160"/>
                  </a:ext>
                </a:extLst>
              </a:tr>
              <a:tr h="2406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zh-CN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済生会千里病院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607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367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491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57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1,010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extLst>
                  <a:ext uri="{0D108BD9-81ED-4DB2-BD59-A6C34878D82A}">
                    <a16:rowId xmlns:a16="http://schemas.microsoft.com/office/drawing/2014/main" val="1602241593"/>
                  </a:ext>
                </a:extLst>
              </a:tr>
              <a:tr h="2406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箕面市立病院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806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713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507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213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1,041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extLst>
                  <a:ext uri="{0D108BD9-81ED-4DB2-BD59-A6C34878D82A}">
                    <a16:rowId xmlns:a16="http://schemas.microsoft.com/office/drawing/2014/main" val="851441093"/>
                  </a:ext>
                </a:extLst>
              </a:tr>
              <a:tr h="240600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三島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zh-TW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愛仁会高槻病院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1,104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793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2,656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105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704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extLst>
                  <a:ext uri="{0D108BD9-81ED-4DB2-BD59-A6C34878D82A}">
                    <a16:rowId xmlns:a16="http://schemas.microsoft.com/office/drawing/2014/main" val="1588551909"/>
                  </a:ext>
                </a:extLst>
              </a:tr>
              <a:tr h="2406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北摂総合病院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331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312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403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118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314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extLst>
                  <a:ext uri="{0D108BD9-81ED-4DB2-BD59-A6C34878D82A}">
                    <a16:rowId xmlns:a16="http://schemas.microsoft.com/office/drawing/2014/main" val="14227025"/>
                  </a:ext>
                </a:extLst>
              </a:tr>
              <a:tr h="2406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zh-TW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高槻赤十字病院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571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429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1,259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149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1,168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extLst>
                  <a:ext uri="{0D108BD9-81ED-4DB2-BD59-A6C34878D82A}">
                    <a16:rowId xmlns:a16="http://schemas.microsoft.com/office/drawing/2014/main" val="693145518"/>
                  </a:ext>
                </a:extLst>
              </a:tr>
              <a:tr h="240600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北河内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zh-TW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松下記念病院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893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413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1,027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93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1,501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extLst>
                  <a:ext uri="{0D108BD9-81ED-4DB2-BD59-A6C34878D82A}">
                    <a16:rowId xmlns:a16="http://schemas.microsoft.com/office/drawing/2014/main" val="1679127597"/>
                  </a:ext>
                </a:extLst>
              </a:tr>
              <a:tr h="2406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ＪＣＨＯ星ヶ丘医療センター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358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281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439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294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498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extLst>
                  <a:ext uri="{0D108BD9-81ED-4DB2-BD59-A6C34878D82A}">
                    <a16:rowId xmlns:a16="http://schemas.microsoft.com/office/drawing/2014/main" val="276471047"/>
                  </a:ext>
                </a:extLst>
              </a:tr>
              <a:tr h="3112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関西医科大学総合医療セン</a:t>
                      </a:r>
                      <a:endParaRPr lang="en-US" altLang="ja-JP" sz="10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ター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1,198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958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2,712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200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767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extLst>
                  <a:ext uri="{0D108BD9-81ED-4DB2-BD59-A6C34878D82A}">
                    <a16:rowId xmlns:a16="http://schemas.microsoft.com/office/drawing/2014/main" val="794259591"/>
                  </a:ext>
                </a:extLst>
              </a:tr>
              <a:tr h="2406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zh-CN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美杉会佐藤病院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500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281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409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62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321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extLst>
                  <a:ext uri="{0D108BD9-81ED-4DB2-BD59-A6C34878D82A}">
                    <a16:rowId xmlns:a16="http://schemas.microsoft.com/office/drawing/2014/main" val="1648815121"/>
                  </a:ext>
                </a:extLst>
              </a:tr>
              <a:tr h="2406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市立ひらかた病院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708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578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510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88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230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extLst>
                  <a:ext uri="{0D108BD9-81ED-4DB2-BD59-A6C34878D82A}">
                    <a16:rowId xmlns:a16="http://schemas.microsoft.com/office/drawing/2014/main" val="780184196"/>
                  </a:ext>
                </a:extLst>
              </a:tr>
              <a:tr h="240600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中河内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zh-CN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八尾徳洲会総合病院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895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638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746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70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148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extLst>
                  <a:ext uri="{0D108BD9-81ED-4DB2-BD59-A6C34878D82A}">
                    <a16:rowId xmlns:a16="http://schemas.microsoft.com/office/drawing/2014/main" val="1290231074"/>
                  </a:ext>
                </a:extLst>
              </a:tr>
              <a:tr h="2406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若草第一病院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299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226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465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132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183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extLst>
                  <a:ext uri="{0D108BD9-81ED-4DB2-BD59-A6C34878D82A}">
                    <a16:rowId xmlns:a16="http://schemas.microsoft.com/office/drawing/2014/main" val="3527565666"/>
                  </a:ext>
                </a:extLst>
              </a:tr>
              <a:tr h="2406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石切生喜病院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762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476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702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97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149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extLst>
                  <a:ext uri="{0D108BD9-81ED-4DB2-BD59-A6C34878D82A}">
                    <a16:rowId xmlns:a16="http://schemas.microsoft.com/office/drawing/2014/main" val="1875001823"/>
                  </a:ext>
                </a:extLst>
              </a:tr>
              <a:tr h="2406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市立柏原病院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273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207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418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47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53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extLst>
                  <a:ext uri="{0D108BD9-81ED-4DB2-BD59-A6C34878D82A}">
                    <a16:rowId xmlns:a16="http://schemas.microsoft.com/office/drawing/2014/main" val="2289475216"/>
                  </a:ext>
                </a:extLst>
              </a:tr>
              <a:tr h="240600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南河内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富田林病院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475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378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719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65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330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extLst>
                  <a:ext uri="{0D108BD9-81ED-4DB2-BD59-A6C34878D82A}">
                    <a16:rowId xmlns:a16="http://schemas.microsoft.com/office/drawing/2014/main" val="1532375577"/>
                  </a:ext>
                </a:extLst>
              </a:tr>
              <a:tr h="2406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PL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542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324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449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69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23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extLst>
                  <a:ext uri="{0D108BD9-81ED-4DB2-BD59-A6C34878D82A}">
                    <a16:rowId xmlns:a16="http://schemas.microsoft.com/office/drawing/2014/main" val="2790561028"/>
                  </a:ext>
                </a:extLst>
              </a:tr>
              <a:tr h="2406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城山病院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332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275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417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53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107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extLst>
                  <a:ext uri="{0D108BD9-81ED-4DB2-BD59-A6C34878D82A}">
                    <a16:rowId xmlns:a16="http://schemas.microsoft.com/office/drawing/2014/main" val="853710498"/>
                  </a:ext>
                </a:extLst>
              </a:tr>
              <a:tr h="2406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堺市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ベルランド総合病院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1,122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763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1,186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91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821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extLst>
                  <a:ext uri="{0D108BD9-81ED-4DB2-BD59-A6C34878D82A}">
                    <a16:rowId xmlns:a16="http://schemas.microsoft.com/office/drawing/2014/main" val="297363361"/>
                  </a:ext>
                </a:extLst>
              </a:tr>
              <a:tr h="2406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耳原総合病院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566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379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418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50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909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/>
                </a:tc>
                <a:extLst>
                  <a:ext uri="{0D108BD9-81ED-4DB2-BD59-A6C34878D82A}">
                    <a16:rowId xmlns:a16="http://schemas.microsoft.com/office/drawing/2014/main" val="3570792779"/>
                  </a:ext>
                </a:extLst>
              </a:tr>
            </a:tbl>
          </a:graphicData>
        </a:graphic>
      </p:graphicFrame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26705"/>
              </p:ext>
            </p:extLst>
          </p:nvPr>
        </p:nvGraphicFramePr>
        <p:xfrm>
          <a:off x="4556821" y="673069"/>
          <a:ext cx="4212466" cy="61163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195">
                  <a:extLst>
                    <a:ext uri="{9D8B030D-6E8A-4147-A177-3AD203B41FA5}">
                      <a16:colId xmlns:a16="http://schemas.microsoft.com/office/drawing/2014/main" val="336927789"/>
                    </a:ext>
                  </a:extLst>
                </a:gridCol>
                <a:gridCol w="1568301">
                  <a:extLst>
                    <a:ext uri="{9D8B030D-6E8A-4147-A177-3AD203B41FA5}">
                      <a16:colId xmlns:a16="http://schemas.microsoft.com/office/drawing/2014/main" val="2692161725"/>
                    </a:ext>
                  </a:extLst>
                </a:gridCol>
                <a:gridCol w="575833">
                  <a:extLst>
                    <a:ext uri="{9D8B030D-6E8A-4147-A177-3AD203B41FA5}">
                      <a16:colId xmlns:a16="http://schemas.microsoft.com/office/drawing/2014/main" val="1684691065"/>
                    </a:ext>
                  </a:extLst>
                </a:gridCol>
                <a:gridCol w="511851">
                  <a:extLst>
                    <a:ext uri="{9D8B030D-6E8A-4147-A177-3AD203B41FA5}">
                      <a16:colId xmlns:a16="http://schemas.microsoft.com/office/drawing/2014/main" val="435553042"/>
                    </a:ext>
                  </a:extLst>
                </a:gridCol>
                <a:gridCol w="383888">
                  <a:extLst>
                    <a:ext uri="{9D8B030D-6E8A-4147-A177-3AD203B41FA5}">
                      <a16:colId xmlns:a16="http://schemas.microsoft.com/office/drawing/2014/main" val="3894389679"/>
                    </a:ext>
                  </a:extLst>
                </a:gridCol>
                <a:gridCol w="383888">
                  <a:extLst>
                    <a:ext uri="{9D8B030D-6E8A-4147-A177-3AD203B41FA5}">
                      <a16:colId xmlns:a16="http://schemas.microsoft.com/office/drawing/2014/main" val="3685127593"/>
                    </a:ext>
                  </a:extLst>
                </a:gridCol>
                <a:gridCol w="629510">
                  <a:extLst>
                    <a:ext uri="{9D8B030D-6E8A-4147-A177-3AD203B41FA5}">
                      <a16:colId xmlns:a16="http://schemas.microsoft.com/office/drawing/2014/main" val="1257098774"/>
                    </a:ext>
                  </a:extLst>
                </a:gridCol>
              </a:tblGrid>
              <a:tr h="22414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二次医</a:t>
                      </a:r>
                      <a:b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療圏名</a:t>
                      </a:r>
                      <a:endParaRPr lang="ja-JP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病院名</a:t>
                      </a:r>
                      <a:endParaRPr lang="ja-JP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診療実績</a:t>
                      </a:r>
                      <a:endParaRPr lang="ja-JP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相談支援</a:t>
                      </a:r>
                      <a:endParaRPr lang="ja-JP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790" marR="2790" marT="279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493864"/>
                  </a:ext>
                </a:extLst>
              </a:tr>
              <a:tr h="2241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院内</a:t>
                      </a:r>
                      <a:b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がん</a:t>
                      </a:r>
                      <a:b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登録数</a:t>
                      </a:r>
                      <a:endParaRPr lang="ja-JP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悪性腫瘍手術総数</a:t>
                      </a:r>
                      <a:endParaRPr lang="zh-TW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がんに係る薬物療法のべ患者数</a:t>
                      </a:r>
                      <a:endParaRPr lang="ja-JP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緩和ケアチームの新規介入患者数</a:t>
                      </a:r>
                      <a:endParaRPr lang="ja-JP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相談支援センター・窓口相談件数</a:t>
                      </a:r>
                      <a:endParaRPr lang="ja-JP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790" marR="2790" marT="279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30871"/>
                  </a:ext>
                </a:extLst>
              </a:tr>
              <a:tr h="224143"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泉  州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府中病院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1,056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462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543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78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710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extLst>
                  <a:ext uri="{0D108BD9-81ED-4DB2-BD59-A6C34878D82A}">
                    <a16:rowId xmlns:a16="http://schemas.microsoft.com/office/drawing/2014/main" val="3321854814"/>
                  </a:ext>
                </a:extLst>
              </a:tr>
              <a:tr h="2241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りんくう総合医療センター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889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694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895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86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1,602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extLst>
                  <a:ext uri="{0D108BD9-81ED-4DB2-BD59-A6C34878D82A}">
                    <a16:rowId xmlns:a16="http://schemas.microsoft.com/office/drawing/2014/main" val="1285537272"/>
                  </a:ext>
                </a:extLst>
              </a:tr>
              <a:tr h="2241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泉大津市立病院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223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336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902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50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31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extLst>
                  <a:ext uri="{0D108BD9-81ED-4DB2-BD59-A6C34878D82A}">
                    <a16:rowId xmlns:a16="http://schemas.microsoft.com/office/drawing/2014/main" val="2175696880"/>
                  </a:ext>
                </a:extLst>
              </a:tr>
              <a:tr h="2241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和泉市立総合医療センター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988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685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1,225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119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1,309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extLst>
                  <a:ext uri="{0D108BD9-81ED-4DB2-BD59-A6C34878D82A}">
                    <a16:rowId xmlns:a16="http://schemas.microsoft.com/office/drawing/2014/main" val="3408451835"/>
                  </a:ext>
                </a:extLst>
              </a:tr>
              <a:tr h="2241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zh-TW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市立貝塚病院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974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759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907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146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102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extLst>
                  <a:ext uri="{0D108BD9-81ED-4DB2-BD59-A6C34878D82A}">
                    <a16:rowId xmlns:a16="http://schemas.microsoft.com/office/drawing/2014/main" val="3744555290"/>
                  </a:ext>
                </a:extLst>
              </a:tr>
              <a:tr h="2241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zh-CN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岸和田徳洲会病院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1,001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868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</a:rPr>
                        <a:t>628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106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177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extLst>
                  <a:ext uri="{0D108BD9-81ED-4DB2-BD59-A6C34878D82A}">
                    <a16:rowId xmlns:a16="http://schemas.microsoft.com/office/drawing/2014/main" val="617145252"/>
                  </a:ext>
                </a:extLst>
              </a:tr>
              <a:tr h="224143">
                <a:tc rowSpan="18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 阪市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第２大阪警察病院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510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292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723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42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</a:rPr>
                        <a:t>861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extLst>
                  <a:ext uri="{0D108BD9-81ED-4DB2-BD59-A6C34878D82A}">
                    <a16:rowId xmlns:a16="http://schemas.microsoft.com/office/drawing/2014/main" val="3640115473"/>
                  </a:ext>
                </a:extLst>
              </a:tr>
              <a:tr h="2241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大阪警察病院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1,881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1,902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2,211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398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</a:rPr>
                        <a:t>867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extLst>
                  <a:ext uri="{0D108BD9-81ED-4DB2-BD59-A6C34878D82A}">
                    <a16:rowId xmlns:a16="http://schemas.microsoft.com/office/drawing/2014/main" val="4089602646"/>
                  </a:ext>
                </a:extLst>
              </a:tr>
              <a:tr h="2241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大手前病院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392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295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619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88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</a:rPr>
                        <a:t>99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extLst>
                  <a:ext uri="{0D108BD9-81ED-4DB2-BD59-A6C34878D82A}">
                    <a16:rowId xmlns:a16="http://schemas.microsoft.com/office/drawing/2014/main" val="2624990359"/>
                  </a:ext>
                </a:extLst>
              </a:tr>
              <a:tr h="2241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zh-TW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関西電力病院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1,061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548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1,235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85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1,488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extLst>
                  <a:ext uri="{0D108BD9-81ED-4DB2-BD59-A6C34878D82A}">
                    <a16:rowId xmlns:a16="http://schemas.microsoft.com/office/drawing/2014/main" val="3759129149"/>
                  </a:ext>
                </a:extLst>
              </a:tr>
              <a:tr h="2241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北野病院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1,730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1,242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2,826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246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</a:rPr>
                        <a:t>678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extLst>
                  <a:ext uri="{0D108BD9-81ED-4DB2-BD59-A6C34878D82A}">
                    <a16:rowId xmlns:a16="http://schemas.microsoft.com/office/drawing/2014/main" val="4212116589"/>
                  </a:ext>
                </a:extLst>
              </a:tr>
              <a:tr h="2241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zh-CN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済生会中津病院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1,869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1,003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1,449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124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627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extLst>
                  <a:ext uri="{0D108BD9-81ED-4DB2-BD59-A6C34878D82A}">
                    <a16:rowId xmlns:a16="http://schemas.microsoft.com/office/drawing/2014/main" val="754741553"/>
                  </a:ext>
                </a:extLst>
              </a:tr>
              <a:tr h="2241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zh-CN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済生会野江病院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</a:rPr>
                        <a:t>1,110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553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905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144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</a:rPr>
                        <a:t>1,766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extLst>
                  <a:ext uri="{0D108BD9-81ED-4DB2-BD59-A6C34878D82A}">
                    <a16:rowId xmlns:a16="http://schemas.microsoft.com/office/drawing/2014/main" val="2833149023"/>
                  </a:ext>
                </a:extLst>
              </a:tr>
              <a:tr h="2241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住友病院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981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754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1,257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169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</a:rPr>
                        <a:t>361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extLst>
                  <a:ext uri="{0D108BD9-81ED-4DB2-BD59-A6C34878D82A}">
                    <a16:rowId xmlns:a16="http://schemas.microsoft.com/office/drawing/2014/main" val="2957402597"/>
                  </a:ext>
                </a:extLst>
              </a:tr>
              <a:tr h="2241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日本生命病院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735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414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772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222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</a:rPr>
                        <a:t>1,437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extLst>
                  <a:ext uri="{0D108BD9-81ED-4DB2-BD59-A6C34878D82A}">
                    <a16:rowId xmlns:a16="http://schemas.microsoft.com/office/drawing/2014/main" val="814754832"/>
                  </a:ext>
                </a:extLst>
              </a:tr>
              <a:tr h="2241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淀川キリスト教病院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1,072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1,180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2,155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385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</a:rPr>
                        <a:t>1,209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extLst>
                  <a:ext uri="{0D108BD9-81ED-4DB2-BD59-A6C34878D82A}">
                    <a16:rowId xmlns:a16="http://schemas.microsoft.com/office/drawing/2014/main" val="2598155509"/>
                  </a:ext>
                </a:extLst>
              </a:tr>
              <a:tr h="2241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愛仁会千船病院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380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331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1,363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87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</a:rPr>
                        <a:t>533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extLst>
                  <a:ext uri="{0D108BD9-81ED-4DB2-BD59-A6C34878D82A}">
                    <a16:rowId xmlns:a16="http://schemas.microsoft.com/office/drawing/2014/main" val="2785224125"/>
                  </a:ext>
                </a:extLst>
              </a:tr>
              <a:tr h="2241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（独）地域医療機能推進</a:t>
                      </a:r>
                      <a:endParaRPr lang="en-US" altLang="zh-TW" sz="10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zh-TW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機構　大阪病院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1,043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585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581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122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</a:rPr>
                        <a:t>664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extLst>
                  <a:ext uri="{0D108BD9-81ED-4DB2-BD59-A6C34878D82A}">
                    <a16:rowId xmlns:a16="http://schemas.microsoft.com/office/drawing/2014/main" val="1682121613"/>
                  </a:ext>
                </a:extLst>
              </a:tr>
              <a:tr h="2241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多根総合病院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509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366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440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143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</a:rPr>
                        <a:t>113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extLst>
                  <a:ext uri="{0D108BD9-81ED-4DB2-BD59-A6C34878D82A}">
                    <a16:rowId xmlns:a16="http://schemas.microsoft.com/office/drawing/2014/main" val="2801369633"/>
                  </a:ext>
                </a:extLst>
              </a:tr>
              <a:tr h="2241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南大阪病院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600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389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1,291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112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</a:rPr>
                        <a:t>886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extLst>
                  <a:ext uri="{0D108BD9-81ED-4DB2-BD59-A6C34878D82A}">
                    <a16:rowId xmlns:a16="http://schemas.microsoft.com/office/drawing/2014/main" val="1044333457"/>
                  </a:ext>
                </a:extLst>
              </a:tr>
              <a:tr h="2241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大阪鉄道病院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916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499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1,436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</a:rPr>
                        <a:t>87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</a:rPr>
                        <a:t>480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extLst>
                  <a:ext uri="{0D108BD9-81ED-4DB2-BD59-A6C34878D82A}">
                    <a16:rowId xmlns:a16="http://schemas.microsoft.com/office/drawing/2014/main" val="1052961444"/>
                  </a:ext>
                </a:extLst>
              </a:tr>
              <a:tr h="2241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zh-TW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東住吉森本病院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359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207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421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</a:rPr>
                        <a:t>37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</a:rPr>
                        <a:t>106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extLst>
                  <a:ext uri="{0D108BD9-81ED-4DB2-BD59-A6C34878D82A}">
                    <a16:rowId xmlns:a16="http://schemas.microsoft.com/office/drawing/2014/main" val="2106127527"/>
                  </a:ext>
                </a:extLst>
              </a:tr>
              <a:tr h="2241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zh-CN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済生会泉尾病院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259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218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447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</a:rPr>
                        <a:t>131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</a:rPr>
                        <a:t>90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extLst>
                  <a:ext uri="{0D108BD9-81ED-4DB2-BD59-A6C34878D82A}">
                    <a16:rowId xmlns:a16="http://schemas.microsoft.com/office/drawing/2014/main" val="3297814297"/>
                  </a:ext>
                </a:extLst>
              </a:tr>
              <a:tr h="2241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十三市民病院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369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276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</a:rPr>
                        <a:t>771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</a:rPr>
                        <a:t>77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</a:rPr>
                        <a:t>138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602" marR="2602" marT="2602" marB="0" anchor="ctr"/>
                </a:tc>
                <a:extLst>
                  <a:ext uri="{0D108BD9-81ED-4DB2-BD59-A6C34878D82A}">
                    <a16:rowId xmlns:a16="http://schemas.microsoft.com/office/drawing/2014/main" val="3342557608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21717" y="6451439"/>
            <a:ext cx="2057400" cy="365125"/>
          </a:xfrm>
        </p:spPr>
        <p:txBody>
          <a:bodyPr/>
          <a:lstStyle/>
          <a:p>
            <a:fld id="{2BA8AE17-6609-43EE-B17E-B3CE048B7AAD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7950417" y="130144"/>
            <a:ext cx="1179721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600" smtClean="0"/>
              <a:t>参考資料１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109924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1"/>
          <p:cNvSpPr txBox="1"/>
          <p:nvPr/>
        </p:nvSpPr>
        <p:spPr>
          <a:xfrm>
            <a:off x="179511" y="44624"/>
            <a:ext cx="8604957" cy="504999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000" b="1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</a:t>
            </a:r>
            <a:r>
              <a:rPr lang="ja-JP" altLang="en-US" sz="20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元</a:t>
            </a:r>
            <a:r>
              <a:rPr lang="ja-JP" altLang="en-US" sz="2000" b="1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</a:t>
            </a:r>
            <a:r>
              <a:rPr lang="ja-JP" altLang="en-US" sz="20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府がん診療拠点病院（肺がん）の診療実績</a:t>
            </a:r>
            <a:endParaRPr lang="en-US" altLang="ja-JP" sz="20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067737"/>
              </p:ext>
            </p:extLst>
          </p:nvPr>
        </p:nvGraphicFramePr>
        <p:xfrm>
          <a:off x="179511" y="620688"/>
          <a:ext cx="8496851" cy="23528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8894">
                  <a:extLst>
                    <a:ext uri="{9D8B030D-6E8A-4147-A177-3AD203B41FA5}">
                      <a16:colId xmlns:a16="http://schemas.microsoft.com/office/drawing/2014/main" val="2360492161"/>
                    </a:ext>
                  </a:extLst>
                </a:gridCol>
                <a:gridCol w="2598524">
                  <a:extLst>
                    <a:ext uri="{9D8B030D-6E8A-4147-A177-3AD203B41FA5}">
                      <a16:colId xmlns:a16="http://schemas.microsoft.com/office/drawing/2014/main" val="1407179768"/>
                    </a:ext>
                  </a:extLst>
                </a:gridCol>
                <a:gridCol w="1022014">
                  <a:extLst>
                    <a:ext uri="{9D8B030D-6E8A-4147-A177-3AD203B41FA5}">
                      <a16:colId xmlns:a16="http://schemas.microsoft.com/office/drawing/2014/main" val="2077378847"/>
                    </a:ext>
                  </a:extLst>
                </a:gridCol>
                <a:gridCol w="1022014">
                  <a:extLst>
                    <a:ext uri="{9D8B030D-6E8A-4147-A177-3AD203B41FA5}">
                      <a16:colId xmlns:a16="http://schemas.microsoft.com/office/drawing/2014/main" val="2998336108"/>
                    </a:ext>
                  </a:extLst>
                </a:gridCol>
                <a:gridCol w="905135">
                  <a:extLst>
                    <a:ext uri="{9D8B030D-6E8A-4147-A177-3AD203B41FA5}">
                      <a16:colId xmlns:a16="http://schemas.microsoft.com/office/drawing/2014/main" val="2572605557"/>
                    </a:ext>
                  </a:extLst>
                </a:gridCol>
                <a:gridCol w="905135">
                  <a:extLst>
                    <a:ext uri="{9D8B030D-6E8A-4147-A177-3AD203B41FA5}">
                      <a16:colId xmlns:a16="http://schemas.microsoft.com/office/drawing/2014/main" val="1809931596"/>
                    </a:ext>
                  </a:extLst>
                </a:gridCol>
                <a:gridCol w="905135">
                  <a:extLst>
                    <a:ext uri="{9D8B030D-6E8A-4147-A177-3AD203B41FA5}">
                      <a16:colId xmlns:a16="http://schemas.microsoft.com/office/drawing/2014/main" val="550778238"/>
                    </a:ext>
                  </a:extLst>
                </a:gridCol>
              </a:tblGrid>
              <a:tr h="3823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二次医</a:t>
                      </a:r>
                      <a:br>
                        <a:rPr lang="ja-JP" alt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療圏名</a:t>
                      </a:r>
                      <a:endParaRPr lang="ja-JP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41" marR="8341" marT="8341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病院名</a:t>
                      </a:r>
                      <a:endParaRPr lang="ja-JP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41" marR="8341" marT="8341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診療実績</a:t>
                      </a:r>
                    </a:p>
                  </a:txBody>
                  <a:tcPr marL="8341" marR="8341" marT="8341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41" marR="8341" marT="8341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41" marR="8341" marT="8341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41" marR="8341" marT="83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相談支援</a:t>
                      </a:r>
                      <a:endParaRPr lang="ja-JP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41" marR="8341" marT="8341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357675"/>
                  </a:ext>
                </a:extLst>
              </a:tr>
              <a:tr h="6257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院内</a:t>
                      </a:r>
                      <a:br>
                        <a:rPr lang="ja-JP" alt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がん</a:t>
                      </a:r>
                      <a:br>
                        <a:rPr lang="ja-JP" alt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登録数</a:t>
                      </a:r>
                      <a:endParaRPr lang="ja-JP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41" marR="8341" marT="8341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悪性腫瘍手術総数</a:t>
                      </a:r>
                      <a:endParaRPr lang="zh-TW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41" marR="8341" marT="8341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がんに係る薬物療法のべ患者数</a:t>
                      </a:r>
                      <a:endParaRPr lang="ja-JP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41" marR="8341" marT="8341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緩和ケアチームの新規介入患者数</a:t>
                      </a:r>
                      <a:endParaRPr lang="ja-JP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41" marR="8341" marT="8341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相談支援センター・窓口相談件数</a:t>
                      </a:r>
                      <a:endParaRPr lang="ja-JP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41" marR="8341" marT="8341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436181"/>
                  </a:ext>
                </a:extLst>
              </a:tr>
              <a:tr h="419306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豊能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41" marR="8341" marT="8341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刀根山医療センター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41" marR="8341" marT="8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>
                          <a:effectLst/>
                        </a:rPr>
                        <a:t>302 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341" marR="8341" marT="8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>
                          <a:effectLst/>
                        </a:rPr>
                        <a:t>174 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341" marR="8341" marT="8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>
                          <a:effectLst/>
                        </a:rPr>
                        <a:t>599 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341" marR="8341" marT="8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</a:rPr>
                        <a:t>71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341" marR="8341" marT="8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>
                          <a:effectLst/>
                        </a:rPr>
                        <a:t>664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341" marR="8341" marT="8341" marB="0" anchor="ctr"/>
                </a:tc>
                <a:extLst>
                  <a:ext uri="{0D108BD9-81ED-4DB2-BD59-A6C34878D82A}">
                    <a16:rowId xmlns:a16="http://schemas.microsoft.com/office/drawing/2014/main" val="787310736"/>
                  </a:ext>
                </a:extLst>
              </a:tr>
              <a:tr h="40420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南河内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41" marR="8341" marT="8341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はびきの医療センター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41" marR="8341" marT="8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>
                          <a:effectLst/>
                        </a:rPr>
                        <a:t>355 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341" marR="8341" marT="8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>
                          <a:effectLst/>
                        </a:rPr>
                        <a:t>155 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341" marR="8341" marT="8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>
                          <a:effectLst/>
                        </a:rPr>
                        <a:t>564 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341" marR="8341" marT="8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</a:rPr>
                        <a:t>88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341" marR="8341" marT="8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</a:rPr>
                        <a:t>22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341" marR="8341" marT="8341" marB="0" anchor="ctr"/>
                </a:tc>
                <a:extLst>
                  <a:ext uri="{0D108BD9-81ED-4DB2-BD59-A6C34878D82A}">
                    <a16:rowId xmlns:a16="http://schemas.microsoft.com/office/drawing/2014/main" val="3719046449"/>
                  </a:ext>
                </a:extLst>
              </a:tr>
              <a:tr h="521258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堺市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41" marR="8341" marT="8341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近畿中央呼吸器センター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41" marR="8341" marT="8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>
                          <a:effectLst/>
                        </a:rPr>
                        <a:t>409 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341" marR="8341" marT="8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</a:rPr>
                        <a:t>166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341" marR="8341" marT="8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>
                          <a:effectLst/>
                        </a:rPr>
                        <a:t>1,190 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341" marR="8341" marT="8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>
                          <a:effectLst/>
                        </a:rPr>
                        <a:t>377 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341" marR="8341" marT="8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</a:rPr>
                        <a:t>1,108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341" marR="8341" marT="8341" marB="0" anchor="ctr"/>
                </a:tc>
                <a:extLst>
                  <a:ext uri="{0D108BD9-81ED-4DB2-BD59-A6C34878D82A}">
                    <a16:rowId xmlns:a16="http://schemas.microsoft.com/office/drawing/2014/main" val="2140402160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21717" y="6451439"/>
            <a:ext cx="2057400" cy="365125"/>
          </a:xfrm>
        </p:spPr>
        <p:txBody>
          <a:bodyPr/>
          <a:lstStyle/>
          <a:p>
            <a:fld id="{2BA8AE17-6609-43EE-B17E-B3CE048B7AAD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4348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9533</TotalTime>
  <Words>620</Words>
  <Application>Microsoft Office PowerPoint</Application>
  <PresentationFormat>画面に合わせる (4:3)</PresentationFormat>
  <Paragraphs>343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国指定がん診療連携拠点病院の整備指針の改正及び推薦について</dc:title>
  <dc:creator>HOSTNAME</dc:creator>
  <cp:lastModifiedBy>二宮　康宏</cp:lastModifiedBy>
  <cp:revision>879</cp:revision>
  <cp:lastPrinted>2021-02-01T07:05:50Z</cp:lastPrinted>
  <dcterms:created xsi:type="dcterms:W3CDTF">2018-08-10T07:45:39Z</dcterms:created>
  <dcterms:modified xsi:type="dcterms:W3CDTF">2021-03-03T08:03:09Z</dcterms:modified>
</cp:coreProperties>
</file>