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5"/>
  </p:notesMasterIdLst>
  <p:sldIdLst>
    <p:sldId id="272" r:id="rId3"/>
    <p:sldId id="345"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33569" autoAdjust="0"/>
  </p:normalViewPr>
  <p:slideViewPr>
    <p:cSldViewPr>
      <p:cViewPr varScale="1">
        <p:scale>
          <a:sx n="100" d="100"/>
          <a:sy n="100" d="100"/>
        </p:scale>
        <p:origin x="950" y="62"/>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2024/6/11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35CBC07-BBE5-473B-80D9-9AB7C742AB2A}" type="datetime1">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841381-E1F1-4908-866F-80197FBF1AEE}" type="datetime1">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E55FB5-E663-46E2-B97D-348261B398CB}" type="datetime1">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2897F9-9400-46E5-B362-76715EF166E7}" type="datetime1">
              <a:rPr kumimoji="1" lang="ja-JP" altLang="en-US" smtClean="0"/>
              <a:t>2024/6/11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6303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B5AA33-3331-42B0-8632-A9BB5590FD81}" type="datetime1">
              <a:rPr kumimoji="1" lang="ja-JP" altLang="en-US" smtClean="0"/>
              <a:t>2024/6/11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576870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6BB3E1-AEB7-4F15-8A10-50B9474BA386}" type="datetime1">
              <a:rPr kumimoji="1" lang="ja-JP" altLang="en-US" smtClean="0"/>
              <a:t>2024/6/11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075490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B84BF8-12F8-4D9D-BDBB-02E1C9E8A124}" type="datetime1">
              <a:rPr kumimoji="1" lang="ja-JP" altLang="en-US" smtClean="0"/>
              <a:t>2024/6/11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98392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63A06-16A5-42B0-A525-BE94729E7078}" type="datetime1">
              <a:rPr kumimoji="1" lang="ja-JP" altLang="en-US" smtClean="0"/>
              <a:t>2024/6/11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977525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ACCC442-4ACC-4B82-8574-2361E042C4C1}" type="datetime1">
              <a:rPr kumimoji="1" lang="ja-JP" altLang="en-US" smtClean="0"/>
              <a:t>2024/6/11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85075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F31F4-E409-4133-929E-08B767BCDB29}" type="datetime1">
              <a:rPr kumimoji="1" lang="ja-JP" altLang="en-US" smtClean="0"/>
              <a:t>2024/6/11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07966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91197-01E0-4FD7-B089-5266FFE9DC47}" type="datetime1">
              <a:rPr kumimoji="1" lang="ja-JP" altLang="en-US" smtClean="0"/>
              <a:t>2024/6/11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6261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BD75B-731E-471C-B1D1-B5A9EB1525AA}" type="datetime1">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B0295B-CFD9-46CD-9DA2-18829E0DB789}" type="datetime1">
              <a:rPr kumimoji="1" lang="ja-JP" altLang="en-US" smtClean="0"/>
              <a:t>2024/6/11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22844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9A91CA-379D-4EEA-BBF8-D037C802DC87}" type="datetime1">
              <a:rPr kumimoji="1" lang="ja-JP" altLang="en-US" smtClean="0"/>
              <a:t>2024/6/11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7890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BCE8E-25D5-4582-A234-C958E416D767}" type="datetime1">
              <a:rPr kumimoji="1" lang="ja-JP" altLang="en-US" smtClean="0"/>
              <a:t>2024/6/11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51138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4FFA1E5-5B21-4140-9725-76F9B3BD9DC2}" type="datetime1">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A0F7711-D06F-4F90-BEA3-0BAFED3302A5}" type="datetime1">
              <a:rPr kumimoji="1" lang="ja-JP" altLang="en-US" smtClean="0"/>
              <a:t>2024/6/11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2F78D4-AD34-4C01-AECB-115DA0BB3A24}" type="datetime1">
              <a:rPr kumimoji="1" lang="ja-JP" altLang="en-US" smtClean="0"/>
              <a:t>2024/6/11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3BBA5E7-4AC6-456F-9ABC-08CE46E4A20B}" type="datetime1">
              <a:rPr kumimoji="1" lang="ja-JP" altLang="en-US" smtClean="0"/>
              <a:t>2024/6/11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2024/6/11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84B970-D3FF-4A3E-B0D5-EC251A710CCB}" type="datetime1">
              <a:rPr kumimoji="1" lang="ja-JP" altLang="en-US" smtClean="0"/>
              <a:t>2024/6/11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EA4613-70D3-4E1A-8FD6-6DAF6ECDEA86}" type="datetime1">
              <a:rPr kumimoji="1" lang="ja-JP" altLang="en-US" smtClean="0"/>
              <a:t>2024/6/11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4B9F1-C856-41D8-A4E2-3216A2624955}" type="datetime1">
              <a:rPr kumimoji="1" lang="ja-JP" altLang="en-US" smtClean="0"/>
              <a:t>2024/6/11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fld id="{E9C4F0AF-0882-4AC6-ADD9-5BC9A8E32BDA}" type="datetime1">
              <a:rPr kumimoji="1" lang="ja-JP" altLang="en-US" smtClean="0"/>
              <a:t>2024/6/11</a:t>
            </a:fld>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61055700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861993"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kumimoji="1"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kumimoji="1"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93" rtl="0" eaLnBrk="1" latinLnBrk="0" hangingPunct="1">
        <a:defRPr kumimoji="1" sz="1697" kern="1200">
          <a:solidFill>
            <a:schemeClr val="tx1"/>
          </a:solidFill>
          <a:latin typeface="+mn-lt"/>
          <a:ea typeface="+mn-ea"/>
          <a:cs typeface="+mn-cs"/>
        </a:defRPr>
      </a:lvl1pPr>
      <a:lvl2pPr marL="430997" algn="l" defTabSz="861993" rtl="0" eaLnBrk="1" latinLnBrk="0" hangingPunct="1">
        <a:defRPr kumimoji="1" sz="1697" kern="1200">
          <a:solidFill>
            <a:schemeClr val="tx1"/>
          </a:solidFill>
          <a:latin typeface="+mn-lt"/>
          <a:ea typeface="+mn-ea"/>
          <a:cs typeface="+mn-cs"/>
        </a:defRPr>
      </a:lvl2pPr>
      <a:lvl3pPr marL="861993" algn="l" defTabSz="861993" rtl="0" eaLnBrk="1" latinLnBrk="0" hangingPunct="1">
        <a:defRPr kumimoji="1" sz="1697" kern="1200">
          <a:solidFill>
            <a:schemeClr val="tx1"/>
          </a:solidFill>
          <a:latin typeface="+mn-lt"/>
          <a:ea typeface="+mn-ea"/>
          <a:cs typeface="+mn-cs"/>
        </a:defRPr>
      </a:lvl3pPr>
      <a:lvl4pPr marL="1292990" algn="l" defTabSz="861993" rtl="0" eaLnBrk="1" latinLnBrk="0" hangingPunct="1">
        <a:defRPr kumimoji="1" sz="1697" kern="1200">
          <a:solidFill>
            <a:schemeClr val="tx1"/>
          </a:solidFill>
          <a:latin typeface="+mn-lt"/>
          <a:ea typeface="+mn-ea"/>
          <a:cs typeface="+mn-cs"/>
        </a:defRPr>
      </a:lvl4pPr>
      <a:lvl5pPr marL="1723986" algn="l" defTabSz="861993" rtl="0" eaLnBrk="1" latinLnBrk="0" hangingPunct="1">
        <a:defRPr kumimoji="1" sz="1697" kern="1200">
          <a:solidFill>
            <a:schemeClr val="tx1"/>
          </a:solidFill>
          <a:latin typeface="+mn-lt"/>
          <a:ea typeface="+mn-ea"/>
          <a:cs typeface="+mn-cs"/>
        </a:defRPr>
      </a:lvl5pPr>
      <a:lvl6pPr marL="2154983" algn="l" defTabSz="861993" rtl="0" eaLnBrk="1" latinLnBrk="0" hangingPunct="1">
        <a:defRPr kumimoji="1" sz="1697" kern="1200">
          <a:solidFill>
            <a:schemeClr val="tx1"/>
          </a:solidFill>
          <a:latin typeface="+mn-lt"/>
          <a:ea typeface="+mn-ea"/>
          <a:cs typeface="+mn-cs"/>
        </a:defRPr>
      </a:lvl6pPr>
      <a:lvl7pPr marL="2585979" algn="l" defTabSz="861993" rtl="0" eaLnBrk="1" latinLnBrk="0" hangingPunct="1">
        <a:defRPr kumimoji="1" sz="1697" kern="1200">
          <a:solidFill>
            <a:schemeClr val="tx1"/>
          </a:solidFill>
          <a:latin typeface="+mn-lt"/>
          <a:ea typeface="+mn-ea"/>
          <a:cs typeface="+mn-cs"/>
        </a:defRPr>
      </a:lvl7pPr>
      <a:lvl8pPr marL="3016975" algn="l" defTabSz="861993" rtl="0" eaLnBrk="1" latinLnBrk="0" hangingPunct="1">
        <a:defRPr kumimoji="1" sz="1697" kern="1200">
          <a:solidFill>
            <a:schemeClr val="tx1"/>
          </a:solidFill>
          <a:latin typeface="+mn-lt"/>
          <a:ea typeface="+mn-ea"/>
          <a:cs typeface="+mn-cs"/>
        </a:defRPr>
      </a:lvl8pPr>
      <a:lvl9pPr marL="3447971" algn="l" defTabSz="861993" rtl="0" eaLnBrk="1" latinLnBrk="0" hangingPunct="1">
        <a:defRPr kumimoji="1"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地域がん診療連携拠点病院の</a:t>
            </a:r>
            <a:endParaRPr lang="en-US" altLang="ja-JP"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推薦募集について</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令和６年度大阪府がん対策推進委員会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第１回がん診療連携検討部会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3">
            <a:extLst>
              <a:ext uri="{FF2B5EF4-FFF2-40B4-BE49-F238E27FC236}">
                <a16:creationId xmlns:a16="http://schemas.microsoft.com/office/drawing/2014/main" id="{25D5AE40-3A96-418C-8398-1A566B4A9C90}"/>
              </a:ext>
            </a:extLst>
          </p:cNvPr>
          <p:cNvSpPr txBox="1"/>
          <p:nvPr/>
        </p:nvSpPr>
        <p:spPr>
          <a:xfrm>
            <a:off x="7092280" y="476672"/>
            <a:ext cx="1224136" cy="369332"/>
          </a:xfrm>
          <a:prstGeom prst="rect">
            <a:avLst/>
          </a:prstGeom>
          <a:solidFill>
            <a:schemeClr val="tx2"/>
          </a:solidFill>
          <a:ln>
            <a:solidFill>
              <a:schemeClr val="bg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solidFill>
                  <a:schemeClr val="bg1"/>
                </a:solidFill>
              </a:rPr>
              <a:t>資料２</a:t>
            </a:r>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
          <p:cNvSpPr txBox="1"/>
          <p:nvPr/>
        </p:nvSpPr>
        <p:spPr>
          <a:xfrm>
            <a:off x="35496" y="43681"/>
            <a:ext cx="8928992"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国指定がん診療連携拠点病院の推薦募集について</a:t>
            </a:r>
            <a:endPar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22" name="二等辺三角形 21">
            <a:extLst>
              <a:ext uri="{FF2B5EF4-FFF2-40B4-BE49-F238E27FC236}">
                <a16:creationId xmlns:a16="http://schemas.microsoft.com/office/drawing/2014/main" id="{A1AA20BB-A05E-44E6-A7EC-9E88DC71BB4D}"/>
              </a:ext>
            </a:extLst>
          </p:cNvPr>
          <p:cNvSpPr/>
          <p:nvPr/>
        </p:nvSpPr>
        <p:spPr>
          <a:xfrm flipV="1">
            <a:off x="2856088" y="3088821"/>
            <a:ext cx="3287807" cy="422934"/>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aphicFrame>
        <p:nvGraphicFramePr>
          <p:cNvPr id="23" name="表 22">
            <a:extLst>
              <a:ext uri="{FF2B5EF4-FFF2-40B4-BE49-F238E27FC236}">
                <a16:creationId xmlns:a16="http://schemas.microsoft.com/office/drawing/2014/main" id="{33463A95-2F46-4521-B0F7-31DD2B0A8D6C}"/>
              </a:ext>
            </a:extLst>
          </p:cNvPr>
          <p:cNvGraphicFramePr>
            <a:graphicFrameLocks noGrp="1"/>
          </p:cNvGraphicFramePr>
          <p:nvPr>
            <p:extLst>
              <p:ext uri="{D42A27DB-BD31-4B8C-83A1-F6EECF244321}">
                <p14:modId xmlns:p14="http://schemas.microsoft.com/office/powerpoint/2010/main" val="2185430435"/>
              </p:ext>
            </p:extLst>
          </p:nvPr>
        </p:nvGraphicFramePr>
        <p:xfrm>
          <a:off x="188640" y="1382390"/>
          <a:ext cx="8838728" cy="1141115"/>
        </p:xfrm>
        <a:graphic>
          <a:graphicData uri="http://schemas.openxmlformats.org/drawingml/2006/table">
            <a:tbl>
              <a:tblPr firstRow="1" bandRow="1">
                <a:tableStyleId>{5C22544A-7EE6-4342-B048-85BDC9FD1C3A}</a:tableStyleId>
              </a:tblPr>
              <a:tblGrid>
                <a:gridCol w="8838728">
                  <a:extLst>
                    <a:ext uri="{9D8B030D-6E8A-4147-A177-3AD203B41FA5}">
                      <a16:colId xmlns:a16="http://schemas.microsoft.com/office/drawing/2014/main" val="1185930963"/>
                    </a:ext>
                  </a:extLst>
                </a:gridCol>
              </a:tblGrid>
              <a:tr h="1141115">
                <a:tc>
                  <a:txBody>
                    <a:bodyPr/>
                    <a:lstStyle/>
                    <a:p>
                      <a:pPr algn="l"/>
                      <a:r>
                        <a:rPr kumimoji="1" lang="ja-JP" altLang="en-US" sz="1800" dirty="0">
                          <a:solidFill>
                            <a:schemeClr val="tx1"/>
                          </a:solidFill>
                          <a:latin typeface="Meiryo UI" panose="020B0604030504040204" pitchFamily="50" charset="-128"/>
                          <a:ea typeface="Meiryo UI" panose="020B0604030504040204" pitchFamily="50" charset="-128"/>
                        </a:rPr>
                        <a:t>国拠点病院の新規指定推薦の際には、以下の２点について考慮する必要がある。</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l"/>
                      <a:r>
                        <a:rPr kumimoji="1" lang="ja-JP" altLang="en-US" sz="1800" dirty="0">
                          <a:solidFill>
                            <a:schemeClr val="tx1"/>
                          </a:solidFill>
                          <a:latin typeface="Meiryo UI" panose="020B0604030504040204" pitchFamily="50" charset="-128"/>
                          <a:ea typeface="Meiryo UI" panose="020B0604030504040204" pitchFamily="50" charset="-128"/>
                        </a:rPr>
                        <a:t>①現在、医療圏内の国拠点病院が１病院であること</a:t>
                      </a:r>
                    </a:p>
                    <a:p>
                      <a:pPr algn="l"/>
                      <a:r>
                        <a:rPr kumimoji="1" lang="ja-JP" altLang="en-US" sz="1800" dirty="0">
                          <a:solidFill>
                            <a:schemeClr val="tx1"/>
                          </a:solidFill>
                          <a:latin typeface="Meiryo UI" panose="020B0604030504040204" pitchFamily="50" charset="-128"/>
                          <a:ea typeface="Meiryo UI" panose="020B0604030504040204" pitchFamily="50" charset="-128"/>
                        </a:rPr>
                        <a:t>②近畿大学病院の移転（近畿大学病院の移転後、南河内の国拠点病院は１病院となる）</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6297519"/>
                  </a:ext>
                </a:extLst>
              </a:tr>
            </a:tbl>
          </a:graphicData>
        </a:graphic>
      </p:graphicFrame>
      <p:sp>
        <p:nvSpPr>
          <p:cNvPr id="24" name="テキスト ボックス 23">
            <a:extLst>
              <a:ext uri="{FF2B5EF4-FFF2-40B4-BE49-F238E27FC236}">
                <a16:creationId xmlns:a16="http://schemas.microsoft.com/office/drawing/2014/main" id="{4F4DF7A4-B0BB-45EF-8D7A-D9F78D576A70}"/>
              </a:ext>
            </a:extLst>
          </p:cNvPr>
          <p:cNvSpPr txBox="1"/>
          <p:nvPr/>
        </p:nvSpPr>
        <p:spPr>
          <a:xfrm>
            <a:off x="324402" y="4077072"/>
            <a:ext cx="8819598" cy="1785104"/>
          </a:xfrm>
          <a:prstGeom prst="rect">
            <a:avLst/>
          </a:prstGeom>
          <a:noFill/>
        </p:spPr>
        <p:txBody>
          <a:bodyPr wrap="square">
            <a:sp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対応（</a:t>
            </a:r>
            <a:r>
              <a:rPr kumimoji="1" lang="ja-JP" altLang="en-US" sz="2000" b="1" dirty="0">
                <a:solidFill>
                  <a:schemeClr val="tx1"/>
                </a:solidFill>
                <a:latin typeface="Meiryo UI" panose="020B0604030504040204" pitchFamily="50" charset="-128"/>
                <a:ea typeface="Meiryo UI" panose="020B0604030504040204" pitchFamily="50" charset="-128"/>
              </a:rPr>
              <a:t>案）＞</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l"/>
            <a:r>
              <a:rPr kumimoji="1" lang="ja-JP" altLang="en-US" b="1" dirty="0">
                <a:solidFill>
                  <a:schemeClr val="tx1"/>
                </a:solidFill>
                <a:latin typeface="Meiryo UI" panose="020B0604030504040204" pitchFamily="50" charset="-128"/>
                <a:ea typeface="Meiryo UI" panose="020B0604030504040204" pitchFamily="50" charset="-128"/>
              </a:rPr>
              <a:t>　新規指定推薦に係る募集については、上記の考慮事情を踏まえ、三島、北河内、南河内の３つの医療圏に位置する医療機関を対象に行うこととする。</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lang="ja-JP" altLang="en-US" b="1" dirty="0">
                <a:latin typeface="Meiryo UI" panose="020B0604030504040204" pitchFamily="50" charset="-128"/>
                <a:ea typeface="Meiryo UI" panose="020B0604030504040204" pitchFamily="50" charset="-128"/>
              </a:rPr>
              <a:t>　なお、新規指定推薦の際には、</a:t>
            </a:r>
            <a:r>
              <a:rPr kumimoji="1" lang="ja-JP" altLang="en-US" b="1" dirty="0">
                <a:solidFill>
                  <a:schemeClr val="tx1"/>
                </a:solidFill>
                <a:latin typeface="Meiryo UI" panose="020B0604030504040204" pitchFamily="50" charset="-128"/>
                <a:ea typeface="Meiryo UI" panose="020B0604030504040204" pitchFamily="50" charset="-128"/>
              </a:rPr>
              <a:t>これまでどおり、国の指定要件を全て満たしていることに加え、他の既指定病院との相乗効果について説明を求め、当部会における審査で、相乗効果が極めて高く、国の指定が認められる可能性が高いと考えられる場合に推薦を行うこととする。</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7711DDAF-0B0A-4BDE-84E5-9C34B18EE969}"/>
              </a:ext>
            </a:extLst>
          </p:cNvPr>
          <p:cNvSpPr>
            <a:spLocks noGrp="1"/>
          </p:cNvSpPr>
          <p:nvPr>
            <p:ph type="sldNum" sz="quarter" idx="12"/>
          </p:nvPr>
        </p:nvSpPr>
        <p:spPr>
          <a:xfrm>
            <a:off x="6553200" y="6356350"/>
            <a:ext cx="2133600" cy="365125"/>
          </a:xfrm>
        </p:spPr>
        <p:txBody>
          <a:bodyPr/>
          <a:lstStyle/>
          <a:p>
            <a:r>
              <a:rPr kumimoji="1" lang="ja-JP" altLang="en-US" dirty="0"/>
              <a:t>１</a:t>
            </a:r>
          </a:p>
        </p:txBody>
      </p:sp>
    </p:spTree>
    <p:extLst>
      <p:ext uri="{BB962C8B-B14F-4D97-AF65-F5344CB8AC3E}">
        <p14:creationId xmlns:p14="http://schemas.microsoft.com/office/powerpoint/2010/main" val="2222434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7420</TotalTime>
  <Words>219</Words>
  <Application>Microsoft Office PowerPoint</Application>
  <PresentationFormat>画面に合わせる (4:3)</PresentationFormat>
  <Paragraphs>13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vt:i4>
      </vt:variant>
    </vt:vector>
  </HeadingPairs>
  <TitlesOfParts>
    <vt:vector size="8" baseType="lpstr">
      <vt:lpstr>Meiryo UI</vt:lpstr>
      <vt:lpstr>Arial</vt:lpstr>
      <vt:lpstr>Calibri</vt:lpstr>
      <vt:lpstr>Calibri Light</vt:lpstr>
      <vt:lpstr>Office ​​テーマ</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藤原　遼祐</cp:lastModifiedBy>
  <cp:revision>648</cp:revision>
  <cp:lastPrinted>2020-12-07T01:29:11Z</cp:lastPrinted>
  <dcterms:created xsi:type="dcterms:W3CDTF">2018-08-10T07:45:39Z</dcterms:created>
  <dcterms:modified xsi:type="dcterms:W3CDTF">2024-06-11T02:16:09Z</dcterms:modified>
</cp:coreProperties>
</file>