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2" r:id="rId2"/>
    <p:sldId id="259" r:id="rId3"/>
    <p:sldId id="261" r:id="rId4"/>
    <p:sldId id="328" r:id="rId5"/>
    <p:sldId id="329" r:id="rId6"/>
    <p:sldId id="278" r:id="rId7"/>
    <p:sldId id="262" r:id="rId8"/>
    <p:sldId id="330" r:id="rId9"/>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4" autoAdjust="0"/>
  </p:normalViewPr>
  <p:slideViewPr>
    <p:cSldViewPr>
      <p:cViewPr varScale="1">
        <p:scale>
          <a:sx n="100" d="100"/>
          <a:sy n="100" d="100"/>
        </p:scale>
        <p:origin x="946"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wata624082@gmail.com" userId="722f47d59e3014e0" providerId="LiveId" clId="{F528761C-FB66-4CD3-94BF-3D07A9251D84}"/>
    <pc:docChg chg="undo custSel modSld">
      <pc:chgData name="iwata624082@gmail.com" userId="722f47d59e3014e0" providerId="LiveId" clId="{F528761C-FB66-4CD3-94BF-3D07A9251D84}" dt="2023-05-03T00:33:05.537" v="1392" actId="1076"/>
      <pc:docMkLst>
        <pc:docMk/>
      </pc:docMkLst>
      <pc:sldChg chg="modSp mod">
        <pc:chgData name="iwata624082@gmail.com" userId="722f47d59e3014e0" providerId="LiveId" clId="{F528761C-FB66-4CD3-94BF-3D07A9251D84}" dt="2023-05-03T00:08:30.780" v="9" actId="1076"/>
        <pc:sldMkLst>
          <pc:docMk/>
          <pc:sldMk cId="1301471959" sldId="258"/>
        </pc:sldMkLst>
        <pc:spChg chg="mod">
          <ac:chgData name="iwata624082@gmail.com" userId="722f47d59e3014e0" providerId="LiveId" clId="{F528761C-FB66-4CD3-94BF-3D07A9251D84}" dt="2023-05-03T00:08:27.358" v="8" actId="1076"/>
          <ac:spMkLst>
            <pc:docMk/>
            <pc:sldMk cId="1301471959" sldId="258"/>
            <ac:spMk id="5" creationId="{00000000-0000-0000-0000-000000000000}"/>
          </ac:spMkLst>
        </pc:spChg>
        <pc:spChg chg="mod">
          <ac:chgData name="iwata624082@gmail.com" userId="722f47d59e3014e0" providerId="LiveId" clId="{F528761C-FB66-4CD3-94BF-3D07A9251D84}" dt="2023-05-03T00:08:18.491" v="7" actId="1076"/>
          <ac:spMkLst>
            <pc:docMk/>
            <pc:sldMk cId="1301471959" sldId="258"/>
            <ac:spMk id="6" creationId="{00000000-0000-0000-0000-000000000000}"/>
          </ac:spMkLst>
        </pc:spChg>
        <pc:spChg chg="mod">
          <ac:chgData name="iwata624082@gmail.com" userId="722f47d59e3014e0" providerId="LiveId" clId="{F528761C-FB66-4CD3-94BF-3D07A9251D84}" dt="2023-05-03T00:08:30.780" v="9" actId="1076"/>
          <ac:spMkLst>
            <pc:docMk/>
            <pc:sldMk cId="1301471959" sldId="258"/>
            <ac:spMk id="9" creationId="{00000000-0000-0000-0000-000000000000}"/>
          </ac:spMkLst>
        </pc:spChg>
      </pc:sldChg>
      <pc:sldChg chg="modSp mod">
        <pc:chgData name="iwata624082@gmail.com" userId="722f47d59e3014e0" providerId="LiveId" clId="{F528761C-FB66-4CD3-94BF-3D07A9251D84}" dt="2023-05-03T00:32:10.490" v="1374" actId="207"/>
        <pc:sldMkLst>
          <pc:docMk/>
          <pc:sldMk cId="2885558457" sldId="259"/>
        </pc:sldMkLst>
        <pc:spChg chg="mod">
          <ac:chgData name="iwata624082@gmail.com" userId="722f47d59e3014e0" providerId="LiveId" clId="{F528761C-FB66-4CD3-94BF-3D07A9251D84}" dt="2023-05-03T00:32:10.490" v="1374" actId="207"/>
          <ac:spMkLst>
            <pc:docMk/>
            <pc:sldMk cId="2885558457" sldId="259"/>
            <ac:spMk id="2" creationId="{00000000-0000-0000-0000-000000000000}"/>
          </ac:spMkLst>
        </pc:spChg>
      </pc:sldChg>
      <pc:sldChg chg="addSp delSp modSp mod">
        <pc:chgData name="iwata624082@gmail.com" userId="722f47d59e3014e0" providerId="LiveId" clId="{F528761C-FB66-4CD3-94BF-3D07A9251D84}" dt="2023-05-03T00:33:05.537" v="1392" actId="1076"/>
        <pc:sldMkLst>
          <pc:docMk/>
          <pc:sldMk cId="4294530942" sldId="261"/>
        </pc:sldMkLst>
        <pc:spChg chg="mod">
          <ac:chgData name="iwata624082@gmail.com" userId="722f47d59e3014e0" providerId="LiveId" clId="{F528761C-FB66-4CD3-94BF-3D07A9251D84}" dt="2023-05-03T00:19:12.938" v="388" actId="1076"/>
          <ac:spMkLst>
            <pc:docMk/>
            <pc:sldMk cId="4294530942" sldId="261"/>
            <ac:spMk id="7" creationId="{00000000-0000-0000-0000-000000000000}"/>
          </ac:spMkLst>
        </pc:spChg>
        <pc:spChg chg="add mod">
          <ac:chgData name="iwata624082@gmail.com" userId="722f47d59e3014e0" providerId="LiveId" clId="{F528761C-FB66-4CD3-94BF-3D07A9251D84}" dt="2023-05-03T00:25:14.187" v="1055" actId="1076"/>
          <ac:spMkLst>
            <pc:docMk/>
            <pc:sldMk cId="4294530942" sldId="261"/>
            <ac:spMk id="9" creationId="{B391BB89-0635-7C25-0457-7DDC0C41A06B}"/>
          </ac:spMkLst>
        </pc:spChg>
        <pc:spChg chg="add mod">
          <ac:chgData name="iwata624082@gmail.com" userId="722f47d59e3014e0" providerId="LiveId" clId="{F528761C-FB66-4CD3-94BF-3D07A9251D84}" dt="2023-05-03T00:33:05.537" v="1392" actId="1076"/>
          <ac:spMkLst>
            <pc:docMk/>
            <pc:sldMk cId="4294530942" sldId="261"/>
            <ac:spMk id="10" creationId="{C4BC7F9B-093A-082F-56D1-1F95AEC2F572}"/>
          </ac:spMkLst>
        </pc:spChg>
        <pc:spChg chg="add mod">
          <ac:chgData name="iwata624082@gmail.com" userId="722f47d59e3014e0" providerId="LiveId" clId="{F528761C-FB66-4CD3-94BF-3D07A9251D84}" dt="2023-05-03T00:30:33.006" v="1367" actId="20577"/>
          <ac:spMkLst>
            <pc:docMk/>
            <pc:sldMk cId="4294530942" sldId="261"/>
            <ac:spMk id="11" creationId="{D48EB18B-1ABB-77DA-B04D-BB88B072551A}"/>
          </ac:spMkLst>
        </pc:spChg>
        <pc:spChg chg="add mod">
          <ac:chgData name="iwata624082@gmail.com" userId="722f47d59e3014e0" providerId="LiveId" clId="{F528761C-FB66-4CD3-94BF-3D07A9251D84}" dt="2023-05-03T00:26:55.500" v="1120" actId="197"/>
          <ac:spMkLst>
            <pc:docMk/>
            <pc:sldMk cId="4294530942" sldId="261"/>
            <ac:spMk id="12" creationId="{54800185-153D-0627-3FC7-3D4DABDE5F71}"/>
          </ac:spMkLst>
        </pc:spChg>
        <pc:spChg chg="add mod">
          <ac:chgData name="iwata624082@gmail.com" userId="722f47d59e3014e0" providerId="LiveId" clId="{F528761C-FB66-4CD3-94BF-3D07A9251D84}" dt="2023-05-03T00:31:12.178" v="1371"/>
          <ac:spMkLst>
            <pc:docMk/>
            <pc:sldMk cId="4294530942" sldId="261"/>
            <ac:spMk id="13" creationId="{D6EF9B22-822A-C94E-BAF7-24DBEC5AC98B}"/>
          </ac:spMkLst>
        </pc:spChg>
        <pc:graphicFrameChg chg="mod modGraphic">
          <ac:chgData name="iwata624082@gmail.com" userId="722f47d59e3014e0" providerId="LiveId" clId="{F528761C-FB66-4CD3-94BF-3D07A9251D84}" dt="2023-05-03T00:32:53.631" v="1391" actId="20577"/>
          <ac:graphicFrameMkLst>
            <pc:docMk/>
            <pc:sldMk cId="4294530942" sldId="261"/>
            <ac:graphicFrameMk id="8" creationId="{00000000-0000-0000-0000-000000000000}"/>
          </ac:graphicFrameMkLst>
        </pc:graphicFrameChg>
        <pc:cxnChg chg="add del mod">
          <ac:chgData name="iwata624082@gmail.com" userId="722f47d59e3014e0" providerId="LiveId" clId="{F528761C-FB66-4CD3-94BF-3D07A9251D84}" dt="2023-05-03T00:15:55.190" v="325" actId="478"/>
          <ac:cxnSpMkLst>
            <pc:docMk/>
            <pc:sldMk cId="4294530942" sldId="261"/>
            <ac:cxnSpMk id="3" creationId="{7FB86663-559A-D331-118C-5F1B6828AAB1}"/>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86A1E11-8D04-4F7C-85A6-FB026F208510}" type="datetimeFigureOut">
              <a:rPr kumimoji="1" lang="ja-JP" altLang="en-US" smtClean="0"/>
              <a:t>2024/8/27</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7073B332-B2A5-42BA-8DD3-E31A86BC7BC4}" type="slidenum">
              <a:rPr kumimoji="1" lang="ja-JP" altLang="en-US" smtClean="0"/>
              <a:t>‹#›</a:t>
            </a:fld>
            <a:endParaRPr kumimoji="1" lang="ja-JP" altLang="en-US"/>
          </a:p>
        </p:txBody>
      </p:sp>
    </p:spTree>
    <p:extLst>
      <p:ext uri="{BB962C8B-B14F-4D97-AF65-F5344CB8AC3E}">
        <p14:creationId xmlns:p14="http://schemas.microsoft.com/office/powerpoint/2010/main" val="31869431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4</a:t>
            </a:fld>
            <a:endParaRPr kumimoji="1" lang="ja-JP" altLang="en-US"/>
          </a:p>
        </p:txBody>
      </p:sp>
    </p:spTree>
    <p:extLst>
      <p:ext uri="{BB962C8B-B14F-4D97-AF65-F5344CB8AC3E}">
        <p14:creationId xmlns:p14="http://schemas.microsoft.com/office/powerpoint/2010/main" val="3566016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5</a:t>
            </a:fld>
            <a:endParaRPr kumimoji="1" lang="ja-JP" altLang="en-US"/>
          </a:p>
        </p:txBody>
      </p:sp>
    </p:spTree>
    <p:extLst>
      <p:ext uri="{BB962C8B-B14F-4D97-AF65-F5344CB8AC3E}">
        <p14:creationId xmlns:p14="http://schemas.microsoft.com/office/powerpoint/2010/main" val="708465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6</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8</a:t>
            </a:fld>
            <a:endParaRPr kumimoji="1" lang="ja-JP" altLang="en-US"/>
          </a:p>
        </p:txBody>
      </p:sp>
    </p:spTree>
    <p:extLst>
      <p:ext uri="{BB962C8B-B14F-4D97-AF65-F5344CB8AC3E}">
        <p14:creationId xmlns:p14="http://schemas.microsoft.com/office/powerpoint/2010/main" val="3214790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2024/8/27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FAE8A-B5E2-4FDC-BD85-C646114E704F}" type="datetime1">
              <a:rPr kumimoji="1" lang="ja-JP" altLang="en-US" smtClean="0"/>
              <a:t>2024/8/27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1807886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F5449-9B1E-4E04-96B0-DCB398CCDAD4}" type="datetime1">
              <a:rPr kumimoji="1" lang="ja-JP" altLang="en-US" smtClean="0"/>
              <a:t>2024/8/27</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25283821"/>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府中病院と泉大津市立病院の</a:t>
            </a:r>
            <a:endParaRPr lang="en-US" altLang="ja-JP"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endParaRPr>
          </a:p>
          <a:p>
            <a:r>
              <a:rPr lang="ja-JP" altLang="en-US" sz="3600" b="1" spc="50" dirty="0">
                <a:ln w="11430"/>
                <a:solidFill>
                  <a:schemeClr val="accent5">
                    <a:lumMod val="50000"/>
                  </a:schemeClr>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再編統合後の指定について</a:t>
            </a:r>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a:latin typeface="Meiryo UI" panose="020B0604030504040204" pitchFamily="50" charset="-128"/>
                <a:ea typeface="Meiryo UI" panose="020B0604030504040204" pitchFamily="50" charset="-128"/>
              </a:rPr>
              <a:t>令和６年度大阪府がん対策推進委員会</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rPr>
              <a:t>第１回がん診療連携検討部会</a:t>
            </a:r>
            <a:endParaRPr lang="en-US" altLang="ja-JP" sz="2000" dirty="0">
              <a:latin typeface="Meiryo UI" panose="020B0604030504040204" pitchFamily="50" charset="-128"/>
              <a:ea typeface="Meiryo UI" panose="020B0604030504040204" pitchFamily="50" charset="-128"/>
            </a:endParaRPr>
          </a:p>
        </p:txBody>
      </p:sp>
      <p:sp>
        <p:nvSpPr>
          <p:cNvPr id="5" name="テキスト ボックス 3">
            <a:extLst>
              <a:ext uri="{FF2B5EF4-FFF2-40B4-BE49-F238E27FC236}">
                <a16:creationId xmlns:a16="http://schemas.microsoft.com/office/drawing/2014/main" id="{25D5AE40-3A96-418C-8398-1A566B4A9C90}"/>
              </a:ext>
            </a:extLst>
          </p:cNvPr>
          <p:cNvSpPr txBox="1"/>
          <p:nvPr/>
        </p:nvSpPr>
        <p:spPr>
          <a:xfrm>
            <a:off x="7092280" y="476672"/>
            <a:ext cx="1224136" cy="369332"/>
          </a:xfrm>
          <a:prstGeom prst="rect">
            <a:avLst/>
          </a:prstGeom>
          <a:solidFill>
            <a:schemeClr val="tx2"/>
          </a:solidFill>
          <a:ln>
            <a:solidFill>
              <a:schemeClr val="bg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a:solidFill>
                  <a:schemeClr val="bg1"/>
                </a:solidFill>
              </a:rPr>
              <a:t>資料１</a:t>
            </a:r>
          </a:p>
        </p:txBody>
      </p:sp>
    </p:spTree>
    <p:extLst>
      <p:ext uri="{BB962C8B-B14F-4D97-AF65-F5344CB8AC3E}">
        <p14:creationId xmlns:p14="http://schemas.microsoft.com/office/powerpoint/2010/main" val="271067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752436" y="6361243"/>
            <a:ext cx="2133600" cy="365125"/>
          </a:xfrm>
        </p:spPr>
        <p:txBody>
          <a:bodyPr/>
          <a:lstStyle/>
          <a:p>
            <a:r>
              <a:rPr kumimoji="1" lang="ja-JP" altLang="en-US" dirty="0"/>
              <a:t>１</a:t>
            </a:r>
          </a:p>
        </p:txBody>
      </p:sp>
      <p:sp>
        <p:nvSpPr>
          <p:cNvPr id="6" name="テキスト ボックス 1"/>
          <p:cNvSpPr txBox="1"/>
          <p:nvPr/>
        </p:nvSpPr>
        <p:spPr>
          <a:xfrm>
            <a:off x="17501" y="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lang="ja-JP" altLang="en-US" sz="2000" b="1" dirty="0">
                <a:solidFill>
                  <a:prstClr val="white"/>
                </a:solidFill>
                <a:latin typeface="Meiryo UI" panose="020B0604030504040204" pitchFamily="50" charset="-128"/>
                <a:ea typeface="Meiryo UI" panose="020B0604030504040204" pitchFamily="50" charset="-128"/>
                <a:cs typeface="Arial" panose="020B0604020202020204" pitchFamily="34" charset="0"/>
              </a:rPr>
              <a:t>府中病院と泉大津市立病院の再編統合後の指定について</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sp>
        <p:nvSpPr>
          <p:cNvPr id="10" name="正方形/長方形 9"/>
          <p:cNvSpPr/>
          <p:nvPr/>
        </p:nvSpPr>
        <p:spPr>
          <a:xfrm>
            <a:off x="297335" y="2071981"/>
            <a:ext cx="8360885" cy="4462760"/>
          </a:xfrm>
          <a:prstGeom prst="rect">
            <a:avLst/>
          </a:prstGeom>
        </p:spPr>
        <p:txBody>
          <a:bodyPr wrap="square">
            <a:spAutoFit/>
          </a:bodyPr>
          <a:lstStyle/>
          <a:p>
            <a:r>
              <a:rPr lang="ja-JP" altLang="en-US" sz="1600" b="1" dirty="0">
                <a:latin typeface="Meiryo UI" panose="020B0604030504040204" pitchFamily="50" charset="-128"/>
                <a:ea typeface="Meiryo UI" panose="020B0604030504040204" pitchFamily="50" charset="-128"/>
              </a:rPr>
              <a:t>①既指定病院が同一医療圏内で移転する場合</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都道府県にて診療提供体制に問題ないか確認の上、厚生労働省に届出を求める。</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更新の場合、診療実績については新旧合算することを認める。</a:t>
            </a:r>
            <a:endParaRPr lang="en-US" altLang="ja-JP" sz="1600" dirty="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②同一医療圏内で移転した病院を新規推薦する場合</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診療実績については新旧合算することを認める。</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新規推薦については移転した次年度より受け付ける。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③既指定病院が医療圏をまたいで移転する場合</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現在の指定については原則継続を認めない。</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患者の受療状況等、地域の状況によっては個別に検討する。</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新規推薦をする場合は新病院のみの診療実績で検討する。</a:t>
            </a:r>
            <a:endParaRPr lang="en-US" altLang="ja-JP" sz="1600" dirty="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④医療圏をまたいで移転した病院を新規推薦する場合</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新規推薦をする場合は新病院のみの実績で検討する。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pPr algn="r"/>
            <a:endParaRPr lang="en-US" altLang="ja-JP" sz="1400" dirty="0">
              <a:latin typeface="Meiryo UI" panose="020B0604030504040204" pitchFamily="50" charset="-128"/>
              <a:ea typeface="Meiryo UI" panose="020B0604030504040204" pitchFamily="50" charset="-128"/>
            </a:endParaRPr>
          </a:p>
          <a:p>
            <a:pPr algn="r"/>
            <a:r>
              <a:rPr lang="ja-JP" altLang="en-US" sz="1400" dirty="0">
                <a:latin typeface="Meiryo UI" panose="020B0604030504040204" pitchFamily="50" charset="-128"/>
                <a:ea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回がん診療提供体制のあり方に関する検討会資料５ （</a:t>
            </a:r>
            <a:r>
              <a:rPr lang="en-US" altLang="ja-JP" sz="1400" dirty="0">
                <a:latin typeface="Meiryo UI" panose="020B0604030504040204" pitchFamily="50" charset="-128"/>
                <a:ea typeface="Meiryo UI" panose="020B0604030504040204" pitchFamily="50" charset="-128"/>
              </a:rPr>
              <a:t>H30.</a:t>
            </a:r>
            <a:r>
              <a:rPr lang="ja-JP" altLang="en-US" sz="1400" dirty="0">
                <a:latin typeface="Meiryo UI" panose="020B0604030504040204" pitchFamily="50" charset="-128"/>
                <a:ea typeface="Meiryo UI" panose="020B0604030504040204" pitchFamily="50" charset="-128"/>
              </a:rPr>
              <a:t>４</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）より</a:t>
            </a:r>
            <a:endParaRPr lang="ja-JP" altLang="en-US" sz="16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28041" y="1566237"/>
            <a:ext cx="8291264" cy="369332"/>
          </a:xfrm>
          <a:prstGeom prst="rect">
            <a:avLst/>
          </a:prstGeom>
          <a:solidFill>
            <a:schemeClr val="bg1">
              <a:lumMod val="85000"/>
            </a:schemeClr>
          </a:solidFill>
        </p:spPr>
        <p:txBody>
          <a:bodyPr wrap="square" rtlCol="0">
            <a:spAutoFit/>
          </a:bodyPr>
          <a:lstStyle/>
          <a:p>
            <a:r>
              <a:rPr lang="ja-JP" altLang="en-US" dirty="0">
                <a:latin typeface="Meiryo UI" panose="020B0604030504040204" pitchFamily="50" charset="-128"/>
                <a:ea typeface="Meiryo UI" panose="020B0604030504040204" pitchFamily="50" charset="-128"/>
              </a:rPr>
              <a:t>（参考）国拠点病院が移転する際の取扱いについて</a:t>
            </a:r>
          </a:p>
        </p:txBody>
      </p:sp>
      <p:sp>
        <p:nvSpPr>
          <p:cNvPr id="11" name="角丸四角形 10"/>
          <p:cNvSpPr/>
          <p:nvPr/>
        </p:nvSpPr>
        <p:spPr>
          <a:xfrm>
            <a:off x="297335" y="2081046"/>
            <a:ext cx="7010969" cy="1779812"/>
          </a:xfrm>
          <a:prstGeom prst="roundRect">
            <a:avLst/>
          </a:prstGeom>
          <a:noFill/>
          <a:ln w="3492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7C660552-1AFB-4EBF-BCF3-47F4A17A5483}"/>
              </a:ext>
            </a:extLst>
          </p:cNvPr>
          <p:cNvSpPr/>
          <p:nvPr/>
        </p:nvSpPr>
        <p:spPr>
          <a:xfrm>
            <a:off x="138305" y="549757"/>
            <a:ext cx="8867388" cy="815608"/>
          </a:xfrm>
          <a:prstGeom prst="rect">
            <a:avLst/>
          </a:prstGeom>
          <a:ln>
            <a:solidFill>
              <a:srgbClr val="002060"/>
            </a:solidFill>
            <a:prstDash val="dash"/>
          </a:ln>
        </p:spPr>
        <p:txBody>
          <a:bodyPr wrap="square">
            <a:spAutoFit/>
          </a:bodyPr>
          <a:lstStyle/>
          <a:p>
            <a:pPr>
              <a:spcAft>
                <a:spcPts val="600"/>
              </a:spcAft>
            </a:pPr>
            <a:r>
              <a:rPr lang="ja-JP" altLang="en-US"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●令和６年２月に開催した部会の審議結果を踏まえ、府中病院については、「大阪府がん診療拠点病院」として、新病</a:t>
            </a:r>
            <a:br>
              <a:rPr lang="en-US" altLang="ja-JP"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院の開院日前日を満期とする８か月間（</a:t>
            </a:r>
            <a:r>
              <a:rPr lang="en-US" altLang="ja-JP"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R6.4.1~11.30</a:t>
            </a:r>
            <a:r>
              <a:rPr lang="ja-JP" altLang="en-US"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）の指定更新</a:t>
            </a:r>
            <a:r>
              <a:rPr lang="ja-JP" altLang="en-US" sz="1400" b="1">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を行ったところ。</a:t>
            </a:r>
            <a:endParaRPr lang="en-US" altLang="ja-JP" sz="1400" b="1"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●既に指定を受けている病院を再編統合後に新病院として指定する場合の取扱いについてご審議いただきたい。 </a:t>
            </a:r>
            <a:endPar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8" name="左矢印 12">
            <a:extLst>
              <a:ext uri="{FF2B5EF4-FFF2-40B4-BE49-F238E27FC236}">
                <a16:creationId xmlns:a16="http://schemas.microsoft.com/office/drawing/2014/main" id="{A92227DB-3C7D-40E5-B468-5A4ECECC9D51}"/>
              </a:ext>
            </a:extLst>
          </p:cNvPr>
          <p:cNvSpPr/>
          <p:nvPr/>
        </p:nvSpPr>
        <p:spPr>
          <a:xfrm>
            <a:off x="7413413" y="2512241"/>
            <a:ext cx="1700439" cy="917421"/>
          </a:xfrm>
          <a:prstGeom prst="lef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府中病院の場合は①、②に該当</a:t>
            </a:r>
          </a:p>
        </p:txBody>
      </p:sp>
    </p:spTree>
    <p:extLst>
      <p:ext uri="{BB962C8B-B14F-4D97-AF65-F5344CB8AC3E}">
        <p14:creationId xmlns:p14="http://schemas.microsoft.com/office/powerpoint/2010/main" val="2885558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885930" y="6381328"/>
            <a:ext cx="2133600" cy="365125"/>
          </a:xfrm>
        </p:spPr>
        <p:txBody>
          <a:bodyPr/>
          <a:lstStyle/>
          <a:p>
            <a:r>
              <a:rPr kumimoji="1" lang="ja-JP" altLang="en-US" dirty="0"/>
              <a:t>２</a:t>
            </a:r>
          </a:p>
        </p:txBody>
      </p:sp>
      <p:sp>
        <p:nvSpPr>
          <p:cNvPr id="6" name="テキスト ボックス 1"/>
          <p:cNvSpPr txBox="1"/>
          <p:nvPr/>
        </p:nvSpPr>
        <p:spPr>
          <a:xfrm>
            <a:off x="418" y="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lang="ja-JP" altLang="en-US" sz="2000" b="1" dirty="0">
                <a:solidFill>
                  <a:prstClr val="white"/>
                </a:solidFill>
                <a:latin typeface="Meiryo UI" panose="020B0604030504040204" pitchFamily="50" charset="-128"/>
                <a:ea typeface="Meiryo UI" panose="020B0604030504040204" pitchFamily="50" charset="-128"/>
                <a:cs typeface="Arial" panose="020B0604020202020204" pitchFamily="34" charset="0"/>
              </a:rPr>
              <a:t>府中病院と泉大津市立病院の再編統合後の指定について</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sp>
        <p:nvSpPr>
          <p:cNvPr id="14" name="テキスト ボックス 13">
            <a:extLst>
              <a:ext uri="{FF2B5EF4-FFF2-40B4-BE49-F238E27FC236}">
                <a16:creationId xmlns:a16="http://schemas.microsoft.com/office/drawing/2014/main" id="{91039571-EAE0-40F8-A5D7-D6CD9197E365}"/>
              </a:ext>
            </a:extLst>
          </p:cNvPr>
          <p:cNvSpPr txBox="1"/>
          <p:nvPr/>
        </p:nvSpPr>
        <p:spPr>
          <a:xfrm>
            <a:off x="134363" y="2515710"/>
            <a:ext cx="4203327"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●診療実績要件について</a:t>
            </a:r>
            <a:endParaRPr kumimoji="1" lang="ja-JP" altLang="en-US"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B4BD28F9-45E7-41C4-B631-2638CE1D4F4D}"/>
              </a:ext>
            </a:extLst>
          </p:cNvPr>
          <p:cNvSpPr txBox="1"/>
          <p:nvPr/>
        </p:nvSpPr>
        <p:spPr>
          <a:xfrm>
            <a:off x="134364" y="4000200"/>
            <a:ext cx="4203327" cy="369332"/>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rPr>
              <a:t>●その他</a:t>
            </a:r>
            <a:r>
              <a:rPr lang="ja-JP" altLang="en-US" b="1" dirty="0">
                <a:latin typeface="Meiryo UI" panose="020B0604030504040204" pitchFamily="50" charset="-128"/>
                <a:ea typeface="Meiryo UI" panose="020B0604030504040204" pitchFamily="50" charset="-128"/>
              </a:rPr>
              <a:t>要件（人員配置等）について</a:t>
            </a:r>
            <a:endParaRPr kumimoji="1" lang="ja-JP" altLang="en-US" b="1"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2C747147-BB1C-4598-A325-033633E7FFAA}"/>
              </a:ext>
            </a:extLst>
          </p:cNvPr>
          <p:cNvSpPr/>
          <p:nvPr/>
        </p:nvSpPr>
        <p:spPr>
          <a:xfrm>
            <a:off x="134367" y="671498"/>
            <a:ext cx="8867388" cy="984885"/>
          </a:xfrm>
          <a:prstGeom prst="rect">
            <a:avLst/>
          </a:prstGeom>
          <a:ln>
            <a:solidFill>
              <a:srgbClr val="002060"/>
            </a:solidFill>
            <a:prstDash val="dash"/>
          </a:ln>
        </p:spPr>
        <p:txBody>
          <a:bodyPr wrap="square">
            <a:spAutoFit/>
          </a:bodyPr>
          <a:lstStyle/>
          <a:p>
            <a:pPr>
              <a:spcAft>
                <a:spcPts val="600"/>
              </a:spcAft>
            </a:pPr>
            <a:r>
              <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指定に係る考え方</a:t>
            </a:r>
            <a:r>
              <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br>
              <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府中病院の「大阪府がん診療拠点病院」としての機能を、そのまま新病院へ引き継ぐことにより、がん診療機能を維持し、がん患者については、新病院にて継続して診療を行う予定であること等を考慮し、以下のとおり指定の可否を検討することとしてはどうか。 </a:t>
            </a:r>
            <a:endParaRPr lang="en-US" altLang="ja-JP" sz="14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18" name="二等辺三角形 17">
            <a:extLst>
              <a:ext uri="{FF2B5EF4-FFF2-40B4-BE49-F238E27FC236}">
                <a16:creationId xmlns:a16="http://schemas.microsoft.com/office/drawing/2014/main" id="{DEF87D0C-F13F-4331-9691-14975F96292E}"/>
              </a:ext>
            </a:extLst>
          </p:cNvPr>
          <p:cNvSpPr/>
          <p:nvPr/>
        </p:nvSpPr>
        <p:spPr>
          <a:xfrm flipV="1">
            <a:off x="2627784" y="1889966"/>
            <a:ext cx="3287807" cy="335427"/>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9" name="テキスト ボックス 18">
            <a:extLst>
              <a:ext uri="{FF2B5EF4-FFF2-40B4-BE49-F238E27FC236}">
                <a16:creationId xmlns:a16="http://schemas.microsoft.com/office/drawing/2014/main" id="{65D1D4E8-A747-4DA3-AB45-9F93237EA281}"/>
              </a:ext>
            </a:extLst>
          </p:cNvPr>
          <p:cNvSpPr txBox="1"/>
          <p:nvPr/>
        </p:nvSpPr>
        <p:spPr>
          <a:xfrm>
            <a:off x="411637" y="2934790"/>
            <a:ext cx="8312848" cy="830997"/>
          </a:xfrm>
          <a:prstGeom prst="rect">
            <a:avLst/>
          </a:prstGeom>
          <a:noFill/>
        </p:spPr>
        <p:txBody>
          <a:bodyPr wrap="square">
            <a:spAutoFit/>
          </a:bodyPr>
          <a:lstStyle/>
          <a:p>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6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診療実績の要件</a:t>
            </a: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については、新病院の開院場所が現在指定を受けている病院と同一医療圏内</a:t>
            </a:r>
            <a:br>
              <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であることに鑑み、</a:t>
            </a:r>
            <a:r>
              <a:rPr lang="ja-JP" altLang="en-US" sz="16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現在指定を受けている病院の診療実績を考慮の上、指定の可否を検討</a:t>
            </a: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す</a:t>
            </a:r>
            <a:br>
              <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b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ることとする。</a:t>
            </a:r>
            <a:endPar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 name="テキスト ボックス 19">
            <a:extLst>
              <a:ext uri="{FF2B5EF4-FFF2-40B4-BE49-F238E27FC236}">
                <a16:creationId xmlns:a16="http://schemas.microsoft.com/office/drawing/2014/main" id="{1C43E67E-267E-455C-88C1-ECD2F79C4B87}"/>
              </a:ext>
            </a:extLst>
          </p:cNvPr>
          <p:cNvSpPr txBox="1"/>
          <p:nvPr/>
        </p:nvSpPr>
        <p:spPr>
          <a:xfrm>
            <a:off x="411637" y="4475184"/>
            <a:ext cx="8312848" cy="584775"/>
          </a:xfrm>
          <a:prstGeom prst="rect">
            <a:avLst/>
          </a:prstGeom>
          <a:noFill/>
        </p:spPr>
        <p:txBody>
          <a:bodyPr wrap="square">
            <a:spAutoFit/>
          </a:bodyPr>
          <a:lstStyle/>
          <a:p>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6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診療実績以外の要件</a:t>
            </a: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については、令和</a:t>
            </a:r>
            <a:r>
              <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6</a:t>
            </a: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年</a:t>
            </a:r>
            <a:r>
              <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12</a:t>
            </a: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月１日以降の</a:t>
            </a:r>
            <a:r>
              <a:rPr lang="ja-JP" altLang="en-US" sz="16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新病院における充足状況を確認の</a:t>
            </a:r>
            <a:endParaRPr lang="en-US" altLang="ja-JP" sz="16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600" b="1" u="sng"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上、指定の可否を検討</a:t>
            </a: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することとする。</a:t>
            </a:r>
            <a:endPar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4294530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464224065"/>
              </p:ext>
            </p:extLst>
          </p:nvPr>
        </p:nvGraphicFramePr>
        <p:xfrm>
          <a:off x="361296" y="1340768"/>
          <a:ext cx="5328592" cy="4752529"/>
        </p:xfrm>
        <a:graphic>
          <a:graphicData uri="http://schemas.openxmlformats.org/drawingml/2006/table">
            <a:tbl>
              <a:tblPr firstRow="1" bandRow="1">
                <a:tableStyleId>{5C22544A-7EE6-4342-B048-85BDC9FD1C3A}</a:tableStyleId>
              </a:tblPr>
              <a:tblGrid>
                <a:gridCol w="3456384">
                  <a:extLst>
                    <a:ext uri="{9D8B030D-6E8A-4147-A177-3AD203B41FA5}">
                      <a16:colId xmlns:a16="http://schemas.microsoft.com/office/drawing/2014/main" val="4145853141"/>
                    </a:ext>
                  </a:extLst>
                </a:gridCol>
                <a:gridCol w="1872208">
                  <a:extLst>
                    <a:ext uri="{9D8B030D-6E8A-4147-A177-3AD203B41FA5}">
                      <a16:colId xmlns:a16="http://schemas.microsoft.com/office/drawing/2014/main" val="2439222508"/>
                    </a:ext>
                  </a:extLst>
                </a:gridCol>
              </a:tblGrid>
              <a:tr h="626040">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診療実績</a:t>
                      </a:r>
                      <a:endParaRPr kumimoji="1"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（指定要件の基準）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ctr">
                        <a:buNone/>
                      </a:pPr>
                      <a:r>
                        <a:rPr kumimoji="1" lang="ja-JP" altLang="en-US" sz="1400" b="1" dirty="0">
                          <a:solidFill>
                            <a:schemeClr val="bg1"/>
                          </a:solidFill>
                        </a:rPr>
                        <a:t>府中病院</a:t>
                      </a:r>
                      <a:endParaRPr kumimoji="1" lang="en-US" altLang="ja-JP" sz="1400" b="1" dirty="0">
                        <a:solidFill>
                          <a:schemeClr val="bg1"/>
                        </a:solidFill>
                      </a:endParaRPr>
                    </a:p>
                    <a:p>
                      <a:pPr marL="0" indent="0" algn="ctr">
                        <a:buNone/>
                      </a:pPr>
                      <a:r>
                        <a:rPr kumimoji="1" lang="ja-JP" altLang="en-US" sz="1400" b="1" dirty="0">
                          <a:solidFill>
                            <a:schemeClr val="bg1"/>
                          </a:solidFill>
                        </a:rPr>
                        <a:t>（</a:t>
                      </a:r>
                      <a:r>
                        <a:rPr kumimoji="1" lang="en-US" altLang="ja-JP" sz="1400" b="1" dirty="0">
                          <a:solidFill>
                            <a:schemeClr val="bg1"/>
                          </a:solidFill>
                        </a:rPr>
                        <a:t>R4.1.1</a:t>
                      </a:r>
                      <a:r>
                        <a:rPr kumimoji="1" lang="ja-JP" altLang="en-US" sz="1400" b="1" dirty="0">
                          <a:solidFill>
                            <a:schemeClr val="bg1"/>
                          </a:solidFill>
                        </a:rPr>
                        <a:t>～</a:t>
                      </a:r>
                      <a:r>
                        <a:rPr kumimoji="1" lang="en-US" altLang="ja-JP" sz="1400" b="1" dirty="0">
                          <a:solidFill>
                            <a:schemeClr val="bg1"/>
                          </a:solidFill>
                        </a:rPr>
                        <a:t>R4.12.31</a:t>
                      </a:r>
                      <a:r>
                        <a:rPr kumimoji="1" lang="ja-JP" altLang="en-US" sz="1400" b="1" dirty="0">
                          <a:solidFill>
                            <a:schemeClr val="bg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690650909"/>
                  </a:ext>
                </a:extLst>
              </a:tr>
              <a:tr h="786800">
                <a:tc>
                  <a:txBody>
                    <a:bodyPr/>
                    <a:lstStyle/>
                    <a:p>
                      <a:pPr algn="ctr"/>
                      <a:r>
                        <a:rPr kumimoji="1" lang="ja-JP" altLang="en-US" sz="1400" dirty="0">
                          <a:latin typeface="Meiryo UI" panose="020B0604030504040204" pitchFamily="50" charset="-128"/>
                          <a:ea typeface="Meiryo UI" panose="020B0604030504040204" pitchFamily="50" charset="-128"/>
                        </a:rPr>
                        <a:t>院内がん登録数</a:t>
                      </a:r>
                    </a:p>
                    <a:p>
                      <a:pPr algn="ctr"/>
                      <a:r>
                        <a:rPr kumimoji="1" lang="ja-JP" altLang="en-US" sz="1400" dirty="0">
                          <a:latin typeface="Meiryo UI" panose="020B0604030504040204" pitchFamily="50" charset="-128"/>
                          <a:ea typeface="Meiryo UI" panose="020B0604030504040204" pitchFamily="50" charset="-128"/>
                        </a:rPr>
                        <a:t>（年間）</a:t>
                      </a:r>
                      <a:r>
                        <a:rPr kumimoji="1" lang="en-US" altLang="ja-JP" sz="1400" dirty="0">
                          <a:latin typeface="Meiryo UI" panose="020B0604030504040204" pitchFamily="50" charset="-128"/>
                          <a:ea typeface="Meiryo UI" panose="020B0604030504040204" pitchFamily="50" charset="-128"/>
                        </a:rPr>
                        <a:t>150</a:t>
                      </a:r>
                      <a:r>
                        <a:rPr kumimoji="1" lang="ja-JP" altLang="en-US" sz="1400" dirty="0">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908</a:t>
                      </a:r>
                      <a:r>
                        <a:rPr kumimoji="1" lang="ja-JP" altLang="en-US" sz="1400" dirty="0">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56470"/>
                  </a:ext>
                </a:extLst>
              </a:tr>
              <a:tr h="786800">
                <a:tc>
                  <a:txBody>
                    <a:bodyPr/>
                    <a:lstStyle/>
                    <a:p>
                      <a:pPr algn="ctr"/>
                      <a:r>
                        <a:rPr kumimoji="1" lang="ja-JP" altLang="en-US" sz="1400" dirty="0">
                          <a:latin typeface="Meiryo UI" panose="020B0604030504040204" pitchFamily="50" charset="-128"/>
                          <a:ea typeface="Meiryo UI" panose="020B0604030504040204" pitchFamily="50" charset="-128"/>
                        </a:rPr>
                        <a:t>悪性腫瘍の手術件数</a:t>
                      </a:r>
                    </a:p>
                    <a:p>
                      <a:pPr algn="ctr"/>
                      <a:r>
                        <a:rPr kumimoji="1" lang="ja-JP" altLang="en-US" sz="1400" dirty="0">
                          <a:latin typeface="Meiryo UI" panose="020B0604030504040204" pitchFamily="50" charset="-128"/>
                          <a:ea typeface="Meiryo UI" panose="020B0604030504040204" pitchFamily="50" charset="-128"/>
                        </a:rPr>
                        <a:t>（年間）</a:t>
                      </a:r>
                      <a:r>
                        <a:rPr kumimoji="1" lang="en-US" altLang="ja-JP" sz="1400" dirty="0">
                          <a:latin typeface="Meiryo UI" panose="020B0604030504040204" pitchFamily="50" charset="-128"/>
                          <a:ea typeface="Meiryo UI" panose="020B0604030504040204" pitchFamily="50" charset="-128"/>
                        </a:rPr>
                        <a:t>100</a:t>
                      </a:r>
                      <a:r>
                        <a:rPr kumimoji="1" lang="ja-JP" altLang="en-US" sz="1400" dirty="0">
                          <a:latin typeface="Meiryo UI" panose="020B0604030504040204" pitchFamily="50" charset="-128"/>
                          <a:ea typeface="Meiryo UI" panose="020B0604030504040204" pitchFamily="50" charset="-128"/>
                        </a:rPr>
                        <a:t>件以上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460</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197440"/>
                  </a:ext>
                </a:extLst>
              </a:tr>
              <a:tr h="770267">
                <a:tc>
                  <a:txBody>
                    <a:bodyPr/>
                    <a:lstStyle/>
                    <a:p>
                      <a:pPr algn="ctr"/>
                      <a:r>
                        <a:rPr kumimoji="1" lang="ja-JP" altLang="en-US" sz="1400" dirty="0">
                          <a:latin typeface="Meiryo UI" panose="020B0604030504040204" pitchFamily="50" charset="-128"/>
                          <a:ea typeface="Meiryo UI" panose="020B0604030504040204" pitchFamily="50" charset="-128"/>
                        </a:rPr>
                        <a:t>薬物療法のべ患者数</a:t>
                      </a:r>
                    </a:p>
                    <a:p>
                      <a:pPr algn="ctr"/>
                      <a:r>
                        <a:rPr kumimoji="1" lang="ja-JP" altLang="en-US" sz="1400" dirty="0">
                          <a:latin typeface="Meiryo UI" panose="020B0604030504040204" pitchFamily="50" charset="-128"/>
                          <a:ea typeface="Meiryo UI" panose="020B0604030504040204" pitchFamily="50" charset="-128"/>
                        </a:rPr>
                        <a:t>（年間）</a:t>
                      </a:r>
                      <a:r>
                        <a:rPr kumimoji="1" lang="en-US" altLang="ja-JP" sz="1400" dirty="0">
                          <a:latin typeface="Meiryo UI" panose="020B0604030504040204" pitchFamily="50" charset="-128"/>
                          <a:ea typeface="Meiryo UI" panose="020B0604030504040204" pitchFamily="50" charset="-128"/>
                        </a:rPr>
                        <a:t>250</a:t>
                      </a:r>
                      <a:r>
                        <a:rPr kumimoji="1" lang="ja-JP" altLang="en-US" sz="1400" dirty="0">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615</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28795939"/>
                  </a:ext>
                </a:extLst>
              </a:tr>
              <a:tr h="859968">
                <a:tc>
                  <a:txBody>
                    <a:bodyPr/>
                    <a:lstStyle/>
                    <a:p>
                      <a:pPr algn="ctr"/>
                      <a:r>
                        <a:rPr kumimoji="1" lang="ja-JP" altLang="en-US" sz="1400" dirty="0">
                          <a:latin typeface="Meiryo UI" panose="020B0604030504040204" pitchFamily="50" charset="-128"/>
                          <a:ea typeface="Meiryo UI" panose="020B0604030504040204" pitchFamily="50" charset="-128"/>
                        </a:rPr>
                        <a:t>うち外来化学療法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364</a:t>
                      </a:r>
                      <a:r>
                        <a:rPr kumimoji="1" lang="ja-JP" altLang="en-US" sz="1400" dirty="0">
                          <a:solidFill>
                            <a:schemeClr val="tx1"/>
                          </a:solidFill>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11751971"/>
                  </a:ext>
                </a:extLst>
              </a:tr>
              <a:tr h="922654">
                <a:tc>
                  <a:txBody>
                    <a:bodyPr/>
                    <a:lstStyle/>
                    <a:p>
                      <a:pPr algn="ctr"/>
                      <a:r>
                        <a:rPr kumimoji="1" lang="ja-JP" altLang="en-US" sz="1400" dirty="0">
                          <a:latin typeface="Meiryo UI" panose="020B0604030504040204" pitchFamily="50" charset="-128"/>
                          <a:ea typeface="Meiryo UI" panose="020B0604030504040204" pitchFamily="50" charset="-128"/>
                        </a:rPr>
                        <a:t>緩和ケアチームの新規介入患者数</a:t>
                      </a:r>
                    </a:p>
                    <a:p>
                      <a:pPr algn="ctr"/>
                      <a:r>
                        <a:rPr kumimoji="1" lang="ja-JP" altLang="en-US" sz="1400" dirty="0">
                          <a:latin typeface="Meiryo UI" panose="020B0604030504040204" pitchFamily="50" charset="-128"/>
                          <a:ea typeface="Meiryo UI" panose="020B0604030504040204" pitchFamily="50" charset="-128"/>
                        </a:rPr>
                        <a:t>（年間）</a:t>
                      </a:r>
                      <a:r>
                        <a:rPr kumimoji="1" lang="en-US" altLang="ja-JP" sz="1400" dirty="0">
                          <a:latin typeface="Meiryo UI" panose="020B0604030504040204" pitchFamily="50" charset="-128"/>
                          <a:ea typeface="Meiryo UI" panose="020B0604030504040204" pitchFamily="50" charset="-128"/>
                        </a:rPr>
                        <a:t>35</a:t>
                      </a:r>
                      <a:r>
                        <a:rPr kumimoji="1" lang="ja-JP" altLang="en-US" sz="1400" dirty="0">
                          <a:latin typeface="Meiryo UI" panose="020B0604030504040204" pitchFamily="50" charset="-128"/>
                          <a:ea typeface="Meiryo UI" panose="020B0604030504040204" pitchFamily="50" charset="-128"/>
                        </a:rPr>
                        <a:t>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54</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71498721"/>
                  </a:ext>
                </a:extLst>
              </a:tr>
            </a:tbl>
          </a:graphicData>
        </a:graphic>
      </p:graphicFrame>
      <p:sp>
        <p:nvSpPr>
          <p:cNvPr id="12" name="テキスト ボックス 11">
            <a:extLst>
              <a:ext uri="{FF2B5EF4-FFF2-40B4-BE49-F238E27FC236}">
                <a16:creationId xmlns:a16="http://schemas.microsoft.com/office/drawing/2014/main" id="{B208519E-8E4D-4A42-A1BB-B028A44E8A53}"/>
              </a:ext>
            </a:extLst>
          </p:cNvPr>
          <p:cNvSpPr txBox="1"/>
          <p:nvPr/>
        </p:nvSpPr>
        <p:spPr>
          <a:xfrm>
            <a:off x="353324" y="758920"/>
            <a:ext cx="3744416"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がん診療に係る診療実績について</a:t>
            </a:r>
          </a:p>
        </p:txBody>
      </p:sp>
      <p:sp>
        <p:nvSpPr>
          <p:cNvPr id="9" name="テキスト ボックス 1">
            <a:extLst>
              <a:ext uri="{FF2B5EF4-FFF2-40B4-BE49-F238E27FC236}">
                <a16:creationId xmlns:a16="http://schemas.microsoft.com/office/drawing/2014/main" id="{A13C2983-92F2-4770-B18D-FE7C9B6CCF4C}"/>
              </a:ext>
            </a:extLst>
          </p:cNvPr>
          <p:cNvSpPr txBox="1"/>
          <p:nvPr/>
        </p:nvSpPr>
        <p:spPr>
          <a:xfrm>
            <a:off x="418" y="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lang="ja-JP" altLang="en-US" sz="2000" b="1" dirty="0">
                <a:solidFill>
                  <a:prstClr val="white"/>
                </a:solidFill>
                <a:latin typeface="Meiryo UI" panose="020B0604030504040204" pitchFamily="50" charset="-128"/>
                <a:ea typeface="Meiryo UI" panose="020B0604030504040204" pitchFamily="50" charset="-128"/>
                <a:cs typeface="Arial" panose="020B0604020202020204" pitchFamily="34" charset="0"/>
              </a:rPr>
              <a:t>府中病院と泉大津市立病院の再編統合後の指定について</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graphicFrame>
        <p:nvGraphicFramePr>
          <p:cNvPr id="6" name="表 5">
            <a:extLst>
              <a:ext uri="{FF2B5EF4-FFF2-40B4-BE49-F238E27FC236}">
                <a16:creationId xmlns:a16="http://schemas.microsoft.com/office/drawing/2014/main" id="{03167BC4-C27A-454C-9BEF-20E75DDBE8D1}"/>
              </a:ext>
            </a:extLst>
          </p:cNvPr>
          <p:cNvGraphicFramePr>
            <a:graphicFrameLocks noGrp="1"/>
          </p:cNvGraphicFramePr>
          <p:nvPr>
            <p:extLst>
              <p:ext uri="{D42A27DB-BD31-4B8C-83A1-F6EECF244321}">
                <p14:modId xmlns:p14="http://schemas.microsoft.com/office/powerpoint/2010/main" val="425190808"/>
              </p:ext>
            </p:extLst>
          </p:nvPr>
        </p:nvGraphicFramePr>
        <p:xfrm>
          <a:off x="6660232" y="1340768"/>
          <a:ext cx="1923196" cy="4752528"/>
        </p:xfrm>
        <a:graphic>
          <a:graphicData uri="http://schemas.openxmlformats.org/drawingml/2006/table">
            <a:tbl>
              <a:tblPr firstRow="1" bandRow="1">
                <a:tableStyleId>{5C22544A-7EE6-4342-B048-85BDC9FD1C3A}</a:tableStyleId>
              </a:tblPr>
              <a:tblGrid>
                <a:gridCol w="1923196">
                  <a:extLst>
                    <a:ext uri="{9D8B030D-6E8A-4147-A177-3AD203B41FA5}">
                      <a16:colId xmlns:a16="http://schemas.microsoft.com/office/drawing/2014/main" val="1913325081"/>
                    </a:ext>
                  </a:extLst>
                </a:gridCol>
              </a:tblGrid>
              <a:tr h="682651">
                <a:tc>
                  <a:txBody>
                    <a:bodyPr/>
                    <a:lstStyle/>
                    <a:p>
                      <a:pPr marL="0" indent="0" algn="ctr">
                        <a:buNone/>
                      </a:pPr>
                      <a:r>
                        <a:rPr kumimoji="1" lang="ja-JP" altLang="en-US" sz="1800" b="1" dirty="0">
                          <a:solidFill>
                            <a:schemeClr val="bg1"/>
                          </a:solidFill>
                        </a:rPr>
                        <a:t>新病院</a:t>
                      </a:r>
                      <a:endParaRPr kumimoji="1" lang="en-US" altLang="ja-JP" sz="1800" b="1" dirty="0">
                        <a:solidFill>
                          <a:schemeClr val="bg1"/>
                        </a:solidFill>
                      </a:endParaRPr>
                    </a:p>
                    <a:p>
                      <a:pPr marL="0" indent="0" algn="ctr">
                        <a:buNone/>
                      </a:pPr>
                      <a:r>
                        <a:rPr kumimoji="1" lang="ja-JP" altLang="en-US" sz="1400" b="1" dirty="0">
                          <a:solidFill>
                            <a:schemeClr val="bg1"/>
                          </a:solidFill>
                        </a:rPr>
                        <a:t>（見込み数）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335296648"/>
                  </a:ext>
                </a:extLst>
              </a:tr>
              <a:tr h="7760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1,160</a:t>
                      </a:r>
                      <a:r>
                        <a:rPr kumimoji="1" lang="ja-JP" altLang="en-US" sz="1400" dirty="0">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653618"/>
                  </a:ext>
                </a:extLst>
              </a:tr>
              <a:tr h="7760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530</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30824503"/>
                  </a:ext>
                </a:extLst>
              </a:tr>
              <a:tr h="7596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700</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0906796"/>
                  </a:ext>
                </a:extLst>
              </a:tr>
              <a:tr h="8481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400</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25667516"/>
                  </a:ext>
                </a:extLst>
              </a:tr>
              <a:tr h="9099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60</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60731"/>
                  </a:ext>
                </a:extLst>
              </a:tr>
            </a:tbl>
          </a:graphicData>
        </a:graphic>
      </p:graphicFrame>
      <p:sp>
        <p:nvSpPr>
          <p:cNvPr id="11" name="スライド番号プレースホルダー 3">
            <a:extLst>
              <a:ext uri="{FF2B5EF4-FFF2-40B4-BE49-F238E27FC236}">
                <a16:creationId xmlns:a16="http://schemas.microsoft.com/office/drawing/2014/main" id="{A0ABB296-AF73-4EB4-89BD-CBBFEA69B36E}"/>
              </a:ext>
            </a:extLst>
          </p:cNvPr>
          <p:cNvSpPr>
            <a:spLocks noGrp="1"/>
          </p:cNvSpPr>
          <p:nvPr>
            <p:ph type="sldNum" sz="quarter" idx="12"/>
          </p:nvPr>
        </p:nvSpPr>
        <p:spPr>
          <a:xfrm>
            <a:off x="6885930" y="6381328"/>
            <a:ext cx="2133600" cy="365125"/>
          </a:xfrm>
        </p:spPr>
        <p:txBody>
          <a:bodyPr/>
          <a:lstStyle/>
          <a:p>
            <a:r>
              <a:rPr kumimoji="1" lang="ja-JP" altLang="en-US" dirty="0"/>
              <a:t>３</a:t>
            </a:r>
          </a:p>
        </p:txBody>
      </p:sp>
      <p:sp>
        <p:nvSpPr>
          <p:cNvPr id="8" name="二等辺三角形 7">
            <a:extLst>
              <a:ext uri="{FF2B5EF4-FFF2-40B4-BE49-F238E27FC236}">
                <a16:creationId xmlns:a16="http://schemas.microsoft.com/office/drawing/2014/main" id="{83317CC2-B2AE-49A8-95B5-48083C8F2A25}"/>
              </a:ext>
            </a:extLst>
          </p:cNvPr>
          <p:cNvSpPr/>
          <p:nvPr/>
        </p:nvSpPr>
        <p:spPr>
          <a:xfrm rot="16200000" flipV="1">
            <a:off x="4531156" y="3499244"/>
            <a:ext cx="3287807" cy="43557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793107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B208519E-8E4D-4A42-A1BB-B028A44E8A53}"/>
              </a:ext>
            </a:extLst>
          </p:cNvPr>
          <p:cNvSpPr txBox="1"/>
          <p:nvPr/>
        </p:nvSpPr>
        <p:spPr>
          <a:xfrm>
            <a:off x="207458" y="521894"/>
            <a:ext cx="3744416"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がん診療に係る診療実績について</a:t>
            </a:r>
          </a:p>
        </p:txBody>
      </p:sp>
      <p:sp>
        <p:nvSpPr>
          <p:cNvPr id="9" name="テキスト ボックス 1">
            <a:extLst>
              <a:ext uri="{FF2B5EF4-FFF2-40B4-BE49-F238E27FC236}">
                <a16:creationId xmlns:a16="http://schemas.microsoft.com/office/drawing/2014/main" id="{A13C2983-92F2-4770-B18D-FE7C9B6CCF4C}"/>
              </a:ext>
            </a:extLst>
          </p:cNvPr>
          <p:cNvSpPr txBox="1"/>
          <p:nvPr/>
        </p:nvSpPr>
        <p:spPr>
          <a:xfrm>
            <a:off x="418" y="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lang="ja-JP" altLang="en-US" sz="2000" b="1" dirty="0">
                <a:solidFill>
                  <a:prstClr val="white"/>
                </a:solidFill>
                <a:latin typeface="Meiryo UI" panose="020B0604030504040204" pitchFamily="50" charset="-128"/>
                <a:ea typeface="Meiryo UI" panose="020B0604030504040204" pitchFamily="50" charset="-128"/>
                <a:cs typeface="Arial" panose="020B0604020202020204" pitchFamily="34" charset="0"/>
              </a:rPr>
              <a:t>府中病院と泉大津市立病院の再編統合後の指定について</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graphicFrame>
        <p:nvGraphicFramePr>
          <p:cNvPr id="3" name="表 2">
            <a:extLst>
              <a:ext uri="{FF2B5EF4-FFF2-40B4-BE49-F238E27FC236}">
                <a16:creationId xmlns:a16="http://schemas.microsoft.com/office/drawing/2014/main" id="{3272C29A-8B08-4455-88F5-B9DFE711937B}"/>
              </a:ext>
            </a:extLst>
          </p:cNvPr>
          <p:cNvGraphicFramePr>
            <a:graphicFrameLocks noGrp="1"/>
          </p:cNvGraphicFramePr>
          <p:nvPr>
            <p:extLst>
              <p:ext uri="{D42A27DB-BD31-4B8C-83A1-F6EECF244321}">
                <p14:modId xmlns:p14="http://schemas.microsoft.com/office/powerpoint/2010/main" val="2937332719"/>
              </p:ext>
            </p:extLst>
          </p:nvPr>
        </p:nvGraphicFramePr>
        <p:xfrm>
          <a:off x="224558" y="949770"/>
          <a:ext cx="5499570" cy="5438433"/>
        </p:xfrm>
        <a:graphic>
          <a:graphicData uri="http://schemas.openxmlformats.org/drawingml/2006/table">
            <a:tbl>
              <a:tblPr firstRow="1" bandRow="1">
                <a:tableStyleId>{5C22544A-7EE6-4342-B048-85BDC9FD1C3A}</a:tableStyleId>
              </a:tblPr>
              <a:tblGrid>
                <a:gridCol w="3627362">
                  <a:extLst>
                    <a:ext uri="{9D8B030D-6E8A-4147-A177-3AD203B41FA5}">
                      <a16:colId xmlns:a16="http://schemas.microsoft.com/office/drawing/2014/main" val="1683640544"/>
                    </a:ext>
                  </a:extLst>
                </a:gridCol>
                <a:gridCol w="1872208">
                  <a:extLst>
                    <a:ext uri="{9D8B030D-6E8A-4147-A177-3AD203B41FA5}">
                      <a16:colId xmlns:a16="http://schemas.microsoft.com/office/drawing/2014/main" val="675460027"/>
                    </a:ext>
                  </a:extLst>
                </a:gridCol>
              </a:tblGrid>
              <a:tr h="412363">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診療実績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ctr">
                        <a:buNone/>
                      </a:pPr>
                      <a:r>
                        <a:rPr kumimoji="1" lang="ja-JP" altLang="en-US" sz="1400" b="1" dirty="0">
                          <a:solidFill>
                            <a:schemeClr val="bg1"/>
                          </a:solidFill>
                        </a:rPr>
                        <a:t>府中病院</a:t>
                      </a:r>
                      <a:endParaRPr kumimoji="1" lang="en-US" altLang="ja-JP" sz="1400" b="1" dirty="0">
                        <a:solidFill>
                          <a:schemeClr val="bg1"/>
                        </a:solidFill>
                      </a:endParaRPr>
                    </a:p>
                    <a:p>
                      <a:pPr marL="0" indent="0" algn="ctr">
                        <a:buNone/>
                      </a:pPr>
                      <a:r>
                        <a:rPr kumimoji="1" lang="ja-JP" altLang="en-US" sz="1400" b="1" dirty="0">
                          <a:solidFill>
                            <a:schemeClr val="bg1"/>
                          </a:solidFill>
                        </a:rPr>
                        <a:t>（</a:t>
                      </a:r>
                      <a:r>
                        <a:rPr kumimoji="1" lang="en-US" altLang="ja-JP" sz="1400" b="1" dirty="0">
                          <a:solidFill>
                            <a:schemeClr val="bg1"/>
                          </a:solidFill>
                        </a:rPr>
                        <a:t>R4.1.1</a:t>
                      </a:r>
                      <a:r>
                        <a:rPr kumimoji="1" lang="ja-JP" altLang="en-US" sz="1400" b="1" dirty="0">
                          <a:solidFill>
                            <a:schemeClr val="bg1"/>
                          </a:solidFill>
                        </a:rPr>
                        <a:t>～</a:t>
                      </a:r>
                      <a:r>
                        <a:rPr kumimoji="1" lang="en-US" altLang="ja-JP" sz="1400" b="1" dirty="0">
                          <a:solidFill>
                            <a:schemeClr val="bg1"/>
                          </a:solidFill>
                        </a:rPr>
                        <a:t>R4.12.31</a:t>
                      </a:r>
                      <a:r>
                        <a:rPr kumimoji="1" lang="ja-JP" altLang="en-US" sz="1400" b="1" dirty="0">
                          <a:solidFill>
                            <a:schemeClr val="bg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951526787"/>
                  </a:ext>
                </a:extLst>
              </a:tr>
              <a:tr h="442949">
                <a:tc>
                  <a:txBody>
                    <a:bodyPr/>
                    <a:lstStyle/>
                    <a:p>
                      <a:pPr algn="ctr"/>
                      <a:r>
                        <a:rPr kumimoji="1" lang="ja-JP" altLang="en-US" sz="1400" dirty="0">
                          <a:latin typeface="Meiryo UI" panose="020B0604030504040204" pitchFamily="50" charset="-128"/>
                          <a:ea typeface="Meiryo UI" panose="020B0604030504040204" pitchFamily="50" charset="-128"/>
                        </a:rPr>
                        <a:t>年間入院がん患者延べ数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1,954</a:t>
                      </a:r>
                      <a:r>
                        <a:rPr kumimoji="1" lang="ja-JP" altLang="en-US" sz="1400" dirty="0">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72312178"/>
                  </a:ext>
                </a:extLst>
              </a:tr>
              <a:tr h="442949">
                <a:tc>
                  <a:txBody>
                    <a:bodyPr/>
                    <a:lstStyle/>
                    <a:p>
                      <a:pPr algn="ctr"/>
                      <a:r>
                        <a:rPr kumimoji="1" lang="ja-JP" altLang="en-US" sz="1400" dirty="0">
                          <a:latin typeface="Meiryo UI" panose="020B0604030504040204" pitchFamily="50" charset="-128"/>
                          <a:ea typeface="Meiryo UI" panose="020B0604030504040204" pitchFamily="50" charset="-128"/>
                        </a:rPr>
                        <a:t>年間外来がん患者延べ数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35,240</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4053881"/>
                  </a:ext>
                </a:extLst>
              </a:tr>
              <a:tr h="433641">
                <a:tc>
                  <a:txBody>
                    <a:bodyPr/>
                    <a:lstStyle/>
                    <a:p>
                      <a:pPr algn="ctr"/>
                      <a:r>
                        <a:rPr kumimoji="1" lang="ja-JP" altLang="en-US" sz="1400" dirty="0">
                          <a:latin typeface="Meiryo UI" panose="020B0604030504040204" pitchFamily="50" charset="-128"/>
                          <a:ea typeface="Meiryo UI" panose="020B0604030504040204" pitchFamily="50" charset="-128"/>
                        </a:rPr>
                        <a:t>大腸がん手術件数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200</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24303267"/>
                  </a:ext>
                </a:extLst>
              </a:tr>
              <a:tr h="484142">
                <a:tc>
                  <a:txBody>
                    <a:bodyPr/>
                    <a:lstStyle/>
                    <a:p>
                      <a:pPr algn="ctr"/>
                      <a:r>
                        <a:rPr kumimoji="1" lang="ja-JP" altLang="en-US" sz="1400" dirty="0">
                          <a:latin typeface="Meiryo UI" panose="020B0604030504040204" pitchFamily="50" charset="-128"/>
                          <a:ea typeface="Meiryo UI" panose="020B0604030504040204" pitchFamily="50" charset="-128"/>
                        </a:rPr>
                        <a:t>肺がん手術件数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rPr>
                        <a:t>7</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80272443"/>
                  </a:ext>
                </a:extLst>
              </a:tr>
              <a:tr h="519432">
                <a:tc>
                  <a:txBody>
                    <a:bodyPr/>
                    <a:lstStyle/>
                    <a:p>
                      <a:pPr algn="ctr"/>
                      <a:r>
                        <a:rPr kumimoji="1" lang="ja-JP" altLang="en-US" sz="1400" dirty="0">
                          <a:latin typeface="Meiryo UI" panose="020B0604030504040204" pitchFamily="50" charset="-128"/>
                          <a:ea typeface="Meiryo UI" panose="020B0604030504040204" pitchFamily="50" charset="-128"/>
                        </a:rPr>
                        <a:t>胃がん手術件数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Meiryo UI" panose="020B0604030504040204" pitchFamily="50" charset="-128"/>
                          <a:ea typeface="Meiryo UI" panose="020B0604030504040204" pitchFamily="50" charset="-128"/>
                        </a:rPr>
                        <a:t>169</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51997798"/>
                  </a:ext>
                </a:extLst>
              </a:tr>
              <a:tr h="519432">
                <a:tc>
                  <a:txBody>
                    <a:bodyPr/>
                    <a:lstStyle/>
                    <a:p>
                      <a:pPr algn="ctr"/>
                      <a:r>
                        <a:rPr kumimoji="1" lang="ja-JP" altLang="en-US" sz="1400" dirty="0">
                          <a:latin typeface="Meiryo UI" panose="020B0604030504040204" pitchFamily="50" charset="-128"/>
                          <a:ea typeface="Meiryo UI" panose="020B0604030504040204" pitchFamily="50" charset="-128"/>
                        </a:rPr>
                        <a:t>乳がん手術件数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43766383"/>
                  </a:ext>
                </a:extLst>
              </a:tr>
              <a:tr h="519432">
                <a:tc>
                  <a:txBody>
                    <a:bodyPr/>
                    <a:lstStyle/>
                    <a:p>
                      <a:pPr algn="ctr"/>
                      <a:r>
                        <a:rPr kumimoji="1" lang="ja-JP" altLang="en-US" sz="1400" dirty="0">
                          <a:latin typeface="Meiryo UI" panose="020B0604030504040204" pitchFamily="50" charset="-128"/>
                          <a:ea typeface="Meiryo UI" panose="020B0604030504040204" pitchFamily="50" charset="-128"/>
                        </a:rPr>
                        <a:t>肝臓がん手術件数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017116"/>
                  </a:ext>
                </a:extLst>
              </a:tr>
              <a:tr h="519432">
                <a:tc>
                  <a:txBody>
                    <a:bodyPr/>
                    <a:lstStyle/>
                    <a:p>
                      <a:pPr algn="ctr"/>
                      <a:r>
                        <a:rPr kumimoji="1" lang="ja-JP" altLang="en-US" sz="1400" dirty="0">
                          <a:latin typeface="Meiryo UI" panose="020B0604030504040204" pitchFamily="50" charset="-128"/>
                          <a:ea typeface="Meiryo UI" panose="020B0604030504040204" pitchFamily="50" charset="-128"/>
                        </a:rPr>
                        <a:t>放射線治療（対外照射）人数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119</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2928233"/>
                  </a:ext>
                </a:extLst>
              </a:tr>
              <a:tr h="519432">
                <a:tc>
                  <a:txBody>
                    <a:bodyPr/>
                    <a:lstStyle/>
                    <a:p>
                      <a:pPr algn="ctr"/>
                      <a:r>
                        <a:rPr kumimoji="1" lang="ja-JP" altLang="en-US" sz="1400" dirty="0">
                          <a:latin typeface="Meiryo UI" panose="020B0604030504040204" pitchFamily="50" charset="-128"/>
                          <a:ea typeface="Meiryo UI" panose="020B0604030504040204" pitchFamily="50" charset="-128"/>
                        </a:rPr>
                        <a:t>うち定位照射の人数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87178367"/>
                  </a:ext>
                </a:extLst>
              </a:tr>
              <a:tr h="519432">
                <a:tc>
                  <a:txBody>
                    <a:bodyPr/>
                    <a:lstStyle/>
                    <a:p>
                      <a:pPr algn="ctr"/>
                      <a:r>
                        <a:rPr kumimoji="1" lang="ja-JP" altLang="en-US" sz="1400" dirty="0">
                          <a:latin typeface="Meiryo UI" panose="020B0604030504040204" pitchFamily="50" charset="-128"/>
                          <a:ea typeface="Meiryo UI" panose="020B0604030504040204" pitchFamily="50" charset="-128"/>
                        </a:rPr>
                        <a:t>うち</a:t>
                      </a:r>
                      <a:r>
                        <a:rPr kumimoji="1" lang="en-US" altLang="ja-JP" sz="1400" dirty="0">
                          <a:latin typeface="Meiryo UI" panose="020B0604030504040204" pitchFamily="50" charset="-128"/>
                          <a:ea typeface="Meiryo UI" panose="020B0604030504040204" pitchFamily="50" charset="-128"/>
                        </a:rPr>
                        <a:t>IMRT</a:t>
                      </a:r>
                      <a:r>
                        <a:rPr kumimoji="1" lang="ja-JP" altLang="en-US" sz="1400" dirty="0">
                          <a:latin typeface="Meiryo UI" panose="020B0604030504040204" pitchFamily="50" charset="-128"/>
                          <a:ea typeface="Meiryo UI" panose="020B0604030504040204" pitchFamily="50" charset="-128"/>
                        </a:rPr>
                        <a:t>の人数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45552600"/>
                  </a:ext>
                </a:extLst>
              </a:tr>
            </a:tbl>
          </a:graphicData>
        </a:graphic>
      </p:graphicFrame>
      <p:graphicFrame>
        <p:nvGraphicFramePr>
          <p:cNvPr id="5" name="表 4">
            <a:extLst>
              <a:ext uri="{FF2B5EF4-FFF2-40B4-BE49-F238E27FC236}">
                <a16:creationId xmlns:a16="http://schemas.microsoft.com/office/drawing/2014/main" id="{B716774A-A903-4DA5-9638-28774F26FBC9}"/>
              </a:ext>
            </a:extLst>
          </p:cNvPr>
          <p:cNvGraphicFramePr>
            <a:graphicFrameLocks noGrp="1"/>
          </p:cNvGraphicFramePr>
          <p:nvPr>
            <p:extLst>
              <p:ext uri="{D42A27DB-BD31-4B8C-83A1-F6EECF244321}">
                <p14:modId xmlns:p14="http://schemas.microsoft.com/office/powerpoint/2010/main" val="1311737355"/>
              </p:ext>
            </p:extLst>
          </p:nvPr>
        </p:nvGraphicFramePr>
        <p:xfrm>
          <a:off x="6543178" y="947040"/>
          <a:ext cx="1923196" cy="5438433"/>
        </p:xfrm>
        <a:graphic>
          <a:graphicData uri="http://schemas.openxmlformats.org/drawingml/2006/table">
            <a:tbl>
              <a:tblPr firstRow="1" bandRow="1">
                <a:tableStyleId>{5C22544A-7EE6-4342-B048-85BDC9FD1C3A}</a:tableStyleId>
              </a:tblPr>
              <a:tblGrid>
                <a:gridCol w="1923196">
                  <a:extLst>
                    <a:ext uri="{9D8B030D-6E8A-4147-A177-3AD203B41FA5}">
                      <a16:colId xmlns:a16="http://schemas.microsoft.com/office/drawing/2014/main" val="1953465135"/>
                    </a:ext>
                  </a:extLst>
                </a:gridCol>
              </a:tblGrid>
              <a:tr h="298979">
                <a:tc>
                  <a:txBody>
                    <a:bodyPr/>
                    <a:lstStyle/>
                    <a:p>
                      <a:pPr marL="0" indent="0" algn="ctr">
                        <a:buNone/>
                      </a:pPr>
                      <a:r>
                        <a:rPr kumimoji="1" lang="ja-JP" altLang="en-US" sz="1400" b="1" dirty="0">
                          <a:solidFill>
                            <a:schemeClr val="bg1"/>
                          </a:solidFill>
                        </a:rPr>
                        <a:t>新病院</a:t>
                      </a:r>
                      <a:endParaRPr kumimoji="1" lang="en-US" altLang="ja-JP" sz="1400" b="1" dirty="0">
                        <a:solidFill>
                          <a:schemeClr val="bg1"/>
                        </a:solidFill>
                      </a:endParaRPr>
                    </a:p>
                    <a:p>
                      <a:pPr marL="0" indent="0" algn="ctr">
                        <a:buNone/>
                      </a:pPr>
                      <a:r>
                        <a:rPr kumimoji="1" lang="ja-JP" altLang="en-US" sz="1400" b="1" dirty="0">
                          <a:solidFill>
                            <a:schemeClr val="bg1"/>
                          </a:solidFill>
                        </a:rPr>
                        <a:t>（見込み数）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596665565"/>
                  </a:ext>
                </a:extLst>
              </a:tr>
              <a:tr h="442949">
                <a:tc>
                  <a:txBody>
                    <a:bodyPr/>
                    <a:lstStyle/>
                    <a:p>
                      <a:pPr algn="ctr"/>
                      <a:r>
                        <a:rPr kumimoji="1" lang="en-US" altLang="ja-JP" sz="1400" b="1" dirty="0">
                          <a:latin typeface="Meiryo UI" panose="020B0604030504040204" pitchFamily="50" charset="-128"/>
                          <a:ea typeface="Meiryo UI" panose="020B0604030504040204" pitchFamily="50" charset="-128"/>
                        </a:rPr>
                        <a:t>2,200</a:t>
                      </a:r>
                      <a:r>
                        <a:rPr kumimoji="1" lang="ja-JP" altLang="en-US" sz="1400" dirty="0">
                          <a:latin typeface="Meiryo UI" panose="020B0604030504040204" pitchFamily="50" charset="-128"/>
                          <a:ea typeface="Meiryo UI" panose="020B0604030504040204" pitchFamily="50" charset="-128"/>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10245083"/>
                  </a:ext>
                </a:extLst>
              </a:tr>
              <a:tr h="442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40,000</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27864418"/>
                  </a:ext>
                </a:extLst>
              </a:tr>
              <a:tr h="43364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240</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6792619"/>
                  </a:ext>
                </a:extLst>
              </a:tr>
              <a:tr h="48414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20</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1974038"/>
                  </a:ext>
                </a:extLst>
              </a:tr>
              <a:tr h="519432">
                <a:tc>
                  <a:txBody>
                    <a:bodyPr/>
                    <a:lstStyle/>
                    <a:p>
                      <a:pPr algn="ctr"/>
                      <a:r>
                        <a:rPr kumimoji="1" lang="en-US" altLang="ja-JP" sz="1400" b="1" dirty="0">
                          <a:latin typeface="Meiryo UI" panose="020B0604030504040204" pitchFamily="50" charset="-128"/>
                          <a:ea typeface="Meiryo UI" panose="020B0604030504040204" pitchFamily="50" charset="-128"/>
                        </a:rPr>
                        <a:t>180</a:t>
                      </a:r>
                      <a:r>
                        <a:rPr kumimoji="1" lang="ja-JP" altLang="en-US" sz="1400" dirty="0">
                          <a:latin typeface="Meiryo UI" panose="020B0604030504040204" pitchFamily="50" charset="-128"/>
                          <a:ea typeface="Meiryo UI" panose="020B0604030504040204" pitchFamily="50" charset="-128"/>
                        </a:rPr>
                        <a:t>件</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43240703"/>
                  </a:ext>
                </a:extLst>
              </a:tr>
              <a:tr h="519432">
                <a:tc>
                  <a:txBody>
                    <a:bodyPr/>
                    <a:lstStyle/>
                    <a:p>
                      <a:pPr algn="ct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44376610"/>
                  </a:ext>
                </a:extLst>
              </a:tr>
              <a:tr h="519432">
                <a:tc>
                  <a:txBody>
                    <a:bodyPr/>
                    <a:lstStyle/>
                    <a:p>
                      <a:pPr algn="ct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81524510"/>
                  </a:ext>
                </a:extLst>
              </a:tr>
              <a:tr h="519432">
                <a:tc>
                  <a:txBody>
                    <a:bodyPr/>
                    <a:lstStyle/>
                    <a:p>
                      <a:pPr algn="ct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19050122"/>
                  </a:ext>
                </a:extLst>
              </a:tr>
              <a:tr h="519432">
                <a:tc>
                  <a:txBody>
                    <a:bodyPr/>
                    <a:lstStyle/>
                    <a:p>
                      <a:pPr algn="ct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80786635"/>
                  </a:ext>
                </a:extLst>
              </a:tr>
              <a:tr h="519432">
                <a:tc>
                  <a:txBody>
                    <a:bodyPr/>
                    <a:lstStyle/>
                    <a:p>
                      <a:pPr algn="ct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42789340"/>
                  </a:ext>
                </a:extLst>
              </a:tr>
            </a:tbl>
          </a:graphicData>
        </a:graphic>
      </p:graphicFrame>
      <p:sp>
        <p:nvSpPr>
          <p:cNvPr id="11" name="スライド番号プレースホルダー 3">
            <a:extLst>
              <a:ext uri="{FF2B5EF4-FFF2-40B4-BE49-F238E27FC236}">
                <a16:creationId xmlns:a16="http://schemas.microsoft.com/office/drawing/2014/main" id="{A1D89DA7-90F5-4660-84D6-B8CBB86BE278}"/>
              </a:ext>
            </a:extLst>
          </p:cNvPr>
          <p:cNvSpPr>
            <a:spLocks noGrp="1"/>
          </p:cNvSpPr>
          <p:nvPr>
            <p:ph type="sldNum" sz="quarter" idx="12"/>
          </p:nvPr>
        </p:nvSpPr>
        <p:spPr>
          <a:xfrm>
            <a:off x="6885930" y="6381328"/>
            <a:ext cx="2133600" cy="365125"/>
          </a:xfrm>
        </p:spPr>
        <p:txBody>
          <a:bodyPr/>
          <a:lstStyle/>
          <a:p>
            <a:r>
              <a:rPr kumimoji="1" lang="ja-JP" altLang="en-US" dirty="0"/>
              <a:t>４</a:t>
            </a:r>
          </a:p>
        </p:txBody>
      </p:sp>
      <p:sp>
        <p:nvSpPr>
          <p:cNvPr id="8" name="二等辺三角形 7">
            <a:extLst>
              <a:ext uri="{FF2B5EF4-FFF2-40B4-BE49-F238E27FC236}">
                <a16:creationId xmlns:a16="http://schemas.microsoft.com/office/drawing/2014/main" id="{18D3700F-4021-4FE7-AD3F-D6B5DCC504FF}"/>
              </a:ext>
            </a:extLst>
          </p:cNvPr>
          <p:cNvSpPr/>
          <p:nvPr/>
        </p:nvSpPr>
        <p:spPr>
          <a:xfrm rot="16200000" flipV="1">
            <a:off x="4492608" y="3486964"/>
            <a:ext cx="3287807" cy="435575"/>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3109154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595276611"/>
              </p:ext>
            </p:extLst>
          </p:nvPr>
        </p:nvGraphicFramePr>
        <p:xfrm>
          <a:off x="107504" y="827422"/>
          <a:ext cx="7056784" cy="5394960"/>
        </p:xfrm>
        <a:graphic>
          <a:graphicData uri="http://schemas.openxmlformats.org/drawingml/2006/table">
            <a:tbl>
              <a:tblPr firstRow="1" bandRow="1">
                <a:tableStyleId>{5C22544A-7EE6-4342-B048-85BDC9FD1C3A}</a:tableStyleId>
              </a:tblPr>
              <a:tblGrid>
                <a:gridCol w="864096">
                  <a:extLst>
                    <a:ext uri="{9D8B030D-6E8A-4147-A177-3AD203B41FA5}">
                      <a16:colId xmlns:a16="http://schemas.microsoft.com/office/drawing/2014/main" val="4066292868"/>
                    </a:ext>
                  </a:extLst>
                </a:gridCol>
                <a:gridCol w="4968552">
                  <a:extLst>
                    <a:ext uri="{9D8B030D-6E8A-4147-A177-3AD203B41FA5}">
                      <a16:colId xmlns:a16="http://schemas.microsoft.com/office/drawing/2014/main" val="4145853141"/>
                    </a:ext>
                  </a:extLst>
                </a:gridCol>
                <a:gridCol w="1224136">
                  <a:extLst>
                    <a:ext uri="{9D8B030D-6E8A-4147-A177-3AD203B41FA5}">
                      <a16:colId xmlns:a16="http://schemas.microsoft.com/office/drawing/2014/main" val="2439222508"/>
                    </a:ext>
                  </a:extLst>
                </a:gridCol>
              </a:tblGrid>
              <a:tr h="496352">
                <a:tc>
                  <a:txBody>
                    <a:bodyPr/>
                    <a:lstStyle/>
                    <a:p>
                      <a:pPr algn="l"/>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solidFill>
                  </a:tcPr>
                </a:tc>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専門的な知識及び技能を</a:t>
                      </a:r>
                      <a:endParaRPr kumimoji="1" lang="en-US" altLang="ja-JP" sz="1400" b="1" dirty="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a:solidFill>
                            <a:schemeClr val="bg1"/>
                          </a:solidFill>
                          <a:latin typeface="Meiryo UI" panose="020B0604030504040204" pitchFamily="50" charset="-128"/>
                          <a:ea typeface="Meiryo UI" panose="020B0604030504040204" pitchFamily="50" charset="-128"/>
                        </a:rPr>
                        <a:t>有する医療従事者の配置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indent="0" algn="ctr">
                        <a:buNone/>
                      </a:pPr>
                      <a:r>
                        <a:rPr kumimoji="1" lang="ja-JP" altLang="en-US" sz="1400" b="1" dirty="0">
                          <a:solidFill>
                            <a:schemeClr val="bg1"/>
                          </a:solidFill>
                        </a:rPr>
                        <a:t>府中病院</a:t>
                      </a:r>
                      <a:endParaRPr kumimoji="1" lang="en-US" altLang="ja-JP" sz="1400" b="1" dirty="0">
                        <a:solidFill>
                          <a:schemeClr val="bg1"/>
                        </a:solidFill>
                      </a:endParaRPr>
                    </a:p>
                    <a:p>
                      <a:pPr marL="0" indent="0" algn="ctr">
                        <a:buNone/>
                      </a:pPr>
                      <a:r>
                        <a:rPr kumimoji="1" lang="ja-JP" altLang="en-US" sz="1400" b="1" dirty="0">
                          <a:solidFill>
                            <a:schemeClr val="bg1"/>
                          </a:solidFill>
                        </a:rPr>
                        <a:t>（</a:t>
                      </a:r>
                      <a:r>
                        <a:rPr kumimoji="1" lang="en-US" altLang="ja-JP" sz="1400" b="1" dirty="0">
                          <a:solidFill>
                            <a:schemeClr val="bg1"/>
                          </a:solidFill>
                        </a:rPr>
                        <a:t>R5.9.1</a:t>
                      </a:r>
                      <a:r>
                        <a:rPr kumimoji="1" lang="ja-JP" altLang="en-US" sz="1400" b="1" dirty="0">
                          <a:solidFill>
                            <a:schemeClr val="bg1"/>
                          </a:solidFill>
                        </a:rPr>
                        <a:t>時点）</a:t>
                      </a:r>
                      <a:endParaRPr kumimoji="1" lang="en-US" altLang="ja-JP"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690650909"/>
                  </a:ext>
                </a:extLst>
              </a:tr>
              <a:tr h="0">
                <a:tc rowSpan="2">
                  <a:txBody>
                    <a:bodyPr/>
                    <a:lstStyle/>
                    <a:p>
                      <a:pPr algn="ctr"/>
                      <a:r>
                        <a:rPr kumimoji="1" lang="ja-JP" altLang="en-US" sz="1400" dirty="0">
                          <a:latin typeface="Meiryo UI" panose="020B0604030504040204" pitchFamily="50" charset="-128"/>
                          <a:ea typeface="Meiryo UI" panose="020B0604030504040204" pitchFamily="50" charset="-128"/>
                        </a:rPr>
                        <a:t>診療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がん診療に携わる医師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69</a:t>
                      </a:r>
                      <a:r>
                        <a:rPr kumimoji="1" lang="ja-JP" altLang="en-US" sz="1400" dirty="0">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56470"/>
                  </a:ext>
                </a:extLst>
              </a:tr>
              <a:tr h="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専従の病理診断に携わる医師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4137013"/>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手術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手術療法に携わる常勤の医師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56</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197440"/>
                  </a:ext>
                </a:extLst>
              </a:tr>
              <a:tr h="0">
                <a:tc rowSpan="3">
                  <a:txBody>
                    <a:bodyPr/>
                    <a:lstStyle/>
                    <a:p>
                      <a:pPr algn="ctr"/>
                      <a:r>
                        <a:rPr kumimoji="1" lang="ja-JP" altLang="en-US" sz="1400" dirty="0">
                          <a:latin typeface="Meiryo UI" panose="020B0604030504040204" pitchFamily="50" charset="-128"/>
                          <a:ea typeface="Meiryo UI" panose="020B0604030504040204" pitchFamily="50" charset="-128"/>
                        </a:rPr>
                        <a:t>薬物</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療法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専任の薬物療法に携わる常勤の医師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7427539"/>
                  </a:ext>
                </a:extLst>
              </a:tr>
              <a:tr h="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専任の薬物療法に携わる常勤の薬剤師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４人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7643694"/>
                  </a:ext>
                </a:extLst>
              </a:tr>
              <a:tr h="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化学療法室に配置の専従の薬物療法に携わる常勤の看護師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13560110"/>
                  </a:ext>
                </a:extLst>
              </a:tr>
              <a:tr h="0">
                <a:tc rowSpan="4">
                  <a:txBody>
                    <a:bodyPr/>
                    <a:lstStyle/>
                    <a:p>
                      <a:pPr algn="ctr"/>
                      <a:r>
                        <a:rPr kumimoji="1" lang="ja-JP" altLang="en-US" sz="1400" dirty="0">
                          <a:latin typeface="Meiryo UI" panose="020B0604030504040204" pitchFamily="50" charset="-128"/>
                          <a:ea typeface="Meiryo UI" panose="020B0604030504040204" pitchFamily="50" charset="-128"/>
                        </a:rPr>
                        <a:t>放射線治療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放射線診断・治療に関する医師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４人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34636805"/>
                  </a:ext>
                </a:extLst>
              </a:tr>
              <a:tr h="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専任の放射線治療に携わる常勤の放射線技師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28795939"/>
                  </a:ext>
                </a:extLst>
              </a:tr>
              <a:tr h="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医学物理士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36527747"/>
                  </a:ext>
                </a:extLst>
              </a:tr>
              <a:tr h="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放射線治療部門に配置する専任の常勤看護師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5778212"/>
                  </a:ext>
                </a:extLst>
              </a:tr>
              <a:tr h="0">
                <a:tc rowSpan="6">
                  <a:txBody>
                    <a:bodyPr/>
                    <a:lstStyle/>
                    <a:p>
                      <a:pPr algn="ctr"/>
                      <a:r>
                        <a:rPr kumimoji="1" lang="ja-JP" altLang="en-US" sz="1400" dirty="0">
                          <a:latin typeface="Meiryo UI" panose="020B0604030504040204" pitchFamily="50" charset="-128"/>
                          <a:ea typeface="Meiryo UI" panose="020B0604030504040204" pitchFamily="50" charset="-128"/>
                        </a:rPr>
                        <a:t>緩和ケアチーム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a:latin typeface="Meiryo UI" panose="020B0604030504040204" pitchFamily="50" charset="-128"/>
                          <a:ea typeface="Meiryo UI" panose="020B0604030504040204" pitchFamily="50" charset="-128"/>
                        </a:rPr>
                        <a:t>緩和ケアチームに配置されている（身体症状の緩和）医師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11751971"/>
                  </a:ext>
                </a:extLst>
              </a:tr>
              <a:tr h="0">
                <a:tc vMerge="1">
                  <a:txBody>
                    <a:bodyPr/>
                    <a:lstStyle/>
                    <a:p>
                      <a:pPr algn="ctr"/>
                      <a:r>
                        <a:rPr kumimoji="1" lang="ja-JP" altLang="en-US" sz="1400" dirty="0">
                          <a:latin typeface="Meiryo UI" panose="020B0604030504040204" pitchFamily="50" charset="-128"/>
                          <a:ea typeface="Meiryo UI" panose="020B0604030504040204" pitchFamily="50" charset="-128"/>
                        </a:rPr>
                        <a:t>堺　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緩和ケアチームに配置されている（精神症状の緩和）医師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83079287"/>
                  </a:ext>
                </a:extLst>
              </a:tr>
              <a:tr h="0">
                <a:tc vMerge="1">
                  <a:txBody>
                    <a:bodyPr/>
                    <a:lstStyle/>
                    <a:p>
                      <a:pPr algn="ctr"/>
                      <a:r>
                        <a:rPr kumimoji="1" lang="ja-JP" altLang="en-US" sz="1400" dirty="0">
                          <a:latin typeface="Meiryo UI" panose="020B0604030504040204" pitchFamily="50" charset="-128"/>
                          <a:ea typeface="Meiryo UI" panose="020B0604030504040204" pitchFamily="50" charset="-128"/>
                        </a:rPr>
                        <a:t>泉　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緩和ケアチームに配置の専従の常勤看護師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69518791"/>
                  </a:ext>
                </a:extLst>
              </a:tr>
              <a:tr h="0">
                <a:tc vMerge="1">
                  <a:txBody>
                    <a:bodyPr/>
                    <a:lstStyle/>
                    <a:p>
                      <a:pPr algn="ctr"/>
                      <a:r>
                        <a:rPr kumimoji="1" lang="ja-JP" altLang="en-US" sz="1400" dirty="0">
                          <a:latin typeface="Meiryo UI" panose="020B0604030504040204" pitchFamily="50" charset="-128"/>
                          <a:ea typeface="Meiryo UI" panose="020B0604030504040204" pitchFamily="50" charset="-128"/>
                        </a:rPr>
                        <a:t>大阪市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緩和ケアチームに配置の薬剤師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06103322"/>
                  </a:ext>
                </a:extLst>
              </a:tr>
              <a:tr h="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緩和ケアチームに配置の相談支援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99898926"/>
                  </a:ext>
                </a:extLst>
              </a:tr>
              <a:tr h="0">
                <a:tc vMerge="1">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緩和ケアチームに配置の臨床心理士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74064885"/>
                  </a:ext>
                </a:extLst>
              </a:tr>
            </a:tbl>
          </a:graphicData>
        </a:graphic>
      </p:graphicFrame>
      <p:sp>
        <p:nvSpPr>
          <p:cNvPr id="12" name="テキスト ボックス 11">
            <a:extLst>
              <a:ext uri="{FF2B5EF4-FFF2-40B4-BE49-F238E27FC236}">
                <a16:creationId xmlns:a16="http://schemas.microsoft.com/office/drawing/2014/main" id="{B208519E-8E4D-4A42-A1BB-B028A44E8A53}"/>
              </a:ext>
            </a:extLst>
          </p:cNvPr>
          <p:cNvSpPr txBox="1"/>
          <p:nvPr/>
        </p:nvSpPr>
        <p:spPr>
          <a:xfrm>
            <a:off x="81608" y="467041"/>
            <a:ext cx="3744416" cy="338554"/>
          </a:xfrm>
          <a:prstGeom prst="rect">
            <a:avLst/>
          </a:prstGeom>
          <a:noFill/>
        </p:spPr>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がん診療に携わる医療従事者について</a:t>
            </a:r>
          </a:p>
        </p:txBody>
      </p:sp>
      <p:sp>
        <p:nvSpPr>
          <p:cNvPr id="9" name="テキスト ボックス 1">
            <a:extLst>
              <a:ext uri="{FF2B5EF4-FFF2-40B4-BE49-F238E27FC236}">
                <a16:creationId xmlns:a16="http://schemas.microsoft.com/office/drawing/2014/main" id="{A13C2983-92F2-4770-B18D-FE7C9B6CCF4C}"/>
              </a:ext>
            </a:extLst>
          </p:cNvPr>
          <p:cNvSpPr txBox="1"/>
          <p:nvPr/>
        </p:nvSpPr>
        <p:spPr>
          <a:xfrm>
            <a:off x="418" y="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lang="ja-JP" altLang="en-US" sz="2000" b="1" dirty="0">
                <a:solidFill>
                  <a:prstClr val="white"/>
                </a:solidFill>
                <a:latin typeface="Meiryo UI" panose="020B0604030504040204" pitchFamily="50" charset="-128"/>
                <a:ea typeface="Meiryo UI" panose="020B0604030504040204" pitchFamily="50" charset="-128"/>
                <a:cs typeface="Arial" panose="020B0604020202020204" pitchFamily="34" charset="0"/>
              </a:rPr>
              <a:t>府中病院と泉大津市立病院の再編統合後の指定について</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graphicFrame>
        <p:nvGraphicFramePr>
          <p:cNvPr id="4" name="表 3">
            <a:extLst>
              <a:ext uri="{FF2B5EF4-FFF2-40B4-BE49-F238E27FC236}">
                <a16:creationId xmlns:a16="http://schemas.microsoft.com/office/drawing/2014/main" id="{148F968C-48A3-46A1-B466-7675D18D15D7}"/>
              </a:ext>
            </a:extLst>
          </p:cNvPr>
          <p:cNvGraphicFramePr>
            <a:graphicFrameLocks noGrp="1"/>
          </p:cNvGraphicFramePr>
          <p:nvPr>
            <p:extLst>
              <p:ext uri="{D42A27DB-BD31-4B8C-83A1-F6EECF244321}">
                <p14:modId xmlns:p14="http://schemas.microsoft.com/office/powerpoint/2010/main" val="112725296"/>
              </p:ext>
            </p:extLst>
          </p:nvPr>
        </p:nvGraphicFramePr>
        <p:xfrm>
          <a:off x="7632340" y="827422"/>
          <a:ext cx="1116124" cy="5376958"/>
        </p:xfrm>
        <a:graphic>
          <a:graphicData uri="http://schemas.openxmlformats.org/drawingml/2006/table">
            <a:tbl>
              <a:tblPr firstRow="1" bandRow="1">
                <a:tableStyleId>{5C22544A-7EE6-4342-B048-85BDC9FD1C3A}</a:tableStyleId>
              </a:tblPr>
              <a:tblGrid>
                <a:gridCol w="1116124">
                  <a:extLst>
                    <a:ext uri="{9D8B030D-6E8A-4147-A177-3AD203B41FA5}">
                      <a16:colId xmlns:a16="http://schemas.microsoft.com/office/drawing/2014/main" val="1343562714"/>
                    </a:ext>
                  </a:extLst>
                </a:gridCol>
              </a:tblGrid>
              <a:tr h="500158">
                <a:tc>
                  <a:txBody>
                    <a:bodyPr/>
                    <a:lstStyle/>
                    <a:p>
                      <a:pPr marL="0" indent="0" algn="ctr">
                        <a:buNone/>
                      </a:pPr>
                      <a:r>
                        <a:rPr kumimoji="1" lang="ja-JP" altLang="en-US" sz="1400" b="1" dirty="0">
                          <a:solidFill>
                            <a:schemeClr val="bg1"/>
                          </a:solidFill>
                        </a:rPr>
                        <a:t>新病院</a:t>
                      </a:r>
                      <a:endParaRPr kumimoji="1" lang="en-US" altLang="ja-JP" sz="1400" b="1" dirty="0">
                        <a:solidFill>
                          <a:schemeClr val="bg1"/>
                        </a:solidFill>
                      </a:endParaRPr>
                    </a:p>
                    <a:p>
                      <a:pPr marL="0" indent="0" algn="ctr">
                        <a:buNone/>
                      </a:pPr>
                      <a:r>
                        <a:rPr kumimoji="1" lang="ja-JP" altLang="en-US" sz="1100" b="1" dirty="0">
                          <a:solidFill>
                            <a:schemeClr val="bg1"/>
                          </a:solidFill>
                        </a:rPr>
                        <a:t>（見込み数）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881763666"/>
                  </a:ext>
                </a:extLst>
              </a:tr>
              <a:tr h="0">
                <a:tc>
                  <a:txBody>
                    <a:bodyPr/>
                    <a:lstStyle/>
                    <a:p>
                      <a:pPr algn="ctr"/>
                      <a:r>
                        <a:rPr kumimoji="1" lang="ja-JP" altLang="en-US" sz="1400" dirty="0">
                          <a:latin typeface="Meiryo UI" panose="020B0604030504040204" pitchFamily="50" charset="-128"/>
                          <a:ea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rPr>
                        <a:t>78</a:t>
                      </a:r>
                      <a:r>
                        <a:rPr kumimoji="1" lang="ja-JP" altLang="en-US" sz="1400" dirty="0">
                          <a:latin typeface="Meiryo UI" panose="020B0604030504040204" pitchFamily="50" charset="-128"/>
                          <a:ea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8612372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354888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56</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0540782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416516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684967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5299388"/>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316726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641497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384228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47323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813823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7147840"/>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85786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0516746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182254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5933234"/>
                  </a:ext>
                </a:extLst>
              </a:tr>
            </a:tbl>
          </a:graphicData>
        </a:graphic>
      </p:graphicFrame>
      <p:sp>
        <p:nvSpPr>
          <p:cNvPr id="14" name="スライド番号プレースホルダー 3">
            <a:extLst>
              <a:ext uri="{FF2B5EF4-FFF2-40B4-BE49-F238E27FC236}">
                <a16:creationId xmlns:a16="http://schemas.microsoft.com/office/drawing/2014/main" id="{FD4B110E-47C7-41DC-BFD2-492C12457A4F}"/>
              </a:ext>
            </a:extLst>
          </p:cNvPr>
          <p:cNvSpPr>
            <a:spLocks noGrp="1"/>
          </p:cNvSpPr>
          <p:nvPr>
            <p:ph type="sldNum" sz="quarter" idx="12"/>
          </p:nvPr>
        </p:nvSpPr>
        <p:spPr>
          <a:xfrm>
            <a:off x="6876256" y="6406866"/>
            <a:ext cx="2133600" cy="365125"/>
          </a:xfrm>
        </p:spPr>
        <p:txBody>
          <a:bodyPr/>
          <a:lstStyle/>
          <a:p>
            <a:r>
              <a:rPr kumimoji="1" lang="ja-JP" altLang="en-US" dirty="0"/>
              <a:t>５</a:t>
            </a:r>
          </a:p>
        </p:txBody>
      </p:sp>
      <p:sp>
        <p:nvSpPr>
          <p:cNvPr id="8" name="二等辺三角形 7">
            <a:extLst>
              <a:ext uri="{FF2B5EF4-FFF2-40B4-BE49-F238E27FC236}">
                <a16:creationId xmlns:a16="http://schemas.microsoft.com/office/drawing/2014/main" id="{B520F2D9-71A1-4429-A144-F110412ABD11}"/>
              </a:ext>
            </a:extLst>
          </p:cNvPr>
          <p:cNvSpPr/>
          <p:nvPr/>
        </p:nvSpPr>
        <p:spPr>
          <a:xfrm rot="16200000" flipV="1">
            <a:off x="5754410" y="3570849"/>
            <a:ext cx="3287807" cy="223076"/>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2492026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1"/>
          <p:cNvSpPr txBox="1"/>
          <p:nvPr/>
        </p:nvSpPr>
        <p:spPr>
          <a:xfrm>
            <a:off x="418" y="1"/>
            <a:ext cx="9143582" cy="384474"/>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lang="ja-JP" altLang="en-US" sz="2000" b="1" dirty="0">
                <a:solidFill>
                  <a:prstClr val="white"/>
                </a:solidFill>
                <a:latin typeface="Meiryo UI" panose="020B0604030504040204" pitchFamily="50" charset="-128"/>
                <a:ea typeface="Meiryo UI" panose="020B0604030504040204" pitchFamily="50" charset="-128"/>
                <a:cs typeface="Arial" panose="020B0604020202020204" pitchFamily="34" charset="0"/>
              </a:rPr>
              <a:t>府中病院と泉大津市立病院の再編統合後の指定について</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graphicFrame>
        <p:nvGraphicFramePr>
          <p:cNvPr id="8" name="表 7"/>
          <p:cNvGraphicFramePr>
            <a:graphicFrameLocks noGrp="1"/>
          </p:cNvGraphicFramePr>
          <p:nvPr>
            <p:extLst>
              <p:ext uri="{D42A27DB-BD31-4B8C-83A1-F6EECF244321}">
                <p14:modId xmlns:p14="http://schemas.microsoft.com/office/powerpoint/2010/main" val="3766373119"/>
              </p:ext>
            </p:extLst>
          </p:nvPr>
        </p:nvGraphicFramePr>
        <p:xfrm>
          <a:off x="117799" y="1395300"/>
          <a:ext cx="8497501" cy="1828296"/>
        </p:xfrm>
        <a:graphic>
          <a:graphicData uri="http://schemas.openxmlformats.org/drawingml/2006/table">
            <a:tbl>
              <a:tblPr firstRow="1" bandRow="1">
                <a:tableStyleId>{5C22544A-7EE6-4342-B048-85BDC9FD1C3A}</a:tableStyleId>
              </a:tblPr>
              <a:tblGrid>
                <a:gridCol w="853800">
                  <a:extLst>
                    <a:ext uri="{9D8B030D-6E8A-4147-A177-3AD203B41FA5}">
                      <a16:colId xmlns:a16="http://schemas.microsoft.com/office/drawing/2014/main" val="4058067698"/>
                    </a:ext>
                  </a:extLst>
                </a:gridCol>
                <a:gridCol w="2232248">
                  <a:extLst>
                    <a:ext uri="{9D8B030D-6E8A-4147-A177-3AD203B41FA5}">
                      <a16:colId xmlns:a16="http://schemas.microsoft.com/office/drawing/2014/main" val="3185628587"/>
                    </a:ext>
                  </a:extLst>
                </a:gridCol>
                <a:gridCol w="1800200">
                  <a:extLst>
                    <a:ext uri="{9D8B030D-6E8A-4147-A177-3AD203B41FA5}">
                      <a16:colId xmlns:a16="http://schemas.microsoft.com/office/drawing/2014/main" val="1429483220"/>
                    </a:ext>
                  </a:extLst>
                </a:gridCol>
                <a:gridCol w="1872208">
                  <a:extLst>
                    <a:ext uri="{9D8B030D-6E8A-4147-A177-3AD203B41FA5}">
                      <a16:colId xmlns:a16="http://schemas.microsoft.com/office/drawing/2014/main" val="2165485058"/>
                    </a:ext>
                  </a:extLst>
                </a:gridCol>
                <a:gridCol w="1739045">
                  <a:extLst>
                    <a:ext uri="{9D8B030D-6E8A-4147-A177-3AD203B41FA5}">
                      <a16:colId xmlns:a16="http://schemas.microsoft.com/office/drawing/2014/main" val="3993203480"/>
                    </a:ext>
                  </a:extLst>
                </a:gridCol>
              </a:tblGrid>
              <a:tr h="386644">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latin typeface="Meiryo UI" panose="020B0604030504040204" pitchFamily="50" charset="-128"/>
                          <a:ea typeface="Meiryo UI" panose="020B0604030504040204" pitchFamily="50" charset="-128"/>
                        </a:rPr>
                        <a:t>２</a:t>
                      </a:r>
                      <a:r>
                        <a:rPr kumimoji="1" lang="en-US" altLang="ja-JP" sz="1200" dirty="0">
                          <a:latin typeface="Meiryo UI" panose="020B0604030504040204" pitchFamily="50" charset="-128"/>
                          <a:ea typeface="Meiryo UI" panose="020B0604030504040204" pitchFamily="50" charset="-128"/>
                        </a:rPr>
                        <a:t>024</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(R6)</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a:latin typeface="Meiryo UI" panose="020B0604030504040204" pitchFamily="50" charset="-128"/>
                          <a:ea typeface="Meiryo UI" panose="020B0604030504040204" pitchFamily="50" charset="-128"/>
                        </a:rPr>
                        <a:t>2025</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(R7)</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2026</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(R8)</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2027</a:t>
                      </a:r>
                      <a:r>
                        <a:rPr kumimoji="1" lang="ja-JP" altLang="en-US" sz="1200" dirty="0">
                          <a:latin typeface="Meiryo UI" panose="020B0604030504040204" pitchFamily="50" charset="-128"/>
                          <a:ea typeface="Meiryo UI" panose="020B0604030504040204" pitchFamily="50" charset="-128"/>
                        </a:rPr>
                        <a:t>年度</a:t>
                      </a:r>
                      <a:r>
                        <a:rPr kumimoji="1" lang="en-US" altLang="ja-JP" sz="1200" dirty="0">
                          <a:latin typeface="Meiryo UI" panose="020B0604030504040204" pitchFamily="50" charset="-128"/>
                          <a:ea typeface="Meiryo UI" panose="020B0604030504040204" pitchFamily="50" charset="-128"/>
                        </a:rPr>
                        <a:t>(R9)</a:t>
                      </a:r>
                      <a:endParaRPr kumimoji="1" lang="ja-JP" altLang="en-US" sz="12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643945"/>
                  </a:ext>
                </a:extLst>
              </a:tr>
              <a:tr h="1441652">
                <a:tc>
                  <a:txBody>
                    <a:bodyPr/>
                    <a:lstStyle/>
                    <a:p>
                      <a:pPr algn="ctr"/>
                      <a:r>
                        <a:rPr kumimoji="1" lang="ja-JP" altLang="en-US" sz="1100" dirty="0">
                          <a:latin typeface="Meiryo UI" panose="020B0604030504040204" pitchFamily="50" charset="-128"/>
                          <a:ea typeface="Meiryo UI" panose="020B0604030504040204" pitchFamily="50" charset="-128"/>
                        </a:rPr>
                        <a:t>指定期間（案）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pPr algn="ctr"/>
                      <a:endParaRPr kumimoji="1" lang="en-US" altLang="ja-JP" sz="1000" dirty="0">
                        <a:latin typeface="Meiryo UI" panose="020B0604030504040204" pitchFamily="50" charset="-128"/>
                        <a:ea typeface="Meiryo UI" panose="020B0604030504040204" pitchFamily="50" charset="-128"/>
                      </a:endParaRPr>
                    </a:p>
                    <a:p>
                      <a:pPr algn="ctr"/>
                      <a:endParaRPr kumimoji="1" lang="en-US" altLang="ja-JP" sz="1000" dirty="0">
                        <a:latin typeface="Meiryo UI" panose="020B0604030504040204" pitchFamily="50" charset="-128"/>
                        <a:ea typeface="Meiryo UI" panose="020B0604030504040204" pitchFamily="50" charset="-128"/>
                      </a:endParaRPr>
                    </a:p>
                    <a:p>
                      <a:pPr algn="ctr"/>
                      <a:br>
                        <a:rPr kumimoji="1" lang="en-US" altLang="ja-JP" sz="1000" dirty="0">
                          <a:latin typeface="Meiryo UI" panose="020B0604030504040204" pitchFamily="50" charset="-128"/>
                          <a:ea typeface="Meiryo UI" panose="020B0604030504040204" pitchFamily="50" charset="-128"/>
                        </a:rPr>
                      </a:br>
                      <a:endParaRPr kumimoji="1" lang="en-US" altLang="ja-JP" sz="1000" dirty="0">
                        <a:latin typeface="Meiryo UI" panose="020B0604030504040204" pitchFamily="50" charset="-128"/>
                        <a:ea typeface="Meiryo UI" panose="020B0604030504040204" pitchFamily="50" charset="-128"/>
                      </a:endParaRPr>
                    </a:p>
                    <a:p>
                      <a:pPr algn="l"/>
                      <a:r>
                        <a:rPr kumimoji="1" lang="ja-JP" altLang="en-US" sz="1000" dirty="0">
                          <a:latin typeface="Meiryo UI" panose="020B0604030504040204" pitchFamily="50" charset="-128"/>
                          <a:ea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p>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100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3873647"/>
                  </a:ext>
                </a:extLst>
              </a:tr>
            </a:tbl>
          </a:graphicData>
        </a:graphic>
      </p:graphicFrame>
      <p:sp>
        <p:nvSpPr>
          <p:cNvPr id="11" name="テキスト ボックス 10">
            <a:extLst>
              <a:ext uri="{FF2B5EF4-FFF2-40B4-BE49-F238E27FC236}">
                <a16:creationId xmlns:a16="http://schemas.microsoft.com/office/drawing/2014/main" id="{D48EB18B-1ABB-77DA-B04D-BB88B072551A}"/>
              </a:ext>
            </a:extLst>
          </p:cNvPr>
          <p:cNvSpPr txBox="1"/>
          <p:nvPr/>
        </p:nvSpPr>
        <p:spPr>
          <a:xfrm>
            <a:off x="84675" y="4543896"/>
            <a:ext cx="9059325" cy="1354217"/>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＜対応（案）＞</a:t>
            </a:r>
            <a:endParaRPr lang="en-US" altLang="ja-JP" b="1"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●令和６年</a:t>
            </a:r>
            <a:r>
              <a:rPr lang="en-US" altLang="ja-JP" sz="1600" b="1" dirty="0">
                <a:latin typeface="Meiryo UI" panose="020B0604030504040204" pitchFamily="50" charset="-128"/>
                <a:ea typeface="Meiryo UI" panose="020B0604030504040204" pitchFamily="50" charset="-128"/>
              </a:rPr>
              <a:t>12</a:t>
            </a:r>
            <a:r>
              <a:rPr lang="ja-JP" altLang="en-US" sz="1600" b="1" dirty="0">
                <a:latin typeface="Meiryo UI" panose="020B0604030504040204" pitchFamily="50" charset="-128"/>
                <a:ea typeface="Meiryo UI" panose="020B0604030504040204" pitchFamily="50" charset="-128"/>
              </a:rPr>
              <a:t>月</a:t>
            </a:r>
            <a:r>
              <a:rPr lang="en-US" altLang="ja-JP" sz="1600" b="1" dirty="0">
                <a:latin typeface="Meiryo UI" panose="020B0604030504040204" pitchFamily="50" charset="-128"/>
                <a:ea typeface="Meiryo UI" panose="020B0604030504040204" pitchFamily="50" charset="-128"/>
              </a:rPr>
              <a:t>1</a:t>
            </a:r>
            <a:r>
              <a:rPr lang="ja-JP" altLang="en-US" sz="1600" b="1" dirty="0">
                <a:latin typeface="Meiryo UI" panose="020B0604030504040204" pitchFamily="50" charset="-128"/>
                <a:ea typeface="Meiryo UI" panose="020B0604030504040204" pitchFamily="50" charset="-128"/>
              </a:rPr>
              <a:t>日以降開催される部会において、</a:t>
            </a: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新</a:t>
            </a:r>
            <a:r>
              <a:rPr lang="ja-JP" altLang="en-US" sz="1600" b="1" dirty="0">
                <a:latin typeface="Meiryo UI" panose="020B0604030504040204" pitchFamily="50" charset="-128"/>
                <a:ea typeface="Meiryo UI" panose="020B0604030504040204" pitchFamily="50" charset="-128"/>
              </a:rPr>
              <a:t>病院の</a:t>
            </a: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指定の可否について「スライド２」のとおり検</a:t>
            </a:r>
            <a:endPar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討した上で、要件の充足が確認できた場合には、再編統合による新病院開院後も、途切れることなく指定 </a:t>
            </a:r>
            <a:endPar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p>
            <a:r>
              <a:rPr lang="en-US" altLang="ja-JP"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   </a:t>
            </a:r>
            <a:r>
              <a:rPr lang="ja-JP" altLang="en-US" sz="1600" b="1"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の継続を行うこととし、</a:t>
            </a:r>
            <a:r>
              <a:rPr lang="ja-JP" altLang="en-US" sz="1600" b="1" u="sng" dirty="0">
                <a:latin typeface="Meiryo UI" panose="020B0604030504040204" pitchFamily="50" charset="-128"/>
                <a:ea typeface="Meiryo UI" panose="020B0604030504040204" pitchFamily="50" charset="-128"/>
              </a:rPr>
              <a:t>「大阪府がん診療拠点病院」として、３年４か月間（</a:t>
            </a:r>
            <a:r>
              <a:rPr lang="en-US" altLang="ja-JP" sz="1600" b="1" u="sng" dirty="0">
                <a:latin typeface="Meiryo UI" panose="020B0604030504040204" pitchFamily="50" charset="-128"/>
                <a:ea typeface="Meiryo UI" panose="020B0604030504040204" pitchFamily="50" charset="-128"/>
              </a:rPr>
              <a:t>R6.12.</a:t>
            </a:r>
            <a:r>
              <a:rPr lang="ja-JP" altLang="en-US" sz="1600" b="1" u="sng" dirty="0">
                <a:latin typeface="Meiryo UI" panose="020B0604030504040204" pitchFamily="50" charset="-128"/>
                <a:ea typeface="Meiryo UI" panose="020B0604030504040204" pitchFamily="50" charset="-128"/>
              </a:rPr>
              <a:t>１～</a:t>
            </a:r>
            <a:r>
              <a:rPr lang="en-US" altLang="ja-JP" sz="1600" b="1" u="sng" dirty="0">
                <a:latin typeface="Meiryo UI" panose="020B0604030504040204" pitchFamily="50" charset="-128"/>
                <a:ea typeface="Meiryo UI" panose="020B0604030504040204" pitchFamily="50" charset="-128"/>
              </a:rPr>
              <a:t>R10.3.31</a:t>
            </a:r>
            <a:r>
              <a:rPr lang="ja-JP" altLang="en-US" sz="1600" b="1" u="sng" dirty="0">
                <a:latin typeface="Meiryo UI" panose="020B0604030504040204" pitchFamily="50" charset="-128"/>
                <a:ea typeface="Meiryo UI" panose="020B0604030504040204" pitchFamily="50" charset="-128"/>
              </a:rPr>
              <a:t>）</a:t>
            </a:r>
            <a:endParaRPr lang="en-US" altLang="ja-JP" sz="1600" b="1" u="sng"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   </a:t>
            </a:r>
            <a:r>
              <a:rPr lang="ja-JP" altLang="en-US" sz="1600" b="1" u="sng" dirty="0">
                <a:latin typeface="Meiryo UI" panose="020B0604030504040204" pitchFamily="50" charset="-128"/>
                <a:ea typeface="Meiryo UI" panose="020B0604030504040204" pitchFamily="50" charset="-128"/>
              </a:rPr>
              <a:t>の指定</a:t>
            </a:r>
            <a:r>
              <a:rPr lang="ja-JP" altLang="en-US" sz="1600" b="1" dirty="0">
                <a:latin typeface="Meiryo UI" panose="020B0604030504040204" pitchFamily="50" charset="-128"/>
                <a:ea typeface="Meiryo UI" panose="020B0604030504040204" pitchFamily="50" charset="-128"/>
              </a:rPr>
              <a:t>を行うこととする。</a:t>
            </a:r>
            <a:endParaRPr lang="en-US" altLang="ja-JP" sz="1600" b="1" dirty="0">
              <a:latin typeface="Meiryo UI" panose="020B0604030504040204" pitchFamily="50" charset="-128"/>
              <a:ea typeface="Meiryo UI" panose="020B0604030504040204" pitchFamily="50" charset="-128"/>
            </a:endParaRPr>
          </a:p>
        </p:txBody>
      </p:sp>
      <p:sp>
        <p:nvSpPr>
          <p:cNvPr id="21" name="右矢印 30">
            <a:extLst>
              <a:ext uri="{FF2B5EF4-FFF2-40B4-BE49-F238E27FC236}">
                <a16:creationId xmlns:a16="http://schemas.microsoft.com/office/drawing/2014/main" id="{15398744-69F1-4322-9F7C-2E4EEA66556B}"/>
              </a:ext>
            </a:extLst>
          </p:cNvPr>
          <p:cNvSpPr/>
          <p:nvPr/>
        </p:nvSpPr>
        <p:spPr>
          <a:xfrm>
            <a:off x="2429665" y="2093113"/>
            <a:ext cx="6173316" cy="793464"/>
          </a:xfrm>
          <a:prstGeom prst="rightArrow">
            <a:avLst/>
          </a:prstGeom>
          <a:solidFill>
            <a:schemeClr val="accent3">
              <a:lumMod val="40000"/>
              <a:lumOff val="60000"/>
              <a:alpha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00" b="1" dirty="0">
                <a:solidFill>
                  <a:schemeClr val="tx1"/>
                </a:solidFill>
                <a:latin typeface="Meiryo UI" panose="020B0604030504040204" pitchFamily="50" charset="-128"/>
                <a:ea typeface="Meiryo UI" panose="020B0604030504040204" pitchFamily="50" charset="-128"/>
              </a:rPr>
              <a:t>新規指定</a:t>
            </a:r>
            <a:r>
              <a:rPr kumimoji="1" lang="ja-JP" altLang="en-US"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新</a:t>
            </a:r>
            <a:r>
              <a:rPr kumimoji="1" lang="ja-JP" altLang="en-US" sz="1400" b="1" dirty="0">
                <a:solidFill>
                  <a:schemeClr val="tx1"/>
                </a:solidFill>
                <a:latin typeface="Meiryo UI" panose="020B0604030504040204" pitchFamily="50" charset="-128"/>
                <a:ea typeface="Meiryo UI" panose="020B0604030504040204" pitchFamily="50" charset="-128"/>
              </a:rPr>
              <a:t>病院）</a:t>
            </a:r>
          </a:p>
        </p:txBody>
      </p:sp>
      <p:sp>
        <p:nvSpPr>
          <p:cNvPr id="24" name="右矢印 30">
            <a:extLst>
              <a:ext uri="{FF2B5EF4-FFF2-40B4-BE49-F238E27FC236}">
                <a16:creationId xmlns:a16="http://schemas.microsoft.com/office/drawing/2014/main" id="{E9AAD6E4-15BD-4F41-9F28-BD36C5C6C0B9}"/>
              </a:ext>
            </a:extLst>
          </p:cNvPr>
          <p:cNvSpPr/>
          <p:nvPr/>
        </p:nvSpPr>
        <p:spPr>
          <a:xfrm>
            <a:off x="323528" y="2252402"/>
            <a:ext cx="2413269" cy="475818"/>
          </a:xfrm>
          <a:prstGeom prst="rightArrow">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00" b="1" dirty="0">
                <a:solidFill>
                  <a:schemeClr val="tx1"/>
                </a:solidFill>
                <a:latin typeface="Meiryo UI" panose="020B0604030504040204" pitchFamily="50" charset="-128"/>
                <a:ea typeface="Meiryo UI" panose="020B0604030504040204" pitchFamily="50" charset="-128"/>
              </a:rPr>
              <a:t>現在の指定</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582798B-B29C-4847-963A-7DF72B50C702}"/>
              </a:ext>
            </a:extLst>
          </p:cNvPr>
          <p:cNvSpPr txBox="1"/>
          <p:nvPr/>
        </p:nvSpPr>
        <p:spPr>
          <a:xfrm>
            <a:off x="1006536" y="1858280"/>
            <a:ext cx="1577745" cy="276999"/>
          </a:xfrm>
          <a:prstGeom prst="rect">
            <a:avLst/>
          </a:prstGeom>
          <a:noFill/>
          <a:ln>
            <a:noFill/>
          </a:ln>
        </p:spPr>
        <p:txBody>
          <a:bodyPr wrap="square" rtlCol="0">
            <a:spAutoFit/>
          </a:bodyPr>
          <a:lstStyle/>
          <a:p>
            <a:r>
              <a:rPr lang="en-US" altLang="ja-JP" sz="1200" dirty="0">
                <a:latin typeface="Meiryo UI" panose="020B0604030504040204" pitchFamily="50" charset="-128"/>
                <a:ea typeface="Meiryo UI" panose="020B0604030504040204" pitchFamily="50" charset="-128"/>
              </a:rPr>
              <a:t>R6.4.1</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11.30</a:t>
            </a:r>
            <a:endParaRPr lang="ja-JP" altLang="en-US" sz="1200" dirty="0">
              <a:latin typeface="Meiryo UI" panose="020B0604030504040204" pitchFamily="50" charset="-128"/>
              <a:ea typeface="Meiryo UI" panose="020B0604030504040204" pitchFamily="50" charset="-128"/>
            </a:endParaRPr>
          </a:p>
        </p:txBody>
      </p:sp>
      <p:cxnSp>
        <p:nvCxnSpPr>
          <p:cNvPr id="27" name="直線コネクタ 26">
            <a:extLst>
              <a:ext uri="{FF2B5EF4-FFF2-40B4-BE49-F238E27FC236}">
                <a16:creationId xmlns:a16="http://schemas.microsoft.com/office/drawing/2014/main" id="{E84B6162-FAA7-464A-9632-92ECC7278819}"/>
              </a:ext>
            </a:extLst>
          </p:cNvPr>
          <p:cNvCxnSpPr>
            <a:cxnSpLocks/>
          </p:cNvCxnSpPr>
          <p:nvPr/>
        </p:nvCxnSpPr>
        <p:spPr>
          <a:xfrm>
            <a:off x="2411760" y="1996779"/>
            <a:ext cx="0" cy="1191549"/>
          </a:xfrm>
          <a:prstGeom prst="line">
            <a:avLst/>
          </a:prstGeom>
          <a:ln w="28575" cap="flat" cmpd="sng" algn="ctr">
            <a:solidFill>
              <a:schemeClr val="tx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9" name="テキスト ボックス 28">
            <a:extLst>
              <a:ext uri="{FF2B5EF4-FFF2-40B4-BE49-F238E27FC236}">
                <a16:creationId xmlns:a16="http://schemas.microsoft.com/office/drawing/2014/main" id="{84F06C64-69FC-451C-87BE-0EB4FD28C570}"/>
              </a:ext>
            </a:extLst>
          </p:cNvPr>
          <p:cNvSpPr txBox="1"/>
          <p:nvPr/>
        </p:nvSpPr>
        <p:spPr>
          <a:xfrm>
            <a:off x="50361" y="884760"/>
            <a:ext cx="4203327" cy="369332"/>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●指定期間について（案）</a:t>
            </a:r>
            <a:endParaRPr kumimoji="1" lang="ja-JP" altLang="en-US" b="1" dirty="0">
              <a:latin typeface="Meiryo UI" panose="020B0604030504040204" pitchFamily="50" charset="-128"/>
              <a:ea typeface="Meiryo UI" panose="020B0604030504040204" pitchFamily="50" charset="-128"/>
            </a:endParaRPr>
          </a:p>
        </p:txBody>
      </p:sp>
      <p:grpSp>
        <p:nvGrpSpPr>
          <p:cNvPr id="9" name="グループ化 8">
            <a:extLst>
              <a:ext uri="{FF2B5EF4-FFF2-40B4-BE49-F238E27FC236}">
                <a16:creationId xmlns:a16="http://schemas.microsoft.com/office/drawing/2014/main" id="{9C494B7B-54DB-4D66-9088-31CCE106B7C9}"/>
              </a:ext>
            </a:extLst>
          </p:cNvPr>
          <p:cNvGrpSpPr/>
          <p:nvPr/>
        </p:nvGrpSpPr>
        <p:grpSpPr>
          <a:xfrm>
            <a:off x="942336" y="2083996"/>
            <a:ext cx="1469424" cy="788560"/>
            <a:chOff x="777658" y="1996432"/>
            <a:chExt cx="1469424" cy="788560"/>
          </a:xfrm>
        </p:grpSpPr>
        <p:grpSp>
          <p:nvGrpSpPr>
            <p:cNvPr id="2" name="グループ化 1">
              <a:extLst>
                <a:ext uri="{FF2B5EF4-FFF2-40B4-BE49-F238E27FC236}">
                  <a16:creationId xmlns:a16="http://schemas.microsoft.com/office/drawing/2014/main" id="{7595247E-90F7-493C-BF3B-3EE7C2D90519}"/>
                </a:ext>
              </a:extLst>
            </p:cNvPr>
            <p:cNvGrpSpPr/>
            <p:nvPr/>
          </p:nvGrpSpPr>
          <p:grpSpPr>
            <a:xfrm>
              <a:off x="777658" y="1996432"/>
              <a:ext cx="1469424" cy="771203"/>
              <a:chOff x="2054853" y="3293466"/>
              <a:chExt cx="1484567" cy="771203"/>
            </a:xfrm>
          </p:grpSpPr>
          <p:cxnSp>
            <p:nvCxnSpPr>
              <p:cNvPr id="25" name="直線コネクタ 24">
                <a:extLst>
                  <a:ext uri="{FF2B5EF4-FFF2-40B4-BE49-F238E27FC236}">
                    <a16:creationId xmlns:a16="http://schemas.microsoft.com/office/drawing/2014/main" id="{C14834F8-14EA-44F2-AB7B-9C6E810DE0A0}"/>
                  </a:ext>
                </a:extLst>
              </p:cNvPr>
              <p:cNvCxnSpPr>
                <a:cxnSpLocks/>
              </p:cNvCxnSpPr>
              <p:nvPr/>
            </p:nvCxnSpPr>
            <p:spPr>
              <a:xfrm flipV="1">
                <a:off x="2770514" y="3907346"/>
                <a:ext cx="292408" cy="547"/>
              </a:xfrm>
              <a:prstGeom prst="line">
                <a:avLst/>
              </a:prstGeom>
              <a:ln w="2857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1" name="直線コネクタ 50">
                <a:extLst>
                  <a:ext uri="{FF2B5EF4-FFF2-40B4-BE49-F238E27FC236}">
                    <a16:creationId xmlns:a16="http://schemas.microsoft.com/office/drawing/2014/main" id="{F25482D8-6B34-4FC6-B047-550DDF79F1AF}"/>
                  </a:ext>
                </a:extLst>
              </p:cNvPr>
              <p:cNvCxnSpPr>
                <a:cxnSpLocks/>
              </p:cNvCxnSpPr>
              <p:nvPr/>
            </p:nvCxnSpPr>
            <p:spPr>
              <a:xfrm flipH="1">
                <a:off x="2054853" y="3479982"/>
                <a:ext cx="698211" cy="0"/>
              </a:xfrm>
              <a:prstGeom prst="line">
                <a:avLst/>
              </a:prstGeom>
              <a:ln w="28575" cap="flat" cmpd="sng" algn="ctr">
                <a:solidFill>
                  <a:schemeClr val="tx1"/>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6" name="直線コネクタ 55">
                <a:extLst>
                  <a:ext uri="{FF2B5EF4-FFF2-40B4-BE49-F238E27FC236}">
                    <a16:creationId xmlns:a16="http://schemas.microsoft.com/office/drawing/2014/main" id="{6451D69C-C42B-45A3-8C3A-5E3E0B622C65}"/>
                  </a:ext>
                </a:extLst>
              </p:cNvPr>
              <p:cNvCxnSpPr>
                <a:cxnSpLocks/>
              </p:cNvCxnSpPr>
              <p:nvPr/>
            </p:nvCxnSpPr>
            <p:spPr>
              <a:xfrm flipH="1">
                <a:off x="2054854" y="3907346"/>
                <a:ext cx="698211" cy="0"/>
              </a:xfrm>
              <a:prstGeom prst="line">
                <a:avLst/>
              </a:prstGeom>
              <a:ln w="28575" cap="flat" cmpd="sng" algn="ctr">
                <a:solidFill>
                  <a:schemeClr val="tx1"/>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4" name="直線コネクタ 43">
                <a:extLst>
                  <a:ext uri="{FF2B5EF4-FFF2-40B4-BE49-F238E27FC236}">
                    <a16:creationId xmlns:a16="http://schemas.microsoft.com/office/drawing/2014/main" id="{1BAF71F5-5CF5-4E53-8260-964BD9151A3B}"/>
                  </a:ext>
                </a:extLst>
              </p:cNvPr>
              <p:cNvCxnSpPr>
                <a:cxnSpLocks/>
              </p:cNvCxnSpPr>
              <p:nvPr/>
            </p:nvCxnSpPr>
            <p:spPr>
              <a:xfrm flipH="1">
                <a:off x="3062921" y="3692493"/>
                <a:ext cx="466777" cy="372176"/>
              </a:xfrm>
              <a:prstGeom prst="line">
                <a:avLst/>
              </a:prstGeom>
              <a:ln w="2857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6" name="直線コネクタ 45">
                <a:extLst>
                  <a:ext uri="{FF2B5EF4-FFF2-40B4-BE49-F238E27FC236}">
                    <a16:creationId xmlns:a16="http://schemas.microsoft.com/office/drawing/2014/main" id="{D86170EE-4FF3-4474-95E1-D0E186CEA217}"/>
                  </a:ext>
                </a:extLst>
              </p:cNvPr>
              <p:cNvCxnSpPr>
                <a:cxnSpLocks/>
              </p:cNvCxnSpPr>
              <p:nvPr/>
            </p:nvCxnSpPr>
            <p:spPr>
              <a:xfrm flipH="1" flipV="1">
                <a:off x="3062922" y="3293466"/>
                <a:ext cx="476498" cy="410164"/>
              </a:xfrm>
              <a:prstGeom prst="line">
                <a:avLst/>
              </a:prstGeom>
              <a:ln w="2857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1" name="直線コネクタ 60">
                <a:extLst>
                  <a:ext uri="{FF2B5EF4-FFF2-40B4-BE49-F238E27FC236}">
                    <a16:creationId xmlns:a16="http://schemas.microsoft.com/office/drawing/2014/main" id="{4CE93A19-742B-4408-8C45-B66BF506751B}"/>
                  </a:ext>
                </a:extLst>
              </p:cNvPr>
              <p:cNvCxnSpPr>
                <a:cxnSpLocks/>
              </p:cNvCxnSpPr>
              <p:nvPr/>
            </p:nvCxnSpPr>
            <p:spPr>
              <a:xfrm>
                <a:off x="3062922" y="3294102"/>
                <a:ext cx="0" cy="185333"/>
              </a:xfrm>
              <a:prstGeom prst="line">
                <a:avLst/>
              </a:prstGeom>
              <a:ln w="2857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cxnSp>
          <p:nvCxnSpPr>
            <p:cNvPr id="31" name="直線コネクタ 30">
              <a:extLst>
                <a:ext uri="{FF2B5EF4-FFF2-40B4-BE49-F238E27FC236}">
                  <a16:creationId xmlns:a16="http://schemas.microsoft.com/office/drawing/2014/main" id="{78725B7D-704F-4B5B-B198-FE4ECD15A852}"/>
                </a:ext>
              </a:extLst>
            </p:cNvPr>
            <p:cNvCxnSpPr>
              <a:cxnSpLocks/>
            </p:cNvCxnSpPr>
            <p:nvPr/>
          </p:nvCxnSpPr>
          <p:spPr>
            <a:xfrm flipV="1">
              <a:off x="1486019" y="2182401"/>
              <a:ext cx="289425" cy="547"/>
            </a:xfrm>
            <a:prstGeom prst="line">
              <a:avLst/>
            </a:prstGeom>
            <a:ln w="2857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2" name="直線コネクタ 31">
              <a:extLst>
                <a:ext uri="{FF2B5EF4-FFF2-40B4-BE49-F238E27FC236}">
                  <a16:creationId xmlns:a16="http://schemas.microsoft.com/office/drawing/2014/main" id="{9AF3A5B5-F201-4C4C-85A0-20D71030BB2A}"/>
                </a:ext>
              </a:extLst>
            </p:cNvPr>
            <p:cNvCxnSpPr>
              <a:cxnSpLocks/>
            </p:cNvCxnSpPr>
            <p:nvPr/>
          </p:nvCxnSpPr>
          <p:spPr>
            <a:xfrm>
              <a:off x="1775444" y="2599659"/>
              <a:ext cx="0" cy="185333"/>
            </a:xfrm>
            <a:prstGeom prst="line">
              <a:avLst/>
            </a:prstGeom>
            <a:ln w="2857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cxnSp>
      </p:grpSp>
      <p:sp>
        <p:nvSpPr>
          <p:cNvPr id="38" name="テキスト ボックス 37">
            <a:extLst>
              <a:ext uri="{FF2B5EF4-FFF2-40B4-BE49-F238E27FC236}">
                <a16:creationId xmlns:a16="http://schemas.microsoft.com/office/drawing/2014/main" id="{88C574BB-DFA2-456F-9E0B-7077D0CFC7BB}"/>
              </a:ext>
            </a:extLst>
          </p:cNvPr>
          <p:cNvSpPr txBox="1"/>
          <p:nvPr/>
        </p:nvSpPr>
        <p:spPr>
          <a:xfrm>
            <a:off x="2421383" y="1856446"/>
            <a:ext cx="1577745" cy="276999"/>
          </a:xfrm>
          <a:prstGeom prst="rect">
            <a:avLst/>
          </a:prstGeom>
          <a:noFill/>
          <a:ln>
            <a:noFill/>
          </a:ln>
        </p:spPr>
        <p:txBody>
          <a:bodyPr wrap="square" rtlCol="0">
            <a:spAutoFit/>
          </a:bodyPr>
          <a:lstStyle/>
          <a:p>
            <a:r>
              <a:rPr lang="en-US" altLang="ja-JP" sz="1200" dirty="0">
                <a:latin typeface="Meiryo UI" panose="020B0604030504040204" pitchFamily="50" charset="-128"/>
                <a:ea typeface="Meiryo UI" panose="020B0604030504040204" pitchFamily="50" charset="-128"/>
              </a:rPr>
              <a:t>R6.12.1</a:t>
            </a:r>
            <a:r>
              <a:rPr lang="ja-JP" altLang="en-US" sz="1200" dirty="0">
                <a:latin typeface="Meiryo UI" panose="020B0604030504040204" pitchFamily="50" charset="-128"/>
                <a:ea typeface="Meiryo UI" panose="020B0604030504040204" pitchFamily="50" charset="-128"/>
              </a:rPr>
              <a:t> ～</a:t>
            </a:r>
          </a:p>
        </p:txBody>
      </p:sp>
      <p:sp>
        <p:nvSpPr>
          <p:cNvPr id="40" name="テキスト ボックス 39">
            <a:extLst>
              <a:ext uri="{FF2B5EF4-FFF2-40B4-BE49-F238E27FC236}">
                <a16:creationId xmlns:a16="http://schemas.microsoft.com/office/drawing/2014/main" id="{ED7AAF33-2AC8-48F3-8DFD-5A12B0D321E6}"/>
              </a:ext>
            </a:extLst>
          </p:cNvPr>
          <p:cNvSpPr txBox="1"/>
          <p:nvPr/>
        </p:nvSpPr>
        <p:spPr>
          <a:xfrm>
            <a:off x="893637" y="3277198"/>
            <a:ext cx="6967184" cy="461665"/>
          </a:xfrm>
          <a:prstGeom prst="rect">
            <a:avLst/>
          </a:prstGeom>
          <a:noFill/>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現病院の指定期間</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R6.4.1</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R6.11.30</a:t>
            </a:r>
            <a:r>
              <a:rPr kumimoji="1" lang="ja-JP" altLang="en-US" sz="1200" dirty="0">
                <a:latin typeface="Meiryo UI" panose="020B0604030504040204" pitchFamily="50" charset="-128"/>
                <a:ea typeface="Meiryo UI" panose="020B0604030504040204" pitchFamily="50" charset="-128"/>
              </a:rPr>
              <a:t>（新病院の開院日前日）まで</a:t>
            </a:r>
            <a:endParaRPr kumimoji="1" lang="en-US" altLang="ja-JP" sz="1200" dirty="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540DDE90-F42D-4138-A1D7-41D40F21A309}"/>
              </a:ext>
            </a:extLst>
          </p:cNvPr>
          <p:cNvSpPr txBox="1"/>
          <p:nvPr/>
        </p:nvSpPr>
        <p:spPr>
          <a:xfrm>
            <a:off x="893637" y="3708085"/>
            <a:ext cx="4712970"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R6.12.1</a:t>
            </a:r>
            <a:r>
              <a:rPr kumimoji="1" lang="ja-JP" altLang="en-US" sz="1200" dirty="0">
                <a:latin typeface="Meiryo UI" panose="020B0604030504040204" pitchFamily="50" charset="-128"/>
                <a:ea typeface="Meiryo UI" panose="020B0604030504040204" pitchFamily="50" charset="-128"/>
              </a:rPr>
              <a:t>新病院開院</a:t>
            </a:r>
            <a:endParaRPr kumimoji="1" lang="en-US" altLang="ja-JP" sz="1200" dirty="0">
              <a:latin typeface="Meiryo UI" panose="020B0604030504040204" pitchFamily="50" charset="-128"/>
              <a:ea typeface="Meiryo UI" panose="020B0604030504040204" pitchFamily="50" charset="-128"/>
            </a:endParaRPr>
          </a:p>
        </p:txBody>
      </p:sp>
      <p:sp>
        <p:nvSpPr>
          <p:cNvPr id="28" name="スライド番号プレースホルダー 3">
            <a:extLst>
              <a:ext uri="{FF2B5EF4-FFF2-40B4-BE49-F238E27FC236}">
                <a16:creationId xmlns:a16="http://schemas.microsoft.com/office/drawing/2014/main" id="{7EDDAEB2-9D31-4DD1-B28E-3AD9166FBB7E}"/>
              </a:ext>
            </a:extLst>
          </p:cNvPr>
          <p:cNvSpPr>
            <a:spLocks noGrp="1"/>
          </p:cNvSpPr>
          <p:nvPr>
            <p:ph type="sldNum" sz="quarter" idx="12"/>
          </p:nvPr>
        </p:nvSpPr>
        <p:spPr>
          <a:xfrm>
            <a:off x="6885930" y="6381328"/>
            <a:ext cx="2133600" cy="365125"/>
          </a:xfrm>
        </p:spPr>
        <p:txBody>
          <a:bodyPr/>
          <a:lstStyle/>
          <a:p>
            <a:r>
              <a:rPr kumimoji="1" lang="ja-JP" altLang="en-US" dirty="0"/>
              <a:t>６</a:t>
            </a:r>
          </a:p>
        </p:txBody>
      </p:sp>
    </p:spTree>
    <p:extLst>
      <p:ext uri="{BB962C8B-B14F-4D97-AF65-F5344CB8AC3E}">
        <p14:creationId xmlns:p14="http://schemas.microsoft.com/office/powerpoint/2010/main" val="800396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a:extLst>
              <a:ext uri="{FF2B5EF4-FFF2-40B4-BE49-F238E27FC236}">
                <a16:creationId xmlns:a16="http://schemas.microsoft.com/office/drawing/2014/main" id="{1C724099-9FA3-4F1B-9F4D-31DC6D25AE9A}"/>
              </a:ext>
            </a:extLst>
          </p:cNvPr>
          <p:cNvSpPr/>
          <p:nvPr/>
        </p:nvSpPr>
        <p:spPr>
          <a:xfrm>
            <a:off x="4572001" y="908720"/>
            <a:ext cx="4259568" cy="561662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38A5ADDC-CE50-484A-A60A-7481E775D588}"/>
              </a:ext>
            </a:extLst>
          </p:cNvPr>
          <p:cNvSpPr/>
          <p:nvPr/>
        </p:nvSpPr>
        <p:spPr>
          <a:xfrm>
            <a:off x="35496" y="908719"/>
            <a:ext cx="3960440" cy="5603339"/>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AC83FB8B-C91F-4B44-9F0A-2FB79883F117}"/>
              </a:ext>
            </a:extLst>
          </p:cNvPr>
          <p:cNvSpPr/>
          <p:nvPr/>
        </p:nvSpPr>
        <p:spPr>
          <a:xfrm>
            <a:off x="152106" y="1561656"/>
            <a:ext cx="3744416" cy="22273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94211892"/>
              </p:ext>
            </p:extLst>
          </p:nvPr>
        </p:nvGraphicFramePr>
        <p:xfrm>
          <a:off x="435584" y="2019213"/>
          <a:ext cx="3177460" cy="932839"/>
        </p:xfrm>
        <a:graphic>
          <a:graphicData uri="http://schemas.openxmlformats.org/drawingml/2006/table">
            <a:tbl>
              <a:tblPr firstRow="1" bandRow="1">
                <a:tableStyleId>{5C22544A-7EE6-4342-B048-85BDC9FD1C3A}</a:tableStyleId>
              </a:tblPr>
              <a:tblGrid>
                <a:gridCol w="1588730">
                  <a:extLst>
                    <a:ext uri="{9D8B030D-6E8A-4147-A177-3AD203B41FA5}">
                      <a16:colId xmlns:a16="http://schemas.microsoft.com/office/drawing/2014/main" val="4145853141"/>
                    </a:ext>
                  </a:extLst>
                </a:gridCol>
                <a:gridCol w="1588730">
                  <a:extLst>
                    <a:ext uri="{9D8B030D-6E8A-4147-A177-3AD203B41FA5}">
                      <a16:colId xmlns:a16="http://schemas.microsoft.com/office/drawing/2014/main" val="2439222508"/>
                    </a:ext>
                  </a:extLst>
                </a:gridCol>
              </a:tblGrid>
              <a:tr h="3172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高度急性期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latin typeface="Meiryo UI" panose="020B0604030504040204" pitchFamily="50" charset="-128"/>
                          <a:ea typeface="Meiryo UI" panose="020B0604030504040204" pitchFamily="50" charset="-128"/>
                        </a:rPr>
                        <a:t>168</a:t>
                      </a:r>
                      <a:r>
                        <a:rPr kumimoji="1" lang="ja-JP" altLang="en-US" sz="1400" b="1" dirty="0">
                          <a:solidFill>
                            <a:schemeClr val="tx1"/>
                          </a:solidFill>
                          <a:latin typeface="Meiryo UI" panose="020B0604030504040204" pitchFamily="50" charset="-128"/>
                          <a:ea typeface="Meiryo UI" panose="020B0604030504040204" pitchFamily="50" charset="-128"/>
                        </a:rPr>
                        <a:t>床</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690650909"/>
                  </a:ext>
                </a:extLst>
              </a:tr>
              <a:tr h="307813">
                <a:tc>
                  <a:txBody>
                    <a:bodyPr/>
                    <a:lstStyle/>
                    <a:p>
                      <a:pPr algn="ctr"/>
                      <a:r>
                        <a:rPr kumimoji="1" lang="ja-JP" altLang="en-US" sz="1400" b="1" dirty="0">
                          <a:latin typeface="Meiryo UI" panose="020B0604030504040204" pitchFamily="50" charset="-128"/>
                          <a:ea typeface="Meiryo UI" panose="020B0604030504040204" pitchFamily="50" charset="-128"/>
                        </a:rPr>
                        <a:t>急性期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186</a:t>
                      </a:r>
                      <a:r>
                        <a:rPr kumimoji="1" lang="ja-JP" altLang="en-US" sz="1400" b="1" dirty="0">
                          <a:latin typeface="Meiryo UI" panose="020B0604030504040204" pitchFamily="50" charset="-128"/>
                          <a:ea typeface="Meiryo UI" panose="020B0604030504040204" pitchFamily="50" charset="-128"/>
                        </a:rPr>
                        <a:t>床</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56470"/>
                  </a:ext>
                </a:extLst>
              </a:tr>
              <a:tr h="307813">
                <a:tc>
                  <a:txBody>
                    <a:bodyPr/>
                    <a:lstStyle/>
                    <a:p>
                      <a:pPr algn="ctr"/>
                      <a:r>
                        <a:rPr kumimoji="1" lang="ja-JP" altLang="en-US" sz="1400" b="1" dirty="0">
                          <a:latin typeface="Meiryo UI" panose="020B0604030504040204" pitchFamily="50" charset="-128"/>
                          <a:ea typeface="Meiryo UI" panose="020B0604030504040204" pitchFamily="50" charset="-128"/>
                        </a:rPr>
                        <a:t>回復期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26</a:t>
                      </a:r>
                      <a:r>
                        <a:rPr kumimoji="1" lang="ja-JP" altLang="en-US" sz="1400" b="1" dirty="0">
                          <a:latin typeface="Meiryo UI" panose="020B0604030504040204" pitchFamily="50" charset="-128"/>
                          <a:ea typeface="Meiryo UI" panose="020B0604030504040204" pitchFamily="50" charset="-128"/>
                        </a:rPr>
                        <a:t>床</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197440"/>
                  </a:ext>
                </a:extLst>
              </a:tr>
            </a:tbl>
          </a:graphicData>
        </a:graphic>
      </p:graphicFrame>
      <p:sp>
        <p:nvSpPr>
          <p:cNvPr id="9" name="テキスト ボックス 1">
            <a:extLst>
              <a:ext uri="{FF2B5EF4-FFF2-40B4-BE49-F238E27FC236}">
                <a16:creationId xmlns:a16="http://schemas.microsoft.com/office/drawing/2014/main" id="{A13C2983-92F2-4770-B18D-FE7C9B6CCF4C}"/>
              </a:ext>
            </a:extLst>
          </p:cNvPr>
          <p:cNvSpPr txBox="1"/>
          <p:nvPr/>
        </p:nvSpPr>
        <p:spPr>
          <a:xfrm>
            <a:off x="418" y="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再編統合に伴うがん診療機能の継承について（参考）</a:t>
            </a:r>
            <a:r>
              <a:rPr kumimoji="1" lang="en-US" altLang="ja-JP"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a:t>
            </a:r>
            <a:r>
              <a:rPr kumimoji="1" lang="ja-JP" altLang="en-US"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rPr>
              <a:t>患者は継続診療</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sp>
        <p:nvSpPr>
          <p:cNvPr id="13" name="テキスト ボックス 12">
            <a:extLst>
              <a:ext uri="{FF2B5EF4-FFF2-40B4-BE49-F238E27FC236}">
                <a16:creationId xmlns:a16="http://schemas.microsoft.com/office/drawing/2014/main" id="{0725F4A1-6E14-43DC-B4A6-E0DA5AB76C8A}"/>
              </a:ext>
            </a:extLst>
          </p:cNvPr>
          <p:cNvSpPr txBox="1"/>
          <p:nvPr/>
        </p:nvSpPr>
        <p:spPr>
          <a:xfrm>
            <a:off x="312432" y="1626308"/>
            <a:ext cx="3574530"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府中病院</a:t>
            </a:r>
            <a:r>
              <a:rPr lang="ja-JP" altLang="en-US" sz="1600" b="1" dirty="0">
                <a:solidFill>
                  <a:schemeClr val="bg1"/>
                </a:solidFill>
                <a:latin typeface="Meiryo UI" panose="020B0604030504040204" pitchFamily="50" charset="-128"/>
                <a:ea typeface="Meiryo UI" panose="020B0604030504040204" pitchFamily="50" charset="-128"/>
              </a:rPr>
              <a:t>（</a:t>
            </a:r>
            <a:r>
              <a:rPr lang="en-US" altLang="ja-JP" sz="1600" b="1" dirty="0">
                <a:solidFill>
                  <a:schemeClr val="bg1"/>
                </a:solidFill>
                <a:latin typeface="Meiryo UI" panose="020B0604030504040204" pitchFamily="50" charset="-128"/>
                <a:ea typeface="Meiryo UI" panose="020B0604030504040204" pitchFamily="50" charset="-128"/>
              </a:rPr>
              <a:t>380</a:t>
            </a:r>
            <a:r>
              <a:rPr lang="ja-JP" altLang="en-US" sz="1600" b="1" dirty="0">
                <a:solidFill>
                  <a:schemeClr val="bg1"/>
                </a:solidFill>
                <a:latin typeface="Meiryo UI" panose="020B0604030504040204" pitchFamily="50" charset="-128"/>
                <a:ea typeface="Meiryo UI" panose="020B0604030504040204" pitchFamily="50" charset="-128"/>
              </a:rPr>
              <a:t>床）</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A3B53115-2996-4422-9DDF-5E43139E3B6B}"/>
              </a:ext>
            </a:extLst>
          </p:cNvPr>
          <p:cNvSpPr/>
          <p:nvPr/>
        </p:nvSpPr>
        <p:spPr>
          <a:xfrm>
            <a:off x="142546" y="4335073"/>
            <a:ext cx="3744416" cy="17010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a:extLst>
              <a:ext uri="{FF2B5EF4-FFF2-40B4-BE49-F238E27FC236}">
                <a16:creationId xmlns:a16="http://schemas.microsoft.com/office/drawing/2014/main" id="{DF31309D-1CF8-45C2-9819-FFC095276BF0}"/>
              </a:ext>
            </a:extLst>
          </p:cNvPr>
          <p:cNvGraphicFramePr>
            <a:graphicFrameLocks noGrp="1"/>
          </p:cNvGraphicFramePr>
          <p:nvPr>
            <p:extLst>
              <p:ext uri="{D42A27DB-BD31-4B8C-83A1-F6EECF244321}">
                <p14:modId xmlns:p14="http://schemas.microsoft.com/office/powerpoint/2010/main" val="440619529"/>
              </p:ext>
            </p:extLst>
          </p:nvPr>
        </p:nvGraphicFramePr>
        <p:xfrm>
          <a:off x="427289" y="4759884"/>
          <a:ext cx="3177460" cy="997606"/>
        </p:xfrm>
        <a:graphic>
          <a:graphicData uri="http://schemas.openxmlformats.org/drawingml/2006/table">
            <a:tbl>
              <a:tblPr firstRow="1" bandRow="1">
                <a:tableStyleId>{5C22544A-7EE6-4342-B048-85BDC9FD1C3A}</a:tableStyleId>
              </a:tblPr>
              <a:tblGrid>
                <a:gridCol w="1588730">
                  <a:extLst>
                    <a:ext uri="{9D8B030D-6E8A-4147-A177-3AD203B41FA5}">
                      <a16:colId xmlns:a16="http://schemas.microsoft.com/office/drawing/2014/main" val="4145853141"/>
                    </a:ext>
                  </a:extLst>
                </a:gridCol>
                <a:gridCol w="1588730">
                  <a:extLst>
                    <a:ext uri="{9D8B030D-6E8A-4147-A177-3AD203B41FA5}">
                      <a16:colId xmlns:a16="http://schemas.microsoft.com/office/drawing/2014/main" val="2439222508"/>
                    </a:ext>
                  </a:extLst>
                </a:gridCol>
              </a:tblGrid>
              <a:tr h="3392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高度急性期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latin typeface="Meiryo UI" panose="020B0604030504040204" pitchFamily="50" charset="-128"/>
                          <a:ea typeface="Meiryo UI" panose="020B0604030504040204" pitchFamily="50" charset="-128"/>
                        </a:rPr>
                        <a:t>6</a:t>
                      </a:r>
                      <a:r>
                        <a:rPr kumimoji="1" lang="ja-JP" altLang="en-US" sz="1400" b="1" dirty="0">
                          <a:solidFill>
                            <a:schemeClr val="tx1"/>
                          </a:solidFill>
                          <a:latin typeface="Meiryo UI" panose="020B0604030504040204" pitchFamily="50" charset="-128"/>
                          <a:ea typeface="Meiryo UI" panose="020B0604030504040204" pitchFamily="50" charset="-128"/>
                        </a:rPr>
                        <a:t>床</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690650909"/>
                  </a:ext>
                </a:extLst>
              </a:tr>
              <a:tr h="329185">
                <a:tc>
                  <a:txBody>
                    <a:bodyPr/>
                    <a:lstStyle/>
                    <a:p>
                      <a:pPr algn="ctr"/>
                      <a:r>
                        <a:rPr kumimoji="1" lang="ja-JP" altLang="en-US" sz="1400" b="1" dirty="0">
                          <a:latin typeface="Meiryo UI" panose="020B0604030504040204" pitchFamily="50" charset="-128"/>
                          <a:ea typeface="Meiryo UI" panose="020B0604030504040204" pitchFamily="50" charset="-128"/>
                        </a:rPr>
                        <a:t>急性期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208</a:t>
                      </a:r>
                      <a:r>
                        <a:rPr kumimoji="1" lang="ja-JP" altLang="en-US" sz="1400" b="1" dirty="0">
                          <a:latin typeface="Meiryo UI" panose="020B0604030504040204" pitchFamily="50" charset="-128"/>
                          <a:ea typeface="Meiryo UI" panose="020B0604030504040204" pitchFamily="50" charset="-128"/>
                        </a:rPr>
                        <a:t>床</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56470"/>
                  </a:ext>
                </a:extLst>
              </a:tr>
              <a:tr h="329185">
                <a:tc>
                  <a:txBody>
                    <a:bodyPr/>
                    <a:lstStyle/>
                    <a:p>
                      <a:pPr algn="ctr"/>
                      <a:r>
                        <a:rPr kumimoji="1" lang="ja-JP" altLang="en-US" sz="1400" b="1" dirty="0">
                          <a:latin typeface="Meiryo UI" panose="020B0604030504040204" pitchFamily="50" charset="-128"/>
                          <a:ea typeface="Meiryo UI" panose="020B0604030504040204" pitchFamily="50" charset="-128"/>
                        </a:rPr>
                        <a:t>回復期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16</a:t>
                      </a:r>
                      <a:r>
                        <a:rPr kumimoji="1" lang="ja-JP" altLang="en-US" sz="1400" b="1" dirty="0">
                          <a:latin typeface="Meiryo UI" panose="020B0604030504040204" pitchFamily="50" charset="-128"/>
                          <a:ea typeface="Meiryo UI" panose="020B0604030504040204" pitchFamily="50" charset="-128"/>
                        </a:rPr>
                        <a:t>床</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197440"/>
                  </a:ext>
                </a:extLst>
              </a:tr>
            </a:tbl>
          </a:graphicData>
        </a:graphic>
      </p:graphicFrame>
      <p:sp>
        <p:nvSpPr>
          <p:cNvPr id="16" name="テキスト ボックス 15">
            <a:extLst>
              <a:ext uri="{FF2B5EF4-FFF2-40B4-BE49-F238E27FC236}">
                <a16:creationId xmlns:a16="http://schemas.microsoft.com/office/drawing/2014/main" id="{22209931-82D1-4C6C-AFEC-A32BC34EF9D1}"/>
              </a:ext>
            </a:extLst>
          </p:cNvPr>
          <p:cNvSpPr txBox="1"/>
          <p:nvPr/>
        </p:nvSpPr>
        <p:spPr>
          <a:xfrm>
            <a:off x="142546" y="4378202"/>
            <a:ext cx="3744416" cy="338554"/>
          </a:xfrm>
          <a:prstGeom prst="rect">
            <a:avLst/>
          </a:prstGeom>
          <a:noFill/>
        </p:spPr>
        <p:txBody>
          <a:bodyPr wrap="square" rtlCol="0">
            <a:spAutoFit/>
          </a:bodyPr>
          <a:lstStyle/>
          <a:p>
            <a:pPr algn="ctr"/>
            <a:r>
              <a:rPr lang="ja-JP" altLang="en-US" sz="1600" b="1" dirty="0">
                <a:solidFill>
                  <a:schemeClr val="bg1"/>
                </a:solidFill>
                <a:latin typeface="Meiryo UI" panose="020B0604030504040204" pitchFamily="50" charset="-128"/>
                <a:ea typeface="Meiryo UI" panose="020B0604030504040204" pitchFamily="50" charset="-128"/>
              </a:rPr>
              <a:t>泉大津市立</a:t>
            </a:r>
            <a:r>
              <a:rPr kumimoji="1" lang="ja-JP" altLang="en-US" sz="1600" b="1" dirty="0">
                <a:solidFill>
                  <a:schemeClr val="bg1"/>
                </a:solidFill>
                <a:latin typeface="Meiryo UI" panose="020B0604030504040204" pitchFamily="50" charset="-128"/>
                <a:ea typeface="Meiryo UI" panose="020B0604030504040204" pitchFamily="50" charset="-128"/>
              </a:rPr>
              <a:t>病院（</a:t>
            </a:r>
            <a:r>
              <a:rPr kumimoji="1" lang="en-US" altLang="ja-JP" sz="1600" b="1" dirty="0">
                <a:solidFill>
                  <a:schemeClr val="bg1"/>
                </a:solidFill>
                <a:latin typeface="Meiryo UI" panose="020B0604030504040204" pitchFamily="50" charset="-128"/>
                <a:ea typeface="Meiryo UI" panose="020B0604030504040204" pitchFamily="50" charset="-128"/>
              </a:rPr>
              <a:t>230</a:t>
            </a:r>
            <a:r>
              <a:rPr kumimoji="1" lang="ja-JP" altLang="en-US" sz="1600" b="1" dirty="0">
                <a:solidFill>
                  <a:schemeClr val="bg1"/>
                </a:solidFill>
                <a:latin typeface="Meiryo UI" panose="020B0604030504040204" pitchFamily="50" charset="-128"/>
                <a:ea typeface="Meiryo UI" panose="020B0604030504040204" pitchFamily="50" charset="-128"/>
              </a:rPr>
              <a:t>床）</a:t>
            </a:r>
          </a:p>
        </p:txBody>
      </p:sp>
      <p:sp>
        <p:nvSpPr>
          <p:cNvPr id="17" name="正方形/長方形 16">
            <a:extLst>
              <a:ext uri="{FF2B5EF4-FFF2-40B4-BE49-F238E27FC236}">
                <a16:creationId xmlns:a16="http://schemas.microsoft.com/office/drawing/2014/main" id="{49906267-354A-4B77-A3A3-9C396051E383}"/>
              </a:ext>
            </a:extLst>
          </p:cNvPr>
          <p:cNvSpPr/>
          <p:nvPr/>
        </p:nvSpPr>
        <p:spPr>
          <a:xfrm>
            <a:off x="4672232" y="1167159"/>
            <a:ext cx="3999676" cy="1900808"/>
          </a:xfrm>
          <a:prstGeom prst="rect">
            <a:avLst/>
          </a:prstGeom>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a:extLst>
              <a:ext uri="{FF2B5EF4-FFF2-40B4-BE49-F238E27FC236}">
                <a16:creationId xmlns:a16="http://schemas.microsoft.com/office/drawing/2014/main" id="{1E2406F2-E244-4CAB-8925-1B7DFC81C28A}"/>
              </a:ext>
            </a:extLst>
          </p:cNvPr>
          <p:cNvGraphicFramePr>
            <a:graphicFrameLocks noGrp="1"/>
          </p:cNvGraphicFramePr>
          <p:nvPr>
            <p:extLst>
              <p:ext uri="{D42A27DB-BD31-4B8C-83A1-F6EECF244321}">
                <p14:modId xmlns:p14="http://schemas.microsoft.com/office/powerpoint/2010/main" val="4112743732"/>
              </p:ext>
            </p:extLst>
          </p:nvPr>
        </p:nvGraphicFramePr>
        <p:xfrm>
          <a:off x="5167641" y="1571630"/>
          <a:ext cx="3042644" cy="914400"/>
        </p:xfrm>
        <a:graphic>
          <a:graphicData uri="http://schemas.openxmlformats.org/drawingml/2006/table">
            <a:tbl>
              <a:tblPr firstRow="1" bandRow="1">
                <a:tableStyleId>{5C22544A-7EE6-4342-B048-85BDC9FD1C3A}</a:tableStyleId>
              </a:tblPr>
              <a:tblGrid>
                <a:gridCol w="1521322">
                  <a:extLst>
                    <a:ext uri="{9D8B030D-6E8A-4147-A177-3AD203B41FA5}">
                      <a16:colId xmlns:a16="http://schemas.microsoft.com/office/drawing/2014/main" val="4145853141"/>
                    </a:ext>
                  </a:extLst>
                </a:gridCol>
                <a:gridCol w="1521322">
                  <a:extLst>
                    <a:ext uri="{9D8B030D-6E8A-4147-A177-3AD203B41FA5}">
                      <a16:colId xmlns:a16="http://schemas.microsoft.com/office/drawing/2014/main" val="2439222508"/>
                    </a:ext>
                  </a:extLst>
                </a:gridCol>
              </a:tblGrid>
              <a:tr h="2802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高度急性期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latin typeface="Meiryo UI" panose="020B0604030504040204" pitchFamily="50" charset="-128"/>
                          <a:ea typeface="Meiryo UI" panose="020B0604030504040204" pitchFamily="50" charset="-128"/>
                        </a:rPr>
                        <a:t>300</a:t>
                      </a:r>
                      <a:r>
                        <a:rPr kumimoji="1" lang="ja-JP" altLang="en-US" sz="1400" b="1" dirty="0">
                          <a:solidFill>
                            <a:schemeClr val="tx1"/>
                          </a:solidFill>
                          <a:latin typeface="Meiryo UI" panose="020B0604030504040204" pitchFamily="50" charset="-128"/>
                          <a:ea typeface="Meiryo UI" panose="020B0604030504040204" pitchFamily="50" charset="-128"/>
                        </a:rPr>
                        <a:t>床</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690650909"/>
                  </a:ext>
                </a:extLst>
              </a:tr>
              <a:tr h="280238">
                <a:tc>
                  <a:txBody>
                    <a:bodyPr/>
                    <a:lstStyle/>
                    <a:p>
                      <a:pPr algn="ctr"/>
                      <a:r>
                        <a:rPr kumimoji="1" lang="ja-JP" altLang="en-US" sz="1400" b="1" dirty="0">
                          <a:latin typeface="Meiryo UI" panose="020B0604030504040204" pitchFamily="50" charset="-128"/>
                          <a:ea typeface="Meiryo UI" panose="020B0604030504040204" pitchFamily="50" charset="-128"/>
                        </a:rPr>
                        <a:t>急性期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0</a:t>
                      </a:r>
                      <a:r>
                        <a:rPr kumimoji="1" lang="ja-JP" altLang="en-US" sz="1400" b="1" dirty="0">
                          <a:latin typeface="Meiryo UI" panose="020B0604030504040204" pitchFamily="50" charset="-128"/>
                          <a:ea typeface="Meiryo UI" panose="020B0604030504040204" pitchFamily="50" charset="-128"/>
                        </a:rPr>
                        <a:t>床</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56470"/>
                  </a:ext>
                </a:extLst>
              </a:tr>
              <a:tr h="280238">
                <a:tc>
                  <a:txBody>
                    <a:bodyPr/>
                    <a:lstStyle/>
                    <a:p>
                      <a:pPr algn="ctr"/>
                      <a:r>
                        <a:rPr kumimoji="1" lang="ja-JP" altLang="en-US" sz="1400" b="1" dirty="0">
                          <a:latin typeface="Meiryo UI" panose="020B0604030504040204" pitchFamily="50" charset="-128"/>
                          <a:ea typeface="Meiryo UI" panose="020B0604030504040204" pitchFamily="50" charset="-128"/>
                        </a:rPr>
                        <a:t>回復期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0</a:t>
                      </a:r>
                      <a:r>
                        <a:rPr kumimoji="1" lang="ja-JP" altLang="en-US" sz="1400" b="1" dirty="0">
                          <a:latin typeface="Meiryo UI" panose="020B0604030504040204" pitchFamily="50" charset="-128"/>
                          <a:ea typeface="Meiryo UI" panose="020B0604030504040204" pitchFamily="50" charset="-128"/>
                        </a:rPr>
                        <a:t>床</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197440"/>
                  </a:ext>
                </a:extLst>
              </a:tr>
            </a:tbl>
          </a:graphicData>
        </a:graphic>
      </p:graphicFrame>
      <p:sp>
        <p:nvSpPr>
          <p:cNvPr id="19" name="テキスト ボックス 18">
            <a:extLst>
              <a:ext uri="{FF2B5EF4-FFF2-40B4-BE49-F238E27FC236}">
                <a16:creationId xmlns:a16="http://schemas.microsoft.com/office/drawing/2014/main" id="{37B84C14-8742-4892-B1CC-E99AD53BD858}"/>
              </a:ext>
            </a:extLst>
          </p:cNvPr>
          <p:cNvSpPr txBox="1"/>
          <p:nvPr/>
        </p:nvSpPr>
        <p:spPr>
          <a:xfrm>
            <a:off x="4682621" y="1214313"/>
            <a:ext cx="4180205"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泉大津急性期メディカルセンター（</a:t>
            </a:r>
            <a:r>
              <a:rPr kumimoji="1" lang="en-US" altLang="ja-JP" sz="1600" b="1" dirty="0">
                <a:solidFill>
                  <a:schemeClr val="bg1"/>
                </a:solidFill>
                <a:latin typeface="Meiryo UI" panose="020B0604030504040204" pitchFamily="50" charset="-128"/>
                <a:ea typeface="Meiryo UI" panose="020B0604030504040204" pitchFamily="50" charset="-128"/>
              </a:rPr>
              <a:t>300</a:t>
            </a:r>
            <a:r>
              <a:rPr kumimoji="1" lang="ja-JP" altLang="en-US" sz="1600" b="1" dirty="0">
                <a:solidFill>
                  <a:schemeClr val="bg1"/>
                </a:solidFill>
                <a:latin typeface="Meiryo UI" panose="020B0604030504040204" pitchFamily="50" charset="-128"/>
                <a:ea typeface="Meiryo UI" panose="020B0604030504040204" pitchFamily="50" charset="-128"/>
              </a:rPr>
              <a:t>床）</a:t>
            </a:r>
          </a:p>
        </p:txBody>
      </p:sp>
      <p:sp>
        <p:nvSpPr>
          <p:cNvPr id="23" name="正方形/長方形 22">
            <a:extLst>
              <a:ext uri="{FF2B5EF4-FFF2-40B4-BE49-F238E27FC236}">
                <a16:creationId xmlns:a16="http://schemas.microsoft.com/office/drawing/2014/main" id="{2E909F86-180B-484D-AAB8-CD5A78500367}"/>
              </a:ext>
            </a:extLst>
          </p:cNvPr>
          <p:cNvSpPr/>
          <p:nvPr/>
        </p:nvSpPr>
        <p:spPr>
          <a:xfrm>
            <a:off x="4666541" y="3271744"/>
            <a:ext cx="3999676" cy="1452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4" name="表 23">
            <a:extLst>
              <a:ext uri="{FF2B5EF4-FFF2-40B4-BE49-F238E27FC236}">
                <a16:creationId xmlns:a16="http://schemas.microsoft.com/office/drawing/2014/main" id="{810A51DA-3309-4280-BFB3-378FE5D076BC}"/>
              </a:ext>
            </a:extLst>
          </p:cNvPr>
          <p:cNvGraphicFramePr>
            <a:graphicFrameLocks noGrp="1"/>
          </p:cNvGraphicFramePr>
          <p:nvPr>
            <p:extLst>
              <p:ext uri="{D42A27DB-BD31-4B8C-83A1-F6EECF244321}">
                <p14:modId xmlns:p14="http://schemas.microsoft.com/office/powerpoint/2010/main" val="3106154211"/>
              </p:ext>
            </p:extLst>
          </p:nvPr>
        </p:nvGraphicFramePr>
        <p:xfrm>
          <a:off x="5149992" y="3674891"/>
          <a:ext cx="3042644" cy="914400"/>
        </p:xfrm>
        <a:graphic>
          <a:graphicData uri="http://schemas.openxmlformats.org/drawingml/2006/table">
            <a:tbl>
              <a:tblPr firstRow="1" bandRow="1">
                <a:tableStyleId>{5C22544A-7EE6-4342-B048-85BDC9FD1C3A}</a:tableStyleId>
              </a:tblPr>
              <a:tblGrid>
                <a:gridCol w="1521322">
                  <a:extLst>
                    <a:ext uri="{9D8B030D-6E8A-4147-A177-3AD203B41FA5}">
                      <a16:colId xmlns:a16="http://schemas.microsoft.com/office/drawing/2014/main" val="4145853141"/>
                    </a:ext>
                  </a:extLst>
                </a:gridCol>
                <a:gridCol w="1521322">
                  <a:extLst>
                    <a:ext uri="{9D8B030D-6E8A-4147-A177-3AD203B41FA5}">
                      <a16:colId xmlns:a16="http://schemas.microsoft.com/office/drawing/2014/main" val="2439222508"/>
                    </a:ext>
                  </a:extLst>
                </a:gridCol>
              </a:tblGrid>
              <a:tr h="2802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急性期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latin typeface="Meiryo UI" panose="020B0604030504040204" pitchFamily="50" charset="-128"/>
                          <a:ea typeface="Meiryo UI" panose="020B0604030504040204" pitchFamily="50" charset="-128"/>
                        </a:rPr>
                        <a:t>39</a:t>
                      </a:r>
                      <a:r>
                        <a:rPr kumimoji="1" lang="ja-JP" altLang="en-US" sz="1400" b="1" dirty="0">
                          <a:solidFill>
                            <a:schemeClr val="tx1"/>
                          </a:solidFill>
                          <a:latin typeface="Meiryo UI" panose="020B0604030504040204" pitchFamily="50" charset="-128"/>
                          <a:ea typeface="Meiryo UI" panose="020B0604030504040204" pitchFamily="50" charset="-128"/>
                        </a:rPr>
                        <a:t>床</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690650909"/>
                  </a:ext>
                </a:extLst>
              </a:tr>
              <a:tr h="280238">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回復期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112</a:t>
                      </a:r>
                      <a:r>
                        <a:rPr kumimoji="1" lang="ja-JP" altLang="en-US" sz="1400" b="1" dirty="0">
                          <a:latin typeface="Meiryo UI" panose="020B0604030504040204" pitchFamily="50" charset="-128"/>
                          <a:ea typeface="Meiryo UI" panose="020B0604030504040204" pitchFamily="50" charset="-128"/>
                        </a:rPr>
                        <a:t>床</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56470"/>
                  </a:ext>
                </a:extLst>
              </a:tr>
              <a:tr h="280238">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慢性期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16</a:t>
                      </a:r>
                      <a:r>
                        <a:rPr kumimoji="1" lang="ja-JP" altLang="en-US" sz="1400" b="1" dirty="0">
                          <a:latin typeface="Meiryo UI" panose="020B0604030504040204" pitchFamily="50" charset="-128"/>
                          <a:ea typeface="Meiryo UI" panose="020B0604030504040204" pitchFamily="50" charset="-128"/>
                        </a:rPr>
                        <a:t>床</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197440"/>
                  </a:ext>
                </a:extLst>
              </a:tr>
            </a:tbl>
          </a:graphicData>
        </a:graphic>
      </p:graphicFrame>
      <p:sp>
        <p:nvSpPr>
          <p:cNvPr id="25" name="テキスト ボックス 24">
            <a:extLst>
              <a:ext uri="{FF2B5EF4-FFF2-40B4-BE49-F238E27FC236}">
                <a16:creationId xmlns:a16="http://schemas.microsoft.com/office/drawing/2014/main" id="{D7CDD19C-2D67-4BD7-AA08-EAC0A5760725}"/>
              </a:ext>
            </a:extLst>
          </p:cNvPr>
          <p:cNvSpPr txBox="1"/>
          <p:nvPr/>
        </p:nvSpPr>
        <p:spPr>
          <a:xfrm>
            <a:off x="4705004" y="3275866"/>
            <a:ext cx="4180205"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府中病院（</a:t>
            </a:r>
            <a:r>
              <a:rPr kumimoji="1" lang="en-US" altLang="ja-JP" sz="1600" b="1" dirty="0">
                <a:solidFill>
                  <a:schemeClr val="bg1"/>
                </a:solidFill>
                <a:latin typeface="Meiryo UI" panose="020B0604030504040204" pitchFamily="50" charset="-128"/>
                <a:ea typeface="Meiryo UI" panose="020B0604030504040204" pitchFamily="50" charset="-128"/>
              </a:rPr>
              <a:t>167</a:t>
            </a:r>
            <a:r>
              <a:rPr kumimoji="1" lang="ja-JP" altLang="en-US" sz="1600" b="1" dirty="0">
                <a:solidFill>
                  <a:schemeClr val="bg1"/>
                </a:solidFill>
                <a:latin typeface="Meiryo UI" panose="020B0604030504040204" pitchFamily="50" charset="-128"/>
                <a:ea typeface="Meiryo UI" panose="020B0604030504040204" pitchFamily="50" charset="-128"/>
              </a:rPr>
              <a:t>床）</a:t>
            </a:r>
          </a:p>
        </p:txBody>
      </p:sp>
      <p:sp>
        <p:nvSpPr>
          <p:cNvPr id="29" name="正方形/長方形 28">
            <a:extLst>
              <a:ext uri="{FF2B5EF4-FFF2-40B4-BE49-F238E27FC236}">
                <a16:creationId xmlns:a16="http://schemas.microsoft.com/office/drawing/2014/main" id="{CAAD045D-13FB-4F33-9964-55FB47985AE8}"/>
              </a:ext>
            </a:extLst>
          </p:cNvPr>
          <p:cNvSpPr/>
          <p:nvPr/>
        </p:nvSpPr>
        <p:spPr>
          <a:xfrm>
            <a:off x="4667920" y="4928425"/>
            <a:ext cx="3999676" cy="14529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0" name="表 29">
            <a:extLst>
              <a:ext uri="{FF2B5EF4-FFF2-40B4-BE49-F238E27FC236}">
                <a16:creationId xmlns:a16="http://schemas.microsoft.com/office/drawing/2014/main" id="{76BE8DDD-FDFA-4DD2-ADDA-8156094529F5}"/>
              </a:ext>
            </a:extLst>
          </p:cNvPr>
          <p:cNvGraphicFramePr>
            <a:graphicFrameLocks noGrp="1"/>
          </p:cNvGraphicFramePr>
          <p:nvPr>
            <p:extLst>
              <p:ext uri="{D42A27DB-BD31-4B8C-83A1-F6EECF244321}">
                <p14:modId xmlns:p14="http://schemas.microsoft.com/office/powerpoint/2010/main" val="585801804"/>
              </p:ext>
            </p:extLst>
          </p:nvPr>
        </p:nvGraphicFramePr>
        <p:xfrm>
          <a:off x="5182700" y="5333184"/>
          <a:ext cx="3042644" cy="914400"/>
        </p:xfrm>
        <a:graphic>
          <a:graphicData uri="http://schemas.openxmlformats.org/drawingml/2006/table">
            <a:tbl>
              <a:tblPr firstRow="1" bandRow="1">
                <a:tableStyleId>{5C22544A-7EE6-4342-B048-85BDC9FD1C3A}</a:tableStyleId>
              </a:tblPr>
              <a:tblGrid>
                <a:gridCol w="1521322">
                  <a:extLst>
                    <a:ext uri="{9D8B030D-6E8A-4147-A177-3AD203B41FA5}">
                      <a16:colId xmlns:a16="http://schemas.microsoft.com/office/drawing/2014/main" val="4145853141"/>
                    </a:ext>
                  </a:extLst>
                </a:gridCol>
                <a:gridCol w="1521322">
                  <a:extLst>
                    <a:ext uri="{9D8B030D-6E8A-4147-A177-3AD203B41FA5}">
                      <a16:colId xmlns:a16="http://schemas.microsoft.com/office/drawing/2014/main" val="2439222508"/>
                    </a:ext>
                  </a:extLst>
                </a:gridCol>
              </a:tblGrid>
              <a:tr h="2593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高度急性期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latin typeface="Meiryo UI" panose="020B0604030504040204" pitchFamily="50" charset="-128"/>
                          <a:ea typeface="Meiryo UI" panose="020B0604030504040204" pitchFamily="50" charset="-128"/>
                        </a:rPr>
                        <a:t>56</a:t>
                      </a:r>
                      <a:r>
                        <a:rPr kumimoji="1" lang="ja-JP" altLang="en-US" sz="1400" b="1" dirty="0">
                          <a:solidFill>
                            <a:schemeClr val="tx1"/>
                          </a:solidFill>
                          <a:latin typeface="Meiryo UI" panose="020B0604030504040204" pitchFamily="50" charset="-128"/>
                          <a:ea typeface="Meiryo UI" panose="020B0604030504040204" pitchFamily="50" charset="-128"/>
                        </a:rPr>
                        <a:t>床</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690650909"/>
                  </a:ext>
                </a:extLst>
              </a:tr>
              <a:tr h="259391">
                <a:tc>
                  <a:txBody>
                    <a:bodyPr/>
                    <a:lstStyle/>
                    <a:p>
                      <a:pPr algn="ctr"/>
                      <a:r>
                        <a:rPr kumimoji="1" lang="ja-JP" altLang="en-US" sz="1400" b="1" dirty="0">
                          <a:latin typeface="Meiryo UI" panose="020B0604030504040204" pitchFamily="50" charset="-128"/>
                          <a:ea typeface="Meiryo UI" panose="020B0604030504040204" pitchFamily="50" charset="-128"/>
                        </a:rPr>
                        <a:t>急性期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26</a:t>
                      </a:r>
                      <a:r>
                        <a:rPr kumimoji="1" lang="ja-JP" altLang="en-US" sz="1400" b="1" dirty="0">
                          <a:latin typeface="Meiryo UI" panose="020B0604030504040204" pitchFamily="50" charset="-128"/>
                          <a:ea typeface="Meiryo UI" panose="020B0604030504040204" pitchFamily="50" charset="-128"/>
                        </a:rPr>
                        <a:t>床</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90856470"/>
                  </a:ext>
                </a:extLst>
              </a:tr>
              <a:tr h="259391">
                <a:tc>
                  <a:txBody>
                    <a:bodyPr/>
                    <a:lstStyle/>
                    <a:p>
                      <a:pPr algn="ctr"/>
                      <a:r>
                        <a:rPr kumimoji="1" lang="ja-JP" altLang="en-US" sz="1400" b="1" dirty="0">
                          <a:latin typeface="Meiryo UI" panose="020B0604030504040204" pitchFamily="50" charset="-128"/>
                          <a:ea typeface="Meiryo UI" panose="020B0604030504040204" pitchFamily="50" charset="-128"/>
                        </a:rPr>
                        <a:t>回復期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0</a:t>
                      </a:r>
                      <a:r>
                        <a:rPr kumimoji="1" lang="ja-JP" altLang="en-US" sz="1400" b="1" dirty="0">
                          <a:latin typeface="Meiryo UI" panose="020B0604030504040204" pitchFamily="50" charset="-128"/>
                          <a:ea typeface="Meiryo UI" panose="020B0604030504040204" pitchFamily="50" charset="-128"/>
                        </a:rPr>
                        <a:t>床</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51197440"/>
                  </a:ext>
                </a:extLst>
              </a:tr>
            </a:tbl>
          </a:graphicData>
        </a:graphic>
      </p:graphicFrame>
      <p:sp>
        <p:nvSpPr>
          <p:cNvPr id="31" name="テキスト ボックス 30">
            <a:extLst>
              <a:ext uri="{FF2B5EF4-FFF2-40B4-BE49-F238E27FC236}">
                <a16:creationId xmlns:a16="http://schemas.microsoft.com/office/drawing/2014/main" id="{228237E8-D72A-41E9-9DD6-C6E60F94834C}"/>
              </a:ext>
            </a:extLst>
          </p:cNvPr>
          <p:cNvSpPr txBox="1"/>
          <p:nvPr/>
        </p:nvSpPr>
        <p:spPr>
          <a:xfrm>
            <a:off x="4661026" y="4969872"/>
            <a:ext cx="4180205"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泉大津市立周産期小児医療センター（</a:t>
            </a:r>
            <a:r>
              <a:rPr kumimoji="1" lang="en-US" altLang="ja-JP" sz="1600" b="1" dirty="0">
                <a:solidFill>
                  <a:schemeClr val="bg1"/>
                </a:solidFill>
                <a:latin typeface="Meiryo UI" panose="020B0604030504040204" pitchFamily="50" charset="-128"/>
                <a:ea typeface="Meiryo UI" panose="020B0604030504040204" pitchFamily="50" charset="-128"/>
              </a:rPr>
              <a:t>82</a:t>
            </a:r>
            <a:r>
              <a:rPr kumimoji="1" lang="ja-JP" altLang="en-US" sz="1600" b="1" dirty="0">
                <a:solidFill>
                  <a:schemeClr val="bg1"/>
                </a:solidFill>
                <a:latin typeface="Meiryo UI" panose="020B0604030504040204" pitchFamily="50" charset="-128"/>
                <a:ea typeface="Meiryo UI" panose="020B0604030504040204" pitchFamily="50" charset="-128"/>
              </a:rPr>
              <a:t>床）</a:t>
            </a:r>
          </a:p>
        </p:txBody>
      </p:sp>
      <p:sp>
        <p:nvSpPr>
          <p:cNvPr id="21" name="テキスト ボックス 20">
            <a:extLst>
              <a:ext uri="{FF2B5EF4-FFF2-40B4-BE49-F238E27FC236}">
                <a16:creationId xmlns:a16="http://schemas.microsoft.com/office/drawing/2014/main" id="{ED1B097D-2EF4-4387-B04B-0B7B9B5E3ADB}"/>
              </a:ext>
            </a:extLst>
          </p:cNvPr>
          <p:cNvSpPr txBox="1"/>
          <p:nvPr/>
        </p:nvSpPr>
        <p:spPr>
          <a:xfrm>
            <a:off x="5424219" y="2598159"/>
            <a:ext cx="2478508" cy="338554"/>
          </a:xfrm>
          <a:prstGeom prst="rect">
            <a:avLst/>
          </a:prstGeom>
          <a:noFill/>
          <a:ln>
            <a:solidFill>
              <a:schemeClr val="bg1"/>
            </a:solidFill>
            <a:prstDash val="dash"/>
          </a:ln>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大阪府がん診療拠点病院</a:t>
            </a:r>
          </a:p>
        </p:txBody>
      </p:sp>
      <p:sp>
        <p:nvSpPr>
          <p:cNvPr id="22" name="テキスト ボックス 21">
            <a:extLst>
              <a:ext uri="{FF2B5EF4-FFF2-40B4-BE49-F238E27FC236}">
                <a16:creationId xmlns:a16="http://schemas.microsoft.com/office/drawing/2014/main" id="{29E01F7D-EDA3-492E-ABEE-5DE5141E64FB}"/>
              </a:ext>
            </a:extLst>
          </p:cNvPr>
          <p:cNvSpPr txBox="1"/>
          <p:nvPr/>
        </p:nvSpPr>
        <p:spPr>
          <a:xfrm>
            <a:off x="775500" y="3201148"/>
            <a:ext cx="2478508" cy="338554"/>
          </a:xfrm>
          <a:prstGeom prst="rect">
            <a:avLst/>
          </a:prstGeom>
          <a:noFill/>
          <a:ln>
            <a:solidFill>
              <a:schemeClr val="bg1"/>
            </a:solidFill>
            <a:prstDash val="solid"/>
          </a:ln>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大阪府がん診療拠点病院</a:t>
            </a:r>
          </a:p>
        </p:txBody>
      </p:sp>
      <p:sp>
        <p:nvSpPr>
          <p:cNvPr id="26" name="二等辺三角形 25">
            <a:extLst>
              <a:ext uri="{FF2B5EF4-FFF2-40B4-BE49-F238E27FC236}">
                <a16:creationId xmlns:a16="http://schemas.microsoft.com/office/drawing/2014/main" id="{E77EC629-3026-4E48-BC10-F631A1FC4BE7}"/>
              </a:ext>
            </a:extLst>
          </p:cNvPr>
          <p:cNvSpPr/>
          <p:nvPr/>
        </p:nvSpPr>
        <p:spPr>
          <a:xfrm rot="16200000" flipV="1">
            <a:off x="2647344" y="3523595"/>
            <a:ext cx="3287807" cy="302590"/>
          </a:xfrm>
          <a:prstGeom prst="triangle">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8" name="テキスト ボックス 27">
            <a:extLst>
              <a:ext uri="{FF2B5EF4-FFF2-40B4-BE49-F238E27FC236}">
                <a16:creationId xmlns:a16="http://schemas.microsoft.com/office/drawing/2014/main" id="{FAAF0DA3-95AF-45AC-A225-7A297F055747}"/>
              </a:ext>
            </a:extLst>
          </p:cNvPr>
          <p:cNvSpPr txBox="1"/>
          <p:nvPr/>
        </p:nvSpPr>
        <p:spPr>
          <a:xfrm>
            <a:off x="1223505" y="555391"/>
            <a:ext cx="1752383" cy="338554"/>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R6. 11.30</a:t>
            </a:r>
            <a:r>
              <a:rPr lang="ja-JP" altLang="en-US" sz="1600" b="1" dirty="0">
                <a:latin typeface="Meiryo UI" panose="020B0604030504040204" pitchFamily="50" charset="-128"/>
                <a:ea typeface="Meiryo UI" panose="020B0604030504040204" pitchFamily="50" charset="-128"/>
              </a:rPr>
              <a:t>まで</a:t>
            </a:r>
            <a:endParaRPr lang="ja-JP" altLang="en-US" sz="1200" b="1"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1705204D-0ACD-4958-A9BF-A324B13F49FE}"/>
              </a:ext>
            </a:extLst>
          </p:cNvPr>
          <p:cNvSpPr txBox="1"/>
          <p:nvPr/>
        </p:nvSpPr>
        <p:spPr>
          <a:xfrm>
            <a:off x="5825593" y="564020"/>
            <a:ext cx="1752383" cy="338554"/>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R6. 12.1</a:t>
            </a:r>
            <a:r>
              <a:rPr lang="ja-JP" altLang="en-US" sz="1600" b="1" dirty="0">
                <a:latin typeface="Meiryo UI" panose="020B0604030504040204" pitchFamily="50" charset="-128"/>
                <a:ea typeface="Meiryo UI" panose="020B0604030504040204" pitchFamily="50" charset="-128"/>
              </a:rPr>
              <a:t>以降</a:t>
            </a:r>
            <a:endParaRPr lang="ja-JP" altLang="en-US" sz="1200" b="1" dirty="0">
              <a:latin typeface="Meiryo UI" panose="020B0604030504040204" pitchFamily="50" charset="-128"/>
              <a:ea typeface="Meiryo UI" panose="020B0604030504040204" pitchFamily="50" charset="-128"/>
            </a:endParaRPr>
          </a:p>
        </p:txBody>
      </p:sp>
      <p:sp>
        <p:nvSpPr>
          <p:cNvPr id="33" name="スライド番号プレースホルダー 3">
            <a:extLst>
              <a:ext uri="{FF2B5EF4-FFF2-40B4-BE49-F238E27FC236}">
                <a16:creationId xmlns:a16="http://schemas.microsoft.com/office/drawing/2014/main" id="{84078551-A2CE-497D-8C21-BBB501F190A1}"/>
              </a:ext>
            </a:extLst>
          </p:cNvPr>
          <p:cNvSpPr>
            <a:spLocks noGrp="1"/>
          </p:cNvSpPr>
          <p:nvPr>
            <p:ph type="sldNum" sz="quarter" idx="12"/>
          </p:nvPr>
        </p:nvSpPr>
        <p:spPr>
          <a:xfrm>
            <a:off x="6974904" y="6453960"/>
            <a:ext cx="2133600" cy="365125"/>
          </a:xfrm>
        </p:spPr>
        <p:txBody>
          <a:bodyPr/>
          <a:lstStyle/>
          <a:p>
            <a:r>
              <a:rPr kumimoji="1" lang="ja-JP" altLang="en-US" dirty="0"/>
              <a:t>７</a:t>
            </a:r>
          </a:p>
        </p:txBody>
      </p:sp>
    </p:spTree>
    <p:extLst>
      <p:ext uri="{BB962C8B-B14F-4D97-AF65-F5344CB8AC3E}">
        <p14:creationId xmlns:p14="http://schemas.microsoft.com/office/powerpoint/2010/main" val="6731490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3881</TotalTime>
  <Words>1339</Words>
  <Application>Microsoft Office PowerPoint</Application>
  <PresentationFormat>画面に合わせる (4:3)</PresentationFormat>
  <Paragraphs>239</Paragraphs>
  <Slides>8</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Meiryo UI</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【資料１】国指定がん診療連携拠点病院の整備指針の改正及び指定の手続きについて</dc:title>
  <dc:creator>HOSTNAME</dc:creator>
  <dc:description/>
  <cp:lastModifiedBy>藤原　遼祐</cp:lastModifiedBy>
  <cp:revision>408</cp:revision>
  <cp:lastPrinted>2023-09-28T00:41:55Z</cp:lastPrinted>
  <dcterms:created xsi:type="dcterms:W3CDTF">2018-08-10T07:45:39Z</dcterms:created>
  <dcterms:modified xsi:type="dcterms:W3CDTF">2024-08-27T06:29:46Z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【資料１】国指定がん診療連携拠点病院の整備指針の改正及び指定の手続きについて</vt:lpwstr>
  </property>
  <property fmtid="{D5CDD505-2E9C-101B-9397-08002B2CF9AE}" pid="3" name="SlideDescription">
    <vt:lpwstr/>
  </property>
</Properties>
</file>