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9" r:id="rId2"/>
    <p:sldId id="27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1" d="100"/>
          <a:sy n="71" d="100"/>
        </p:scale>
        <p:origin x="11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2020/2/13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156346554"/>
              </p:ext>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a:t>
                      </a:r>
                      <a:r>
                        <a:rPr lang="ja-JP" sz="1400" b="1" dirty="0" smtClean="0">
                          <a:effectLst/>
                          <a:latin typeface="+mn-ea"/>
                          <a:ea typeface="+mn-ea"/>
                        </a:rPr>
                        <a:t>提案</a:t>
                      </a:r>
                      <a:r>
                        <a:rPr lang="ja-JP" altLang="en-US" sz="1400" b="1" dirty="0" smtClean="0">
                          <a:effectLst/>
                          <a:latin typeface="+mn-ea"/>
                          <a:ea typeface="+mn-ea"/>
                        </a:rPr>
                        <a:t>型</a:t>
                      </a:r>
                      <a:r>
                        <a:rPr lang="en-US" altLang="ja-JP" sz="1400" b="1" dirty="0" smtClean="0">
                          <a:effectLst/>
                          <a:latin typeface="+mn-ea"/>
                          <a:ea typeface="+mn-ea"/>
                        </a:rPr>
                        <a:t/>
                      </a:r>
                      <a:br>
                        <a:rPr lang="en-US" altLang="ja-JP" sz="1400" b="1" dirty="0" smtClean="0">
                          <a:effectLst/>
                          <a:latin typeface="+mn-ea"/>
                          <a:ea typeface="+mn-ea"/>
                        </a:rPr>
                      </a:br>
                      <a:r>
                        <a:rPr lang="ja-JP" sz="1400" b="1" dirty="0" smtClean="0">
                          <a:effectLst/>
                          <a:latin typeface="+mn-ea"/>
                          <a:ea typeface="+mn-ea"/>
                        </a:rPr>
                        <a:t>公募事業</a:t>
                      </a:r>
                      <a:r>
                        <a:rPr lang="ja-JP" sz="1400" b="1" dirty="0">
                          <a:effectLst/>
                          <a:latin typeface="+mn-ea"/>
                          <a:ea typeface="+mn-ea"/>
                        </a:rPr>
                        <a:t>累積採択</a:t>
                      </a:r>
                      <a:r>
                        <a:rPr lang="ja-JP" sz="1400" b="1" dirty="0" smtClean="0">
                          <a:effectLst/>
                          <a:latin typeface="+mn-ea"/>
                          <a:ea typeface="+mn-ea"/>
                        </a:rPr>
                        <a:t>延べ件数</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a:t>
                      </a: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25</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2013</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年度：４件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26</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2014</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年度：７件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27</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2015</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28</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2016</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29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2017</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12</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marL="0" indent="1519238" algn="ctr" fontAlgn="auto">
                        <a:lnSpc>
                          <a:spcPts val="1600"/>
                        </a:lnSpc>
                        <a:spcAft>
                          <a:spcPts val="0"/>
                        </a:spcAft>
                      </a:pPr>
                      <a:r>
                        <a:rPr lang="ja-JP" altLang="en-US" sz="1400" b="1" dirty="0" smtClean="0">
                          <a:solidFill>
                            <a:schemeClr val="tx1"/>
                          </a:solidFill>
                          <a:effectLst/>
                          <a:latin typeface="+mn-ea"/>
                          <a:ea typeface="+mn-ea"/>
                        </a:rPr>
                        <a:t>延べ</a:t>
                      </a:r>
                      <a:r>
                        <a:rPr lang="en-US" sz="1400" b="1" dirty="0" smtClean="0">
                          <a:solidFill>
                            <a:schemeClr val="tx1"/>
                          </a:solidFill>
                          <a:effectLst/>
                          <a:latin typeface="+mn-ea"/>
                          <a:ea typeface="+mn-ea"/>
                        </a:rPr>
                        <a:t>45</a:t>
                      </a:r>
                      <a:r>
                        <a:rPr 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平成</a:t>
                      </a:r>
                      <a:r>
                        <a:rPr lang="en-US" altLang="ja-JP" sz="1400" b="1" dirty="0" smtClean="0">
                          <a:solidFill>
                            <a:schemeClr val="tx1"/>
                          </a:solidFill>
                          <a:effectLst/>
                          <a:latin typeface="+mn-ea"/>
                          <a:ea typeface="+mn-ea"/>
                        </a:rPr>
                        <a:t>30</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2018</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a:t>
                      </a:r>
                      <a:r>
                        <a:rPr lang="en-US" altLang="ja-JP" sz="1400" b="1" dirty="0" smtClean="0">
                          <a:solidFill>
                            <a:schemeClr val="tx1"/>
                          </a:solidFill>
                          <a:effectLst/>
                          <a:latin typeface="+mn-ea"/>
                          <a:ea typeface="+mn-ea"/>
                        </a:rPr>
                        <a:t>11</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令和元</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2019</a:t>
                      </a:r>
                      <a:r>
                        <a:rPr lang="ja-JP" altLang="ja-JP" sz="1400" b="1" dirty="0" smtClean="0">
                          <a:solidFill>
                            <a:schemeClr val="tx1"/>
                          </a:solidFill>
                          <a:effectLst/>
                          <a:latin typeface="+mn-ea"/>
                          <a:ea typeface="+mn-ea"/>
                        </a:rPr>
                        <a:t>）</a:t>
                      </a:r>
                      <a:r>
                        <a:rPr lang="ja-JP" altLang="en-US" sz="1400" b="1" dirty="0" smtClean="0">
                          <a:solidFill>
                            <a:schemeClr val="tx1"/>
                          </a:solidFill>
                          <a:effectLst/>
                          <a:latin typeface="+mn-ea"/>
                          <a:ea typeface="+mn-ea"/>
                        </a:rPr>
                        <a:t>年度：６件</a:t>
                      </a:r>
                      <a:endParaRPr lang="en-US" altLang="ja-JP" sz="1400" b="1" dirty="0" smtClean="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62</a:t>
                      </a:r>
                      <a:r>
                        <a:rPr lang="ja-JP" altLang="ja-JP"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a:t>
                      </a:r>
                      <a:r>
                        <a:rPr lang="ja-JP" sz="1400" b="1" dirty="0" smtClean="0">
                          <a:effectLst/>
                          <a:latin typeface="+mn-ea"/>
                          <a:ea typeface="+mn-ea"/>
                        </a:rPr>
                        <a:t>年</a:t>
                      </a:r>
                      <a:r>
                        <a:rPr lang="en-US" sz="1400" b="1" dirty="0" smtClean="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4,412</a:t>
                      </a:r>
                      <a:r>
                        <a:rPr lang="ja-JP" altLang="en-US" sz="1400" b="1" dirty="0" smtClean="0">
                          <a:solidFill>
                            <a:schemeClr val="tx1"/>
                          </a:solidFill>
                          <a:effectLst/>
                          <a:latin typeface="+mn-ea"/>
                          <a:ea typeface="+mn-ea"/>
                          <a:cs typeface="HG丸ｺﾞｼｯｸM-PRO"/>
                        </a:rPr>
                        <a:t>人</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31</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3</a:t>
                      </a:r>
                      <a:r>
                        <a:rPr lang="ja-JP" altLang="en-US" sz="1400" b="1" dirty="0" smtClean="0">
                          <a:solidFill>
                            <a:schemeClr val="tx1"/>
                          </a:solidFill>
                          <a:effectLst/>
                          <a:latin typeface="+mn-ea"/>
                          <a:ea typeface="+mn-ea"/>
                          <a:cs typeface="HG丸ｺﾞｼｯｸM-PRO"/>
                        </a:rPr>
                        <a:t>月</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a:t>
                      </a:r>
                      <a:r>
                        <a:rPr lang="ja-JP" sz="1400" b="1" dirty="0" smtClean="0">
                          <a:effectLst/>
                          <a:latin typeface="+mn-ea"/>
                          <a:ea typeface="+mn-ea"/>
                        </a:rPr>
                        <a:t>患者</a:t>
                      </a:r>
                      <a:endParaRPr lang="en-US" altLang="ja-JP" sz="1400" b="1" dirty="0" smtClean="0">
                        <a:effectLst/>
                        <a:latin typeface="+mn-ea"/>
                        <a:ea typeface="+mn-ea"/>
                      </a:endParaRPr>
                    </a:p>
                    <a:p>
                      <a:pPr algn="l" fontAlgn="auto">
                        <a:lnSpc>
                          <a:spcPts val="1600"/>
                        </a:lnSpc>
                        <a:spcAft>
                          <a:spcPts val="0"/>
                        </a:spcAft>
                      </a:pPr>
                      <a:r>
                        <a:rPr lang="ja-JP" sz="1400" b="1" dirty="0" smtClean="0">
                          <a:effectLst/>
                          <a:latin typeface="+mn-ea"/>
                          <a:ea typeface="+mn-ea"/>
                        </a:rPr>
                        <a:t>サロン</a:t>
                      </a:r>
                      <a:r>
                        <a:rPr lang="ja-JP" sz="1400" b="1" dirty="0">
                          <a:effectLst/>
                          <a:latin typeface="+mn-ea"/>
                          <a:ea typeface="+mn-ea"/>
                        </a:rPr>
                        <a:t>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smtClean="0">
                          <a:effectLst/>
                          <a:latin typeface="+mn-ea"/>
                          <a:ea typeface="+mn-ea"/>
                        </a:rPr>
                        <a:t>患者</a:t>
                      </a:r>
                      <a:r>
                        <a:rPr lang="ja-JP" sz="1400" b="1" dirty="0">
                          <a:effectLst/>
                          <a:latin typeface="+mn-ea"/>
                          <a:ea typeface="+mn-ea"/>
                        </a:rPr>
                        <a:t>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患者会及び患者支援団体：</a:t>
                      </a:r>
                      <a:r>
                        <a:rPr lang="en-US" altLang="ja-JP" sz="1400" b="1" dirty="0" smtClean="0">
                          <a:effectLst/>
                          <a:latin typeface="+mn-ea"/>
                          <a:ea typeface="+mn-ea"/>
                        </a:rPr>
                        <a:t>38</a:t>
                      </a:r>
                      <a:r>
                        <a:rPr lang="ja-JP" altLang="ja-JP" sz="1400" b="1" dirty="0" smtClean="0">
                          <a:effectLst/>
                          <a:latin typeface="+mn-ea"/>
                          <a:ea typeface="+mn-ea"/>
                        </a:rPr>
                        <a:t>団体</a:t>
                      </a:r>
                      <a:endParaRPr lang="en-US" altLang="ja-JP" sz="1400" b="1" dirty="0" smtClean="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rgbClr val="000000"/>
                          </a:solidFill>
                          <a:effectLst/>
                          <a:latin typeface="+mn-ea"/>
                          <a:ea typeface="+mn-ea"/>
                          <a:cs typeface="HG丸ｺﾞｼｯｸM-PRO"/>
                        </a:rPr>
                        <a:t>患者サロン：</a:t>
                      </a:r>
                      <a:r>
                        <a:rPr lang="en-US" altLang="ja-JP" sz="1400" b="1" dirty="0" smtClean="0">
                          <a:solidFill>
                            <a:srgbClr val="000000"/>
                          </a:solidFill>
                          <a:effectLst/>
                          <a:latin typeface="+mn-ea"/>
                          <a:ea typeface="+mn-ea"/>
                          <a:cs typeface="HG丸ｺﾞｼｯｸM-PRO"/>
                        </a:rPr>
                        <a:t>55</a:t>
                      </a:r>
                      <a:r>
                        <a:rPr lang="ja-JP" altLang="en-US" sz="1400" b="1" dirty="0" smtClean="0">
                          <a:solidFill>
                            <a:srgbClr val="000000"/>
                          </a:solidFill>
                          <a:effectLst/>
                          <a:latin typeface="+mn-ea"/>
                          <a:ea typeface="+mn-ea"/>
                          <a:cs typeface="HG丸ｺﾞｼｯｸM-PRO"/>
                        </a:rPr>
                        <a:t>病院</a:t>
                      </a:r>
                      <a:endParaRPr lang="en-US" altLang="ja-JP" sz="1400" b="1" dirty="0" smtClean="0">
                        <a:solidFill>
                          <a:srgbClr val="000000"/>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a:t>
                      </a:r>
                      <a:r>
                        <a:rPr lang="ja-JP" altLang="en-US" sz="1400" b="1" dirty="0" smtClean="0">
                          <a:effectLst/>
                          <a:latin typeface="+mn-ea"/>
                          <a:ea typeface="+mn-ea"/>
                        </a:rPr>
                        <a:t>令和元</a:t>
                      </a:r>
                      <a:r>
                        <a:rPr lang="ja-JP" altLang="ja-JP" sz="1400" b="1" dirty="0" smtClean="0">
                          <a:effectLst/>
                          <a:latin typeface="+mn-ea"/>
                          <a:ea typeface="+mn-ea"/>
                        </a:rPr>
                        <a:t>（</a:t>
                      </a:r>
                      <a:r>
                        <a:rPr lang="en-US" altLang="ja-JP" sz="1400" b="1" dirty="0" smtClean="0">
                          <a:effectLst/>
                          <a:latin typeface="+mn-ea"/>
                          <a:ea typeface="+mn-ea"/>
                        </a:rPr>
                        <a:t>2019</a:t>
                      </a:r>
                      <a:r>
                        <a:rPr lang="ja-JP" altLang="ja-JP" sz="1400" b="1" dirty="0" smtClean="0">
                          <a:effectLst/>
                          <a:latin typeface="+mn-ea"/>
                          <a:ea typeface="+mn-ea"/>
                        </a:rPr>
                        <a:t>）年</a:t>
                      </a:r>
                      <a:r>
                        <a:rPr lang="en-US" altLang="ja-JP" sz="1400" b="1" dirty="0" smtClean="0">
                          <a:effectLst/>
                          <a:latin typeface="+mn-ea"/>
                          <a:ea typeface="+mn-ea"/>
                        </a:rPr>
                        <a:t>7</a:t>
                      </a:r>
                      <a:r>
                        <a:rPr lang="ja-JP" altLang="ja-JP" sz="1400" b="1" dirty="0" smtClean="0">
                          <a:effectLst/>
                          <a:latin typeface="+mn-ea"/>
                          <a:ea typeface="+mn-ea"/>
                        </a:rPr>
                        <a:t>月】</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a:t>
            </a:r>
            <a:r>
              <a:rPr kumimoji="1" lang="ja-JP" altLang="en-US" b="1" dirty="0" smtClean="0">
                <a:ln w="0"/>
                <a:solidFill>
                  <a:schemeClr val="bg1"/>
                </a:solidFill>
                <a:effectLst>
                  <a:outerShdw blurRad="38100" dist="19050" dir="2700000" algn="tl" rotWithShape="0">
                    <a:schemeClr val="dk1">
                      <a:alpha val="40000"/>
                    </a:schemeClr>
                  </a:outerShdw>
                </a:effectLst>
              </a:rPr>
              <a:t>）</a:t>
            </a:r>
            <a:r>
              <a:rPr kumimoji="1" lang="ja-JP" altLang="en-US" b="1" dirty="0">
                <a:ln w="0"/>
                <a:solidFill>
                  <a:schemeClr val="bg1"/>
                </a:solidFill>
                <a:effectLst>
                  <a:outerShdw blurRad="38100" dist="19050" dir="2700000" algn="tl" rotWithShape="0">
                    <a:schemeClr val="dk1">
                      <a:alpha val="40000"/>
                    </a:schemeClr>
                  </a:outerShdw>
                </a:effectLst>
              </a:rPr>
              <a:t>社会全体での機運づくり</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59</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a:t>
            </a:r>
            <a:r>
              <a:rPr kumimoji="1" lang="ja-JP" altLang="en-US" b="1" dirty="0">
                <a:ln w="0"/>
                <a:solidFill>
                  <a:schemeClr val="bg1"/>
                </a:solidFill>
                <a:effectLst>
                  <a:outerShdw blurRad="38100" dist="19050" dir="2700000" algn="tl" rotWithShape="0">
                    <a:schemeClr val="dk1">
                      <a:alpha val="40000"/>
                    </a:schemeClr>
                  </a:outerShdw>
                </a:effectLst>
              </a:rPr>
              <a:t>大阪府がん対策</a:t>
            </a:r>
            <a:r>
              <a:rPr kumimoji="1" lang="ja-JP" altLang="en-US" b="1" dirty="0" smtClean="0">
                <a:ln w="0"/>
                <a:solidFill>
                  <a:schemeClr val="bg1"/>
                </a:solidFill>
                <a:effectLst>
                  <a:outerShdw blurRad="38100" dist="19050" dir="2700000" algn="tl" rotWithShape="0">
                    <a:schemeClr val="dk1">
                      <a:alpha val="40000"/>
                    </a:schemeClr>
                  </a:outerShdw>
                </a:effectLst>
              </a:rPr>
              <a:t>基金　　　　</a:t>
            </a:r>
            <a:r>
              <a:rPr kumimoji="1" lang="ja-JP" altLang="en-US" b="1" dirty="0" smtClean="0">
                <a:solidFill>
                  <a:schemeClr val="bg1"/>
                </a:solidFill>
              </a:rPr>
              <a:t>計画Ｐ</a:t>
            </a:r>
            <a:r>
              <a:rPr kumimoji="1" lang="en-US" altLang="ja-JP" b="1" dirty="0" smtClean="0">
                <a:solidFill>
                  <a:schemeClr val="bg1"/>
                </a:solidFill>
              </a:rPr>
              <a:t>59</a:t>
            </a:r>
            <a:endParaRPr kumimoji="1" lang="en-US" altLang="ja-JP" b="1" dirty="0" smtClean="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a:t>
            </a:r>
            <a:r>
              <a:rPr kumimoji="1" lang="ja-JP" altLang="en-US" b="1" dirty="0">
                <a:ln w="0"/>
                <a:solidFill>
                  <a:schemeClr val="bg1"/>
                </a:solidFill>
                <a:effectLst>
                  <a:outerShdw blurRad="38100" dist="19050" dir="2700000" algn="tl" rotWithShape="0">
                    <a:schemeClr val="dk1">
                      <a:alpha val="40000"/>
                    </a:schemeClr>
                  </a:outerShdw>
                </a:effectLst>
              </a:rPr>
              <a:t>がん患者会等との連携</a:t>
            </a:r>
            <a:r>
              <a:rPr kumimoji="1" lang="ja-JP" altLang="en-US" b="1" dirty="0" smtClean="0">
                <a:ln w="0"/>
                <a:solidFill>
                  <a:schemeClr val="bg1"/>
                </a:solidFill>
                <a:effectLst>
                  <a:outerShdw blurRad="38100" dist="19050" dir="2700000" algn="tl" rotWithShape="0">
                    <a:schemeClr val="dk1">
                      <a:alpha val="40000"/>
                    </a:schemeClr>
                  </a:outerShdw>
                </a:effectLst>
              </a:rPr>
              <a:t>推進　</a:t>
            </a:r>
            <a:r>
              <a:rPr kumimoji="1" lang="ja-JP" altLang="en-US" b="1" dirty="0" smtClean="0">
                <a:solidFill>
                  <a:schemeClr val="bg1"/>
                </a:solidFill>
              </a:rPr>
              <a:t>計画Ｐ</a:t>
            </a:r>
            <a:r>
              <a:rPr kumimoji="1" lang="en-US" altLang="ja-JP" b="1" dirty="0" smtClean="0">
                <a:solidFill>
                  <a:schemeClr val="bg1"/>
                </a:solidFill>
              </a:rPr>
              <a:t>60</a:t>
            </a:r>
            <a:endParaRPr kumimoji="1" lang="en-US" altLang="ja-JP" b="1" dirty="0">
              <a:solidFill>
                <a:schemeClr val="bg1"/>
              </a:solidFill>
            </a:endParaRP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
        <p:nvSpPr>
          <p:cNvPr id="9" name="テキスト ボックス 1"/>
          <p:cNvSpPr txBox="1"/>
          <p:nvPr/>
        </p:nvSpPr>
        <p:spPr>
          <a:xfrm>
            <a:off x="8174526" y="207882"/>
            <a:ext cx="1625183"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b="1" dirty="0" smtClean="0"/>
              <a:t>資料</a:t>
            </a:r>
            <a:r>
              <a:rPr kumimoji="1" lang="ja-JP" altLang="en-US" b="1" dirty="0" smtClean="0"/>
              <a:t>１－４</a:t>
            </a:r>
            <a:endParaRPr kumimoji="1" lang="ja-JP" altLang="en-US" b="1" dirty="0"/>
          </a:p>
        </p:txBody>
      </p:sp>
    </p:spTree>
    <p:extLst>
      <p:ext uri="{BB962C8B-B14F-4D97-AF65-F5344CB8AC3E}">
        <p14:creationId xmlns:p14="http://schemas.microsoft.com/office/powerpoint/2010/main" val="100941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99244" y="270690"/>
            <a:ext cx="9195517" cy="6411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n w="0"/>
                <a:solidFill>
                  <a:schemeClr val="bg1"/>
                </a:solidFill>
                <a:effectLst>
                  <a:outerShdw blurRad="38100" dist="19050" dir="2700000" algn="tl" rotWithShape="0">
                    <a:schemeClr val="dk1">
                      <a:alpha val="40000"/>
                    </a:schemeClr>
                  </a:outerShdw>
                </a:effectLst>
              </a:rPr>
              <a:t>（３）</a:t>
            </a:r>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1282390140"/>
              </p:ext>
            </p:extLst>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smtClean="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smtClean="0">
                        <a:solidFill>
                          <a:schemeClr val="tx1"/>
                        </a:solidFill>
                      </a:endParaRPr>
                    </a:p>
                    <a:p>
                      <a:pPr>
                        <a:lnSpc>
                          <a:spcPts val="1900"/>
                        </a:lnSpc>
                      </a:pPr>
                      <a:r>
                        <a:rPr kumimoji="1" lang="ja-JP" altLang="en-US" sz="1400" b="1" dirty="0" smtClean="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06828" y="6379297"/>
            <a:ext cx="8152329" cy="365125"/>
          </a:xfrm>
        </p:spPr>
        <p:txBody>
          <a:bodyPr/>
          <a:lstStyle/>
          <a:p>
            <a:r>
              <a:rPr kumimoji="1" lang="ja-JP" altLang="en-US" sz="1400" b="1" dirty="0" smtClean="0">
                <a:latin typeface="+mn-ea"/>
              </a:rPr>
              <a:t>＜がん検診部会</a:t>
            </a:r>
            <a:r>
              <a:rPr kumimoji="1" lang="en-US" altLang="ja-JP" sz="1400" b="1" dirty="0" smtClean="0">
                <a:latin typeface="+mn-ea"/>
              </a:rPr>
              <a:t>/</a:t>
            </a:r>
            <a:r>
              <a:rPr kumimoji="1" lang="ja-JP" altLang="en-US" sz="1400" b="1" dirty="0" smtClean="0">
                <a:latin typeface="+mn-ea"/>
              </a:rPr>
              <a:t>がん</a:t>
            </a:r>
            <a:r>
              <a:rPr kumimoji="1" lang="ja-JP" altLang="en-US" sz="1400" b="1" dirty="0">
                <a:latin typeface="+mn-ea"/>
              </a:rPr>
              <a:t>診療連携検討</a:t>
            </a:r>
            <a:r>
              <a:rPr kumimoji="1" lang="ja-JP" altLang="en-US" sz="1400" b="1" dirty="0" smtClean="0">
                <a:latin typeface="+mn-ea"/>
              </a:rPr>
              <a:t>部会</a:t>
            </a:r>
            <a:r>
              <a:rPr kumimoji="1" lang="en-US" altLang="ja-JP" sz="1400" b="1" dirty="0" smtClean="0">
                <a:latin typeface="+mn-ea"/>
              </a:rPr>
              <a:t>/</a:t>
            </a:r>
            <a:r>
              <a:rPr kumimoji="1" lang="ja-JP" altLang="en-US" sz="1400" b="1" dirty="0" smtClean="0">
                <a:latin typeface="+mn-ea"/>
              </a:rPr>
              <a:t>小児･</a:t>
            </a:r>
            <a:r>
              <a:rPr kumimoji="1" lang="en-US" altLang="ja-JP" sz="1400" b="1" dirty="0" smtClean="0">
                <a:latin typeface="+mn-ea"/>
              </a:rPr>
              <a:t>AYA</a:t>
            </a:r>
            <a:r>
              <a:rPr kumimoji="1" lang="ja-JP" altLang="en-US" sz="1400" b="1" dirty="0" smtClean="0">
                <a:latin typeface="+mn-ea"/>
              </a:rPr>
              <a:t>世代のがん対策部会</a:t>
            </a:r>
            <a:r>
              <a:rPr kumimoji="1" lang="en-US" altLang="ja-JP" sz="1400" b="1" dirty="0" smtClean="0">
                <a:latin typeface="+mn-ea"/>
              </a:rPr>
              <a:t>/</a:t>
            </a:r>
            <a:r>
              <a:rPr kumimoji="1" lang="ja-JP" altLang="en-US" sz="1400" b="1" dirty="0" smtClean="0">
                <a:latin typeface="+mn-ea"/>
              </a:rPr>
              <a:t>肝炎肝がん対策部会＞</a:t>
            </a:r>
            <a:r>
              <a:rPr kumimoji="1" lang="ja-JP" altLang="en-US" sz="1600" b="1" dirty="0" smtClean="0">
                <a:latin typeface="+mn-ea"/>
              </a:rPr>
              <a:t>　４</a:t>
            </a:r>
            <a:endParaRPr kumimoji="1" lang="ja-JP" altLang="en-US" sz="16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3334143143"/>
              </p:ext>
            </p:extLst>
          </p:nvPr>
        </p:nvGraphicFramePr>
        <p:xfrm>
          <a:off x="592429" y="1526948"/>
          <a:ext cx="8847786" cy="487891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144507">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smtClean="0">
                          <a:solidFill>
                            <a:schemeClr val="tx1"/>
                          </a:solidFill>
                        </a:rPr>
                        <a:t>《</a:t>
                      </a:r>
                      <a:r>
                        <a:rPr kumimoji="1" lang="ja-JP" altLang="en-US" sz="1300" u="sng" dirty="0" smtClean="0">
                          <a:solidFill>
                            <a:schemeClr val="tx1"/>
                          </a:solidFill>
                        </a:rPr>
                        <a:t>社会全体でがん対策を進める機運醸成</a:t>
                      </a:r>
                      <a:r>
                        <a:rPr kumimoji="1" lang="en-US" altLang="ja-JP" sz="1300" dirty="0" smtClean="0">
                          <a:solidFill>
                            <a:schemeClr val="tx1"/>
                          </a:solidFill>
                        </a:rPr>
                        <a:t>》</a:t>
                      </a:r>
                    </a:p>
                    <a:p>
                      <a:pPr marL="174625" indent="-174625"/>
                      <a:r>
                        <a:rPr kumimoji="1" lang="ja-JP" altLang="en-US" sz="1300" b="0" dirty="0" smtClean="0">
                          <a:solidFill>
                            <a:schemeClr val="tx1"/>
                          </a:solidFill>
                        </a:rPr>
                        <a:t>■マスメディアやがん診療連携協議会と連携したキャンサーフォーラムや、市民祭り</a:t>
                      </a:r>
                      <a:endParaRPr kumimoji="1" lang="en-US" altLang="ja-JP" sz="1300" b="0" dirty="0" smtClean="0">
                        <a:solidFill>
                          <a:schemeClr val="tx1"/>
                        </a:solidFill>
                      </a:endParaRPr>
                    </a:p>
                    <a:p>
                      <a:pPr marL="174625" indent="-174625"/>
                      <a:r>
                        <a:rPr kumimoji="1" lang="ja-JP" altLang="en-US" sz="1300" b="0" dirty="0" smtClean="0">
                          <a:solidFill>
                            <a:schemeClr val="tx1"/>
                          </a:solidFill>
                        </a:rPr>
                        <a:t>　でのチラシ配布等による啓発を実施。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■連携企業（住友生命保険相互会社等）のがん検診受診推進員による啓発を実施。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大阪府がん対策基金</a:t>
                      </a:r>
                      <a:r>
                        <a:rPr kumimoji="1" lang="en-US" altLang="ja-JP" sz="1300" dirty="0" smtClean="0">
                          <a:solidFill>
                            <a:schemeClr val="tx1"/>
                          </a:solidFill>
                        </a:rPr>
                        <a:t>》</a:t>
                      </a:r>
                    </a:p>
                    <a:p>
                      <a:pPr marL="174625" indent="-174625"/>
                      <a:r>
                        <a:rPr kumimoji="1" lang="ja-JP" altLang="en-US" sz="1300" b="0" dirty="0" smtClean="0">
                          <a:solidFill>
                            <a:schemeClr val="tx1"/>
                          </a:solidFill>
                        </a:rPr>
                        <a:t>■令和元年度寄附額</a:t>
                      </a:r>
                      <a:r>
                        <a:rPr kumimoji="1" lang="en-US" altLang="ja-JP" sz="1300" b="0" dirty="0" smtClean="0">
                          <a:solidFill>
                            <a:schemeClr val="tx1"/>
                          </a:solidFill>
                        </a:rPr>
                        <a:t>5,721</a:t>
                      </a:r>
                      <a:r>
                        <a:rPr kumimoji="1" lang="ja-JP" altLang="en-US" sz="1300" b="0" dirty="0" smtClean="0">
                          <a:solidFill>
                            <a:schemeClr val="tx1"/>
                          </a:solidFill>
                        </a:rPr>
                        <a:t>千円（</a:t>
                      </a:r>
                      <a:r>
                        <a:rPr kumimoji="1" lang="en-US" altLang="ja-JP" sz="1300" b="0" dirty="0" smtClean="0">
                          <a:solidFill>
                            <a:schemeClr val="tx1"/>
                          </a:solidFill>
                        </a:rPr>
                        <a:t>R1.12</a:t>
                      </a:r>
                      <a:r>
                        <a:rPr kumimoji="1" lang="ja-JP" altLang="en-US" sz="1300" b="0" dirty="0" smtClean="0">
                          <a:solidFill>
                            <a:schemeClr val="tx1"/>
                          </a:solidFill>
                        </a:rPr>
                        <a:t>末時点）寄附総額</a:t>
                      </a:r>
                      <a:r>
                        <a:rPr kumimoji="1" lang="en-US" altLang="ja-JP" sz="1300" b="0" dirty="0" smtClean="0">
                          <a:solidFill>
                            <a:schemeClr val="tx1"/>
                          </a:solidFill>
                        </a:rPr>
                        <a:t>51,873</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R1.12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■寄附金を活用し、がん検診の普及啓発資材の作成、がん教育や企画提案型公募事業等を実施。</a:t>
                      </a:r>
                      <a:endParaRPr kumimoji="1" lang="en-US" altLang="ja-JP" sz="1300" b="0" dirty="0" smtClean="0">
                        <a:solidFill>
                          <a:schemeClr val="tx1"/>
                        </a:solidFill>
                      </a:endParaRPr>
                    </a:p>
                    <a:p>
                      <a:pPr marL="174625" indent="-174625"/>
                      <a:r>
                        <a:rPr kumimoji="1" lang="ja-JP" altLang="en-US" sz="1300" b="0" dirty="0" smtClean="0">
                          <a:solidFill>
                            <a:schemeClr val="tx1"/>
                          </a:solidFill>
                        </a:rPr>
                        <a:t>■健活おおさか推進府民会議等においてリーフレットを配布する等、基金への寄附をＰＲ。</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smtClean="0">
                          <a:solidFill>
                            <a:schemeClr val="tx1"/>
                          </a:solidFill>
                        </a:rPr>
                        <a:t>がん患者会等との連携推進</a:t>
                      </a:r>
                      <a:r>
                        <a:rPr kumimoji="1" lang="en-US" altLang="ja-JP" sz="1300" dirty="0" smtClean="0">
                          <a:solidFill>
                            <a:schemeClr val="tx1"/>
                          </a:solidFill>
                        </a:rPr>
                        <a:t>》</a:t>
                      </a:r>
                    </a:p>
                    <a:p>
                      <a:r>
                        <a:rPr kumimoji="1" lang="ja-JP" altLang="en-US" sz="1300" b="0" dirty="0" smtClean="0">
                          <a:solidFill>
                            <a:schemeClr val="tx1"/>
                          </a:solidFill>
                        </a:rPr>
                        <a:t>■患者会や患者サロンの情報について、地域の療養情報冊子及び別冊、ホームページを改訂し、</a:t>
                      </a:r>
                      <a:endParaRPr kumimoji="1" lang="en-US" altLang="ja-JP" sz="1300" b="0" dirty="0" smtClean="0">
                        <a:solidFill>
                          <a:schemeClr val="tx1"/>
                        </a:solidFill>
                      </a:endParaRPr>
                    </a:p>
                    <a:p>
                      <a:r>
                        <a:rPr kumimoji="1" lang="ja-JP" altLang="en-US" sz="1300" b="0" dirty="0" smtClean="0">
                          <a:solidFill>
                            <a:schemeClr val="tx1"/>
                          </a:solidFill>
                        </a:rPr>
                        <a:t>　府内の拠点病院等へ配布。</a:t>
                      </a:r>
                      <a:endParaRPr kumimoji="1" lang="en-US" altLang="ja-JP" sz="1300" b="0" dirty="0" smtClean="0">
                        <a:solidFill>
                          <a:schemeClr val="tx1"/>
                        </a:solidFill>
                      </a:endParaRPr>
                    </a:p>
                    <a:p>
                      <a:r>
                        <a:rPr kumimoji="1" lang="ja-JP" altLang="en-US" sz="1300" b="0" dirty="0" smtClean="0">
                          <a:solidFill>
                            <a:schemeClr val="tx1"/>
                          </a:solidFill>
                        </a:rPr>
                        <a:t>■がん対策基金等を活用して患者会や患者サロンの活動を支援。</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r>
                        <a:rPr kumimoji="1" lang="ja-JP" altLang="en-US" sz="1300" b="0" dirty="0" smtClean="0">
                          <a:solidFill>
                            <a:schemeClr val="tx1"/>
                          </a:solidFill>
                          <a:latin typeface="+mn-ea"/>
                          <a:ea typeface="+mn-ea"/>
                        </a:rPr>
                        <a:t>■患者サロンの運営に係る病院の負担軽減</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■引き続き、がん対策基金の寄附の拡大に努めるとともに、寄附等を活用して患者会や</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　患者サロンの活動を支援。</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■がん患者会等の情報について、療養情報冊子や</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の改訂、拠点病院への配布をする。</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■大阪がん患者団体協議会及び関係者との継続的な意見交換を行い、がん対策の推進に努める。</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がん検診普及事業（</a:t>
                      </a:r>
                      <a:r>
                        <a:rPr kumimoji="1" lang="en-US" altLang="ja-JP" sz="1300" dirty="0" smtClean="0">
                          <a:solidFill>
                            <a:schemeClr val="tx1"/>
                          </a:solidFill>
                        </a:rPr>
                        <a:t>1,504</a:t>
                      </a:r>
                      <a:r>
                        <a:rPr kumimoji="1" lang="ja-JP" altLang="en-US" sz="1300" dirty="0" smtClean="0">
                          <a:solidFill>
                            <a:schemeClr val="tx1"/>
                          </a:solidFill>
                        </a:rPr>
                        <a:t>千円</a:t>
                      </a:r>
                      <a:r>
                        <a:rPr kumimoji="1" lang="ja-JP" altLang="en-US" sz="1300" dirty="0" smtClean="0"/>
                        <a:t>）、企画提案公募によるがん対策貢献事業（</a:t>
                      </a:r>
                      <a:r>
                        <a:rPr kumimoji="1" lang="en-US" altLang="ja-JP" sz="1300" dirty="0" smtClean="0"/>
                        <a:t>1,400</a:t>
                      </a:r>
                      <a:r>
                        <a:rPr kumimoji="1" lang="ja-JP" altLang="en-US" sz="1300" dirty="0" smtClean="0"/>
                        <a:t>千円）、がんの予防につながる学習活動の充実支援事業（</a:t>
                      </a:r>
                      <a:r>
                        <a:rPr kumimoji="1" lang="en-US" altLang="ja-JP" sz="1300" dirty="0" smtClean="0"/>
                        <a:t>410</a:t>
                      </a:r>
                      <a:r>
                        <a:rPr kumimoji="1" lang="ja-JP" altLang="en-US" sz="1300" dirty="0" smtClean="0"/>
                        <a:t>千円）、緩和医療についての正しい知識の普及事業（</a:t>
                      </a:r>
                      <a:r>
                        <a:rPr kumimoji="1" lang="en-US" altLang="ja-JP" sz="1300" dirty="0" smtClean="0"/>
                        <a:t>4,457</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09646" y="1462553"/>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034685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4556</TotalTime>
  <Words>448</Words>
  <Application>Microsoft Office PowerPoint</Application>
  <PresentationFormat>A4 210 x 297 mm</PresentationFormat>
  <Paragraphs>78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奥平　麻衣子</cp:lastModifiedBy>
  <cp:revision>367</cp:revision>
  <cp:lastPrinted>2020-01-29T08:20:34Z</cp:lastPrinted>
  <dcterms:created xsi:type="dcterms:W3CDTF">2019-06-16T09:06:21Z</dcterms:created>
  <dcterms:modified xsi:type="dcterms:W3CDTF">2020-02-13T03:17:53Z</dcterms:modified>
</cp:coreProperties>
</file>