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04" r:id="rId2"/>
    <p:sldId id="300"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8C2F5F6-4775-40C5-9A81-EC16AAA6B8D7}">
          <p14:sldIdLst>
            <p14:sldId id="304"/>
          </p14:sldIdLst>
        </p14:section>
        <p14:section name="タイトルなしのセクション" id="{B8E9C70F-C93F-4CBB-A695-837A74BCB707}">
          <p14:sldIdLst>
            <p14:sldId id="3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481" autoAdjust="0"/>
    <p:restoredTop sz="94660"/>
  </p:normalViewPr>
  <p:slideViewPr>
    <p:cSldViewPr snapToGrid="0">
      <p:cViewPr varScale="1">
        <p:scale>
          <a:sx n="71" d="100"/>
          <a:sy n="71" d="100"/>
        </p:scale>
        <p:origin x="16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2020/3/5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2020/3/5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ext uri="{D42A27DB-BD31-4B8C-83A1-F6EECF244321}">
                <p14:modId xmlns:p14="http://schemas.microsoft.com/office/powerpoint/2010/main" val="130727728"/>
              </p:ext>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smtClean="0">
                          <a:effectLst/>
                          <a:latin typeface="+mn-ea"/>
                          <a:ea typeface="+mn-ea"/>
                        </a:rPr>
                        <a:t>2023</a:t>
                      </a:r>
                      <a:r>
                        <a:rPr lang="ja-JP" sz="1400" b="1" dirty="0" smtClean="0">
                          <a:effectLst/>
                          <a:latin typeface="+mn-ea"/>
                          <a:ea typeface="+mn-ea"/>
                        </a:rPr>
                        <a:t>年度</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の</a:t>
                      </a:r>
                      <a:r>
                        <a:rPr lang="ja-JP" sz="1400" b="1" dirty="0">
                          <a:effectLst/>
                          <a:latin typeface="+mn-ea"/>
                          <a:ea typeface="+mn-ea"/>
                        </a:rPr>
                        <a:t>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rgbClr val="000000"/>
                          </a:solidFill>
                          <a:effectLst/>
                          <a:latin typeface="+mn-ea"/>
                          <a:ea typeface="+mn-ea"/>
                          <a:cs typeface="HG丸ｺﾞｼｯｸM-PRO"/>
                        </a:rPr>
                        <a:t>調査・集計中</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993566668"/>
              </p:ext>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altLang="ja-JP" sz="1400" b="1" dirty="0" smtClean="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smtClean="0">
                          <a:effectLst/>
                          <a:latin typeface="+mn-ea"/>
                          <a:ea typeface="+mn-ea"/>
                        </a:rPr>
                        <a:t>80,</a:t>
                      </a:r>
                      <a:r>
                        <a:rPr lang="en-US" altLang="ja-JP" sz="1400" b="1" dirty="0" smtClean="0">
                          <a:effectLst/>
                          <a:latin typeface="+mn-ea"/>
                          <a:ea typeface="+mn-ea"/>
                        </a:rPr>
                        <a:t>140</a:t>
                      </a:r>
                      <a:r>
                        <a:rPr lang="ja-JP" sz="1400" b="1" dirty="0" smtClean="0">
                          <a:effectLst/>
                          <a:latin typeface="+mn-ea"/>
                          <a:ea typeface="+mn-ea"/>
                        </a:rPr>
                        <a:t>件</a:t>
                      </a:r>
                      <a:r>
                        <a:rPr lang="ja-JP" sz="1400" b="1" dirty="0">
                          <a:effectLst/>
                          <a:latin typeface="+mn-ea"/>
                          <a:ea typeface="+mn-ea"/>
                        </a:rPr>
                        <a:t>／</a:t>
                      </a:r>
                      <a:r>
                        <a:rPr lang="en-US" sz="1400" b="1" dirty="0">
                          <a:effectLst/>
                          <a:latin typeface="+mn-ea"/>
                          <a:ea typeface="+mn-ea"/>
                        </a:rPr>
                        <a:t>64</a:t>
                      </a:r>
                      <a:r>
                        <a:rPr 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sz="1400" b="1" dirty="0" smtClean="0">
                          <a:effectLst/>
                          <a:latin typeface="+mn-ea"/>
                          <a:ea typeface="+mn-ea"/>
                        </a:rPr>
                        <a:t>（</a:t>
                      </a:r>
                      <a:r>
                        <a:rPr lang="ja-JP" sz="1400" b="1" dirty="0">
                          <a:effectLst/>
                          <a:latin typeface="+mn-ea"/>
                          <a:ea typeface="+mn-ea"/>
                        </a:rPr>
                        <a:t>小児がん除く）</a:t>
                      </a:r>
                    </a:p>
                    <a:p>
                      <a:pPr algn="ctr" fontAlgn="auto">
                        <a:lnSpc>
                          <a:spcPts val="1600"/>
                        </a:lnSpc>
                        <a:spcAft>
                          <a:spcPts val="0"/>
                        </a:spcAft>
                      </a:pPr>
                      <a:r>
                        <a:rPr lang="ja-JP" altLang="ja-JP" sz="1400" b="1" dirty="0" smtClean="0">
                          <a:effectLst/>
                          <a:latin typeface="+mn-ea"/>
                          <a:ea typeface="+mn-ea"/>
                        </a:rPr>
                        <a:t>【平成</a:t>
                      </a:r>
                      <a:r>
                        <a:rPr lang="en-US" altLang="ja-JP" sz="1400" b="1" dirty="0" smtClean="0">
                          <a:effectLst/>
                          <a:latin typeface="+mn-ea"/>
                          <a:ea typeface="+mn-ea"/>
                        </a:rPr>
                        <a:t>28</a:t>
                      </a:r>
                      <a:r>
                        <a:rPr lang="ja-JP" altLang="ja-JP" sz="1400" b="1" dirty="0" smtClean="0">
                          <a:effectLst/>
                          <a:latin typeface="+mn-ea"/>
                          <a:ea typeface="+mn-ea"/>
                        </a:rPr>
                        <a:t>（</a:t>
                      </a:r>
                      <a:r>
                        <a:rPr lang="en-US" altLang="ja-JP" sz="1400" b="1" dirty="0" smtClean="0">
                          <a:effectLst/>
                          <a:latin typeface="+mn-ea"/>
                          <a:ea typeface="+mn-ea"/>
                        </a:rPr>
                        <a:t>2016</a:t>
                      </a:r>
                      <a:r>
                        <a:rPr lang="ja-JP" altLang="ja-JP" sz="1400" b="1" dirty="0" smtClean="0">
                          <a:effectLst/>
                          <a:latin typeface="+mn-ea"/>
                          <a:ea typeface="+mn-ea"/>
                        </a:rPr>
                        <a:t>）年度】</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effectLst/>
                          <a:latin typeface="+mn-ea"/>
                          <a:ea typeface="+mn-ea"/>
                        </a:rPr>
                        <a:t>88,534</a:t>
                      </a:r>
                      <a:r>
                        <a:rPr lang="ja-JP" altLang="ja-JP" sz="1400" b="1" dirty="0" smtClean="0">
                          <a:effectLst/>
                          <a:latin typeface="+mn-ea"/>
                          <a:ea typeface="+mn-ea"/>
                        </a:rPr>
                        <a:t>件／</a:t>
                      </a:r>
                      <a:r>
                        <a:rPr lang="en-US" altLang="ja-JP" sz="1400" b="1" dirty="0" smtClean="0">
                          <a:effectLst/>
                          <a:latin typeface="+mn-ea"/>
                          <a:ea typeface="+mn-ea"/>
                        </a:rPr>
                        <a:t>64</a:t>
                      </a:r>
                      <a:r>
                        <a:rPr lang="ja-JP" altLang="ja-JP" sz="1400" b="1" dirty="0" smtClean="0">
                          <a:effectLst/>
                          <a:latin typeface="+mn-ea"/>
                          <a:ea typeface="+mn-ea"/>
                        </a:rPr>
                        <a:t>病院</a:t>
                      </a:r>
                      <a:endParaRPr lang="en-US" altLang="ja-JP" sz="1400" b="1" dirty="0" smtClean="0">
                        <a:effectLst/>
                        <a:latin typeface="+mn-ea"/>
                        <a:ea typeface="+mn-ea"/>
                      </a:endParaRPr>
                    </a:p>
                    <a:p>
                      <a:pPr algn="ctr" fontAlgn="auto">
                        <a:lnSpc>
                          <a:spcPts val="1600"/>
                        </a:lnSpc>
                        <a:spcAft>
                          <a:spcPts val="0"/>
                        </a:spcAft>
                      </a:pPr>
                      <a:r>
                        <a:rPr lang="ja-JP" altLang="ja-JP" sz="1400" b="1" dirty="0" smtClean="0">
                          <a:effectLst/>
                          <a:latin typeface="+mn-ea"/>
                          <a:ea typeface="+mn-ea"/>
                        </a:rPr>
                        <a:t>（小児がん除く）</a:t>
                      </a:r>
                    </a:p>
                    <a:p>
                      <a:pPr algn="ctr" fontAlgn="auto">
                        <a:lnSpc>
                          <a:spcPts val="1600"/>
                        </a:lnSpc>
                        <a:spcAft>
                          <a:spcPts val="0"/>
                        </a:spcAft>
                      </a:pPr>
                      <a:r>
                        <a:rPr lang="ja-JP" altLang="ja-JP" sz="1400" b="1" dirty="0" smtClean="0">
                          <a:effectLst/>
                          <a:latin typeface="+mn-ea"/>
                          <a:ea typeface="+mn-ea"/>
                        </a:rPr>
                        <a:t>【平成</a:t>
                      </a:r>
                      <a:r>
                        <a:rPr lang="en-US" altLang="ja-JP" sz="1400" b="1" dirty="0" smtClean="0">
                          <a:effectLst/>
                          <a:latin typeface="+mn-ea"/>
                          <a:ea typeface="+mn-ea"/>
                        </a:rPr>
                        <a:t>30</a:t>
                      </a:r>
                      <a:r>
                        <a:rPr lang="ja-JP" altLang="ja-JP" sz="1400" b="1" dirty="0" smtClean="0">
                          <a:effectLst/>
                          <a:latin typeface="+mn-ea"/>
                          <a:ea typeface="+mn-ea"/>
                        </a:rPr>
                        <a:t>（</a:t>
                      </a:r>
                      <a:r>
                        <a:rPr lang="en-US" altLang="ja-JP" sz="1400" b="1" dirty="0" smtClean="0">
                          <a:effectLst/>
                          <a:latin typeface="+mn-ea"/>
                          <a:ea typeface="+mn-ea"/>
                        </a:rPr>
                        <a:t>2018</a:t>
                      </a:r>
                      <a:r>
                        <a:rPr lang="ja-JP" altLang="ja-JP" sz="1400" b="1" dirty="0" smtClean="0">
                          <a:effectLst/>
                          <a:latin typeface="+mn-ea"/>
                          <a:ea typeface="+mn-ea"/>
                        </a:rPr>
                        <a:t>）年度】</a:t>
                      </a:r>
                      <a:endParaRPr lang="ja-JP" altLang="ja-JP" sz="1400" b="1" dirty="0" smtClean="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a:t>
            </a:r>
            <a:r>
              <a:rPr kumimoji="1" lang="ja-JP" altLang="en-US" b="1" dirty="0" smtClean="0">
                <a:solidFill>
                  <a:schemeClr val="bg1"/>
                </a:solidFill>
              </a:rPr>
              <a:t>　計画Ｐ</a:t>
            </a:r>
            <a:r>
              <a:rPr kumimoji="1" lang="en-US" altLang="ja-JP" b="1" dirty="0" smtClean="0">
                <a:solidFill>
                  <a:schemeClr val="bg1"/>
                </a:solidFill>
              </a:rPr>
              <a:t>56</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（２）がん</a:t>
            </a:r>
            <a:r>
              <a:rPr kumimoji="1" lang="ja-JP" altLang="en-US" b="1" dirty="0">
                <a:ln w="0"/>
                <a:solidFill>
                  <a:schemeClr val="bg1"/>
                </a:solidFill>
                <a:effectLst>
                  <a:outerShdw blurRad="38100" dist="19050" dir="2700000" algn="tl" rotWithShape="0">
                    <a:schemeClr val="dk1">
                      <a:alpha val="40000"/>
                    </a:schemeClr>
                  </a:outerShdw>
                </a:effectLst>
              </a:rPr>
              <a:t>患者への情報</a:t>
            </a:r>
            <a:r>
              <a:rPr kumimoji="1" lang="ja-JP" altLang="en-US" b="1" dirty="0" smtClean="0">
                <a:ln w="0"/>
                <a:solidFill>
                  <a:schemeClr val="bg1"/>
                </a:solidFill>
                <a:effectLst>
                  <a:outerShdw blurRad="38100" dist="19050" dir="2700000" algn="tl" rotWithShape="0">
                    <a:schemeClr val="dk1">
                      <a:alpha val="40000"/>
                    </a:schemeClr>
                  </a:outerShdw>
                </a:effectLst>
              </a:rPr>
              <a:t>提供　計画Ｐ</a:t>
            </a:r>
            <a:r>
              <a:rPr kumimoji="1" lang="en-US" altLang="ja-JP" b="1" dirty="0" smtClean="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smtClean="0">
                <a:ln w="0"/>
                <a:solidFill>
                  <a:schemeClr val="bg1"/>
                </a:solidFill>
                <a:effectLst>
                  <a:outerShdw blurRad="38100" dist="19050" dir="2700000" algn="tl" rotWithShape="0">
                    <a:schemeClr val="dk1">
                      <a:alpha val="40000"/>
                    </a:schemeClr>
                  </a:outerShdw>
                </a:effectLst>
              </a:rPr>
              <a:t>（３）就労</a:t>
            </a:r>
            <a:r>
              <a:rPr kumimoji="1" lang="ja-JP" altLang="en-US" b="1" dirty="0">
                <a:ln w="0"/>
                <a:solidFill>
                  <a:schemeClr val="bg1"/>
                </a:solidFill>
                <a:effectLst>
                  <a:outerShdw blurRad="38100" dist="19050" dir="2700000" algn="tl" rotWithShape="0">
                    <a:schemeClr val="dk1">
                      <a:alpha val="40000"/>
                    </a:schemeClr>
                  </a:outerShdw>
                </a:effectLst>
              </a:rPr>
              <a:t>支援等のがんサバイバーシップ支援   </a:t>
            </a:r>
            <a:r>
              <a:rPr kumimoji="1" lang="ja-JP" altLang="en-US" b="1" dirty="0" smtClean="0">
                <a:solidFill>
                  <a:schemeClr val="bg1"/>
                </a:solidFill>
              </a:rPr>
              <a:t>計画Ｐ</a:t>
            </a:r>
            <a:r>
              <a:rPr kumimoji="1" lang="en-US" altLang="ja-JP" b="1" dirty="0" smtClean="0">
                <a:solidFill>
                  <a:schemeClr val="bg1"/>
                </a:solidFill>
              </a:rPr>
              <a:t>57</a:t>
            </a:r>
            <a:r>
              <a:rPr kumimoji="1" lang="ja-JP" altLang="en-US" b="1" dirty="0" err="1" smtClean="0">
                <a:solidFill>
                  <a:schemeClr val="bg1"/>
                </a:solidFill>
              </a:rPr>
              <a:t>ｰ</a:t>
            </a:r>
            <a:r>
              <a:rPr kumimoji="1" lang="en-US" altLang="ja-JP" b="1" dirty="0" smtClean="0">
                <a:solidFill>
                  <a:schemeClr val="bg1"/>
                </a:solidFill>
              </a:rPr>
              <a:t>58</a:t>
            </a:r>
            <a:endParaRPr kumimoji="1" lang="en-US" altLang="ja-JP" b="1" dirty="0">
              <a:solidFill>
                <a:schemeClr val="bg1"/>
              </a:solidFill>
            </a:endParaRP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a:t>
            </a:r>
            <a:r>
              <a:rPr lang="ja-JP" altLang="en-US" b="1" dirty="0" smtClean="0"/>
              <a:t>目標及びモニタリング指標≫</a:t>
            </a:r>
            <a:endParaRPr lang="ja-JP" altLang="en-US" b="1" dirty="0"/>
          </a:p>
        </p:txBody>
      </p:sp>
      <p:sp>
        <p:nvSpPr>
          <p:cNvPr id="9" name="テキスト ボックス 1"/>
          <p:cNvSpPr txBox="1"/>
          <p:nvPr/>
        </p:nvSpPr>
        <p:spPr>
          <a:xfrm>
            <a:off x="7982456" y="183752"/>
            <a:ext cx="1625183"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b="1" dirty="0" smtClean="0"/>
              <a:t>資料１－３</a:t>
            </a:r>
            <a:endParaRPr kumimoji="1" lang="ja-JP" altLang="en-US" b="1" dirty="0"/>
          </a:p>
        </p:txBody>
      </p:sp>
    </p:spTree>
    <p:extLst>
      <p:ext uri="{BB962C8B-B14F-4D97-AF65-F5344CB8AC3E}">
        <p14:creationId xmlns:p14="http://schemas.microsoft.com/office/powerpoint/2010/main" val="3865461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21972" y="162309"/>
            <a:ext cx="9311426" cy="649606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 name="表 15"/>
          <p:cNvGraphicFramePr>
            <a:graphicFrameLocks noGrp="1"/>
          </p:cNvGraphicFramePr>
          <p:nvPr>
            <p:extLst>
              <p:ext uri="{D42A27DB-BD31-4B8C-83A1-F6EECF244321}">
                <p14:modId xmlns:p14="http://schemas.microsoft.com/office/powerpoint/2010/main" val="947145769"/>
              </p:ext>
            </p:extLst>
          </p:nvPr>
        </p:nvGraphicFramePr>
        <p:xfrm>
          <a:off x="425003" y="292706"/>
          <a:ext cx="9092484" cy="1142784"/>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984901">
                  <a:extLst>
                    <a:ext uri="{9D8B030D-6E8A-4147-A177-3AD203B41FA5}">
                      <a16:colId xmlns:a16="http://schemas.microsoft.com/office/drawing/2014/main" val="1328953327"/>
                    </a:ext>
                  </a:extLst>
                </a:gridCol>
              </a:tblGrid>
              <a:tr h="11427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500"/>
                        </a:lnSpc>
                      </a:pPr>
                      <a:r>
                        <a:rPr kumimoji="1" lang="ja-JP" altLang="en-US" sz="1300" b="1" dirty="0" smtClean="0">
                          <a:solidFill>
                            <a:schemeClr val="tx1"/>
                          </a:solidFill>
                        </a:rPr>
                        <a:t>◆がん診療拠点病院のがん相談支援センターの利用促進につながる取組みが必要。</a:t>
                      </a:r>
                      <a:endParaRPr kumimoji="1" lang="en-US" altLang="ja-JP" sz="1300" b="1" dirty="0" smtClean="0">
                        <a:solidFill>
                          <a:schemeClr val="tx1"/>
                        </a:solidFill>
                      </a:endParaRPr>
                    </a:p>
                    <a:p>
                      <a:pPr marL="179388" indent="-179388">
                        <a:lnSpc>
                          <a:spcPts val="1500"/>
                        </a:lnSpc>
                      </a:pPr>
                      <a:r>
                        <a:rPr kumimoji="1" lang="ja-JP" altLang="en-US" sz="1300" b="1" dirty="0" smtClean="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smtClean="0">
                        <a:solidFill>
                          <a:schemeClr val="tx1"/>
                        </a:solidFill>
                      </a:endParaRPr>
                    </a:p>
                    <a:p>
                      <a:pPr>
                        <a:lnSpc>
                          <a:spcPts val="1500"/>
                        </a:lnSpc>
                      </a:pPr>
                      <a:r>
                        <a:rPr kumimoji="1" lang="ja-JP" altLang="en-US" sz="1300" b="1" dirty="0" smtClean="0">
                          <a:solidFill>
                            <a:schemeClr val="tx1"/>
                          </a:solidFill>
                        </a:rPr>
                        <a:t>◆働く世代では、がん治療と仕事の両立など就労支援が求められている。</a:t>
                      </a:r>
                      <a:endParaRPr kumimoji="1" lang="en-US" altLang="ja-JP" sz="1300" b="1" dirty="0" smtClean="0">
                        <a:solidFill>
                          <a:schemeClr val="tx1"/>
                        </a:solidFill>
                      </a:endParaRPr>
                    </a:p>
                    <a:p>
                      <a:pPr>
                        <a:lnSpc>
                          <a:spcPts val="1500"/>
                        </a:lnSpc>
                      </a:pPr>
                      <a:r>
                        <a:rPr kumimoji="1" lang="ja-JP" altLang="en-US" sz="1300" b="1" dirty="0" smtClean="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88676" y="6385662"/>
            <a:ext cx="3748131" cy="365125"/>
          </a:xfrm>
        </p:spPr>
        <p:txBody>
          <a:bodyPr/>
          <a:lstStyle/>
          <a:p>
            <a:r>
              <a:rPr kumimoji="1" lang="ja-JP" altLang="en-US" sz="1400" b="1" dirty="0" smtClean="0">
                <a:latin typeface="+mn-ea"/>
              </a:rPr>
              <a:t>＜がん診療連携検討部会＞</a:t>
            </a:r>
            <a:r>
              <a:rPr kumimoji="1" lang="ja-JP" altLang="en-US" sz="1600" b="1" dirty="0" smtClean="0">
                <a:latin typeface="+mn-ea"/>
              </a:rPr>
              <a:t>　３</a:t>
            </a:r>
            <a:endParaRPr kumimoji="1" lang="ja-JP" altLang="en-US" sz="1600" b="1"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465606934"/>
              </p:ext>
            </p:extLst>
          </p:nvPr>
        </p:nvGraphicFramePr>
        <p:xfrm>
          <a:off x="425003" y="1526463"/>
          <a:ext cx="9092484" cy="4572000"/>
        </p:xfrm>
        <a:graphic>
          <a:graphicData uri="http://schemas.openxmlformats.org/drawingml/2006/table">
            <a:tbl>
              <a:tblPr firstRow="1" bandRow="1">
                <a:tableStyleId>{5C22544A-7EE6-4342-B048-85BDC9FD1C3A}</a:tableStyleId>
              </a:tblPr>
              <a:tblGrid>
                <a:gridCol w="1145211">
                  <a:extLst>
                    <a:ext uri="{9D8B030D-6E8A-4147-A177-3AD203B41FA5}">
                      <a16:colId xmlns:a16="http://schemas.microsoft.com/office/drawing/2014/main" val="528851062"/>
                    </a:ext>
                  </a:extLst>
                </a:gridCol>
                <a:gridCol w="7947273">
                  <a:extLst>
                    <a:ext uri="{9D8B030D-6E8A-4147-A177-3AD203B41FA5}">
                      <a16:colId xmlns:a16="http://schemas.microsoft.com/office/drawing/2014/main" val="89849022"/>
                    </a:ext>
                  </a:extLst>
                </a:gridCol>
              </a:tblGrid>
              <a:tr h="2028104">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300" dirty="0" smtClean="0">
                          <a:solidFill>
                            <a:schemeClr val="tx1"/>
                          </a:solidFill>
                        </a:rPr>
                        <a:t>《</a:t>
                      </a:r>
                      <a:r>
                        <a:rPr kumimoji="1" lang="ja-JP" altLang="en-US" sz="1300" u="sng" dirty="0" smtClean="0">
                          <a:solidFill>
                            <a:schemeClr val="tx1"/>
                          </a:solidFill>
                        </a:rPr>
                        <a:t>がん相談支援センターの機能強化、周知と利用促進</a:t>
                      </a:r>
                      <a:r>
                        <a:rPr kumimoji="1" lang="en-US" altLang="ja-JP" sz="1300" dirty="0" smtClean="0">
                          <a:solidFill>
                            <a:schemeClr val="tx1"/>
                          </a:solidFill>
                        </a:rPr>
                        <a:t>》</a:t>
                      </a:r>
                    </a:p>
                    <a:p>
                      <a:pPr marL="179388" indent="-179388">
                        <a:lnSpc>
                          <a:spcPts val="1500"/>
                        </a:lnSpc>
                      </a:pPr>
                      <a:r>
                        <a:rPr kumimoji="1" lang="ja-JP" altLang="en-US" sz="1300" b="0" dirty="0" smtClean="0">
                          <a:solidFill>
                            <a:schemeClr val="tx1"/>
                          </a:solidFill>
                        </a:rPr>
                        <a:t>■がん</a:t>
                      </a:r>
                      <a:r>
                        <a:rPr kumimoji="1" lang="ja-JP" altLang="en-US" sz="1300" b="0" dirty="0" smtClean="0">
                          <a:solidFill>
                            <a:schemeClr val="tx1"/>
                          </a:solidFill>
                        </a:rPr>
                        <a:t>プロと連携し</a:t>
                      </a:r>
                      <a:r>
                        <a:rPr kumimoji="1" lang="ja-JP" altLang="en-US" sz="1300" b="0" dirty="0" smtClean="0">
                          <a:solidFill>
                            <a:schemeClr val="tx1"/>
                          </a:solidFill>
                        </a:rPr>
                        <a:t>、がん</a:t>
                      </a:r>
                      <a:r>
                        <a:rPr kumimoji="1" lang="ja-JP" altLang="en-US" sz="1300" b="0" dirty="0" smtClean="0">
                          <a:solidFill>
                            <a:schemeClr val="tx1"/>
                          </a:solidFill>
                        </a:rPr>
                        <a:t>ゲノム</a:t>
                      </a:r>
                      <a:r>
                        <a:rPr kumimoji="1" lang="ja-JP" altLang="en-US" sz="1300" b="0" dirty="0" smtClean="0">
                          <a:solidFill>
                            <a:schemeClr val="tx1"/>
                          </a:solidFill>
                        </a:rPr>
                        <a:t>医療をテーマ</a:t>
                      </a:r>
                      <a:r>
                        <a:rPr kumimoji="1" lang="ja-JP" altLang="en-US" sz="1300" b="0" dirty="0" smtClean="0">
                          <a:solidFill>
                            <a:schemeClr val="tx1"/>
                          </a:solidFill>
                        </a:rPr>
                        <a:t>とした相談員向け研修会を実施。</a:t>
                      </a:r>
                      <a:endParaRPr kumimoji="1" lang="en-US" altLang="ja-JP" sz="1300" b="0" dirty="0" smtClean="0">
                        <a:solidFill>
                          <a:schemeClr val="tx1"/>
                        </a:solidFill>
                      </a:endParaRPr>
                    </a:p>
                    <a:p>
                      <a:pPr>
                        <a:lnSpc>
                          <a:spcPts val="1500"/>
                        </a:lnSpc>
                      </a:pPr>
                      <a:r>
                        <a:rPr kumimoji="1" lang="ja-JP" altLang="en-US" sz="1300" b="0" dirty="0" smtClean="0">
                          <a:solidFill>
                            <a:schemeClr val="tx1"/>
                          </a:solidFill>
                        </a:rPr>
                        <a:t>■療養情報冊子を改訂し拠点病院等へ配布予定。また、府民向けイベントで相談支援</a:t>
                      </a:r>
                      <a:endParaRPr kumimoji="1" lang="en-US" altLang="ja-JP" sz="1300" b="0" dirty="0" smtClean="0">
                        <a:solidFill>
                          <a:schemeClr val="tx1"/>
                        </a:solidFill>
                      </a:endParaRPr>
                    </a:p>
                    <a:p>
                      <a:pPr>
                        <a:lnSpc>
                          <a:spcPts val="1500"/>
                        </a:lnSpc>
                      </a:pPr>
                      <a:r>
                        <a:rPr kumimoji="1" lang="ja-JP" altLang="en-US" sz="1300" b="0" dirty="0" smtClean="0">
                          <a:solidFill>
                            <a:schemeClr val="tx1"/>
                          </a:solidFill>
                        </a:rPr>
                        <a:t>　センターを周知。</a:t>
                      </a:r>
                      <a:endParaRPr kumimoji="1" lang="en-US" altLang="ja-JP" sz="1300" b="0" dirty="0" smtClean="0">
                        <a:solidFill>
                          <a:schemeClr val="tx1"/>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全ての働く世代のがん患者の就労支援の推進</a:t>
                      </a:r>
                      <a:r>
                        <a:rPr kumimoji="1" lang="en-US" altLang="ja-JP" sz="1300" dirty="0" smtClean="0">
                          <a:solidFill>
                            <a:schemeClr val="tx1"/>
                          </a:solidFill>
                        </a:rPr>
                        <a:t>》</a:t>
                      </a:r>
                    </a:p>
                    <a:p>
                      <a:pPr marL="179388" indent="-179388">
                        <a:lnSpc>
                          <a:spcPts val="1500"/>
                        </a:lnSpc>
                      </a:pPr>
                      <a:r>
                        <a:rPr kumimoji="1" lang="ja-JP" altLang="en-US" sz="1300" b="0" dirty="0" smtClean="0">
                          <a:solidFill>
                            <a:schemeClr val="tx1"/>
                          </a:solidFill>
                        </a:rPr>
                        <a:t>■府商工労働部と連携して、府民や企業向けの両立支援セミナーを</a:t>
                      </a:r>
                      <a:r>
                        <a:rPr kumimoji="1" lang="ja-JP" altLang="en-US" sz="1300" b="0" dirty="0" smtClean="0">
                          <a:solidFill>
                            <a:schemeClr val="tx1"/>
                          </a:solidFill>
                        </a:rPr>
                        <a:t>実施。</a:t>
                      </a:r>
                      <a:endParaRPr kumimoji="1" lang="en-US" altLang="ja-JP" sz="1300" b="0" dirty="0" smtClean="0">
                        <a:solidFill>
                          <a:schemeClr val="tx1"/>
                        </a:solidFill>
                      </a:endParaRPr>
                    </a:p>
                    <a:p>
                      <a:pPr>
                        <a:lnSpc>
                          <a:spcPts val="1500"/>
                        </a:lnSpc>
                      </a:pPr>
                      <a:r>
                        <a:rPr kumimoji="1" lang="en-US" altLang="ja-JP" sz="1300" dirty="0" smtClean="0">
                          <a:solidFill>
                            <a:schemeClr val="tx1"/>
                          </a:solidFill>
                        </a:rPr>
                        <a:t>《</a:t>
                      </a:r>
                      <a:r>
                        <a:rPr kumimoji="1" lang="ja-JP" altLang="en-US" sz="1300" u="sng" dirty="0" smtClean="0">
                          <a:solidFill>
                            <a:schemeClr val="tx1"/>
                          </a:solidFill>
                        </a:rPr>
                        <a:t>新たな課題への対応</a:t>
                      </a:r>
                      <a:r>
                        <a:rPr kumimoji="1" lang="en-US" altLang="ja-JP" sz="1300" dirty="0" smtClean="0">
                          <a:solidFill>
                            <a:schemeClr val="tx1"/>
                          </a:solidFill>
                        </a:rPr>
                        <a:t>》</a:t>
                      </a:r>
                    </a:p>
                    <a:p>
                      <a:pPr marL="179388" indent="-179388">
                        <a:lnSpc>
                          <a:spcPts val="1500"/>
                        </a:lnSpc>
                      </a:pPr>
                      <a:r>
                        <a:rPr kumimoji="1" lang="en-US" altLang="ja-JP" sz="1300" b="0" dirty="0" smtClean="0">
                          <a:solidFill>
                            <a:schemeClr val="tx1"/>
                          </a:solidFill>
                        </a:rPr>
                        <a:t>■</a:t>
                      </a:r>
                      <a:r>
                        <a:rPr kumimoji="1" lang="ja-JP" altLang="en-US" sz="1300" b="0" dirty="0" smtClean="0">
                          <a:solidFill>
                            <a:schemeClr val="tx1"/>
                          </a:solidFill>
                        </a:rPr>
                        <a:t>小児がん患者を対象とした重粒子線治療の助成制度を新たに開始。また、外来化学療法室等の施設整備に伴うｱﾋﾟｱﾗﾝｽｹｱ整備に対する補助を実施。</a:t>
                      </a:r>
                      <a:endParaRPr kumimoji="1" lang="en-US" altLang="ja-JP" sz="1300" b="0" dirty="0" smtClean="0">
                        <a:solidFill>
                          <a:schemeClr val="tx1"/>
                        </a:solidFill>
                      </a:endParaRPr>
                    </a:p>
                    <a:p>
                      <a:pPr marL="179388" indent="-179388">
                        <a:lnSpc>
                          <a:spcPts val="1500"/>
                        </a:lnSpc>
                      </a:pPr>
                      <a:r>
                        <a:rPr kumimoji="1" lang="ja-JP" altLang="en-US" sz="1300" b="0" dirty="0" smtClean="0">
                          <a:solidFill>
                            <a:schemeClr val="tx1"/>
                          </a:solidFill>
                        </a:rPr>
                        <a:t>■生殖機能の温存に関し、がん・生殖医療ﾈｯﾄﾜｰｸと連携して冊子等を作成するとともに医療機関に対する実施状況に関するアンケートを実施。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293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■多様なニーズに対応できる相談体制</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■相談支援センターの利用促進</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■両立支援に関する積極的な普及啓発</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■各機関と連携して患者等のニーズを踏まえた相談員向け研修会を実施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■相談支援センター利用者の状況や満足度の調査実施、課題の分析</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■相談支援センターの環境整備に対する補助を開始</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■イベント等における普及啓発</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2127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 </a:t>
                      </a:r>
                      <a:r>
                        <a:rPr kumimoji="1" lang="ja-JP" altLang="en-US" sz="1600" b="1" dirty="0" smtClean="0">
                          <a:solidFill>
                            <a:schemeClr val="bg1"/>
                          </a:solidFill>
                        </a:rPr>
                        <a:t>最終予算　　</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t>がん医療提供体制等充実強化事業（</a:t>
                      </a:r>
                      <a:r>
                        <a:rPr kumimoji="1" lang="en-US" altLang="ja-JP" sz="1300" dirty="0" smtClean="0"/>
                        <a:t>140,729</a:t>
                      </a:r>
                      <a:r>
                        <a:rPr kumimoji="1" lang="ja-JP" altLang="en-US" sz="1300" dirty="0" smtClean="0"/>
                        <a:t>千円）、がん患者の就労に関する支援事業（</a:t>
                      </a:r>
                      <a:r>
                        <a:rPr kumimoji="1" lang="en-US" altLang="ja-JP" sz="1300" dirty="0" smtClean="0"/>
                        <a:t>153</a:t>
                      </a:r>
                      <a:r>
                        <a:rPr kumimoji="1" lang="ja-JP" altLang="en-US" sz="1300" dirty="0" smtClean="0"/>
                        <a:t>千円）、がん診療連携拠点病院機能強化事業（</a:t>
                      </a:r>
                      <a:r>
                        <a:rPr kumimoji="1" lang="en-US" altLang="ja-JP" sz="1300" dirty="0" smtClean="0"/>
                        <a:t>140,342</a:t>
                      </a:r>
                      <a:r>
                        <a:rPr kumimoji="1" lang="ja-JP" altLang="en-US" sz="1300" dirty="0" smtClean="0"/>
                        <a:t>千円）等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80666" y="146206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smtClean="0"/>
                  <a:t>年度</a:t>
                </a:r>
                <a:r>
                  <a:rPr kumimoji="1" lang="ja-JP" altLang="en-US" sz="1200" b="1" dirty="0" smtClean="0"/>
                  <a:t>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901055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4380</TotalTime>
  <Words>396</Words>
  <Application>Microsoft Office PowerPoint</Application>
  <PresentationFormat>A4 210 x 297 mm</PresentationFormat>
  <Paragraphs>69</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奥平　麻衣子</cp:lastModifiedBy>
  <cp:revision>357</cp:revision>
  <cp:lastPrinted>2020-01-29T02:49:41Z</cp:lastPrinted>
  <dcterms:created xsi:type="dcterms:W3CDTF">2019-06-16T09:06:21Z</dcterms:created>
  <dcterms:modified xsi:type="dcterms:W3CDTF">2020-03-05T09:31:01Z</dcterms:modified>
</cp:coreProperties>
</file>