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4" r:id="rId2"/>
    <p:sldId id="274"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71" d="100"/>
          <a:sy n="71" d="100"/>
        </p:scale>
        <p:origin x="1122"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2020/3/12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2020/3/12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5" y="993608"/>
            <a:ext cx="9259910" cy="56776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p:cNvGraphicFramePr>
            <a:graphicFrameLocks noGrp="1"/>
          </p:cNvGraphicFramePr>
          <p:nvPr>
            <p:extLst>
              <p:ext uri="{D42A27DB-BD31-4B8C-83A1-F6EECF244321}">
                <p14:modId xmlns:p14="http://schemas.microsoft.com/office/powerpoint/2010/main" val="1589521975"/>
              </p:ext>
            </p:extLst>
          </p:nvPr>
        </p:nvGraphicFramePr>
        <p:xfrm>
          <a:off x="596516" y="2079149"/>
          <a:ext cx="8712968" cy="1481066"/>
        </p:xfrm>
        <a:graphic>
          <a:graphicData uri="http://schemas.openxmlformats.org/drawingml/2006/table">
            <a:tbl>
              <a:tblPr firstRow="1" firstCol="1" bandRow="1">
                <a:tableStyleId>{5C22544A-7EE6-4342-B048-85BDC9FD1C3A}</a:tableStyleId>
              </a:tblPr>
              <a:tblGrid>
                <a:gridCol w="342918">
                  <a:extLst>
                    <a:ext uri="{9D8B030D-6E8A-4147-A177-3AD203B41FA5}">
                      <a16:colId xmlns:a16="http://schemas.microsoft.com/office/drawing/2014/main" val="20000"/>
                    </a:ext>
                  </a:extLst>
                </a:gridCol>
                <a:gridCol w="3761355">
                  <a:extLst>
                    <a:ext uri="{9D8B030D-6E8A-4147-A177-3AD203B41FA5}">
                      <a16:colId xmlns:a16="http://schemas.microsoft.com/office/drawing/2014/main" val="20001"/>
                    </a:ext>
                  </a:extLst>
                </a:gridCol>
                <a:gridCol w="1712890">
                  <a:extLst>
                    <a:ext uri="{9D8B030D-6E8A-4147-A177-3AD203B41FA5}">
                      <a16:colId xmlns:a16="http://schemas.microsoft.com/office/drawing/2014/main" val="20002"/>
                    </a:ext>
                  </a:extLst>
                </a:gridCol>
                <a:gridCol w="1691706">
                  <a:extLst>
                    <a:ext uri="{9D8B030D-6E8A-4147-A177-3AD203B41FA5}">
                      <a16:colId xmlns:a16="http://schemas.microsoft.com/office/drawing/2014/main" val="1758502819"/>
                    </a:ext>
                  </a:extLst>
                </a:gridCol>
                <a:gridCol w="1204099">
                  <a:extLst>
                    <a:ext uri="{9D8B030D-6E8A-4147-A177-3AD203B41FA5}">
                      <a16:colId xmlns:a16="http://schemas.microsoft.com/office/drawing/2014/main" val="20003"/>
                    </a:ext>
                  </a:extLst>
                </a:gridCol>
              </a:tblGrid>
              <a:tr h="41935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smtClean="0">
                          <a:effectLst/>
                          <a:latin typeface="+mn-ea"/>
                          <a:ea typeface="+mn-ea"/>
                        </a:rPr>
                        <a:t>個別</a:t>
                      </a:r>
                      <a:r>
                        <a:rPr lang="ja-JP" sz="1400" b="1" dirty="0">
                          <a:effectLst/>
                          <a:latin typeface="+mn-ea"/>
                          <a:ea typeface="+mn-ea"/>
                        </a:rPr>
                        <a:t>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06171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がん患者の緩和ケアに対する満足度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（痛み、不安、治療方法や療養場所、経済面、家族への配慮等への対応に係る非常に思う、そう思う平均値）</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smtClean="0">
                          <a:effectLst/>
                          <a:latin typeface="+mn-ea"/>
                          <a:ea typeface="+mn-ea"/>
                        </a:rPr>
                        <a:t>58.6</a:t>
                      </a:r>
                      <a:r>
                        <a:rPr lang="ja-JP" sz="1400" b="1" dirty="0" smtClean="0">
                          <a:effectLst/>
                          <a:latin typeface="+mn-ea"/>
                          <a:ea typeface="+mn-ea"/>
                        </a:rPr>
                        <a:t>％</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rgbClr val="000000"/>
                          </a:solidFill>
                          <a:effectLst/>
                          <a:latin typeface="+mn-ea"/>
                          <a:ea typeface="+mn-ea"/>
                          <a:cs typeface="HG丸ｺﾞｼｯｸM-PRO"/>
                        </a:rPr>
                        <a:t>調査・集計中</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187395209"/>
              </p:ext>
            </p:extLst>
          </p:nvPr>
        </p:nvGraphicFramePr>
        <p:xfrm>
          <a:off x="596517" y="3683872"/>
          <a:ext cx="8712967" cy="2848347"/>
        </p:xfrm>
        <a:graphic>
          <a:graphicData uri="http://schemas.openxmlformats.org/drawingml/2006/table">
            <a:tbl>
              <a:tblPr firstRow="1" firstCol="1" bandRow="1">
                <a:tableStyleId>{5C22544A-7EE6-4342-B048-85BDC9FD1C3A}</a:tableStyleId>
              </a:tblPr>
              <a:tblGrid>
                <a:gridCol w="298752">
                  <a:extLst>
                    <a:ext uri="{9D8B030D-6E8A-4147-A177-3AD203B41FA5}">
                      <a16:colId xmlns:a16="http://schemas.microsoft.com/office/drawing/2014/main" val="20000"/>
                    </a:ext>
                  </a:extLst>
                </a:gridCol>
                <a:gridCol w="3007030">
                  <a:extLst>
                    <a:ext uri="{9D8B030D-6E8A-4147-A177-3AD203B41FA5}">
                      <a16:colId xmlns:a16="http://schemas.microsoft.com/office/drawing/2014/main" val="20001"/>
                    </a:ext>
                  </a:extLst>
                </a:gridCol>
                <a:gridCol w="2691684">
                  <a:extLst>
                    <a:ext uri="{9D8B030D-6E8A-4147-A177-3AD203B41FA5}">
                      <a16:colId xmlns:a16="http://schemas.microsoft.com/office/drawing/2014/main" val="20002"/>
                    </a:ext>
                  </a:extLst>
                </a:gridCol>
                <a:gridCol w="2715501">
                  <a:extLst>
                    <a:ext uri="{9D8B030D-6E8A-4147-A177-3AD203B41FA5}">
                      <a16:colId xmlns:a16="http://schemas.microsoft.com/office/drawing/2014/main" val="3857152038"/>
                    </a:ext>
                  </a:extLst>
                </a:gridCol>
              </a:tblGrid>
              <a:tr h="32145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altLang="ja-JP" sz="1400" b="1" dirty="0" smtClean="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48601">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緩和ケアチームの新規診療症例数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10,885</a:t>
                      </a:r>
                      <a:r>
                        <a:rPr lang="ja-JP" sz="1400" b="1" dirty="0" smtClean="0">
                          <a:effectLst/>
                          <a:latin typeface="+mn-ea"/>
                          <a:ea typeface="+mn-ea"/>
                        </a:rPr>
                        <a:t>件</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6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12,323</a:t>
                      </a:r>
                      <a:r>
                        <a:rPr lang="ja-JP" altLang="ja-JP" sz="1400" b="1" dirty="0" smtClean="0">
                          <a:effectLst/>
                          <a:latin typeface="+mn-ea"/>
                          <a:ea typeface="+mn-ea"/>
                        </a:rPr>
                        <a:t>件／</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altLang="ja-JP" sz="1400" b="1" dirty="0" smtClean="0">
                          <a:effectLst/>
                          <a:latin typeface="+mn-ea"/>
                          <a:ea typeface="+mn-ea"/>
                        </a:rPr>
                        <a:t>（小児がん除く）</a:t>
                      </a:r>
                    </a:p>
                    <a:p>
                      <a:pPr algn="ctr" fontAlgn="auto">
                        <a:lnSpc>
                          <a:spcPts val="1600"/>
                        </a:lnSpc>
                        <a:spcAft>
                          <a:spcPts val="0"/>
                        </a:spcAft>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086">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緩和ケア</a:t>
                      </a:r>
                      <a:r>
                        <a:rPr lang="ja-JP" sz="1400" b="1" dirty="0" smtClean="0">
                          <a:effectLst/>
                          <a:latin typeface="+mn-ea"/>
                          <a:ea typeface="+mn-ea"/>
                        </a:rPr>
                        <a:t>研修</a:t>
                      </a:r>
                      <a:r>
                        <a:rPr lang="ja-JP" altLang="en-US" sz="1400" b="1" dirty="0" smtClean="0">
                          <a:effectLst/>
                          <a:latin typeface="+mn-ea"/>
                          <a:ea typeface="+mn-ea"/>
                        </a:rPr>
                        <a:t>累積</a:t>
                      </a:r>
                      <a:r>
                        <a:rPr lang="ja-JP" sz="1400" b="1" dirty="0" smtClean="0">
                          <a:effectLst/>
                          <a:latin typeface="+mn-ea"/>
                          <a:ea typeface="+mn-ea"/>
                        </a:rPr>
                        <a:t>受講者数</a:t>
                      </a:r>
                      <a:endParaRPr 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smtClean="0">
                          <a:effectLst/>
                          <a:latin typeface="+mn-ea"/>
                          <a:ea typeface="+mn-ea"/>
                        </a:rPr>
                        <a:t>1</a:t>
                      </a:r>
                      <a:r>
                        <a:rPr lang="en-US" altLang="ja-JP" sz="1400" b="1" dirty="0" smtClean="0">
                          <a:effectLst/>
                          <a:latin typeface="+mn-ea"/>
                          <a:ea typeface="+mn-ea"/>
                        </a:rPr>
                        <a:t>0</a:t>
                      </a:r>
                      <a:r>
                        <a:rPr lang="en-US" sz="1400" b="1" dirty="0" smtClean="0">
                          <a:effectLst/>
                          <a:latin typeface="+mn-ea"/>
                          <a:ea typeface="+mn-ea"/>
                        </a:rPr>
                        <a:t>,7</a:t>
                      </a:r>
                      <a:r>
                        <a:rPr lang="en-US" altLang="ja-JP" sz="1400" b="1" dirty="0" smtClean="0">
                          <a:effectLst/>
                          <a:latin typeface="+mn-ea"/>
                          <a:ea typeface="+mn-ea"/>
                        </a:rPr>
                        <a:t>88</a:t>
                      </a:r>
                      <a:r>
                        <a:rPr lang="ja-JP" sz="1400" b="1" dirty="0" smtClean="0">
                          <a:effectLst/>
                          <a:latin typeface="+mn-ea"/>
                          <a:ea typeface="+mn-ea"/>
                        </a:rPr>
                        <a:t>名</a:t>
                      </a:r>
                      <a:r>
                        <a:rPr lang="en-US" altLang="ja-JP" sz="1400" b="1" dirty="0" smtClean="0">
                          <a:effectLst/>
                          <a:latin typeface="+mn-ea"/>
                          <a:ea typeface="+mn-ea"/>
                        </a:rPr>
                        <a:t>(</a:t>
                      </a:r>
                      <a:r>
                        <a:rPr lang="ja-JP" altLang="en-US" sz="1400" b="1" dirty="0" smtClean="0">
                          <a:effectLst/>
                          <a:latin typeface="+mn-ea"/>
                          <a:ea typeface="+mn-ea"/>
                        </a:rPr>
                        <a:t>ｺﾒﾃﾞｨｶﾙ含む</a:t>
                      </a:r>
                      <a:r>
                        <a:rPr lang="en-US" altLang="ja-JP" sz="1400" b="1" dirty="0" smtClean="0">
                          <a:effectLst/>
                          <a:latin typeface="+mn-ea"/>
                          <a:ea typeface="+mn-ea"/>
                        </a:rPr>
                        <a:t>)</a:t>
                      </a:r>
                      <a:endParaRPr lang="ja-JP" sz="1400" b="1" dirty="0">
                        <a:effectLst/>
                        <a:latin typeface="+mn-ea"/>
                        <a:ea typeface="+mn-ea"/>
                      </a:endParaRPr>
                    </a:p>
                    <a:p>
                      <a:pPr algn="ctr">
                        <a:lnSpc>
                          <a:spcPts val="1600"/>
                        </a:lnSpc>
                        <a:spcAft>
                          <a:spcPts val="0"/>
                        </a:spcAft>
                      </a:pPr>
                      <a:r>
                        <a:rPr lang="ja-JP" sz="1200" b="1" dirty="0">
                          <a:effectLst/>
                          <a:latin typeface="+mn-ea"/>
                          <a:ea typeface="+mn-ea"/>
                        </a:rPr>
                        <a:t>【平成</a:t>
                      </a:r>
                      <a:r>
                        <a:rPr lang="en-US" sz="1200" b="1" dirty="0" smtClean="0">
                          <a:effectLst/>
                          <a:latin typeface="+mn-ea"/>
                          <a:ea typeface="+mn-ea"/>
                        </a:rPr>
                        <a:t>29</a:t>
                      </a:r>
                      <a:r>
                        <a:rPr lang="ja-JP" sz="1200" b="1" dirty="0" smtClean="0">
                          <a:effectLst/>
                          <a:latin typeface="+mn-ea"/>
                          <a:ea typeface="+mn-ea"/>
                        </a:rPr>
                        <a:t>年</a:t>
                      </a:r>
                      <a:r>
                        <a:rPr lang="en-US" altLang="ja-JP" sz="1200" b="1" dirty="0">
                          <a:effectLst/>
                          <a:latin typeface="+mn-ea"/>
                          <a:ea typeface="+mn-ea"/>
                        </a:rPr>
                        <a:t>12</a:t>
                      </a:r>
                      <a:r>
                        <a:rPr lang="ja-JP" sz="1200" b="1" dirty="0" smtClean="0">
                          <a:effectLst/>
                          <a:latin typeface="+mn-ea"/>
                          <a:ea typeface="+mn-ea"/>
                        </a:rPr>
                        <a:t>月</a:t>
                      </a:r>
                      <a:r>
                        <a:rPr lang="ja-JP" altLang="en-US" sz="1200" b="1" dirty="0" smtClean="0">
                          <a:effectLst/>
                          <a:latin typeface="+mn-ea"/>
                          <a:ea typeface="+mn-ea"/>
                        </a:rPr>
                        <a:t>末日現在</a:t>
                      </a:r>
                      <a:r>
                        <a:rPr lang="ja-JP" sz="1200" b="1" dirty="0" smtClean="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12,886</a:t>
                      </a:r>
                      <a:r>
                        <a:rPr lang="ja-JP" altLang="ja-JP" sz="1400" b="1" dirty="0" smtClean="0">
                          <a:solidFill>
                            <a:schemeClr val="tx1"/>
                          </a:solidFill>
                          <a:effectLst/>
                          <a:latin typeface="+mn-ea"/>
                          <a:ea typeface="+mn-ea"/>
                        </a:rPr>
                        <a:t>名</a:t>
                      </a:r>
                      <a:r>
                        <a:rPr lang="en-US" altLang="ja-JP" sz="1400" b="1" dirty="0" smtClean="0">
                          <a:effectLst/>
                          <a:latin typeface="+mn-ea"/>
                          <a:ea typeface="+mn-ea"/>
                        </a:rPr>
                        <a:t>(</a:t>
                      </a:r>
                      <a:r>
                        <a:rPr lang="ja-JP" altLang="en-US" sz="1400" b="1" dirty="0" smtClean="0">
                          <a:effectLst/>
                          <a:latin typeface="+mn-ea"/>
                          <a:ea typeface="+mn-ea"/>
                        </a:rPr>
                        <a:t>ｺﾒﾃﾞｨｶﾙ含む</a:t>
                      </a:r>
                      <a:r>
                        <a:rPr lang="en-US" altLang="ja-JP" sz="1400" b="1" dirty="0" smtClean="0">
                          <a:effectLst/>
                          <a:latin typeface="+mn-ea"/>
                          <a:ea typeface="+mn-ea"/>
                        </a:rPr>
                        <a:t>)</a:t>
                      </a:r>
                      <a:endParaRPr lang="ja-JP" altLang="ja-JP" sz="1400" b="1" dirty="0" smtClean="0">
                        <a:effectLst/>
                        <a:latin typeface="+mn-ea"/>
                        <a:ea typeface="+mn-ea"/>
                      </a:endParaRPr>
                    </a:p>
                    <a:p>
                      <a:pPr algn="ctr">
                        <a:lnSpc>
                          <a:spcPts val="1600"/>
                        </a:lnSpc>
                        <a:spcAft>
                          <a:spcPts val="0"/>
                        </a:spcAft>
                      </a:pPr>
                      <a:r>
                        <a:rPr lang="ja-JP" altLang="ja-JP" sz="1200" b="1" dirty="0" smtClean="0">
                          <a:effectLst/>
                          <a:latin typeface="+mn-ea"/>
                          <a:ea typeface="+mn-ea"/>
                        </a:rPr>
                        <a:t>【</a:t>
                      </a:r>
                      <a:r>
                        <a:rPr lang="ja-JP" altLang="en-US" sz="1200" b="1" dirty="0" smtClean="0">
                          <a:effectLst/>
                          <a:latin typeface="+mn-ea"/>
                          <a:ea typeface="+mn-ea"/>
                        </a:rPr>
                        <a:t>令和元</a:t>
                      </a:r>
                      <a:r>
                        <a:rPr lang="ja-JP" altLang="ja-JP" sz="1200" b="1" dirty="0" smtClean="0">
                          <a:effectLst/>
                          <a:latin typeface="+mn-ea"/>
                          <a:ea typeface="+mn-ea"/>
                        </a:rPr>
                        <a:t>年</a:t>
                      </a:r>
                      <a:r>
                        <a:rPr lang="en-US" altLang="ja-JP" sz="1200" b="1" dirty="0" smtClean="0">
                          <a:effectLst/>
                          <a:latin typeface="+mn-ea"/>
                          <a:ea typeface="+mn-ea"/>
                        </a:rPr>
                        <a:t>12</a:t>
                      </a:r>
                      <a:r>
                        <a:rPr lang="ja-JP" altLang="ja-JP" sz="1200" b="1" dirty="0" smtClean="0">
                          <a:effectLst/>
                          <a:latin typeface="+mn-ea"/>
                          <a:ea typeface="+mn-ea"/>
                        </a:rPr>
                        <a:t>月</a:t>
                      </a:r>
                      <a:r>
                        <a:rPr lang="ja-JP" altLang="en-US" sz="1200" b="1" dirty="0" smtClean="0">
                          <a:effectLst/>
                          <a:latin typeface="+mn-ea"/>
                          <a:ea typeface="+mn-ea"/>
                        </a:rPr>
                        <a:t>末日現在</a:t>
                      </a:r>
                      <a:r>
                        <a:rPr lang="ja-JP" altLang="ja-JP" sz="1200" b="1" dirty="0" smtClean="0">
                          <a:effectLst/>
                          <a:latin typeface="+mn-ea"/>
                          <a:ea typeface="+mn-ea"/>
                        </a:rPr>
                        <a:t>】</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48601">
                <a:tc>
                  <a:txBody>
                    <a:bodyPr/>
                    <a:lstStyle/>
                    <a:p>
                      <a:pPr algn="ctr" fontAlgn="auto">
                        <a:lnSpc>
                          <a:spcPts val="1600"/>
                        </a:lnSpc>
                        <a:spcAft>
                          <a:spcPts val="0"/>
                        </a:spcAft>
                      </a:pPr>
                      <a:r>
                        <a:rPr lang="en-US" sz="1400" b="1" dirty="0">
                          <a:effectLst/>
                          <a:latin typeface="+mn-ea"/>
                          <a:ea typeface="+mn-ea"/>
                        </a:rPr>
                        <a:t>3</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在宅緩和ケアに取組む医療機関数</a:t>
                      </a:r>
                    </a:p>
                    <a:p>
                      <a:pPr algn="l" fontAlgn="auto">
                        <a:lnSpc>
                          <a:spcPts val="1600"/>
                        </a:lnSpc>
                        <a:spcAft>
                          <a:spcPts val="0"/>
                        </a:spcAft>
                      </a:pP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965</a:t>
                      </a:r>
                      <a:r>
                        <a:rPr lang="ja-JP" sz="1400" b="1" dirty="0" smtClean="0">
                          <a:effectLst/>
                          <a:latin typeface="+mn-ea"/>
                          <a:ea typeface="+mn-ea"/>
                        </a:rPr>
                        <a:t>医療</a:t>
                      </a:r>
                      <a:r>
                        <a:rPr lang="ja-JP" sz="1400" b="1" dirty="0">
                          <a:effectLst/>
                          <a:latin typeface="+mn-ea"/>
                          <a:ea typeface="+mn-ea"/>
                        </a:rPr>
                        <a:t>機関／</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600"/>
                        </a:lnSpc>
                        <a:spcAft>
                          <a:spcPts val="0"/>
                        </a:spcAft>
                      </a:pPr>
                      <a:r>
                        <a:rPr lang="ja-JP" sz="1200" b="1" dirty="0">
                          <a:effectLst/>
                          <a:latin typeface="+mn-ea"/>
                          <a:ea typeface="+mn-ea"/>
                        </a:rPr>
                        <a:t>【平成</a:t>
                      </a:r>
                      <a:r>
                        <a:rPr lang="en-US" sz="1200" b="1" dirty="0">
                          <a:effectLst/>
                          <a:latin typeface="+mn-ea"/>
                          <a:ea typeface="+mn-ea"/>
                        </a:rPr>
                        <a:t>29</a:t>
                      </a:r>
                      <a:r>
                        <a:rPr lang="ja-JP" sz="1200" b="1" dirty="0">
                          <a:effectLst/>
                          <a:latin typeface="+mn-ea"/>
                          <a:ea typeface="+mn-ea"/>
                        </a:rPr>
                        <a:t>（</a:t>
                      </a:r>
                      <a:r>
                        <a:rPr lang="en-US" sz="1200" b="1" dirty="0">
                          <a:effectLst/>
                          <a:latin typeface="+mn-ea"/>
                          <a:ea typeface="+mn-ea"/>
                        </a:rPr>
                        <a:t>2017</a:t>
                      </a:r>
                      <a:r>
                        <a:rPr lang="ja-JP" sz="1200" b="1" dirty="0">
                          <a:effectLst/>
                          <a:latin typeface="+mn-ea"/>
                          <a:ea typeface="+mn-ea"/>
                        </a:rPr>
                        <a:t>）</a:t>
                      </a:r>
                      <a:r>
                        <a:rPr lang="ja-JP" sz="1200" b="1" dirty="0" smtClean="0">
                          <a:effectLst/>
                          <a:latin typeface="+mn-ea"/>
                          <a:ea typeface="+mn-ea"/>
                        </a:rPr>
                        <a:t>年</a:t>
                      </a:r>
                      <a:r>
                        <a:rPr lang="en-US" altLang="ja-JP" sz="1200" b="1" dirty="0">
                          <a:effectLst/>
                          <a:latin typeface="+mn-ea"/>
                          <a:ea typeface="+mn-ea"/>
                        </a:rPr>
                        <a:t>9</a:t>
                      </a:r>
                      <a:r>
                        <a:rPr lang="ja-JP" sz="1200" b="1" dirty="0" smtClean="0">
                          <a:effectLst/>
                          <a:latin typeface="+mn-ea"/>
                          <a:ea typeface="+mn-ea"/>
                        </a:rPr>
                        <a:t>月</a:t>
                      </a:r>
                      <a:r>
                        <a:rPr lang="en-US" altLang="ja-JP" sz="1200" b="1" dirty="0" smtClean="0">
                          <a:effectLst/>
                          <a:latin typeface="+mn-ea"/>
                          <a:ea typeface="+mn-ea"/>
                        </a:rPr>
                        <a:t>1</a:t>
                      </a:r>
                      <a:r>
                        <a:rPr lang="ja-JP" altLang="en-US" sz="1200" b="1" dirty="0" smtClean="0">
                          <a:effectLst/>
                          <a:latin typeface="+mn-ea"/>
                          <a:ea typeface="+mn-ea"/>
                        </a:rPr>
                        <a:t>日現在</a:t>
                      </a:r>
                      <a:r>
                        <a:rPr lang="ja-JP" sz="1200" b="1" dirty="0" smtClean="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1,493</a:t>
                      </a:r>
                      <a:r>
                        <a:rPr lang="ja-JP" altLang="ja-JP" sz="1400" b="1" dirty="0" smtClean="0">
                          <a:effectLst/>
                          <a:latin typeface="+mn-ea"/>
                          <a:ea typeface="+mn-ea"/>
                        </a:rPr>
                        <a:t>医療機関／</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altLang="ja-JP" sz="1400" b="1" dirty="0" smtClean="0">
                          <a:effectLst/>
                          <a:latin typeface="+mn-ea"/>
                          <a:ea typeface="+mn-ea"/>
                        </a:rPr>
                        <a:t>（小児がん除く）</a:t>
                      </a:r>
                    </a:p>
                    <a:p>
                      <a:pPr algn="ctr" fontAlgn="auto">
                        <a:lnSpc>
                          <a:spcPts val="1600"/>
                        </a:lnSpc>
                        <a:spcAft>
                          <a:spcPts val="0"/>
                        </a:spcAft>
                      </a:pPr>
                      <a:r>
                        <a:rPr lang="ja-JP" altLang="ja-JP" sz="1200" b="1" dirty="0" smtClean="0">
                          <a:effectLst/>
                          <a:latin typeface="+mn-ea"/>
                          <a:ea typeface="+mn-ea"/>
                        </a:rPr>
                        <a:t>【</a:t>
                      </a:r>
                      <a:r>
                        <a:rPr lang="ja-JP" altLang="en-US" sz="1200" b="1" dirty="0" smtClean="0">
                          <a:effectLst/>
                          <a:latin typeface="+mn-ea"/>
                          <a:ea typeface="+mn-ea"/>
                        </a:rPr>
                        <a:t>令和元</a:t>
                      </a:r>
                      <a:r>
                        <a:rPr lang="ja-JP" altLang="ja-JP" sz="1200" b="1" dirty="0" smtClean="0">
                          <a:effectLst/>
                          <a:latin typeface="+mn-ea"/>
                          <a:ea typeface="+mn-ea"/>
                        </a:rPr>
                        <a:t>（</a:t>
                      </a:r>
                      <a:r>
                        <a:rPr lang="en-US" altLang="ja-JP" sz="1200" b="1" dirty="0" smtClean="0">
                          <a:effectLst/>
                          <a:latin typeface="+mn-ea"/>
                          <a:ea typeface="+mn-ea"/>
                        </a:rPr>
                        <a:t>2019</a:t>
                      </a:r>
                      <a:r>
                        <a:rPr lang="ja-JP" altLang="ja-JP" sz="1200" b="1" dirty="0" smtClean="0">
                          <a:effectLst/>
                          <a:latin typeface="+mn-ea"/>
                          <a:ea typeface="+mn-ea"/>
                        </a:rPr>
                        <a:t>）年</a:t>
                      </a:r>
                      <a:r>
                        <a:rPr lang="en-US" altLang="ja-JP" sz="1200" b="1" dirty="0" smtClean="0">
                          <a:effectLst/>
                          <a:latin typeface="+mn-ea"/>
                          <a:ea typeface="+mn-ea"/>
                        </a:rPr>
                        <a:t>9</a:t>
                      </a:r>
                      <a:r>
                        <a:rPr lang="ja-JP" altLang="ja-JP" sz="1200" b="1" dirty="0" smtClean="0">
                          <a:effectLst/>
                          <a:latin typeface="+mn-ea"/>
                          <a:ea typeface="+mn-ea"/>
                        </a:rPr>
                        <a:t>月</a:t>
                      </a:r>
                      <a:r>
                        <a:rPr lang="en-US" altLang="ja-JP" sz="1200" b="1" dirty="0" smtClean="0">
                          <a:effectLst/>
                          <a:latin typeface="+mn-ea"/>
                          <a:ea typeface="+mn-ea"/>
                        </a:rPr>
                        <a:t>1</a:t>
                      </a:r>
                      <a:r>
                        <a:rPr lang="ja-JP" altLang="en-US" sz="1200" b="1" dirty="0" smtClean="0">
                          <a:effectLst/>
                          <a:latin typeface="+mn-ea"/>
                          <a:ea typeface="+mn-ea"/>
                        </a:rPr>
                        <a:t>日現在</a:t>
                      </a:r>
                      <a:r>
                        <a:rPr lang="ja-JP" altLang="ja-JP" sz="1200" b="1" dirty="0" smtClean="0">
                          <a:effectLst/>
                          <a:latin typeface="+mn-ea"/>
                          <a:ea typeface="+mn-ea"/>
                        </a:rPr>
                        <a:t>】</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48601">
                <a:tc>
                  <a:txBody>
                    <a:bodyPr/>
                    <a:lstStyle/>
                    <a:p>
                      <a:pPr algn="ctr" fontAlgn="auto">
                        <a:lnSpc>
                          <a:spcPts val="1600"/>
                        </a:lnSpc>
                        <a:spcAft>
                          <a:spcPts val="0"/>
                        </a:spcAft>
                      </a:pPr>
                      <a:r>
                        <a:rPr lang="en-US" sz="1400" b="1" dirty="0">
                          <a:effectLst/>
                          <a:latin typeface="+mn-ea"/>
                          <a:ea typeface="+mn-ea"/>
                        </a:rPr>
                        <a:t>4</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がん患者の緩和ケアに</a:t>
                      </a:r>
                      <a:r>
                        <a:rPr lang="ja-JP" sz="1400" b="1" dirty="0" smtClean="0">
                          <a:effectLst/>
                          <a:latin typeface="+mn-ea"/>
                          <a:ea typeface="+mn-ea"/>
                        </a:rPr>
                        <a:t>対する</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理解度</a:t>
                      </a:r>
                      <a:r>
                        <a:rPr lang="ja-JP" sz="1400" b="1" dirty="0">
                          <a:effectLst/>
                          <a:latin typeface="+mn-ea"/>
                          <a:ea typeface="+mn-ea"/>
                        </a:rPr>
                        <a:t>の向上</a:t>
                      </a:r>
                    </a:p>
                    <a:p>
                      <a:pPr algn="l" fontAlgn="auto">
                        <a:lnSpc>
                          <a:spcPts val="1600"/>
                        </a:lnSpc>
                        <a:spcAft>
                          <a:spcPts val="0"/>
                        </a:spcAft>
                      </a:pPr>
                      <a:r>
                        <a:rPr lang="ja-JP" sz="1400" b="1" dirty="0">
                          <a:effectLst/>
                          <a:latin typeface="+mn-ea"/>
                          <a:ea typeface="+mn-ea"/>
                        </a:rPr>
                        <a:t>【</a:t>
                      </a:r>
                      <a:r>
                        <a:rPr lang="ja-JP" sz="1400" b="1" kern="100" dirty="0">
                          <a:effectLst/>
                          <a:latin typeface="+mn-ea"/>
                          <a:ea typeface="+mn-ea"/>
                        </a:rPr>
                        <a:t>がん患者ニーズ調査</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49.6</a:t>
                      </a:r>
                      <a:r>
                        <a:rPr lang="ja-JP" sz="1400" b="1" dirty="0">
                          <a:effectLst/>
                          <a:latin typeface="+mn-ea"/>
                          <a:ea typeface="+mn-ea"/>
                        </a:rPr>
                        <a:t>％</a:t>
                      </a:r>
                    </a:p>
                    <a:p>
                      <a:pPr algn="ctr" fontAlgn="auto">
                        <a:lnSpc>
                          <a:spcPts val="1600"/>
                        </a:lnSpc>
                        <a:spcAft>
                          <a:spcPts val="0"/>
                        </a:spcAft>
                      </a:pPr>
                      <a:r>
                        <a:rPr lang="ja-JP" sz="1200" b="1" dirty="0">
                          <a:effectLst/>
                          <a:latin typeface="+mn-ea"/>
                          <a:ea typeface="+mn-ea"/>
                        </a:rPr>
                        <a:t>【平成</a:t>
                      </a:r>
                      <a:r>
                        <a:rPr lang="en-US" sz="1200" b="1" dirty="0">
                          <a:effectLst/>
                          <a:latin typeface="+mn-ea"/>
                          <a:ea typeface="+mn-ea"/>
                        </a:rPr>
                        <a:t>28</a:t>
                      </a:r>
                      <a:r>
                        <a:rPr lang="ja-JP" sz="1200" b="1" dirty="0">
                          <a:effectLst/>
                          <a:latin typeface="+mn-ea"/>
                          <a:ea typeface="+mn-ea"/>
                        </a:rPr>
                        <a:t>（</a:t>
                      </a:r>
                      <a:r>
                        <a:rPr lang="en-US" sz="1200" b="1" dirty="0">
                          <a:effectLst/>
                          <a:latin typeface="+mn-ea"/>
                          <a:ea typeface="+mn-ea"/>
                        </a:rPr>
                        <a:t>2016</a:t>
                      </a:r>
                      <a:r>
                        <a:rPr lang="ja-JP" sz="1200" b="1" dirty="0">
                          <a:effectLst/>
                          <a:latin typeface="+mn-ea"/>
                          <a:ea typeface="+mn-ea"/>
                        </a:rPr>
                        <a:t>）年度】</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rgbClr val="000000"/>
                          </a:solidFill>
                          <a:effectLst/>
                          <a:latin typeface="+mn-ea"/>
                          <a:ea typeface="+mn-ea"/>
                          <a:cs typeface="HG丸ｺﾞｼｯｸM-PRO"/>
                        </a:rPr>
                        <a:t>調査・集計中</a:t>
                      </a:r>
                      <a:endParaRPr lang="ja-JP" altLang="ja-JP" sz="14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2" name="正方形/長方形 11"/>
          <p:cNvSpPr/>
          <p:nvPr/>
        </p:nvSpPr>
        <p:spPr>
          <a:xfrm>
            <a:off x="543286" y="1755551"/>
            <a:ext cx="8130963" cy="369332"/>
          </a:xfrm>
          <a:prstGeom prst="rect">
            <a:avLst/>
          </a:prstGeom>
        </p:spPr>
        <p:txBody>
          <a:bodyPr wrap="square">
            <a:spAutoFit/>
          </a:bodyPr>
          <a:lstStyle/>
          <a:p>
            <a:r>
              <a:rPr lang="ja-JP" altLang="en-US" b="1" dirty="0"/>
              <a:t>≪第３期大阪府がん対策推進計画における個別</a:t>
            </a:r>
            <a:r>
              <a:rPr lang="ja-JP" altLang="en-US" b="1" dirty="0" smtClean="0"/>
              <a:t>目標及びモニタリング指標≫</a:t>
            </a:r>
            <a:endParaRPr lang="ja-JP" altLang="en-US" b="1" dirty="0"/>
          </a:p>
        </p:txBody>
      </p:sp>
      <p:sp>
        <p:nvSpPr>
          <p:cNvPr id="16" name="正方形/長方形 15"/>
          <p:cNvSpPr/>
          <p:nvPr/>
        </p:nvSpPr>
        <p:spPr>
          <a:xfrm>
            <a:off x="129324" y="841274"/>
            <a:ext cx="7267691" cy="861774"/>
          </a:xfrm>
          <a:prstGeom prst="rect">
            <a:avLst/>
          </a:prstGeom>
          <a:solidFill>
            <a:srgbClr val="002060"/>
          </a:solidFill>
        </p:spPr>
        <p:txBody>
          <a:bodyPr wrap="square" anchor="ctr">
            <a:spAutoFit/>
          </a:bodyPr>
          <a:lstStyle/>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dirty="0">
                <a:solidFill>
                  <a:schemeClr val="bg1"/>
                </a:solidFill>
              </a:rPr>
              <a:t>小児･</a:t>
            </a:r>
            <a:r>
              <a:rPr kumimoji="1" lang="en-US" altLang="ja-JP" sz="1600" b="1" dirty="0">
                <a:solidFill>
                  <a:schemeClr val="bg1"/>
                </a:solidFill>
              </a:rPr>
              <a:t>AYA</a:t>
            </a:r>
            <a:r>
              <a:rPr kumimoji="1" lang="ja-JP" altLang="en-US" sz="1600" b="1" dirty="0">
                <a:solidFill>
                  <a:schemeClr val="bg1"/>
                </a:solidFill>
              </a:rPr>
              <a:t>世代の</a:t>
            </a:r>
            <a:r>
              <a:rPr kumimoji="1" lang="ja-JP" altLang="en-US" sz="1600" b="1" dirty="0" smtClean="0">
                <a:solidFill>
                  <a:schemeClr val="bg1"/>
                </a:solidFill>
              </a:rPr>
              <a:t>がん･</a:t>
            </a:r>
            <a:r>
              <a:rPr kumimoji="1" lang="ja-JP" altLang="en-US" sz="1600" b="1" u="heavy" dirty="0" smtClean="0">
                <a:solidFill>
                  <a:schemeClr val="bg1"/>
                </a:solidFill>
              </a:rPr>
              <a:t>高齢者</a:t>
            </a:r>
            <a:r>
              <a:rPr kumimoji="1" lang="ja-JP" altLang="en-US" sz="1600" b="1" u="heavy" dirty="0">
                <a:solidFill>
                  <a:schemeClr val="bg1"/>
                </a:solidFill>
              </a:rPr>
              <a:t>の</a:t>
            </a:r>
            <a:r>
              <a:rPr kumimoji="1" lang="ja-JP" altLang="en-US" sz="1600" b="1" u="heavy" dirty="0" smtClean="0">
                <a:solidFill>
                  <a:schemeClr val="bg1"/>
                </a:solidFill>
              </a:rPr>
              <a:t>がん･希少</a:t>
            </a:r>
            <a:r>
              <a:rPr kumimoji="1" lang="ja-JP" altLang="en-US" sz="1600" b="1" u="heavy" dirty="0">
                <a:solidFill>
                  <a:schemeClr val="bg1"/>
                </a:solidFill>
              </a:rPr>
              <a:t>がん</a:t>
            </a:r>
            <a:r>
              <a:rPr kumimoji="1" lang="ja-JP" altLang="en-US" sz="1600" b="1" dirty="0">
                <a:solidFill>
                  <a:schemeClr val="bg1"/>
                </a:solidFill>
              </a:rPr>
              <a:t>　</a:t>
            </a:r>
            <a:r>
              <a:rPr kumimoji="1" lang="ja-JP" altLang="en-US" sz="1600" b="1" dirty="0" smtClean="0">
                <a:solidFill>
                  <a:schemeClr val="bg1"/>
                </a:solidFill>
              </a:rPr>
              <a:t>計画Ｐ</a:t>
            </a:r>
            <a:r>
              <a:rPr kumimoji="1" lang="en-US" altLang="ja-JP" sz="1600" b="1" dirty="0" smtClean="0">
                <a:solidFill>
                  <a:schemeClr val="bg1"/>
                </a:solidFill>
              </a:rPr>
              <a:t>51-52</a:t>
            </a:r>
          </a:p>
          <a:p>
            <a:pPr>
              <a:lnSpc>
                <a:spcPts val="2000"/>
              </a:lnSpc>
            </a:pPr>
            <a:r>
              <a:rPr kumimoji="1" lang="ja-JP" altLang="en-US" sz="1600" b="1" dirty="0" smtClean="0">
                <a:ln w="0"/>
                <a:solidFill>
                  <a:schemeClr val="bg1"/>
                </a:solidFill>
                <a:effectLst>
                  <a:outerShdw blurRad="38100" dist="19050" dir="2700000" algn="tl" rotWithShape="0">
                    <a:schemeClr val="dk1">
                      <a:alpha val="40000"/>
                    </a:schemeClr>
                  </a:outerShdw>
                </a:effectLst>
              </a:rPr>
              <a:t>（</a:t>
            </a:r>
            <a:r>
              <a:rPr kumimoji="1" lang="ja-JP" altLang="en-US" sz="1600" b="1" dirty="0">
                <a:ln w="0"/>
                <a:solidFill>
                  <a:schemeClr val="bg1"/>
                </a:solidFill>
                <a:effectLst>
                  <a:outerShdw blurRad="38100" dist="19050" dir="2700000" algn="tl" rotWithShape="0">
                    <a:schemeClr val="dk1">
                      <a:alpha val="40000"/>
                    </a:schemeClr>
                  </a:outerShdw>
                </a:effectLst>
              </a:rPr>
              <a:t>３）</a:t>
            </a:r>
            <a:r>
              <a:rPr kumimoji="1" lang="ja-JP" altLang="en-US" sz="1600" b="1" dirty="0">
                <a:solidFill>
                  <a:schemeClr val="bg1"/>
                </a:solidFill>
              </a:rPr>
              <a:t>新たな</a:t>
            </a:r>
            <a:r>
              <a:rPr kumimoji="1" lang="ja-JP" altLang="en-US" sz="1600" b="1" dirty="0" smtClean="0">
                <a:solidFill>
                  <a:schemeClr val="bg1"/>
                </a:solidFill>
              </a:rPr>
              <a:t>治療法</a:t>
            </a:r>
            <a:r>
              <a:rPr kumimoji="1" lang="en-US" altLang="ja-JP" sz="1600" b="1" dirty="0" smtClean="0">
                <a:solidFill>
                  <a:schemeClr val="bg1"/>
                </a:solidFill>
              </a:rPr>
              <a:t>(</a:t>
            </a:r>
            <a:r>
              <a:rPr kumimoji="1" lang="ja-JP" altLang="en-US" sz="1600" b="1" dirty="0" smtClean="0">
                <a:solidFill>
                  <a:schemeClr val="bg1"/>
                </a:solidFill>
              </a:rPr>
              <a:t>がん</a:t>
            </a:r>
            <a:r>
              <a:rPr kumimoji="1" lang="ja-JP" altLang="en-US" sz="1600" b="1" dirty="0">
                <a:solidFill>
                  <a:schemeClr val="bg1"/>
                </a:solidFill>
              </a:rPr>
              <a:t>ゲノム医療･先進的な放射線</a:t>
            </a:r>
            <a:r>
              <a:rPr kumimoji="1" lang="ja-JP" altLang="en-US" sz="1600" b="1" dirty="0" smtClean="0">
                <a:solidFill>
                  <a:schemeClr val="bg1"/>
                </a:solidFill>
              </a:rPr>
              <a:t>治療</a:t>
            </a:r>
            <a:r>
              <a:rPr kumimoji="1" lang="en-US" altLang="ja-JP" sz="1600" b="1" dirty="0" smtClean="0">
                <a:solidFill>
                  <a:schemeClr val="bg1"/>
                </a:solidFill>
              </a:rPr>
              <a:t>)</a:t>
            </a:r>
            <a:r>
              <a:rPr kumimoji="1" lang="ja-JP" altLang="en-US" sz="1600" b="1" dirty="0" smtClean="0">
                <a:solidFill>
                  <a:schemeClr val="bg1"/>
                </a:solidFill>
              </a:rPr>
              <a:t>の活用　計画Ｐ</a:t>
            </a:r>
            <a:r>
              <a:rPr kumimoji="1" lang="en-US" altLang="ja-JP" sz="1600" b="1" dirty="0" smtClean="0">
                <a:solidFill>
                  <a:schemeClr val="bg1"/>
                </a:solidFill>
              </a:rPr>
              <a:t>52</a:t>
            </a:r>
            <a:r>
              <a:rPr kumimoji="1" lang="ja-JP" altLang="en-US" sz="1600" b="1" dirty="0">
                <a:ln w="0"/>
                <a:solidFill>
                  <a:schemeClr val="bg1"/>
                </a:solidFill>
                <a:effectLst>
                  <a:outerShdw blurRad="38100" dist="19050" dir="2700000" algn="tl" rotWithShape="0">
                    <a:schemeClr val="dk1">
                      <a:alpha val="40000"/>
                    </a:schemeClr>
                  </a:outerShdw>
                </a:effectLst>
              </a:rPr>
              <a:t>（５）緩和ケアの推進</a:t>
            </a:r>
            <a:r>
              <a:rPr kumimoji="1" lang="ja-JP" altLang="en-US" sz="1600" b="1" dirty="0">
                <a:solidFill>
                  <a:schemeClr val="bg1"/>
                </a:solidFill>
              </a:rPr>
              <a:t>　計画Ｐ</a:t>
            </a:r>
            <a:r>
              <a:rPr kumimoji="1" lang="en-US" altLang="ja-JP" sz="1600" b="1" dirty="0" smtClean="0">
                <a:solidFill>
                  <a:schemeClr val="bg1"/>
                </a:solidFill>
              </a:rPr>
              <a:t>54-55</a:t>
            </a:r>
            <a:endParaRPr kumimoji="1" lang="en-US" altLang="ja-JP" b="1" dirty="0">
              <a:solidFill>
                <a:schemeClr val="bg1"/>
              </a:solidFill>
            </a:endParaRPr>
          </a:p>
        </p:txBody>
      </p:sp>
      <p:sp>
        <p:nvSpPr>
          <p:cNvPr id="9" name="テキスト ボックス 8"/>
          <p:cNvSpPr txBox="1"/>
          <p:nvPr/>
        </p:nvSpPr>
        <p:spPr>
          <a:xfrm>
            <a:off x="7957772" y="220464"/>
            <a:ext cx="1625183" cy="369332"/>
          </a:xfrm>
          <a:prstGeom prst="rect">
            <a:avLst/>
          </a:prstGeom>
          <a:solidFill>
            <a:schemeClr val="bg1"/>
          </a:solidFill>
          <a:ln>
            <a:solidFill>
              <a:schemeClr val="tx1"/>
            </a:solidFill>
          </a:ln>
        </p:spPr>
        <p:txBody>
          <a:bodyPr wrap="square" rtlCol="0">
            <a:spAutoFit/>
          </a:bodyPr>
          <a:lstStyle/>
          <a:p>
            <a:pPr algn="ctr"/>
            <a:r>
              <a:rPr kumimoji="1" lang="ja-JP" altLang="en-US" b="1" dirty="0" smtClean="0"/>
              <a:t>資料１－２</a:t>
            </a:r>
            <a:endParaRPr kumimoji="1" lang="ja-JP" altLang="en-US" b="1" dirty="0"/>
          </a:p>
        </p:txBody>
      </p:sp>
    </p:spTree>
    <p:extLst>
      <p:ext uri="{BB962C8B-B14F-4D97-AF65-F5344CB8AC3E}">
        <p14:creationId xmlns:p14="http://schemas.microsoft.com/office/powerpoint/2010/main" val="4060575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73488" y="193183"/>
            <a:ext cx="9234152" cy="65168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3273353622"/>
              </p:ext>
            </p:extLst>
          </p:nvPr>
        </p:nvGraphicFramePr>
        <p:xfrm>
          <a:off x="540913" y="284136"/>
          <a:ext cx="8925059" cy="11709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817476">
                  <a:extLst>
                    <a:ext uri="{9D8B030D-6E8A-4147-A177-3AD203B41FA5}">
                      <a16:colId xmlns:a16="http://schemas.microsoft.com/office/drawing/2014/main" val="1328953327"/>
                    </a:ext>
                  </a:extLst>
                </a:gridCol>
              </a:tblGrid>
              <a:tr h="1156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1" dirty="0" smtClean="0">
                          <a:solidFill>
                            <a:schemeClr val="tx1"/>
                          </a:solidFill>
                        </a:rPr>
                        <a:t>◆高齢者のがん、希少がん、難治性がんについては、それぞれの特性に応じた対策が必要。</a:t>
                      </a:r>
                      <a:endParaRPr kumimoji="1" lang="en-US" altLang="ja-JP" sz="1300" b="1"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300" b="1" dirty="0" smtClean="0">
                          <a:solidFill>
                            <a:schemeClr val="tx1"/>
                          </a:solidFill>
                        </a:rPr>
                        <a:t>◆大阪において、重粒子線治療施設や</a:t>
                      </a:r>
                      <a:r>
                        <a:rPr kumimoji="1" lang="en-US" altLang="ja-JP" sz="1300" b="1" dirty="0" smtClean="0">
                          <a:solidFill>
                            <a:schemeClr val="tx1"/>
                          </a:solidFill>
                        </a:rPr>
                        <a:t>BNCT</a:t>
                      </a:r>
                      <a:r>
                        <a:rPr kumimoji="1" lang="ja-JP" altLang="en-US" sz="1300" b="1" dirty="0" smtClean="0">
                          <a:solidFill>
                            <a:schemeClr val="tx1"/>
                          </a:solidFill>
                        </a:rPr>
                        <a:t>（ホウ素中性子捕捉療法）治療施設が開設される予定であり、最先端のがん治療の提供が期待される。　</a:t>
                      </a:r>
                      <a:endParaRPr kumimoji="1" lang="ja-JP" altLang="en-US" sz="1300" b="1" dirty="0" smtClean="0"/>
                    </a:p>
                    <a:p>
                      <a:pPr marL="179388" indent="-179388">
                        <a:lnSpc>
                          <a:spcPts val="1700"/>
                        </a:lnSpc>
                      </a:pPr>
                      <a:r>
                        <a:rPr kumimoji="1" lang="ja-JP" altLang="en-US" sz="1300" b="1" dirty="0" smtClean="0">
                          <a:solidFill>
                            <a:schemeClr val="tx1"/>
                          </a:solidFill>
                        </a:rPr>
                        <a:t>◆緩和ケアについて広く府民に対する普及啓発を図るとともに、提供体制の充実、緩和ケア研修会の受講促進等に努める必要がある。</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950039" y="6440616"/>
            <a:ext cx="3748557" cy="365125"/>
          </a:xfrm>
        </p:spPr>
        <p:txBody>
          <a:bodyPr/>
          <a:lstStyle/>
          <a:p>
            <a:r>
              <a:rPr kumimoji="1" lang="ja-JP" altLang="en-US" sz="1400" b="1" dirty="0" smtClean="0">
                <a:latin typeface="+mn-ea"/>
              </a:rPr>
              <a:t>＜がん診療連携検討部会＞</a:t>
            </a:r>
            <a:r>
              <a:rPr kumimoji="1" lang="ja-JP" altLang="en-US" sz="1600" b="1" dirty="0" smtClean="0">
                <a:latin typeface="+mn-ea"/>
              </a:rPr>
              <a:t>　２</a:t>
            </a:r>
            <a:endParaRPr kumimoji="1" lang="ja-JP" altLang="en-US" sz="1600" b="1" dirty="0">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1193049686"/>
              </p:ext>
            </p:extLst>
          </p:nvPr>
        </p:nvGraphicFramePr>
        <p:xfrm>
          <a:off x="540913" y="1455076"/>
          <a:ext cx="8940533" cy="5062220"/>
        </p:xfrm>
        <a:graphic>
          <a:graphicData uri="http://schemas.openxmlformats.org/drawingml/2006/table">
            <a:tbl>
              <a:tblPr firstRow="1" bandRow="1">
                <a:tableStyleId>{5C22544A-7EE6-4342-B048-85BDC9FD1C3A}</a:tableStyleId>
              </a:tblPr>
              <a:tblGrid>
                <a:gridCol w="1126073">
                  <a:extLst>
                    <a:ext uri="{9D8B030D-6E8A-4147-A177-3AD203B41FA5}">
                      <a16:colId xmlns:a16="http://schemas.microsoft.com/office/drawing/2014/main" val="528851062"/>
                    </a:ext>
                  </a:extLst>
                </a:gridCol>
                <a:gridCol w="7814460">
                  <a:extLst>
                    <a:ext uri="{9D8B030D-6E8A-4147-A177-3AD203B41FA5}">
                      <a16:colId xmlns:a16="http://schemas.microsoft.com/office/drawing/2014/main" val="89849022"/>
                    </a:ext>
                  </a:extLst>
                </a:gridCol>
              </a:tblGrid>
              <a:tr h="2242646">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50"/>
                        </a:lnSpc>
                      </a:pPr>
                      <a:r>
                        <a:rPr kumimoji="1" lang="en-US" altLang="ja-JP" sz="1200" dirty="0" smtClean="0">
                          <a:solidFill>
                            <a:schemeClr val="tx1"/>
                          </a:solidFill>
                        </a:rPr>
                        <a:t>《</a:t>
                      </a:r>
                      <a:r>
                        <a:rPr kumimoji="1" lang="ja-JP" altLang="en-US" sz="1200" u="sng" dirty="0" smtClean="0">
                          <a:solidFill>
                            <a:schemeClr val="tx1"/>
                          </a:solidFill>
                        </a:rPr>
                        <a:t>新たな治療法</a:t>
                      </a:r>
                      <a:r>
                        <a:rPr kumimoji="1" lang="en-US" altLang="ja-JP" sz="1200" dirty="0" smtClean="0">
                          <a:solidFill>
                            <a:schemeClr val="tx1"/>
                          </a:solidFill>
                        </a:rPr>
                        <a:t>》</a:t>
                      </a:r>
                      <a:endParaRPr kumimoji="1" lang="en-US" altLang="ja-JP" sz="1200" b="0" dirty="0" smtClean="0">
                        <a:solidFill>
                          <a:schemeClr val="tx1"/>
                        </a:solidFill>
                      </a:endParaRPr>
                    </a:p>
                    <a:p>
                      <a:pPr marL="179388" indent="-179388">
                        <a:lnSpc>
                          <a:spcPts val="1550"/>
                        </a:lnSpc>
                      </a:pPr>
                      <a:r>
                        <a:rPr kumimoji="1" lang="ja-JP" altLang="en-US" sz="1200" b="0" dirty="0" smtClean="0">
                          <a:solidFill>
                            <a:schemeClr val="tx1"/>
                          </a:solidFill>
                        </a:rPr>
                        <a:t>■がん診療連携協議会がんゲノム医療部会と連携し、府内がんゲノム医療の連携</a:t>
                      </a:r>
                      <a:r>
                        <a:rPr kumimoji="1" lang="ja-JP" altLang="en-US" sz="1200" b="0" dirty="0" smtClean="0">
                          <a:solidFill>
                            <a:schemeClr val="tx1"/>
                          </a:solidFill>
                        </a:rPr>
                        <a:t>体制の</a:t>
                      </a:r>
                      <a:r>
                        <a:rPr kumimoji="1" lang="ja-JP" altLang="en-US" sz="1200" b="0" dirty="0" smtClean="0">
                          <a:solidFill>
                            <a:schemeClr val="tx1"/>
                          </a:solidFill>
                        </a:rPr>
                        <a:t>構築</a:t>
                      </a:r>
                      <a:r>
                        <a:rPr kumimoji="1" lang="ja-JP" altLang="en-US" sz="1200" b="0" dirty="0" smtClean="0">
                          <a:solidFill>
                            <a:schemeClr val="tx1"/>
                          </a:solidFill>
                        </a:rPr>
                        <a:t>を</a:t>
                      </a:r>
                      <a:endParaRPr kumimoji="1" lang="en-US" altLang="ja-JP" sz="1200" b="0" dirty="0" smtClean="0">
                        <a:solidFill>
                          <a:schemeClr val="tx1"/>
                        </a:solidFill>
                      </a:endParaRPr>
                    </a:p>
                    <a:p>
                      <a:pPr marL="179388" indent="-179388">
                        <a:lnSpc>
                          <a:spcPts val="1550"/>
                        </a:lnSpc>
                      </a:pPr>
                      <a:r>
                        <a:rPr kumimoji="1" lang="ja-JP" altLang="en-US" sz="1200" b="0" dirty="0" smtClean="0">
                          <a:solidFill>
                            <a:schemeClr val="tx1"/>
                          </a:solidFill>
                        </a:rPr>
                        <a:t>　推進</a:t>
                      </a:r>
                      <a:endParaRPr kumimoji="1" lang="en-US" altLang="ja-JP" sz="1200" b="0" dirty="0" smtClean="0">
                        <a:solidFill>
                          <a:schemeClr val="tx1"/>
                        </a:solidFill>
                      </a:endParaRPr>
                    </a:p>
                    <a:p>
                      <a:pPr>
                        <a:lnSpc>
                          <a:spcPts val="1550"/>
                        </a:lnSpc>
                      </a:pPr>
                      <a:r>
                        <a:rPr kumimoji="1" lang="ja-JP" altLang="en-US" sz="1200" b="0" dirty="0" smtClean="0">
                          <a:solidFill>
                            <a:schemeClr val="tx1"/>
                          </a:solidFill>
                        </a:rPr>
                        <a:t>■近大がんプロとの共催で拠点病院の相談員向けにがんゲノム医療の研修会を実施</a:t>
                      </a:r>
                      <a:endParaRPr kumimoji="1" lang="en-US" altLang="ja-JP" sz="1200" b="0" dirty="0" smtClean="0">
                        <a:solidFill>
                          <a:schemeClr val="tx1"/>
                        </a:solidFill>
                      </a:endParaRPr>
                    </a:p>
                    <a:p>
                      <a:pPr>
                        <a:lnSpc>
                          <a:spcPts val="1550"/>
                        </a:lnSpc>
                      </a:pPr>
                      <a:r>
                        <a:rPr kumimoji="1" lang="ja-JP" altLang="en-US" sz="1200" b="0" dirty="0" smtClean="0">
                          <a:solidFill>
                            <a:schemeClr val="tx1"/>
                          </a:solidFill>
                        </a:rPr>
                        <a:t>■がんゲノム医療拠点病院の指定</a:t>
                      </a:r>
                      <a:r>
                        <a:rPr kumimoji="1" lang="en-US" altLang="ja-JP" sz="1200" b="0" dirty="0" smtClean="0">
                          <a:solidFill>
                            <a:schemeClr val="tx1"/>
                          </a:solidFill>
                        </a:rPr>
                        <a:t>【</a:t>
                      </a:r>
                      <a:r>
                        <a:rPr kumimoji="1" lang="ja-JP" altLang="en-US" sz="1200" b="0" dirty="0" smtClean="0">
                          <a:solidFill>
                            <a:schemeClr val="tx1"/>
                          </a:solidFill>
                        </a:rPr>
                        <a:t>中核：阪大病院、拠点：がんＣ・市総合・近大、連携：８病院</a:t>
                      </a:r>
                      <a:r>
                        <a:rPr kumimoji="1" lang="en-US" altLang="ja-JP" sz="1200" b="0" dirty="0" smtClean="0">
                          <a:solidFill>
                            <a:schemeClr val="tx1"/>
                          </a:solidFill>
                        </a:rPr>
                        <a:t>】</a:t>
                      </a:r>
                    </a:p>
                    <a:p>
                      <a:pPr>
                        <a:lnSpc>
                          <a:spcPts val="1550"/>
                        </a:lnSpc>
                      </a:pPr>
                      <a:r>
                        <a:rPr kumimoji="1" lang="en-US" altLang="ja-JP" sz="1200" dirty="0" smtClean="0">
                          <a:solidFill>
                            <a:schemeClr val="tx1"/>
                          </a:solidFill>
                        </a:rPr>
                        <a:t>《</a:t>
                      </a:r>
                      <a:r>
                        <a:rPr kumimoji="1" lang="ja-JP" altLang="en-US" sz="1200" u="sng" dirty="0" smtClean="0">
                          <a:solidFill>
                            <a:schemeClr val="tx1"/>
                          </a:solidFill>
                        </a:rPr>
                        <a:t>緩和ケアの普及啓発、人材育成</a:t>
                      </a:r>
                      <a:r>
                        <a:rPr kumimoji="1" lang="en-US" altLang="ja-JP" sz="1200" dirty="0" smtClean="0">
                          <a:solidFill>
                            <a:schemeClr val="tx1"/>
                          </a:solidFill>
                        </a:rPr>
                        <a:t>》</a:t>
                      </a:r>
                    </a:p>
                    <a:p>
                      <a:pPr>
                        <a:lnSpc>
                          <a:spcPts val="1550"/>
                        </a:lnSpc>
                      </a:pPr>
                      <a:r>
                        <a:rPr kumimoji="1" lang="ja-JP" altLang="en-US" sz="1200" b="0" dirty="0" smtClean="0">
                          <a:solidFill>
                            <a:schemeClr val="tx1"/>
                          </a:solidFill>
                        </a:rPr>
                        <a:t>■緩和ケア普及啓発・人材養成事業を実施</a:t>
                      </a:r>
                      <a:endParaRPr kumimoji="1" lang="en-US" altLang="ja-JP" sz="1200" b="0" dirty="0" smtClean="0">
                        <a:solidFill>
                          <a:schemeClr val="tx1"/>
                        </a:solidFill>
                      </a:endParaRPr>
                    </a:p>
                    <a:p>
                      <a:pPr>
                        <a:lnSpc>
                          <a:spcPts val="1550"/>
                        </a:lnSpc>
                      </a:pPr>
                      <a:r>
                        <a:rPr kumimoji="1" lang="ja-JP" altLang="en-US" sz="1200" b="0" dirty="0" smtClean="0">
                          <a:solidFill>
                            <a:schemeClr val="tx1"/>
                          </a:solidFill>
                        </a:rPr>
                        <a:t>■</a:t>
                      </a:r>
                      <a:r>
                        <a:rPr kumimoji="1" lang="en-US" altLang="ja-JP" sz="1200" b="0" dirty="0" smtClean="0">
                          <a:solidFill>
                            <a:schemeClr val="tx1"/>
                          </a:solidFill>
                        </a:rPr>
                        <a:t>PEACE</a:t>
                      </a:r>
                      <a:r>
                        <a:rPr kumimoji="1" lang="ja-JP" altLang="en-US" sz="1200" b="0" dirty="0" smtClean="0">
                          <a:solidFill>
                            <a:schemeClr val="tx1"/>
                          </a:solidFill>
                        </a:rPr>
                        <a:t>研修修了者に対するフォローアップ研修を実施</a:t>
                      </a:r>
                      <a:endParaRPr kumimoji="1" lang="en-US" altLang="ja-JP" sz="1200" b="0" dirty="0" smtClean="0">
                        <a:solidFill>
                          <a:schemeClr val="tx1"/>
                        </a:solidFill>
                      </a:endParaRPr>
                    </a:p>
                    <a:p>
                      <a:pPr>
                        <a:lnSpc>
                          <a:spcPts val="1550"/>
                        </a:lnSpc>
                      </a:pPr>
                      <a:r>
                        <a:rPr kumimoji="1" lang="ja-JP" altLang="en-US" sz="1200" b="0" dirty="0" smtClean="0">
                          <a:solidFill>
                            <a:schemeClr val="tx1"/>
                          </a:solidFill>
                        </a:rPr>
                        <a:t>■アドバンス・ケア・プランニング研修を実施</a:t>
                      </a:r>
                      <a:endParaRPr kumimoji="1" lang="en-US" altLang="ja-JP" sz="1200" b="0" dirty="0" smtClean="0">
                        <a:solidFill>
                          <a:schemeClr val="tx1"/>
                        </a:solidFill>
                      </a:endParaRPr>
                    </a:p>
                    <a:p>
                      <a:pPr>
                        <a:lnSpc>
                          <a:spcPts val="1550"/>
                        </a:lnSpc>
                      </a:pPr>
                      <a:r>
                        <a:rPr kumimoji="1" lang="en-US" altLang="ja-JP" sz="1200" dirty="0" smtClean="0">
                          <a:solidFill>
                            <a:schemeClr val="tx1"/>
                          </a:solidFill>
                        </a:rPr>
                        <a:t>《</a:t>
                      </a:r>
                      <a:r>
                        <a:rPr kumimoji="1" lang="ja-JP" altLang="en-US" sz="1200" u="sng" dirty="0" smtClean="0">
                          <a:solidFill>
                            <a:schemeClr val="tx1"/>
                          </a:solidFill>
                        </a:rPr>
                        <a:t>質の高い緩和ケア提供体制の確保</a:t>
                      </a:r>
                      <a:r>
                        <a:rPr kumimoji="1" lang="en-US" altLang="ja-JP" sz="1200" dirty="0" smtClean="0">
                          <a:solidFill>
                            <a:schemeClr val="tx1"/>
                          </a:solidFill>
                        </a:rPr>
                        <a:t>》</a:t>
                      </a:r>
                    </a:p>
                    <a:p>
                      <a:pPr marL="179388" indent="-179388">
                        <a:lnSpc>
                          <a:spcPts val="1550"/>
                        </a:lnSpc>
                      </a:pPr>
                      <a:r>
                        <a:rPr kumimoji="1" lang="ja-JP" altLang="en-US" sz="1200" b="0" dirty="0" smtClean="0">
                          <a:solidFill>
                            <a:schemeClr val="tx1"/>
                          </a:solidFill>
                        </a:rPr>
                        <a:t>■緩和ケアに関する診療提供体制について、がん対策推進委員会緩和</a:t>
                      </a:r>
                      <a:r>
                        <a:rPr kumimoji="1" lang="ja-JP" altLang="en-US" sz="1200" b="0" dirty="0" smtClean="0">
                          <a:solidFill>
                            <a:schemeClr val="tx1"/>
                          </a:solidFill>
                        </a:rPr>
                        <a:t>ケア</a:t>
                      </a:r>
                      <a:r>
                        <a:rPr kumimoji="1" lang="en-US" altLang="ja-JP" sz="1200" b="0" dirty="0" smtClean="0">
                          <a:solidFill>
                            <a:schemeClr val="tx1"/>
                          </a:solidFill>
                        </a:rPr>
                        <a:t>WG</a:t>
                      </a:r>
                      <a:r>
                        <a:rPr kumimoji="1" lang="ja-JP" altLang="en-US" sz="1200" b="0" dirty="0" smtClean="0">
                          <a:solidFill>
                            <a:schemeClr val="tx1"/>
                          </a:solidFill>
                        </a:rPr>
                        <a:t>と検討を行い、指定要件を見直し</a:t>
                      </a:r>
                      <a:endParaRPr kumimoji="1" lang="en-US" altLang="ja-JP"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08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課題</a:t>
                      </a:r>
                      <a:r>
                        <a:rPr kumimoji="1" lang="en-US" altLang="ja-JP" sz="1200" b="1" dirty="0" smtClean="0">
                          <a:solidFill>
                            <a:schemeClr val="tx1"/>
                          </a:solidFill>
                          <a:latin typeface="+mn-ea"/>
                          <a:ea typeface="+mn-ea"/>
                        </a:rPr>
                        <a:t>》</a:t>
                      </a:r>
                    </a:p>
                    <a:p>
                      <a:pPr>
                        <a:lnSpc>
                          <a:spcPts val="1500"/>
                        </a:lnSpc>
                      </a:pPr>
                      <a:r>
                        <a:rPr kumimoji="1" lang="ja-JP" altLang="en-US" sz="1200" b="0" dirty="0" smtClean="0">
                          <a:solidFill>
                            <a:schemeClr val="tx1"/>
                          </a:solidFill>
                          <a:latin typeface="+mn-ea"/>
                          <a:ea typeface="+mn-ea"/>
                        </a:rPr>
                        <a:t>■医療従事者に対するがんゲノム医療の知識の普及</a:t>
                      </a:r>
                      <a:endParaRPr kumimoji="1" lang="en-US" altLang="ja-JP" sz="1200" b="0" dirty="0" smtClean="0">
                        <a:solidFill>
                          <a:schemeClr val="tx1"/>
                        </a:solidFill>
                        <a:latin typeface="+mn-ea"/>
                        <a:ea typeface="+mn-ea"/>
                      </a:endParaRPr>
                    </a:p>
                    <a:p>
                      <a:pPr>
                        <a:lnSpc>
                          <a:spcPts val="1500"/>
                        </a:lnSpc>
                      </a:pPr>
                      <a:r>
                        <a:rPr kumimoji="1" lang="ja-JP" altLang="en-US" sz="1200" b="0" dirty="0" smtClean="0">
                          <a:solidFill>
                            <a:schemeClr val="tx1"/>
                          </a:solidFill>
                          <a:latin typeface="+mn-ea"/>
                          <a:ea typeface="+mn-ea"/>
                        </a:rPr>
                        <a:t>■緩和ケアに関する正しい知識の更なる普及</a:t>
                      </a:r>
                      <a:endParaRPr kumimoji="1" lang="en-US" altLang="ja-JP" sz="1200" b="0" dirty="0" smtClean="0">
                        <a:solidFill>
                          <a:schemeClr val="tx1"/>
                        </a:solidFill>
                        <a:latin typeface="+mn-ea"/>
                        <a:ea typeface="+mn-ea"/>
                      </a:endParaRPr>
                    </a:p>
                    <a:p>
                      <a:pPr>
                        <a:lnSpc>
                          <a:spcPts val="1500"/>
                        </a:lnSpc>
                      </a:pPr>
                      <a:r>
                        <a:rPr kumimoji="1" lang="ja-JP" altLang="en-US" sz="1200" b="0" dirty="0" smtClean="0">
                          <a:solidFill>
                            <a:schemeClr val="tx1"/>
                          </a:solidFill>
                          <a:latin typeface="+mn-ea"/>
                          <a:ea typeface="+mn-ea"/>
                        </a:rPr>
                        <a:t>■在宅緩和ケア及びアドバンス・ケア・プランニングに関する医療従事者の知識の習得・向上</a:t>
                      </a:r>
                      <a:endParaRPr kumimoji="1" lang="en-US" altLang="ja-JP" sz="1200" b="0" dirty="0" smtClean="0">
                        <a:solidFill>
                          <a:schemeClr val="tx1"/>
                        </a:solidFill>
                        <a:latin typeface="+mn-ea"/>
                        <a:ea typeface="+mn-ea"/>
                      </a:endParaRPr>
                    </a:p>
                    <a:p>
                      <a:pPr>
                        <a:lnSpc>
                          <a:spcPts val="1500"/>
                        </a:lnSpc>
                      </a:pPr>
                      <a:r>
                        <a:rPr kumimoji="1" lang="ja-JP" altLang="en-US" sz="1200" b="0" dirty="0" smtClean="0">
                          <a:solidFill>
                            <a:schemeClr val="tx1"/>
                          </a:solidFill>
                          <a:latin typeface="+mn-ea"/>
                          <a:ea typeface="+mn-ea"/>
                        </a:rPr>
                        <a:t>■</a:t>
                      </a:r>
                      <a:r>
                        <a:rPr kumimoji="1" lang="en-US" altLang="ja-JP" sz="1200" b="0" dirty="0" smtClean="0">
                          <a:solidFill>
                            <a:schemeClr val="tx1"/>
                          </a:solidFill>
                          <a:latin typeface="+mn-ea"/>
                          <a:ea typeface="+mn-ea"/>
                        </a:rPr>
                        <a:t>PEACE</a:t>
                      </a:r>
                      <a:r>
                        <a:rPr kumimoji="1" lang="ja-JP" altLang="en-US" sz="1200" b="0" dirty="0" smtClean="0">
                          <a:solidFill>
                            <a:schemeClr val="tx1"/>
                          </a:solidFill>
                          <a:latin typeface="+mn-ea"/>
                          <a:ea typeface="+mn-ea"/>
                        </a:rPr>
                        <a:t>研修受講後の医療従事者の知識の向上</a:t>
                      </a:r>
                      <a:endParaRPr kumimoji="1" lang="en-US" altLang="ja-JP" sz="1200" b="0" dirty="0" smtClean="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次年度の取組</a:t>
                      </a:r>
                      <a:r>
                        <a:rPr kumimoji="1" lang="en-US" altLang="ja-JP" sz="1200" b="1" dirty="0" smtClean="0">
                          <a:solidFill>
                            <a:schemeClr val="tx1"/>
                          </a:solidFill>
                          <a:latin typeface="+mn-ea"/>
                          <a:ea typeface="+mn-ea"/>
                        </a:rPr>
                        <a:t>》</a:t>
                      </a:r>
                    </a:p>
                    <a:p>
                      <a:pPr>
                        <a:lnSpc>
                          <a:spcPts val="1500"/>
                        </a:lnSpc>
                      </a:pPr>
                      <a:r>
                        <a:rPr kumimoji="1" lang="ja-JP" altLang="en-US" sz="1200" b="0" dirty="0" smtClean="0">
                          <a:solidFill>
                            <a:schemeClr val="tx1"/>
                          </a:solidFill>
                          <a:latin typeface="+mn-ea"/>
                          <a:ea typeface="+mn-ea"/>
                        </a:rPr>
                        <a:t>■大阪府がん診療連携協議会や拠点病院と連携し、がんゲノム医療提供体制の充実を図る</a:t>
                      </a:r>
                      <a:endParaRPr kumimoji="1" lang="en-US" altLang="ja-JP" sz="1200" b="0" dirty="0" smtClean="0">
                        <a:solidFill>
                          <a:schemeClr val="tx1"/>
                        </a:solidFill>
                        <a:latin typeface="+mn-ea"/>
                        <a:ea typeface="+mn-ea"/>
                      </a:endParaRPr>
                    </a:p>
                    <a:p>
                      <a:pPr>
                        <a:lnSpc>
                          <a:spcPts val="1500"/>
                        </a:lnSpc>
                      </a:pPr>
                      <a:r>
                        <a:rPr kumimoji="1" lang="ja-JP" altLang="en-US" sz="1200" b="0" u="none" dirty="0" smtClean="0">
                          <a:solidFill>
                            <a:schemeClr val="tx1"/>
                          </a:solidFill>
                          <a:latin typeface="+mn-ea"/>
                          <a:ea typeface="+mn-ea"/>
                        </a:rPr>
                        <a:t>■大阪国際がんセンターに設置予定の希少がんセンターと連携し、府内の相談支援・情報提供</a:t>
                      </a:r>
                      <a:r>
                        <a:rPr kumimoji="1" lang="ja-JP" altLang="en-US" sz="1200" b="0" u="none" dirty="0" smtClean="0">
                          <a:solidFill>
                            <a:schemeClr val="tx1"/>
                          </a:solidFill>
                          <a:latin typeface="+mn-ea"/>
                          <a:ea typeface="+mn-ea"/>
                        </a:rPr>
                        <a:t>・診療</a:t>
                      </a:r>
                      <a:r>
                        <a:rPr kumimoji="1" lang="ja-JP" altLang="en-US" sz="1200" b="0" u="none" dirty="0" smtClean="0">
                          <a:solidFill>
                            <a:schemeClr val="tx1"/>
                          </a:solidFill>
                          <a:latin typeface="+mn-ea"/>
                          <a:ea typeface="+mn-ea"/>
                        </a:rPr>
                        <a:t>体制</a:t>
                      </a:r>
                      <a:r>
                        <a:rPr kumimoji="1" lang="ja-JP" altLang="en-US" sz="1200" b="0" u="none" dirty="0" smtClean="0">
                          <a:solidFill>
                            <a:schemeClr val="tx1"/>
                          </a:solidFill>
                          <a:latin typeface="+mn-ea"/>
                          <a:ea typeface="+mn-ea"/>
                        </a:rPr>
                        <a:t>の</a:t>
                      </a:r>
                      <a:endParaRPr kumimoji="1" lang="en-US" altLang="ja-JP" sz="1200" b="0" u="none" dirty="0" smtClean="0">
                        <a:solidFill>
                          <a:schemeClr val="tx1"/>
                        </a:solidFill>
                        <a:latin typeface="+mn-ea"/>
                        <a:ea typeface="+mn-ea"/>
                      </a:endParaRPr>
                    </a:p>
                    <a:p>
                      <a:pPr>
                        <a:lnSpc>
                          <a:spcPts val="1500"/>
                        </a:lnSpc>
                      </a:pPr>
                      <a:r>
                        <a:rPr kumimoji="1" lang="en-US" altLang="ja-JP" sz="1200" b="0" u="none" dirty="0" smtClean="0">
                          <a:solidFill>
                            <a:schemeClr val="tx1"/>
                          </a:solidFill>
                          <a:latin typeface="+mn-ea"/>
                          <a:ea typeface="+mn-ea"/>
                        </a:rPr>
                        <a:t>    </a:t>
                      </a:r>
                      <a:r>
                        <a:rPr kumimoji="1" lang="ja-JP" altLang="en-US" sz="1200" b="0" u="none" dirty="0" smtClean="0">
                          <a:solidFill>
                            <a:schemeClr val="tx1"/>
                          </a:solidFill>
                          <a:latin typeface="+mn-ea"/>
                          <a:ea typeface="+mn-ea"/>
                        </a:rPr>
                        <a:t>連携</a:t>
                      </a:r>
                      <a:r>
                        <a:rPr kumimoji="1" lang="ja-JP" altLang="en-US" sz="1200" b="0" u="none" dirty="0" smtClean="0">
                          <a:solidFill>
                            <a:schemeClr val="tx1"/>
                          </a:solidFill>
                          <a:latin typeface="+mn-ea"/>
                          <a:ea typeface="+mn-ea"/>
                        </a:rPr>
                        <a:t>の構築を推進する。</a:t>
                      </a:r>
                      <a:endParaRPr kumimoji="1" lang="en-US" altLang="ja-JP" sz="1200" b="0" u="none" dirty="0" smtClean="0">
                        <a:solidFill>
                          <a:schemeClr val="tx1"/>
                        </a:solidFill>
                        <a:latin typeface="+mn-ea"/>
                        <a:ea typeface="+mn-ea"/>
                      </a:endParaRPr>
                    </a:p>
                    <a:p>
                      <a:pPr>
                        <a:lnSpc>
                          <a:spcPts val="1500"/>
                        </a:lnSpc>
                      </a:pPr>
                      <a:r>
                        <a:rPr kumimoji="1" lang="ja-JP" altLang="en-US" sz="1200" b="0" dirty="0" smtClean="0">
                          <a:solidFill>
                            <a:schemeClr val="tx1"/>
                          </a:solidFill>
                          <a:latin typeface="+mn-ea"/>
                          <a:ea typeface="+mn-ea"/>
                        </a:rPr>
                        <a:t>■緩和ケアの普及啓発を行うとともに、人材養成研修を実施</a:t>
                      </a:r>
                      <a:endParaRPr kumimoji="1" lang="en-US" altLang="ja-JP" sz="1200" b="0" dirty="0" smtClean="0">
                        <a:solidFill>
                          <a:schemeClr val="tx1"/>
                        </a:solidFill>
                        <a:latin typeface="+mn-ea"/>
                        <a:ea typeface="+mn-ea"/>
                      </a:endParaRPr>
                    </a:p>
                    <a:p>
                      <a:pPr>
                        <a:lnSpc>
                          <a:spcPts val="1500"/>
                        </a:lnSpc>
                      </a:pPr>
                      <a:r>
                        <a:rPr kumimoji="1" lang="ja-JP" altLang="en-US" sz="1200" b="0" dirty="0" smtClean="0">
                          <a:solidFill>
                            <a:schemeClr val="tx1"/>
                          </a:solidFill>
                          <a:latin typeface="+mn-ea"/>
                          <a:ea typeface="+mn-ea"/>
                        </a:rPr>
                        <a:t>■</a:t>
                      </a:r>
                      <a:r>
                        <a:rPr kumimoji="1" lang="en-US" altLang="ja-JP" sz="1200" b="0" dirty="0" smtClean="0">
                          <a:solidFill>
                            <a:schemeClr val="tx1"/>
                          </a:solidFill>
                          <a:latin typeface="+mn-ea"/>
                          <a:ea typeface="+mn-ea"/>
                        </a:rPr>
                        <a:t>PEACE</a:t>
                      </a:r>
                      <a:r>
                        <a:rPr kumimoji="1" lang="ja-JP" altLang="en-US" sz="1200" b="0" dirty="0" smtClean="0">
                          <a:solidFill>
                            <a:schemeClr val="tx1"/>
                          </a:solidFill>
                          <a:latin typeface="+mn-ea"/>
                          <a:ea typeface="+mn-ea"/>
                        </a:rPr>
                        <a:t>研修フォローアップ研修やアドバンス・ケア・プランニング研修を実施</a:t>
                      </a:r>
                      <a:endParaRPr kumimoji="1" lang="en-US" altLang="ja-JP" sz="12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270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ja-JP" altLang="en-US" sz="1400" b="1" dirty="0" smtClean="0">
                          <a:solidFill>
                            <a:schemeClr val="bg1"/>
                          </a:solidFill>
                        </a:rPr>
                        <a:t>最終予算　　</a:t>
                      </a:r>
                      <a:endParaRPr kumimoji="1" lang="en-US" altLang="ja-JP" sz="14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　  </a:t>
                      </a:r>
                      <a:r>
                        <a:rPr kumimoji="1" lang="en-US" altLang="ja-JP" sz="1400" b="1" dirty="0" smtClean="0">
                          <a:solidFill>
                            <a:schemeClr val="bg1"/>
                          </a:solidFill>
                        </a:rPr>
                        <a:t>(</a:t>
                      </a:r>
                      <a:r>
                        <a:rPr kumimoji="1" lang="ja-JP" altLang="en-US" sz="1400" b="1" dirty="0" smtClean="0">
                          <a:solidFill>
                            <a:schemeClr val="bg1"/>
                          </a:solidFill>
                        </a:rPr>
                        <a:t>案</a:t>
                      </a:r>
                      <a:r>
                        <a:rPr kumimoji="1" lang="en-US" altLang="ja-JP" sz="1400" b="1" dirty="0" smtClean="0">
                          <a:solidFill>
                            <a:schemeClr val="bg1"/>
                          </a:solidFill>
                        </a:rPr>
                        <a:t>)</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200" dirty="0" smtClean="0"/>
                        <a:t>緩和医療についての正しい知識の普及事業（</a:t>
                      </a:r>
                      <a:r>
                        <a:rPr kumimoji="1" lang="en-US" altLang="ja-JP" sz="1200" dirty="0" smtClean="0"/>
                        <a:t>4,064</a:t>
                      </a:r>
                      <a:r>
                        <a:rPr kumimoji="1" lang="ja-JP" altLang="en-US" sz="1200" dirty="0" smtClean="0"/>
                        <a:t>千円）</a:t>
                      </a:r>
                      <a:r>
                        <a:rPr kumimoji="1" lang="en-US" altLang="ja-JP" sz="1200" dirty="0" smtClean="0"/>
                        <a:t>､</a:t>
                      </a:r>
                      <a:r>
                        <a:rPr kumimoji="1" lang="ja-JP" altLang="en-US" sz="1200" dirty="0" smtClean="0"/>
                        <a:t>緩和医療に携わる人材養成等事業（</a:t>
                      </a:r>
                      <a:r>
                        <a:rPr kumimoji="1" lang="en-US" altLang="ja-JP" sz="1200" dirty="0" smtClean="0"/>
                        <a:t>7,436</a:t>
                      </a:r>
                      <a:r>
                        <a:rPr kumimoji="1" lang="ja-JP" altLang="en-US" sz="1200" dirty="0" smtClean="0"/>
                        <a:t>千円）</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09076" y="1441743"/>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39543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4418</TotalTime>
  <Words>594</Words>
  <Application>Microsoft Office PowerPoint</Application>
  <PresentationFormat>A4 210 x 297 mm</PresentationFormat>
  <Paragraphs>93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奥平　麻衣子</cp:lastModifiedBy>
  <cp:revision>367</cp:revision>
  <cp:lastPrinted>2020-03-12T01:23:04Z</cp:lastPrinted>
  <dcterms:created xsi:type="dcterms:W3CDTF">2019-06-16T09:06:21Z</dcterms:created>
  <dcterms:modified xsi:type="dcterms:W3CDTF">2020-03-12T04:13:21Z</dcterms:modified>
</cp:coreProperties>
</file>