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8" r:id="rId2"/>
    <p:sldId id="290"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337407C-DD8E-4761-A341-27FD5C0BF0A3}">
          <p14:sldIdLst>
            <p14:sldId id="268"/>
          </p14:sldIdLst>
        </p14:section>
        <p14:section name="タイトルなしのセクション" id="{F5912ADF-AB6A-41A0-911D-C2E2A21BA83A}">
          <p14:sldIdLst>
            <p14:sldId id="290"/>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481" autoAdjust="0"/>
    <p:restoredTop sz="94660"/>
  </p:normalViewPr>
  <p:slideViewPr>
    <p:cSldViewPr snapToGrid="0">
      <p:cViewPr varScale="1">
        <p:scale>
          <a:sx n="71" d="100"/>
          <a:sy n="71" d="100"/>
        </p:scale>
        <p:origin x="1620"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2020/2/13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5" y="953037"/>
            <a:ext cx="9259910" cy="57648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1180927051"/>
              </p:ext>
            </p:extLst>
          </p:nvPr>
        </p:nvGraphicFramePr>
        <p:xfrm>
          <a:off x="597247" y="1803556"/>
          <a:ext cx="8640960"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459368">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61.0</a:t>
                      </a:r>
                      <a:r>
                        <a:rPr lang="ja-JP" sz="1400" b="1" dirty="0" smtClean="0">
                          <a:effectLst/>
                          <a:latin typeface="+mn-ea"/>
                          <a:ea typeface="+mn-ea"/>
                        </a:rPr>
                        <a:t>％</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rgbClr val="000000"/>
                          </a:solidFill>
                          <a:effectLst/>
                          <a:latin typeface="+mn-ea"/>
                          <a:ea typeface="+mn-ea"/>
                          <a:cs typeface="HG丸ｺﾞｼｯｸM-PRO"/>
                        </a:rPr>
                        <a:t>60.7</a:t>
                      </a:r>
                      <a:r>
                        <a:rPr lang="ja-JP" altLang="en-US" sz="1400" b="1" dirty="0" smtClean="0">
                          <a:solidFill>
                            <a:srgbClr val="000000"/>
                          </a:solidFill>
                          <a:effectLst/>
                          <a:latin typeface="+mn-ea"/>
                          <a:ea typeface="+mn-ea"/>
                          <a:cs typeface="HG丸ｺﾞｼｯｸM-PRO"/>
                        </a:rPr>
                        <a:t>％</a:t>
                      </a:r>
                      <a:endParaRPr lang="en-US" altLang="ja-JP" sz="1400" b="1" dirty="0" smtClean="0">
                        <a:solidFill>
                          <a:srgbClr val="000000"/>
                        </a:solidFill>
                        <a:effectLst/>
                        <a:latin typeface="+mn-ea"/>
                        <a:ea typeface="+mn-ea"/>
                        <a:cs typeface="HG丸ｺﾞｼｯｸM-PRO"/>
                      </a:endParaRPr>
                    </a:p>
                    <a:p>
                      <a:pPr algn="ctr" fontAlgn="auto">
                        <a:lnSpc>
                          <a:spcPts val="1600"/>
                        </a:lnSpc>
                        <a:spcAft>
                          <a:spcPts val="0"/>
                        </a:spcAft>
                      </a:pPr>
                      <a:r>
                        <a:rPr lang="en-US" altLang="ja-JP" sz="1400" b="1" dirty="0" smtClean="0">
                          <a:solidFill>
                            <a:srgbClr val="000000"/>
                          </a:solidFill>
                          <a:effectLst/>
                          <a:latin typeface="+mn-ea"/>
                          <a:ea typeface="+mn-ea"/>
                          <a:cs typeface="HG丸ｺﾞｼｯｸM-PRO"/>
                        </a:rPr>
                        <a:t>【</a:t>
                      </a:r>
                      <a:r>
                        <a:rPr lang="ja-JP" altLang="en-US" sz="1400" b="1" dirty="0" smtClean="0">
                          <a:solidFill>
                            <a:srgbClr val="000000"/>
                          </a:solidFill>
                          <a:effectLst/>
                          <a:latin typeface="+mn-ea"/>
                          <a:ea typeface="+mn-ea"/>
                          <a:cs typeface="HG丸ｺﾞｼｯｸM-PRO"/>
                        </a:rPr>
                        <a:t>平成</a:t>
                      </a:r>
                      <a:r>
                        <a:rPr lang="en-US" altLang="ja-JP" sz="1400" b="1" dirty="0" smtClean="0">
                          <a:solidFill>
                            <a:srgbClr val="000000"/>
                          </a:solidFill>
                          <a:effectLst/>
                          <a:latin typeface="+mn-ea"/>
                          <a:ea typeface="+mn-ea"/>
                          <a:cs typeface="HG丸ｺﾞｼｯｸM-PRO"/>
                        </a:rPr>
                        <a:t>23</a:t>
                      </a:r>
                      <a:r>
                        <a:rPr lang="ja-JP" altLang="en-US" sz="1400" b="1" dirty="0" smtClean="0">
                          <a:solidFill>
                            <a:srgbClr val="000000"/>
                          </a:solidFill>
                          <a:effectLst/>
                          <a:latin typeface="+mn-ea"/>
                          <a:ea typeface="+mn-ea"/>
                          <a:cs typeface="HG丸ｺﾞｼｯｸM-PRO"/>
                        </a:rPr>
                        <a:t>（</a:t>
                      </a:r>
                      <a:r>
                        <a:rPr lang="en-US" altLang="ja-JP" sz="1400" b="1" dirty="0" smtClean="0">
                          <a:solidFill>
                            <a:srgbClr val="000000"/>
                          </a:solidFill>
                          <a:effectLst/>
                          <a:latin typeface="+mn-ea"/>
                          <a:ea typeface="+mn-ea"/>
                          <a:cs typeface="HG丸ｺﾞｼｯｸM-PRO"/>
                        </a:rPr>
                        <a:t>2011</a:t>
                      </a:r>
                      <a:r>
                        <a:rPr lang="ja-JP" altLang="en-US" sz="1400" b="1" dirty="0" smtClean="0">
                          <a:solidFill>
                            <a:srgbClr val="000000"/>
                          </a:solidFill>
                          <a:effectLst/>
                          <a:latin typeface="+mn-ea"/>
                          <a:ea typeface="+mn-ea"/>
                          <a:cs typeface="HG丸ｺﾞｼｯｸM-PRO"/>
                        </a:rPr>
                        <a:t>）年診断患者</a:t>
                      </a: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改善</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542472377"/>
              </p:ext>
            </p:extLst>
          </p:nvPr>
        </p:nvGraphicFramePr>
        <p:xfrm>
          <a:off x="597247" y="2971941"/>
          <a:ext cx="8640960" cy="3617118"/>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644224">
                  <a:extLst>
                    <a:ext uri="{9D8B030D-6E8A-4147-A177-3AD203B41FA5}">
                      <a16:colId xmlns:a16="http://schemas.microsoft.com/office/drawing/2014/main" val="3811638661"/>
                    </a:ext>
                  </a:extLst>
                </a:gridCol>
              </a:tblGrid>
              <a:tr h="48511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295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1</a:t>
                      </a:r>
                      <a:r>
                        <a:rPr lang="en-US" altLang="ja-JP" sz="1400" b="1" dirty="0" smtClean="0">
                          <a:effectLst/>
                          <a:latin typeface="+mn-ea"/>
                          <a:ea typeface="+mn-ea"/>
                        </a:rPr>
                        <a:t>65</a:t>
                      </a:r>
                      <a:r>
                        <a:rPr lang="en-US" sz="1400" b="1" dirty="0" smtClean="0">
                          <a:effectLst/>
                          <a:latin typeface="+mn-ea"/>
                          <a:ea typeface="+mn-ea"/>
                        </a:rPr>
                        <a:t>,</a:t>
                      </a:r>
                      <a:r>
                        <a:rPr lang="en-US" altLang="ja-JP" sz="1400" b="1" dirty="0" smtClean="0">
                          <a:effectLst/>
                          <a:latin typeface="+mn-ea"/>
                          <a:ea typeface="+mn-ea"/>
                        </a:rPr>
                        <a:t>061</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171,865</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algn="ctr" fontAlgn="auto">
                        <a:lnSpc>
                          <a:spcPts val="14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5</a:t>
                      </a:r>
                      <a:r>
                        <a:rPr lang="en-US" altLang="ja-JP" sz="1400" b="1" dirty="0" smtClean="0">
                          <a:effectLst/>
                          <a:latin typeface="+mn-ea"/>
                          <a:ea typeface="+mn-ea"/>
                        </a:rPr>
                        <a:t>4</a:t>
                      </a:r>
                      <a:r>
                        <a:rPr lang="en-US" sz="1400" b="1" dirty="0" smtClean="0">
                          <a:effectLst/>
                          <a:latin typeface="+mn-ea"/>
                          <a:ea typeface="+mn-ea"/>
                        </a:rPr>
                        <a:t>,</a:t>
                      </a:r>
                      <a:r>
                        <a:rPr lang="en-US" altLang="ja-JP" sz="1400" b="1" dirty="0" smtClean="0">
                          <a:effectLst/>
                          <a:latin typeface="+mn-ea"/>
                          <a:ea typeface="+mn-ea"/>
                        </a:rPr>
                        <a:t>603</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56,012</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a:t>
                      </a:r>
                      <a:r>
                        <a:rPr lang="ja-JP" sz="1400" b="1" smtClean="0">
                          <a:effectLst/>
                          <a:latin typeface="+mn-ea"/>
                          <a:ea typeface="+mn-ea"/>
                        </a:rPr>
                        <a:t>治療</a:t>
                      </a:r>
                      <a:r>
                        <a:rPr lang="ja-JP" altLang="en-US" sz="1400" b="1" smtClean="0">
                          <a:effectLst/>
                          <a:latin typeface="+mn-ea"/>
                          <a:ea typeface="+mn-ea"/>
                        </a:rPr>
                        <a:t>延べ</a:t>
                      </a:r>
                      <a:r>
                        <a:rPr lang="ja-JP" sz="1400" b="1" smtClean="0">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17,</a:t>
                      </a:r>
                      <a:r>
                        <a:rPr lang="en-US" altLang="ja-JP" sz="1400" b="1" dirty="0" smtClean="0">
                          <a:effectLst/>
                          <a:latin typeface="+mn-ea"/>
                          <a:ea typeface="+mn-ea"/>
                        </a:rPr>
                        <a:t>381</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23,930</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2950">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a:t>
                      </a:r>
                      <a:r>
                        <a:rPr lang="ja-JP" sz="1400" b="1" smtClean="0">
                          <a:effectLst/>
                          <a:latin typeface="+mn-ea"/>
                          <a:ea typeface="+mn-ea"/>
                        </a:rPr>
                        <a:t>療法</a:t>
                      </a:r>
                      <a:r>
                        <a:rPr lang="ja-JP" altLang="en-US" sz="1400" b="1" smtClean="0">
                          <a:effectLst/>
                          <a:latin typeface="+mn-ea"/>
                          <a:ea typeface="+mn-ea"/>
                        </a:rPr>
                        <a:t>延べ</a:t>
                      </a:r>
                      <a:r>
                        <a:rPr lang="ja-JP" sz="1400" b="1" smtClean="0">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31</a:t>
                      </a:r>
                      <a:r>
                        <a:rPr lang="en-US" sz="1400" b="1" dirty="0" smtClean="0">
                          <a:effectLst/>
                          <a:latin typeface="+mn-ea"/>
                          <a:ea typeface="+mn-ea"/>
                        </a:rPr>
                        <a:t>,</a:t>
                      </a:r>
                      <a:r>
                        <a:rPr lang="en-US" altLang="ja-JP" sz="1400" b="1" dirty="0" smtClean="0">
                          <a:effectLst/>
                          <a:latin typeface="+mn-ea"/>
                          <a:ea typeface="+mn-ea"/>
                        </a:rPr>
                        <a:t>607</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smtClean="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104,418</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a:t>
                      </a:r>
                      <a:r>
                        <a:rPr lang="ja-JP" sz="1400" b="1" dirty="0" smtClean="0">
                          <a:effectLst/>
                          <a:latin typeface="+mn-ea"/>
                          <a:ea typeface="+mn-ea"/>
                        </a:rPr>
                        <a:t>した</a:t>
                      </a:r>
                      <a:r>
                        <a:rPr lang="ja-JP" altLang="en-US" sz="1400" b="1" dirty="0" smtClean="0">
                          <a:effectLst/>
                          <a:latin typeface="+mn-ea"/>
                          <a:ea typeface="+mn-ea"/>
                        </a:rPr>
                        <a:t>延</a:t>
                      </a:r>
                      <a:r>
                        <a:rPr lang="ja-JP" sz="1400" b="1" dirty="0" smtClean="0">
                          <a:effectLst/>
                          <a:latin typeface="+mn-ea"/>
                          <a:ea typeface="+mn-ea"/>
                        </a:rPr>
                        <a:t>べ患者数</a:t>
                      </a:r>
                      <a:endParaRPr lang="en-US" altLang="ja-JP" sz="1400" b="1" dirty="0" smtClean="0">
                        <a:effectLst/>
                        <a:latin typeface="+mn-ea"/>
                        <a:ea typeface="+mn-ea"/>
                      </a:endParaRPr>
                    </a:p>
                    <a:p>
                      <a:pPr algn="l" fontAlgn="auto">
                        <a:lnSpc>
                          <a:spcPts val="1400"/>
                        </a:lnSpc>
                        <a:spcAft>
                          <a:spcPts val="0"/>
                        </a:spcAft>
                      </a:pPr>
                      <a:r>
                        <a:rPr lang="ja-JP" sz="1400" b="1" dirty="0" smtClean="0">
                          <a:effectLst/>
                          <a:latin typeface="+mn-ea"/>
                          <a:ea typeface="+mn-ea"/>
                        </a:rPr>
                        <a:t>【</a:t>
                      </a: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697</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9</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7</a:t>
                      </a:r>
                      <a:r>
                        <a:rPr lang="ja-JP" sz="1200" b="1" dirty="0" smtClean="0">
                          <a:effectLst/>
                          <a:latin typeface="+mn-ea"/>
                          <a:ea typeface="+mn-ea"/>
                        </a:rPr>
                        <a:t>）年</a:t>
                      </a:r>
                      <a:r>
                        <a:rPr lang="en-US" altLang="ja-JP" sz="1200" b="1" dirty="0" smtClean="0">
                          <a:effectLst/>
                          <a:latin typeface="+mn-ea"/>
                          <a:ea typeface="+mn-ea"/>
                        </a:rPr>
                        <a:t>4</a:t>
                      </a:r>
                      <a:r>
                        <a:rPr lang="ja-JP" sz="1200" b="1" dirty="0" smtClean="0">
                          <a:effectLst/>
                          <a:latin typeface="+mn-ea"/>
                          <a:ea typeface="+mn-ea"/>
                        </a:rPr>
                        <a:t>月</a:t>
                      </a:r>
                      <a:r>
                        <a:rPr lang="ja-JP" sz="1200" b="1" dirty="0">
                          <a:effectLst/>
                          <a:latin typeface="+mn-ea"/>
                          <a:ea typeface="+mn-ea"/>
                        </a:rPr>
                        <a:t>～７月】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3,661</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algn="ctr" fontAlgn="auto">
                        <a:lnSpc>
                          <a:spcPts val="14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en-US" altLang="ja-JP" sz="1200" b="1" dirty="0" smtClean="0">
                        <a:effectLst/>
                        <a:latin typeface="+mn-ea"/>
                        <a:ea typeface="+mn-ea"/>
                      </a:endParaRPr>
                    </a:p>
                    <a:p>
                      <a:pPr algn="ctr" fontAlgn="auto">
                        <a:lnSpc>
                          <a:spcPts val="1400"/>
                        </a:lnSpc>
                        <a:spcAft>
                          <a:spcPts val="0"/>
                        </a:spcAft>
                      </a:pPr>
                      <a:r>
                        <a:rPr lang="en-US" altLang="ja-JP" sz="900" b="1" dirty="0" smtClean="0">
                          <a:solidFill>
                            <a:srgbClr val="000000"/>
                          </a:solidFill>
                          <a:effectLst/>
                          <a:latin typeface="+mn-ea"/>
                          <a:ea typeface="+mn-ea"/>
                          <a:cs typeface="HG丸ｺﾞｼｯｸM-PRO"/>
                        </a:rPr>
                        <a:t>※</a:t>
                      </a:r>
                      <a:r>
                        <a:rPr lang="ja-JP" altLang="en-US" sz="900" b="1" dirty="0" smtClean="0">
                          <a:solidFill>
                            <a:srgbClr val="000000"/>
                          </a:solidFill>
                          <a:effectLst/>
                          <a:latin typeface="+mn-ea"/>
                          <a:ea typeface="+mn-ea"/>
                          <a:cs typeface="HG丸ｺﾞｼｯｸM-PRO"/>
                        </a:rPr>
                        <a:t>集計期間に変更あり（３か月間→１年間）</a:t>
                      </a:r>
                      <a:endParaRPr lang="ja-JP" altLang="ja-JP" sz="9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880670"/>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a:t>
            </a:r>
            <a:r>
              <a:rPr kumimoji="1" lang="ja-JP" altLang="en-US" sz="2000" b="1" dirty="0" smtClean="0">
                <a:solidFill>
                  <a:schemeClr val="bg1"/>
                </a:solidFill>
              </a:rPr>
              <a:t>Ｐ</a:t>
            </a:r>
            <a:r>
              <a:rPr kumimoji="1" lang="en-US" altLang="ja-JP" sz="2000" b="1" dirty="0" smtClean="0">
                <a:solidFill>
                  <a:schemeClr val="bg1"/>
                </a:solidFill>
              </a:rPr>
              <a:t>50-51</a:t>
            </a:r>
            <a:endParaRPr kumimoji="1" lang="en-US" altLang="ja-JP" sz="2000" b="1" dirty="0">
              <a:solidFill>
                <a:schemeClr val="bg1"/>
              </a:solidFill>
            </a:endParaRPr>
          </a:p>
        </p:txBody>
      </p:sp>
      <p:sp>
        <p:nvSpPr>
          <p:cNvPr id="13" name="正方形/長方形 12"/>
          <p:cNvSpPr/>
          <p:nvPr/>
        </p:nvSpPr>
        <p:spPr>
          <a:xfrm>
            <a:off x="510761" y="1418165"/>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
        <p:nvSpPr>
          <p:cNvPr id="2" name="テキスト ボックス 1"/>
          <p:cNvSpPr txBox="1"/>
          <p:nvPr/>
        </p:nvSpPr>
        <p:spPr>
          <a:xfrm>
            <a:off x="7957772" y="220464"/>
            <a:ext cx="1625183" cy="369332"/>
          </a:xfrm>
          <a:prstGeom prst="rect">
            <a:avLst/>
          </a:prstGeom>
          <a:solidFill>
            <a:schemeClr val="bg1"/>
          </a:solidFill>
          <a:ln>
            <a:solidFill>
              <a:schemeClr val="tx1"/>
            </a:solidFill>
          </a:ln>
        </p:spPr>
        <p:txBody>
          <a:bodyPr wrap="square" rtlCol="0">
            <a:spAutoFit/>
          </a:bodyPr>
          <a:lstStyle/>
          <a:p>
            <a:pPr algn="ctr"/>
            <a:r>
              <a:rPr kumimoji="1" lang="ja-JP" altLang="en-US" b="1" dirty="0" smtClean="0"/>
              <a:t>資料１－１</a:t>
            </a:r>
            <a:endParaRPr kumimoji="1" lang="ja-JP" altLang="en-US" b="1" dirty="0"/>
          </a:p>
        </p:txBody>
      </p:sp>
    </p:spTree>
    <p:extLst>
      <p:ext uri="{BB962C8B-B14F-4D97-AF65-F5344CB8AC3E}">
        <p14:creationId xmlns:p14="http://schemas.microsoft.com/office/powerpoint/2010/main" val="2615251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0457" y="204136"/>
            <a:ext cx="9311426" cy="650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083592338"/>
              </p:ext>
            </p:extLst>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◆がん診療拠点病院を通じて、がん医療の均</a:t>
                      </a:r>
                      <a:r>
                        <a:rPr kumimoji="1" lang="ja-JP" altLang="en-US" sz="1400" b="1" dirty="0" err="1" smtClean="0">
                          <a:solidFill>
                            <a:schemeClr val="tx1"/>
                          </a:solidFill>
                        </a:rPr>
                        <a:t>てん化を</a:t>
                      </a:r>
                      <a:r>
                        <a:rPr kumimoji="1" lang="ja-JP" altLang="en-US" sz="1400" b="1" dirty="0" smtClean="0">
                          <a:solidFill>
                            <a:schemeClr val="tx1"/>
                          </a:solidFill>
                        </a:rPr>
                        <a:t>進めるとともに、二次医療圏毎に地域の</a:t>
                      </a:r>
                      <a:r>
                        <a:rPr kumimoji="1" lang="en-US" altLang="ja-JP" sz="1400" b="1" dirty="0" smtClean="0">
                          <a:solidFill>
                            <a:schemeClr val="tx1"/>
                          </a:solidFill>
                        </a:rPr>
                        <a:t> </a:t>
                      </a:r>
                      <a:r>
                        <a:rPr kumimoji="1" lang="ja-JP" altLang="en-US" sz="1400" b="1" dirty="0" smtClean="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1" y="6446539"/>
            <a:ext cx="3541690" cy="365125"/>
          </a:xfrm>
        </p:spPr>
        <p:txBody>
          <a:bodyPr/>
          <a:lstStyle/>
          <a:p>
            <a:r>
              <a:rPr kumimoji="1" lang="ja-JP" altLang="en-US" sz="1400" b="1" dirty="0" smtClean="0">
                <a:latin typeface="+mn-ea"/>
              </a:rPr>
              <a:t>＜がん診療連携検討部会＞　</a:t>
            </a:r>
            <a:r>
              <a:rPr kumimoji="1" lang="ja-JP" altLang="en-US" sz="1600" b="1" dirty="0" smtClean="0">
                <a:latin typeface="+mn-ea"/>
              </a:rPr>
              <a:t>１</a:t>
            </a:r>
            <a:endParaRPr kumimoji="1" lang="ja-JP" altLang="en-US" sz="16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1955761504"/>
              </p:ext>
            </p:extLst>
          </p:nvPr>
        </p:nvGraphicFramePr>
        <p:xfrm>
          <a:off x="437881" y="1210614"/>
          <a:ext cx="8976575" cy="5308152"/>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3039414">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300" dirty="0" smtClean="0">
                          <a:solidFill>
                            <a:schemeClr val="tx1"/>
                          </a:solidFill>
                        </a:rPr>
                        <a:t>《</a:t>
                      </a:r>
                      <a:r>
                        <a:rPr kumimoji="1" lang="ja-JP" altLang="en-US" sz="1300" u="sng" dirty="0" smtClean="0">
                          <a:solidFill>
                            <a:schemeClr val="tx1"/>
                          </a:solidFill>
                        </a:rPr>
                        <a:t>がん診療拠点病院の機能強化</a:t>
                      </a:r>
                      <a:r>
                        <a:rPr kumimoji="1" lang="en-US" altLang="ja-JP" sz="1300" dirty="0" smtClean="0">
                          <a:solidFill>
                            <a:schemeClr val="tx1"/>
                          </a:solidFill>
                        </a:rPr>
                        <a:t>》</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■がん診療連携拠点病院の機能強化を目的とした補助金を交付（</a:t>
                      </a:r>
                      <a:r>
                        <a:rPr kumimoji="1" lang="en-US" altLang="ja-JP" sz="1300" b="0" dirty="0" smtClean="0">
                          <a:solidFill>
                            <a:schemeClr val="tx1"/>
                          </a:solidFill>
                        </a:rPr>
                        <a:t>13</a:t>
                      </a:r>
                      <a:r>
                        <a:rPr kumimoji="1" lang="ja-JP" altLang="en-US" sz="1300" b="0" dirty="0" smtClean="0">
                          <a:solidFill>
                            <a:schemeClr val="tx1"/>
                          </a:solidFill>
                        </a:rPr>
                        <a:t>病院）</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■がん診療施設の設備整備に係る補助金を交付（</a:t>
                      </a:r>
                      <a:r>
                        <a:rPr kumimoji="1" lang="en-US" altLang="ja-JP" sz="1300" b="0" dirty="0" smtClean="0">
                          <a:solidFill>
                            <a:schemeClr val="tx1"/>
                          </a:solidFill>
                        </a:rPr>
                        <a:t>19</a:t>
                      </a:r>
                      <a:r>
                        <a:rPr kumimoji="1" lang="ja-JP" altLang="en-US" sz="1300" b="0" dirty="0" smtClean="0">
                          <a:solidFill>
                            <a:schemeClr val="tx1"/>
                          </a:solidFill>
                        </a:rPr>
                        <a:t>病院）</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■国拠点病院の推薦</a:t>
                      </a:r>
                      <a:r>
                        <a:rPr kumimoji="1" lang="en-US" altLang="ja-JP" sz="1300" b="0" dirty="0" smtClean="0">
                          <a:solidFill>
                            <a:schemeClr val="tx1"/>
                          </a:solidFill>
                        </a:rPr>
                        <a:t>【</a:t>
                      </a:r>
                      <a:r>
                        <a:rPr kumimoji="1" lang="ja-JP" altLang="en-US" sz="1300" b="0" dirty="0" smtClean="0">
                          <a:solidFill>
                            <a:schemeClr val="tx1"/>
                          </a:solidFill>
                        </a:rPr>
                        <a:t>高度型新規：</a:t>
                      </a:r>
                      <a:r>
                        <a:rPr kumimoji="1" lang="en-US" altLang="ja-JP" sz="1300" b="0" dirty="0" smtClean="0">
                          <a:solidFill>
                            <a:schemeClr val="tx1"/>
                          </a:solidFill>
                        </a:rPr>
                        <a:t>6</a:t>
                      </a:r>
                      <a:r>
                        <a:rPr kumimoji="1" lang="ja-JP" altLang="en-US" sz="1300" b="0" dirty="0" smtClean="0">
                          <a:solidFill>
                            <a:schemeClr val="tx1"/>
                          </a:solidFill>
                        </a:rPr>
                        <a:t>病院、指定更新：</a:t>
                      </a:r>
                      <a:r>
                        <a:rPr kumimoji="1" lang="en-US" altLang="ja-JP" sz="1300" b="0" dirty="0" smtClean="0">
                          <a:solidFill>
                            <a:schemeClr val="tx1"/>
                          </a:solidFill>
                        </a:rPr>
                        <a:t>3</a:t>
                      </a:r>
                      <a:r>
                        <a:rPr kumimoji="1" lang="ja-JP" altLang="en-US" sz="1300" b="0" dirty="0" smtClean="0">
                          <a:solidFill>
                            <a:schemeClr val="tx1"/>
                          </a:solidFill>
                        </a:rPr>
                        <a:t>病院、現況報告：</a:t>
                      </a:r>
                      <a:r>
                        <a:rPr kumimoji="1" lang="en-US" altLang="ja-JP" sz="1300" b="0" dirty="0" smtClean="0">
                          <a:solidFill>
                            <a:schemeClr val="tx1"/>
                          </a:solidFill>
                        </a:rPr>
                        <a:t>8</a:t>
                      </a:r>
                      <a:r>
                        <a:rPr kumimoji="1" lang="ja-JP" altLang="en-US" sz="1300" b="0" dirty="0" smtClean="0">
                          <a:solidFill>
                            <a:schemeClr val="tx1"/>
                          </a:solidFill>
                        </a:rPr>
                        <a:t>病院</a:t>
                      </a:r>
                      <a:r>
                        <a:rPr kumimoji="1" lang="en-US" altLang="ja-JP" sz="1300" b="0" dirty="0" smtClean="0">
                          <a:solidFill>
                            <a:schemeClr val="tx1"/>
                          </a:solidFill>
                        </a:rPr>
                        <a:t>】</a:t>
                      </a:r>
                    </a:p>
                    <a:p>
                      <a:pPr>
                        <a:lnSpc>
                          <a:spcPts val="1700"/>
                        </a:lnSpc>
                      </a:pPr>
                      <a:r>
                        <a:rPr kumimoji="1" lang="ja-JP" altLang="en-US" sz="1300" b="0" dirty="0" smtClean="0">
                          <a:solidFill>
                            <a:schemeClr val="tx1"/>
                          </a:solidFill>
                        </a:rPr>
                        <a:t>■府指定要件の改正、指定病院の決定</a:t>
                      </a:r>
                      <a:r>
                        <a:rPr kumimoji="1" lang="en-US" altLang="ja-JP" sz="1300" b="0" dirty="0" smtClean="0">
                          <a:solidFill>
                            <a:schemeClr val="tx1"/>
                          </a:solidFill>
                        </a:rPr>
                        <a:t>【</a:t>
                      </a:r>
                      <a:r>
                        <a:rPr kumimoji="1" lang="ja-JP" altLang="en-US" sz="1300" b="0" dirty="0" smtClean="0">
                          <a:solidFill>
                            <a:schemeClr val="tx1"/>
                          </a:solidFill>
                        </a:rPr>
                        <a:t>更新：</a:t>
                      </a:r>
                      <a:r>
                        <a:rPr kumimoji="1" lang="en-US" altLang="ja-JP" sz="1300" b="0" dirty="0" smtClean="0">
                          <a:solidFill>
                            <a:schemeClr val="tx1"/>
                          </a:solidFill>
                        </a:rPr>
                        <a:t>47</a:t>
                      </a:r>
                      <a:r>
                        <a:rPr kumimoji="1" lang="ja-JP" altLang="en-US" sz="1300" b="0" dirty="0" smtClean="0">
                          <a:solidFill>
                            <a:schemeClr val="tx1"/>
                          </a:solidFill>
                        </a:rPr>
                        <a:t>病院、新規：</a:t>
                      </a:r>
                      <a:r>
                        <a:rPr kumimoji="1" lang="en-US" altLang="ja-JP" sz="1300" b="0" dirty="0" smtClean="0">
                          <a:solidFill>
                            <a:schemeClr val="tx1"/>
                          </a:solidFill>
                        </a:rPr>
                        <a:t>2</a:t>
                      </a:r>
                      <a:r>
                        <a:rPr kumimoji="1" lang="ja-JP" altLang="en-US" sz="1300" b="0" dirty="0" smtClean="0">
                          <a:solidFill>
                            <a:schemeClr val="tx1"/>
                          </a:solidFill>
                        </a:rPr>
                        <a:t>病院、小児新規：</a:t>
                      </a:r>
                      <a:r>
                        <a:rPr kumimoji="1" lang="en-US" altLang="ja-JP" sz="1300" b="0" dirty="0" smtClean="0">
                          <a:solidFill>
                            <a:schemeClr val="tx1"/>
                          </a:solidFill>
                        </a:rPr>
                        <a:t>2</a:t>
                      </a:r>
                      <a:r>
                        <a:rPr kumimoji="1" lang="ja-JP" altLang="en-US" sz="1300" b="0" dirty="0" smtClean="0">
                          <a:solidFill>
                            <a:schemeClr val="tx1"/>
                          </a:solidFill>
                        </a:rPr>
                        <a:t>病院</a:t>
                      </a:r>
                      <a:r>
                        <a:rPr kumimoji="1" lang="en-US" altLang="ja-JP" sz="1300" b="0" dirty="0" smtClean="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がん医療連携体制の充実</a:t>
                      </a:r>
                      <a:r>
                        <a:rPr kumimoji="1" lang="en-US" altLang="ja-JP" sz="1300" dirty="0" smtClean="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rPr>
                        <a:t>■地域連携強化事業の実施</a:t>
                      </a:r>
                      <a:endParaRPr kumimoji="1" lang="en-US" altLang="ja-JP" sz="1300" b="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rPr>
                        <a:t>■大阪府がん診療連携協議会と連携し、各圏域のがん診療ネットワーク協議会へがん登録等を用いた分析を実施するよう働きかけを行った。（年度末に協議会で報告予定。）</a:t>
                      </a:r>
                      <a:endParaRPr kumimoji="1" lang="en-US" altLang="ja-JP" sz="1300" b="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人材育成の充実</a:t>
                      </a:r>
                      <a:r>
                        <a:rPr kumimoji="1" lang="en-US" altLang="ja-JP" sz="1300" dirty="0" smtClean="0">
                          <a:solidFill>
                            <a:schemeClr val="tx1"/>
                          </a:solidFill>
                        </a:rPr>
                        <a:t>》</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■近大がんプロとの共催でがんゲノム医療の相談員向け研修会を実施</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■国がんの都道府県指導者養成研修への推薦派遣</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■大阪府がん診療連携協議会と連携して拠点病院の訪問を行い、好事例等の収集や情報共有、</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　要件充足状況の確認を実施</a:t>
                      </a:r>
                      <a:r>
                        <a:rPr kumimoji="1" lang="en-US" altLang="ja-JP" sz="1300" b="0" dirty="0" smtClean="0">
                          <a:solidFill>
                            <a:schemeClr val="tx1"/>
                          </a:solidFill>
                        </a:rPr>
                        <a:t>【</a:t>
                      </a:r>
                      <a:r>
                        <a:rPr kumimoji="1" lang="ja-JP" altLang="en-US" sz="1300" b="0" dirty="0" smtClean="0">
                          <a:solidFill>
                            <a:schemeClr val="tx1"/>
                          </a:solidFill>
                        </a:rPr>
                        <a:t>国拠点：</a:t>
                      </a:r>
                      <a:r>
                        <a:rPr kumimoji="1" lang="en-US" altLang="ja-JP" sz="1300" b="0" dirty="0" smtClean="0">
                          <a:solidFill>
                            <a:schemeClr val="tx1"/>
                          </a:solidFill>
                        </a:rPr>
                        <a:t>5</a:t>
                      </a:r>
                      <a:r>
                        <a:rPr kumimoji="1" lang="ja-JP" altLang="en-US" sz="1300" b="0" dirty="0" smtClean="0">
                          <a:solidFill>
                            <a:schemeClr val="tx1"/>
                          </a:solidFill>
                        </a:rPr>
                        <a:t>病院、府拠点：</a:t>
                      </a:r>
                      <a:r>
                        <a:rPr kumimoji="1" lang="en-US" altLang="ja-JP" sz="1300" b="0" dirty="0" smtClean="0">
                          <a:solidFill>
                            <a:schemeClr val="tx1"/>
                          </a:solidFill>
                        </a:rPr>
                        <a:t>2</a:t>
                      </a:r>
                      <a:r>
                        <a:rPr kumimoji="1" lang="ja-JP" altLang="en-US" sz="1300" b="0" dirty="0" smtClean="0">
                          <a:solidFill>
                            <a:schemeClr val="tx1"/>
                          </a:solidFill>
                        </a:rPr>
                        <a:t>病院</a:t>
                      </a:r>
                      <a:r>
                        <a:rPr kumimoji="1" lang="en-US" altLang="ja-JP" sz="13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25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700"/>
                        </a:lnSpc>
                      </a:pPr>
                      <a:r>
                        <a:rPr kumimoji="1" lang="ja-JP" altLang="en-US" sz="1300" b="0" dirty="0" smtClean="0">
                          <a:solidFill>
                            <a:schemeClr val="tx1"/>
                          </a:solidFill>
                          <a:latin typeface="+mn-ea"/>
                          <a:ea typeface="+mn-ea"/>
                        </a:rPr>
                        <a:t>■府内がん医療提供体制の均</a:t>
                      </a:r>
                      <a:r>
                        <a:rPr kumimoji="1" lang="ja-JP" altLang="en-US" sz="1300" b="0" dirty="0" err="1" smtClean="0">
                          <a:solidFill>
                            <a:schemeClr val="tx1"/>
                          </a:solidFill>
                          <a:latin typeface="+mn-ea"/>
                          <a:ea typeface="+mn-ea"/>
                        </a:rPr>
                        <a:t>てん化の</a:t>
                      </a:r>
                      <a:r>
                        <a:rPr kumimoji="1" lang="ja-JP" altLang="en-US" sz="1300" b="0" dirty="0" smtClean="0">
                          <a:solidFill>
                            <a:schemeClr val="tx1"/>
                          </a:solidFill>
                          <a:latin typeface="+mn-ea"/>
                          <a:ea typeface="+mn-ea"/>
                        </a:rPr>
                        <a:t>推進。</a:t>
                      </a:r>
                      <a:endParaRPr kumimoji="1" lang="en-US" altLang="ja-JP" sz="1300" b="0" dirty="0" smtClean="0">
                        <a:solidFill>
                          <a:schemeClr val="tx1"/>
                        </a:solidFill>
                        <a:latin typeface="+mn-ea"/>
                        <a:ea typeface="+mn-ea"/>
                      </a:endParaRPr>
                    </a:p>
                    <a:p>
                      <a:pPr>
                        <a:lnSpc>
                          <a:spcPts val="1700"/>
                        </a:lnSpc>
                      </a:pPr>
                      <a:r>
                        <a:rPr kumimoji="1" lang="ja-JP" altLang="en-US" sz="1300" b="0" dirty="0" smtClean="0">
                          <a:solidFill>
                            <a:schemeClr val="tx1"/>
                          </a:solidFill>
                          <a:latin typeface="+mn-ea"/>
                          <a:ea typeface="+mn-ea"/>
                        </a:rPr>
                        <a:t>■各圏域のがん診療ネットワーク協議会における取り組み内容の充実。</a:t>
                      </a:r>
                      <a:endParaRPr kumimoji="1" lang="en-US" altLang="ja-JP" sz="1300" b="0" dirty="0" smtClean="0">
                        <a:solidFill>
                          <a:schemeClr val="tx1"/>
                        </a:solidFill>
                        <a:latin typeface="+mn-ea"/>
                        <a:ea typeface="+mn-ea"/>
                      </a:endParaRPr>
                    </a:p>
                    <a:p>
                      <a:pPr>
                        <a:lnSpc>
                          <a:spcPts val="1700"/>
                        </a:lnSpc>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700"/>
                        </a:lnSpc>
                      </a:pPr>
                      <a:r>
                        <a:rPr kumimoji="1" lang="ja-JP" altLang="en-US" sz="1300" b="0" dirty="0" smtClean="0">
                          <a:solidFill>
                            <a:schemeClr val="tx1"/>
                          </a:solidFill>
                          <a:latin typeface="+mn-ea"/>
                          <a:ea typeface="+mn-ea"/>
                        </a:rPr>
                        <a:t>■大阪府がん診療連携協議会と連携し、さらなるがん医療提供の充実を図る。</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latin typeface="+mn-ea"/>
                          <a:ea typeface="+mn-ea"/>
                        </a:rPr>
                        <a:t>■各圏域のがん診療ネットワーク協議会におけるがん登録</a:t>
                      </a:r>
                      <a:r>
                        <a:rPr kumimoji="1" lang="ja-JP" altLang="en-US" sz="1300" b="0" smtClean="0">
                          <a:solidFill>
                            <a:schemeClr val="tx1"/>
                          </a:solidFill>
                          <a:latin typeface="+mn-ea"/>
                          <a:ea typeface="+mn-ea"/>
                        </a:rPr>
                        <a:t>を用いた分析</a:t>
                      </a:r>
                      <a:r>
                        <a:rPr kumimoji="1" lang="ja-JP" altLang="en-US" sz="1300" b="0" dirty="0" smtClean="0">
                          <a:solidFill>
                            <a:schemeClr val="tx1"/>
                          </a:solidFill>
                          <a:latin typeface="+mn-ea"/>
                          <a:ea typeface="+mn-ea"/>
                        </a:rPr>
                        <a:t>や患者満足度調査等の実施。</a:t>
                      </a:r>
                      <a:endParaRPr kumimoji="1" lang="en-US" altLang="ja-JP" sz="1300" b="0" dirty="0" smtClean="0">
                        <a:solidFill>
                          <a:schemeClr val="tx1"/>
                        </a:solidFill>
                        <a:latin typeface="+mn-ea"/>
                        <a:ea typeface="+mn-ea"/>
                      </a:endParaRPr>
                    </a:p>
                    <a:p>
                      <a:pPr>
                        <a:lnSpc>
                          <a:spcPts val="1700"/>
                        </a:lnSpc>
                      </a:pPr>
                      <a:r>
                        <a:rPr kumimoji="1" lang="ja-JP" altLang="en-US" sz="1300" b="0" dirty="0" smtClean="0">
                          <a:solidFill>
                            <a:schemeClr val="tx1"/>
                          </a:solidFill>
                          <a:latin typeface="+mn-ea"/>
                          <a:ea typeface="+mn-ea"/>
                        </a:rPr>
                        <a:t>■府拠点病院の指定更新（経過措置該当分）</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06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smtClean="0">
                          <a:solidFill>
                            <a:schemeClr val="bg1"/>
                          </a:solidFill>
                        </a:rPr>
                        <a:t>　</a:t>
                      </a:r>
                      <a:r>
                        <a:rPr kumimoji="1" lang="ja-JP" altLang="en-US" sz="1600" b="1" baseline="0" smtClean="0">
                          <a:solidFill>
                            <a:schemeClr val="bg1"/>
                          </a:solidFill>
                        </a:rPr>
                        <a:t> </a:t>
                      </a:r>
                      <a:r>
                        <a:rPr kumimoji="1" lang="ja-JP" altLang="en-US" sz="1600" b="1"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300" dirty="0" smtClean="0"/>
                        <a:t>がん診療拠点病院機能強化事業（</a:t>
                      </a:r>
                      <a:r>
                        <a:rPr kumimoji="1" lang="en-US" altLang="ja-JP" sz="1300" dirty="0" smtClean="0"/>
                        <a:t>140,342</a:t>
                      </a:r>
                      <a:r>
                        <a:rPr kumimoji="1" lang="ja-JP" altLang="en-US" sz="1300" dirty="0" smtClean="0"/>
                        <a:t>千円）、がん医療提供体制等充実強化事業（</a:t>
                      </a:r>
                      <a:r>
                        <a:rPr kumimoji="1" lang="en-US" altLang="ja-JP" sz="1300" dirty="0" smtClean="0"/>
                        <a:t>140,729</a:t>
                      </a:r>
                      <a:r>
                        <a:rPr kumimoji="1" lang="ja-JP" altLang="en-US" sz="1300" dirty="0" smtClean="0"/>
                        <a:t>千円）、地域医療連携強化事業（</a:t>
                      </a:r>
                      <a:r>
                        <a:rPr kumimoji="1" lang="en-US" altLang="ja-JP" sz="1300" dirty="0" smtClean="0"/>
                        <a:t>4,297</a:t>
                      </a:r>
                      <a:r>
                        <a:rPr kumimoji="1" lang="ja-JP" altLang="en-US" sz="1300" dirty="0" smtClean="0"/>
                        <a:t>千円）</a:t>
                      </a:r>
                      <a:endParaRPr kumimoji="1" lang="en-US" altLang="ja-JP" sz="13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21518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4307</TotalTime>
  <Words>744</Words>
  <Application>Microsoft Office PowerPoint</Application>
  <PresentationFormat>A4 210 x 297 mm</PresentationFormat>
  <Paragraphs>101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奥平　麻衣子</cp:lastModifiedBy>
  <cp:revision>364</cp:revision>
  <cp:lastPrinted>2020-02-13T03:16:32Z</cp:lastPrinted>
  <dcterms:created xsi:type="dcterms:W3CDTF">2019-06-16T09:06:21Z</dcterms:created>
  <dcterms:modified xsi:type="dcterms:W3CDTF">2020-02-13T03:17:00Z</dcterms:modified>
</cp:coreProperties>
</file>