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4"/>
  </p:notesMasterIdLst>
  <p:sldIdLst>
    <p:sldId id="272" r:id="rId3"/>
    <p:sldId id="345" r:id="rId4"/>
    <p:sldId id="327" r:id="rId5"/>
    <p:sldId id="349" r:id="rId6"/>
    <p:sldId id="351" r:id="rId7"/>
    <p:sldId id="328" r:id="rId8"/>
    <p:sldId id="347" r:id="rId9"/>
    <p:sldId id="348" r:id="rId10"/>
    <p:sldId id="324" r:id="rId11"/>
    <p:sldId id="331" r:id="rId12"/>
    <p:sldId id="350"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4" d="100"/>
          <a:sy n="74" d="100"/>
        </p:scale>
        <p:origin x="1266" y="78"/>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2020/10/21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1343753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710390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1948812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2611580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1222056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35CBC07-BBE5-473B-80D9-9AB7C742AB2A}" type="datetime1">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841381-E1F1-4908-866F-80197FBF1AEE}" type="datetime1">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E55FB5-E663-46E2-B97D-348261B398CB}" type="datetime1">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2897F9-9400-46E5-B362-76715EF166E7}" type="datetime1">
              <a:rPr kumimoji="1" lang="ja-JP" altLang="en-US" smtClean="0"/>
              <a:t>2020/10/21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630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B5AA33-3331-42B0-8632-A9BB5590FD81}" type="datetime1">
              <a:rPr kumimoji="1" lang="ja-JP" altLang="en-US" smtClean="0"/>
              <a:t>2020/10/21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576870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6BB3E1-AEB7-4F15-8A10-50B9474BA386}" type="datetime1">
              <a:rPr kumimoji="1" lang="ja-JP" altLang="en-US" smtClean="0"/>
              <a:t>2020/10/21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07549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B84BF8-12F8-4D9D-BDBB-02E1C9E8A124}" type="datetime1">
              <a:rPr kumimoji="1" lang="ja-JP" altLang="en-US" smtClean="0"/>
              <a:t>2020/10/21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98392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63A06-16A5-42B0-A525-BE94729E7078}" type="datetime1">
              <a:rPr kumimoji="1" lang="ja-JP" altLang="en-US" smtClean="0"/>
              <a:t>2020/10/21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97752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ACCC442-4ACC-4B82-8574-2361E042C4C1}" type="datetime1">
              <a:rPr kumimoji="1" lang="ja-JP" altLang="en-US" smtClean="0"/>
              <a:t>2020/10/21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85075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F31F4-E409-4133-929E-08B767BCDB29}" type="datetime1">
              <a:rPr kumimoji="1" lang="ja-JP" altLang="en-US" smtClean="0"/>
              <a:t>2020/10/21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07966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91197-01E0-4FD7-B089-5266FFE9DC47}" type="datetime1">
              <a:rPr kumimoji="1" lang="ja-JP" altLang="en-US" smtClean="0"/>
              <a:t>2020/10/21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6261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FBD75B-731E-471C-B1D1-B5A9EB1525AA}" type="datetime1">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B0295B-CFD9-46CD-9DA2-18829E0DB789}" type="datetime1">
              <a:rPr kumimoji="1" lang="ja-JP" altLang="en-US" smtClean="0"/>
              <a:t>2020/10/21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22844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9A91CA-379D-4EEA-BBF8-D037C802DC87}" type="datetime1">
              <a:rPr kumimoji="1" lang="ja-JP" altLang="en-US" smtClean="0"/>
              <a:t>2020/10/21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7890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BCE8E-25D5-4582-A234-C958E416D767}" type="datetime1">
              <a:rPr kumimoji="1" lang="ja-JP" altLang="en-US" smtClean="0"/>
              <a:t>2020/10/21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51138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FA1E5-5B21-4140-9725-76F9B3BD9DC2}" type="datetime1">
              <a:rPr kumimoji="1" lang="ja-JP" altLang="en-US" smtClean="0"/>
              <a:t>2020/10/21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A0F7711-D06F-4F90-BEA3-0BAFED3302A5}" type="datetime1">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F2F78D4-AD34-4C01-AECB-115DA0BB3A24}" type="datetime1">
              <a:rPr kumimoji="1" lang="ja-JP" altLang="en-US" smtClean="0"/>
              <a:t>2020/10/21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3BBA5E7-4AC6-456F-9ABC-08CE46E4A20B}" type="datetime1">
              <a:rPr kumimoji="1" lang="ja-JP" altLang="en-US" smtClean="0"/>
              <a:t>2020/10/21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2020/10/21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84B970-D3FF-4A3E-B0D5-EC251A710CCB}" type="datetime1">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EA4613-70D3-4E1A-8FD6-6DAF6ECDEA86}" type="datetime1">
              <a:rPr kumimoji="1" lang="ja-JP" altLang="en-US" smtClean="0"/>
              <a:t>2020/10/21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4B9F1-C856-41D8-A4E2-3216A2624955}" type="datetime1">
              <a:rPr kumimoji="1" lang="ja-JP" altLang="en-US" smtClean="0"/>
              <a:t>2020/10/21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E9C4F0AF-0882-4AC6-ADD9-5BC9A8E32BDA}" type="datetime1">
              <a:rPr kumimoji="1" lang="ja-JP" altLang="en-US" smtClean="0"/>
              <a:t>2020/10/21</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6105570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国指定がん診療連携拠点病院の</a:t>
            </a:r>
            <a:endParaRPr lang="en-US" altLang="ja-JP" sz="3600" b="1" spc="50" dirty="0" smtClean="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smtClean="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推薦について</a:t>
            </a:r>
            <a:endPar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資料１</a:t>
            </a:r>
            <a:endParaRPr kumimoji="1" lang="ja-JP" altLang="en-US" dirty="0"/>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a:t>
            </a:r>
            <a:r>
              <a:rPr lang="ja-JP" altLang="en-US" sz="2400" b="1" dirty="0">
                <a:latin typeface="Meiryo UI" panose="020B0604030504040204" pitchFamily="50" charset="-128"/>
                <a:ea typeface="Meiryo UI" panose="020B0604030504040204" pitchFamily="50" charset="-128"/>
              </a:rPr>
              <a:t>２</a:t>
            </a:r>
            <a:r>
              <a:rPr lang="ja-JP" altLang="en-US" sz="2400" b="1" dirty="0" smtClean="0">
                <a:latin typeface="Meiryo UI" panose="020B0604030504040204" pitchFamily="50" charset="-128"/>
                <a:ea typeface="Meiryo UI" panose="020B0604030504040204" pitchFamily="50" charset="-128"/>
              </a:rPr>
              <a:t>年度第１回大阪府がん対策推進委員会</a:t>
            </a:r>
            <a:endParaRPr lang="en-US" altLang="ja-JP" sz="2400" b="1" dirty="0" smtClean="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4C672374-2C65-4225-B1BC-5F795CF92C82}" type="slidenum">
              <a:rPr kumimoji="1" lang="ja-JP" altLang="en-US" smtClean="0"/>
              <a:t>1</a:t>
            </a:fld>
            <a:endParaRPr kumimoji="1" lang="ja-JP" altLang="en-US"/>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0" y="0"/>
            <a:ext cx="9144000" cy="332656"/>
          </a:xfrm>
          <a:prstGeom prst="rect">
            <a:avLst/>
          </a:prstGeom>
          <a:solidFill>
            <a:schemeClr val="accent1"/>
          </a:solidFill>
          <a:ln>
            <a:solidFill>
              <a:srgbClr val="00206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（参考）がん診療連携拠点病院　主な診療実績</a:t>
            </a:r>
            <a:endPar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86069208"/>
              </p:ext>
            </p:extLst>
          </p:nvPr>
        </p:nvGraphicFramePr>
        <p:xfrm>
          <a:off x="107504" y="571004"/>
          <a:ext cx="8835197" cy="5719500"/>
        </p:xfrm>
        <a:graphic>
          <a:graphicData uri="http://schemas.openxmlformats.org/drawingml/2006/table">
            <a:tbl>
              <a:tblPr firstRow="1" bandRow="1">
                <a:tableStyleId>{5C22544A-7EE6-4342-B048-85BDC9FD1C3A}</a:tableStyleId>
              </a:tblPr>
              <a:tblGrid>
                <a:gridCol w="606020">
                  <a:extLst>
                    <a:ext uri="{9D8B030D-6E8A-4147-A177-3AD203B41FA5}">
                      <a16:colId xmlns:a16="http://schemas.microsoft.com/office/drawing/2014/main" val="20000"/>
                    </a:ext>
                  </a:extLst>
                </a:gridCol>
                <a:gridCol w="2274298">
                  <a:extLst>
                    <a:ext uri="{9D8B030D-6E8A-4147-A177-3AD203B41FA5}">
                      <a16:colId xmlns:a16="http://schemas.microsoft.com/office/drawing/2014/main" val="20001"/>
                    </a:ext>
                  </a:extLst>
                </a:gridCol>
                <a:gridCol w="720082">
                  <a:extLst>
                    <a:ext uri="{9D8B030D-6E8A-4147-A177-3AD203B41FA5}">
                      <a16:colId xmlns:a16="http://schemas.microsoft.com/office/drawing/2014/main" val="1865231062"/>
                    </a:ext>
                  </a:extLst>
                </a:gridCol>
                <a:gridCol w="241135">
                  <a:extLst>
                    <a:ext uri="{9D8B030D-6E8A-4147-A177-3AD203B41FA5}">
                      <a16:colId xmlns:a16="http://schemas.microsoft.com/office/drawing/2014/main" val="1463805126"/>
                    </a:ext>
                  </a:extLst>
                </a:gridCol>
                <a:gridCol w="1055007">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108343">
                  <a:extLst>
                    <a:ext uri="{9D8B030D-6E8A-4147-A177-3AD203B41FA5}">
                      <a16:colId xmlns:a16="http://schemas.microsoft.com/office/drawing/2014/main" val="20004"/>
                    </a:ext>
                  </a:extLst>
                </a:gridCol>
                <a:gridCol w="911100">
                  <a:extLst>
                    <a:ext uri="{9D8B030D-6E8A-4147-A177-3AD203B41FA5}">
                      <a16:colId xmlns:a16="http://schemas.microsoft.com/office/drawing/2014/main" val="20005"/>
                    </a:ext>
                  </a:extLst>
                </a:gridCol>
                <a:gridCol w="911100">
                  <a:extLst>
                    <a:ext uri="{9D8B030D-6E8A-4147-A177-3AD203B41FA5}">
                      <a16:colId xmlns:a16="http://schemas.microsoft.com/office/drawing/2014/main" val="20006"/>
                    </a:ext>
                  </a:extLst>
                </a:gridCol>
              </a:tblGrid>
              <a:tr h="216024">
                <a:tc rowSpan="2">
                  <a:txBody>
                    <a:bodyPr/>
                    <a:lstStyle/>
                    <a:p>
                      <a:pPr algn="ctr"/>
                      <a:r>
                        <a:rPr kumimoji="1" lang="ja-JP" altLang="en-US" sz="1100" dirty="0" smtClean="0">
                          <a:latin typeface="Meiryo UI" panose="020B0604030504040204" pitchFamily="50" charset="-128"/>
                          <a:ea typeface="Meiryo UI" panose="020B0604030504040204" pitchFamily="50" charset="-128"/>
                        </a:rPr>
                        <a:t>圏域</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100" dirty="0" smtClean="0">
                          <a:latin typeface="Meiryo UI" panose="020B0604030504040204" pitchFamily="50" charset="-128"/>
                          <a:ea typeface="Meiryo UI" panose="020B0604030504040204" pitchFamily="50" charset="-128"/>
                        </a:rPr>
                        <a:t>病院名</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latin typeface="Meiryo UI" panose="020B0604030504040204" pitchFamily="50" charset="-128"/>
                          <a:ea typeface="Meiryo UI" panose="020B0604030504040204" pitchFamily="50" charset="-128"/>
                        </a:rPr>
                        <a:t>病床数</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latin typeface="Meiryo UI" panose="020B0604030504040204" pitchFamily="50" charset="-128"/>
                          <a:ea typeface="Meiryo UI" panose="020B0604030504040204" pitchFamily="50" charset="-128"/>
                        </a:rPr>
                        <a:t>区分</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200" dirty="0" smtClean="0">
                          <a:latin typeface="Meiryo UI" panose="020B0604030504040204" pitchFamily="50" charset="-128"/>
                          <a:ea typeface="Meiryo UI" panose="020B0604030504040204" pitchFamily="50" charset="-128"/>
                        </a:rPr>
                        <a:t>診　療　実　績</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592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marL="0" algn="ctr" defTabSz="914400" rtl="0" eaLnBrk="1" latinLnBrk="0" hangingPunct="1"/>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院内がん</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登録</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800" b="0" kern="1200" dirty="0" smtClean="0">
                          <a:solidFill>
                            <a:schemeClr val="lt1"/>
                          </a:solidFill>
                          <a:latin typeface="Meiryo UI" panose="020B0604030504040204" pitchFamily="50" charset="-128"/>
                          <a:ea typeface="Meiryo UI" panose="020B0604030504040204" pitchFamily="50" charset="-128"/>
                          <a:cs typeface="+mn-cs"/>
                        </a:rPr>
                        <a:t>（</a:t>
                      </a:r>
                      <a:r>
                        <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rPr>
                        <a:t>500</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件</a:t>
                      </a:r>
                      <a:r>
                        <a:rPr kumimoji="1" lang="en-US" altLang="ja-JP" sz="8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年）</a:t>
                      </a:r>
                      <a:endParaRPr kumimoji="1" lang="ja-JP" altLang="en-US" sz="800" b="1" kern="1200" dirty="0">
                        <a:solidFill>
                          <a:schemeClr val="lt1"/>
                        </a:solidFill>
                        <a:latin typeface="Meiryo UI" panose="020B0604030504040204" pitchFamily="50" charset="-128"/>
                        <a:ea typeface="Meiryo UI" panose="020B0604030504040204" pitchFamily="50" charset="-128"/>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悪性腫瘍</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手術件数</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rPr>
                        <a:t>400</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件</a:t>
                      </a:r>
                      <a:r>
                        <a:rPr kumimoji="1" lang="en-US" altLang="ja-JP" sz="8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年）</a:t>
                      </a:r>
                      <a:endParaRPr kumimoji="1" lang="ja-JP" altLang="en-US" sz="800" b="1" kern="1200" dirty="0">
                        <a:solidFill>
                          <a:schemeClr val="lt1"/>
                        </a:solidFill>
                        <a:latin typeface="Meiryo UI" panose="020B0604030504040204" pitchFamily="50" charset="-128"/>
                        <a:ea typeface="Meiryo UI" panose="020B0604030504040204" pitchFamily="50" charset="-128"/>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薬物療法</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のべ患者数</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rPr>
                        <a:t>1,000</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件</a:t>
                      </a:r>
                      <a:r>
                        <a:rPr kumimoji="1" lang="en-US" altLang="ja-JP" sz="8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年）</a:t>
                      </a: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放射線治療のべ患者数</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rPr>
                        <a:t>200</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件</a:t>
                      </a:r>
                      <a:r>
                        <a:rPr kumimoji="1" lang="en-US" altLang="ja-JP" sz="8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年）</a:t>
                      </a:r>
                      <a:endParaRPr kumimoji="1" lang="ja-JP" altLang="en-US" sz="1100" b="1" kern="1200" dirty="0">
                        <a:solidFill>
                          <a:schemeClr val="lt1"/>
                        </a:solidFill>
                        <a:latin typeface="Meiryo UI" panose="020B0604030504040204" pitchFamily="50" charset="-128"/>
                        <a:ea typeface="Meiryo UI" panose="020B0604030504040204" pitchFamily="50" charset="-128"/>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緩和ｹｱﾁｰﾑ新規介入数</a:t>
                      </a:r>
                      <a:endPar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100" b="1" kern="1200" dirty="0" smtClean="0">
                          <a:solidFill>
                            <a:schemeClr val="lt1"/>
                          </a:solidFill>
                          <a:latin typeface="Meiryo UI" panose="020B0604030504040204" pitchFamily="50" charset="-128"/>
                          <a:ea typeface="Meiryo UI" panose="020B0604030504040204" pitchFamily="50" charset="-128"/>
                          <a:cs typeface="+mn-cs"/>
                        </a:rPr>
                        <a:t>50</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件</a:t>
                      </a:r>
                      <a:r>
                        <a:rPr kumimoji="1" lang="en-US" altLang="ja-JP" sz="800" b="1" kern="1200" dirty="0" smtClean="0">
                          <a:solidFill>
                            <a:schemeClr val="lt1"/>
                          </a:solidFill>
                          <a:latin typeface="Meiryo UI" panose="020B0604030504040204" pitchFamily="50" charset="-128"/>
                          <a:ea typeface="Meiryo UI" panose="020B0604030504040204" pitchFamily="50" charset="-128"/>
                          <a:cs typeface="+mn-cs"/>
                        </a:rPr>
                        <a:t>/</a:t>
                      </a:r>
                      <a:r>
                        <a:rPr kumimoji="1" lang="ja-JP" altLang="en-US" sz="800" b="1" kern="1200" dirty="0" smtClean="0">
                          <a:solidFill>
                            <a:schemeClr val="lt1"/>
                          </a:solidFill>
                          <a:latin typeface="Meiryo UI" panose="020B0604030504040204" pitchFamily="50" charset="-128"/>
                          <a:ea typeface="Meiryo UI" panose="020B0604030504040204" pitchFamily="50" charset="-128"/>
                          <a:cs typeface="+mn-cs"/>
                        </a:rPr>
                        <a:t>年）</a:t>
                      </a:r>
                      <a:endPar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261078">
                <a:tc rowSpan="6">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大阪市</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大阪国際がんセンター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500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4,461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3,828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7,634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1,896</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7789163"/>
                  </a:ext>
                </a:extLst>
              </a:tr>
              <a:tr h="261078">
                <a:tc vMerge="1">
                  <a:txBody>
                    <a:bodyPr/>
                    <a:lstStyle/>
                    <a:p>
                      <a:pPr algn="ctr">
                        <a:lnSpc>
                          <a:spcPts val="1400"/>
                        </a:lnSpc>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大阪市立大学医学部附属病院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972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3,099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1,725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2,825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617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107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9505968"/>
                  </a:ext>
                </a:extLst>
              </a:tr>
              <a:tr h="261078">
                <a:tc vMerge="1">
                  <a:txBody>
                    <a:bodyPr/>
                    <a:lstStyle/>
                    <a:p>
                      <a:pPr algn="ctr">
                        <a:lnSpc>
                          <a:spcPts val="1400"/>
                        </a:lnSpc>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kern="1200" dirty="0" smtClean="0">
                          <a:solidFill>
                            <a:schemeClr val="dk1"/>
                          </a:solidFill>
                          <a:latin typeface="Meiryo UI" panose="020B0604030504040204" pitchFamily="50" charset="-128"/>
                          <a:ea typeface="Meiryo UI" panose="020B0604030504040204" pitchFamily="50" charset="-128"/>
                          <a:cs typeface="+mn-cs"/>
                        </a:rPr>
                        <a:t>大阪市立総合医療センター</a:t>
                      </a:r>
                      <a:endParaRPr kumimoji="1" lang="ja-JP" altLang="en-US" sz="1100" b="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1,063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2,540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1,461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3,417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940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1,257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172618"/>
                  </a:ext>
                </a:extLst>
              </a:tr>
              <a:tr h="261078">
                <a:tc vMerge="1">
                  <a:txBody>
                    <a:bodyPr/>
                    <a:lstStyle/>
                    <a:p>
                      <a:pPr algn="ctr">
                        <a:lnSpc>
                          <a:spcPts val="1400"/>
                        </a:lnSpc>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lnSpc>
                          <a:spcPts val="1400"/>
                        </a:lnSpc>
                      </a:pPr>
                      <a:r>
                        <a:rPr kumimoji="1" lang="ja-JP" altLang="en-US" sz="1100" b="0" kern="1200" dirty="0" smtClean="0">
                          <a:solidFill>
                            <a:schemeClr val="dk1"/>
                          </a:solidFill>
                          <a:latin typeface="Meiryo UI" panose="020B0604030504040204" pitchFamily="50" charset="-128"/>
                          <a:ea typeface="Meiryo UI" panose="020B0604030504040204" pitchFamily="50" charset="-128"/>
                          <a:cs typeface="+mn-cs"/>
                        </a:rPr>
                        <a:t>大阪赤十字病院</a:t>
                      </a:r>
                      <a:endParaRPr kumimoji="1" lang="ja-JP" altLang="en-US" sz="1100" b="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964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2,497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1,928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4,041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705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371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693736"/>
                  </a:ext>
                </a:extLst>
              </a:tr>
              <a:tr h="261078">
                <a:tc vMerge="1">
                  <a:txBody>
                    <a:bodyPr/>
                    <a:lstStyle/>
                    <a:p>
                      <a:pPr algn="ctr">
                        <a:lnSpc>
                          <a:spcPts val="1400"/>
                        </a:lnSpc>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692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1,142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1,177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2,826</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491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467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578221"/>
                  </a:ext>
                </a:extLst>
              </a:tr>
              <a:tr h="261078">
                <a:tc vMerge="1">
                  <a:txBody>
                    <a:bodyPr/>
                    <a:lstStyle/>
                    <a:p>
                      <a:pPr algn="ctr">
                        <a:lnSpc>
                          <a:spcPts val="1400"/>
                        </a:lnSpc>
                      </a:pP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大阪急性期・総合医療センター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865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1,819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1,437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2,152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501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285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4013708"/>
                  </a:ext>
                </a:extLst>
              </a:tr>
              <a:tr h="261078">
                <a:tc rowSpan="2">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豊能</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大阪大学医学部附属病院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1,086</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2,615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3,882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3,087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797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235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61078">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市立豊中病院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613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1,694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1,908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2,346</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252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147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209477"/>
                  </a:ext>
                </a:extLst>
              </a:tr>
              <a:tr h="273740">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三島</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kern="1200" dirty="0" smtClean="0">
                          <a:solidFill>
                            <a:schemeClr val="dk1"/>
                          </a:solidFill>
                          <a:latin typeface="Meiryo UI" panose="020B0604030504040204" pitchFamily="50" charset="-128"/>
                          <a:ea typeface="Meiryo UI" panose="020B0604030504040204" pitchFamily="50" charset="-128"/>
                          <a:cs typeface="+mn-cs"/>
                        </a:rPr>
                        <a:t>大阪医科大学附属病院</a:t>
                      </a:r>
                      <a:endParaRPr kumimoji="1" lang="ja-JP" altLang="en-US" sz="1100" b="0" kern="1200" dirty="0">
                        <a:solidFill>
                          <a:schemeClr val="dk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832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2,327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2,380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3,537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859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240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260449"/>
                  </a:ext>
                </a:extLst>
              </a:tr>
              <a:tr h="261078">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北河内</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関西医科大学附属病院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751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2,870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2,560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6,003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1,304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535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8174651"/>
                  </a:ext>
                </a:extLst>
              </a:tr>
              <a:tr h="261078">
                <a:tc rowSpan="2">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中河内</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市立東大阪医療センター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547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1,067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951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1,168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270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432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1904773"/>
                  </a:ext>
                </a:extLst>
              </a:tr>
              <a:tr h="261078">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八尾市立病院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380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1,258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967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2,014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403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7812731"/>
                  </a:ext>
                </a:extLst>
              </a:tr>
              <a:tr h="261078">
                <a:tc rowSpan="2">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南河内</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rPr>
                        <a:t>近畿大学病院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929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2,610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3,010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3,227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751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242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819962"/>
                  </a:ext>
                </a:extLst>
              </a:tr>
              <a:tr h="261078">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大阪南医療センター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430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1,000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495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3,211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203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85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254884"/>
                  </a:ext>
                </a:extLst>
              </a:tr>
              <a:tr h="261078">
                <a:tc rowSpan="2">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堺市</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678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1,594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1,581</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3,037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303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1,197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5820538"/>
                  </a:ext>
                </a:extLst>
              </a:tr>
              <a:tr h="261078">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rPr>
                        <a:t>堺市立総合医療センター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487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〇</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1,544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1,045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1,763</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485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696</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301010"/>
                  </a:ext>
                </a:extLst>
              </a:tr>
              <a:tr h="261078">
                <a:tc rowSpan="2">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rPr>
                        <a:t>泉州</a:t>
                      </a:r>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100" b="0" dirty="0" smtClean="0">
                          <a:latin typeface="Meiryo UI" panose="020B0604030504040204" pitchFamily="50" charset="-128"/>
                          <a:ea typeface="Meiryo UI" panose="020B0604030504040204" pitchFamily="50" charset="-128"/>
                        </a:rPr>
                        <a:t>市立岸和田市民病院</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400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400"/>
                        </a:lnSpc>
                      </a:pP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1,379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724</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1,382</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450</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69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17871"/>
                  </a:ext>
                </a:extLst>
              </a:tr>
              <a:tr h="261078">
                <a:tc vMerge="1">
                  <a:txBody>
                    <a:bodyPr/>
                    <a:lstStyle/>
                    <a:p>
                      <a:pPr algn="ctr">
                        <a:lnSpc>
                          <a:spcPts val="1400"/>
                        </a:lnSpc>
                      </a:pP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400"/>
                        </a:lnSpc>
                      </a:pPr>
                      <a:r>
                        <a:rPr kumimoji="1" lang="ja-JP" altLang="en-US" sz="1000" b="0" dirty="0" smtClean="0">
                          <a:latin typeface="Meiryo UI" panose="020B0604030504040204" pitchFamily="50" charset="-128"/>
                          <a:ea typeface="Meiryo UI" panose="020B0604030504040204" pitchFamily="50" charset="-128"/>
                        </a:rPr>
                        <a:t>（推薦）</a:t>
                      </a:r>
                      <a:r>
                        <a:rPr kumimoji="1" lang="ja-JP" altLang="en-US" sz="1100" b="0" dirty="0" smtClean="0">
                          <a:latin typeface="Meiryo UI" panose="020B0604030504040204" pitchFamily="50" charset="-128"/>
                          <a:ea typeface="Meiryo UI" panose="020B0604030504040204" pitchFamily="50" charset="-128"/>
                        </a:rPr>
                        <a:t>和泉市立総合医療センター</a:t>
                      </a:r>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pPr>
                      <a:r>
                        <a:rPr lang="en-US" altLang="ja-JP" sz="1200" dirty="0" smtClean="0">
                          <a:latin typeface="Meiryo UI" panose="020B0604030504040204" pitchFamily="50" charset="-128"/>
                          <a:ea typeface="Meiryo UI" panose="020B0604030504040204" pitchFamily="50" charset="-128"/>
                        </a:rPr>
                        <a:t>307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ts val="1400"/>
                        </a:lnSpc>
                      </a:pP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988</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685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1,225</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287</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a:lnSpc>
                          <a:spcPts val="1400"/>
                        </a:lnSpc>
                      </a:pPr>
                      <a:r>
                        <a:rPr lang="en-US" altLang="ja-JP" sz="1200" dirty="0" smtClean="0">
                          <a:latin typeface="Meiryo UI" panose="020B0604030504040204" pitchFamily="50" charset="-128"/>
                          <a:ea typeface="Meiryo UI" panose="020B0604030504040204" pitchFamily="50" charset="-128"/>
                        </a:rPr>
                        <a:t>119</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37022291"/>
                  </a:ext>
                </a:extLst>
              </a:tr>
            </a:tbl>
          </a:graphicData>
        </a:graphic>
      </p:graphicFrame>
      <p:sp>
        <p:nvSpPr>
          <p:cNvPr id="3" name="正方形/長方形 2"/>
          <p:cNvSpPr/>
          <p:nvPr/>
        </p:nvSpPr>
        <p:spPr>
          <a:xfrm>
            <a:off x="107504" y="6385808"/>
            <a:ext cx="3024336" cy="276999"/>
          </a:xfrm>
          <a:prstGeom prst="rect">
            <a:avLst/>
          </a:prstGeom>
          <a:ln>
            <a:solidFill>
              <a:schemeClr val="tx1"/>
            </a:solidFill>
          </a:ln>
        </p:spPr>
        <p:txBody>
          <a:bodyPr wrap="square">
            <a:spAutoFit/>
          </a:bodyPr>
          <a:lstStyle/>
          <a:p>
            <a:r>
              <a:rPr lang="ja-JP" altLang="en-US" sz="1200" dirty="0" smtClean="0">
                <a:latin typeface="Meiryo UI" panose="020B0604030504040204" pitchFamily="50" charset="-128"/>
                <a:ea typeface="Meiryo UI" panose="020B0604030504040204" pitchFamily="50" charset="-128"/>
              </a:rPr>
              <a:t>☆：都道府県拠点、◇高度型、〇一般型</a:t>
            </a:r>
            <a:endParaRPr lang="ja-JP" altLang="en-US" sz="1200" dirty="0">
              <a:latin typeface="Meiryo UI" panose="020B0604030504040204" pitchFamily="50" charset="-128"/>
              <a:ea typeface="Meiryo UI" panose="020B0604030504040204" pitchFamily="50" charset="-128"/>
            </a:endParaRPr>
          </a:p>
        </p:txBody>
      </p:sp>
      <p:sp>
        <p:nvSpPr>
          <p:cNvPr id="5" name="正方形/長方形 4"/>
          <p:cNvSpPr/>
          <p:nvPr/>
        </p:nvSpPr>
        <p:spPr>
          <a:xfrm>
            <a:off x="5497993" y="6298018"/>
            <a:ext cx="3672408" cy="461665"/>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和泉市総合医療センターについては令和元年度実績</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それ以外の病院については平成</a:t>
            </a:r>
            <a:r>
              <a:rPr lang="en-US" altLang="ja-JP" sz="1200" dirty="0" smtClean="0">
                <a:latin typeface="Meiryo UI" panose="020B0604030504040204" pitchFamily="50" charset="-128"/>
                <a:ea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rPr>
              <a:t>年度実績</a:t>
            </a:r>
            <a:endParaRPr lang="ja-JP" altLang="en-US" sz="12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88920" y="6480245"/>
            <a:ext cx="2133600" cy="365125"/>
          </a:xfrm>
        </p:spPr>
        <p:txBody>
          <a:bodyPr/>
          <a:lstStyle/>
          <a:p>
            <a:fld id="{4C672374-2C65-4225-B1BC-5F795CF92C82}" type="slidenum">
              <a:rPr kumimoji="1" lang="ja-JP" altLang="en-US" smtClean="0"/>
              <a:t>10</a:t>
            </a:fld>
            <a:endParaRPr kumimoji="1" lang="ja-JP" altLang="en-US" dirty="0"/>
          </a:p>
        </p:txBody>
      </p:sp>
    </p:spTree>
    <p:extLst>
      <p:ext uri="{BB962C8B-B14F-4D97-AF65-F5344CB8AC3E}">
        <p14:creationId xmlns:p14="http://schemas.microsoft.com/office/powerpoint/2010/main" val="2368510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32240" y="6376243"/>
            <a:ext cx="2133600" cy="365125"/>
          </a:xfrm>
        </p:spPr>
        <p:txBody>
          <a:bodyPr/>
          <a:lstStyle/>
          <a:p>
            <a:fld id="{4C672374-2C65-4225-B1BC-5F795CF92C82}" type="slidenum">
              <a:rPr kumimoji="1" lang="ja-JP" altLang="en-US" smtClean="0"/>
              <a:t>11</a:t>
            </a:fld>
            <a:endParaRPr kumimoji="1" lang="ja-JP" altLang="en-US" dirty="0"/>
          </a:p>
        </p:txBody>
      </p:sp>
      <p:sp>
        <p:nvSpPr>
          <p:cNvPr id="5" name="タイトル 7"/>
          <p:cNvSpPr txBox="1">
            <a:spLocks/>
          </p:cNvSpPr>
          <p:nvPr/>
        </p:nvSpPr>
        <p:spPr>
          <a:xfrm>
            <a:off x="0" y="0"/>
            <a:ext cx="9144000" cy="404664"/>
          </a:xfrm>
          <a:prstGeom prst="rect">
            <a:avLst/>
          </a:prstGeom>
          <a:solidFill>
            <a:schemeClr val="tx2">
              <a:lumMod val="50000"/>
            </a:schemeClr>
          </a:solidFill>
          <a:ln>
            <a:solidFill>
              <a:srgbClr val="00206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今後の予定（案）</a:t>
            </a:r>
            <a:endPar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67786" y="764704"/>
            <a:ext cx="8796702" cy="5976664"/>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a:p>
        </p:txBody>
      </p:sp>
      <p:sp>
        <p:nvSpPr>
          <p:cNvPr id="7" name="正方形/長方形 6"/>
          <p:cNvSpPr/>
          <p:nvPr/>
        </p:nvSpPr>
        <p:spPr>
          <a:xfrm>
            <a:off x="160908" y="1053408"/>
            <a:ext cx="8795320" cy="3490699"/>
          </a:xfrm>
          <a:prstGeom prst="rect">
            <a:avLst/>
          </a:prstGeom>
        </p:spPr>
        <p:txBody>
          <a:bodyPr wrap="square">
            <a:spAutoFit/>
          </a:bodyPr>
          <a:lstStyle/>
          <a:p>
            <a:pPr>
              <a:lnSpc>
                <a:spcPts val="2000"/>
              </a:lnSpc>
            </a:pPr>
            <a:r>
              <a:rPr lang="ja-JP" altLang="en-US" sz="1600" b="1" dirty="0" smtClean="0">
                <a:latin typeface="Meiryo UI" panose="020B0604030504040204" pitchFamily="50" charset="-128"/>
                <a:ea typeface="Meiryo UI" panose="020B0604030504040204" pitchFamily="50" charset="-128"/>
              </a:rPr>
              <a:t>＜国指定拠点病院＞</a:t>
            </a:r>
            <a:endParaRPr lang="en-US" altLang="ja-JP" sz="1600" b="1" dirty="0" smtClean="0">
              <a:latin typeface="Meiryo UI" panose="020B0604030504040204" pitchFamily="50" charset="-128"/>
              <a:ea typeface="Meiryo UI" panose="020B0604030504040204" pitchFamily="50" charset="-128"/>
            </a:endParaRPr>
          </a:p>
          <a:p>
            <a:pPr>
              <a:lnSpc>
                <a:spcPts val="2000"/>
              </a:lnSpc>
            </a:pPr>
            <a:endParaRPr lang="en-US" altLang="ja-JP" sz="1600" b="1" dirty="0" smtClean="0">
              <a:latin typeface="Meiryo UI" panose="020B0604030504040204" pitchFamily="50" charset="-128"/>
              <a:ea typeface="Meiryo UI" panose="020B0604030504040204" pitchFamily="50" charset="-128"/>
            </a:endParaRPr>
          </a:p>
          <a:p>
            <a:pPr>
              <a:lnSpc>
                <a:spcPts val="1500"/>
              </a:lnSpc>
            </a:pP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R2.</a:t>
            </a:r>
            <a:r>
              <a:rPr lang="ja-JP" altLang="en-US" sz="1600" b="1" dirty="0" smtClean="0">
                <a:latin typeface="Meiryo UI" panose="020B0604030504040204" pitchFamily="50" charset="-128"/>
                <a:ea typeface="Meiryo UI" panose="020B0604030504040204" pitchFamily="50" charset="-128"/>
              </a:rPr>
              <a:t>１０</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大阪府</a:t>
            </a:r>
            <a:r>
              <a:rPr lang="ja-JP" altLang="en-US" sz="1600" b="1" dirty="0">
                <a:latin typeface="Meiryo UI" panose="020B0604030504040204" pitchFamily="50" charset="-128"/>
                <a:ea typeface="Meiryo UI" panose="020B0604030504040204" pitchFamily="50" charset="-128"/>
              </a:rPr>
              <a:t>がん対策推進</a:t>
            </a:r>
            <a:r>
              <a:rPr lang="ja-JP" altLang="en-US" sz="1600" b="1" dirty="0" smtClean="0">
                <a:latin typeface="Meiryo UI" panose="020B0604030504040204" pitchFamily="50" charset="-128"/>
                <a:ea typeface="Meiryo UI" panose="020B0604030504040204" pitchFamily="50" charset="-128"/>
              </a:rPr>
              <a:t>委員会がん</a:t>
            </a:r>
            <a:r>
              <a:rPr lang="ja-JP" altLang="en-US" sz="1600" b="1" dirty="0">
                <a:latin typeface="Meiryo UI" panose="020B0604030504040204" pitchFamily="50" charset="-128"/>
                <a:ea typeface="Meiryo UI" panose="020B0604030504040204" pitchFamily="50" charset="-128"/>
              </a:rPr>
              <a:t>診療連携検討</a:t>
            </a:r>
            <a:r>
              <a:rPr lang="ja-JP" altLang="en-US" sz="1600" b="1" dirty="0" smtClean="0">
                <a:latin typeface="Meiryo UI" panose="020B0604030504040204" pitchFamily="50" charset="-128"/>
                <a:ea typeface="Meiryo UI" panose="020B0604030504040204" pitchFamily="50" charset="-128"/>
              </a:rPr>
              <a:t>部会開催</a:t>
            </a:r>
            <a:endParaRPr lang="ja-JP" altLang="en-US" sz="1600" b="1" dirty="0">
              <a:latin typeface="Meiryo UI" panose="020B0604030504040204" pitchFamily="50" charset="-128"/>
              <a:ea typeface="Meiryo UI" panose="020B0604030504040204" pitchFamily="50" charset="-128"/>
            </a:endParaRPr>
          </a:p>
          <a:p>
            <a:pPr>
              <a:lnSpc>
                <a:spcPts val="1500"/>
              </a:lnSpc>
            </a:pPr>
            <a:endParaRPr lang="en-US" altLang="ja-JP" sz="1600" b="1" dirty="0" smtClean="0">
              <a:latin typeface="Meiryo UI" panose="020B0604030504040204" pitchFamily="50" charset="-128"/>
              <a:ea typeface="Meiryo UI" panose="020B0604030504040204" pitchFamily="50" charset="-128"/>
            </a:endParaRPr>
          </a:p>
          <a:p>
            <a:pPr>
              <a:lnSpc>
                <a:spcPts val="1500"/>
              </a:lnSpc>
            </a:pPr>
            <a:r>
              <a:rPr lang="ja-JP" altLang="en-US" sz="1600" dirty="0" smtClean="0">
                <a:latin typeface="Meiryo UI" panose="020B0604030504040204" pitchFamily="50" charset="-128"/>
                <a:ea typeface="Meiryo UI" panose="020B0604030504040204" pitchFamily="50" charset="-128"/>
              </a:rPr>
              <a:t>　　　　　　　　　　　　↓審議を踏まえ、推薦する場合</a:t>
            </a:r>
            <a:endParaRPr lang="en-US" altLang="ja-JP" sz="1600" dirty="0" smtClean="0">
              <a:latin typeface="Meiryo UI" panose="020B0604030504040204" pitchFamily="50" charset="-128"/>
              <a:ea typeface="Meiryo UI" panose="020B0604030504040204" pitchFamily="50" charset="-128"/>
            </a:endParaRPr>
          </a:p>
          <a:p>
            <a:pPr>
              <a:lnSpc>
                <a:spcPts val="1500"/>
              </a:lnSpc>
            </a:pPr>
            <a:endParaRPr lang="en-US" altLang="ja-JP" sz="1600" b="1" dirty="0" smtClean="0">
              <a:latin typeface="Meiryo UI" panose="020B0604030504040204" pitchFamily="50" charset="-128"/>
              <a:ea typeface="Meiryo UI" panose="020B0604030504040204" pitchFamily="50" charset="-128"/>
            </a:endParaRPr>
          </a:p>
          <a:p>
            <a:pPr marL="93663" indent="80963">
              <a:lnSpc>
                <a:spcPts val="1500"/>
              </a:lnSpc>
            </a:pP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R</a:t>
            </a:r>
            <a:r>
              <a:rPr lang="ja-JP" altLang="en-US" sz="1600" b="1" dirty="0" smtClean="0">
                <a:latin typeface="Meiryo UI" panose="020B0604030504040204" pitchFamily="50" charset="-128"/>
                <a:ea typeface="Meiryo UI" panose="020B0604030504040204" pitchFamily="50" charset="-128"/>
              </a:rPr>
              <a:t>２</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１０末　　府から国に推薦書提出</a:t>
            </a:r>
            <a:endParaRPr lang="en-US" altLang="ja-JP" sz="1400" b="1" dirty="0" smtClean="0">
              <a:latin typeface="Meiryo UI" panose="020B0604030504040204" pitchFamily="50" charset="-128"/>
              <a:ea typeface="Meiryo UI" panose="020B0604030504040204" pitchFamily="50" charset="-128"/>
            </a:endParaRPr>
          </a:p>
          <a:p>
            <a:pPr>
              <a:lnSpc>
                <a:spcPts val="15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様式１</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新規指定推薦書</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様式２</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がんの医療圏の概要　</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様式</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～４、別紙１～</a:t>
            </a:r>
            <a:r>
              <a:rPr lang="en-US" altLang="ja-JP" sz="1400" dirty="0" smtClean="0">
                <a:latin typeface="Meiryo UI" panose="020B0604030504040204" pitchFamily="50" charset="-128"/>
                <a:ea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rPr>
              <a:t>現況報告書（病院作成）</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・推薦意見書</a:t>
            </a:r>
            <a:endParaRPr lang="en-US" altLang="ja-JP" sz="1400" dirty="0" smtClean="0">
              <a:latin typeface="Meiryo UI" panose="020B0604030504040204" pitchFamily="50" charset="-128"/>
              <a:ea typeface="Meiryo UI" panose="020B0604030504040204" pitchFamily="50" charset="-128"/>
            </a:endParaRPr>
          </a:p>
          <a:p>
            <a:pPr>
              <a:lnSpc>
                <a:spcPts val="1500"/>
              </a:lnSpc>
            </a:pPr>
            <a:endParaRPr lang="en-US" altLang="ja-JP" sz="1600" dirty="0">
              <a:latin typeface="Meiryo UI" panose="020B0604030504040204" pitchFamily="50" charset="-128"/>
              <a:ea typeface="Meiryo UI" panose="020B0604030504040204" pitchFamily="50" charset="-128"/>
            </a:endParaRPr>
          </a:p>
          <a:p>
            <a:pPr indent="174625">
              <a:lnSpc>
                <a:spcPts val="1500"/>
              </a:lnSpc>
            </a:pPr>
            <a:r>
              <a:rPr lang="ja-JP" altLang="en-US" sz="1600" b="1" dirty="0" smtClean="0">
                <a:latin typeface="Meiryo UI" panose="020B0604030504040204" pitchFamily="50" charset="-128"/>
                <a:ea typeface="Meiryo UI" panose="020B0604030504040204" pitchFamily="50" charset="-128"/>
              </a:rPr>
              <a:t>○Ｒ３</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１～３　　国指定検討会開催</a:t>
            </a:r>
            <a:r>
              <a:rPr lang="ja-JP" altLang="en-US" sz="1400" b="1" dirty="0" smtClean="0">
                <a:latin typeface="Meiryo UI" panose="020B0604030504040204" pitchFamily="50" charset="-128"/>
                <a:ea typeface="Meiryo UI" panose="020B0604030504040204" pitchFamily="50" charset="-128"/>
              </a:rPr>
              <a:t>（府の出席・説明が求められる可能性あり）</a:t>
            </a:r>
            <a:endParaRPr lang="en-US" altLang="ja-JP" sz="1400" b="1" dirty="0" smtClean="0">
              <a:latin typeface="Meiryo UI" panose="020B0604030504040204" pitchFamily="50" charset="-128"/>
              <a:ea typeface="Meiryo UI" panose="020B0604030504040204" pitchFamily="50" charset="-128"/>
            </a:endParaRPr>
          </a:p>
          <a:p>
            <a:pPr>
              <a:lnSpc>
                <a:spcPts val="1500"/>
              </a:lnSpc>
            </a:pPr>
            <a:endParaRPr lang="en-US" altLang="ja-JP" sz="1600" dirty="0" smtClean="0">
              <a:latin typeface="Meiryo UI" panose="020B0604030504040204" pitchFamily="50" charset="-128"/>
              <a:ea typeface="Meiryo UI" panose="020B0604030504040204" pitchFamily="50" charset="-128"/>
            </a:endParaRPr>
          </a:p>
          <a:p>
            <a:pPr>
              <a:lnSpc>
                <a:spcPts val="1500"/>
              </a:lnSpc>
            </a:pPr>
            <a:r>
              <a:rPr lang="ja-JP" altLang="en-US" sz="1600" dirty="0" smtClean="0">
                <a:latin typeface="Meiryo UI" panose="020B0604030504040204" pitchFamily="50" charset="-128"/>
                <a:ea typeface="Meiryo UI" panose="020B0604030504040204" pitchFamily="50" charset="-128"/>
              </a:rPr>
              <a:t>　　　　　　　　　　　　↓指定が認められた場合</a:t>
            </a:r>
            <a:endParaRPr lang="en-US" altLang="ja-JP" sz="1600" dirty="0">
              <a:latin typeface="Meiryo UI" panose="020B0604030504040204" pitchFamily="50" charset="-128"/>
              <a:ea typeface="Meiryo UI" panose="020B0604030504040204" pitchFamily="50" charset="-128"/>
            </a:endParaRPr>
          </a:p>
          <a:p>
            <a:pPr>
              <a:lnSpc>
                <a:spcPts val="1500"/>
              </a:lnSpc>
            </a:pPr>
            <a:endParaRPr lang="en-US" altLang="ja-JP" sz="1600" dirty="0" smtClean="0">
              <a:latin typeface="Meiryo UI" panose="020B0604030504040204" pitchFamily="50" charset="-128"/>
              <a:ea typeface="Meiryo UI" panose="020B0604030504040204" pitchFamily="50" charset="-128"/>
            </a:endParaRPr>
          </a:p>
          <a:p>
            <a:pPr indent="174625">
              <a:lnSpc>
                <a:spcPts val="1500"/>
              </a:lnSpc>
            </a:pP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R</a:t>
            </a:r>
            <a:r>
              <a:rPr lang="ja-JP" altLang="en-US" sz="1600" b="1" dirty="0" smtClean="0">
                <a:latin typeface="Meiryo UI" panose="020B0604030504040204" pitchFamily="50" charset="-128"/>
                <a:ea typeface="Meiryo UI" panose="020B0604030504040204" pitchFamily="50" charset="-128"/>
              </a:rPr>
              <a:t>３</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４</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　　　指定</a:t>
            </a:r>
            <a:endParaRPr lang="ja-JP" altLang="en-US" sz="1600" b="1" dirty="0">
              <a:latin typeface="Meiryo UI" panose="020B0604030504040204" pitchFamily="50" charset="-128"/>
              <a:ea typeface="Meiryo UI" panose="020B0604030504040204" pitchFamily="50" charset="-128"/>
            </a:endParaRPr>
          </a:p>
        </p:txBody>
      </p:sp>
      <p:sp>
        <p:nvSpPr>
          <p:cNvPr id="8" name="正方形/長方形 7"/>
          <p:cNvSpPr/>
          <p:nvPr/>
        </p:nvSpPr>
        <p:spPr>
          <a:xfrm>
            <a:off x="160908" y="4538312"/>
            <a:ext cx="8795320" cy="2105705"/>
          </a:xfrm>
          <a:prstGeom prst="rect">
            <a:avLst/>
          </a:prstGeom>
        </p:spPr>
        <p:txBody>
          <a:bodyPr wrap="square">
            <a:spAutoFit/>
          </a:bodyPr>
          <a:lstStyle/>
          <a:p>
            <a:pPr>
              <a:lnSpc>
                <a:spcPts val="2000"/>
              </a:lnSpc>
            </a:pPr>
            <a:r>
              <a:rPr lang="ja-JP" altLang="en-US" sz="1600" b="1" dirty="0" smtClean="0">
                <a:latin typeface="Meiryo UI" panose="020B0604030504040204" pitchFamily="50" charset="-128"/>
                <a:ea typeface="Meiryo UI" panose="020B0604030504040204" pitchFamily="50" charset="-128"/>
              </a:rPr>
              <a:t>＜府指定拠点病院＞</a:t>
            </a:r>
            <a:endParaRPr lang="en-US" altLang="ja-JP" sz="1600" b="1" dirty="0" smtClean="0">
              <a:latin typeface="Meiryo UI" panose="020B0604030504040204" pitchFamily="50" charset="-128"/>
              <a:ea typeface="Meiryo UI" panose="020B0604030504040204" pitchFamily="50" charset="-128"/>
            </a:endParaRPr>
          </a:p>
          <a:p>
            <a:pPr>
              <a:lnSpc>
                <a:spcPts val="2000"/>
              </a:lnSpc>
            </a:pPr>
            <a:endParaRPr lang="en-US" altLang="ja-JP" sz="1600" b="1" dirty="0" smtClean="0">
              <a:latin typeface="Meiryo UI" panose="020B0604030504040204" pitchFamily="50" charset="-128"/>
              <a:ea typeface="Meiryo UI" panose="020B0604030504040204" pitchFamily="50" charset="-128"/>
            </a:endParaRPr>
          </a:p>
          <a:p>
            <a:pPr>
              <a:lnSpc>
                <a:spcPts val="1300"/>
              </a:lnSpc>
            </a:pP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R2.</a:t>
            </a:r>
            <a:r>
              <a:rPr lang="ja-JP" altLang="en-US" sz="1600" b="1" dirty="0" smtClean="0">
                <a:latin typeface="Meiryo UI" panose="020B0604030504040204" pitchFamily="50" charset="-128"/>
                <a:ea typeface="Meiryo UI" panose="020B0604030504040204" pitchFamily="50" charset="-128"/>
              </a:rPr>
              <a:t>１１</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指定更新（経過措置）及び新規指定希望病院から現況報告書の提出</a:t>
            </a:r>
            <a:endParaRPr lang="ja-JP" altLang="en-US" sz="1600" b="1" dirty="0">
              <a:latin typeface="Meiryo UI" panose="020B0604030504040204" pitchFamily="50" charset="-128"/>
              <a:ea typeface="Meiryo UI" panose="020B0604030504040204" pitchFamily="50" charset="-128"/>
            </a:endParaRPr>
          </a:p>
          <a:p>
            <a:pPr>
              <a:lnSpc>
                <a:spcPts val="1300"/>
              </a:lnSpc>
            </a:pPr>
            <a:endParaRPr lang="en-US" altLang="ja-JP" sz="1100" dirty="0" smtClean="0">
              <a:latin typeface="Meiryo UI" panose="020B0604030504040204" pitchFamily="50" charset="-128"/>
              <a:ea typeface="Meiryo UI" panose="020B0604030504040204" pitchFamily="50" charset="-128"/>
            </a:endParaRPr>
          </a:p>
          <a:p>
            <a:pPr>
              <a:lnSpc>
                <a:spcPts val="1300"/>
              </a:lnSpc>
            </a:pPr>
            <a:r>
              <a:rPr lang="ja-JP" altLang="en-US" sz="1600" dirty="0" smtClean="0">
                <a:latin typeface="Meiryo UI" panose="020B0604030504040204" pitchFamily="50" charset="-128"/>
                <a:ea typeface="Meiryo UI" panose="020B0604030504040204" pitchFamily="50" charset="-128"/>
              </a:rPr>
              <a:t>　　　　　　　　　　　　↓府において審査</a:t>
            </a:r>
            <a:endParaRPr lang="en-US" altLang="ja-JP" sz="1600" dirty="0" smtClean="0">
              <a:latin typeface="Meiryo UI" panose="020B0604030504040204" pitchFamily="50" charset="-128"/>
              <a:ea typeface="Meiryo UI" panose="020B0604030504040204" pitchFamily="50" charset="-128"/>
            </a:endParaRPr>
          </a:p>
          <a:p>
            <a:pPr marL="93663" indent="80963">
              <a:lnSpc>
                <a:spcPts val="1300"/>
              </a:lnSpc>
            </a:pPr>
            <a:endParaRPr lang="en-US" altLang="ja-JP" sz="1600" b="1" dirty="0" smtClean="0">
              <a:latin typeface="Meiryo UI" panose="020B0604030504040204" pitchFamily="50" charset="-128"/>
              <a:ea typeface="Meiryo UI" panose="020B0604030504040204" pitchFamily="50" charset="-128"/>
            </a:endParaRPr>
          </a:p>
          <a:p>
            <a:pPr marL="93663" indent="80963">
              <a:lnSpc>
                <a:spcPts val="1300"/>
              </a:lnSpc>
            </a:pP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R</a:t>
            </a:r>
            <a:r>
              <a:rPr lang="ja-JP" altLang="en-US" sz="1600" b="1" dirty="0">
                <a:latin typeface="Meiryo UI" panose="020B0604030504040204" pitchFamily="50" charset="-128"/>
                <a:ea typeface="Meiryo UI" panose="020B0604030504040204" pitchFamily="50" charset="-128"/>
              </a:rPr>
              <a:t>３</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２頃　　　</a:t>
            </a:r>
            <a:r>
              <a:rPr lang="ja-JP" altLang="en-US" sz="1600" b="1" dirty="0">
                <a:latin typeface="Meiryo UI" panose="020B0604030504040204" pitchFamily="50" charset="-128"/>
                <a:ea typeface="Meiryo UI" panose="020B0604030504040204" pitchFamily="50" charset="-128"/>
              </a:rPr>
              <a:t>大阪府がん対策推進委員会がん診療連携検討部会開催</a:t>
            </a:r>
          </a:p>
          <a:p>
            <a:pPr>
              <a:lnSpc>
                <a:spcPts val="1300"/>
              </a:lnSpc>
            </a:pPr>
            <a:endParaRPr lang="en-US" altLang="ja-JP" sz="1600" dirty="0">
              <a:latin typeface="Meiryo UI" panose="020B0604030504040204" pitchFamily="50" charset="-128"/>
              <a:ea typeface="Meiryo UI" panose="020B0604030504040204" pitchFamily="50" charset="-128"/>
            </a:endParaRPr>
          </a:p>
          <a:p>
            <a:pPr>
              <a:lnSpc>
                <a:spcPts val="1300"/>
              </a:lnSpc>
            </a:pPr>
            <a:r>
              <a:rPr lang="ja-JP" altLang="en-US" sz="1600" dirty="0" smtClean="0">
                <a:latin typeface="Meiryo UI" panose="020B0604030504040204" pitchFamily="50" charset="-128"/>
                <a:ea typeface="Meiryo UI" panose="020B0604030504040204" pitchFamily="50" charset="-128"/>
              </a:rPr>
              <a:t>　　　　　　　　　　　　↓指定が認められた場合</a:t>
            </a:r>
            <a:endParaRPr lang="en-US" altLang="ja-JP" sz="1600" dirty="0">
              <a:latin typeface="Meiryo UI" panose="020B0604030504040204" pitchFamily="50" charset="-128"/>
              <a:ea typeface="Meiryo UI" panose="020B0604030504040204" pitchFamily="50" charset="-128"/>
            </a:endParaRPr>
          </a:p>
          <a:p>
            <a:pPr>
              <a:lnSpc>
                <a:spcPts val="1300"/>
              </a:lnSpc>
            </a:pPr>
            <a:endParaRPr lang="en-US" altLang="ja-JP" sz="1600" dirty="0" smtClean="0">
              <a:latin typeface="Meiryo UI" panose="020B0604030504040204" pitchFamily="50" charset="-128"/>
              <a:ea typeface="Meiryo UI" panose="020B0604030504040204" pitchFamily="50" charset="-128"/>
            </a:endParaRPr>
          </a:p>
          <a:p>
            <a:pPr indent="174625">
              <a:lnSpc>
                <a:spcPts val="1300"/>
              </a:lnSpc>
            </a:pP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R</a:t>
            </a:r>
            <a:r>
              <a:rPr lang="ja-JP" altLang="en-US" sz="1600" b="1" dirty="0" smtClean="0">
                <a:latin typeface="Meiryo UI" panose="020B0604030504040204" pitchFamily="50" charset="-128"/>
                <a:ea typeface="Meiryo UI" panose="020B0604030504040204" pitchFamily="50" charset="-128"/>
              </a:rPr>
              <a:t>３</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４</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　　　指定</a:t>
            </a:r>
            <a:endParaRPr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5602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92653" y="1002570"/>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1</a:t>
            </a:r>
            <a:r>
              <a:rPr kumimoji="0" lang="ja-JP" altLang="en-US" sz="1308" dirty="0">
                <a:solidFill>
                  <a:prstClr val="black"/>
                </a:solidFill>
                <a:latin typeface="Meiryo UI" panose="020B0604030504040204" pitchFamily="50" charset="-128"/>
                <a:ea typeface="Meiryo UI" panose="020B0604030504040204" pitchFamily="50" charset="-128"/>
              </a:rPr>
              <a:t>病院</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圏域の指定となっている、</a:t>
            </a:r>
            <a:r>
              <a:rPr kumimoji="0" lang="ja-JP" altLang="en-US" sz="1308" b="1" u="sng" dirty="0">
                <a:solidFill>
                  <a:prstClr val="black"/>
                </a:solidFill>
                <a:latin typeface="Meiryo UI" panose="020B0604030504040204" pitchFamily="50" charset="-128"/>
                <a:ea typeface="Meiryo UI" panose="020B0604030504040204" pitchFamily="50" charset="-128"/>
              </a:rPr>
              <a:t>三島・北河内・泉州</a:t>
            </a:r>
            <a:r>
              <a:rPr kumimoji="0" lang="ja-JP" altLang="en-US" sz="1308" dirty="0">
                <a:solidFill>
                  <a:prstClr val="black"/>
                </a:solidFill>
                <a:latin typeface="Meiryo UI" panose="020B0604030504040204" pitchFamily="50" charset="-128"/>
                <a:ea typeface="Meiryo UI" panose="020B0604030504040204" pitchFamily="50" charset="-128"/>
              </a:rPr>
              <a:t>　と</a:t>
            </a:r>
            <a:r>
              <a:rPr kumimoji="0" lang="ja-JP" altLang="en-US" sz="1308" dirty="0" smtClean="0">
                <a:solidFill>
                  <a:prstClr val="black"/>
                </a:solidFill>
                <a:latin typeface="Meiryo UI" panose="020B0604030504040204" pitchFamily="50" charset="-128"/>
                <a:ea typeface="Meiryo UI" panose="020B0604030504040204" pitchFamily="50" charset="-128"/>
              </a:rPr>
              <a:t>する。</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②指定継続</a:t>
            </a:r>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・国通知：新型コロナウイルスの影響を考慮し、今年度の現況報</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告書・更新推薦については、</a:t>
            </a:r>
            <a:r>
              <a:rPr kumimoji="0" lang="ja-JP" altLang="en-US" sz="1308" u="sng" dirty="0">
                <a:solidFill>
                  <a:prstClr val="black"/>
                </a:solidFill>
                <a:latin typeface="Meiryo UI" panose="020B0604030504040204" pitchFamily="50" charset="-128"/>
                <a:ea typeface="Meiryo UI" panose="020B0604030504040204" pitchFamily="50" charset="-128"/>
              </a:rPr>
              <a:t>昨年度分をもって代用</a:t>
            </a:r>
            <a:r>
              <a:rPr kumimoji="0" lang="ja-JP" altLang="en-US" sz="1308" dirty="0">
                <a:solidFill>
                  <a:prstClr val="black"/>
                </a:solidFill>
                <a:latin typeface="Meiryo UI" panose="020B0604030504040204" pitchFamily="50" charset="-128"/>
                <a:ea typeface="Meiryo UI" panose="020B0604030504040204" pitchFamily="50" charset="-128"/>
              </a:rPr>
              <a:t>（提出は不</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要）</a:t>
            </a:r>
            <a:r>
              <a:rPr kumimoji="0" lang="ja-JP" altLang="en-US" sz="1308" dirty="0" smtClean="0">
                <a:solidFill>
                  <a:prstClr val="black"/>
                </a:solidFill>
                <a:latin typeface="Meiryo UI" panose="020B0604030504040204" pitchFamily="50" charset="-128"/>
                <a:ea typeface="Meiryo UI" panose="020B0604030504040204" pitchFamily="50" charset="-128"/>
              </a:rPr>
              <a:t>。なお、自院による点検を行い、要件</a:t>
            </a:r>
            <a:r>
              <a:rPr kumimoji="0" lang="ja-JP" altLang="en-US" sz="1308" dirty="0">
                <a:solidFill>
                  <a:prstClr val="black"/>
                </a:solidFill>
                <a:latin typeface="Meiryo UI" panose="020B0604030504040204" pitchFamily="50" charset="-128"/>
                <a:ea typeface="Meiryo UI" panose="020B0604030504040204" pitchFamily="50" charset="-128"/>
              </a:rPr>
              <a:t>を充足しない</a:t>
            </a:r>
            <a:r>
              <a:rPr kumimoji="0" lang="ja-JP" altLang="en-US" sz="1308" dirty="0" smtClean="0">
                <a:solidFill>
                  <a:prstClr val="black"/>
                </a:solidFill>
                <a:latin typeface="Meiryo UI" panose="020B0604030504040204" pitchFamily="50" charset="-128"/>
                <a:ea typeface="Meiryo UI" panose="020B0604030504040204" pitchFamily="50" charset="-128"/>
              </a:rPr>
              <a:t>場合には、その</a:t>
            </a:r>
            <a:r>
              <a:rPr kumimoji="0" lang="ja-JP" altLang="en-US" sz="1308" dirty="0">
                <a:solidFill>
                  <a:prstClr val="black"/>
                </a:solidFill>
                <a:latin typeface="Meiryo UI" panose="020B0604030504040204" pitchFamily="50" charset="-128"/>
                <a:ea typeface="Meiryo UI" panose="020B0604030504040204" pitchFamily="50" charset="-128"/>
              </a:rPr>
              <a:t>理由と今後</a:t>
            </a:r>
            <a:r>
              <a:rPr kumimoji="0" lang="ja-JP" altLang="en-US" sz="1308" dirty="0" smtClean="0">
                <a:solidFill>
                  <a:prstClr val="black"/>
                </a:solidFill>
                <a:latin typeface="Meiryo UI" panose="020B0604030504040204" pitchFamily="50" charset="-128"/>
                <a:ea typeface="Meiryo UI" panose="020B0604030504040204" pitchFamily="50" charset="-128"/>
              </a:rPr>
              <a:t>の充足見込みを国に報告</a:t>
            </a:r>
            <a:r>
              <a:rPr kumimoji="0" lang="ja-JP" altLang="en-US" sz="1308" dirty="0">
                <a:solidFill>
                  <a:prstClr val="black"/>
                </a:solidFill>
                <a:latin typeface="Meiryo UI" panose="020B0604030504040204" pitchFamily="50" charset="-128"/>
                <a:ea typeface="Meiryo UI" panose="020B0604030504040204" pitchFamily="50" charset="-128"/>
              </a:rPr>
              <a:t>する必要。</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r>
              <a:rPr kumimoji="0" lang="ja-JP" altLang="en-US" sz="1308" dirty="0" smtClean="0">
                <a:solidFill>
                  <a:prstClr val="black"/>
                </a:solidFill>
                <a:latin typeface="Meiryo UI" panose="020B0604030504040204" pitchFamily="50" charset="-128"/>
                <a:ea typeface="Meiryo UI" panose="020B0604030504040204" pitchFamily="50" charset="-128"/>
              </a:rPr>
              <a:t>　</a:t>
            </a:r>
            <a:r>
              <a:rPr kumimoji="0" lang="en-US" altLang="ja-JP" sz="1308" dirty="0" smtClean="0">
                <a:solidFill>
                  <a:prstClr val="black"/>
                </a:solidFill>
                <a:latin typeface="Meiryo UI" panose="020B0604030504040204" pitchFamily="50" charset="-128"/>
                <a:ea typeface="Meiryo UI" panose="020B0604030504040204" pitchFamily="50" charset="-128"/>
              </a:rPr>
              <a:t>※</a:t>
            </a:r>
            <a:r>
              <a:rPr kumimoji="0" lang="ja-JP" altLang="en-US" sz="1308" dirty="0" smtClean="0">
                <a:solidFill>
                  <a:prstClr val="black"/>
                </a:solidFill>
                <a:latin typeface="Meiryo UI" panose="020B0604030504040204" pitchFamily="50" charset="-128"/>
                <a:ea typeface="Meiryo UI" panose="020B0604030504040204" pitchFamily="50" charset="-128"/>
              </a:rPr>
              <a:t>府</a:t>
            </a:r>
            <a:r>
              <a:rPr kumimoji="0" lang="ja-JP" altLang="en-US" sz="1308" dirty="0">
                <a:solidFill>
                  <a:prstClr val="black"/>
                </a:solidFill>
                <a:latin typeface="Meiryo UI" panose="020B0604030504040204" pitchFamily="50" charset="-128"/>
                <a:ea typeface="Meiryo UI" panose="020B0604030504040204" pitchFamily="50" charset="-128"/>
              </a:rPr>
              <a:t>計画の進捗</a:t>
            </a:r>
            <a:r>
              <a:rPr kumimoji="0" lang="ja-JP" altLang="en-US" sz="1308" dirty="0" smtClean="0">
                <a:solidFill>
                  <a:prstClr val="black"/>
                </a:solidFill>
                <a:latin typeface="Meiryo UI" panose="020B0604030504040204" pitchFamily="50" charset="-128"/>
                <a:ea typeface="Meiryo UI" panose="020B0604030504040204" pitchFamily="50" charset="-128"/>
              </a:rPr>
              <a:t>管理等のため診療実績等の調査</a:t>
            </a:r>
            <a:r>
              <a:rPr kumimoji="0" lang="ja-JP" altLang="en-US" sz="1308" dirty="0">
                <a:solidFill>
                  <a:prstClr val="black"/>
                </a:solidFill>
                <a:latin typeface="Meiryo UI" panose="020B0604030504040204" pitchFamily="50" charset="-128"/>
                <a:ea typeface="Meiryo UI" panose="020B0604030504040204" pitchFamily="50" charset="-128"/>
              </a:rPr>
              <a:t>を実施。指定継続病院で要件未充足の場合は、個別に病院ヒアリング等を実施。</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92653" y="4204294"/>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・新規指定の募集圏域：全圏域（従前どおり）。</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②指定更新</a:t>
            </a:r>
            <a:r>
              <a:rPr kumimoji="0" lang="ja-JP" altLang="en-US" sz="1308" dirty="0">
                <a:solidFill>
                  <a:prstClr val="black"/>
                </a:solidFill>
                <a:latin typeface="Meiryo UI" panose="020B0604030504040204" pitchFamily="50" charset="-128"/>
                <a:ea typeface="Meiryo UI" panose="020B0604030504040204" pitchFamily="50" charset="-128"/>
              </a:rPr>
              <a:t>（経過措置）</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・研修受講</a:t>
            </a:r>
            <a:r>
              <a:rPr kumimoji="0" lang="ja-JP" altLang="en-US" sz="1308" dirty="0" smtClean="0">
                <a:solidFill>
                  <a:prstClr val="black"/>
                </a:solidFill>
                <a:latin typeface="Meiryo UI" panose="020B0604030504040204" pitchFamily="50" charset="-128"/>
                <a:ea typeface="Meiryo UI" panose="020B0604030504040204" pitchFamily="50" charset="-128"/>
              </a:rPr>
              <a:t>等については、</a:t>
            </a:r>
            <a:r>
              <a:rPr kumimoji="0" lang="ja-JP" altLang="en-US" sz="1308" b="1" u="sng" dirty="0">
                <a:solidFill>
                  <a:prstClr val="black"/>
                </a:solidFill>
                <a:latin typeface="Meiryo UI" panose="020B0604030504040204" pitchFamily="50" charset="-128"/>
                <a:ea typeface="Meiryo UI" panose="020B0604030504040204" pitchFamily="50" charset="-128"/>
              </a:rPr>
              <a:t>コロナの影響を考慮し対応</a:t>
            </a:r>
            <a:r>
              <a:rPr kumimoji="0" lang="ja-JP" altLang="en-US" sz="1308" dirty="0">
                <a:solidFill>
                  <a:prstClr val="black"/>
                </a:solidFill>
                <a:latin typeface="Meiryo UI" panose="020B0604030504040204" pitchFamily="50" charset="-128"/>
                <a:ea typeface="Meiryo UI" panose="020B0604030504040204" pitchFamily="50" charset="-128"/>
              </a:rPr>
              <a:t>を検討。</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smtClean="0">
                <a:solidFill>
                  <a:prstClr val="black"/>
                </a:solidFill>
                <a:latin typeface="Meiryo UI" panose="020B0604030504040204" pitchFamily="50" charset="-128"/>
                <a:ea typeface="Meiryo UI" panose="020B0604030504040204" pitchFamily="50" charset="-128"/>
              </a:rPr>
              <a:t>　　・現況報告等：国指定と同様の取り扱い。</a:t>
            </a:r>
            <a:endParaRPr kumimoji="0" lang="en-US" altLang="ja-JP" sz="1308" dirty="0" smtClean="0">
              <a:solidFill>
                <a:prstClr val="black"/>
              </a:solidFill>
              <a:latin typeface="Meiryo UI" panose="020B0604030504040204" pitchFamily="50" charset="-128"/>
              <a:ea typeface="Meiryo UI" panose="020B0604030504040204" pitchFamily="50" charset="-128"/>
            </a:endParaRPr>
          </a:p>
          <a:p>
            <a:pPr marL="1147198" indent="-1147198"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1147198" indent="-114719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③指定継続</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・現況報告等：国</a:t>
            </a:r>
            <a:r>
              <a:rPr kumimoji="0" lang="ja-JP" altLang="en-US" sz="1308" dirty="0" smtClean="0">
                <a:solidFill>
                  <a:prstClr val="black"/>
                </a:solidFill>
                <a:latin typeface="Meiryo UI" panose="020B0604030504040204" pitchFamily="50" charset="-128"/>
                <a:ea typeface="Meiryo UI" panose="020B0604030504040204" pitchFamily="50" charset="-128"/>
              </a:rPr>
              <a:t>指定病院に準じた取り扱い。</a:t>
            </a:r>
            <a:endParaRPr kumimoji="0" lang="en-US" altLang="ja-JP" sz="1308" dirty="0" smtClean="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府計画の進捗管理等のため診療実績等の調査を実施。指定継続病院で要件未充足の場合は、個別に病院ヒアリング等を実施</a:t>
            </a:r>
            <a:r>
              <a:rPr kumimoji="0" lang="ja-JP" altLang="en-US" sz="1308" dirty="0" smtClean="0">
                <a:solidFill>
                  <a:prstClr val="black"/>
                </a:solidFill>
                <a:latin typeface="Meiryo UI" panose="020B0604030504040204" pitchFamily="50" charset="-128"/>
                <a:ea typeface="Meiryo UI" panose="020B0604030504040204" pitchFamily="50" charset="-128"/>
              </a:rPr>
              <a:t>。</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939998D-4B9F-4B6B-8125-064488801A55}"/>
              </a:ext>
            </a:extLst>
          </p:cNvPr>
          <p:cNvSpPr txBox="1"/>
          <p:nvPr/>
        </p:nvSpPr>
        <p:spPr>
          <a:xfrm>
            <a:off x="192653" y="690991"/>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■国指定</a:t>
            </a:r>
            <a:r>
              <a:rPr kumimoji="0" lang="ja-JP" altLang="en-US" sz="1539" b="1" dirty="0" smtClean="0">
                <a:solidFill>
                  <a:prstClr val="black"/>
                </a:solidFill>
                <a:latin typeface="Meiryo UI" panose="020B0604030504040204" pitchFamily="50" charset="-128"/>
                <a:ea typeface="Meiryo UI" panose="020B0604030504040204" pitchFamily="50" charset="-128"/>
              </a:rPr>
              <a:t>病院（国への推薦手続き等が必要）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046E25D9-31D7-4F54-8C09-9059629DC785}"/>
              </a:ext>
            </a:extLst>
          </p:cNvPr>
          <p:cNvSpPr txBox="1"/>
          <p:nvPr/>
        </p:nvSpPr>
        <p:spPr>
          <a:xfrm>
            <a:off x="192654" y="3888429"/>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■府指定</a:t>
            </a:r>
            <a:r>
              <a:rPr kumimoji="0" lang="ja-JP" altLang="en-US" sz="1539" b="1" dirty="0" smtClean="0">
                <a:solidFill>
                  <a:prstClr val="black"/>
                </a:solidFill>
                <a:latin typeface="Meiryo UI" panose="020B0604030504040204" pitchFamily="50" charset="-128"/>
                <a:ea typeface="Meiryo UI" panose="020B0604030504040204" pitchFamily="50" charset="-128"/>
              </a:rPr>
              <a:t>病院（府において指定等の手続きが必要）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2" name="右矢印 1"/>
          <p:cNvSpPr/>
          <p:nvPr/>
        </p:nvSpPr>
        <p:spPr>
          <a:xfrm>
            <a:off x="5041058" y="1556989"/>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9" name="右矢印 8"/>
          <p:cNvSpPr/>
          <p:nvPr/>
        </p:nvSpPr>
        <p:spPr>
          <a:xfrm>
            <a:off x="5041058" y="4384301"/>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C939998D-4B9F-4B6B-8125-064488801A55}"/>
              </a:ext>
            </a:extLst>
          </p:cNvPr>
          <p:cNvSpPr txBox="1"/>
          <p:nvPr/>
        </p:nvSpPr>
        <p:spPr>
          <a:xfrm>
            <a:off x="5462149" y="690991"/>
            <a:ext cx="3489039"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■国指定病院の応募・手続き状況について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462149" y="990665"/>
            <a:ext cx="3502339" cy="1340688"/>
          </a:xfrm>
          <a:prstGeom prst="rect">
            <a:avLst/>
          </a:prstGeom>
          <a:noFill/>
          <a:ln>
            <a:solidFill>
              <a:schemeClr val="accent5">
                <a:lumMod val="75000"/>
              </a:schemeClr>
            </a:solidFill>
          </a:ln>
        </p:spPr>
        <p:txBody>
          <a:bodyPr wrap="square" lIns="36000" rIns="36000" rtlCol="0">
            <a:spAutoFit/>
          </a:bodyPr>
          <a:lstStyle/>
          <a:p>
            <a:pPr defTabSz="390997"/>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b="1" dirty="0">
                <a:solidFill>
                  <a:prstClr val="black"/>
                </a:solidFill>
                <a:latin typeface="Meiryo UI" panose="020B0604030504040204" pitchFamily="50" charset="-128"/>
                <a:ea typeface="Meiryo UI" panose="020B0604030504040204" pitchFamily="50" charset="-128"/>
              </a:rPr>
              <a:t>　</a:t>
            </a:r>
            <a:r>
              <a:rPr kumimoji="0" lang="ja-JP" altLang="en-US" sz="1368" dirty="0">
                <a:solidFill>
                  <a:prstClr val="black"/>
                </a:solidFill>
                <a:latin typeface="Meiryo UI" panose="020B0604030504040204" pitchFamily="50" charset="-128"/>
                <a:ea typeface="Meiryo UI" panose="020B0604030504040204" pitchFamily="50" charset="-128"/>
              </a:rPr>
              <a:t>①</a:t>
            </a:r>
            <a:r>
              <a:rPr kumimoji="0" lang="ja-JP" altLang="en-US" sz="1368" b="1" dirty="0">
                <a:solidFill>
                  <a:prstClr val="black"/>
                </a:solidFill>
                <a:latin typeface="Meiryo UI" panose="020B0604030504040204" pitchFamily="50" charset="-128"/>
                <a:ea typeface="Meiryo UI" panose="020B0604030504040204" pitchFamily="50" charset="-128"/>
              </a:rPr>
              <a:t>新規</a:t>
            </a:r>
            <a:r>
              <a:rPr kumimoji="0" lang="ja-JP" altLang="en-US" sz="1368" b="1" dirty="0" smtClean="0">
                <a:solidFill>
                  <a:prstClr val="black"/>
                </a:solidFill>
                <a:latin typeface="Meiryo UI" panose="020B0604030504040204" pitchFamily="50" charset="-128"/>
                <a:ea typeface="Meiryo UI" panose="020B0604030504040204" pitchFamily="50" charset="-128"/>
              </a:rPr>
              <a:t>指定推薦希望</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539" b="1" u="sng" dirty="0" smtClean="0">
                <a:solidFill>
                  <a:srgbClr val="FF0000"/>
                </a:solidFill>
                <a:latin typeface="Meiryo UI" panose="020B0604030504040204" pitchFamily="50" charset="-128"/>
                <a:ea typeface="Meiryo UI" panose="020B0604030504040204" pitchFamily="50" charset="-128"/>
              </a:rPr>
              <a:t>和泉市立総合</a:t>
            </a:r>
            <a:r>
              <a:rPr kumimoji="0" lang="ja-JP" altLang="en-US" sz="1539" b="1" u="sng" dirty="0">
                <a:solidFill>
                  <a:srgbClr val="FF0000"/>
                </a:solidFill>
                <a:latin typeface="Meiryo UI" panose="020B0604030504040204" pitchFamily="50" charset="-128"/>
                <a:ea typeface="Meiryo UI" panose="020B0604030504040204" pitchFamily="50" charset="-128"/>
              </a:rPr>
              <a:t>医療センター</a:t>
            </a:r>
            <a:r>
              <a:rPr kumimoji="0" lang="ja-JP" altLang="en-US" sz="1200" dirty="0">
                <a:solidFill>
                  <a:prstClr val="black"/>
                </a:solidFill>
                <a:latin typeface="Meiryo UI" panose="020B0604030504040204" pitchFamily="50" charset="-128"/>
                <a:ea typeface="Meiryo UI" panose="020B0604030504040204" pitchFamily="50" charset="-128"/>
              </a:rPr>
              <a:t>（</a:t>
            </a:r>
            <a:r>
              <a:rPr kumimoji="0" lang="ja-JP" altLang="en-US" sz="1200" b="1" dirty="0">
                <a:solidFill>
                  <a:prstClr val="black"/>
                </a:solidFill>
                <a:latin typeface="Meiryo UI" panose="020B0604030504040204" pitchFamily="50" charset="-128"/>
                <a:ea typeface="Meiryo UI" panose="020B0604030504040204" pitchFamily="50" charset="-128"/>
              </a:rPr>
              <a:t>泉州</a:t>
            </a:r>
            <a:r>
              <a:rPr kumimoji="0" lang="ja-JP" altLang="en-US" sz="1200" b="1" dirty="0" smtClean="0">
                <a:solidFill>
                  <a:prstClr val="black"/>
                </a:solidFill>
                <a:latin typeface="Meiryo UI" panose="020B0604030504040204" pitchFamily="50" charset="-128"/>
                <a:ea typeface="Meiryo UI" panose="020B0604030504040204" pitchFamily="50" charset="-128"/>
              </a:rPr>
              <a:t>医療圏</a:t>
            </a:r>
            <a:r>
              <a:rPr kumimoji="0" lang="ja-JP" altLang="en-US" sz="1200" dirty="0" smtClean="0">
                <a:solidFill>
                  <a:prstClr val="black"/>
                </a:solidFill>
                <a:latin typeface="Meiryo UI" panose="020B0604030504040204" pitchFamily="50" charset="-128"/>
                <a:ea typeface="Meiryo UI" panose="020B0604030504040204" pitchFamily="50" charset="-128"/>
              </a:rPr>
              <a:t>）</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368" b="1" dirty="0">
                <a:solidFill>
                  <a:prstClr val="black"/>
                </a:solidFill>
                <a:latin typeface="Meiryo UI" panose="020B0604030504040204" pitchFamily="50" charset="-128"/>
                <a:ea typeface="Meiryo UI" panose="020B0604030504040204" pitchFamily="50" charset="-128"/>
              </a:rPr>
              <a:t>②指定継続</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197" dirty="0" smtClean="0">
                <a:solidFill>
                  <a:prstClr val="black"/>
                </a:solidFill>
                <a:latin typeface="Meiryo UI" panose="020B0604030504040204" pitchFamily="50" charset="-128"/>
                <a:ea typeface="Meiryo UI" panose="020B0604030504040204" pitchFamily="50" charset="-128"/>
              </a:rPr>
              <a:t>⇒各病院に通知済（</a:t>
            </a:r>
            <a:r>
              <a:rPr kumimoji="0" lang="en-US" altLang="ja-JP" sz="1197" dirty="0" smtClean="0">
                <a:solidFill>
                  <a:prstClr val="black"/>
                </a:solidFill>
                <a:latin typeface="Meiryo UI" panose="020B0604030504040204" pitchFamily="50" charset="-128"/>
                <a:ea typeface="Meiryo UI" panose="020B0604030504040204" pitchFamily="50" charset="-128"/>
              </a:rPr>
              <a:t>10</a:t>
            </a:r>
            <a:r>
              <a:rPr kumimoji="0" lang="ja-JP" altLang="en-US" sz="1197" dirty="0" smtClean="0">
                <a:solidFill>
                  <a:prstClr val="black"/>
                </a:solidFill>
                <a:latin typeface="Meiryo UI" panose="020B0604030504040204" pitchFamily="50" charset="-128"/>
                <a:ea typeface="Meiryo UI" panose="020B0604030504040204" pitchFamily="50" charset="-128"/>
              </a:rPr>
              <a:t>月末期限）</a:t>
            </a:r>
            <a:endParaRPr kumimoji="0" lang="en-US" altLang="ja-JP" sz="132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C939998D-4B9F-4B6B-8125-064488801A55}"/>
              </a:ext>
            </a:extLst>
          </p:cNvPr>
          <p:cNvSpPr txBox="1"/>
          <p:nvPr/>
        </p:nvSpPr>
        <p:spPr>
          <a:xfrm>
            <a:off x="5462149" y="3901589"/>
            <a:ext cx="3489039"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■府指定病院の応募・手続き状況について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462149" y="4204294"/>
            <a:ext cx="3489039" cy="1679562"/>
          </a:xfrm>
          <a:prstGeom prst="rect">
            <a:avLst/>
          </a:prstGeom>
          <a:noFill/>
          <a:ln>
            <a:solidFill>
              <a:schemeClr val="accent5">
                <a:lumMod val="75000"/>
              </a:schemeClr>
            </a:solidFill>
          </a:ln>
        </p:spPr>
        <p:txBody>
          <a:bodyPr wrap="square" rtlCol="0">
            <a:spAutoFit/>
          </a:bodyPr>
          <a:lstStyle/>
          <a:p>
            <a:pPr defTabSz="390997"/>
            <a:r>
              <a:rPr kumimoji="0" lang="ja-JP" altLang="en-US" sz="1320" dirty="0">
                <a:solidFill>
                  <a:prstClr val="black"/>
                </a:solidFill>
                <a:latin typeface="Meiryo UI" panose="020B0604030504040204" pitchFamily="50" charset="-128"/>
                <a:ea typeface="Meiryo UI" panose="020B0604030504040204" pitchFamily="50" charset="-128"/>
              </a:rPr>
              <a:t>　①</a:t>
            </a:r>
            <a:r>
              <a:rPr kumimoji="0" lang="ja-JP" altLang="en-US" sz="1320" b="1" dirty="0">
                <a:solidFill>
                  <a:prstClr val="black"/>
                </a:solidFill>
                <a:latin typeface="Meiryo UI" panose="020B0604030504040204" pitchFamily="50" charset="-128"/>
                <a:ea typeface="Meiryo UI" panose="020B0604030504040204" pitchFamily="50" charset="-128"/>
              </a:rPr>
              <a:t>新規指定</a:t>
            </a:r>
            <a:endParaRPr kumimoji="0" lang="en-US" altLang="ja-JP" sz="1320"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320" b="1" dirty="0" smtClean="0">
                <a:solidFill>
                  <a:prstClr val="black"/>
                </a:solidFill>
                <a:latin typeface="Meiryo UI" panose="020B0604030504040204" pitchFamily="50" charset="-128"/>
                <a:ea typeface="Meiryo UI" panose="020B0604030504040204" pitchFamily="50" charset="-128"/>
              </a:rPr>
              <a:t>⇒</a:t>
            </a:r>
            <a:r>
              <a:rPr kumimoji="0" lang="ja-JP" altLang="en-US" sz="1197" dirty="0" smtClean="0">
                <a:solidFill>
                  <a:prstClr val="black"/>
                </a:solidFill>
                <a:latin typeface="Meiryo UI" panose="020B0604030504040204" pitchFamily="50" charset="-128"/>
                <a:ea typeface="Meiryo UI" panose="020B0604030504040204" pitchFamily="50" charset="-128"/>
              </a:rPr>
              <a:t>全圏域</a:t>
            </a:r>
            <a:r>
              <a:rPr kumimoji="0" lang="ja-JP" altLang="en-US" sz="1197" dirty="0">
                <a:solidFill>
                  <a:prstClr val="black"/>
                </a:solidFill>
                <a:latin typeface="Meiryo UI" panose="020B0604030504040204" pitchFamily="50" charset="-128"/>
                <a:ea typeface="Meiryo UI" panose="020B0604030504040204" pitchFamily="50" charset="-128"/>
              </a:rPr>
              <a:t>を対象として</a:t>
            </a:r>
            <a:r>
              <a:rPr kumimoji="0" lang="ja-JP" altLang="en-US" sz="1197" dirty="0" smtClean="0">
                <a:solidFill>
                  <a:prstClr val="black"/>
                </a:solidFill>
                <a:latin typeface="Meiryo UI" panose="020B0604030504040204" pitchFamily="50" charset="-128"/>
                <a:ea typeface="Meiryo UI" panose="020B0604030504040204" pitchFamily="50" charset="-128"/>
              </a:rPr>
              <a:t>募集中（</a:t>
            </a:r>
            <a:r>
              <a:rPr kumimoji="0" lang="en-US" altLang="ja-JP" sz="1197" dirty="0" smtClean="0">
                <a:solidFill>
                  <a:prstClr val="black"/>
                </a:solidFill>
                <a:latin typeface="Meiryo UI" panose="020B0604030504040204" pitchFamily="50" charset="-128"/>
                <a:ea typeface="Meiryo UI" panose="020B0604030504040204" pitchFamily="50" charset="-128"/>
              </a:rPr>
              <a:t>11</a:t>
            </a:r>
            <a:r>
              <a:rPr kumimoji="0" lang="ja-JP" altLang="en-US" sz="1197" dirty="0" smtClean="0">
                <a:solidFill>
                  <a:prstClr val="black"/>
                </a:solidFill>
                <a:latin typeface="Meiryo UI" panose="020B0604030504040204" pitchFamily="50" charset="-128"/>
                <a:ea typeface="Meiryo UI" panose="020B0604030504040204" pitchFamily="50" charset="-128"/>
              </a:rPr>
              <a:t>月期限）</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②</a:t>
            </a:r>
            <a:r>
              <a:rPr kumimoji="0" lang="ja-JP" altLang="en-US" sz="1320" b="1" dirty="0">
                <a:solidFill>
                  <a:prstClr val="black"/>
                </a:solidFill>
                <a:latin typeface="Meiryo UI" panose="020B0604030504040204" pitchFamily="50" charset="-128"/>
                <a:ea typeface="Meiryo UI" panose="020B0604030504040204" pitchFamily="50" charset="-128"/>
              </a:rPr>
              <a:t>指定更新</a:t>
            </a:r>
            <a:r>
              <a:rPr kumimoji="0" lang="ja-JP" altLang="en-US" sz="1320" dirty="0">
                <a:solidFill>
                  <a:prstClr val="black"/>
                </a:solidFill>
                <a:latin typeface="Meiryo UI" panose="020B0604030504040204" pitchFamily="50" charset="-128"/>
                <a:ea typeface="Meiryo UI" panose="020B0604030504040204" pitchFamily="50" charset="-128"/>
              </a:rPr>
              <a:t>（経過措置）</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197" dirty="0" smtClean="0">
                <a:solidFill>
                  <a:prstClr val="black"/>
                </a:solidFill>
                <a:latin typeface="Meiryo UI" panose="020B0604030504040204" pitchFamily="50" charset="-128"/>
                <a:ea typeface="Meiryo UI" panose="020B0604030504040204" pitchFamily="50" charset="-128"/>
              </a:rPr>
              <a:t>⇒各病院に通知済（</a:t>
            </a:r>
            <a:r>
              <a:rPr kumimoji="0" lang="en-US" altLang="ja-JP" sz="1197" dirty="0">
                <a:solidFill>
                  <a:prstClr val="black"/>
                </a:solidFill>
                <a:latin typeface="Meiryo UI" panose="020B0604030504040204" pitchFamily="50" charset="-128"/>
                <a:ea typeface="Meiryo UI" panose="020B0604030504040204" pitchFamily="50" charset="-128"/>
              </a:rPr>
              <a:t>11</a:t>
            </a:r>
            <a:r>
              <a:rPr kumimoji="0" lang="ja-JP" altLang="en-US" sz="1197" dirty="0" smtClean="0">
                <a:solidFill>
                  <a:prstClr val="black"/>
                </a:solidFill>
                <a:latin typeface="Meiryo UI" panose="020B0604030504040204" pitchFamily="50" charset="-128"/>
                <a:ea typeface="Meiryo UI" panose="020B0604030504040204" pitchFamily="50" charset="-128"/>
              </a:rPr>
              <a:t>月末期限）</a:t>
            </a:r>
            <a:endParaRPr kumimoji="0" lang="en-US" altLang="ja-JP" sz="1197" dirty="0" smtClean="0">
              <a:solidFill>
                <a:prstClr val="black"/>
              </a:solidFill>
              <a:latin typeface="Meiryo UI" panose="020B0604030504040204" pitchFamily="50" charset="-128"/>
              <a:ea typeface="Meiryo UI" panose="020B0604030504040204" pitchFamily="50" charset="-128"/>
            </a:endParaRPr>
          </a:p>
          <a:p>
            <a:pPr defTabSz="390997"/>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17" b="1" dirty="0">
                <a:solidFill>
                  <a:prstClr val="black"/>
                </a:solidFill>
                <a:latin typeface="Meiryo UI" panose="020B0604030504040204" pitchFamily="50" charset="-128"/>
                <a:ea typeface="Meiryo UI" panose="020B0604030504040204" pitchFamily="50" charset="-128"/>
              </a:rPr>
              <a:t>③指定</a:t>
            </a:r>
            <a:r>
              <a:rPr kumimoji="0" lang="ja-JP" altLang="en-US" sz="1317" b="1" dirty="0" smtClean="0">
                <a:solidFill>
                  <a:prstClr val="black"/>
                </a:solidFill>
                <a:latin typeface="Meiryo UI" panose="020B0604030504040204" pitchFamily="50" charset="-128"/>
                <a:ea typeface="Meiryo UI" panose="020B0604030504040204" pitchFamily="50" charset="-128"/>
              </a:rPr>
              <a:t>継続</a:t>
            </a:r>
            <a:endParaRPr kumimoji="0" lang="en-US" altLang="ja-JP" sz="1317" b="1"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⇒各病院に</a:t>
            </a:r>
            <a:r>
              <a:rPr kumimoji="0" lang="ja-JP" altLang="en-US" sz="1200" dirty="0" smtClean="0">
                <a:solidFill>
                  <a:prstClr val="black"/>
                </a:solidFill>
                <a:latin typeface="Meiryo UI" panose="020B0604030504040204" pitchFamily="50" charset="-128"/>
                <a:ea typeface="Meiryo UI" panose="020B0604030504040204" pitchFamily="50" charset="-128"/>
              </a:rPr>
              <a:t>通知済（</a:t>
            </a:r>
            <a:r>
              <a:rPr kumimoji="0" lang="en-US" altLang="ja-JP" sz="1200" dirty="0">
                <a:solidFill>
                  <a:prstClr val="black"/>
                </a:solidFill>
                <a:latin typeface="Meiryo UI" panose="020B0604030504040204" pitchFamily="50" charset="-128"/>
                <a:ea typeface="Meiryo UI" panose="020B0604030504040204" pitchFamily="50" charset="-128"/>
              </a:rPr>
              <a:t>11</a:t>
            </a:r>
            <a:r>
              <a:rPr kumimoji="0" lang="ja-JP" altLang="en-US" sz="1200" dirty="0" smtClean="0">
                <a:solidFill>
                  <a:prstClr val="black"/>
                </a:solidFill>
                <a:latin typeface="Meiryo UI" panose="020B0604030504040204" pitchFamily="50" charset="-128"/>
                <a:ea typeface="Meiryo UI" panose="020B0604030504040204" pitchFamily="50" charset="-128"/>
              </a:rPr>
              <a:t>月末期限）</a:t>
            </a:r>
            <a:endParaRPr kumimoji="0" lang="en-US" altLang="ja-JP" sz="1200" dirty="0">
              <a:solidFill>
                <a:prstClr val="black"/>
              </a:solidFill>
              <a:latin typeface="Meiryo UI" panose="020B0604030504040204" pitchFamily="50" charset="-128"/>
              <a:ea typeface="Meiryo UI" panose="020B0604030504040204" pitchFamily="50" charset="-128"/>
            </a:endParaRPr>
          </a:p>
        </p:txBody>
      </p:sp>
      <p:sp>
        <p:nvSpPr>
          <p:cNvPr id="3" name="角丸四角形 2"/>
          <p:cNvSpPr/>
          <p:nvPr/>
        </p:nvSpPr>
        <p:spPr>
          <a:xfrm>
            <a:off x="5462149" y="1158849"/>
            <a:ext cx="3502339" cy="59163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16" name="テキスト ボックス 1"/>
          <p:cNvSpPr txBox="1"/>
          <p:nvPr/>
        </p:nvSpPr>
        <p:spPr>
          <a:xfrm>
            <a:off x="251520" y="43681"/>
            <a:ext cx="8712968"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１．大阪府における拠点病院の指定等に関する状況</a:t>
            </a:r>
            <a:endPar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2"/>
          </p:nvPr>
        </p:nvSpPr>
        <p:spPr/>
        <p:txBody>
          <a:bodyPr/>
          <a:lstStyle/>
          <a:p>
            <a:fld id="{2BA8AE17-6609-43EE-B17E-B3CE048B7AAD}" type="slidenum">
              <a:rPr kumimoji="1" lang="ja-JP" altLang="en-US" smtClean="0"/>
              <a:t>2</a:t>
            </a:fld>
            <a:endParaRPr kumimoji="1" lang="ja-JP" altLang="en-US"/>
          </a:p>
        </p:txBody>
      </p:sp>
    </p:spTree>
    <p:extLst>
      <p:ext uri="{BB962C8B-B14F-4D97-AF65-F5344CB8AC3E}">
        <p14:creationId xmlns:p14="http://schemas.microsoft.com/office/powerpoint/2010/main" val="222243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810911688"/>
              </p:ext>
            </p:extLst>
          </p:nvPr>
        </p:nvGraphicFramePr>
        <p:xfrm>
          <a:off x="230370" y="753623"/>
          <a:ext cx="8662110" cy="5987745"/>
        </p:xfrm>
        <a:graphic>
          <a:graphicData uri="http://schemas.openxmlformats.org/drawingml/2006/table">
            <a:tbl>
              <a:tblPr firstRow="1" bandRow="1">
                <a:tableStyleId>{5C22544A-7EE6-4342-B048-85BDC9FD1C3A}</a:tableStyleId>
              </a:tblPr>
              <a:tblGrid>
                <a:gridCol w="1029262">
                  <a:extLst>
                    <a:ext uri="{9D8B030D-6E8A-4147-A177-3AD203B41FA5}">
                      <a16:colId xmlns:a16="http://schemas.microsoft.com/office/drawing/2014/main" val="1869896382"/>
                    </a:ext>
                  </a:extLst>
                </a:gridCol>
                <a:gridCol w="3600400">
                  <a:extLst>
                    <a:ext uri="{9D8B030D-6E8A-4147-A177-3AD203B41FA5}">
                      <a16:colId xmlns:a16="http://schemas.microsoft.com/office/drawing/2014/main" val="4066671750"/>
                    </a:ext>
                  </a:extLst>
                </a:gridCol>
                <a:gridCol w="4032448">
                  <a:extLst>
                    <a:ext uri="{9D8B030D-6E8A-4147-A177-3AD203B41FA5}">
                      <a16:colId xmlns:a16="http://schemas.microsoft.com/office/drawing/2014/main" val="3360946505"/>
                    </a:ext>
                  </a:extLst>
                </a:gridCol>
              </a:tblGrid>
              <a:tr h="319757">
                <a:tc>
                  <a:txBody>
                    <a:bodyPr/>
                    <a:lstStyle/>
                    <a:p>
                      <a:pPr algn="ctr"/>
                      <a:endParaRPr kumimoji="1" lang="ja-JP" altLang="en-US" sz="1800" b="1" dirty="0">
                        <a:solidFill>
                          <a:schemeClr val="bg1"/>
                        </a:solidFill>
                        <a:latin typeface="Meiryo UI" panose="020B0604030504040204" pitchFamily="50" charset="-128"/>
                        <a:ea typeface="Meiryo UI" panose="020B0604030504040204" pitchFamily="50" charset="-128"/>
                      </a:endParaRPr>
                    </a:p>
                  </a:txBody>
                  <a:tcPr vert="eaVert">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Meiryo UI" panose="020B0604030504040204" pitchFamily="50" charset="-128"/>
                          <a:ea typeface="Meiryo UI" panose="020B0604030504040204" pitchFamily="50" charset="-128"/>
                        </a:rPr>
                        <a:t>和泉市立総合医療センター（泉州医療圏：和泉市和気町）</a:t>
                      </a:r>
                      <a:endParaRPr kumimoji="1" lang="ja-JP" altLang="en-US" sz="2800" b="1" dirty="0" smtClean="0">
                        <a:solidFill>
                          <a:schemeClr val="bg1"/>
                        </a:solidFill>
                        <a:latin typeface="Meiryo UI" panose="020B0604030504040204" pitchFamily="50" charset="-128"/>
                        <a:ea typeface="Meiryo UI" panose="020B0604030504040204" pitchFamily="50" charset="-128"/>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extLst>
                  <a:ext uri="{0D108BD9-81ED-4DB2-BD59-A6C34878D82A}">
                    <a16:rowId xmlns:a16="http://schemas.microsoft.com/office/drawing/2014/main" val="39876661"/>
                  </a:ext>
                </a:extLst>
              </a:tr>
              <a:tr h="301925">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病床数</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３０７床（一般２７５床、</a:t>
                      </a:r>
                      <a:r>
                        <a:rPr kumimoji="1" lang="en-US" altLang="ja-JP" sz="1200" b="0" dirty="0" smtClean="0">
                          <a:solidFill>
                            <a:schemeClr val="tx1"/>
                          </a:solidFill>
                          <a:latin typeface="Meiryo UI" panose="020B0604030504040204" pitchFamily="50" charset="-128"/>
                          <a:ea typeface="Meiryo UI" panose="020B0604030504040204" pitchFamily="50" charset="-128"/>
                        </a:rPr>
                        <a:t>ICU</a:t>
                      </a:r>
                      <a:r>
                        <a:rPr kumimoji="1" lang="ja-JP" altLang="en-US" sz="1200" b="0" dirty="0" smtClean="0">
                          <a:solidFill>
                            <a:schemeClr val="tx1"/>
                          </a:solidFill>
                          <a:latin typeface="Meiryo UI" panose="020B0604030504040204" pitchFamily="50" charset="-128"/>
                          <a:ea typeface="Meiryo UI" panose="020B0604030504040204" pitchFamily="50" charset="-128"/>
                        </a:rPr>
                        <a:t>８床、緩和ケア２４床）</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491646786"/>
                  </a:ext>
                </a:extLst>
              </a:tr>
              <a:tr h="431209">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職員数</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（常勤）</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総数７０２人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（医師</a:t>
                      </a:r>
                      <a:r>
                        <a:rPr kumimoji="1" lang="en-US" altLang="ja-JP" sz="1050" b="0" dirty="0" smtClean="0">
                          <a:solidFill>
                            <a:schemeClr val="tx1"/>
                          </a:solidFill>
                          <a:latin typeface="Meiryo UI" panose="020B0604030504040204" pitchFamily="50" charset="-128"/>
                          <a:ea typeface="Meiryo UI" panose="020B0604030504040204" pitchFamily="50" charset="-128"/>
                        </a:rPr>
                        <a:t>107</a:t>
                      </a:r>
                      <a:r>
                        <a:rPr kumimoji="1" lang="ja-JP" altLang="en-US" sz="1050" b="0" dirty="0" smtClean="0">
                          <a:solidFill>
                            <a:schemeClr val="tx1"/>
                          </a:solidFill>
                          <a:latin typeface="Meiryo UI" panose="020B0604030504040204" pitchFamily="50" charset="-128"/>
                          <a:ea typeface="Meiryo UI" panose="020B0604030504040204" pitchFamily="50" charset="-128"/>
                        </a:rPr>
                        <a:t>人、歯科医師２人、薬剤師</a:t>
                      </a:r>
                      <a:r>
                        <a:rPr kumimoji="1" lang="en-US" altLang="ja-JP" sz="1050" b="0" dirty="0" smtClean="0">
                          <a:solidFill>
                            <a:schemeClr val="tx1"/>
                          </a:solidFill>
                          <a:latin typeface="Meiryo UI" panose="020B0604030504040204" pitchFamily="50" charset="-128"/>
                          <a:ea typeface="Meiryo UI" panose="020B0604030504040204" pitchFamily="50" charset="-128"/>
                        </a:rPr>
                        <a:t>21</a:t>
                      </a:r>
                      <a:r>
                        <a:rPr kumimoji="1" lang="ja-JP" altLang="en-US" sz="1050" b="0" dirty="0" smtClean="0">
                          <a:solidFill>
                            <a:schemeClr val="tx1"/>
                          </a:solidFill>
                          <a:latin typeface="Meiryo UI" panose="020B0604030504040204" pitchFamily="50" charset="-128"/>
                          <a:ea typeface="Meiryo UI" panose="020B0604030504040204" pitchFamily="50" charset="-128"/>
                        </a:rPr>
                        <a:t>人、看護師</a:t>
                      </a:r>
                      <a:r>
                        <a:rPr kumimoji="1" lang="en-US" altLang="ja-JP" sz="1050" b="0" dirty="0" smtClean="0">
                          <a:solidFill>
                            <a:schemeClr val="tx1"/>
                          </a:solidFill>
                          <a:latin typeface="Meiryo UI" panose="020B0604030504040204" pitchFamily="50" charset="-128"/>
                          <a:ea typeface="Meiryo UI" panose="020B0604030504040204" pitchFamily="50" charset="-128"/>
                        </a:rPr>
                        <a:t>314</a:t>
                      </a:r>
                      <a:r>
                        <a:rPr kumimoji="1" lang="ja-JP" altLang="en-US" sz="1050" b="0" dirty="0" smtClean="0">
                          <a:solidFill>
                            <a:schemeClr val="tx1"/>
                          </a:solidFill>
                          <a:latin typeface="Meiryo UI" panose="020B0604030504040204" pitchFamily="50" charset="-128"/>
                          <a:ea typeface="Meiryo UI" panose="020B0604030504040204" pitchFamily="50" charset="-128"/>
                        </a:rPr>
                        <a:t>人、診療放射線技師</a:t>
                      </a:r>
                      <a:r>
                        <a:rPr kumimoji="1" lang="en-US" altLang="ja-JP" sz="1050" b="0" dirty="0" smtClean="0">
                          <a:solidFill>
                            <a:schemeClr val="tx1"/>
                          </a:solidFill>
                          <a:latin typeface="Meiryo UI" panose="020B0604030504040204" pitchFamily="50" charset="-128"/>
                          <a:ea typeface="Meiryo UI" panose="020B0604030504040204" pitchFamily="50" charset="-128"/>
                        </a:rPr>
                        <a:t>19</a:t>
                      </a:r>
                      <a:r>
                        <a:rPr kumimoji="1" lang="ja-JP" altLang="en-US" sz="1050" b="0" dirty="0" smtClean="0">
                          <a:solidFill>
                            <a:schemeClr val="tx1"/>
                          </a:solidFill>
                          <a:latin typeface="Meiryo UI" panose="020B0604030504040204" pitchFamily="50" charset="-128"/>
                          <a:ea typeface="Meiryo UI" panose="020B0604030504040204" pitchFamily="50" charset="-128"/>
                        </a:rPr>
                        <a:t>人、臨床検査技師</a:t>
                      </a:r>
                      <a:r>
                        <a:rPr kumimoji="1" lang="en-US" altLang="ja-JP" sz="1050" b="0" dirty="0" smtClean="0">
                          <a:solidFill>
                            <a:schemeClr val="tx1"/>
                          </a:solidFill>
                          <a:latin typeface="Meiryo UI" panose="020B0604030504040204" pitchFamily="50" charset="-128"/>
                          <a:ea typeface="Meiryo UI" panose="020B0604030504040204" pitchFamily="50" charset="-128"/>
                        </a:rPr>
                        <a:t>26</a:t>
                      </a:r>
                      <a:r>
                        <a:rPr kumimoji="1" lang="ja-JP" altLang="en-US" sz="1050" b="0" dirty="0" smtClean="0">
                          <a:solidFill>
                            <a:schemeClr val="tx1"/>
                          </a:solidFill>
                          <a:latin typeface="Meiryo UI" panose="020B0604030504040204" pitchFamily="50" charset="-128"/>
                          <a:ea typeface="Meiryo UI" panose="020B0604030504040204" pitchFamily="50" charset="-128"/>
                        </a:rPr>
                        <a:t>人、社会福祉士７人など）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242111224"/>
                  </a:ext>
                </a:extLst>
              </a:tr>
              <a:tr h="776176">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診療科目</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rPr>
                        <a:t>33</a:t>
                      </a:r>
                      <a:r>
                        <a:rPr kumimoji="1" lang="ja-JP" altLang="en-US" sz="1200" b="0" dirty="0" smtClean="0">
                          <a:solidFill>
                            <a:schemeClr val="tx1"/>
                          </a:solidFill>
                          <a:latin typeface="Meiryo UI" panose="020B0604030504040204" pitchFamily="50" charset="-128"/>
                          <a:ea typeface="Meiryo UI" panose="020B0604030504040204" pitchFamily="50" charset="-128"/>
                        </a:rPr>
                        <a:t>診療科：内科、循環器内科、呼吸器内科、消化器内科、腫瘍内科、血液内科、内分泌・糖尿病内科、腎臓・透析内科、脳神経内科、緩和ケア内科、肝胆膵内科、リウマチ内科、小児科、精神科、外科、整形外科、脳神経外科、心臓血管外科、乳腺外科、呼吸器外科、形成外科、消化器外科、歯科口腔外科、泌尿器科、眼科、婦人科、耳鼻咽喉科、皮膚科、放射線科、救急科、リハビリテーション科、麻酔科、病理診断科</a:t>
                      </a: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040403672"/>
                  </a:ext>
                </a:extLst>
              </a:tr>
              <a:tr h="1121144">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指定機関等</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indent="0" algn="l"/>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en-US" altLang="ja-JP" sz="1200" b="0" dirty="0" smtClean="0">
                          <a:solidFill>
                            <a:schemeClr val="tx1"/>
                          </a:solidFill>
                          <a:latin typeface="Meiryo UI" panose="020B0604030504040204" pitchFamily="50" charset="-128"/>
                          <a:ea typeface="Meiryo UI" panose="020B0604030504040204" pitchFamily="50" charset="-128"/>
                        </a:rPr>
                        <a:t>DPC</a:t>
                      </a:r>
                      <a:r>
                        <a:rPr kumimoji="1" lang="ja-JP" altLang="en-US" sz="1200" b="0" dirty="0" smtClean="0">
                          <a:solidFill>
                            <a:schemeClr val="tx1"/>
                          </a:solidFill>
                          <a:latin typeface="Meiryo UI" panose="020B0604030504040204" pitchFamily="50" charset="-128"/>
                          <a:ea typeface="Meiryo UI" panose="020B0604030504040204" pitchFamily="50" charset="-128"/>
                        </a:rPr>
                        <a:t>対象病院（</a:t>
                      </a:r>
                      <a:r>
                        <a:rPr kumimoji="1" lang="en-US" altLang="ja-JP" sz="1200" b="0" dirty="0" smtClean="0">
                          <a:solidFill>
                            <a:schemeClr val="tx1"/>
                          </a:solidFill>
                          <a:latin typeface="Meiryo UI" panose="020B0604030504040204" pitchFamily="50" charset="-128"/>
                          <a:ea typeface="Meiryo UI" panose="020B0604030504040204" pitchFamily="50" charset="-128"/>
                        </a:rPr>
                        <a:t>Ⅱ</a:t>
                      </a:r>
                      <a:r>
                        <a:rPr kumimoji="1" lang="ja-JP" altLang="en-US" sz="1200" b="0" dirty="0" smtClean="0">
                          <a:solidFill>
                            <a:schemeClr val="tx1"/>
                          </a:solidFill>
                          <a:latin typeface="Meiryo UI" panose="020B0604030504040204" pitchFamily="50" charset="-128"/>
                          <a:ea typeface="Meiryo UI" panose="020B0604030504040204" pitchFamily="50" charset="-128"/>
                        </a:rPr>
                        <a:t>群）</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indent="0" algn="l"/>
                      <a:r>
                        <a:rPr kumimoji="1" lang="ja-JP" altLang="en-US" sz="1200" b="0" dirty="0" smtClean="0">
                          <a:solidFill>
                            <a:schemeClr val="tx1"/>
                          </a:solidFill>
                          <a:latin typeface="Meiryo UI" panose="020B0604030504040204" pitchFamily="50" charset="-128"/>
                          <a:ea typeface="Meiryo UI" panose="020B0604030504040204" pitchFamily="50" charset="-128"/>
                        </a:rPr>
                        <a:t>・基幹型臨床研修病院（厚労省）</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indent="0" algn="l"/>
                      <a:r>
                        <a:rPr kumimoji="1" lang="ja-JP" altLang="en-US" sz="1200" b="0" dirty="0" smtClean="0">
                          <a:solidFill>
                            <a:schemeClr val="tx1"/>
                          </a:solidFill>
                          <a:latin typeface="Meiryo UI" panose="020B0604030504040204" pitchFamily="50" charset="-128"/>
                          <a:ea typeface="Meiryo UI" panose="020B0604030504040204" pitchFamily="50" charset="-128"/>
                        </a:rPr>
                        <a:t>・大阪府がん診療拠点病院</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indent="0" algn="l"/>
                      <a:r>
                        <a:rPr kumimoji="1" lang="ja-JP" altLang="en-US" sz="1200" b="0" dirty="0" smtClean="0">
                          <a:solidFill>
                            <a:schemeClr val="tx1"/>
                          </a:solidFill>
                          <a:latin typeface="Meiryo UI" panose="020B0604030504040204" pitchFamily="50" charset="-128"/>
                          <a:ea typeface="Meiryo UI" panose="020B0604030504040204" pitchFamily="50" charset="-128"/>
                        </a:rPr>
                        <a:t>・大阪府救急告示医療機関・小児救急病院（輪番）</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・大阪府肝疾患診療連携病院</a:t>
                      </a: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・大阪府肝炎専門医療機関</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nchorCtr="1">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712788" indent="-712788" algn="l"/>
                      <a:r>
                        <a:rPr kumimoji="1" lang="ja-JP" altLang="en-US" sz="1200" b="0" dirty="0" smtClean="0">
                          <a:solidFill>
                            <a:schemeClr val="tx1"/>
                          </a:solidFill>
                          <a:latin typeface="Meiryo UI" panose="020B0604030504040204" pitchFamily="50" charset="-128"/>
                          <a:ea typeface="Meiryo UI" panose="020B0604030504040204" pitchFamily="50" charset="-128"/>
                        </a:rPr>
                        <a:t>・主な設備：トモセラピー、ＣＴ（</a:t>
                      </a:r>
                      <a:r>
                        <a:rPr kumimoji="1" lang="en-US" altLang="ja-JP" sz="1200" b="0" dirty="0" smtClean="0">
                          <a:solidFill>
                            <a:schemeClr val="tx1"/>
                          </a:solidFill>
                          <a:latin typeface="Meiryo UI" panose="020B0604030504040204" pitchFamily="50" charset="-128"/>
                          <a:ea typeface="Meiryo UI" panose="020B0604030504040204" pitchFamily="50" charset="-128"/>
                        </a:rPr>
                        <a:t>320</a:t>
                      </a:r>
                      <a:r>
                        <a:rPr kumimoji="1" lang="ja-JP" altLang="en-US" sz="1200" b="0" dirty="0" smtClean="0">
                          <a:solidFill>
                            <a:schemeClr val="tx1"/>
                          </a:solidFill>
                          <a:latin typeface="Meiryo UI" panose="020B0604030504040204" pitchFamily="50" charset="-128"/>
                          <a:ea typeface="Meiryo UI" panose="020B0604030504040204" pitchFamily="50" charset="-128"/>
                        </a:rPr>
                        <a:t>列）、</a:t>
                      </a:r>
                      <a:r>
                        <a:rPr kumimoji="1" lang="en-US" altLang="ja-JP" sz="1200" b="0" dirty="0" smtClean="0">
                          <a:solidFill>
                            <a:schemeClr val="tx1"/>
                          </a:solidFill>
                          <a:latin typeface="Meiryo UI" panose="020B0604030504040204" pitchFamily="50" charset="-128"/>
                          <a:ea typeface="Meiryo UI" panose="020B0604030504040204" pitchFamily="50" charset="-128"/>
                        </a:rPr>
                        <a:t>MRI</a:t>
                      </a:r>
                      <a:r>
                        <a:rPr kumimoji="1" lang="ja-JP" altLang="en-US" sz="1200" b="0" dirty="0" smtClean="0">
                          <a:solidFill>
                            <a:schemeClr val="tx1"/>
                          </a:solidFill>
                          <a:latin typeface="Meiryo UI" panose="020B0604030504040204" pitchFamily="50" charset="-128"/>
                          <a:ea typeface="Meiryo UI" panose="020B0604030504040204" pitchFamily="50" charset="-128"/>
                        </a:rPr>
                        <a:t>（３</a:t>
                      </a:r>
                      <a:r>
                        <a:rPr kumimoji="1" lang="en-US" altLang="ja-JP" sz="1200" b="0" dirty="0" smtClean="0">
                          <a:solidFill>
                            <a:schemeClr val="tx1"/>
                          </a:solidFill>
                          <a:latin typeface="Meiryo UI" panose="020B0604030504040204" pitchFamily="50" charset="-128"/>
                          <a:ea typeface="Meiryo UI" panose="020B0604030504040204" pitchFamily="50" charset="-128"/>
                        </a:rPr>
                        <a:t>T</a:t>
                      </a:r>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zh-CN" altLang="en-US" sz="1200" b="0" dirty="0" smtClean="0">
                          <a:solidFill>
                            <a:schemeClr val="tx1"/>
                          </a:solidFill>
                          <a:latin typeface="Meiryo UI" panose="020B0604030504040204" pitchFamily="50" charset="-128"/>
                          <a:ea typeface="Meiryo UI" panose="020B0604030504040204" pitchFamily="50" charset="-128"/>
                        </a:rPr>
                        <a:t>血管造影装置</a:t>
                      </a:r>
                      <a:r>
                        <a:rPr kumimoji="1" lang="ja-JP" altLang="en-US" sz="1200" b="0" dirty="0" err="1"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核医学（ＲＩ）、ダヴィンチ</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・患者数（</a:t>
                      </a:r>
                      <a:r>
                        <a:rPr kumimoji="1" lang="en-US" altLang="ja-JP" sz="1200" b="0" dirty="0" smtClean="0">
                          <a:solidFill>
                            <a:schemeClr val="tx1"/>
                          </a:solidFill>
                          <a:latin typeface="Meiryo UI" panose="020B0604030504040204" pitchFamily="50" charset="-128"/>
                          <a:ea typeface="Meiryo UI" panose="020B0604030504040204" pitchFamily="50" charset="-128"/>
                        </a:rPr>
                        <a:t>R1</a:t>
                      </a:r>
                      <a:r>
                        <a:rPr kumimoji="1" lang="ja-JP" altLang="en-US" sz="1200" b="0" dirty="0" smtClean="0">
                          <a:solidFill>
                            <a:schemeClr val="tx1"/>
                          </a:solidFill>
                          <a:latin typeface="Meiryo UI" panose="020B0604030504040204" pitchFamily="50" charset="-128"/>
                          <a:ea typeface="Meiryo UI" panose="020B0604030504040204" pitchFamily="50" charset="-128"/>
                        </a:rPr>
                        <a:t>年）</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　年間新入院患者数：</a:t>
                      </a:r>
                      <a:r>
                        <a:rPr kumimoji="1" lang="en-US" altLang="ja-JP" sz="1200" b="0" dirty="0" smtClean="0">
                          <a:solidFill>
                            <a:schemeClr val="tx1"/>
                          </a:solidFill>
                          <a:latin typeface="Meiryo UI" panose="020B0604030504040204" pitchFamily="50" charset="-128"/>
                          <a:ea typeface="Meiryo UI" panose="020B0604030504040204" pitchFamily="50" charset="-128"/>
                        </a:rPr>
                        <a:t>8,679</a:t>
                      </a:r>
                      <a:r>
                        <a:rPr kumimoji="1" lang="ja-JP" altLang="en-US" sz="1200" b="0" dirty="0" smtClean="0">
                          <a:solidFill>
                            <a:schemeClr val="tx1"/>
                          </a:solidFill>
                          <a:latin typeface="Meiryo UI" panose="020B0604030504040204" pitchFamily="50" charset="-128"/>
                          <a:ea typeface="Meiryo UI" panose="020B0604030504040204" pitchFamily="50" charset="-128"/>
                        </a:rPr>
                        <a:t>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　年間新入院がん患者数：</a:t>
                      </a:r>
                      <a:r>
                        <a:rPr kumimoji="1" lang="en-US" altLang="ja-JP" sz="1200" b="0" dirty="0" smtClean="0">
                          <a:solidFill>
                            <a:schemeClr val="tx1"/>
                          </a:solidFill>
                          <a:latin typeface="Meiryo UI" panose="020B0604030504040204" pitchFamily="50" charset="-128"/>
                          <a:ea typeface="Meiryo UI" panose="020B0604030504040204" pitchFamily="50" charset="-128"/>
                        </a:rPr>
                        <a:t>2,458</a:t>
                      </a:r>
                      <a:r>
                        <a:rPr kumimoji="1" lang="ja-JP" altLang="en-US" sz="1200" b="0" dirty="0" smtClean="0">
                          <a:solidFill>
                            <a:schemeClr val="tx1"/>
                          </a:solidFill>
                          <a:latin typeface="Meiryo UI" panose="020B0604030504040204" pitchFamily="50" charset="-128"/>
                          <a:ea typeface="Meiryo UI" panose="020B0604030504040204" pitchFamily="50" charset="-128"/>
                        </a:rPr>
                        <a:t>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　年間外来がん患者延べ数：</a:t>
                      </a:r>
                      <a:r>
                        <a:rPr kumimoji="1" lang="en-US" altLang="ja-JP" sz="1200" b="0" dirty="0" smtClean="0">
                          <a:solidFill>
                            <a:schemeClr val="tx1"/>
                          </a:solidFill>
                          <a:latin typeface="Meiryo UI" panose="020B0604030504040204" pitchFamily="50" charset="-128"/>
                          <a:ea typeface="Meiryo UI" panose="020B0604030504040204" pitchFamily="50" charset="-128"/>
                        </a:rPr>
                        <a:t>46,519</a:t>
                      </a:r>
                      <a:r>
                        <a:rPr kumimoji="1" lang="ja-JP" altLang="en-US" sz="1200" b="0" dirty="0" smtClean="0">
                          <a:solidFill>
                            <a:schemeClr val="tx1"/>
                          </a:solidFill>
                          <a:latin typeface="Meiryo UI" panose="020B0604030504040204" pitchFamily="50" charset="-128"/>
                          <a:ea typeface="Meiryo UI" panose="020B0604030504040204" pitchFamily="50" charset="-128"/>
                        </a:rPr>
                        <a:t>人 </a:t>
                      </a:r>
                    </a:p>
                  </a:txBody>
                  <a:tcPr anchor="ctr" anchorCtr="1">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156182"/>
                  </a:ext>
                </a:extLst>
              </a:tr>
              <a:tr h="2881660">
                <a:tc>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rPr>
                        <a:t>医療圏の指定状況</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vert="eaVert"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l"/>
                      <a:endParaRPr kumimoji="1" lang="ja-JP" altLang="en-US" dirty="0">
                        <a:latin typeface="Meiryo UI" panose="020B0604030504040204" pitchFamily="50" charset="-128"/>
                        <a:ea typeface="Meiryo UI" panose="020B0604030504040204" pitchFamily="50" charset="-128"/>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283502241"/>
                  </a:ext>
                </a:extLst>
              </a:tr>
            </a:tbl>
          </a:graphicData>
        </a:graphic>
      </p:graphicFrame>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２．新規指定推薦希望病院</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の概要</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1619672" y="4907266"/>
            <a:ext cx="2526007" cy="1323439"/>
          </a:xfrm>
          <a:prstGeom prst="rect">
            <a:avLst/>
          </a:prstGeom>
          <a:noFill/>
        </p:spPr>
        <p:txBody>
          <a:bodyPr wrap="square" rtlCol="0">
            <a:spAutoFit/>
          </a:bodyPr>
          <a:lstStyle/>
          <a:p>
            <a:pPr>
              <a:defRPr sz="1000"/>
            </a:pPr>
            <a:r>
              <a:rPr lang="ja-JP" altLang="en-US" sz="800" b="1" dirty="0">
                <a:solidFill>
                  <a:srgbClr val="000000"/>
                </a:solidFill>
                <a:latin typeface="HG丸ｺﾞｼｯｸM-PRO"/>
                <a:ea typeface="HG丸ｺﾞｼｯｸM-PRO"/>
              </a:rPr>
              <a:t>　</a:t>
            </a:r>
            <a:r>
              <a:rPr lang="ja-JP" altLang="en-US" sz="1000" b="1" dirty="0">
                <a:solidFill>
                  <a:srgbClr val="000000"/>
                </a:solidFill>
                <a:latin typeface="HG丸ｺﾞｼｯｸM-PRO"/>
                <a:ea typeface="HG丸ｺﾞｼｯｸM-PRO"/>
              </a:rPr>
              <a:t>泉州二次医療圏</a:t>
            </a:r>
          </a:p>
          <a:p>
            <a:pPr>
              <a:defRPr sz="1000"/>
            </a:pPr>
            <a:r>
              <a:rPr lang="ja-JP" altLang="en-US" sz="1000" b="1" dirty="0">
                <a:solidFill>
                  <a:srgbClr val="000000"/>
                </a:solidFill>
                <a:latin typeface="HG丸ｺﾞｼｯｸM-PRO"/>
                <a:ea typeface="HG丸ｺﾞｼｯｸM-PRO"/>
              </a:rPr>
              <a:t> </a:t>
            </a:r>
            <a:r>
              <a:rPr lang="ja-JP" altLang="en-US" sz="1000" dirty="0">
                <a:solidFill>
                  <a:srgbClr val="000000"/>
                </a:solidFill>
                <a:latin typeface="HG丸ｺﾞｼｯｸM-PRO"/>
                <a:ea typeface="HG丸ｺﾞｼｯｸM-PRO"/>
              </a:rPr>
              <a:t>◎</a:t>
            </a:r>
            <a:r>
              <a:rPr lang="en-US" altLang="ja-JP" sz="1000" dirty="0">
                <a:solidFill>
                  <a:srgbClr val="000000"/>
                </a:solidFill>
                <a:latin typeface="HG丸ｺﾞｼｯｸM-PRO"/>
                <a:ea typeface="HG丸ｺﾞｼｯｸM-PRO"/>
              </a:rPr>
              <a:t>1</a:t>
            </a:r>
            <a:r>
              <a:rPr lang="ja-JP" altLang="en-US" sz="1000" dirty="0">
                <a:solidFill>
                  <a:srgbClr val="000000"/>
                </a:solidFill>
                <a:latin typeface="HG丸ｺﾞｼｯｸM-PRO"/>
                <a:ea typeface="HG丸ｺﾞｼｯｸM-PRO"/>
              </a:rPr>
              <a:t> 市立岸和田市民病院</a:t>
            </a:r>
            <a:endParaRPr lang="ja-JP" altLang="en-US" sz="1000" b="1" dirty="0">
              <a:solidFill>
                <a:srgbClr val="000000"/>
              </a:solidFill>
              <a:latin typeface="HG丸ｺﾞｼｯｸM-PRO"/>
              <a:ea typeface="HG丸ｺﾞｼｯｸM-PRO"/>
            </a:endParaRPr>
          </a:p>
          <a:p>
            <a:pPr>
              <a:defRPr sz="1000"/>
            </a:pPr>
            <a:r>
              <a:rPr lang="ja-JP" altLang="en-US"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●２ </a:t>
            </a:r>
            <a:r>
              <a:rPr lang="ja-JP" altLang="en-US" sz="1000" dirty="0">
                <a:solidFill>
                  <a:srgbClr val="000000"/>
                </a:solidFill>
                <a:latin typeface="HG丸ｺﾞｼｯｸM-PRO"/>
                <a:ea typeface="HG丸ｺﾞｼｯｸM-PRO"/>
              </a:rPr>
              <a:t>府中病院</a:t>
            </a:r>
            <a:endParaRPr lang="ja-JP" altLang="en-US" sz="1000" dirty="0">
              <a:solidFill>
                <a:srgbClr val="000000"/>
              </a:solidFill>
              <a:latin typeface="Century"/>
            </a:endParaRPr>
          </a:p>
          <a:p>
            <a:pPr>
              <a:defRPr sz="1000"/>
            </a:pPr>
            <a:r>
              <a:rPr lang="ja-JP" altLang="en-US"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●３ </a:t>
            </a:r>
            <a:r>
              <a:rPr lang="ja-JP" altLang="en-US" sz="1000" dirty="0">
                <a:solidFill>
                  <a:srgbClr val="000000"/>
                </a:solidFill>
                <a:latin typeface="HG丸ｺﾞｼｯｸM-PRO"/>
                <a:ea typeface="HG丸ｺﾞｼｯｸM-PRO"/>
              </a:rPr>
              <a:t>りんくう総合医療センター</a:t>
            </a:r>
          </a:p>
          <a:p>
            <a:pPr>
              <a:defRPr sz="1000"/>
            </a:pPr>
            <a:r>
              <a:rPr lang="en-US" altLang="ja-JP"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●４ </a:t>
            </a:r>
            <a:r>
              <a:rPr lang="ja-JP" altLang="en-US" sz="1000" dirty="0">
                <a:solidFill>
                  <a:srgbClr val="000000"/>
                </a:solidFill>
                <a:latin typeface="HG丸ｺﾞｼｯｸM-PRO"/>
                <a:ea typeface="HG丸ｺﾞｼｯｸM-PRO"/>
              </a:rPr>
              <a:t>泉大津市立病院</a:t>
            </a:r>
            <a:endParaRPr lang="en-US" altLang="ja-JP" sz="1000" dirty="0">
              <a:solidFill>
                <a:srgbClr val="000000"/>
              </a:solidFill>
              <a:latin typeface="HG丸ｺﾞｼｯｸM-PRO"/>
              <a:ea typeface="HG丸ｺﾞｼｯｸM-PRO"/>
            </a:endParaRPr>
          </a:p>
          <a:p>
            <a:pPr>
              <a:defRPr sz="1000"/>
            </a:pPr>
            <a:r>
              <a:rPr lang="ja-JP" altLang="en-US"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５ </a:t>
            </a:r>
            <a:r>
              <a:rPr lang="ja-JP" altLang="en-US" sz="1000" dirty="0">
                <a:solidFill>
                  <a:srgbClr val="000000"/>
                </a:solidFill>
                <a:latin typeface="HG丸ｺﾞｼｯｸM-PRO"/>
                <a:ea typeface="HG丸ｺﾞｼｯｸM-PRO"/>
              </a:rPr>
              <a:t>和泉市立総合医療センター</a:t>
            </a:r>
            <a:endParaRPr lang="en-US" altLang="ja-JP" sz="1000" dirty="0">
              <a:solidFill>
                <a:srgbClr val="000000"/>
              </a:solidFill>
              <a:latin typeface="HG丸ｺﾞｼｯｸM-PRO"/>
              <a:ea typeface="HG丸ｺﾞｼｯｸM-PRO"/>
            </a:endParaRPr>
          </a:p>
          <a:p>
            <a:pPr>
              <a:defRPr sz="1000"/>
            </a:pPr>
            <a:r>
              <a:rPr lang="en-US" altLang="ja-JP"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●６ </a:t>
            </a:r>
            <a:r>
              <a:rPr lang="ja-JP" altLang="en-US" sz="1000" dirty="0">
                <a:solidFill>
                  <a:srgbClr val="000000"/>
                </a:solidFill>
                <a:latin typeface="HG丸ｺﾞｼｯｸM-PRO"/>
                <a:ea typeface="HG丸ｺﾞｼｯｸM-PRO"/>
              </a:rPr>
              <a:t>市立貝塚病院</a:t>
            </a:r>
            <a:endParaRPr lang="en-US" altLang="ja-JP" sz="1000" dirty="0">
              <a:solidFill>
                <a:srgbClr val="000000"/>
              </a:solidFill>
              <a:latin typeface="HG丸ｺﾞｼｯｸM-PRO"/>
              <a:ea typeface="HG丸ｺﾞｼｯｸM-PRO"/>
            </a:endParaRPr>
          </a:p>
          <a:p>
            <a:pPr>
              <a:defRPr sz="1000"/>
            </a:pPr>
            <a:r>
              <a:rPr lang="ja-JP" altLang="en-US" sz="1000" dirty="0">
                <a:solidFill>
                  <a:srgbClr val="000000"/>
                </a:solidFill>
                <a:latin typeface="HG丸ｺﾞｼｯｸM-PRO"/>
                <a:ea typeface="HG丸ｺﾞｼｯｸM-PRO"/>
              </a:rPr>
              <a:t> ●</a:t>
            </a:r>
            <a:r>
              <a:rPr lang="ja-JP" altLang="en-US" sz="1000" dirty="0" smtClean="0">
                <a:solidFill>
                  <a:srgbClr val="000000"/>
                </a:solidFill>
                <a:latin typeface="HG丸ｺﾞｼｯｸM-PRO"/>
                <a:ea typeface="HG丸ｺﾞｼｯｸM-PRO"/>
              </a:rPr>
              <a:t>７ </a:t>
            </a:r>
            <a:r>
              <a:rPr lang="ja-JP" altLang="en-US" sz="1000" dirty="0">
                <a:solidFill>
                  <a:srgbClr val="000000"/>
                </a:solidFill>
                <a:latin typeface="HG丸ｺﾞｼｯｸM-PRO"/>
                <a:ea typeface="HG丸ｺﾞｼｯｸM-PRO"/>
              </a:rPr>
              <a:t>岸和田徳洲会病院</a:t>
            </a:r>
          </a:p>
        </p:txBody>
      </p:sp>
      <p:sp>
        <p:nvSpPr>
          <p:cNvPr id="10" name="テキスト ボックス 9"/>
          <p:cNvSpPr txBox="1"/>
          <p:nvPr/>
        </p:nvSpPr>
        <p:spPr>
          <a:xfrm>
            <a:off x="1763688" y="4617445"/>
            <a:ext cx="1368152" cy="276999"/>
          </a:xfrm>
          <a:prstGeom prst="rect">
            <a:avLst/>
          </a:prstGeom>
          <a:solidFill>
            <a:schemeClr val="accent6">
              <a:lumMod val="75000"/>
            </a:schemeClr>
          </a:solidFill>
          <a:ln>
            <a:noFill/>
          </a:ln>
        </p:spPr>
        <p:txBody>
          <a:bodyPr wrap="square" rtlCol="0" anchor="ctr" anchorCtr="0">
            <a:spAutoFit/>
          </a:bodyPr>
          <a:lstStyle/>
          <a:p>
            <a:pPr algn="ctr"/>
            <a:r>
              <a:rPr lang="ja-JP" altLang="en-US" sz="1200" b="1" dirty="0">
                <a:solidFill>
                  <a:schemeClr val="bg1"/>
                </a:solidFill>
              </a:rPr>
              <a:t>泉州</a:t>
            </a:r>
            <a:endParaRPr kumimoji="1" lang="ja-JP" altLang="en-US" sz="1200" b="1" dirty="0">
              <a:solidFill>
                <a:schemeClr val="bg1"/>
              </a:solidFill>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8353" y="3948883"/>
            <a:ext cx="3781129" cy="2792485"/>
          </a:xfrm>
          <a:prstGeom prst="rect">
            <a:avLst/>
          </a:prstGeom>
        </p:spPr>
      </p:pic>
      <p:sp>
        <p:nvSpPr>
          <p:cNvPr id="5" name="テキスト ボックス 4"/>
          <p:cNvSpPr txBox="1"/>
          <p:nvPr/>
        </p:nvSpPr>
        <p:spPr>
          <a:xfrm>
            <a:off x="7524180" y="5581387"/>
            <a:ext cx="1149854" cy="769441"/>
          </a:xfrm>
          <a:prstGeom prst="rect">
            <a:avLst/>
          </a:prstGeom>
          <a:noFill/>
          <a:ln>
            <a:solidFill>
              <a:schemeClr val="tx1"/>
            </a:solidFill>
          </a:ln>
        </p:spPr>
        <p:txBody>
          <a:bodyPr wrap="square" rtlCol="0">
            <a:spAutoFit/>
          </a:bodyPr>
          <a:lstStyle/>
          <a:p>
            <a:r>
              <a:rPr kumimoji="1" lang="ja-JP" altLang="en-US" sz="1100" dirty="0" smtClean="0"/>
              <a:t>◎：国拠点</a:t>
            </a:r>
            <a:endParaRPr kumimoji="1" lang="en-US" altLang="ja-JP" sz="1100" dirty="0" smtClean="0"/>
          </a:p>
          <a:p>
            <a:r>
              <a:rPr lang="ja-JP" altLang="en-US" sz="1100" dirty="0" smtClean="0"/>
              <a:t>●：府拠点</a:t>
            </a:r>
            <a:endParaRPr lang="en-US" altLang="ja-JP" sz="1100" dirty="0" smtClean="0"/>
          </a:p>
          <a:p>
            <a:r>
              <a:rPr kumimoji="1" lang="ja-JP" altLang="en-US" sz="1100" dirty="0" smtClean="0"/>
              <a:t>☆：和泉市立総合医療センター</a:t>
            </a:r>
            <a:endParaRPr kumimoji="1" lang="ja-JP" altLang="en-US" sz="1100" dirty="0"/>
          </a:p>
        </p:txBody>
      </p:sp>
      <p:sp>
        <p:nvSpPr>
          <p:cNvPr id="2" name="楕円 1"/>
          <p:cNvSpPr>
            <a:spLocks noChangeAspect="1"/>
          </p:cNvSpPr>
          <p:nvPr/>
        </p:nvSpPr>
        <p:spPr>
          <a:xfrm>
            <a:off x="6615105" y="4617445"/>
            <a:ext cx="324000" cy="324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3</a:t>
            </a:fld>
            <a:endParaRPr kumimoji="1" lang="ja-JP" altLang="en-US"/>
          </a:p>
        </p:txBody>
      </p:sp>
    </p:spTree>
    <p:extLst>
      <p:ext uri="{BB962C8B-B14F-4D97-AF65-F5344CB8AC3E}">
        <p14:creationId xmlns:p14="http://schemas.microsoft.com/office/powerpoint/2010/main" val="2734868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167786" y="44623"/>
            <a:ext cx="8796702" cy="496565"/>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３．和泉市立総合医療センターの特徴</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67786" y="620688"/>
            <a:ext cx="8796702" cy="612068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38452" y="668505"/>
            <a:ext cx="8568952" cy="1733808"/>
          </a:xfrm>
          <a:prstGeom prst="rect">
            <a:avLst/>
          </a:prstGeom>
        </p:spPr>
        <p:txBody>
          <a:bodyPr wrap="square">
            <a:spAutoFit/>
          </a:bodyPr>
          <a:lstStyle/>
          <a:p>
            <a:pPr>
              <a:lnSpc>
                <a:spcPts val="1600"/>
              </a:lnSpc>
            </a:pPr>
            <a:r>
              <a:rPr lang="ja-JP" altLang="en-US" sz="1400" b="1" dirty="0" smtClean="0">
                <a:latin typeface="Meiryo UI" panose="020B0604030504040204" pitchFamily="50" charset="-128"/>
                <a:ea typeface="Meiryo UI" panose="020B0604030504040204" pitchFamily="50" charset="-128"/>
              </a:rPr>
              <a:t>１　医療提供体制</a:t>
            </a:r>
            <a:endParaRPr lang="ja-JP" altLang="en-US" sz="1400" b="1" dirty="0">
              <a:latin typeface="Meiryo UI" panose="020B0604030504040204" pitchFamily="50" charset="-128"/>
              <a:ea typeface="Meiryo UI" panose="020B0604030504040204" pitchFamily="50" charset="-128"/>
            </a:endParaRPr>
          </a:p>
          <a:p>
            <a:pPr marL="268288" indent="-268288">
              <a:lnSpc>
                <a:spcPts val="1600"/>
              </a:lnSpc>
            </a:pPr>
            <a:r>
              <a:rPr lang="ja-JP" altLang="en-US" sz="1300" dirty="0" smtClean="0">
                <a:latin typeface="Meiryo UI" panose="020B0604030504040204" pitchFamily="50" charset="-128"/>
                <a:ea typeface="Meiryo UI" panose="020B0604030504040204" pitchFamily="50" charset="-128"/>
              </a:rPr>
              <a:t>　◆肺がん：年間新入院肺がん患者数は</a:t>
            </a:r>
            <a:r>
              <a:rPr lang="en-US" altLang="ja-JP" sz="1300" dirty="0" smtClean="0">
                <a:latin typeface="Meiryo UI" panose="020B0604030504040204" pitchFamily="50" charset="-128"/>
                <a:ea typeface="Meiryo UI" panose="020B0604030504040204" pitchFamily="50" charset="-128"/>
              </a:rPr>
              <a:t>758</a:t>
            </a:r>
            <a:r>
              <a:rPr lang="ja-JP" altLang="en-US" sz="1300" dirty="0" smtClean="0">
                <a:latin typeface="Meiryo UI" panose="020B0604030504040204" pitchFamily="50" charset="-128"/>
                <a:ea typeface="Meiryo UI" panose="020B0604030504040204" pitchFamily="50" charset="-128"/>
              </a:rPr>
              <a:t>人、手術については開胸手術</a:t>
            </a:r>
            <a:r>
              <a:rPr lang="en-US" altLang="ja-JP" sz="1300" dirty="0" smtClean="0">
                <a:latin typeface="Meiryo UI" panose="020B0604030504040204" pitchFamily="50" charset="-128"/>
                <a:ea typeface="Meiryo UI" panose="020B0604030504040204" pitchFamily="50" charset="-128"/>
              </a:rPr>
              <a:t>20</a:t>
            </a:r>
            <a:r>
              <a:rPr lang="ja-JP" altLang="en-US" sz="1300" dirty="0" smtClean="0">
                <a:latin typeface="Meiryo UI" panose="020B0604030504040204" pitchFamily="50" charset="-128"/>
                <a:ea typeface="Meiryo UI" panose="020B0604030504040204" pitchFamily="50" charset="-128"/>
              </a:rPr>
              <a:t>件、胸腔鏡下手術</a:t>
            </a:r>
            <a:r>
              <a:rPr lang="en-US" altLang="ja-JP" sz="1300" dirty="0" smtClean="0">
                <a:latin typeface="Meiryo UI" panose="020B0604030504040204" pitchFamily="50" charset="-128"/>
                <a:ea typeface="Meiryo UI" panose="020B0604030504040204" pitchFamily="50" charset="-128"/>
              </a:rPr>
              <a:t>104</a:t>
            </a:r>
            <a:r>
              <a:rPr lang="ja-JP" altLang="en-US" sz="1300" dirty="0" smtClean="0">
                <a:latin typeface="Meiryo UI" panose="020B0604030504040204" pitchFamily="50" charset="-128"/>
                <a:ea typeface="Meiryo UI" panose="020B0604030504040204" pitchFamily="50" charset="-128"/>
              </a:rPr>
              <a:t>件と、泉州圏域では最も多く、府内拠点病院の中でも上位クラスの実績。泉州地域３病院に呼吸器外来の医師応援支援を実施。泉州地域の肺がん医療体制において大きな役割を果たしている。</a:t>
            </a:r>
            <a:endParaRPr lang="en-US" altLang="ja-JP" sz="1300" dirty="0" smtClean="0">
              <a:latin typeface="Meiryo UI" panose="020B0604030504040204" pitchFamily="50" charset="-128"/>
              <a:ea typeface="Meiryo UI" panose="020B0604030504040204" pitchFamily="50" charset="-128"/>
            </a:endParaRPr>
          </a:p>
          <a:p>
            <a:pPr marL="268288" indent="-268288">
              <a:lnSpc>
                <a:spcPts val="1600"/>
              </a:lnSpc>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◆腫瘍内科：</a:t>
            </a:r>
            <a:r>
              <a:rPr lang="en-US" altLang="ja-JP" sz="1300" dirty="0" smtClean="0">
                <a:latin typeface="Meiryo UI" panose="020B0604030504040204" pitchFamily="50" charset="-128"/>
                <a:ea typeface="Meiryo UI" panose="020B0604030504040204" pitchFamily="50" charset="-128"/>
              </a:rPr>
              <a:t>9</a:t>
            </a:r>
            <a:r>
              <a:rPr lang="ja-JP" altLang="en-US" sz="1300" dirty="0" smtClean="0">
                <a:latin typeface="Meiryo UI" panose="020B0604030504040204" pitchFamily="50" charset="-128"/>
                <a:ea typeface="Meiryo UI" panose="020B0604030504040204" pitchFamily="50" charset="-128"/>
              </a:rPr>
              <a:t>人のがん薬物療法専門の腫瘍内科医を配置。今後増加が見込まれる薬物療法患者にも対応可能。</a:t>
            </a:r>
            <a:endParaRPr lang="en-US" altLang="ja-JP" sz="1300" dirty="0" smtClean="0">
              <a:latin typeface="Meiryo UI" panose="020B0604030504040204" pitchFamily="50" charset="-128"/>
              <a:ea typeface="Meiryo UI" panose="020B0604030504040204" pitchFamily="50" charset="-128"/>
            </a:endParaRPr>
          </a:p>
          <a:p>
            <a:pPr marL="268288" indent="-268288">
              <a:lnSpc>
                <a:spcPts val="1600"/>
              </a:lnSpc>
            </a:pPr>
            <a:r>
              <a:rPr lang="ja-JP" altLang="en-US" sz="1300" dirty="0" smtClean="0">
                <a:latin typeface="Meiryo UI" panose="020B0604030504040204" pitchFamily="50" charset="-128"/>
                <a:ea typeface="Meiryo UI" panose="020B0604030504040204" pitchFamily="50" charset="-128"/>
              </a:rPr>
              <a:t>　◆放射線治療：トモセラピーを設置し、強度変調放射線治療（</a:t>
            </a:r>
            <a:r>
              <a:rPr lang="en-US" altLang="ja-JP" sz="1300" dirty="0" smtClean="0">
                <a:latin typeface="Meiryo UI" panose="020B0604030504040204" pitchFamily="50" charset="-128"/>
                <a:ea typeface="Meiryo UI" panose="020B0604030504040204" pitchFamily="50" charset="-128"/>
              </a:rPr>
              <a:t>IMRT</a:t>
            </a:r>
            <a:r>
              <a:rPr lang="ja-JP" altLang="en-US" sz="1300" dirty="0" smtClean="0">
                <a:latin typeface="Meiryo UI" panose="020B0604030504040204" pitchFamily="50" charset="-128"/>
                <a:ea typeface="Meiryo UI" panose="020B0604030504040204" pitchFamily="50" charset="-128"/>
              </a:rPr>
              <a:t>）と画像誘導放射線治療（</a:t>
            </a:r>
            <a:r>
              <a:rPr lang="en-US" altLang="ja-JP" sz="1300" dirty="0" smtClean="0">
                <a:latin typeface="Meiryo UI" panose="020B0604030504040204" pitchFamily="50" charset="-128"/>
                <a:ea typeface="Meiryo UI" panose="020B0604030504040204" pitchFamily="50" charset="-128"/>
              </a:rPr>
              <a:t>IGRT)</a:t>
            </a:r>
            <a:r>
              <a:rPr lang="ja-JP" altLang="en-US" sz="1300" dirty="0" smtClean="0">
                <a:latin typeface="Meiryo UI" panose="020B0604030504040204" pitchFamily="50" charset="-128"/>
                <a:ea typeface="Meiryo UI" panose="020B0604030504040204" pitchFamily="50" charset="-128"/>
              </a:rPr>
              <a:t>による治療を実施。人員体制</a:t>
            </a:r>
            <a:r>
              <a:rPr lang="ja-JP" altLang="en-US" sz="1300" dirty="0">
                <a:latin typeface="Meiryo UI" panose="020B0604030504040204" pitchFamily="50" charset="-128"/>
                <a:ea typeface="Meiryo UI" panose="020B0604030504040204" pitchFamily="50" charset="-128"/>
              </a:rPr>
              <a:t>は、放射線治療</a:t>
            </a:r>
            <a:r>
              <a:rPr lang="ja-JP" altLang="en-US" sz="1300" dirty="0" smtClean="0">
                <a:latin typeface="Meiryo UI" panose="020B0604030504040204" pitchFamily="50" charset="-128"/>
                <a:ea typeface="Meiryo UI" panose="020B0604030504040204" pitchFamily="50" charset="-128"/>
              </a:rPr>
              <a:t>専門医（</a:t>
            </a:r>
            <a:r>
              <a:rPr lang="en-US" altLang="ja-JP" sz="1300" dirty="0" smtClean="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人）、がん放射線療法看護認定看護師（</a:t>
            </a:r>
            <a:r>
              <a:rPr lang="en-US" altLang="ja-JP" sz="1300" dirty="0" smtClean="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名）、放射線治療専門放射線技師（</a:t>
            </a:r>
            <a:r>
              <a:rPr lang="en-US" altLang="ja-JP" sz="1300" dirty="0" smtClean="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人）、医学物理士（</a:t>
            </a:r>
            <a:r>
              <a:rPr lang="en-US" altLang="ja-JP" sz="1300" dirty="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名）等を配置し、指定要件の「望ましい」要件を全て満たした充実した体制。</a:t>
            </a:r>
            <a:endParaRPr lang="en-US" altLang="ja-JP" sz="1300" dirty="0" smtClean="0">
              <a:latin typeface="Meiryo UI" panose="020B0604030504040204" pitchFamily="50" charset="-128"/>
              <a:ea typeface="Meiryo UI" panose="020B0604030504040204" pitchFamily="50" charset="-128"/>
            </a:endParaRPr>
          </a:p>
        </p:txBody>
      </p:sp>
      <p:pic>
        <p:nvPicPr>
          <p:cNvPr id="4" name="図 3"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3492329"/>
            <a:ext cx="3683513" cy="2276044"/>
          </a:xfrm>
          <a:prstGeom prst="rect">
            <a:avLst/>
          </a:prstGeom>
        </p:spPr>
      </p:pic>
      <p:graphicFrame>
        <p:nvGraphicFramePr>
          <p:cNvPr id="40" name="表 2">
            <a:extLst>
              <a:ext uri="{FF2B5EF4-FFF2-40B4-BE49-F238E27FC236}">
                <a16:creationId xmlns:a16="http://schemas.microsoft.com/office/drawing/2014/main" id="{67FDDBC3-29B6-4D31-AD20-4D1E85567057}"/>
              </a:ext>
            </a:extLst>
          </p:cNvPr>
          <p:cNvGraphicFramePr>
            <a:graphicFrameLocks noGrp="1"/>
          </p:cNvGraphicFramePr>
          <p:nvPr>
            <p:extLst>
              <p:ext uri="{D42A27DB-BD31-4B8C-83A1-F6EECF244321}">
                <p14:modId xmlns:p14="http://schemas.microsoft.com/office/powerpoint/2010/main" val="959140452"/>
              </p:ext>
            </p:extLst>
          </p:nvPr>
        </p:nvGraphicFramePr>
        <p:xfrm>
          <a:off x="4932040" y="4294833"/>
          <a:ext cx="3916069" cy="1148574"/>
        </p:xfrm>
        <a:graphic>
          <a:graphicData uri="http://schemas.openxmlformats.org/drawingml/2006/table">
            <a:tbl>
              <a:tblPr firstRow="1" bandRow="1">
                <a:tableStyleId>{B301B821-A1FF-4177-AEE7-76D212191A09}</a:tableStyleId>
              </a:tblPr>
              <a:tblGrid>
                <a:gridCol w="734445">
                  <a:extLst>
                    <a:ext uri="{9D8B030D-6E8A-4147-A177-3AD203B41FA5}">
                      <a16:colId xmlns:a16="http://schemas.microsoft.com/office/drawing/2014/main" val="3708196302"/>
                    </a:ext>
                  </a:extLst>
                </a:gridCol>
                <a:gridCol w="633141">
                  <a:extLst>
                    <a:ext uri="{9D8B030D-6E8A-4147-A177-3AD203B41FA5}">
                      <a16:colId xmlns:a16="http://schemas.microsoft.com/office/drawing/2014/main" val="3312117863"/>
                    </a:ext>
                  </a:extLst>
                </a:gridCol>
                <a:gridCol w="633141">
                  <a:extLst>
                    <a:ext uri="{9D8B030D-6E8A-4147-A177-3AD203B41FA5}">
                      <a16:colId xmlns:a16="http://schemas.microsoft.com/office/drawing/2014/main" val="2840658080"/>
                    </a:ext>
                  </a:extLst>
                </a:gridCol>
                <a:gridCol w="633141">
                  <a:extLst>
                    <a:ext uri="{9D8B030D-6E8A-4147-A177-3AD203B41FA5}">
                      <a16:colId xmlns:a16="http://schemas.microsoft.com/office/drawing/2014/main" val="1753066615"/>
                    </a:ext>
                  </a:extLst>
                </a:gridCol>
                <a:gridCol w="773839">
                  <a:extLst>
                    <a:ext uri="{9D8B030D-6E8A-4147-A177-3AD203B41FA5}">
                      <a16:colId xmlns:a16="http://schemas.microsoft.com/office/drawing/2014/main" val="3200129099"/>
                    </a:ext>
                  </a:extLst>
                </a:gridCol>
                <a:gridCol w="508362">
                  <a:extLst>
                    <a:ext uri="{9D8B030D-6E8A-4147-A177-3AD203B41FA5}">
                      <a16:colId xmlns:a16="http://schemas.microsoft.com/office/drawing/2014/main" val="3798640640"/>
                    </a:ext>
                  </a:extLst>
                </a:gridCol>
              </a:tblGrid>
              <a:tr h="462774">
                <a:tc>
                  <a:txBody>
                    <a:bodyPr/>
                    <a:lstStyle/>
                    <a:p>
                      <a:endParaRPr kumimoji="1" lang="ja-JP" altLang="en-US" sz="1100" b="0" dirty="0">
                        <a:ln>
                          <a:solidFill>
                            <a:schemeClr val="accent1"/>
                          </a:solidFill>
                        </a:ln>
                        <a:solidFill>
                          <a:schemeClr val="accent1"/>
                        </a:solidFill>
                        <a:latin typeface="Meiryo UI" panose="020B0604030504040204" pitchFamily="50" charset="-128"/>
                        <a:ea typeface="Meiryo UI" panose="020B0604030504040204" pitchFamily="50" charset="-128"/>
                      </a:endParaRPr>
                    </a:p>
                  </a:txBody>
                  <a:tcPr>
                    <a:lnR w="19050" cap="flat" cmpd="sng" algn="ctr">
                      <a:solidFill>
                        <a:schemeClr val="bg1"/>
                      </a:solidFill>
                      <a:prstDash val="solid"/>
                      <a:round/>
                      <a:headEnd type="none" w="med" len="med"/>
                      <a:tailEnd type="none" w="med" len="med"/>
                    </a:lnR>
                  </a:tcPr>
                </a:tc>
                <a:tc>
                  <a:txBody>
                    <a:bodyPr/>
                    <a:lstStyle/>
                    <a:p>
                      <a:r>
                        <a:rPr kumimoji="1" lang="ja-JP" altLang="en-US" sz="1100" b="0" dirty="0">
                          <a:latin typeface="Meiryo UI" panose="020B0604030504040204" pitchFamily="50" charset="-128"/>
                          <a:ea typeface="Meiryo UI" panose="020B0604030504040204" pitchFamily="50" charset="-128"/>
                        </a:rPr>
                        <a:t>年間退院患者数</a:t>
                      </a:r>
                    </a:p>
                  </a:txBody>
                  <a:tcPr marL="36000" marR="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r>
                        <a:rPr kumimoji="1" lang="ja-JP" altLang="en-US" sz="1100" b="0" dirty="0">
                          <a:latin typeface="Meiryo UI" panose="020B0604030504040204" pitchFamily="50" charset="-128"/>
                          <a:ea typeface="Meiryo UI" panose="020B0604030504040204" pitchFamily="50" charset="-128"/>
                        </a:rPr>
                        <a:t>年間死亡患者数</a:t>
                      </a:r>
                    </a:p>
                  </a:txBody>
                  <a:tcPr marL="36000" marR="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r>
                        <a:rPr kumimoji="1" lang="en-US" altLang="ja-JP" sz="1100" b="0" dirty="0">
                          <a:latin typeface="Meiryo UI" panose="020B0604030504040204" pitchFamily="50" charset="-128"/>
                          <a:ea typeface="Meiryo UI" panose="020B0604030504040204" pitchFamily="50" charset="-128"/>
                        </a:rPr>
                        <a:t>1</a:t>
                      </a:r>
                      <a:r>
                        <a:rPr kumimoji="1" lang="ja-JP" altLang="en-US" sz="1100" b="0" dirty="0">
                          <a:latin typeface="Meiryo UI" panose="020B0604030504040204" pitchFamily="50" charset="-128"/>
                          <a:ea typeface="Meiryo UI" panose="020B0604030504040204" pitchFamily="50" charset="-128"/>
                        </a:rPr>
                        <a:t>日平均患者数</a:t>
                      </a:r>
                    </a:p>
                  </a:txBody>
                  <a:tcPr marL="36000" marR="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r>
                        <a:rPr kumimoji="1" lang="ja-JP" altLang="en-US" sz="1100" b="0" dirty="0">
                          <a:latin typeface="Meiryo UI" panose="020B0604030504040204" pitchFamily="50" charset="-128"/>
                          <a:ea typeface="Meiryo UI" panose="020B0604030504040204" pitchFamily="50" charset="-128"/>
                        </a:rPr>
                        <a:t>平均病床利用率</a:t>
                      </a:r>
                      <a:r>
                        <a:rPr kumimoji="1" lang="en-US" altLang="ja-JP" sz="1100" b="0" dirty="0">
                          <a:latin typeface="Meiryo UI" panose="020B0604030504040204" pitchFamily="50" charset="-128"/>
                          <a:ea typeface="Meiryo UI" panose="020B0604030504040204" pitchFamily="50" charset="-128"/>
                        </a:rPr>
                        <a:t>(%)</a:t>
                      </a:r>
                      <a:endParaRPr kumimoji="1" lang="ja-JP" altLang="en-US" sz="1100" b="0" dirty="0">
                        <a:latin typeface="Meiryo UI" panose="020B0604030504040204" pitchFamily="50" charset="-128"/>
                        <a:ea typeface="Meiryo UI" panose="020B0604030504040204" pitchFamily="50" charset="-128"/>
                      </a:endParaRPr>
                    </a:p>
                  </a:txBody>
                  <a:tcPr marL="36000" marR="360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r>
                        <a:rPr kumimoji="1" lang="ja-JP" altLang="en-US" sz="1100" b="0" dirty="0">
                          <a:latin typeface="Meiryo UI" panose="020B0604030504040204" pitchFamily="50" charset="-128"/>
                          <a:ea typeface="Meiryo UI" panose="020B0604030504040204" pitchFamily="50" charset="-128"/>
                        </a:rPr>
                        <a:t>平均在院日数</a:t>
                      </a:r>
                    </a:p>
                  </a:txBody>
                  <a:tcPr marL="36000" marR="36000">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1876822"/>
                  </a:ext>
                </a:extLst>
              </a:tr>
              <a:tr h="278366">
                <a:tc>
                  <a:txBody>
                    <a:bodyPr/>
                    <a:lstStyle/>
                    <a:p>
                      <a:r>
                        <a:rPr kumimoji="1" lang="ja-JP" altLang="en-US" sz="1100" b="0" dirty="0" smtClean="0">
                          <a:latin typeface="Meiryo UI" panose="020B0604030504040204" pitchFamily="50" charset="-128"/>
                          <a:ea typeface="Meiryo UI" panose="020B0604030504040204" pitchFamily="50" charset="-128"/>
                        </a:rPr>
                        <a:t>和泉市立総合医療</a:t>
                      </a:r>
                      <a:r>
                        <a:rPr kumimoji="1" lang="en-US" altLang="ja-JP" sz="1100" b="0" dirty="0" smtClean="0">
                          <a:latin typeface="Meiryo UI" panose="020B0604030504040204" pitchFamily="50" charset="-128"/>
                          <a:ea typeface="Meiryo UI" panose="020B0604030504040204" pitchFamily="50" charset="-128"/>
                        </a:rPr>
                        <a:t>C</a:t>
                      </a:r>
                      <a:endParaRPr kumimoji="1" lang="ja-JP" altLang="en-US" sz="1100" b="0" dirty="0">
                        <a:latin typeface="Meiryo UI" panose="020B0604030504040204" pitchFamily="50" charset="-128"/>
                        <a:ea typeface="Meiryo UI" panose="020B0604030504040204" pitchFamily="50" charset="-128"/>
                      </a:endParaRPr>
                    </a:p>
                  </a:txBody>
                  <a:tcPr marL="36000" marR="0">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493</a:t>
                      </a:r>
                      <a:endParaRPr kumimoji="1" lang="ja-JP" altLang="en-US" sz="1100" b="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181</a:t>
                      </a:r>
                      <a:endParaRPr kumimoji="1" lang="ja-JP" altLang="en-US" sz="1100" b="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20.9</a:t>
                      </a:r>
                      <a:endParaRPr kumimoji="1" lang="ja-JP" altLang="en-US" sz="1100" b="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87.2</a:t>
                      </a:r>
                      <a:endParaRPr kumimoji="1" lang="ja-JP" altLang="en-US" sz="1100" b="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15.6</a:t>
                      </a:r>
                      <a:endParaRPr kumimoji="1" lang="ja-JP" altLang="en-US" sz="1100" b="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071367217"/>
                  </a:ext>
                </a:extLst>
              </a:tr>
              <a:tr h="248190">
                <a:tc>
                  <a:txBody>
                    <a:bodyPr/>
                    <a:lstStyle/>
                    <a:p>
                      <a:r>
                        <a:rPr kumimoji="1" lang="ja-JP" altLang="en-US" sz="1100" b="0" dirty="0">
                          <a:latin typeface="Meiryo UI" panose="020B0604030504040204" pitchFamily="50" charset="-128"/>
                          <a:ea typeface="Meiryo UI" panose="020B0604030504040204" pitchFamily="50" charset="-128"/>
                        </a:rPr>
                        <a:t>全国</a:t>
                      </a:r>
                    </a:p>
                  </a:txBody>
                  <a:tcPr>
                    <a:lnR w="12700" cap="flat" cmpd="sng" algn="ctr">
                      <a:solidFill>
                        <a:schemeClr val="accent1"/>
                      </a:solidFill>
                      <a:prstDash val="solid"/>
                      <a:round/>
                      <a:headEnd type="none" w="med" len="med"/>
                      <a:tailEnd type="none" w="med" len="med"/>
                    </a:lnR>
                  </a:tcPr>
                </a:tc>
                <a:tc>
                  <a:txBody>
                    <a:bodyPr/>
                    <a:lstStyle/>
                    <a:p>
                      <a:pPr algn="ctr"/>
                      <a:endParaRPr kumimoji="1" lang="ja-JP" altLang="en-US" sz="1100" b="0" dirty="0">
                        <a:latin typeface="Meiryo UI" panose="020B0604030504040204" pitchFamily="50" charset="-128"/>
                        <a:ea typeface="Meiryo UI" panose="020B0604030504040204" pitchFamily="50" charset="-128"/>
                      </a:endParaRPr>
                    </a:p>
                  </a:txBody>
                  <a:tcPr marL="36000" marR="36000">
                    <a:lnL w="12700" cap="flat" cmpd="sng" algn="ctr">
                      <a:solidFill>
                        <a:schemeClr val="accent1"/>
                      </a:solidFill>
                      <a:prstDash val="solid"/>
                      <a:round/>
                      <a:headEnd type="none" w="med" len="med"/>
                      <a:tailEnd type="none" w="med" len="med"/>
                    </a:lnL>
                  </a:tcPr>
                </a:tc>
                <a:tc>
                  <a:txBody>
                    <a:bodyPr/>
                    <a:lstStyle/>
                    <a:p>
                      <a:pPr algn="ctr"/>
                      <a:endParaRPr kumimoji="1" lang="ja-JP" altLang="en-US" sz="1100" b="0" dirty="0">
                        <a:latin typeface="Meiryo UI" panose="020B0604030504040204" pitchFamily="50" charset="-128"/>
                        <a:ea typeface="Meiryo UI" panose="020B0604030504040204" pitchFamily="50" charset="-128"/>
                      </a:endParaRPr>
                    </a:p>
                  </a:txBody>
                  <a:tcPr marL="36000" marR="36000"/>
                </a:tc>
                <a:tc>
                  <a:txBody>
                    <a:bodyPr/>
                    <a:lstStyle/>
                    <a:p>
                      <a:pPr algn="ctr"/>
                      <a:endParaRPr kumimoji="1" lang="ja-JP" altLang="en-US" sz="1100" b="0" dirty="0">
                        <a:latin typeface="Meiryo UI" panose="020B0604030504040204" pitchFamily="50" charset="-128"/>
                        <a:ea typeface="Meiryo UI" panose="020B0604030504040204" pitchFamily="50" charset="-128"/>
                      </a:endParaRPr>
                    </a:p>
                  </a:txBody>
                  <a:tcPr marL="36000" marR="36000">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73.3</a:t>
                      </a:r>
                      <a:endParaRPr kumimoji="1" lang="ja-JP" altLang="en-US" sz="1100" b="0" dirty="0">
                        <a:latin typeface="Meiryo UI" panose="020B0604030504040204" pitchFamily="50" charset="-128"/>
                        <a:ea typeface="Meiryo UI" panose="020B0604030504040204" pitchFamily="50" charset="-128"/>
                      </a:endParaRPr>
                    </a:p>
                  </a:txBody>
                  <a:tcPr marL="36000" marR="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ctr"/>
                      <a:r>
                        <a:rPr kumimoji="1" lang="en-US" altLang="ja-JP" sz="1100" b="0" dirty="0">
                          <a:latin typeface="Meiryo UI" panose="020B0604030504040204" pitchFamily="50" charset="-128"/>
                          <a:ea typeface="Meiryo UI" panose="020B0604030504040204" pitchFamily="50" charset="-128"/>
                        </a:rPr>
                        <a:t>28.4</a:t>
                      </a:r>
                      <a:endParaRPr kumimoji="1" lang="ja-JP" altLang="en-US" sz="1100" b="0" dirty="0">
                        <a:latin typeface="Meiryo UI" panose="020B0604030504040204" pitchFamily="50" charset="-128"/>
                        <a:ea typeface="Meiryo UI" panose="020B0604030504040204" pitchFamily="50" charset="-128"/>
                      </a:endParaRPr>
                    </a:p>
                  </a:txBody>
                  <a:tcPr marL="36000" marR="36000">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060483074"/>
                  </a:ext>
                </a:extLst>
              </a:tr>
            </a:tbl>
          </a:graphicData>
        </a:graphic>
      </p:graphicFrame>
      <p:sp>
        <p:nvSpPr>
          <p:cNvPr id="41" name="正方形/長方形 40"/>
          <p:cNvSpPr/>
          <p:nvPr/>
        </p:nvSpPr>
        <p:spPr>
          <a:xfrm>
            <a:off x="5023906" y="3982119"/>
            <a:ext cx="2683970" cy="312714"/>
          </a:xfrm>
          <a:prstGeom prst="rect">
            <a:avLst/>
          </a:prstGeom>
        </p:spPr>
        <p:txBody>
          <a:bodyPr wrap="square">
            <a:spAutoFit/>
          </a:bodyPr>
          <a:lstStyle/>
          <a:p>
            <a:pPr>
              <a:lnSpc>
                <a:spcPts val="2000"/>
              </a:lnSpc>
            </a:pPr>
            <a:r>
              <a:rPr lang="ja-JP" altLang="en-US" sz="1100" dirty="0" smtClean="0">
                <a:latin typeface="Meiryo UI" panose="020B0604030504040204" pitchFamily="50" charset="-128"/>
                <a:ea typeface="Meiryo UI" panose="020B0604030504040204" pitchFamily="50" charset="-128"/>
              </a:rPr>
              <a:t>＜緩和ケア病棟の実績（</a:t>
            </a:r>
            <a:r>
              <a:rPr lang="en-US" altLang="ja-JP" sz="1100" dirty="0" smtClean="0">
                <a:latin typeface="Meiryo UI" panose="020B0604030504040204" pitchFamily="50" charset="-128"/>
                <a:ea typeface="Meiryo UI" panose="020B0604030504040204" pitchFamily="50" charset="-128"/>
              </a:rPr>
              <a:t>2019</a:t>
            </a:r>
            <a:r>
              <a:rPr lang="ja-JP" altLang="en-US" sz="1100" dirty="0" smtClean="0">
                <a:latin typeface="Meiryo UI" panose="020B0604030504040204" pitchFamily="50" charset="-128"/>
                <a:ea typeface="Meiryo UI" panose="020B0604030504040204" pitchFamily="50" charset="-128"/>
              </a:rPr>
              <a:t>年）＞</a:t>
            </a:r>
            <a:endParaRPr lang="en-US" altLang="ja-JP" sz="1100" dirty="0" smtClean="0">
              <a:latin typeface="Meiryo UI" panose="020B0604030504040204" pitchFamily="50" charset="-128"/>
              <a:ea typeface="Meiryo UI" panose="020B0604030504040204" pitchFamily="50" charset="-128"/>
            </a:endParaRPr>
          </a:p>
        </p:txBody>
      </p:sp>
      <p:sp>
        <p:nvSpPr>
          <p:cNvPr id="42" name="正方形/長方形 41"/>
          <p:cNvSpPr/>
          <p:nvPr/>
        </p:nvSpPr>
        <p:spPr>
          <a:xfrm>
            <a:off x="164374" y="5856099"/>
            <a:ext cx="8800114" cy="913070"/>
          </a:xfrm>
          <a:prstGeom prst="rect">
            <a:avLst/>
          </a:prstGeom>
        </p:spPr>
        <p:txBody>
          <a:bodyPr wrap="square">
            <a:spAutoFit/>
          </a:bodyPr>
          <a:lstStyle/>
          <a:p>
            <a:pPr>
              <a:lnSpc>
                <a:spcPts val="1600"/>
              </a:lnSpc>
            </a:pPr>
            <a:r>
              <a:rPr lang="ja-JP" altLang="en-US" sz="1400" b="1" dirty="0">
                <a:latin typeface="Meiryo UI" panose="020B0604030504040204" pitchFamily="50" charset="-128"/>
                <a:ea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rPr>
              <a:t>　相談支援</a:t>
            </a:r>
            <a:endParaRPr lang="ja-JP" altLang="en-US" sz="1400" b="1" dirty="0">
              <a:latin typeface="Meiryo UI" panose="020B0604030504040204" pitchFamily="50" charset="-128"/>
              <a:ea typeface="Meiryo UI" panose="020B0604030504040204" pitchFamily="50" charset="-128"/>
            </a:endParaRPr>
          </a:p>
          <a:p>
            <a:pPr marL="268288" indent="-268288">
              <a:lnSpc>
                <a:spcPts val="1600"/>
              </a:lnSpc>
            </a:pPr>
            <a:r>
              <a:rPr lang="ja-JP" altLang="en-US" sz="1300" dirty="0" smtClean="0">
                <a:latin typeface="Meiryo UI" panose="020B0604030504040204" pitchFamily="50" charset="-128"/>
                <a:ea typeface="Meiryo UI" panose="020B0604030504040204" pitchFamily="50" charset="-128"/>
              </a:rPr>
              <a:t>　◆相談支援センター：医師、看護師、社会福祉士、薬剤師、管理栄養士、理学療法士、社会保険労務士等が連携して対応。婦人科等各科と連携し</a:t>
            </a:r>
            <a:r>
              <a:rPr lang="en-US" altLang="ja-JP" sz="1300" dirty="0" smtClean="0">
                <a:latin typeface="Meiryo UI" panose="020B0604030504040204" pitchFamily="50" charset="-128"/>
                <a:ea typeface="Meiryo UI" panose="020B0604030504040204" pitchFamily="50" charset="-128"/>
              </a:rPr>
              <a:t>AYA</a:t>
            </a:r>
            <a:r>
              <a:rPr lang="ja-JP" altLang="en-US" sz="1300" dirty="0" smtClean="0">
                <a:latin typeface="Meiryo UI" panose="020B0604030504040204" pitchFamily="50" charset="-128"/>
                <a:ea typeface="Meiryo UI" panose="020B0604030504040204" pitchFamily="50" charset="-128"/>
              </a:rPr>
              <a:t>世代患者に対して妊孕性温存に関する啓発・相談などの取り組みを展開。また。がん治療と仕事の両立支援のため、大阪府社労士会と連携し「がん就労支援ホットライン」に参画し、相談体制を整備。</a:t>
            </a:r>
            <a:endParaRPr lang="en-US" altLang="ja-JP" sz="1300" dirty="0" smtClean="0">
              <a:latin typeface="Meiryo UI" panose="020B0604030504040204" pitchFamily="50" charset="-128"/>
              <a:ea typeface="Meiryo UI" panose="020B0604030504040204" pitchFamily="50" charset="-128"/>
            </a:endParaRPr>
          </a:p>
        </p:txBody>
      </p:sp>
      <p:sp>
        <p:nvSpPr>
          <p:cNvPr id="7" name="正方形/長方形 6"/>
          <p:cNvSpPr/>
          <p:nvPr/>
        </p:nvSpPr>
        <p:spPr>
          <a:xfrm>
            <a:off x="197747" y="2450130"/>
            <a:ext cx="8650362" cy="1118255"/>
          </a:xfrm>
          <a:prstGeom prst="rect">
            <a:avLst/>
          </a:prstGeom>
        </p:spPr>
        <p:txBody>
          <a:bodyPr wrap="square">
            <a:spAutoFit/>
          </a:bodyPr>
          <a:lstStyle/>
          <a:p>
            <a:pPr>
              <a:lnSpc>
                <a:spcPts val="1600"/>
              </a:lnSpc>
            </a:pPr>
            <a:r>
              <a:rPr lang="ja-JP" altLang="en-US" sz="1400" b="1" dirty="0" smtClean="0">
                <a:latin typeface="Meiryo UI" panose="020B0604030504040204" pitchFamily="50" charset="-128"/>
                <a:ea typeface="Meiryo UI" panose="020B0604030504040204" pitchFamily="50" charset="-128"/>
              </a:rPr>
              <a:t>２　緩和ケア</a:t>
            </a:r>
            <a:endParaRPr lang="en-US" altLang="ja-JP" sz="1400" b="1" dirty="0" smtClean="0">
              <a:latin typeface="Meiryo UI" panose="020B0604030504040204" pitchFamily="50" charset="-128"/>
              <a:ea typeface="Meiryo UI" panose="020B0604030504040204" pitchFamily="50" charset="-128"/>
            </a:endParaRPr>
          </a:p>
          <a:p>
            <a:pPr marL="268288" indent="-268288">
              <a:lnSpc>
                <a:spcPts val="1600"/>
              </a:lnSpc>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◆緩和ケアセンター：緩和ケアチーム・緩和ケア外来・緩和ケア病棟（</a:t>
            </a:r>
            <a:r>
              <a:rPr lang="en-US" altLang="ja-JP" sz="1300" dirty="0" smtClean="0">
                <a:latin typeface="Meiryo UI" panose="020B0604030504040204" pitchFamily="50" charset="-128"/>
                <a:ea typeface="Meiryo UI" panose="020B0604030504040204" pitchFamily="50" charset="-128"/>
              </a:rPr>
              <a:t>24</a:t>
            </a:r>
            <a:r>
              <a:rPr lang="ja-JP" altLang="en-US" sz="1300" dirty="0" smtClean="0">
                <a:latin typeface="Meiryo UI" panose="020B0604030504040204" pitchFamily="50" charset="-128"/>
                <a:ea typeface="Meiryo UI" panose="020B0604030504040204" pitchFamily="50" charset="-128"/>
              </a:rPr>
              <a:t>床）を一体的に運営。緩和ケア外来と腫瘍内科が連携し治療開始時からがん治療と緩和医療・ケアを一体として行う包括的がん医療を実践。</a:t>
            </a:r>
            <a:endParaRPr lang="en-US" altLang="ja-JP" sz="1300" dirty="0" smtClean="0">
              <a:latin typeface="Meiryo UI" panose="020B0604030504040204" pitchFamily="50" charset="-128"/>
              <a:ea typeface="Meiryo UI" panose="020B0604030504040204" pitchFamily="50" charset="-128"/>
            </a:endParaRPr>
          </a:p>
          <a:p>
            <a:pPr marL="268288" indent="-268288">
              <a:lnSpc>
                <a:spcPts val="1600"/>
              </a:lnSpc>
            </a:pPr>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緩和ケア病棟：早期から緩和ケアを提供するとともに、地域の診療所等と連携し在宅ケアに結び付けている。在宅の患者には「あんしんカード」を交付することにより在宅で安心して療養生活を送っていただくとともに、緊急入院も可能な体制を整備。</a:t>
            </a:r>
            <a:endParaRPr lang="en-US" altLang="ja-JP" sz="130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4C672374-2C65-4225-B1BC-5F795CF92C82}" type="slidenum">
              <a:rPr kumimoji="1" lang="ja-JP" altLang="en-US" smtClean="0"/>
              <a:t>4</a:t>
            </a:fld>
            <a:endParaRPr kumimoji="1" lang="ja-JP" altLang="en-US"/>
          </a:p>
        </p:txBody>
      </p:sp>
    </p:spTree>
    <p:extLst>
      <p:ext uri="{BB962C8B-B14F-4D97-AF65-F5344CB8AC3E}">
        <p14:creationId xmlns:p14="http://schemas.microsoft.com/office/powerpoint/2010/main" val="213315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5</a:t>
            </a:fld>
            <a:endParaRPr kumimoji="1" lang="ja-JP" altLang="en-US"/>
          </a:p>
        </p:txBody>
      </p:sp>
      <p:sp>
        <p:nvSpPr>
          <p:cNvPr id="5" name="タイトル 7"/>
          <p:cNvSpPr txBox="1">
            <a:spLocks/>
          </p:cNvSpPr>
          <p:nvPr/>
        </p:nvSpPr>
        <p:spPr>
          <a:xfrm>
            <a:off x="167786" y="44623"/>
            <a:ext cx="8796702" cy="496565"/>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　和泉市立総合医療センタ</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の指定推薦に係る審議について</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67786" y="764704"/>
            <a:ext cx="8796702" cy="5976664"/>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86469" y="980728"/>
            <a:ext cx="8564143" cy="1631216"/>
          </a:xfrm>
          <a:prstGeom prst="rect">
            <a:avLst/>
          </a:prstGeom>
          <a:ln w="28575">
            <a:solidFill>
              <a:schemeClr val="accent1"/>
            </a:solidFill>
          </a:ln>
        </p:spPr>
        <p:txBody>
          <a:bodyPr wrap="square">
            <a:spAutoFit/>
          </a:bodyPr>
          <a:lstStyle/>
          <a:p>
            <a:pPr>
              <a:lnSpc>
                <a:spcPts val="2000"/>
              </a:lnSpc>
            </a:pPr>
            <a:r>
              <a:rPr lang="ja-JP" altLang="en-US" sz="1600" b="1" u="sng" dirty="0" smtClean="0">
                <a:latin typeface="Meiryo UI" panose="020B0604030504040204" pitchFamily="50" charset="-128"/>
                <a:ea typeface="Meiryo UI" panose="020B0604030504040204" pitchFamily="50" charset="-128"/>
              </a:rPr>
              <a:t>審議内容について</a:t>
            </a:r>
            <a:endParaRPr lang="en-US" altLang="ja-JP" sz="1600" b="1" u="sng" dirty="0" smtClean="0">
              <a:latin typeface="Meiryo UI" panose="020B0604030504040204" pitchFamily="50" charset="-128"/>
              <a:ea typeface="Meiryo UI" panose="020B0604030504040204" pitchFamily="50" charset="-128"/>
            </a:endParaRPr>
          </a:p>
          <a:p>
            <a:pPr>
              <a:lnSpc>
                <a:spcPts val="2000"/>
              </a:lnSpc>
            </a:pPr>
            <a:r>
              <a:rPr lang="ja-JP" altLang="en-US" sz="1400" dirty="0" smtClean="0">
                <a:latin typeface="Meiryo UI" panose="020B0604030504040204" pitchFamily="50" charset="-128"/>
                <a:ea typeface="Meiryo UI" panose="020B0604030504040204" pitchFamily="50" charset="-128"/>
              </a:rPr>
              <a:t>・国の指針に定める指定要件については、現地調査にて全て充足していることを確認（Ｐ６参照）。</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smtClean="0">
                <a:latin typeface="Meiryo UI" panose="020B0604030504040204" pitchFamily="50" charset="-128"/>
                <a:ea typeface="Meiryo UI" panose="020B0604030504040204" pitchFamily="50" charset="-128"/>
              </a:rPr>
              <a:t>・国の指針では１医療圏に１か所の指定と定められており、複数指定には、がん医療提供体制における拠点病院の位置づけや地域連携に関する基本的考え方等について明らかにする必要があるため、府としての考え方を作成（</a:t>
            </a:r>
            <a:r>
              <a:rPr lang="en-US" altLang="ja-JP" sz="1400" dirty="0" smtClean="0">
                <a:latin typeface="Meiryo UI" panose="020B0604030504040204" pitchFamily="50" charset="-128"/>
                <a:ea typeface="Meiryo UI" panose="020B0604030504040204" pitchFamily="50" charset="-128"/>
              </a:rPr>
              <a:t>P</a:t>
            </a:r>
            <a:r>
              <a:rPr lang="ja-JP" altLang="en-US" sz="1400" dirty="0" smtClean="0">
                <a:latin typeface="Meiryo UI" panose="020B0604030504040204" pitchFamily="50" charset="-128"/>
                <a:ea typeface="Meiryo UI" panose="020B0604030504040204" pitchFamily="50" charset="-128"/>
              </a:rPr>
              <a:t>９参照）。</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smtClean="0">
                <a:latin typeface="Meiryo UI" panose="020B0604030504040204" pitchFamily="50" charset="-128"/>
                <a:ea typeface="Meiryo UI" panose="020B0604030504040204" pitchFamily="50" charset="-128"/>
              </a:rPr>
              <a:t>⇒府として、和泉市立総合医療センターを指定推薦することについてご審議願いたい。</a:t>
            </a:r>
            <a:endParaRPr lang="en-US" altLang="ja-JP" sz="1400" dirty="0" smtClean="0">
              <a:latin typeface="Meiryo UI" panose="020B0604030504040204" pitchFamily="50" charset="-128"/>
              <a:ea typeface="Meiryo UI" panose="020B0604030504040204" pitchFamily="50" charset="-128"/>
            </a:endParaRPr>
          </a:p>
        </p:txBody>
      </p:sp>
      <p:sp>
        <p:nvSpPr>
          <p:cNvPr id="2" name="正方形/長方形 1"/>
          <p:cNvSpPr/>
          <p:nvPr/>
        </p:nvSpPr>
        <p:spPr>
          <a:xfrm>
            <a:off x="286470" y="3010968"/>
            <a:ext cx="8564143" cy="2246769"/>
          </a:xfrm>
          <a:prstGeom prst="rect">
            <a:avLst/>
          </a:prstGeom>
          <a:ln>
            <a:solidFill>
              <a:schemeClr val="accent1"/>
            </a:solidFill>
            <a:prstDash val="dash"/>
          </a:ln>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○平成</a:t>
            </a:r>
            <a:r>
              <a:rPr lang="en-US" altLang="ja-JP" sz="1400" b="1" dirty="0" smtClean="0">
                <a:latin typeface="Meiryo UI" panose="020B0604030504040204" pitchFamily="50" charset="-128"/>
                <a:ea typeface="Meiryo UI" panose="020B0604030504040204" pitchFamily="50" charset="-128"/>
              </a:rPr>
              <a:t>30</a:t>
            </a:r>
            <a:r>
              <a:rPr lang="ja-JP" altLang="en-US" sz="1400" b="1" dirty="0" smtClean="0">
                <a:latin typeface="Meiryo UI" panose="020B0604030504040204" pitchFamily="50" charset="-128"/>
                <a:ea typeface="Meiryo UI" panose="020B0604030504040204" pitchFamily="50" charset="-128"/>
              </a:rPr>
              <a:t>年７月</a:t>
            </a:r>
            <a:r>
              <a:rPr lang="en-US" altLang="ja-JP" sz="1400" b="1" dirty="0" smtClean="0">
                <a:latin typeface="Meiryo UI" panose="020B0604030504040204" pitchFamily="50" charset="-128"/>
                <a:ea typeface="Meiryo UI" panose="020B0604030504040204" pitchFamily="50" charset="-128"/>
              </a:rPr>
              <a:t>31</a:t>
            </a:r>
            <a:r>
              <a:rPr lang="ja-JP" altLang="en-US" sz="1400" b="1" dirty="0" smtClean="0">
                <a:latin typeface="Meiryo UI" panose="020B0604030504040204" pitchFamily="50" charset="-128"/>
                <a:ea typeface="Meiryo UI" panose="020B0604030504040204" pitchFamily="50" charset="-128"/>
              </a:rPr>
              <a:t>日付</a:t>
            </a:r>
            <a:r>
              <a:rPr lang="ja-JP" altLang="en-US" sz="1400" b="1" dirty="0">
                <a:latin typeface="Meiryo UI" panose="020B0604030504040204" pitchFamily="50" charset="-128"/>
                <a:ea typeface="Meiryo UI" panose="020B0604030504040204" pitchFamily="50" charset="-128"/>
              </a:rPr>
              <a:t>国</a:t>
            </a:r>
            <a:r>
              <a:rPr lang="ja-JP" altLang="en-US" sz="1400" b="1" dirty="0" smtClean="0">
                <a:latin typeface="Meiryo UI" panose="020B0604030504040204" pitchFamily="50" charset="-128"/>
                <a:ea typeface="Meiryo UI" panose="020B0604030504040204" pitchFamily="50" charset="-128"/>
              </a:rPr>
              <a:t>通知「がん</a:t>
            </a:r>
            <a:r>
              <a:rPr lang="ja-JP" altLang="en-US" sz="1400" b="1" dirty="0">
                <a:latin typeface="Meiryo UI" panose="020B0604030504040204" pitchFamily="50" charset="-128"/>
                <a:ea typeface="Meiryo UI" panose="020B0604030504040204" pitchFamily="50" charset="-128"/>
              </a:rPr>
              <a:t>診療連携拠点病院等の整備に</a:t>
            </a:r>
            <a:r>
              <a:rPr lang="ja-JP" altLang="en-US" sz="1400" b="1" dirty="0" smtClean="0">
                <a:latin typeface="Meiryo UI" panose="020B0604030504040204" pitchFamily="50" charset="-128"/>
                <a:ea typeface="Meiryo UI" panose="020B0604030504040204" pitchFamily="50" charset="-128"/>
              </a:rPr>
              <a:t>ついて</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参考資料１</a:t>
            </a:r>
            <a:r>
              <a:rPr lang="en-US" altLang="ja-JP" sz="1400" b="1" dirty="0" smtClean="0">
                <a:latin typeface="Meiryo UI" panose="020B0604030504040204" pitchFamily="50" charset="-128"/>
                <a:ea typeface="Meiryo UI" panose="020B0604030504040204" pitchFamily="50" charset="-128"/>
              </a:rPr>
              <a:t>】</a:t>
            </a:r>
          </a:p>
          <a:p>
            <a:r>
              <a:rPr lang="ja-JP" altLang="en-US" sz="1400" dirty="0" smtClean="0">
                <a:latin typeface="Meiryo UI" panose="020B0604030504040204" pitchFamily="50" charset="-128"/>
                <a:ea typeface="Meiryo UI" panose="020B0604030504040204" pitchFamily="50" charset="-128"/>
              </a:rPr>
              <a:t>（別紙）がん診療連携拠点病院等の整備に関する指針（抜粋）</a:t>
            </a:r>
            <a:endParaRPr lang="en-US" altLang="ja-JP" sz="1400" dirty="0" smtClean="0">
              <a:latin typeface="Meiryo UI" panose="020B0604030504040204" pitchFamily="50" charset="-128"/>
              <a:ea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rPr>
              <a:t>Ⅰ </a:t>
            </a:r>
            <a:r>
              <a:rPr lang="ja-JP" altLang="en-US" sz="1400" dirty="0">
                <a:latin typeface="Meiryo UI" panose="020B0604030504040204" pitchFamily="50" charset="-128"/>
                <a:ea typeface="Meiryo UI" panose="020B0604030504040204" pitchFamily="50" charset="-128"/>
              </a:rPr>
              <a:t>がん診療連携拠点病院等の指定に</a:t>
            </a:r>
            <a:r>
              <a:rPr lang="ja-JP" altLang="en-US" sz="1400" dirty="0" smtClean="0">
                <a:latin typeface="Meiryo UI" panose="020B0604030504040204" pitchFamily="50" charset="-128"/>
                <a:ea typeface="Meiryo UI" panose="020B0604030504040204" pitchFamily="50" charset="-128"/>
              </a:rPr>
              <a:t>ついて</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２　都道府県は、専門的ながん医療の提供等を行う医療機関の整備を図るとともに、当該都道府県におけるがん診療の連携協力体制の整備を図るほか、がん患者に対する相談支援及び情報提供を行うため、都道府県拠点病院にあっては、都道府県に１カ所、</a:t>
            </a:r>
            <a:r>
              <a:rPr lang="ja-JP" altLang="en-US" sz="1400" u="sng" dirty="0" smtClean="0">
                <a:latin typeface="Meiryo UI" panose="020B0604030504040204" pitchFamily="50" charset="-128"/>
                <a:ea typeface="Meiryo UI" panose="020B0604030504040204" pitchFamily="50" charset="-128"/>
              </a:rPr>
              <a:t>地域がん診療連携拠点病院にあっては、都道府県が医療計画にて定めるがんの医療圏に１カ所</a:t>
            </a:r>
            <a:r>
              <a:rPr lang="ja-JP" altLang="en-US" sz="1400" dirty="0" smtClean="0">
                <a:latin typeface="Meiryo UI" panose="020B0604030504040204" pitchFamily="50" charset="-128"/>
                <a:ea typeface="Meiryo UI" panose="020B0604030504040204" pitchFamily="50" charset="-128"/>
              </a:rPr>
              <a:t>（略）</a:t>
            </a:r>
            <a:r>
              <a:rPr lang="ja-JP" altLang="en-US" sz="1400" u="sng" dirty="0" smtClean="0">
                <a:latin typeface="Meiryo UI" panose="020B0604030504040204" pitchFamily="50" charset="-128"/>
                <a:ea typeface="Meiryo UI" panose="020B0604030504040204" pitchFamily="50" charset="-128"/>
              </a:rPr>
              <a:t>整備するものとする</a:t>
            </a:r>
            <a:r>
              <a:rPr lang="ja-JP" altLang="en-US" sz="1400" dirty="0" smtClean="0">
                <a:latin typeface="Meiryo UI" panose="020B0604030504040204" pitchFamily="50" charset="-128"/>
                <a:ea typeface="Meiryo UI" panose="020B0604030504040204" pitchFamily="50" charset="-128"/>
              </a:rPr>
              <a:t>。（略）</a:t>
            </a:r>
            <a:r>
              <a:rPr lang="ja-JP" altLang="en-US" sz="1400" u="sng" dirty="0" smtClean="0">
                <a:latin typeface="Meiryo UI" panose="020B0604030504040204" pitchFamily="50" charset="-128"/>
                <a:ea typeface="Meiryo UI" panose="020B0604030504040204" pitchFamily="50" charset="-128"/>
              </a:rPr>
              <a:t>ただし、当該都道府県におけるがん診療の質の向上及びがん診療の連携協力体制の整備がより一層図られることが明確である場合には、この限りでないものとする</a:t>
            </a:r>
            <a:r>
              <a:rPr lang="ja-JP" altLang="en-US" sz="1400" dirty="0" smtClean="0">
                <a:latin typeface="Meiryo UI" panose="020B0604030504040204" pitchFamily="50" charset="-128"/>
                <a:ea typeface="Meiryo UI" panose="020B0604030504040204" pitchFamily="50" charset="-128"/>
              </a:rPr>
              <a:t>。なお、この場合には、がん対策基本法第</a:t>
            </a:r>
            <a:r>
              <a:rPr lang="en-US" altLang="ja-JP" sz="1400" dirty="0" smtClean="0">
                <a:latin typeface="Meiryo UI" panose="020B0604030504040204" pitchFamily="50" charset="-128"/>
                <a:ea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rPr>
              <a:t>条第１項に規定する都道府県がん対策推進計画との整合性にも留意し、がんの医療圏と２次医療圏が一致していない都道府県については、指定の検討会において整備の方針を説明すること。（以下略）</a:t>
            </a:r>
            <a:endParaRPr lang="ja-JP" altLang="en-US"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265709" y="5369495"/>
            <a:ext cx="8600856" cy="954107"/>
          </a:xfrm>
          <a:prstGeom prst="rect">
            <a:avLst/>
          </a:prstGeom>
          <a:ln>
            <a:solidFill>
              <a:schemeClr val="accent1"/>
            </a:solidFill>
            <a:prstDash val="dash"/>
          </a:ln>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○令和</a:t>
            </a:r>
            <a:r>
              <a:rPr lang="ja-JP" altLang="en-US" sz="1400" b="1" dirty="0">
                <a:latin typeface="Meiryo UI" panose="020B0604030504040204" pitchFamily="50" charset="-128"/>
                <a:ea typeface="Meiryo UI" panose="020B0604030504040204" pitchFamily="50" charset="-128"/>
              </a:rPr>
              <a:t>２年９月</a:t>
            </a:r>
            <a:r>
              <a:rPr lang="ja-JP" altLang="en-US" sz="1400" b="1" dirty="0" smtClean="0">
                <a:latin typeface="Meiryo UI" panose="020B0604030504040204" pitchFamily="50" charset="-128"/>
                <a:ea typeface="Meiryo UI" panose="020B0604030504040204" pitchFamily="50" charset="-128"/>
              </a:rPr>
              <a:t>９日付国通知「がん</a:t>
            </a:r>
            <a:r>
              <a:rPr lang="ja-JP" altLang="en-US" sz="1400" b="1" dirty="0">
                <a:latin typeface="Meiryo UI" panose="020B0604030504040204" pitchFamily="50" charset="-128"/>
                <a:ea typeface="Meiryo UI" panose="020B0604030504040204" pitchFamily="50" charset="-128"/>
              </a:rPr>
              <a:t>診療連携拠点病院等の指定の推薦等の手続きに</a:t>
            </a:r>
            <a:r>
              <a:rPr lang="ja-JP" altLang="en-US" sz="1400" b="1" dirty="0" smtClean="0">
                <a:latin typeface="Meiryo UI" panose="020B0604030504040204" pitchFamily="50" charset="-128"/>
                <a:ea typeface="Meiryo UI" panose="020B0604030504040204" pitchFamily="50" charset="-128"/>
              </a:rPr>
              <a:t>ついて」（抜粋）</a:t>
            </a:r>
            <a:r>
              <a:rPr lang="en-US" altLang="ja-JP" sz="1100" b="1"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参考資料２</a:t>
            </a:r>
            <a:r>
              <a:rPr lang="en-US" altLang="ja-JP" sz="1100" b="1" dirty="0" smtClean="0">
                <a:latin typeface="Meiryo UI" panose="020B0604030504040204" pitchFamily="50" charset="-128"/>
                <a:ea typeface="Meiryo UI" panose="020B0604030504040204" pitchFamily="50" charset="-128"/>
              </a:rPr>
              <a:t>】</a:t>
            </a:r>
          </a:p>
          <a:p>
            <a:r>
              <a:rPr lang="en-US" altLang="ja-JP" sz="1400" dirty="0" smtClean="0">
                <a:latin typeface="Meiryo UI" panose="020B0604030504040204" pitchFamily="50" charset="-128"/>
                <a:ea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rPr>
              <a:t>－３　推薦</a:t>
            </a:r>
            <a:r>
              <a:rPr lang="ja-JP" altLang="en-US" sz="1400" dirty="0">
                <a:latin typeface="Meiryo UI" panose="020B0604030504040204" pitchFamily="50" charset="-128"/>
                <a:ea typeface="Meiryo UI" panose="020B0604030504040204" pitchFamily="50" charset="-128"/>
              </a:rPr>
              <a:t>意見書の様式は自由であるが、その内容については、</a:t>
            </a:r>
            <a:r>
              <a:rPr lang="ja-JP" altLang="en-US" sz="1400" u="sng" dirty="0">
                <a:latin typeface="Meiryo UI" panose="020B0604030504040204" pitchFamily="50" charset="-128"/>
                <a:ea typeface="Meiryo UI" panose="020B0604030504040204" pitchFamily="50" charset="-128"/>
              </a:rPr>
              <a:t>各都道府県のがん医療提供体制における拠点病院の位置付けや地域連携に関する基本的考え方等について明らかにし</a:t>
            </a:r>
            <a:r>
              <a:rPr lang="ja-JP" altLang="en-US" sz="1400" dirty="0">
                <a:latin typeface="Meiryo UI" panose="020B0604030504040204" pitchFamily="50" charset="-128"/>
                <a:ea typeface="Meiryo UI" panose="020B0604030504040204" pitchFamily="50" charset="-128"/>
              </a:rPr>
              <a:t>、都道府県がん対策推進計画に沿ったものであること</a:t>
            </a:r>
            <a:r>
              <a:rPr lang="ja-JP" altLang="en-US" sz="1400" dirty="0" smtClean="0">
                <a:latin typeface="Meiryo UI" panose="020B0604030504040204" pitchFamily="50" charset="-128"/>
                <a:ea typeface="Meiryo UI" panose="020B0604030504040204" pitchFamily="50" charset="-128"/>
              </a:rPr>
              <a:t>。（以下、略）</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63227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42292" y="39686"/>
            <a:ext cx="8894204"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４－①　和泉市立総合医療センターの指定要件 充足状況</a:t>
            </a:r>
            <a:endParaRPr lang="ja-JP" altLang="ja-JP" sz="2000" b="1" dirty="0">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1026431420"/>
              </p:ext>
            </p:extLst>
          </p:nvPr>
        </p:nvGraphicFramePr>
        <p:xfrm>
          <a:off x="192555" y="753264"/>
          <a:ext cx="8719447" cy="1048212"/>
        </p:xfrm>
        <a:graphic>
          <a:graphicData uri="http://schemas.openxmlformats.org/drawingml/2006/table">
            <a:tbl>
              <a:tblPr firstRow="1" bandRow="1">
                <a:tableStyleId>{5C22544A-7EE6-4342-B048-85BDC9FD1C3A}</a:tableStyleId>
              </a:tblPr>
              <a:tblGrid>
                <a:gridCol w="2836401">
                  <a:extLst>
                    <a:ext uri="{9D8B030D-6E8A-4147-A177-3AD203B41FA5}">
                      <a16:colId xmlns:a16="http://schemas.microsoft.com/office/drawing/2014/main" val="2071021734"/>
                    </a:ext>
                  </a:extLst>
                </a:gridCol>
                <a:gridCol w="2836401">
                  <a:extLst>
                    <a:ext uri="{9D8B030D-6E8A-4147-A177-3AD203B41FA5}">
                      <a16:colId xmlns:a16="http://schemas.microsoft.com/office/drawing/2014/main" val="827765234"/>
                    </a:ext>
                  </a:extLst>
                </a:gridCol>
                <a:gridCol w="3046645">
                  <a:extLst>
                    <a:ext uri="{9D8B030D-6E8A-4147-A177-3AD203B41FA5}">
                      <a16:colId xmlns:a16="http://schemas.microsoft.com/office/drawing/2014/main" val="1351483960"/>
                    </a:ext>
                  </a:extLst>
                </a:gridCol>
              </a:tblGrid>
              <a:tr h="288031">
                <a:tc gridSpan="3">
                  <a:txBody>
                    <a:bodyPr/>
                    <a:lstStyle/>
                    <a:p>
                      <a:pPr algn="ctr"/>
                      <a:r>
                        <a:rPr kumimoji="1" lang="ja-JP" altLang="en-US" sz="1400" dirty="0" smtClean="0">
                          <a:latin typeface="Meiryo UI" panose="020B0604030504040204" pitchFamily="50" charset="-128"/>
                          <a:ea typeface="Meiryo UI" panose="020B0604030504040204" pitchFamily="50" charset="-128"/>
                        </a:rPr>
                        <a:t>１　診療体制</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1937471019"/>
                  </a:ext>
                </a:extLst>
              </a:tr>
              <a:tr h="271220">
                <a:tc>
                  <a:txBody>
                    <a:bodyPr/>
                    <a:lstStyle/>
                    <a:p>
                      <a:pPr algn="ctr"/>
                      <a:r>
                        <a:rPr kumimoji="1" lang="ja-JP" altLang="en-US" sz="1400" b="1" dirty="0" smtClean="0">
                          <a:latin typeface="Meiryo UI" panose="020B0604030504040204" pitchFamily="50" charset="-128"/>
                          <a:ea typeface="Meiryo UI" panose="020B0604030504040204" pitchFamily="50" charset="-128"/>
                        </a:rPr>
                        <a:t>（１）診療機能</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1" dirty="0" smtClean="0">
                          <a:latin typeface="Meiryo UI" panose="020B0604030504040204" pitchFamily="50" charset="-128"/>
                          <a:ea typeface="Meiryo UI" panose="020B0604030504040204" pitchFamily="50" charset="-128"/>
                        </a:rPr>
                        <a:t>（２）診療従事者</a:t>
                      </a:r>
                      <a:endParaRPr kumimoji="1" lang="ja-JP" altLang="en-US" sz="14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1" dirty="0" smtClean="0">
                          <a:latin typeface="Meiryo UI" panose="020B0604030504040204" pitchFamily="50" charset="-128"/>
                          <a:ea typeface="Meiryo UI" panose="020B0604030504040204" pitchFamily="50" charset="-128"/>
                        </a:rPr>
                        <a:t>（３）医療施設</a:t>
                      </a:r>
                      <a:endParaRPr kumimoji="1" lang="ja-JP" altLang="en-US" sz="14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56424160"/>
                  </a:ext>
                </a:extLst>
              </a:tr>
              <a:tr h="438612">
                <a:tc>
                  <a:txBody>
                    <a:bodyPr/>
                    <a:lstStyle/>
                    <a:p>
                      <a:pPr algn="ctr"/>
                      <a:r>
                        <a:rPr kumimoji="1" lang="ja-JP" altLang="en-US" sz="1400" dirty="0" smtClean="0">
                          <a:latin typeface="Meiryo UI" panose="020B0604030504040204" pitchFamily="50" charset="-128"/>
                          <a:ea typeface="Meiryo UI" panose="020B0604030504040204" pitchFamily="50" charset="-128"/>
                        </a:rPr>
                        <a:t>全て充足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全て充足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全て充足</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0701172"/>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440878080"/>
              </p:ext>
            </p:extLst>
          </p:nvPr>
        </p:nvGraphicFramePr>
        <p:xfrm>
          <a:off x="207710" y="1875711"/>
          <a:ext cx="8706873" cy="1494701"/>
        </p:xfrm>
        <a:graphic>
          <a:graphicData uri="http://schemas.openxmlformats.org/drawingml/2006/table">
            <a:tbl>
              <a:tblPr firstRow="1" bandRow="1">
                <a:tableStyleId>{5C22544A-7EE6-4342-B048-85BDC9FD1C3A}</a:tableStyleId>
              </a:tblPr>
              <a:tblGrid>
                <a:gridCol w="1548436">
                  <a:extLst>
                    <a:ext uri="{9D8B030D-6E8A-4147-A177-3AD203B41FA5}">
                      <a16:colId xmlns:a16="http://schemas.microsoft.com/office/drawing/2014/main" val="4062678136"/>
                    </a:ext>
                  </a:extLst>
                </a:gridCol>
                <a:gridCol w="1735379">
                  <a:extLst>
                    <a:ext uri="{9D8B030D-6E8A-4147-A177-3AD203B41FA5}">
                      <a16:colId xmlns:a16="http://schemas.microsoft.com/office/drawing/2014/main" val="2509833427"/>
                    </a:ext>
                  </a:extLst>
                </a:gridCol>
                <a:gridCol w="1829628">
                  <a:extLst>
                    <a:ext uri="{9D8B030D-6E8A-4147-A177-3AD203B41FA5}">
                      <a16:colId xmlns:a16="http://schemas.microsoft.com/office/drawing/2014/main" val="694001508"/>
                    </a:ext>
                  </a:extLst>
                </a:gridCol>
                <a:gridCol w="1840987">
                  <a:extLst>
                    <a:ext uri="{9D8B030D-6E8A-4147-A177-3AD203B41FA5}">
                      <a16:colId xmlns:a16="http://schemas.microsoft.com/office/drawing/2014/main" val="4014321410"/>
                    </a:ext>
                  </a:extLst>
                </a:gridCol>
                <a:gridCol w="1752443">
                  <a:extLst>
                    <a:ext uri="{9D8B030D-6E8A-4147-A177-3AD203B41FA5}">
                      <a16:colId xmlns:a16="http://schemas.microsoft.com/office/drawing/2014/main" val="2218825948"/>
                    </a:ext>
                  </a:extLst>
                </a:gridCol>
              </a:tblGrid>
              <a:tr h="303858">
                <a:tc gridSpan="5">
                  <a:txBody>
                    <a:bodyPr/>
                    <a:lstStyle/>
                    <a:p>
                      <a:pPr algn="ctr"/>
                      <a:r>
                        <a:rPr kumimoji="1" lang="ja-JP" altLang="en-US" sz="1400" dirty="0" smtClean="0">
                          <a:latin typeface="Meiryo UI" panose="020B0604030504040204" pitchFamily="50" charset="-128"/>
                          <a:ea typeface="Meiryo UI" panose="020B0604030504040204" pitchFamily="50" charset="-128"/>
                        </a:rPr>
                        <a:t>２　診療実績</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015898961"/>
                  </a:ext>
                </a:extLst>
              </a:tr>
              <a:tr h="336665">
                <a:tc>
                  <a:txBody>
                    <a:bodyPr/>
                    <a:lstStyle/>
                    <a:p>
                      <a:pPr algn="ctr"/>
                      <a:r>
                        <a:rPr kumimoji="1" lang="ja-JP" altLang="en-US" sz="1200" b="1" dirty="0" smtClean="0">
                          <a:latin typeface="Meiryo UI" panose="020B0604030504040204" pitchFamily="50" charset="-128"/>
                          <a:ea typeface="Meiryo UI" panose="020B0604030504040204" pitchFamily="50" charset="-128"/>
                        </a:rPr>
                        <a:t>①ア院内がん登録数</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300" b="0" dirty="0" smtClean="0">
                          <a:latin typeface="Meiryo UI" panose="020B0604030504040204" pitchFamily="50" charset="-128"/>
                          <a:ea typeface="Meiryo UI" panose="020B0604030504040204" pitchFamily="50" charset="-128"/>
                        </a:rPr>
                        <a:t>（基準</a:t>
                      </a:r>
                      <a:r>
                        <a:rPr kumimoji="1" lang="en-US" altLang="ja-JP" sz="1300" b="0" dirty="0" smtClean="0">
                          <a:latin typeface="Meiryo UI" panose="020B0604030504040204" pitchFamily="50" charset="-128"/>
                          <a:ea typeface="Meiryo UI" panose="020B0604030504040204" pitchFamily="50" charset="-128"/>
                        </a:rPr>
                        <a:t>:500</a:t>
                      </a:r>
                      <a:r>
                        <a:rPr kumimoji="1" lang="ja-JP" altLang="en-US" sz="1300" b="0" dirty="0" smtClean="0">
                          <a:latin typeface="Meiryo UI" panose="020B0604030504040204" pitchFamily="50" charset="-128"/>
                          <a:ea typeface="Meiryo UI" panose="020B0604030504040204" pitchFamily="50" charset="-128"/>
                        </a:rPr>
                        <a:t>件</a:t>
                      </a:r>
                      <a:r>
                        <a:rPr kumimoji="1" lang="en-US" altLang="ja-JP" sz="1300" b="0" dirty="0" smtClean="0">
                          <a:latin typeface="Meiryo UI" panose="020B0604030504040204" pitchFamily="50" charset="-128"/>
                          <a:ea typeface="Meiryo UI" panose="020B0604030504040204" pitchFamily="50" charset="-128"/>
                        </a:rPr>
                        <a:t>/</a:t>
                      </a:r>
                      <a:r>
                        <a:rPr kumimoji="1" lang="ja-JP" altLang="en-US" sz="1300" b="0" dirty="0" smtClean="0">
                          <a:latin typeface="Meiryo UI" panose="020B0604030504040204" pitchFamily="50" charset="-128"/>
                          <a:ea typeface="Meiryo UI" panose="020B0604030504040204" pitchFamily="50" charset="-128"/>
                        </a:rPr>
                        <a:t>年）</a:t>
                      </a:r>
                      <a:endParaRPr kumimoji="1" lang="ja-JP" altLang="en-US" sz="1300" b="0" dirty="0">
                        <a:latin typeface="Meiryo UI" panose="020B0604030504040204" pitchFamily="50" charset="-128"/>
                        <a:ea typeface="Meiryo UI" panose="020B0604030504040204" pitchFamily="50" charset="-128"/>
                      </a:endParaRPr>
                    </a:p>
                  </a:txBody>
                  <a:tcPr marL="36000" marR="36000"/>
                </a:tc>
                <a:tc>
                  <a:txBody>
                    <a:bodyPr/>
                    <a:lstStyle/>
                    <a:p>
                      <a:pPr algn="ctr"/>
                      <a:r>
                        <a:rPr kumimoji="1" lang="ja-JP" altLang="en-US" sz="1200" b="1" dirty="0" smtClean="0">
                          <a:latin typeface="Meiryo UI" panose="020B0604030504040204" pitchFamily="50" charset="-128"/>
                          <a:ea typeface="Meiryo UI" panose="020B0604030504040204" pitchFamily="50" charset="-128"/>
                        </a:rPr>
                        <a:t>①イ悪性腫瘍の手術件数</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300" b="0" dirty="0" smtClean="0">
                          <a:latin typeface="Meiryo UI" panose="020B0604030504040204" pitchFamily="50" charset="-128"/>
                          <a:ea typeface="Meiryo UI" panose="020B0604030504040204" pitchFamily="50" charset="-128"/>
                        </a:rPr>
                        <a:t>（基準：</a:t>
                      </a:r>
                      <a:r>
                        <a:rPr kumimoji="1" lang="en-US" altLang="ja-JP" sz="1300" b="0" dirty="0" smtClean="0">
                          <a:latin typeface="Meiryo UI" panose="020B0604030504040204" pitchFamily="50" charset="-128"/>
                          <a:ea typeface="Meiryo UI" panose="020B0604030504040204" pitchFamily="50" charset="-128"/>
                        </a:rPr>
                        <a:t>400</a:t>
                      </a:r>
                      <a:r>
                        <a:rPr kumimoji="1" lang="ja-JP" altLang="en-US" sz="1300" b="0" dirty="0" smtClean="0">
                          <a:latin typeface="Meiryo UI" panose="020B0604030504040204" pitchFamily="50" charset="-128"/>
                          <a:ea typeface="Meiryo UI" panose="020B0604030504040204" pitchFamily="50" charset="-128"/>
                        </a:rPr>
                        <a:t>件</a:t>
                      </a:r>
                      <a:r>
                        <a:rPr kumimoji="1" lang="en-US" altLang="ja-JP" sz="1300" b="0" dirty="0" smtClean="0">
                          <a:latin typeface="Meiryo UI" panose="020B0604030504040204" pitchFamily="50" charset="-128"/>
                          <a:ea typeface="Meiryo UI" panose="020B0604030504040204" pitchFamily="50" charset="-128"/>
                        </a:rPr>
                        <a:t>/</a:t>
                      </a:r>
                      <a:r>
                        <a:rPr kumimoji="1" lang="ja-JP" altLang="en-US" sz="1300" b="0" dirty="0" smtClean="0">
                          <a:latin typeface="Meiryo UI" panose="020B0604030504040204" pitchFamily="50" charset="-128"/>
                          <a:ea typeface="Meiryo UI" panose="020B0604030504040204" pitchFamily="50" charset="-128"/>
                        </a:rPr>
                        <a:t>年）</a:t>
                      </a:r>
                      <a:endParaRPr kumimoji="1" lang="ja-JP" altLang="en-US" sz="1300" b="0" dirty="0">
                        <a:latin typeface="Meiryo UI" panose="020B0604030504040204" pitchFamily="50" charset="-128"/>
                        <a:ea typeface="Meiryo UI" panose="020B0604030504040204" pitchFamily="50" charset="-128"/>
                      </a:endParaRPr>
                    </a:p>
                  </a:txBody>
                  <a:tcPr marL="36000" marR="36000"/>
                </a:tc>
                <a:tc>
                  <a:txBody>
                    <a:bodyPr/>
                    <a:lstStyle/>
                    <a:p>
                      <a:r>
                        <a:rPr kumimoji="1" lang="ja-JP" altLang="en-US" sz="1200" b="1" dirty="0" smtClean="0">
                          <a:latin typeface="Meiryo UI" panose="020B0604030504040204" pitchFamily="50" charset="-128"/>
                          <a:ea typeface="Meiryo UI" panose="020B0604030504040204" pitchFamily="50" charset="-128"/>
                        </a:rPr>
                        <a:t>①ウがんにかかる薬物療法のべ患者数</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300" b="0" dirty="0" smtClean="0">
                          <a:latin typeface="Meiryo UI" panose="020B0604030504040204" pitchFamily="50" charset="-128"/>
                          <a:ea typeface="Meiryo UI" panose="020B0604030504040204" pitchFamily="50" charset="-128"/>
                        </a:rPr>
                        <a:t>（基準：</a:t>
                      </a:r>
                      <a:r>
                        <a:rPr kumimoji="1" lang="en-US" altLang="ja-JP" sz="1300" b="0" dirty="0" smtClean="0">
                          <a:latin typeface="Meiryo UI" panose="020B0604030504040204" pitchFamily="50" charset="-128"/>
                          <a:ea typeface="Meiryo UI" panose="020B0604030504040204" pitchFamily="50" charset="-128"/>
                        </a:rPr>
                        <a:t>1,000</a:t>
                      </a:r>
                      <a:r>
                        <a:rPr kumimoji="1" lang="ja-JP" altLang="en-US" sz="1300" b="0" dirty="0" smtClean="0">
                          <a:latin typeface="Meiryo UI" panose="020B0604030504040204" pitchFamily="50" charset="-128"/>
                          <a:ea typeface="Meiryo UI" panose="020B0604030504040204" pitchFamily="50" charset="-128"/>
                        </a:rPr>
                        <a:t>人</a:t>
                      </a:r>
                      <a:r>
                        <a:rPr kumimoji="1" lang="en-US" altLang="ja-JP" sz="1300" b="0" dirty="0" smtClean="0">
                          <a:latin typeface="Meiryo UI" panose="020B0604030504040204" pitchFamily="50" charset="-128"/>
                          <a:ea typeface="Meiryo UI" panose="020B0604030504040204" pitchFamily="50" charset="-128"/>
                        </a:rPr>
                        <a:t>/</a:t>
                      </a:r>
                      <a:r>
                        <a:rPr kumimoji="1" lang="ja-JP" altLang="en-US" sz="1300" b="0" dirty="0" smtClean="0">
                          <a:latin typeface="Meiryo UI" panose="020B0604030504040204" pitchFamily="50" charset="-128"/>
                          <a:ea typeface="Meiryo UI" panose="020B0604030504040204" pitchFamily="50" charset="-128"/>
                        </a:rPr>
                        <a:t>年）</a:t>
                      </a:r>
                      <a:endParaRPr kumimoji="1" lang="ja-JP" altLang="en-US" sz="1300" b="0" dirty="0">
                        <a:latin typeface="Meiryo UI" panose="020B0604030504040204" pitchFamily="50" charset="-128"/>
                        <a:ea typeface="Meiryo UI" panose="020B0604030504040204" pitchFamily="50" charset="-128"/>
                      </a:endParaRPr>
                    </a:p>
                  </a:txBody>
                  <a:tcPr marL="36000" marR="36000"/>
                </a:tc>
                <a:tc>
                  <a:txBody>
                    <a:bodyPr/>
                    <a:lstStyle/>
                    <a:p>
                      <a:r>
                        <a:rPr kumimoji="1" lang="ja-JP" altLang="en-US" sz="1300" b="1" dirty="0" smtClean="0">
                          <a:latin typeface="Meiryo UI" panose="020B0604030504040204" pitchFamily="50" charset="-128"/>
                          <a:ea typeface="Meiryo UI" panose="020B0604030504040204" pitchFamily="50" charset="-128"/>
                        </a:rPr>
                        <a:t>①エ放射線治療のべ患者数</a:t>
                      </a:r>
                      <a:endParaRPr kumimoji="1" lang="en-US" altLang="ja-JP" sz="1300" b="1" dirty="0" smtClean="0">
                        <a:latin typeface="Meiryo UI" panose="020B0604030504040204" pitchFamily="50" charset="-128"/>
                        <a:ea typeface="Meiryo UI" panose="020B0604030504040204" pitchFamily="50" charset="-128"/>
                      </a:endParaRPr>
                    </a:p>
                    <a:p>
                      <a:pPr algn="ctr"/>
                      <a:r>
                        <a:rPr kumimoji="1" lang="ja-JP" altLang="en-US" sz="1300" b="0" dirty="0" smtClean="0">
                          <a:latin typeface="Meiryo UI" panose="020B0604030504040204" pitchFamily="50" charset="-128"/>
                          <a:ea typeface="Meiryo UI" panose="020B0604030504040204" pitchFamily="50" charset="-128"/>
                        </a:rPr>
                        <a:t>（基準：</a:t>
                      </a:r>
                      <a:r>
                        <a:rPr kumimoji="1" lang="en-US" altLang="ja-JP" sz="1300" b="0" dirty="0" smtClean="0">
                          <a:latin typeface="Meiryo UI" panose="020B0604030504040204" pitchFamily="50" charset="-128"/>
                          <a:ea typeface="Meiryo UI" panose="020B0604030504040204" pitchFamily="50" charset="-128"/>
                        </a:rPr>
                        <a:t>200</a:t>
                      </a:r>
                      <a:r>
                        <a:rPr kumimoji="1" lang="ja-JP" altLang="en-US" sz="1300" b="0" dirty="0" smtClean="0">
                          <a:latin typeface="Meiryo UI" panose="020B0604030504040204" pitchFamily="50" charset="-128"/>
                          <a:ea typeface="Meiryo UI" panose="020B0604030504040204" pitchFamily="50" charset="-128"/>
                        </a:rPr>
                        <a:t>人</a:t>
                      </a:r>
                      <a:r>
                        <a:rPr kumimoji="1" lang="en-US" altLang="ja-JP" sz="1300" b="0" dirty="0" smtClean="0">
                          <a:latin typeface="Meiryo UI" panose="020B0604030504040204" pitchFamily="50" charset="-128"/>
                          <a:ea typeface="Meiryo UI" panose="020B0604030504040204" pitchFamily="50" charset="-128"/>
                        </a:rPr>
                        <a:t>/</a:t>
                      </a:r>
                      <a:r>
                        <a:rPr kumimoji="1" lang="ja-JP" altLang="en-US" sz="1300" b="0" dirty="0" smtClean="0">
                          <a:latin typeface="Meiryo UI" panose="020B0604030504040204" pitchFamily="50" charset="-128"/>
                          <a:ea typeface="Meiryo UI" panose="020B0604030504040204" pitchFamily="50" charset="-128"/>
                        </a:rPr>
                        <a:t>年）</a:t>
                      </a:r>
                      <a:endParaRPr kumimoji="1" lang="ja-JP" altLang="en-US" sz="1300" b="0" dirty="0">
                        <a:latin typeface="Meiryo UI" panose="020B0604030504040204" pitchFamily="50" charset="-128"/>
                        <a:ea typeface="Meiryo UI" panose="020B0604030504040204" pitchFamily="50" charset="-128"/>
                      </a:endParaRPr>
                    </a:p>
                  </a:txBody>
                  <a:tcPr marL="36000" marR="36000"/>
                </a:tc>
                <a:tc>
                  <a:txBody>
                    <a:bodyPr/>
                    <a:lstStyle/>
                    <a:p>
                      <a:r>
                        <a:rPr kumimoji="1" lang="ja-JP" altLang="en-US" sz="1400" b="1" dirty="0" smtClean="0">
                          <a:latin typeface="Meiryo UI" panose="020B0604030504040204" pitchFamily="50" charset="-128"/>
                          <a:ea typeface="Meiryo UI" panose="020B0604030504040204" pitchFamily="50" charset="-128"/>
                        </a:rPr>
                        <a:t>①オ緩和ケアチーム新規介入患者数</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300" b="0" dirty="0" smtClean="0">
                          <a:latin typeface="Meiryo UI" panose="020B0604030504040204" pitchFamily="50" charset="-128"/>
                          <a:ea typeface="Meiryo UI" panose="020B0604030504040204" pitchFamily="50" charset="-128"/>
                        </a:rPr>
                        <a:t>（基準：</a:t>
                      </a:r>
                      <a:r>
                        <a:rPr kumimoji="1" lang="en-US" altLang="ja-JP" sz="1300" b="0" dirty="0" smtClean="0">
                          <a:latin typeface="Meiryo UI" panose="020B0604030504040204" pitchFamily="50" charset="-128"/>
                          <a:ea typeface="Meiryo UI" panose="020B0604030504040204" pitchFamily="50" charset="-128"/>
                        </a:rPr>
                        <a:t>50</a:t>
                      </a:r>
                      <a:r>
                        <a:rPr kumimoji="1" lang="ja-JP" altLang="en-US" sz="1300" b="0" dirty="0" smtClean="0">
                          <a:latin typeface="Meiryo UI" panose="020B0604030504040204" pitchFamily="50" charset="-128"/>
                          <a:ea typeface="Meiryo UI" panose="020B0604030504040204" pitchFamily="50" charset="-128"/>
                        </a:rPr>
                        <a:t>人</a:t>
                      </a:r>
                      <a:r>
                        <a:rPr kumimoji="1" lang="en-US" altLang="ja-JP" sz="1300" b="0" dirty="0" smtClean="0">
                          <a:latin typeface="Meiryo UI" panose="020B0604030504040204" pitchFamily="50" charset="-128"/>
                          <a:ea typeface="Meiryo UI" panose="020B0604030504040204" pitchFamily="50" charset="-128"/>
                        </a:rPr>
                        <a:t>/</a:t>
                      </a:r>
                      <a:r>
                        <a:rPr kumimoji="1" lang="ja-JP" altLang="en-US" sz="1300" b="0" dirty="0" smtClean="0">
                          <a:latin typeface="Meiryo UI" panose="020B0604030504040204" pitchFamily="50" charset="-128"/>
                          <a:ea typeface="Meiryo UI" panose="020B0604030504040204" pitchFamily="50" charset="-128"/>
                        </a:rPr>
                        <a:t>年）</a:t>
                      </a:r>
                      <a:endParaRPr kumimoji="1" lang="ja-JP" altLang="en-US" sz="1300" b="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532244813"/>
                  </a:ext>
                </a:extLst>
              </a:tr>
              <a:tr h="473621">
                <a:tc>
                  <a:txBody>
                    <a:bodyPr/>
                    <a:lstStyle/>
                    <a:p>
                      <a:pPr algn="ctr"/>
                      <a:r>
                        <a:rPr kumimoji="1" lang="en-US" altLang="ja-JP" sz="1400" dirty="0" smtClean="0">
                          <a:latin typeface="Meiryo UI" panose="020B0604030504040204" pitchFamily="50" charset="-128"/>
                          <a:ea typeface="Meiryo UI" panose="020B0604030504040204" pitchFamily="50" charset="-128"/>
                        </a:rPr>
                        <a:t>988</a:t>
                      </a:r>
                      <a:r>
                        <a:rPr kumimoji="1" lang="ja-JP" altLang="en-US" sz="1400" dirty="0" smtClean="0">
                          <a:latin typeface="Meiryo UI" panose="020B0604030504040204" pitchFamily="50" charset="-128"/>
                          <a:ea typeface="Meiryo UI" panose="020B0604030504040204" pitchFamily="50" charset="-128"/>
                        </a:rPr>
                        <a:t>件（充足）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685</a:t>
                      </a:r>
                      <a:r>
                        <a:rPr kumimoji="1" lang="ja-JP" altLang="en-US" sz="1400" dirty="0" smtClean="0">
                          <a:latin typeface="Meiryo UI" panose="020B0604030504040204" pitchFamily="50" charset="-128"/>
                          <a:ea typeface="Meiryo UI" panose="020B0604030504040204" pitchFamily="50" charset="-128"/>
                        </a:rPr>
                        <a:t>件（充足）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1,225</a:t>
                      </a:r>
                      <a:r>
                        <a:rPr kumimoji="1" lang="ja-JP" altLang="en-US" sz="1400" dirty="0" smtClean="0">
                          <a:latin typeface="Meiryo UI" panose="020B0604030504040204" pitchFamily="50" charset="-128"/>
                          <a:ea typeface="Meiryo UI" panose="020B0604030504040204" pitchFamily="50" charset="-128"/>
                        </a:rPr>
                        <a:t>人（充足）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287</a:t>
                      </a:r>
                      <a:r>
                        <a:rPr kumimoji="1" lang="ja-JP" altLang="en-US" sz="1400" dirty="0" smtClean="0">
                          <a:latin typeface="Meiryo UI" panose="020B0604030504040204" pitchFamily="50" charset="-128"/>
                          <a:ea typeface="Meiryo UI" panose="020B0604030504040204" pitchFamily="50" charset="-128"/>
                        </a:rPr>
                        <a:t>人（充足）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rPr>
                        <a:t>119</a:t>
                      </a:r>
                      <a:r>
                        <a:rPr kumimoji="1" lang="ja-JP" altLang="en-US" sz="1400" dirty="0" smtClean="0">
                          <a:latin typeface="Meiryo UI" panose="020B0604030504040204" pitchFamily="50" charset="-128"/>
                          <a:ea typeface="Meiryo UI" panose="020B0604030504040204" pitchFamily="50" charset="-128"/>
                        </a:rPr>
                        <a:t>人（充足）</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27811903"/>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489299552"/>
              </p:ext>
            </p:extLst>
          </p:nvPr>
        </p:nvGraphicFramePr>
        <p:xfrm>
          <a:off x="229983" y="4428448"/>
          <a:ext cx="8706873" cy="1377896"/>
        </p:xfrm>
        <a:graphic>
          <a:graphicData uri="http://schemas.openxmlformats.org/drawingml/2006/table">
            <a:tbl>
              <a:tblPr firstRow="1" bandRow="1">
                <a:tableStyleId>{5C22544A-7EE6-4342-B048-85BDC9FD1C3A}</a:tableStyleId>
              </a:tblPr>
              <a:tblGrid>
                <a:gridCol w="1569103">
                  <a:extLst>
                    <a:ext uri="{9D8B030D-6E8A-4147-A177-3AD203B41FA5}">
                      <a16:colId xmlns:a16="http://schemas.microsoft.com/office/drawing/2014/main" val="195573724"/>
                    </a:ext>
                  </a:extLst>
                </a:gridCol>
                <a:gridCol w="1704215">
                  <a:extLst>
                    <a:ext uri="{9D8B030D-6E8A-4147-A177-3AD203B41FA5}">
                      <a16:colId xmlns:a16="http://schemas.microsoft.com/office/drawing/2014/main" val="1403441015"/>
                    </a:ext>
                  </a:extLst>
                </a:gridCol>
                <a:gridCol w="1840108">
                  <a:extLst>
                    <a:ext uri="{9D8B030D-6E8A-4147-A177-3AD203B41FA5}">
                      <a16:colId xmlns:a16="http://schemas.microsoft.com/office/drawing/2014/main" val="935088080"/>
                    </a:ext>
                  </a:extLst>
                </a:gridCol>
                <a:gridCol w="1846001">
                  <a:extLst>
                    <a:ext uri="{9D8B030D-6E8A-4147-A177-3AD203B41FA5}">
                      <a16:colId xmlns:a16="http://schemas.microsoft.com/office/drawing/2014/main" val="3305097892"/>
                    </a:ext>
                  </a:extLst>
                </a:gridCol>
                <a:gridCol w="1747446">
                  <a:extLst>
                    <a:ext uri="{9D8B030D-6E8A-4147-A177-3AD203B41FA5}">
                      <a16:colId xmlns:a16="http://schemas.microsoft.com/office/drawing/2014/main" val="3335147538"/>
                    </a:ext>
                  </a:extLst>
                </a:gridCol>
              </a:tblGrid>
              <a:tr h="339881">
                <a:tc>
                  <a:txBody>
                    <a:bodyPr/>
                    <a:lstStyle/>
                    <a:p>
                      <a:pPr algn="ctr"/>
                      <a:r>
                        <a:rPr kumimoji="1" lang="ja-JP" altLang="en-US" sz="1300" dirty="0" smtClean="0">
                          <a:latin typeface="Meiryo UI" panose="020B0604030504040204" pitchFamily="50" charset="-128"/>
                          <a:ea typeface="Meiryo UI" panose="020B0604030504040204" pitchFamily="50" charset="-128"/>
                        </a:rPr>
                        <a:t>３　研修の実施体制</a:t>
                      </a:r>
                      <a:endParaRPr kumimoji="1" lang="ja-JP" altLang="en-US" sz="1300" dirty="0">
                        <a:latin typeface="Meiryo UI" panose="020B0604030504040204" pitchFamily="50" charset="-128"/>
                        <a:ea typeface="Meiryo UI" panose="020B0604030504040204" pitchFamily="50" charset="-128"/>
                      </a:endParaRPr>
                    </a:p>
                  </a:txBody>
                  <a:tcPr marL="36000" marR="36000" anchor="ctr"/>
                </a:tc>
                <a:tc>
                  <a:txBody>
                    <a:bodyPr/>
                    <a:lstStyle/>
                    <a:p>
                      <a:pPr algn="ctr"/>
                      <a:r>
                        <a:rPr kumimoji="1" lang="ja-JP" altLang="en-US" sz="1300" dirty="0" smtClean="0">
                          <a:latin typeface="Meiryo UI" panose="020B0604030504040204" pitchFamily="50" charset="-128"/>
                          <a:ea typeface="Meiryo UI" panose="020B0604030504040204" pitchFamily="50" charset="-128"/>
                        </a:rPr>
                        <a:t>４　情報収集提供体制</a:t>
                      </a:r>
                      <a:endParaRPr kumimoji="1" lang="en-US" altLang="ja-JP" sz="1300" dirty="0" smtClean="0">
                        <a:latin typeface="Meiryo UI" panose="020B0604030504040204" pitchFamily="50" charset="-128"/>
                        <a:ea typeface="Meiryo UI" panose="020B0604030504040204" pitchFamily="50" charset="-128"/>
                      </a:endParaRPr>
                    </a:p>
                    <a:p>
                      <a:pPr algn="ctr"/>
                      <a:r>
                        <a:rPr kumimoji="1" lang="en-US" altLang="ja-JP" sz="1300" dirty="0" smtClean="0">
                          <a:latin typeface="Meiryo UI" panose="020B0604030504040204" pitchFamily="50" charset="-128"/>
                          <a:ea typeface="Meiryo UI" panose="020B0604030504040204" pitchFamily="50" charset="-128"/>
                        </a:rPr>
                        <a:t>(1)</a:t>
                      </a:r>
                      <a:r>
                        <a:rPr kumimoji="1" lang="ja-JP" altLang="en-US" sz="1300" dirty="0" smtClean="0">
                          <a:latin typeface="Meiryo UI" panose="020B0604030504040204" pitchFamily="50" charset="-128"/>
                          <a:ea typeface="Meiryo UI" panose="020B0604030504040204" pitchFamily="50" charset="-128"/>
                        </a:rPr>
                        <a:t>がん相談支援</a:t>
                      </a:r>
                      <a:r>
                        <a:rPr kumimoji="1" lang="en-US" altLang="ja-JP" sz="1300" dirty="0" smtClean="0">
                          <a:latin typeface="Meiryo UI" panose="020B0604030504040204" pitchFamily="50" charset="-128"/>
                          <a:ea typeface="Meiryo UI" panose="020B0604030504040204" pitchFamily="50" charset="-128"/>
                        </a:rPr>
                        <a:t>C</a:t>
                      </a:r>
                    </a:p>
                    <a:p>
                      <a:pPr algn="ctr"/>
                      <a:r>
                        <a:rPr kumimoji="1" lang="en-US" altLang="ja-JP" sz="1300" dirty="0" smtClean="0">
                          <a:latin typeface="Meiryo UI" panose="020B0604030504040204" pitchFamily="50" charset="-128"/>
                          <a:ea typeface="Meiryo UI" panose="020B0604030504040204" pitchFamily="50" charset="-128"/>
                        </a:rPr>
                        <a:t>(2)</a:t>
                      </a:r>
                      <a:r>
                        <a:rPr kumimoji="1" lang="ja-JP" altLang="en-US" sz="1300" dirty="0" smtClean="0">
                          <a:latin typeface="Meiryo UI" panose="020B0604030504040204" pitchFamily="50" charset="-128"/>
                          <a:ea typeface="Meiryo UI" panose="020B0604030504040204" pitchFamily="50" charset="-128"/>
                        </a:rPr>
                        <a:t>院内がん登録</a:t>
                      </a:r>
                      <a:endParaRPr kumimoji="1" lang="en-US" altLang="ja-JP" sz="1300" dirty="0" smtClean="0">
                        <a:latin typeface="Meiryo UI" panose="020B0604030504040204" pitchFamily="50" charset="-128"/>
                        <a:ea typeface="Meiryo UI" panose="020B0604030504040204" pitchFamily="50" charset="-128"/>
                      </a:endParaRPr>
                    </a:p>
                    <a:p>
                      <a:pPr algn="ctr"/>
                      <a:r>
                        <a:rPr kumimoji="1" lang="en-US" altLang="ja-JP" sz="13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情報提供・普及啓発</a:t>
                      </a:r>
                      <a:endParaRPr kumimoji="1" lang="ja-JP" altLang="en-US" sz="1200" dirty="0">
                        <a:latin typeface="Meiryo UI" panose="020B0604030504040204" pitchFamily="50" charset="-128"/>
                        <a:ea typeface="Meiryo UI" panose="020B0604030504040204" pitchFamily="50" charset="-128"/>
                      </a:endParaRPr>
                    </a:p>
                  </a:txBody>
                  <a:tcPr marL="36000" marR="36000" anchor="ctr"/>
                </a:tc>
                <a:tc>
                  <a:txBody>
                    <a:bodyPr/>
                    <a:lstStyle/>
                    <a:p>
                      <a:pPr algn="ctr"/>
                      <a:r>
                        <a:rPr kumimoji="1" lang="ja-JP" altLang="en-US" sz="1300" dirty="0" smtClean="0">
                          <a:latin typeface="Meiryo UI" panose="020B0604030504040204" pitchFamily="50" charset="-128"/>
                          <a:ea typeface="Meiryo UI" panose="020B0604030504040204" pitchFamily="50" charset="-128"/>
                        </a:rPr>
                        <a:t>５　臨床研究・調査研究</a:t>
                      </a:r>
                      <a:endParaRPr kumimoji="1" lang="ja-JP" altLang="en-US" sz="1300" dirty="0">
                        <a:latin typeface="Meiryo UI" panose="020B0604030504040204" pitchFamily="50" charset="-128"/>
                        <a:ea typeface="Meiryo UI" panose="020B0604030504040204" pitchFamily="50" charset="-128"/>
                      </a:endParaRPr>
                    </a:p>
                  </a:txBody>
                  <a:tcPr marL="36000" marR="36000" anchor="ctr"/>
                </a:tc>
                <a:tc>
                  <a:txBody>
                    <a:bodyPr/>
                    <a:lstStyle/>
                    <a:p>
                      <a:pPr algn="ctr"/>
                      <a:r>
                        <a:rPr kumimoji="1" lang="ja-JP" altLang="en-US" sz="1300" b="1" dirty="0" smtClean="0">
                          <a:latin typeface="Meiryo UI" panose="020B0604030504040204" pitchFamily="50" charset="-128"/>
                          <a:ea typeface="Meiryo UI" panose="020B0604030504040204" pitchFamily="50" charset="-128"/>
                        </a:rPr>
                        <a:t>６　</a:t>
                      </a:r>
                      <a:r>
                        <a:rPr kumimoji="1" lang="en-US" altLang="ja-JP" sz="1300" b="1" dirty="0" smtClean="0">
                          <a:latin typeface="Meiryo UI" panose="020B0604030504040204" pitchFamily="50" charset="-128"/>
                          <a:ea typeface="Meiryo UI" panose="020B0604030504040204" pitchFamily="50" charset="-128"/>
                        </a:rPr>
                        <a:t>PDCA</a:t>
                      </a:r>
                      <a:r>
                        <a:rPr kumimoji="1" lang="ja-JP" altLang="en-US" sz="1300" b="1" dirty="0" smtClean="0">
                          <a:latin typeface="Meiryo UI" panose="020B0604030504040204" pitchFamily="50" charset="-128"/>
                          <a:ea typeface="Meiryo UI" panose="020B0604030504040204" pitchFamily="50" charset="-128"/>
                        </a:rPr>
                        <a:t>サイクル確保</a:t>
                      </a:r>
                      <a:endParaRPr kumimoji="1" lang="ja-JP" altLang="en-US" sz="1300" b="1" dirty="0">
                        <a:latin typeface="Meiryo UI" panose="020B0604030504040204" pitchFamily="50" charset="-128"/>
                        <a:ea typeface="Meiryo UI" panose="020B0604030504040204" pitchFamily="50" charset="-128"/>
                      </a:endParaRPr>
                    </a:p>
                  </a:txBody>
                  <a:tcPr marL="36000" marR="36000" anchor="ctr"/>
                </a:tc>
                <a:tc>
                  <a:txBody>
                    <a:bodyPr/>
                    <a:lstStyle/>
                    <a:p>
                      <a:pPr algn="ctr"/>
                      <a:r>
                        <a:rPr kumimoji="1" lang="ja-JP" altLang="en-US" sz="1300" dirty="0" smtClean="0">
                          <a:latin typeface="Meiryo UI" panose="020B0604030504040204" pitchFamily="50" charset="-128"/>
                          <a:ea typeface="Meiryo UI" panose="020B0604030504040204" pitchFamily="50" charset="-128"/>
                        </a:rPr>
                        <a:t>７　医療安全管理</a:t>
                      </a:r>
                      <a:endParaRPr kumimoji="1" lang="ja-JP" altLang="en-US" sz="13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1101444638"/>
                  </a:ext>
                </a:extLst>
              </a:tr>
              <a:tr h="493976">
                <a:tc>
                  <a:txBody>
                    <a:bodyPr/>
                    <a:lstStyle/>
                    <a:p>
                      <a:pPr algn="ctr"/>
                      <a:r>
                        <a:rPr kumimoji="1" lang="ja-JP" altLang="en-US" sz="1400" dirty="0" smtClean="0">
                          <a:latin typeface="Meiryo UI" panose="020B0604030504040204" pitchFamily="50" charset="-128"/>
                          <a:ea typeface="Meiryo UI" panose="020B0604030504040204" pitchFamily="50" charset="-128"/>
                        </a:rPr>
                        <a:t>全て充足</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全て充足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全て充足</a:t>
                      </a: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全て充足</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全て充足</a:t>
                      </a:r>
                    </a:p>
                  </a:txBody>
                  <a:tcPr anchor="ctr"/>
                </a:tc>
                <a:extLst>
                  <a:ext uri="{0D108BD9-81ED-4DB2-BD59-A6C34878D82A}">
                    <a16:rowId xmlns:a16="http://schemas.microsoft.com/office/drawing/2014/main" val="1116740614"/>
                  </a:ext>
                </a:extLst>
              </a:tr>
            </a:tbl>
          </a:graphicData>
        </a:graphic>
      </p:graphicFrame>
      <p:sp>
        <p:nvSpPr>
          <p:cNvPr id="9" name="テキスト ボックス 1"/>
          <p:cNvSpPr txBox="1"/>
          <p:nvPr/>
        </p:nvSpPr>
        <p:spPr>
          <a:xfrm>
            <a:off x="199035" y="6384497"/>
            <a:ext cx="8712968" cy="3463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u="sng" dirty="0" smtClean="0">
                <a:latin typeface="Meiryo UI" panose="020B0604030504040204" pitchFamily="50" charset="-128"/>
                <a:ea typeface="Meiryo UI" panose="020B0604030504040204" pitchFamily="50" charset="-128"/>
                <a:cs typeface="ＭＳ Ｐゴシック"/>
              </a:rPr>
              <a:t>府において現況報告書に基づき現地調査を実施（</a:t>
            </a:r>
            <a:r>
              <a:rPr lang="en-US" altLang="ja-JP" b="1" u="sng" dirty="0" smtClean="0">
                <a:latin typeface="Meiryo UI" panose="020B0604030504040204" pitchFamily="50" charset="-128"/>
                <a:ea typeface="Meiryo UI" panose="020B0604030504040204" pitchFamily="50" charset="-128"/>
                <a:cs typeface="ＭＳ Ｐゴシック"/>
              </a:rPr>
              <a:t>R2.10.9</a:t>
            </a:r>
            <a:r>
              <a:rPr lang="ja-JP" altLang="en-US" b="1" u="sng" dirty="0" smtClean="0">
                <a:latin typeface="Meiryo UI" panose="020B0604030504040204" pitchFamily="50" charset="-128"/>
                <a:ea typeface="Meiryo UI" panose="020B0604030504040204" pitchFamily="50" charset="-128"/>
                <a:cs typeface="ＭＳ Ｐゴシック"/>
              </a:rPr>
              <a:t> ）⇒全要件の充足を確認済</a:t>
            </a:r>
            <a:endParaRPr lang="ja-JP" altLang="ja-JP" b="1" u="sng" dirty="0">
              <a:latin typeface="Meiryo UI" panose="020B0604030504040204" pitchFamily="50" charset="-128"/>
              <a:ea typeface="Meiryo UI" panose="020B0604030504040204" pitchFamily="50" charset="-128"/>
              <a:cs typeface="ＭＳ Ｐゴシック"/>
            </a:endParaRPr>
          </a:p>
        </p:txBody>
      </p:sp>
      <p:sp>
        <p:nvSpPr>
          <p:cNvPr id="7" name="下矢印 6"/>
          <p:cNvSpPr/>
          <p:nvPr/>
        </p:nvSpPr>
        <p:spPr>
          <a:xfrm>
            <a:off x="3779912" y="5997384"/>
            <a:ext cx="1152128" cy="31194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aphicFrame>
        <p:nvGraphicFramePr>
          <p:cNvPr id="10" name="表 9"/>
          <p:cNvGraphicFramePr>
            <a:graphicFrameLocks noGrp="1"/>
          </p:cNvGraphicFramePr>
          <p:nvPr>
            <p:extLst>
              <p:ext uri="{D42A27DB-BD31-4B8C-83A1-F6EECF244321}">
                <p14:modId xmlns:p14="http://schemas.microsoft.com/office/powerpoint/2010/main" val="239785405"/>
              </p:ext>
            </p:extLst>
          </p:nvPr>
        </p:nvGraphicFramePr>
        <p:xfrm>
          <a:off x="233713" y="3487757"/>
          <a:ext cx="2898126" cy="833857"/>
        </p:xfrm>
        <a:graphic>
          <a:graphicData uri="http://schemas.openxmlformats.org/drawingml/2006/table">
            <a:tbl>
              <a:tblPr firstRow="1" bandRow="1">
                <a:tableStyleId>{5C22544A-7EE6-4342-B048-85BDC9FD1C3A}</a:tableStyleId>
              </a:tblPr>
              <a:tblGrid>
                <a:gridCol w="2898126">
                  <a:extLst>
                    <a:ext uri="{9D8B030D-6E8A-4147-A177-3AD203B41FA5}">
                      <a16:colId xmlns:a16="http://schemas.microsoft.com/office/drawing/2014/main" val="195573724"/>
                    </a:ext>
                  </a:extLst>
                </a:gridCol>
              </a:tblGrid>
              <a:tr h="339881">
                <a:tc>
                  <a:txBody>
                    <a:bodyPr/>
                    <a:lstStyle/>
                    <a:p>
                      <a:pPr algn="ctr"/>
                      <a:r>
                        <a:rPr kumimoji="1" lang="ja-JP" altLang="en-US" sz="1300" dirty="0" smtClean="0">
                          <a:latin typeface="Meiryo UI" panose="020B0604030504040204" pitchFamily="50" charset="-128"/>
                          <a:ea typeface="Meiryo UI" panose="020B0604030504040204" pitchFamily="50" charset="-128"/>
                        </a:rPr>
                        <a:t>②圏域カバー率（概ね２割程度）</a:t>
                      </a:r>
                      <a:endParaRPr kumimoji="1" lang="ja-JP" altLang="en-US" sz="13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1101444638"/>
                  </a:ext>
                </a:extLst>
              </a:tr>
              <a:tr h="493976">
                <a:tc>
                  <a:txBody>
                    <a:bodyPr/>
                    <a:lstStyle/>
                    <a:p>
                      <a:pPr algn="ctr"/>
                      <a:r>
                        <a:rPr kumimoji="1" lang="ja-JP" altLang="en-US" sz="1400" dirty="0" smtClean="0">
                          <a:latin typeface="Meiryo UI" panose="020B0604030504040204" pitchFamily="50" charset="-128"/>
                          <a:ea typeface="Meiryo UI" panose="020B0604030504040204" pitchFamily="50" charset="-128"/>
                        </a:rPr>
                        <a:t>１９％（充足）</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16740614"/>
                  </a:ext>
                </a:extLst>
              </a:tr>
            </a:tbl>
          </a:graphicData>
        </a:graphic>
      </p:graphicFrame>
      <p:sp>
        <p:nvSpPr>
          <p:cNvPr id="11" name="テキスト ボックス 1"/>
          <p:cNvSpPr txBox="1"/>
          <p:nvPr/>
        </p:nvSpPr>
        <p:spPr>
          <a:xfrm>
            <a:off x="192554" y="5878432"/>
            <a:ext cx="2939285" cy="29239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en-US" altLang="ja-JP" sz="1100" dirty="0" smtClean="0">
                <a:latin typeface="Meiryo UI" panose="020B0604030504040204" pitchFamily="50" charset="-128"/>
                <a:ea typeface="Meiryo UI" panose="020B0604030504040204" pitchFamily="50" charset="-128"/>
                <a:cs typeface="ＭＳ Ｐゴシック"/>
              </a:rPr>
              <a:t>※</a:t>
            </a:r>
            <a:r>
              <a:rPr lang="ja-JP" altLang="en-US" sz="1100" dirty="0" smtClean="0">
                <a:latin typeface="Meiryo UI" panose="020B0604030504040204" pitchFamily="50" charset="-128"/>
                <a:ea typeface="Meiryo UI" panose="020B0604030504040204" pitchFamily="50" charset="-128"/>
                <a:cs typeface="ＭＳ Ｐゴシック"/>
              </a:rPr>
              <a:t>「概ね」は国検討会において９割で運用の方針</a:t>
            </a:r>
            <a:endParaRPr lang="ja-JP" altLang="ja-JP" sz="1100" dirty="0">
              <a:latin typeface="Meiryo UI" panose="020B0604030504040204" pitchFamily="50" charset="-128"/>
              <a:ea typeface="Meiryo UI" panose="020B0604030504040204" pitchFamily="50" charset="-128"/>
              <a:cs typeface="ＭＳ Ｐゴシック"/>
            </a:endParaRPr>
          </a:p>
        </p:txBody>
      </p:sp>
      <p:sp>
        <p:nvSpPr>
          <p:cNvPr id="2" name="スライド番号プレースホルダー 1"/>
          <p:cNvSpPr>
            <a:spLocks noGrp="1"/>
          </p:cNvSpPr>
          <p:nvPr>
            <p:ph type="sldNum" sz="quarter" idx="12"/>
          </p:nvPr>
        </p:nvSpPr>
        <p:spPr>
          <a:xfrm>
            <a:off x="8748464" y="6384497"/>
            <a:ext cx="288032" cy="365125"/>
          </a:xfrm>
        </p:spPr>
        <p:txBody>
          <a:bodyPr/>
          <a:lstStyle/>
          <a:p>
            <a:fld id="{4C672374-2C65-4225-B1BC-5F795CF92C82}" type="slidenum">
              <a:rPr kumimoji="1" lang="ja-JP" altLang="en-US" smtClean="0"/>
              <a:t>6</a:t>
            </a:fld>
            <a:endParaRPr kumimoji="1" lang="ja-JP" altLang="en-US"/>
          </a:p>
        </p:txBody>
      </p:sp>
    </p:spTree>
    <p:extLst>
      <p:ext uri="{BB962C8B-B14F-4D97-AF65-F5344CB8AC3E}">
        <p14:creationId xmlns:p14="http://schemas.microsoft.com/office/powerpoint/2010/main" val="197101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7</a:t>
            </a:fld>
            <a:endParaRPr kumimoji="1" lang="ja-JP" altLang="en-US"/>
          </a:p>
        </p:txBody>
      </p:sp>
      <p:pic>
        <p:nvPicPr>
          <p:cNvPr id="5" name="図 4"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028" y="862771"/>
            <a:ext cx="8986431" cy="5519638"/>
          </a:xfrm>
          <a:prstGeom prst="rect">
            <a:avLst/>
          </a:prstGeom>
        </p:spPr>
      </p:pic>
      <p:sp>
        <p:nvSpPr>
          <p:cNvPr id="6" name="正方形/長方形 5"/>
          <p:cNvSpPr/>
          <p:nvPr/>
        </p:nvSpPr>
        <p:spPr>
          <a:xfrm>
            <a:off x="0" y="6024"/>
            <a:ext cx="9144000" cy="542656"/>
          </a:xfrm>
          <a:prstGeom prst="rect">
            <a:avLst/>
          </a:prstGeom>
          <a:solidFill>
            <a:srgbClr val="0070C0"/>
          </a:solidFill>
        </p:spPr>
        <p:txBody>
          <a:bodyPr wrap="square" anchor="ctr">
            <a:noAutofit/>
          </a:bodyPr>
          <a:lstStyle/>
          <a:p>
            <a:pPr algn="ctr"/>
            <a:r>
              <a:rPr lang="ja-JP" altLang="en-US" dirty="0" smtClean="0">
                <a:solidFill>
                  <a:schemeClr val="bg1"/>
                </a:solidFill>
                <a:latin typeface="Meiryo UI" panose="020B0604030504040204" pitchFamily="50" charset="-128"/>
                <a:ea typeface="Meiryo UI" panose="020B0604030504040204" pitchFamily="50" charset="-128"/>
              </a:rPr>
              <a:t>がん</a:t>
            </a:r>
            <a:r>
              <a:rPr lang="ja-JP" altLang="en-US" dirty="0">
                <a:solidFill>
                  <a:schemeClr val="bg1"/>
                </a:solidFill>
                <a:latin typeface="Meiryo UI" panose="020B0604030504040204" pitchFamily="50" charset="-128"/>
                <a:ea typeface="Meiryo UI" panose="020B0604030504040204" pitchFamily="50" charset="-128"/>
              </a:rPr>
              <a:t>診療連携拠点病院の指定要件</a:t>
            </a:r>
            <a:r>
              <a:rPr lang="ja-JP" altLang="en-US" dirty="0" smtClean="0">
                <a:solidFill>
                  <a:schemeClr val="bg1"/>
                </a:solidFill>
                <a:latin typeface="Meiryo UI" panose="020B0604030504040204" pitchFamily="50" charset="-128"/>
                <a:ea typeface="Meiryo UI" panose="020B0604030504040204" pitchFamily="50" charset="-128"/>
              </a:rPr>
              <a:t>抜粋①</a:t>
            </a:r>
            <a:endParaRPr lang="ja-JP" altLang="en-US"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57053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C672374-2C65-4225-B1BC-5F795CF92C82}" type="slidenum">
              <a:rPr kumimoji="1" lang="ja-JP" altLang="en-US" smtClean="0"/>
              <a:t>8</a:t>
            </a:fld>
            <a:endParaRPr kumimoji="1" lang="ja-JP" altLang="en-US"/>
          </a:p>
        </p:txBody>
      </p:sp>
      <p:pic>
        <p:nvPicPr>
          <p:cNvPr id="3" name="図 2"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12776"/>
            <a:ext cx="8908709" cy="4392488"/>
          </a:xfrm>
          <a:prstGeom prst="rect">
            <a:avLst/>
          </a:prstGeom>
        </p:spPr>
      </p:pic>
      <p:sp>
        <p:nvSpPr>
          <p:cNvPr id="4" name="正方形/長方形 3"/>
          <p:cNvSpPr/>
          <p:nvPr/>
        </p:nvSpPr>
        <p:spPr>
          <a:xfrm>
            <a:off x="0" y="6024"/>
            <a:ext cx="9144000" cy="542656"/>
          </a:xfrm>
          <a:prstGeom prst="rect">
            <a:avLst/>
          </a:prstGeom>
          <a:solidFill>
            <a:srgbClr val="0070C0"/>
          </a:solidFill>
        </p:spPr>
        <p:txBody>
          <a:bodyPr wrap="square" anchor="ctr">
            <a:noAutofit/>
          </a:bodyPr>
          <a:lstStyle/>
          <a:p>
            <a:pPr algn="ctr"/>
            <a:r>
              <a:rPr lang="ja-JP" altLang="en-US" dirty="0" smtClean="0">
                <a:solidFill>
                  <a:schemeClr val="bg1"/>
                </a:solidFill>
                <a:latin typeface="Meiryo UI" panose="020B0604030504040204" pitchFamily="50" charset="-128"/>
                <a:ea typeface="Meiryo UI" panose="020B0604030504040204" pitchFamily="50" charset="-128"/>
              </a:rPr>
              <a:t>がん</a:t>
            </a:r>
            <a:r>
              <a:rPr lang="ja-JP" altLang="en-US" dirty="0">
                <a:solidFill>
                  <a:schemeClr val="bg1"/>
                </a:solidFill>
                <a:latin typeface="Meiryo UI" panose="020B0604030504040204" pitchFamily="50" charset="-128"/>
                <a:ea typeface="Meiryo UI" panose="020B0604030504040204" pitchFamily="50" charset="-128"/>
              </a:rPr>
              <a:t>診療連携拠点病院の指定要件抜粋</a:t>
            </a:r>
            <a:r>
              <a:rPr lang="ja-JP" altLang="en-US" dirty="0" smtClean="0">
                <a:solidFill>
                  <a:schemeClr val="bg1"/>
                </a:solidFill>
                <a:latin typeface="Meiryo UI" panose="020B0604030504040204" pitchFamily="50" charset="-128"/>
                <a:ea typeface="Meiryo UI" panose="020B0604030504040204" pitchFamily="50" charset="-128"/>
              </a:rPr>
              <a:t>②</a:t>
            </a:r>
            <a:endParaRPr lang="ja-JP" altLang="en-US"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78615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167786" y="44623"/>
            <a:ext cx="8796702" cy="496565"/>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４－②　和泉市立総合医療センターを指定推薦する考え方（国への説明）</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67786" y="692696"/>
            <a:ext cx="8796702" cy="6048672"/>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55040" y="753787"/>
            <a:ext cx="8650469" cy="2144177"/>
          </a:xfrm>
          <a:prstGeom prst="rect">
            <a:avLst/>
          </a:prstGeom>
        </p:spPr>
        <p:txBody>
          <a:bodyPr wrap="square">
            <a:spAutoFit/>
          </a:bodyPr>
          <a:lstStyle/>
          <a:p>
            <a:pPr>
              <a:lnSpc>
                <a:spcPts val="2000"/>
              </a:lnSpc>
            </a:pPr>
            <a:r>
              <a:rPr lang="ja-JP" altLang="en-US" sz="1600" b="1" u="sng" dirty="0" smtClean="0">
                <a:latin typeface="Meiryo UI" panose="020B0604030504040204" pitchFamily="50" charset="-128"/>
                <a:ea typeface="Meiryo UI" panose="020B0604030504040204" pitchFamily="50" charset="-128"/>
              </a:rPr>
              <a:t>１　複数指定の必要性について（受療動向）</a:t>
            </a:r>
            <a:endParaRPr lang="ja-JP" altLang="en-US" sz="1600" b="1" u="sng" dirty="0">
              <a:latin typeface="Meiryo UI" panose="020B0604030504040204" pitchFamily="50" charset="-128"/>
              <a:ea typeface="Meiryo UI" panose="020B0604030504040204" pitchFamily="50" charset="-128"/>
            </a:endParaRPr>
          </a:p>
          <a:p>
            <a:pPr marL="174625" indent="-174625">
              <a:lnSpc>
                <a:spcPts val="2000"/>
              </a:lnSpc>
            </a:pPr>
            <a:r>
              <a:rPr lang="ja-JP" altLang="en-US" sz="1400" dirty="0" smtClean="0">
                <a:latin typeface="Meiryo UI" panose="020B0604030504040204" pitchFamily="50" charset="-128"/>
                <a:ea typeface="Meiryo UI" panose="020B0604030504040204" pitchFamily="50" charset="-128"/>
              </a:rPr>
              <a:t>　・泉州</a:t>
            </a:r>
            <a:r>
              <a:rPr lang="ja-JP" altLang="en-US" sz="1400" dirty="0">
                <a:latin typeface="Meiryo UI" panose="020B0604030504040204" pitchFamily="50" charset="-128"/>
                <a:ea typeface="Meiryo UI" panose="020B0604030504040204" pitchFamily="50" charset="-128"/>
              </a:rPr>
              <a:t>医療圏（</a:t>
            </a:r>
            <a:r>
              <a:rPr lang="en-US" altLang="ja-JP" sz="1400" dirty="0">
                <a:latin typeface="Meiryo UI" panose="020B0604030504040204" pitchFamily="50" charset="-128"/>
                <a:ea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rPr>
              <a:t>市</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町）は人口約</a:t>
            </a:r>
            <a:r>
              <a:rPr lang="en-US" altLang="ja-JP" sz="1400" dirty="0">
                <a:latin typeface="Meiryo UI" panose="020B0604030504040204" pitchFamily="50" charset="-128"/>
                <a:ea typeface="Meiryo UI" panose="020B0604030504040204" pitchFamily="50" charset="-128"/>
              </a:rPr>
              <a:t>90</a:t>
            </a:r>
            <a:r>
              <a:rPr lang="ja-JP" altLang="en-US" sz="1400" dirty="0" smtClean="0">
                <a:latin typeface="Meiryo UI" panose="020B0604030504040204" pitchFamily="50" charset="-128"/>
                <a:ea typeface="Meiryo UI" panose="020B0604030504040204" pitchFamily="50" charset="-128"/>
              </a:rPr>
              <a:t>万人（府内４番目）で</a:t>
            </a:r>
            <a:r>
              <a:rPr lang="ja-JP" altLang="en-US" sz="1400" dirty="0">
                <a:latin typeface="Meiryo UI" panose="020B0604030504040204" pitchFamily="50" charset="-128"/>
                <a:ea typeface="Meiryo UI" panose="020B0604030504040204" pitchFamily="50" charset="-128"/>
              </a:rPr>
              <a:t>あり</a:t>
            </a:r>
            <a:r>
              <a:rPr lang="ja-JP" altLang="en-US" sz="1400" dirty="0" smtClean="0">
                <a:latin typeface="Meiryo UI" panose="020B0604030504040204" pitchFamily="50" charset="-128"/>
                <a:ea typeface="Meiryo UI" panose="020B0604030504040204" pitchFamily="50" charset="-128"/>
              </a:rPr>
              <a:t>、堺市</a:t>
            </a:r>
            <a:r>
              <a:rPr lang="ja-JP" altLang="en-US" sz="1400" dirty="0">
                <a:latin typeface="Meiryo UI" panose="020B0604030504040204" pitchFamily="50" charset="-128"/>
                <a:ea typeface="Meiryo UI" panose="020B0604030504040204" pitchFamily="50" charset="-128"/>
              </a:rPr>
              <a:t>以南から岬町に至るまで</a:t>
            </a:r>
            <a:r>
              <a:rPr lang="ja-JP" altLang="en-US" sz="1400" dirty="0" smtClean="0">
                <a:latin typeface="Meiryo UI" panose="020B0604030504040204" pitchFamily="50" charset="-128"/>
                <a:ea typeface="Meiryo UI" panose="020B0604030504040204" pitchFamily="50" charset="-128"/>
              </a:rPr>
              <a:t>南北に細長く、面積</a:t>
            </a:r>
            <a:r>
              <a:rPr lang="ja-JP" altLang="en-US" sz="1400" dirty="0">
                <a:latin typeface="Meiryo UI" panose="020B0604030504040204" pitchFamily="50" charset="-128"/>
                <a:ea typeface="Meiryo UI" panose="020B0604030504040204" pitchFamily="50" charset="-128"/>
              </a:rPr>
              <a:t>として</a:t>
            </a:r>
            <a:r>
              <a:rPr lang="ja-JP" altLang="en-US" sz="1400" dirty="0" smtClean="0">
                <a:latin typeface="Meiryo UI" panose="020B0604030504040204" pitchFamily="50" charset="-128"/>
                <a:ea typeface="Meiryo UI" panose="020B0604030504040204" pitchFamily="50" charset="-128"/>
              </a:rPr>
              <a:t>は</a:t>
            </a:r>
            <a:r>
              <a:rPr lang="ja-JP" altLang="en-US" sz="1400" dirty="0">
                <a:latin typeface="Meiryo UI" panose="020B0604030504040204" pitchFamily="50" charset="-128"/>
                <a:ea typeface="Meiryo UI" panose="020B0604030504040204" pitchFamily="50" charset="-128"/>
              </a:rPr>
              <a:t>府内</a:t>
            </a:r>
            <a:r>
              <a:rPr lang="ja-JP" altLang="en-US" sz="1400" dirty="0" smtClean="0">
                <a:latin typeface="Meiryo UI" panose="020B0604030504040204" pitchFamily="50" charset="-128"/>
                <a:ea typeface="Meiryo UI" panose="020B0604030504040204" pitchFamily="50" charset="-128"/>
              </a:rPr>
              <a:t>最大。高度型</a:t>
            </a:r>
            <a:r>
              <a:rPr lang="ja-JP" altLang="en-US" sz="1400" dirty="0">
                <a:latin typeface="Meiryo UI" panose="020B0604030504040204" pitchFamily="50" charset="-128"/>
                <a:ea typeface="Meiryo UI" panose="020B0604030504040204" pitchFamily="50" charset="-128"/>
              </a:rPr>
              <a:t>拠点病院である、市立岸和田市民</a:t>
            </a:r>
            <a:r>
              <a:rPr lang="ja-JP" altLang="en-US" sz="1400" dirty="0" smtClean="0">
                <a:latin typeface="Meiryo UI" panose="020B0604030504040204" pitchFamily="50" charset="-128"/>
                <a:ea typeface="Meiryo UI" panose="020B0604030504040204" pitchFamily="50" charset="-128"/>
              </a:rPr>
              <a:t>病院が１施設でカバーしており、府内医療圏１施設あたりのカバー人口は２番目に多い。また、がん患者の受療動向については、外来・入院とも大きな流出超過の状況にある。このような</a:t>
            </a:r>
            <a:r>
              <a:rPr lang="ja-JP" altLang="en-US" sz="1400" dirty="0">
                <a:latin typeface="Meiryo UI" panose="020B0604030504040204" pitchFamily="50" charset="-128"/>
                <a:ea typeface="Meiryo UI" panose="020B0604030504040204" pitchFamily="50" charset="-128"/>
              </a:rPr>
              <a:t>中</a:t>
            </a:r>
            <a:r>
              <a:rPr lang="ja-JP" altLang="en-US" sz="1400" dirty="0" smtClean="0">
                <a:latin typeface="Meiryo UI" panose="020B0604030504040204" pitchFamily="50" charset="-128"/>
                <a:ea typeface="Meiryo UI" panose="020B0604030504040204" pitchFamily="50" charset="-128"/>
              </a:rPr>
              <a:t>、現在、市立</a:t>
            </a:r>
            <a:r>
              <a:rPr lang="ja-JP" altLang="en-US" sz="1400" dirty="0">
                <a:latin typeface="Meiryo UI" panose="020B0604030504040204" pitchFamily="50" charset="-128"/>
                <a:ea typeface="Meiryo UI" panose="020B0604030504040204" pitchFamily="50" charset="-128"/>
              </a:rPr>
              <a:t>岸和田市民</a:t>
            </a:r>
            <a:r>
              <a:rPr lang="ja-JP" altLang="en-US" sz="1400" dirty="0" smtClean="0">
                <a:latin typeface="Meiryo UI" panose="020B0604030504040204" pitchFamily="50" charset="-128"/>
                <a:ea typeface="Meiryo UI" panose="020B0604030504040204" pitchFamily="50" charset="-128"/>
              </a:rPr>
              <a:t>病院は、南部地域を中心に全域をカバーしているが、</a:t>
            </a:r>
            <a:r>
              <a:rPr lang="ja-JP" altLang="en-US" sz="1400" u="sng" dirty="0" smtClean="0">
                <a:latin typeface="Meiryo UI" panose="020B0604030504040204" pitchFamily="50" charset="-128"/>
                <a:ea typeface="Meiryo UI" panose="020B0604030504040204" pitchFamily="50" charset="-128"/>
              </a:rPr>
              <a:t>北部地域については、圏域外への流出への対応が不可欠な状況。</a:t>
            </a:r>
            <a:r>
              <a:rPr lang="ja-JP" altLang="en-US" sz="1400" dirty="0" smtClean="0">
                <a:latin typeface="Meiryo UI" panose="020B0604030504040204" pitchFamily="50" charset="-128"/>
                <a:ea typeface="Meiryo UI" panose="020B0604030504040204" pitchFamily="50" charset="-128"/>
              </a:rPr>
              <a:t>今後、高齢化に伴いがん患者のさらなる増加が見込まれることから、複数指定により</a:t>
            </a:r>
            <a:r>
              <a:rPr lang="ja-JP" altLang="en-US" sz="1400" u="sng" dirty="0" smtClean="0">
                <a:latin typeface="Meiryo UI" panose="020B0604030504040204" pitchFamily="50" charset="-128"/>
                <a:ea typeface="Meiryo UI" panose="020B0604030504040204" pitchFamily="50" charset="-128"/>
              </a:rPr>
              <a:t>身近な地域において地域医療との連携による質の高いがん医療提供体制の整備が必要</a:t>
            </a:r>
            <a:r>
              <a:rPr lang="ja-JP" altLang="en-US" sz="1400" dirty="0" smtClean="0">
                <a:latin typeface="Meiryo UI" panose="020B0604030504040204" pitchFamily="50" charset="-128"/>
                <a:ea typeface="Meiryo UI" panose="020B0604030504040204" pitchFamily="50" charset="-128"/>
              </a:rPr>
              <a:t>。泉州医療圏において人口が２番目に多く北部地域の和泉市に立地している、</a:t>
            </a:r>
            <a:r>
              <a:rPr lang="ja-JP" altLang="en-US" sz="1400" u="sng" dirty="0" smtClean="0">
                <a:latin typeface="Meiryo UI" panose="020B0604030504040204" pitchFamily="50" charset="-128"/>
                <a:ea typeface="Meiryo UI" panose="020B0604030504040204" pitchFamily="50" charset="-128"/>
              </a:rPr>
              <a:t>和泉市立総合医療センターの指定が必要</a:t>
            </a:r>
            <a:r>
              <a:rPr lang="ja-JP" altLang="en-US" sz="1400" dirty="0" smtClean="0">
                <a:latin typeface="Meiryo UI" panose="020B0604030504040204" pitchFamily="50" charset="-128"/>
                <a:ea typeface="Meiryo UI" panose="020B0604030504040204" pitchFamily="50" charset="-128"/>
              </a:rPr>
              <a:t>である。</a:t>
            </a:r>
            <a:endParaRPr lang="ja-JP" altLang="en-US"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251520" y="2877904"/>
            <a:ext cx="8653990" cy="1631216"/>
          </a:xfrm>
          <a:prstGeom prst="rect">
            <a:avLst/>
          </a:prstGeom>
        </p:spPr>
        <p:txBody>
          <a:bodyPr wrap="square">
            <a:spAutoFit/>
          </a:bodyPr>
          <a:lstStyle/>
          <a:p>
            <a:pPr>
              <a:lnSpc>
                <a:spcPts val="2000"/>
              </a:lnSpc>
            </a:pPr>
            <a:r>
              <a:rPr lang="ja-JP" altLang="en-US" sz="1600" b="1" u="sng" dirty="0" smtClean="0">
                <a:latin typeface="Meiryo UI" panose="020B0604030504040204" pitchFamily="50" charset="-128"/>
                <a:ea typeface="Meiryo UI" panose="020B0604030504040204" pitchFamily="50" charset="-128"/>
              </a:rPr>
              <a:t>２　がんの医療体制整備の必要性について</a:t>
            </a:r>
            <a:endParaRPr lang="ja-JP" altLang="en-US" sz="1600" b="1" u="sng" dirty="0">
              <a:latin typeface="Meiryo UI" panose="020B0604030504040204" pitchFamily="50" charset="-128"/>
              <a:ea typeface="Meiryo UI" panose="020B0604030504040204" pitchFamily="50" charset="-128"/>
            </a:endParaRPr>
          </a:p>
          <a:p>
            <a:pPr>
              <a:lnSpc>
                <a:spcPts val="2000"/>
              </a:lnSpc>
            </a:pPr>
            <a:r>
              <a:rPr lang="ja-JP" altLang="en-US" sz="1400" dirty="0" smtClean="0">
                <a:latin typeface="Meiryo UI" panose="020B0604030504040204" pitchFamily="50" charset="-128"/>
                <a:ea typeface="Meiryo UI" panose="020B0604030504040204" pitchFamily="50" charset="-128"/>
              </a:rPr>
              <a:t>　・泉州医療圏では、アスベストによる中皮腫の罹患・死亡が多く見られるなど、特に</a:t>
            </a:r>
            <a:r>
              <a:rPr lang="ja-JP" altLang="en-US" sz="1400" u="sng" dirty="0" smtClean="0">
                <a:latin typeface="Meiryo UI" panose="020B0604030504040204" pitchFamily="50" charset="-128"/>
                <a:ea typeface="Meiryo UI" panose="020B0604030504040204" pitchFamily="50" charset="-128"/>
              </a:rPr>
              <a:t>肺がんの医療体制の充実が不可欠</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marL="174625" indent="-174625">
              <a:lnSpc>
                <a:spcPts val="2000"/>
              </a:lnSpc>
            </a:pPr>
            <a:r>
              <a:rPr lang="ja-JP" altLang="en-US" sz="1400" dirty="0" smtClean="0">
                <a:latin typeface="Meiryo UI" panose="020B0604030504040204" pitchFamily="50" charset="-128"/>
                <a:ea typeface="Meiryo UI" panose="020B0604030504040204" pitchFamily="50" charset="-128"/>
              </a:rPr>
              <a:t>　</a:t>
            </a:r>
            <a:r>
              <a:rPr lang="ja-JP" altLang="en-US"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和泉市立総合医療センターは、肺がんの手術件数が</a:t>
            </a:r>
            <a:r>
              <a:rPr lang="ja-JP" altLang="en-US" sz="1400" u="sng" dirty="0" smtClean="0">
                <a:latin typeface="Meiryo UI" panose="020B0604030504040204" pitchFamily="50" charset="-128"/>
                <a:ea typeface="Meiryo UI" panose="020B0604030504040204" pitchFamily="50" charset="-128"/>
              </a:rPr>
              <a:t>泉州圏域</a:t>
            </a:r>
            <a:r>
              <a:rPr lang="ja-JP" altLang="en-US" sz="1400" u="sng" dirty="0">
                <a:latin typeface="Meiryo UI" panose="020B0604030504040204" pitchFamily="50" charset="-128"/>
                <a:ea typeface="Meiryo UI" panose="020B0604030504040204" pitchFamily="50" charset="-128"/>
              </a:rPr>
              <a:t>では最も多く、府内拠点病院の中でも上位クラスの実績</a:t>
            </a:r>
            <a:r>
              <a:rPr lang="ja-JP" altLang="en-US" sz="1400" dirty="0" smtClean="0">
                <a:latin typeface="Meiryo UI" panose="020B0604030504040204" pitchFamily="50" charset="-128"/>
                <a:ea typeface="Meiryo UI" panose="020B0604030504040204" pitchFamily="50" charset="-128"/>
              </a:rPr>
              <a:t>。また、圏域内３</a:t>
            </a:r>
            <a:r>
              <a:rPr lang="ja-JP" altLang="en-US" sz="1400" dirty="0">
                <a:latin typeface="Meiryo UI" panose="020B0604030504040204" pitchFamily="50" charset="-128"/>
                <a:ea typeface="Meiryo UI" panose="020B0604030504040204" pitchFamily="50" charset="-128"/>
              </a:rPr>
              <a:t>病院に呼吸器外来の医師応援支援を</a:t>
            </a:r>
            <a:r>
              <a:rPr lang="ja-JP" altLang="en-US" sz="1400" dirty="0" smtClean="0">
                <a:latin typeface="Meiryo UI" panose="020B0604030504040204" pitchFamily="50" charset="-128"/>
                <a:ea typeface="Meiryo UI" panose="020B0604030504040204" pitchFamily="50" charset="-128"/>
              </a:rPr>
              <a:t>実施するなど、地域</a:t>
            </a:r>
            <a:r>
              <a:rPr lang="ja-JP" altLang="en-US" sz="1400" dirty="0">
                <a:latin typeface="Meiryo UI" panose="020B0604030504040204" pitchFamily="50" charset="-128"/>
                <a:ea typeface="Meiryo UI" panose="020B0604030504040204" pitchFamily="50" charset="-128"/>
              </a:rPr>
              <a:t>の</a:t>
            </a:r>
            <a:r>
              <a:rPr lang="ja-JP" altLang="en-US" sz="1400" u="sng" dirty="0">
                <a:latin typeface="Meiryo UI" panose="020B0604030504040204" pitchFamily="50" charset="-128"/>
                <a:ea typeface="Meiryo UI" panose="020B0604030504040204" pitchFamily="50" charset="-128"/>
              </a:rPr>
              <a:t>肺がん医療体制において大きな役割を</a:t>
            </a:r>
            <a:r>
              <a:rPr lang="ja-JP" altLang="en-US" sz="1400" u="sng" dirty="0" smtClean="0">
                <a:latin typeface="Meiryo UI" panose="020B0604030504040204" pitchFamily="50" charset="-128"/>
                <a:ea typeface="Meiryo UI" panose="020B0604030504040204" pitchFamily="50" charset="-128"/>
              </a:rPr>
              <a:t>果たしている。また、婦人科腫瘍など他のがんに関しても高い実績を上げており、複数指定により、泉州医療圏における中核的病院として診療連携体制の推進を図るためには指定が必要である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76481" y="4484327"/>
            <a:ext cx="8629028" cy="1631216"/>
          </a:xfrm>
          <a:prstGeom prst="rect">
            <a:avLst/>
          </a:prstGeom>
        </p:spPr>
        <p:txBody>
          <a:bodyPr wrap="square">
            <a:spAutoFit/>
          </a:bodyPr>
          <a:lstStyle/>
          <a:p>
            <a:pPr>
              <a:lnSpc>
                <a:spcPts val="2000"/>
              </a:lnSpc>
            </a:pPr>
            <a:r>
              <a:rPr lang="ja-JP" altLang="en-US" sz="1600" b="1" u="sng" dirty="0" smtClean="0">
                <a:latin typeface="Meiryo UI" panose="020B0604030504040204" pitchFamily="50" charset="-128"/>
                <a:ea typeface="Meiryo UI" panose="020B0604030504040204" pitchFamily="50" charset="-128"/>
              </a:rPr>
              <a:t>３　緩和ケア提供体制整備の必要性について</a:t>
            </a:r>
            <a:endParaRPr lang="ja-JP" altLang="en-US" sz="1600" b="1" u="sng" dirty="0">
              <a:latin typeface="Meiryo UI" panose="020B0604030504040204" pitchFamily="50" charset="-128"/>
              <a:ea typeface="Meiryo UI" panose="020B0604030504040204" pitchFamily="50" charset="-128"/>
            </a:endParaRPr>
          </a:p>
          <a:p>
            <a:pPr marL="174625" indent="-174625">
              <a:lnSpc>
                <a:spcPts val="2000"/>
              </a:lnSpc>
            </a:pPr>
            <a:r>
              <a:rPr lang="ja-JP" altLang="en-US" sz="1400" dirty="0" smtClean="0">
                <a:latin typeface="Meiryo UI" panose="020B0604030504040204" pitchFamily="50" charset="-128"/>
                <a:ea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rPr>
              <a:t>緩和ケアセンターを中心に、早期から緩和ケア病棟を活用して、在宅医師や訪問</a:t>
            </a:r>
            <a:r>
              <a:rPr lang="ja-JP" altLang="en-US" sz="1400" u="sng" dirty="0">
                <a:latin typeface="Meiryo UI" panose="020B0604030504040204" pitchFamily="50" charset="-128"/>
                <a:ea typeface="Meiryo UI" panose="020B0604030504040204" pitchFamily="50" charset="-128"/>
              </a:rPr>
              <a:t>看護</a:t>
            </a:r>
            <a:r>
              <a:rPr lang="ja-JP" altLang="en-US" sz="1400" u="sng" dirty="0" smtClean="0">
                <a:latin typeface="Meiryo UI" panose="020B0604030504040204" pitchFamily="50" charset="-128"/>
                <a:ea typeface="Meiryo UI" panose="020B0604030504040204" pitchFamily="50" charset="-128"/>
              </a:rPr>
              <a:t>ステーションと連携しながら、最期まで切れ目のない</a:t>
            </a:r>
            <a:r>
              <a:rPr lang="ja-JP" altLang="en-US" sz="1400" u="sng" dirty="0">
                <a:latin typeface="Meiryo UI" panose="020B0604030504040204" pitchFamily="50" charset="-128"/>
                <a:ea typeface="Meiryo UI" panose="020B0604030504040204" pitchFamily="50" charset="-128"/>
              </a:rPr>
              <a:t>包括的治療（インテグレーション</a:t>
            </a:r>
            <a:r>
              <a:rPr lang="ja-JP" altLang="en-US" sz="1400" u="sng" dirty="0" smtClean="0">
                <a:latin typeface="Meiryo UI" panose="020B0604030504040204" pitchFamily="50" charset="-128"/>
                <a:ea typeface="Meiryo UI" panose="020B0604030504040204" pitchFamily="50" charset="-128"/>
              </a:rPr>
              <a:t>）を提供</a:t>
            </a:r>
            <a:r>
              <a:rPr lang="ja-JP" altLang="en-US" sz="1400" dirty="0" smtClean="0">
                <a:latin typeface="Meiryo UI" panose="020B0604030504040204" pitchFamily="50" charset="-128"/>
                <a:ea typeface="Meiryo UI" panose="020B0604030504040204" pitchFamily="50" charset="-128"/>
              </a:rPr>
              <a:t>。泉州医療圏には</a:t>
            </a:r>
            <a:r>
              <a:rPr lang="ja-JP" altLang="en-US" sz="1400" u="sng" dirty="0" smtClean="0">
                <a:latin typeface="Meiryo UI" panose="020B0604030504040204" pitchFamily="50" charset="-128"/>
                <a:ea typeface="Meiryo UI" panose="020B0604030504040204" pitchFamily="50" charset="-128"/>
              </a:rPr>
              <a:t>緩和ケア病棟は３病院（</a:t>
            </a:r>
            <a:r>
              <a:rPr lang="en-US" altLang="ja-JP" sz="1400" u="sng" dirty="0" smtClean="0">
                <a:latin typeface="Meiryo UI" panose="020B0604030504040204" pitchFamily="50" charset="-128"/>
                <a:ea typeface="Meiryo UI" panose="020B0604030504040204" pitchFamily="50" charset="-128"/>
              </a:rPr>
              <a:t>63</a:t>
            </a:r>
            <a:r>
              <a:rPr lang="ja-JP" altLang="en-US" sz="1400" u="sng" dirty="0" smtClean="0">
                <a:latin typeface="Meiryo UI" panose="020B0604030504040204" pitchFamily="50" charset="-128"/>
                <a:ea typeface="Meiryo UI" panose="020B0604030504040204" pitchFamily="50" charset="-128"/>
              </a:rPr>
              <a:t>床）しかなく、北部地域には和泉市立総合医療センターのみであることから、指定により緩和ケア提供体制の充実を図る</a:t>
            </a:r>
            <a:r>
              <a:rPr lang="ja-JP" altLang="en-US" sz="1400" dirty="0" smtClean="0">
                <a:latin typeface="Meiryo UI" panose="020B0604030504040204" pitchFamily="50" charset="-128"/>
                <a:ea typeface="Meiryo UI" panose="020B0604030504040204" pitchFamily="50" charset="-128"/>
              </a:rPr>
              <a:t>とともに、緩和ケアセンターを中心とした</a:t>
            </a:r>
            <a:r>
              <a:rPr lang="ja-JP" altLang="en-US" sz="1400" u="sng" dirty="0" smtClean="0">
                <a:latin typeface="Meiryo UI" panose="020B0604030504040204" pitchFamily="50" charset="-128"/>
                <a:ea typeface="Meiryo UI" panose="020B0604030504040204" pitchFamily="50" charset="-128"/>
              </a:rPr>
              <a:t>包括的治療を地域に広げることにより緩和ケアの</a:t>
            </a:r>
            <a:r>
              <a:rPr lang="ja-JP" altLang="en-US" sz="1400" u="sng" dirty="0">
                <a:latin typeface="Meiryo UI" panose="020B0604030504040204" pitchFamily="50" charset="-128"/>
                <a:ea typeface="Meiryo UI" panose="020B0604030504040204" pitchFamily="50" charset="-128"/>
              </a:rPr>
              <a:t>質の</a:t>
            </a:r>
            <a:r>
              <a:rPr lang="ja-JP" altLang="en-US" sz="1400" u="sng" dirty="0" smtClean="0">
                <a:latin typeface="Meiryo UI" panose="020B0604030504040204" pitchFamily="50" charset="-128"/>
                <a:ea typeface="Meiryo UI" panose="020B0604030504040204" pitchFamily="50" charset="-128"/>
              </a:rPr>
              <a:t>向上を図るには、指定が不可欠である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5" name="下矢印 14"/>
          <p:cNvSpPr/>
          <p:nvPr/>
        </p:nvSpPr>
        <p:spPr>
          <a:xfrm>
            <a:off x="3990073" y="5880262"/>
            <a:ext cx="1152128" cy="16792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 name="角丸四角形 1"/>
          <p:cNvSpPr/>
          <p:nvPr/>
        </p:nvSpPr>
        <p:spPr>
          <a:xfrm>
            <a:off x="391216" y="6132907"/>
            <a:ext cx="8357247" cy="529870"/>
          </a:xfrm>
          <a:prstGeom prst="roundRect">
            <a:avLst/>
          </a:prstGeom>
          <a:solidFill>
            <a:schemeClr val="accent5">
              <a:lumMod val="20000"/>
              <a:lumOff val="80000"/>
            </a:schemeClr>
          </a:solidFill>
          <a:ln w="38100">
            <a:solidFill>
              <a:schemeClr val="tx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指定要件（望ましい要件も含む）を全て充足しており、かつ、以上の理由から、</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和泉市立総合医療センターを がん診療連携拠点病院として新規指定推薦を行う</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8615749" y="6349157"/>
            <a:ext cx="370384" cy="365125"/>
          </a:xfrm>
        </p:spPr>
        <p:txBody>
          <a:bodyPr/>
          <a:lstStyle/>
          <a:p>
            <a:fld id="{4C672374-2C65-4225-B1BC-5F795CF92C82}" type="slidenum">
              <a:rPr kumimoji="1" lang="ja-JP" altLang="en-US" smtClean="0"/>
              <a:t>9</a:t>
            </a:fld>
            <a:endParaRPr kumimoji="1" lang="ja-JP" altLang="en-US" dirty="0"/>
          </a:p>
        </p:txBody>
      </p:sp>
    </p:spTree>
    <p:extLst>
      <p:ext uri="{BB962C8B-B14F-4D97-AF65-F5344CB8AC3E}">
        <p14:creationId xmlns:p14="http://schemas.microsoft.com/office/powerpoint/2010/main" val="3297603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7328</TotalTime>
  <Words>3240</Words>
  <Application>Microsoft Office PowerPoint</Application>
  <PresentationFormat>画面に合わせる (4:3)</PresentationFormat>
  <Paragraphs>387</Paragraphs>
  <Slides>11</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11</vt:i4>
      </vt:variant>
    </vt:vector>
  </HeadingPairs>
  <TitlesOfParts>
    <vt:vector size="23" baseType="lpstr">
      <vt:lpstr>HG丸ｺﾞｼｯｸM-PRO</vt:lpstr>
      <vt:lpstr>Meiryo UI</vt:lpstr>
      <vt:lpstr>ＭＳ Ｐゴシック</vt:lpstr>
      <vt:lpstr>游ゴシック</vt:lpstr>
      <vt:lpstr>游ゴシック Light</vt:lpstr>
      <vt:lpstr>Arial</vt:lpstr>
      <vt:lpstr>Calibri</vt:lpstr>
      <vt:lpstr>Calibri Light</vt:lpstr>
      <vt:lpstr>Century</vt:lpstr>
      <vt:lpstr>Times New Roman</vt:lpstr>
      <vt:lpstr>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羽田野　結</cp:lastModifiedBy>
  <cp:revision>635</cp:revision>
  <cp:lastPrinted>2020-10-21T08:25:47Z</cp:lastPrinted>
  <dcterms:created xsi:type="dcterms:W3CDTF">2018-08-10T07:45:39Z</dcterms:created>
  <dcterms:modified xsi:type="dcterms:W3CDTF">2020-10-21T08:30:27Z</dcterms:modified>
</cp:coreProperties>
</file>