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4" r:id="rId2"/>
    <p:sldId id="273" r:id="rId3"/>
    <p:sldId id="286" r:id="rId4"/>
    <p:sldId id="297" r:id="rId5"/>
    <p:sldId id="298" r:id="rId6"/>
    <p:sldId id="299" r:id="rId7"/>
    <p:sldId id="300" r:id="rId8"/>
    <p:sldId id="294" r:id="rId9"/>
    <p:sldId id="295" r:id="rId10"/>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2FB"/>
    <a:srgbClr val="C7CBEB"/>
    <a:srgbClr val="CECEFA"/>
    <a:srgbClr val="D6DFF2"/>
    <a:srgbClr val="CCD9FC"/>
    <a:srgbClr val="FF99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83" autoAdjust="0"/>
    <p:restoredTop sz="94523" autoAdjust="0"/>
  </p:normalViewPr>
  <p:slideViewPr>
    <p:cSldViewPr>
      <p:cViewPr>
        <p:scale>
          <a:sx n="80" d="100"/>
          <a:sy n="80" d="100"/>
        </p:scale>
        <p:origin x="-8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ea typeface="ＭＳ Ｐゴシック" charset="-128"/>
              </a:defRPr>
            </a:lvl1pPr>
          </a:lstStyle>
          <a:p>
            <a:pPr>
              <a:defRPr/>
            </a:pPr>
            <a:fld id="{92B7EF16-9034-47F8-B9C8-539A82B2E14E}" type="datetimeFigureOut">
              <a:rPr lang="ja-JP" altLang="en-US"/>
              <a:pPr>
                <a:defRPr/>
              </a:pPr>
              <a:t>2015/10/22</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ea typeface="ＭＳ Ｐゴシック" charset="-128"/>
              </a:defRPr>
            </a:lvl1pPr>
          </a:lstStyle>
          <a:p>
            <a:pPr>
              <a:defRPr/>
            </a:pPr>
            <a:fld id="{3F0B703F-B654-4DFF-B58B-460B4ACE38D7}" type="slidenum">
              <a:rPr lang="ja-JP" altLang="en-US"/>
              <a:pPr>
                <a:defRPr/>
              </a:pPr>
              <a:t>‹#›</a:t>
            </a:fld>
            <a:endParaRPr lang="ja-JP" altLang="en-US"/>
          </a:p>
        </p:txBody>
      </p:sp>
    </p:spTree>
    <p:extLst>
      <p:ext uri="{BB962C8B-B14F-4D97-AF65-F5344CB8AC3E}">
        <p14:creationId xmlns:p14="http://schemas.microsoft.com/office/powerpoint/2010/main" val="33283692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E88FCF8C-04A6-438D-8ECD-458E256EA90C}" type="slidenum">
              <a:rPr lang="ja-JP" altLang="en-US" smtClean="0">
                <a:latin typeface="Arial" charset="0"/>
              </a:rPr>
              <a:pPr eaLnBrk="1" hangingPunct="1">
                <a:spcBef>
                  <a:spcPct val="0"/>
                </a:spcBef>
              </a:pPr>
              <a:t>4</a:t>
            </a:fld>
            <a:endParaRPr lang="ja-JP"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1AAF718-73DD-43DD-B630-917E012604A2}" type="slidenum">
              <a:rPr lang="ja-JP" altLang="en-US" smtClean="0">
                <a:latin typeface="Arial" charset="0"/>
              </a:rPr>
              <a:pPr eaLnBrk="1" hangingPunct="1">
                <a:spcBef>
                  <a:spcPct val="0"/>
                </a:spcBef>
              </a:pPr>
              <a:t>5</a:t>
            </a:fld>
            <a:endParaRPr lang="ja-JP"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A0EA545D-B29C-42E6-A219-A488F0206D76}" type="slidenum">
              <a:rPr lang="ja-JP" altLang="en-US" smtClean="0">
                <a:latin typeface="Arial" charset="0"/>
              </a:rPr>
              <a:pPr eaLnBrk="1" hangingPunct="1">
                <a:spcBef>
                  <a:spcPct val="0"/>
                </a:spcBef>
              </a:pPr>
              <a:t>6</a:t>
            </a:fld>
            <a:endParaRPr lang="ja-JP"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153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EE2CECFF-F7DE-41E7-AA7C-B85F0245BEFF}" type="slidenum">
              <a:rPr lang="ja-JP" altLang="en-US" smtClean="0">
                <a:latin typeface="Arial" charset="0"/>
              </a:rPr>
              <a:pPr eaLnBrk="1" hangingPunct="1">
                <a:spcBef>
                  <a:spcPct val="0"/>
                </a:spcBef>
              </a:pPr>
              <a:t>8</a:t>
            </a:fld>
            <a:endParaRPr lang="ja-JP"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418AE4A-D229-4EDD-B75C-C02CF3D8A97E}" type="datetimeFigureOut">
              <a:rPr lang="ja-JP" altLang="en-US"/>
              <a:pPr>
                <a:defRPr/>
              </a:pPr>
              <a:t>2015/10/22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EFA98D6-CDC5-4CD1-A513-6C1033324D48}" type="slidenum">
              <a:rPr lang="ja-JP" altLang="en-US"/>
              <a:pPr>
                <a:defRPr/>
              </a:pPr>
              <a:t>‹#›</a:t>
            </a:fld>
            <a:endParaRPr lang="ja-JP" altLang="en-US"/>
          </a:p>
        </p:txBody>
      </p:sp>
    </p:spTree>
    <p:extLst>
      <p:ext uri="{BB962C8B-B14F-4D97-AF65-F5344CB8AC3E}">
        <p14:creationId xmlns:p14="http://schemas.microsoft.com/office/powerpoint/2010/main" val="326562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E50AD59-542B-45A9-B7AC-857657493265}" type="datetimeFigureOut">
              <a:rPr lang="ja-JP" altLang="en-US"/>
              <a:pPr>
                <a:defRPr/>
              </a:pPr>
              <a:t>2015/10/22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6FECDC4-EB04-4850-88D2-FC8DF2073B87}" type="slidenum">
              <a:rPr lang="ja-JP" altLang="en-US"/>
              <a:pPr>
                <a:defRPr/>
              </a:pPr>
              <a:t>‹#›</a:t>
            </a:fld>
            <a:endParaRPr lang="ja-JP" altLang="en-US"/>
          </a:p>
        </p:txBody>
      </p:sp>
    </p:spTree>
    <p:extLst>
      <p:ext uri="{BB962C8B-B14F-4D97-AF65-F5344CB8AC3E}">
        <p14:creationId xmlns:p14="http://schemas.microsoft.com/office/powerpoint/2010/main" val="110117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4B17F93-5396-46DE-91B6-29418A733702}" type="datetimeFigureOut">
              <a:rPr lang="ja-JP" altLang="en-US"/>
              <a:pPr>
                <a:defRPr/>
              </a:pPr>
              <a:t>2015/10/22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96B14EE-B1AD-4784-A5F9-4BF8DC813F3E}" type="slidenum">
              <a:rPr lang="ja-JP" altLang="en-US"/>
              <a:pPr>
                <a:defRPr/>
              </a:pPr>
              <a:t>‹#›</a:t>
            </a:fld>
            <a:endParaRPr lang="ja-JP" altLang="en-US"/>
          </a:p>
        </p:txBody>
      </p:sp>
    </p:spTree>
    <p:extLst>
      <p:ext uri="{BB962C8B-B14F-4D97-AF65-F5344CB8AC3E}">
        <p14:creationId xmlns:p14="http://schemas.microsoft.com/office/powerpoint/2010/main" val="346947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F86B199-924C-43D8-8C30-16C356CB99B6}" type="datetimeFigureOut">
              <a:rPr lang="ja-JP" altLang="en-US"/>
              <a:pPr>
                <a:defRPr/>
              </a:pPr>
              <a:t>2015/10/22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0B92084-CB89-40C9-B007-FBD82D0AAAFA}" type="slidenum">
              <a:rPr lang="ja-JP" altLang="en-US"/>
              <a:pPr>
                <a:defRPr/>
              </a:pPr>
              <a:t>‹#›</a:t>
            </a:fld>
            <a:endParaRPr lang="ja-JP" altLang="en-US"/>
          </a:p>
        </p:txBody>
      </p:sp>
    </p:spTree>
    <p:extLst>
      <p:ext uri="{BB962C8B-B14F-4D97-AF65-F5344CB8AC3E}">
        <p14:creationId xmlns:p14="http://schemas.microsoft.com/office/powerpoint/2010/main" val="2465558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96B61EA-E6BC-401F-83C7-1E007781F4CC}" type="datetimeFigureOut">
              <a:rPr lang="ja-JP" altLang="en-US"/>
              <a:pPr>
                <a:defRPr/>
              </a:pPr>
              <a:t>2015/10/22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7AA03B1-3551-401B-BB0E-800EA23300FD}" type="slidenum">
              <a:rPr lang="ja-JP" altLang="en-US"/>
              <a:pPr>
                <a:defRPr/>
              </a:pPr>
              <a:t>‹#›</a:t>
            </a:fld>
            <a:endParaRPr lang="ja-JP" altLang="en-US"/>
          </a:p>
        </p:txBody>
      </p:sp>
    </p:spTree>
    <p:extLst>
      <p:ext uri="{BB962C8B-B14F-4D97-AF65-F5344CB8AC3E}">
        <p14:creationId xmlns:p14="http://schemas.microsoft.com/office/powerpoint/2010/main" val="225064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E36A631A-9FA6-4772-B308-F8B87BEBDAC4}" type="datetimeFigureOut">
              <a:rPr lang="ja-JP" altLang="en-US"/>
              <a:pPr>
                <a:defRPr/>
              </a:pPr>
              <a:t>2015/10/22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BDBB40D-8104-43A6-92D1-2875C99E9089}" type="slidenum">
              <a:rPr lang="ja-JP" altLang="en-US"/>
              <a:pPr>
                <a:defRPr/>
              </a:pPr>
              <a:t>‹#›</a:t>
            </a:fld>
            <a:endParaRPr lang="ja-JP" altLang="en-US"/>
          </a:p>
        </p:txBody>
      </p:sp>
    </p:spTree>
    <p:extLst>
      <p:ext uri="{BB962C8B-B14F-4D97-AF65-F5344CB8AC3E}">
        <p14:creationId xmlns:p14="http://schemas.microsoft.com/office/powerpoint/2010/main" val="368344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0938583E-03B6-4F06-9649-131A786FAD5F}" type="datetimeFigureOut">
              <a:rPr lang="ja-JP" altLang="en-US"/>
              <a:pPr>
                <a:defRPr/>
              </a:pPr>
              <a:t>2015/10/22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5C3AFB01-5A46-4607-A546-14B9EEE08328}" type="slidenum">
              <a:rPr lang="ja-JP" altLang="en-US"/>
              <a:pPr>
                <a:defRPr/>
              </a:pPr>
              <a:t>‹#›</a:t>
            </a:fld>
            <a:endParaRPr lang="ja-JP" altLang="en-US"/>
          </a:p>
        </p:txBody>
      </p:sp>
    </p:spTree>
    <p:extLst>
      <p:ext uri="{BB962C8B-B14F-4D97-AF65-F5344CB8AC3E}">
        <p14:creationId xmlns:p14="http://schemas.microsoft.com/office/powerpoint/2010/main" val="24395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35ED045A-EA97-4493-80B1-0940659A7D44}" type="datetimeFigureOut">
              <a:rPr lang="ja-JP" altLang="en-US"/>
              <a:pPr>
                <a:defRPr/>
              </a:pPr>
              <a:t>2015/10/22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12D32FD-3EC4-4DD8-8BFA-E950B2F28AFC}" type="slidenum">
              <a:rPr lang="ja-JP" altLang="en-US"/>
              <a:pPr>
                <a:defRPr/>
              </a:pPr>
              <a:t>‹#›</a:t>
            </a:fld>
            <a:endParaRPr lang="ja-JP" altLang="en-US"/>
          </a:p>
        </p:txBody>
      </p:sp>
    </p:spTree>
    <p:extLst>
      <p:ext uri="{BB962C8B-B14F-4D97-AF65-F5344CB8AC3E}">
        <p14:creationId xmlns:p14="http://schemas.microsoft.com/office/powerpoint/2010/main" val="333045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11801AA1-EB70-4052-B898-33E838EE1711}" type="datetimeFigureOut">
              <a:rPr lang="ja-JP" altLang="en-US"/>
              <a:pPr>
                <a:defRPr/>
              </a:pPr>
              <a:t>2015/10/22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2B4C437A-3DDF-427B-B429-51484F94B259}" type="slidenum">
              <a:rPr lang="ja-JP" altLang="en-US"/>
              <a:pPr>
                <a:defRPr/>
              </a:pPr>
              <a:t>‹#›</a:t>
            </a:fld>
            <a:endParaRPr lang="ja-JP" altLang="en-US"/>
          </a:p>
        </p:txBody>
      </p:sp>
    </p:spTree>
    <p:extLst>
      <p:ext uri="{BB962C8B-B14F-4D97-AF65-F5344CB8AC3E}">
        <p14:creationId xmlns:p14="http://schemas.microsoft.com/office/powerpoint/2010/main" val="371119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0216B0D-C35F-4576-899F-3D5D583028D8}" type="datetimeFigureOut">
              <a:rPr lang="ja-JP" altLang="en-US"/>
              <a:pPr>
                <a:defRPr/>
              </a:pPr>
              <a:t>2015/10/22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6FB0400-9213-4B3D-ADC7-FB69D4618C33}" type="slidenum">
              <a:rPr lang="ja-JP" altLang="en-US"/>
              <a:pPr>
                <a:defRPr/>
              </a:pPr>
              <a:t>‹#›</a:t>
            </a:fld>
            <a:endParaRPr lang="ja-JP" altLang="en-US"/>
          </a:p>
        </p:txBody>
      </p:sp>
    </p:spTree>
    <p:extLst>
      <p:ext uri="{BB962C8B-B14F-4D97-AF65-F5344CB8AC3E}">
        <p14:creationId xmlns:p14="http://schemas.microsoft.com/office/powerpoint/2010/main" val="199254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ECB8B3F-3122-46C8-9A0F-C14D1A2AC20A}" type="datetimeFigureOut">
              <a:rPr lang="ja-JP" altLang="en-US"/>
              <a:pPr>
                <a:defRPr/>
              </a:pPr>
              <a:t>2015/10/22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F0285D3-986F-4EC4-A882-77FECFE11360}" type="slidenum">
              <a:rPr lang="ja-JP" altLang="en-US"/>
              <a:pPr>
                <a:defRPr/>
              </a:pPr>
              <a:t>‹#›</a:t>
            </a:fld>
            <a:endParaRPr lang="ja-JP" altLang="en-US"/>
          </a:p>
        </p:txBody>
      </p:sp>
    </p:spTree>
    <p:extLst>
      <p:ext uri="{BB962C8B-B14F-4D97-AF65-F5344CB8AC3E}">
        <p14:creationId xmlns:p14="http://schemas.microsoft.com/office/powerpoint/2010/main" val="304436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49706028-48E6-45E9-9FC9-FC1E926A5E9E}" type="datetimeFigureOut">
              <a:rPr lang="ja-JP" altLang="en-US"/>
              <a:pPr>
                <a:defRPr/>
              </a:pPr>
              <a:t>2015/10/22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17BA6BBD-D057-4F3C-ACB5-E2C5015E612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Excel_97-2003_Worksheet1.xls"/></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23813" y="333375"/>
            <a:ext cx="9144000" cy="5572125"/>
          </a:xfrm>
        </p:spPr>
        <p:txBody>
          <a:bodyPr/>
          <a:lstStyle/>
          <a:p>
            <a:pPr eaLnBrk="1" hangingPunct="1"/>
            <a:r>
              <a:rPr lang="ja-JP" altLang="en-US" sz="4800" dirty="0" smtClean="0">
                <a:latin typeface="ＭＳ ゴシック" pitchFamily="49" charset="-128"/>
                <a:ea typeface="ＭＳ ゴシック" pitchFamily="49" charset="-128"/>
              </a:rPr>
              <a:t>大　阪　府</a:t>
            </a:r>
          </a:p>
        </p:txBody>
      </p:sp>
      <p:sp>
        <p:nvSpPr>
          <p:cNvPr id="2" name="テキスト ボックス 1"/>
          <p:cNvSpPr txBox="1"/>
          <p:nvPr/>
        </p:nvSpPr>
        <p:spPr>
          <a:xfrm>
            <a:off x="539552" y="1090556"/>
            <a:ext cx="5336717" cy="400110"/>
          </a:xfrm>
          <a:prstGeom prst="rect">
            <a:avLst/>
          </a:prstGeom>
          <a:noFill/>
        </p:spPr>
        <p:txBody>
          <a:bodyPr wrap="none" rtlCol="0">
            <a:spAutoFit/>
          </a:bodyPr>
          <a:lstStyle/>
          <a:p>
            <a:r>
              <a:rPr lang="ja-JP" altLang="en-US" sz="2000" dirty="0"/>
              <a:t>平成</a:t>
            </a:r>
            <a:r>
              <a:rPr lang="en-US" altLang="ja-JP" sz="2000" dirty="0"/>
              <a:t>27</a:t>
            </a:r>
            <a:r>
              <a:rPr lang="ja-JP" altLang="en-US" sz="2000" dirty="0"/>
              <a:t>年</a:t>
            </a:r>
            <a:r>
              <a:rPr lang="en-US" altLang="ja-JP" sz="2000" dirty="0"/>
              <a:t>3</a:t>
            </a:r>
            <a:r>
              <a:rPr lang="ja-JP" altLang="en-US" sz="2000" dirty="0"/>
              <a:t>月</a:t>
            </a:r>
            <a:r>
              <a:rPr lang="ja-JP" altLang="en-US" sz="2000" dirty="0" smtClean="0"/>
              <a:t>国</a:t>
            </a:r>
            <a:r>
              <a:rPr lang="ja-JP" altLang="en-US" sz="2000"/>
              <a:t>検討会</a:t>
            </a:r>
            <a:r>
              <a:rPr lang="ja-JP" altLang="en-US" sz="2000" smtClean="0"/>
              <a:t>プレゼンテーション資料</a:t>
            </a:r>
            <a:endParaRPr kumimoji="1" lang="ja-JP" altLang="en-US" sz="2000" dirty="0"/>
          </a:p>
        </p:txBody>
      </p:sp>
      <p:sp>
        <p:nvSpPr>
          <p:cNvPr id="3" name="テキスト ボックス 2"/>
          <p:cNvSpPr txBox="1"/>
          <p:nvPr/>
        </p:nvSpPr>
        <p:spPr>
          <a:xfrm>
            <a:off x="7148761" y="508030"/>
            <a:ext cx="803425" cy="369332"/>
          </a:xfrm>
          <a:prstGeom prst="rect">
            <a:avLst/>
          </a:prstGeom>
          <a:noFill/>
          <a:ln>
            <a:solidFill>
              <a:schemeClr val="tx1"/>
            </a:solidFill>
          </a:ln>
        </p:spPr>
        <p:txBody>
          <a:bodyPr wrap="none" rtlCol="0">
            <a:spAutoFit/>
          </a:bodyPr>
          <a:lstStyle/>
          <a:p>
            <a:r>
              <a:rPr kumimoji="1" lang="ja-JP" altLang="en-US" dirty="0" smtClean="0"/>
              <a:t>資料３</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395536" y="267370"/>
            <a:ext cx="8424936" cy="641350"/>
          </a:xfrm>
        </p:spPr>
        <p:txBody>
          <a:bodyPr/>
          <a:lstStyle/>
          <a:p>
            <a:pPr eaLnBrk="1" hangingPunct="1"/>
            <a:r>
              <a:rPr lang="ja-JP" altLang="en-US" sz="3600" dirty="0" smtClean="0">
                <a:latin typeface="ＭＳ ゴシック" pitchFamily="49" charset="-128"/>
                <a:ea typeface="ＭＳ ゴシック" pitchFamily="49" charset="-128"/>
              </a:rPr>
              <a:t>大阪府２次医療圏の概要</a:t>
            </a:r>
          </a:p>
        </p:txBody>
      </p:sp>
      <p:sp>
        <p:nvSpPr>
          <p:cNvPr id="3075" name="テキスト ボックス 76"/>
          <p:cNvSpPr txBox="1">
            <a:spLocks noChangeArrowheads="1"/>
          </p:cNvSpPr>
          <p:nvPr/>
        </p:nvSpPr>
        <p:spPr bwMode="auto">
          <a:xfrm>
            <a:off x="8143875" y="115888"/>
            <a:ext cx="889000" cy="30777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ＭＳ ゴシック" pitchFamily="49" charset="-128"/>
                <a:ea typeface="ＭＳ ゴシック" pitchFamily="49" charset="-128"/>
              </a:rPr>
              <a:t>資料１</a:t>
            </a:r>
          </a:p>
        </p:txBody>
      </p:sp>
      <p:sp>
        <p:nvSpPr>
          <p:cNvPr id="3076" name="テキスト ボックス 79"/>
          <p:cNvSpPr txBox="1">
            <a:spLocks noChangeArrowheads="1"/>
          </p:cNvSpPr>
          <p:nvPr/>
        </p:nvSpPr>
        <p:spPr bwMode="auto">
          <a:xfrm>
            <a:off x="7308304" y="908720"/>
            <a:ext cx="16271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mj-ea"/>
                <a:ea typeface="+mj-ea"/>
              </a:rPr>
              <a:t>平成</a:t>
            </a:r>
            <a:r>
              <a:rPr lang="en-US" altLang="ja-JP" sz="1200" dirty="0" smtClean="0">
                <a:latin typeface="+mj-ea"/>
                <a:ea typeface="+mj-ea"/>
              </a:rPr>
              <a:t>26</a:t>
            </a:r>
            <a:r>
              <a:rPr lang="ja-JP" altLang="en-US" sz="1200" dirty="0" smtClean="0">
                <a:latin typeface="+mj-ea"/>
                <a:ea typeface="+mj-ea"/>
              </a:rPr>
              <a:t>年９月１日現在</a:t>
            </a:r>
          </a:p>
        </p:txBody>
      </p:sp>
      <p:graphicFrame>
        <p:nvGraphicFramePr>
          <p:cNvPr id="3077" name="オブジェクト 2"/>
          <p:cNvGraphicFramePr>
            <a:graphicFrameLocks noChangeAspect="1"/>
          </p:cNvGraphicFramePr>
          <p:nvPr>
            <p:extLst>
              <p:ext uri="{D42A27DB-BD31-4B8C-83A1-F6EECF244321}">
                <p14:modId xmlns:p14="http://schemas.microsoft.com/office/powerpoint/2010/main" val="3096857232"/>
              </p:ext>
            </p:extLst>
          </p:nvPr>
        </p:nvGraphicFramePr>
        <p:xfrm>
          <a:off x="323850" y="1196752"/>
          <a:ext cx="8629650" cy="4114800"/>
        </p:xfrm>
        <a:graphic>
          <a:graphicData uri="http://schemas.openxmlformats.org/presentationml/2006/ole">
            <mc:AlternateContent xmlns:mc="http://schemas.openxmlformats.org/markup-compatibility/2006">
              <mc:Choice xmlns:v="urn:schemas-microsoft-com:vml" Requires="v">
                <p:oleObj spid="_x0000_s3108" name="ワークシート" r:id="rId4" imgW="8629740" imgH="4114867" progId="Excel.Sheet.8">
                  <p:embed/>
                </p:oleObj>
              </mc:Choice>
              <mc:Fallback>
                <p:oleObj name="ワークシート" r:id="rId4" imgW="8629740" imgH="4114867" progId="Excel.Sheet.8">
                  <p:embed/>
                  <p:pic>
                    <p:nvPicPr>
                      <p:cNvPr id="0" name="オブジェクト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1196752"/>
                        <a:ext cx="86296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角丸四角形吹き出し 5"/>
          <p:cNvSpPr>
            <a:spLocks noChangeArrowheads="1"/>
          </p:cNvSpPr>
          <p:nvPr/>
        </p:nvSpPr>
        <p:spPr bwMode="auto">
          <a:xfrm>
            <a:off x="323850" y="5726766"/>
            <a:ext cx="8580809" cy="870586"/>
          </a:xfrm>
          <a:prstGeom prst="wedgeRoundRectCallout">
            <a:avLst>
              <a:gd name="adj1" fmla="val -34399"/>
              <a:gd name="adj2" fmla="val -46751"/>
              <a:gd name="adj3" fmla="val 16667"/>
            </a:avLst>
          </a:prstGeom>
          <a:solidFill>
            <a:schemeClr val="bg1">
              <a:alpha val="80000"/>
            </a:schemeClr>
          </a:solidFill>
          <a:ln w="19050" algn="ctr">
            <a:solidFill>
              <a:schemeClr val="tx1"/>
            </a:solidFill>
            <a:miter lim="800000"/>
            <a:headEnd/>
            <a:tailEnd/>
          </a:ln>
        </p:spPr>
        <p:txBody>
          <a:bodyPr anchor="ctr"/>
          <a:lstStyle/>
          <a:p>
            <a:pPr>
              <a:lnSpc>
                <a:spcPct val="150000"/>
              </a:lnSpc>
              <a:defRPr/>
            </a:pPr>
            <a:r>
              <a:rPr lang="ja-JP" altLang="en-US" sz="1300" dirty="0" smtClean="0">
                <a:ea typeface="ＭＳ Ｐゴシック" pitchFamily="50" charset="-128"/>
              </a:rPr>
              <a:t>大阪府</a:t>
            </a:r>
            <a:r>
              <a:rPr lang="ja-JP" altLang="en-US" sz="1300" dirty="0">
                <a:ea typeface="ＭＳ Ｐゴシック" pitchFamily="50" charset="-128"/>
              </a:rPr>
              <a:t>には８つの二次医療圏数があり、さらに人口２６０万人を超える大阪市医療圏には４つの基本保健医療圏が</a:t>
            </a:r>
            <a:r>
              <a:rPr lang="ja-JP" altLang="en-US" sz="1300" dirty="0" smtClean="0">
                <a:ea typeface="ＭＳ Ｐゴシック" pitchFamily="50" charset="-128"/>
              </a:rPr>
              <a:t>ある。</a:t>
            </a:r>
            <a:endParaRPr lang="en-US" altLang="ja-JP" sz="1300" dirty="0">
              <a:ea typeface="ＭＳ Ｐゴシック" pitchFamily="50" charset="-128"/>
            </a:endParaRPr>
          </a:p>
          <a:p>
            <a:pPr>
              <a:lnSpc>
                <a:spcPct val="150000"/>
              </a:lnSpc>
              <a:defRPr/>
            </a:pPr>
            <a:r>
              <a:rPr lang="ja-JP" altLang="en-US" sz="1300" dirty="0" smtClean="0">
                <a:ea typeface="ＭＳ Ｐゴシック" pitchFamily="50" charset="-128"/>
              </a:rPr>
              <a:t>これら</a:t>
            </a:r>
            <a:r>
              <a:rPr lang="ja-JP" altLang="en-US" sz="1300" dirty="0">
                <a:ea typeface="ＭＳ Ｐゴシック" pitchFamily="50" charset="-128"/>
              </a:rPr>
              <a:t>基本保健医療圏は他の２次医療圏と同程度の規模を有することから、実質的な二次医療圏数は１１となる。 </a:t>
            </a:r>
          </a:p>
        </p:txBody>
      </p:sp>
      <p:sp>
        <p:nvSpPr>
          <p:cNvPr id="2" name="テキスト ボックス 1"/>
          <p:cNvSpPr txBox="1"/>
          <p:nvPr/>
        </p:nvSpPr>
        <p:spPr>
          <a:xfrm>
            <a:off x="4367584" y="5301208"/>
            <a:ext cx="4537075" cy="246221"/>
          </a:xfrm>
          <a:prstGeom prst="rect">
            <a:avLst/>
          </a:prstGeom>
          <a:noFill/>
        </p:spPr>
        <p:txBody>
          <a:bodyPr>
            <a:spAutoFit/>
          </a:bodyPr>
          <a:lstStyle/>
          <a:p>
            <a:pPr algn="r">
              <a:defRPr/>
            </a:pPr>
            <a:r>
              <a:rPr lang="en-US" altLang="ja-JP" sz="1000" dirty="0">
                <a:latin typeface="+mn-ea"/>
                <a:ea typeface="+mn-ea"/>
              </a:rPr>
              <a:t>※</a:t>
            </a:r>
            <a:r>
              <a:rPr lang="ja-JP" altLang="en-US" sz="1000" dirty="0">
                <a:latin typeface="+mn-ea"/>
                <a:ea typeface="+mn-ea"/>
              </a:rPr>
              <a:t>特定領域がん診療連携拠点病院及び地域がん診療病院については該当なし</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428009" y="2501900"/>
            <a:ext cx="1830388" cy="158908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099" name="テキスト ボックス 76"/>
          <p:cNvSpPr txBox="1">
            <a:spLocks noChangeArrowheads="1"/>
          </p:cNvSpPr>
          <p:nvPr/>
        </p:nvSpPr>
        <p:spPr bwMode="auto">
          <a:xfrm>
            <a:off x="8143875" y="106784"/>
            <a:ext cx="889000" cy="30777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n-ea"/>
                <a:ea typeface="+mn-ea"/>
              </a:rPr>
              <a:t>資料２</a:t>
            </a:r>
            <a:endParaRPr lang="en-US" altLang="ja-JP" sz="1400">
              <a:latin typeface="+mn-ea"/>
              <a:ea typeface="+mn-ea"/>
            </a:endParaRPr>
          </a:p>
        </p:txBody>
      </p:sp>
      <p:sp>
        <p:nvSpPr>
          <p:cNvPr id="6" name="タイトル 1"/>
          <p:cNvSpPr txBox="1">
            <a:spLocks/>
          </p:cNvSpPr>
          <p:nvPr/>
        </p:nvSpPr>
        <p:spPr bwMode="auto">
          <a:xfrm>
            <a:off x="281877" y="44624"/>
            <a:ext cx="3914357" cy="1121148"/>
          </a:xfrm>
          <a:prstGeom prst="rect">
            <a:avLst/>
          </a:prstGeom>
          <a:noFill/>
          <a:ln w="9525">
            <a:noFill/>
            <a:miter lim="800000"/>
            <a:headEnd/>
            <a:tailEnd/>
          </a:ln>
        </p:spPr>
        <p:txBody>
          <a:bodyPr anchor="ctr"/>
          <a:lstStyle/>
          <a:p>
            <a:pPr algn="ctr">
              <a:lnSpc>
                <a:spcPts val="2400"/>
              </a:lnSpc>
              <a:defRPr/>
            </a:pPr>
            <a:r>
              <a:rPr lang="ja-JP" altLang="en-US" sz="2400" dirty="0" smtClean="0">
                <a:latin typeface="+mn-ea"/>
                <a:ea typeface="+mn-ea"/>
                <a:cs typeface="+mj-cs"/>
              </a:rPr>
              <a:t>大阪府</a:t>
            </a:r>
            <a:endParaRPr lang="en-US" altLang="ja-JP" sz="2400" dirty="0" smtClean="0">
              <a:latin typeface="+mn-ea"/>
              <a:ea typeface="+mn-ea"/>
              <a:cs typeface="+mj-cs"/>
            </a:endParaRPr>
          </a:p>
          <a:p>
            <a:pPr algn="ctr">
              <a:lnSpc>
                <a:spcPts val="2400"/>
              </a:lnSpc>
              <a:defRPr/>
            </a:pPr>
            <a:r>
              <a:rPr lang="ja-JP" altLang="en-US" sz="2400" dirty="0" smtClean="0">
                <a:latin typeface="+mn-ea"/>
                <a:ea typeface="+mn-ea"/>
                <a:cs typeface="+mj-cs"/>
              </a:rPr>
              <a:t>平成</a:t>
            </a:r>
            <a:r>
              <a:rPr lang="en-US" altLang="ja-JP" sz="2400" dirty="0">
                <a:latin typeface="+mn-ea"/>
                <a:ea typeface="+mn-ea"/>
                <a:cs typeface="+mj-cs"/>
              </a:rPr>
              <a:t>26</a:t>
            </a:r>
            <a:r>
              <a:rPr lang="ja-JP" altLang="en-US" sz="2400" dirty="0">
                <a:latin typeface="+mn-ea"/>
                <a:ea typeface="+mn-ea"/>
                <a:cs typeface="+mj-cs"/>
              </a:rPr>
              <a:t>年９月１日現在の</a:t>
            </a:r>
            <a:endParaRPr lang="en-US" altLang="ja-JP" sz="2400" dirty="0">
              <a:latin typeface="+mn-ea"/>
              <a:ea typeface="+mn-ea"/>
              <a:cs typeface="+mj-cs"/>
            </a:endParaRPr>
          </a:p>
          <a:p>
            <a:pPr algn="ctr">
              <a:lnSpc>
                <a:spcPts val="2400"/>
              </a:lnSpc>
              <a:defRPr/>
            </a:pPr>
            <a:r>
              <a:rPr lang="ja-JP" altLang="en-US" sz="2400" dirty="0">
                <a:latin typeface="+mn-ea"/>
                <a:ea typeface="+mn-ea"/>
                <a:cs typeface="+mj-cs"/>
              </a:rPr>
              <a:t>指定状況と患者受療動向</a:t>
            </a:r>
          </a:p>
        </p:txBody>
      </p:sp>
      <p:sp>
        <p:nvSpPr>
          <p:cNvPr id="7" name="テキスト ボックス 133"/>
          <p:cNvSpPr txBox="1">
            <a:spLocks noChangeArrowheads="1"/>
          </p:cNvSpPr>
          <p:nvPr/>
        </p:nvSpPr>
        <p:spPr bwMode="auto">
          <a:xfrm>
            <a:off x="101600" y="3861048"/>
            <a:ext cx="2598738" cy="2936188"/>
          </a:xfrm>
          <a:prstGeom prst="rect">
            <a:avLst/>
          </a:prstGeom>
          <a:solidFill>
            <a:srgbClr val="FFFFFF"/>
          </a:solidFill>
          <a:ln w="12700">
            <a:solidFill>
              <a:schemeClr val="tx1"/>
            </a:solidFill>
            <a:miter lim="800000"/>
            <a:headEnd/>
            <a:tailEnd/>
          </a:ln>
        </p:spPr>
        <p:txBody>
          <a:bodyPr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indent="9525" eaLnBrk="1" hangingPunct="1">
              <a:lnSpc>
                <a:spcPct val="110000"/>
              </a:lnSpc>
              <a:defRPr/>
            </a:pPr>
            <a:r>
              <a:rPr lang="ja-JP" altLang="en-US" sz="1050" dirty="0">
                <a:latin typeface="+mn-ea"/>
                <a:ea typeface="+mn-ea"/>
              </a:rPr>
              <a:t>　</a:t>
            </a:r>
            <a:r>
              <a:rPr lang="ja-JP" altLang="en-US" sz="1050" dirty="0" smtClean="0">
                <a:latin typeface="+mn-ea"/>
                <a:ea typeface="+mn-ea"/>
              </a:rPr>
              <a:t> 大阪府立成人病センター★（</a:t>
            </a:r>
            <a:r>
              <a:rPr lang="en-US" altLang="ja-JP" sz="1050" dirty="0" smtClean="0">
                <a:latin typeface="+mn-ea"/>
                <a:ea typeface="+mn-ea"/>
              </a:rPr>
              <a:t>H22.4.1</a:t>
            </a:r>
            <a:r>
              <a:rPr lang="ja-JP" altLang="en-US" sz="1050" dirty="0" smtClean="0">
                <a:latin typeface="+mn-ea"/>
                <a:ea typeface="+mn-ea"/>
              </a:rPr>
              <a:t>）</a:t>
            </a:r>
          </a:p>
          <a:p>
            <a:pPr indent="9525" eaLnBrk="1" hangingPunct="1">
              <a:lnSpc>
                <a:spcPct val="110000"/>
              </a:lnSpc>
              <a:defRPr/>
            </a:pPr>
            <a:r>
              <a:rPr lang="ja-JP" altLang="en-US" sz="1050" dirty="0">
                <a:latin typeface="+mn-ea"/>
                <a:ea typeface="+mn-ea"/>
              </a:rPr>
              <a:t> </a:t>
            </a:r>
            <a:r>
              <a:rPr lang="ja-JP" altLang="en-US" sz="1050" dirty="0" smtClean="0">
                <a:latin typeface="+mn-ea"/>
                <a:ea typeface="+mn-ea"/>
              </a:rPr>
              <a:t>   大阪大学医学部附属病院（</a:t>
            </a:r>
            <a:r>
              <a:rPr lang="en-US" altLang="ja-JP" sz="1050" dirty="0" smtClean="0">
                <a:latin typeface="+mn-ea"/>
                <a:ea typeface="+mn-ea"/>
              </a:rPr>
              <a:t>H25.4.1</a:t>
            </a:r>
            <a:r>
              <a:rPr lang="ja-JP" altLang="en-US" sz="1050" dirty="0" smtClean="0">
                <a:latin typeface="+mn-ea"/>
                <a:ea typeface="+mn-ea"/>
              </a:rPr>
              <a:t>）</a:t>
            </a:r>
            <a:endParaRPr lang="en-US" altLang="ja-JP" sz="1050" dirty="0" smtClean="0">
              <a:latin typeface="+mn-ea"/>
              <a:ea typeface="+mn-ea"/>
            </a:endParaRPr>
          </a:p>
          <a:p>
            <a:pPr indent="9525" eaLnBrk="1" hangingPunct="1">
              <a:lnSpc>
                <a:spcPct val="110000"/>
              </a:lnSpc>
              <a:defRPr/>
            </a:pPr>
            <a:r>
              <a:rPr lang="ja-JP" altLang="en-US" sz="1050" dirty="0">
                <a:latin typeface="+mn-ea"/>
                <a:ea typeface="+mn-ea"/>
              </a:rPr>
              <a:t> </a:t>
            </a:r>
            <a:r>
              <a:rPr lang="ja-JP" altLang="en-US" sz="1050" dirty="0" smtClean="0">
                <a:latin typeface="+mn-ea"/>
                <a:ea typeface="+mn-ea"/>
              </a:rPr>
              <a:t>   大阪医科大学附属病院（</a:t>
            </a:r>
            <a:r>
              <a:rPr lang="en-US" altLang="ja-JP" sz="1050" dirty="0" smtClean="0">
                <a:latin typeface="+mn-ea"/>
                <a:ea typeface="+mn-ea"/>
              </a:rPr>
              <a:t>H25.4.1</a:t>
            </a:r>
            <a:r>
              <a:rPr lang="ja-JP" altLang="en-US" sz="1050" dirty="0" smtClean="0">
                <a:latin typeface="+mn-ea"/>
                <a:ea typeface="+mn-ea"/>
              </a:rPr>
              <a:t>）</a:t>
            </a:r>
            <a:endParaRPr lang="en-US" altLang="ja-JP" sz="1050" dirty="0" smtClean="0">
              <a:latin typeface="+mn-ea"/>
              <a:ea typeface="+mn-ea"/>
            </a:endParaRPr>
          </a:p>
          <a:p>
            <a:pPr indent="28575" eaLnBrk="1" hangingPunct="1">
              <a:lnSpc>
                <a:spcPct val="110000"/>
              </a:lnSpc>
              <a:defRPr/>
            </a:pPr>
            <a:r>
              <a:rPr lang="ja-JP" altLang="en-US" sz="1050" dirty="0">
                <a:latin typeface="+mn-ea"/>
                <a:ea typeface="+mn-ea"/>
              </a:rPr>
              <a:t> </a:t>
            </a:r>
            <a:r>
              <a:rPr lang="ja-JP" altLang="en-US" sz="1050" dirty="0" smtClean="0">
                <a:latin typeface="+mn-ea"/>
                <a:ea typeface="+mn-ea"/>
              </a:rPr>
              <a:t>   関西医科大学附属枚方病院（</a:t>
            </a:r>
            <a:r>
              <a:rPr lang="en-US" altLang="ja-JP" sz="1050" dirty="0" smtClean="0">
                <a:latin typeface="+mn-ea"/>
                <a:ea typeface="+mn-ea"/>
              </a:rPr>
              <a:t>H22.4.1</a:t>
            </a:r>
            <a:r>
              <a:rPr lang="ja-JP" altLang="en-US" sz="1050" dirty="0" smtClean="0">
                <a:latin typeface="+mn-ea"/>
                <a:ea typeface="+mn-ea"/>
              </a:rPr>
              <a:t>）</a:t>
            </a:r>
          </a:p>
          <a:p>
            <a:pPr marL="57150" indent="-19050" eaLnBrk="1" hangingPunct="1">
              <a:lnSpc>
                <a:spcPct val="110000"/>
              </a:lnSpc>
              <a:defRPr/>
            </a:pPr>
            <a:r>
              <a:rPr lang="ja-JP" altLang="en-US" sz="1050" dirty="0">
                <a:latin typeface="+mn-ea"/>
                <a:ea typeface="+mn-ea"/>
              </a:rPr>
              <a:t> </a:t>
            </a:r>
            <a:r>
              <a:rPr lang="ja-JP" altLang="en-US" sz="1050" dirty="0" smtClean="0">
                <a:latin typeface="+mn-ea"/>
                <a:ea typeface="+mn-ea"/>
              </a:rPr>
              <a:t>  近畿大学医学部附属病院（</a:t>
            </a:r>
            <a:r>
              <a:rPr lang="en-US" altLang="ja-JP" sz="1050" dirty="0" smtClean="0">
                <a:latin typeface="+mn-ea"/>
                <a:ea typeface="+mn-ea"/>
              </a:rPr>
              <a:t>H25.4.1</a:t>
            </a:r>
            <a:r>
              <a:rPr lang="ja-JP" altLang="en-US" sz="1050" dirty="0" smtClean="0">
                <a:latin typeface="+mn-ea"/>
                <a:ea typeface="+mn-ea"/>
              </a:rPr>
              <a:t>）</a:t>
            </a:r>
          </a:p>
          <a:p>
            <a:pPr indent="9525" eaLnBrk="1" hangingPunct="1">
              <a:lnSpc>
                <a:spcPct val="110000"/>
              </a:lnSpc>
              <a:defRPr/>
            </a:pPr>
            <a:r>
              <a:rPr lang="ja-JP" altLang="en-US" sz="1050" dirty="0">
                <a:latin typeface="+mn-ea"/>
                <a:ea typeface="+mn-ea"/>
              </a:rPr>
              <a:t>　 </a:t>
            </a:r>
            <a:r>
              <a:rPr lang="ja-JP" altLang="en-US" sz="1050" dirty="0" smtClean="0">
                <a:latin typeface="+mn-ea"/>
                <a:ea typeface="+mn-ea"/>
              </a:rPr>
              <a:t>大阪市立大学医学部附属病院（</a:t>
            </a:r>
            <a:r>
              <a:rPr lang="en-US" altLang="ja-JP" sz="1050" dirty="0" smtClean="0">
                <a:latin typeface="+mn-ea"/>
                <a:ea typeface="+mn-ea"/>
              </a:rPr>
              <a:t>H25.4.1</a:t>
            </a:r>
            <a:r>
              <a:rPr lang="ja-JP" altLang="en-US" sz="1050" dirty="0" smtClean="0">
                <a:latin typeface="+mn-ea"/>
                <a:ea typeface="+mn-ea"/>
              </a:rPr>
              <a:t>）</a:t>
            </a:r>
            <a:endParaRPr lang="en-US" altLang="ja-JP" sz="1050" dirty="0" smtClean="0">
              <a:latin typeface="+mn-ea"/>
              <a:ea typeface="+mn-ea"/>
            </a:endParaRPr>
          </a:p>
          <a:p>
            <a:pPr eaLnBrk="1" hangingPunct="1">
              <a:lnSpc>
                <a:spcPct val="110000"/>
              </a:lnSpc>
              <a:defRPr/>
            </a:pPr>
            <a:r>
              <a:rPr lang="ja-JP" altLang="en-US" sz="1050" dirty="0">
                <a:latin typeface="+mn-ea"/>
                <a:ea typeface="+mn-ea"/>
              </a:rPr>
              <a:t>⑦市立豊中病院（</a:t>
            </a:r>
            <a:r>
              <a:rPr lang="en-US" altLang="ja-JP" sz="1050" dirty="0">
                <a:latin typeface="+mn-ea"/>
                <a:ea typeface="+mn-ea"/>
              </a:rPr>
              <a:t>H22.4.1</a:t>
            </a:r>
            <a:r>
              <a:rPr lang="ja-JP" altLang="en-US" sz="1050" dirty="0">
                <a:latin typeface="+mn-ea"/>
                <a:ea typeface="+mn-ea"/>
              </a:rPr>
              <a:t>）</a:t>
            </a:r>
          </a:p>
          <a:p>
            <a:pPr eaLnBrk="1" hangingPunct="1">
              <a:lnSpc>
                <a:spcPct val="110000"/>
              </a:lnSpc>
              <a:defRPr/>
            </a:pPr>
            <a:r>
              <a:rPr lang="ja-JP" altLang="en-US" sz="1050" dirty="0">
                <a:latin typeface="+mn-ea"/>
                <a:ea typeface="+mn-ea"/>
              </a:rPr>
              <a:t>⑧東大阪市立総合病院（</a:t>
            </a:r>
            <a:r>
              <a:rPr lang="en-US" altLang="ja-JP" sz="1050" dirty="0">
                <a:latin typeface="+mn-ea"/>
                <a:ea typeface="+mn-ea"/>
              </a:rPr>
              <a:t>H22.4.1</a:t>
            </a:r>
            <a:r>
              <a:rPr lang="ja-JP" altLang="en-US" sz="1050" dirty="0">
                <a:latin typeface="+mn-ea"/>
                <a:ea typeface="+mn-ea"/>
              </a:rPr>
              <a:t>）</a:t>
            </a:r>
          </a:p>
          <a:p>
            <a:pPr eaLnBrk="1" hangingPunct="1">
              <a:lnSpc>
                <a:spcPct val="110000"/>
              </a:lnSpc>
              <a:defRPr/>
            </a:pPr>
            <a:r>
              <a:rPr lang="ja-JP" altLang="en-US" sz="1050" dirty="0">
                <a:latin typeface="+mn-ea"/>
                <a:ea typeface="+mn-ea"/>
              </a:rPr>
              <a:t>⑨大阪南医療センター（</a:t>
            </a:r>
            <a:r>
              <a:rPr lang="en-US" altLang="ja-JP" sz="1050" dirty="0">
                <a:latin typeface="+mn-ea"/>
                <a:ea typeface="+mn-ea"/>
              </a:rPr>
              <a:t>H22.4.1</a:t>
            </a:r>
            <a:r>
              <a:rPr lang="ja-JP" altLang="en-US" sz="1050" dirty="0">
                <a:latin typeface="+mn-ea"/>
                <a:ea typeface="+mn-ea"/>
              </a:rPr>
              <a:t>）</a:t>
            </a:r>
          </a:p>
          <a:p>
            <a:pPr eaLnBrk="1" hangingPunct="1">
              <a:lnSpc>
                <a:spcPct val="110000"/>
              </a:lnSpc>
              <a:defRPr/>
            </a:pPr>
            <a:r>
              <a:rPr lang="ja-JP" altLang="en-US" sz="1050" dirty="0">
                <a:latin typeface="+mn-ea"/>
                <a:ea typeface="+mn-ea"/>
              </a:rPr>
              <a:t>⑩大阪労災病院（</a:t>
            </a:r>
            <a:r>
              <a:rPr lang="en-US" altLang="ja-JP" sz="1050" dirty="0">
                <a:latin typeface="+mn-ea"/>
                <a:ea typeface="+mn-ea"/>
              </a:rPr>
              <a:t>H22.4.1</a:t>
            </a:r>
            <a:r>
              <a:rPr lang="ja-JP" altLang="en-US" sz="1050" dirty="0" smtClean="0">
                <a:latin typeface="+mn-ea"/>
                <a:ea typeface="+mn-ea"/>
              </a:rPr>
              <a:t>）</a:t>
            </a:r>
            <a:endParaRPr lang="en-US" altLang="ja-JP" sz="1050" dirty="0" smtClean="0">
              <a:latin typeface="+mn-ea"/>
              <a:ea typeface="+mn-ea"/>
            </a:endParaRPr>
          </a:p>
          <a:p>
            <a:pPr eaLnBrk="1" hangingPunct="1">
              <a:lnSpc>
                <a:spcPct val="110000"/>
              </a:lnSpc>
              <a:defRPr/>
            </a:pPr>
            <a:r>
              <a:rPr lang="ja-JP" altLang="en-US" sz="1050" dirty="0" smtClean="0">
                <a:latin typeface="+mn-ea"/>
                <a:ea typeface="+mn-ea"/>
              </a:rPr>
              <a:t>⑪市立堺病院（Ｈ</a:t>
            </a:r>
            <a:r>
              <a:rPr lang="en-US" altLang="ja-JP" sz="1050" dirty="0" smtClean="0">
                <a:latin typeface="+mn-ea"/>
                <a:ea typeface="+mn-ea"/>
              </a:rPr>
              <a:t>26.8.6)</a:t>
            </a:r>
            <a:endParaRPr lang="ja-JP" altLang="en-US" sz="1050" dirty="0">
              <a:latin typeface="+mn-ea"/>
              <a:ea typeface="+mn-ea"/>
            </a:endParaRPr>
          </a:p>
          <a:p>
            <a:pPr eaLnBrk="1" hangingPunct="1">
              <a:lnSpc>
                <a:spcPct val="110000"/>
              </a:lnSpc>
              <a:defRPr/>
            </a:pPr>
            <a:r>
              <a:rPr lang="ja-JP" altLang="en-US" sz="1050" dirty="0" smtClean="0">
                <a:latin typeface="+mn-ea"/>
                <a:ea typeface="+mn-ea"/>
              </a:rPr>
              <a:t>⑫市立</a:t>
            </a:r>
            <a:r>
              <a:rPr lang="ja-JP" altLang="en-US" sz="1050" dirty="0">
                <a:latin typeface="+mn-ea"/>
                <a:ea typeface="+mn-ea"/>
              </a:rPr>
              <a:t>岸和田市民病院（</a:t>
            </a:r>
            <a:r>
              <a:rPr lang="en-US" altLang="ja-JP" sz="1050" dirty="0">
                <a:latin typeface="+mn-ea"/>
                <a:ea typeface="+mn-ea"/>
              </a:rPr>
              <a:t>H22.4.1</a:t>
            </a:r>
            <a:r>
              <a:rPr lang="ja-JP" altLang="en-US" sz="1050" dirty="0">
                <a:latin typeface="+mn-ea"/>
                <a:ea typeface="+mn-ea"/>
              </a:rPr>
              <a:t>）</a:t>
            </a:r>
          </a:p>
          <a:p>
            <a:pPr eaLnBrk="1" hangingPunct="1">
              <a:lnSpc>
                <a:spcPct val="110000"/>
              </a:lnSpc>
              <a:defRPr/>
            </a:pPr>
            <a:r>
              <a:rPr lang="ja-JP" altLang="en-US" sz="1050" dirty="0" smtClean="0">
                <a:latin typeface="+mn-ea"/>
                <a:ea typeface="+mn-ea"/>
              </a:rPr>
              <a:t>⑬大阪</a:t>
            </a:r>
            <a:r>
              <a:rPr lang="ja-JP" altLang="en-US" sz="1050" dirty="0">
                <a:latin typeface="+mn-ea"/>
                <a:ea typeface="+mn-ea"/>
              </a:rPr>
              <a:t>市立総合医療センター（</a:t>
            </a:r>
            <a:r>
              <a:rPr lang="en-US" altLang="ja-JP" sz="1050" dirty="0">
                <a:latin typeface="+mn-ea"/>
                <a:ea typeface="+mn-ea"/>
              </a:rPr>
              <a:t>H22.4.1</a:t>
            </a:r>
            <a:r>
              <a:rPr lang="ja-JP" altLang="en-US" sz="1050" dirty="0">
                <a:latin typeface="+mn-ea"/>
                <a:ea typeface="+mn-ea"/>
              </a:rPr>
              <a:t>）</a:t>
            </a:r>
          </a:p>
          <a:p>
            <a:pPr eaLnBrk="1" hangingPunct="1">
              <a:lnSpc>
                <a:spcPct val="110000"/>
              </a:lnSpc>
              <a:defRPr/>
            </a:pPr>
            <a:r>
              <a:rPr lang="ja-JP" altLang="en-US" sz="1050" dirty="0" smtClean="0">
                <a:latin typeface="+mn-ea"/>
                <a:ea typeface="+mn-ea"/>
              </a:rPr>
              <a:t>⑭大阪</a:t>
            </a:r>
            <a:r>
              <a:rPr lang="ja-JP" altLang="en-US" sz="1050" dirty="0">
                <a:latin typeface="+mn-ea"/>
                <a:ea typeface="+mn-ea"/>
              </a:rPr>
              <a:t>医療センター（</a:t>
            </a:r>
            <a:r>
              <a:rPr lang="en-US" altLang="ja-JP" sz="1050" dirty="0">
                <a:latin typeface="+mn-ea"/>
                <a:ea typeface="+mn-ea"/>
              </a:rPr>
              <a:t>H22.4.1</a:t>
            </a:r>
            <a:r>
              <a:rPr lang="ja-JP" altLang="en-US" sz="1050" dirty="0">
                <a:latin typeface="+mn-ea"/>
                <a:ea typeface="+mn-ea"/>
              </a:rPr>
              <a:t>）</a:t>
            </a:r>
          </a:p>
          <a:p>
            <a:pPr eaLnBrk="1" hangingPunct="1">
              <a:lnSpc>
                <a:spcPct val="110000"/>
              </a:lnSpc>
              <a:defRPr/>
            </a:pPr>
            <a:r>
              <a:rPr lang="ja-JP" altLang="en-US" sz="1050" dirty="0" smtClean="0">
                <a:latin typeface="+mn-ea"/>
                <a:ea typeface="+mn-ea"/>
              </a:rPr>
              <a:t>⑮大阪</a:t>
            </a:r>
            <a:r>
              <a:rPr lang="ja-JP" altLang="en-US" sz="1050" dirty="0">
                <a:latin typeface="+mn-ea"/>
                <a:ea typeface="+mn-ea"/>
              </a:rPr>
              <a:t>赤十字病院（</a:t>
            </a:r>
            <a:r>
              <a:rPr lang="en-US" altLang="ja-JP" sz="1050" dirty="0">
                <a:latin typeface="+mn-ea"/>
                <a:ea typeface="+mn-ea"/>
              </a:rPr>
              <a:t>H22.4.1</a:t>
            </a:r>
            <a:r>
              <a:rPr lang="ja-JP" altLang="en-US" sz="1050" dirty="0" smtClean="0">
                <a:latin typeface="+mn-ea"/>
                <a:ea typeface="+mn-ea"/>
              </a:rPr>
              <a:t>）</a:t>
            </a:r>
            <a:endParaRPr lang="en-US" altLang="ja-JP" sz="1050" dirty="0" smtClean="0">
              <a:latin typeface="+mn-ea"/>
              <a:ea typeface="+mn-ea"/>
            </a:endParaRPr>
          </a:p>
          <a:p>
            <a:pPr eaLnBrk="1" hangingPunct="1">
              <a:lnSpc>
                <a:spcPct val="110000"/>
              </a:lnSpc>
              <a:defRPr/>
            </a:pPr>
            <a:r>
              <a:rPr lang="ja-JP" altLang="en-US" sz="1050" dirty="0" smtClean="0">
                <a:latin typeface="+mn-ea"/>
                <a:ea typeface="+mn-ea"/>
              </a:rPr>
              <a:t>⑯府立急性期・総合医療センター</a:t>
            </a:r>
            <a:r>
              <a:rPr lang="en-US" altLang="ja-JP" sz="1050" dirty="0" smtClean="0">
                <a:latin typeface="+mn-ea"/>
                <a:ea typeface="+mn-ea"/>
              </a:rPr>
              <a:t>(H26.8.6)</a:t>
            </a:r>
            <a:endParaRPr lang="ja-JP" altLang="en-US" sz="1050" dirty="0">
              <a:latin typeface="+mn-ea"/>
              <a:ea typeface="+mn-ea"/>
            </a:endParaRPr>
          </a:p>
        </p:txBody>
      </p:sp>
      <p:sp>
        <p:nvSpPr>
          <p:cNvPr id="4102" name="テキスト ボックス 67"/>
          <p:cNvSpPr txBox="1">
            <a:spLocks noChangeArrowheads="1"/>
          </p:cNvSpPr>
          <p:nvPr/>
        </p:nvSpPr>
        <p:spPr bwMode="auto">
          <a:xfrm>
            <a:off x="7517284" y="608013"/>
            <a:ext cx="9636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mn-ea"/>
                <a:ea typeface="+mn-ea"/>
              </a:rPr>
              <a:t>京都府から</a:t>
            </a:r>
            <a:endParaRPr lang="ja-JP" altLang="en-US" sz="1100" b="1">
              <a:latin typeface="+mn-ea"/>
              <a:ea typeface="+mn-ea"/>
            </a:endParaRPr>
          </a:p>
        </p:txBody>
      </p:sp>
      <p:sp>
        <p:nvSpPr>
          <p:cNvPr id="9" name="角丸四角形 8"/>
          <p:cNvSpPr/>
          <p:nvPr/>
        </p:nvSpPr>
        <p:spPr>
          <a:xfrm>
            <a:off x="127001" y="1165772"/>
            <a:ext cx="3436887" cy="1660772"/>
          </a:xfrm>
          <a:prstGeom prst="roundRect">
            <a:avLst>
              <a:gd name="adj" fmla="val 7475"/>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defRPr/>
            </a:pPr>
            <a:r>
              <a:rPr lang="ja-JP" altLang="en-US" sz="1300" b="1" dirty="0" smtClean="0">
                <a:solidFill>
                  <a:schemeClr val="tx1"/>
                </a:solidFill>
                <a:latin typeface="+mn-ea"/>
              </a:rPr>
              <a:t>前回</a:t>
            </a:r>
            <a:r>
              <a:rPr lang="ja-JP" altLang="en-US" sz="1300" b="1" dirty="0">
                <a:solidFill>
                  <a:schemeClr val="tx1"/>
                </a:solidFill>
                <a:latin typeface="+mn-ea"/>
              </a:rPr>
              <a:t>申請時に複数指定を必要とした</a:t>
            </a:r>
            <a:r>
              <a:rPr lang="ja-JP" altLang="en-US" sz="1300" b="1" dirty="0" smtClean="0">
                <a:solidFill>
                  <a:schemeClr val="tx1"/>
                </a:solidFill>
                <a:latin typeface="+mn-ea"/>
              </a:rPr>
              <a:t>理由</a:t>
            </a:r>
            <a:endParaRPr lang="en-US" altLang="ja-JP" sz="1300" b="1" dirty="0" smtClean="0">
              <a:solidFill>
                <a:schemeClr val="tx1"/>
              </a:solidFill>
              <a:latin typeface="+mn-ea"/>
            </a:endParaRPr>
          </a:p>
          <a:p>
            <a:pPr>
              <a:defRPr/>
            </a:pPr>
            <a:r>
              <a:rPr lang="ja-JP" altLang="en-US" sz="1300" dirty="0" smtClean="0">
                <a:solidFill>
                  <a:schemeClr val="tx1"/>
                </a:solidFill>
                <a:latin typeface="+mn-ea"/>
              </a:rPr>
              <a:t>○</a:t>
            </a:r>
            <a:r>
              <a:rPr lang="ja-JP" altLang="en-US" sz="1300" dirty="0">
                <a:solidFill>
                  <a:schemeClr val="tx1"/>
                </a:solidFill>
                <a:latin typeface="+mn-ea"/>
              </a:rPr>
              <a:t>　</a:t>
            </a:r>
            <a:r>
              <a:rPr lang="ja-JP" altLang="en-US" sz="1300" dirty="0" smtClean="0">
                <a:solidFill>
                  <a:schemeClr val="tx1"/>
                </a:solidFill>
                <a:latin typeface="+mn-ea"/>
              </a:rPr>
              <a:t>各医療圏は全国</a:t>
            </a:r>
            <a:r>
              <a:rPr lang="ja-JP" altLang="en-US" sz="1300" dirty="0">
                <a:solidFill>
                  <a:schemeClr val="tx1"/>
                </a:solidFill>
                <a:latin typeface="+mn-ea"/>
              </a:rPr>
              <a:t>平均の約</a:t>
            </a:r>
            <a:r>
              <a:rPr lang="ja-JP" altLang="en-US" sz="1300" dirty="0" smtClean="0">
                <a:solidFill>
                  <a:schemeClr val="tx1"/>
                </a:solidFill>
                <a:latin typeface="+mn-ea"/>
              </a:rPr>
              <a:t>３倍の</a:t>
            </a:r>
            <a:r>
              <a:rPr lang="ja-JP" altLang="en-US" sz="1300" dirty="0">
                <a:solidFill>
                  <a:schemeClr val="tx1"/>
                </a:solidFill>
                <a:latin typeface="+mn-ea"/>
              </a:rPr>
              <a:t>人口規模</a:t>
            </a:r>
            <a:endParaRPr lang="en-US" altLang="ja-JP" sz="1300" dirty="0">
              <a:solidFill>
                <a:schemeClr val="tx1"/>
              </a:solidFill>
              <a:latin typeface="+mn-ea"/>
            </a:endParaRPr>
          </a:p>
          <a:p>
            <a:pPr>
              <a:defRPr/>
            </a:pPr>
            <a:r>
              <a:rPr lang="ja-JP" altLang="en-US" sz="1300" dirty="0">
                <a:solidFill>
                  <a:schemeClr val="tx1"/>
                </a:solidFill>
                <a:latin typeface="+mn-ea"/>
              </a:rPr>
              <a:t>○　全国最悪レベルの死亡率</a:t>
            </a:r>
            <a:endParaRPr lang="en-US" altLang="ja-JP" sz="1300" dirty="0">
              <a:solidFill>
                <a:schemeClr val="tx1"/>
              </a:solidFill>
              <a:latin typeface="+mn-ea"/>
            </a:endParaRPr>
          </a:p>
          <a:p>
            <a:pPr>
              <a:defRPr/>
            </a:pPr>
            <a:endParaRPr lang="en-US" altLang="ja-JP" sz="1300" dirty="0">
              <a:solidFill>
                <a:schemeClr val="tx1"/>
              </a:solidFill>
              <a:latin typeface="+mn-ea"/>
            </a:endParaRPr>
          </a:p>
          <a:p>
            <a:pPr>
              <a:defRPr/>
            </a:pPr>
            <a:r>
              <a:rPr lang="ja-JP" altLang="en-US" sz="1300" dirty="0">
                <a:solidFill>
                  <a:schemeClr val="tx1"/>
                </a:solidFill>
                <a:latin typeface="+mn-ea"/>
              </a:rPr>
              <a:t>①　</a:t>
            </a:r>
            <a:r>
              <a:rPr lang="ja-JP" altLang="en-US" sz="1300" dirty="0" smtClean="0">
                <a:solidFill>
                  <a:schemeClr val="tx1"/>
                </a:solidFill>
                <a:latin typeface="+mn-ea"/>
              </a:rPr>
              <a:t>医療圏</a:t>
            </a:r>
            <a:r>
              <a:rPr lang="ja-JP" altLang="en-US" sz="1300" dirty="0">
                <a:solidFill>
                  <a:schemeClr val="tx1"/>
                </a:solidFill>
                <a:latin typeface="+mn-ea"/>
              </a:rPr>
              <a:t>毎に拠点</a:t>
            </a:r>
            <a:r>
              <a:rPr lang="ja-JP" altLang="en-US" sz="1300" dirty="0" smtClean="0">
                <a:solidFill>
                  <a:schemeClr val="tx1"/>
                </a:solidFill>
                <a:latin typeface="+mn-ea"/>
              </a:rPr>
              <a:t>病院の複数配置が必要</a:t>
            </a:r>
            <a:endParaRPr lang="en-US" altLang="ja-JP" sz="1300" dirty="0">
              <a:solidFill>
                <a:schemeClr val="tx1"/>
              </a:solidFill>
              <a:latin typeface="+mn-ea"/>
            </a:endParaRPr>
          </a:p>
          <a:p>
            <a:pPr marL="228600" indent="-228600">
              <a:defRPr/>
            </a:pPr>
            <a:r>
              <a:rPr lang="ja-JP" altLang="en-US" sz="1300" dirty="0">
                <a:solidFill>
                  <a:schemeClr val="tx1"/>
                </a:solidFill>
                <a:latin typeface="+mn-ea"/>
              </a:rPr>
              <a:t>②　府立成人病Ｃと５大学病院は、府内全域での高度医療の提供、人材育成・派遣や先進医療の提供等先導的な役割を果たす</a:t>
            </a:r>
            <a:endParaRPr lang="en-US" altLang="ja-JP" sz="1300" dirty="0">
              <a:solidFill>
                <a:schemeClr val="tx1"/>
              </a:solidFill>
              <a:latin typeface="+mn-ea"/>
            </a:endParaRPr>
          </a:p>
        </p:txBody>
      </p:sp>
      <p:grpSp>
        <p:nvGrpSpPr>
          <p:cNvPr id="4104" name="グループ化 42"/>
          <p:cNvGrpSpPr>
            <a:grpSpLocks noChangeAspect="1"/>
          </p:cNvGrpSpPr>
          <p:nvPr/>
        </p:nvGrpSpPr>
        <p:grpSpPr bwMode="auto">
          <a:xfrm>
            <a:off x="2627784" y="442913"/>
            <a:ext cx="4835525" cy="6237287"/>
            <a:chOff x="0" y="0"/>
            <a:chExt cx="5743575" cy="6867525"/>
          </a:xfrm>
        </p:grpSpPr>
        <p:sp>
          <p:nvSpPr>
            <p:cNvPr id="45" name="正方形/長方形 44"/>
            <p:cNvSpPr/>
            <p:nvPr/>
          </p:nvSpPr>
          <p:spPr>
            <a:xfrm>
              <a:off x="2138284" y="2267034"/>
              <a:ext cx="769330" cy="1141384"/>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44" name="フリーフォーム 43"/>
            <p:cNvSpPr/>
            <p:nvPr/>
          </p:nvSpPr>
          <p:spPr>
            <a:xfrm>
              <a:off x="3725970" y="4000958"/>
              <a:ext cx="2017605" cy="2001354"/>
            </a:xfrm>
            <a:custGeom>
              <a:avLst/>
              <a:gdLst>
                <a:gd name="connsiteX0" fmla="*/ 0 w 2019300"/>
                <a:gd name="connsiteY0" fmla="*/ 0 h 2000250"/>
                <a:gd name="connsiteX1" fmla="*/ 1171575 w 2019300"/>
                <a:gd name="connsiteY1" fmla="*/ 19050 h 2000250"/>
                <a:gd name="connsiteX2" fmla="*/ 1162050 w 2019300"/>
                <a:gd name="connsiteY2" fmla="*/ 304800 h 2000250"/>
                <a:gd name="connsiteX3" fmla="*/ 2019300 w 2019300"/>
                <a:gd name="connsiteY3" fmla="*/ 304800 h 2000250"/>
                <a:gd name="connsiteX4" fmla="*/ 2019300 w 2019300"/>
                <a:gd name="connsiteY4" fmla="*/ 2000250 h 2000250"/>
                <a:gd name="connsiteX5" fmla="*/ 9525 w 2019300"/>
                <a:gd name="connsiteY5" fmla="*/ 2000250 h 2000250"/>
                <a:gd name="connsiteX6" fmla="*/ 0 w 2019300"/>
                <a:gd name="connsiteY6" fmla="*/ 0 h 200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19300" h="2000250">
                  <a:moveTo>
                    <a:pt x="0" y="0"/>
                  </a:moveTo>
                  <a:lnTo>
                    <a:pt x="1171575" y="19050"/>
                  </a:lnTo>
                  <a:lnTo>
                    <a:pt x="1162050" y="304800"/>
                  </a:lnTo>
                  <a:lnTo>
                    <a:pt x="2019300" y="304800"/>
                  </a:lnTo>
                  <a:lnTo>
                    <a:pt x="2019300" y="2000250"/>
                  </a:lnTo>
                  <a:lnTo>
                    <a:pt x="9525" y="2000250"/>
                  </a:lnTo>
                  <a:lnTo>
                    <a:pt x="0" y="0"/>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46" name="正方形/長方形 45"/>
            <p:cNvSpPr/>
            <p:nvPr/>
          </p:nvSpPr>
          <p:spPr>
            <a:xfrm>
              <a:off x="2138284" y="3418906"/>
              <a:ext cx="2166569" cy="582052"/>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48" name="正方形/長方形 47"/>
            <p:cNvSpPr/>
            <p:nvPr/>
          </p:nvSpPr>
          <p:spPr>
            <a:xfrm>
              <a:off x="2877444" y="2838601"/>
              <a:ext cx="1427409" cy="580305"/>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49" name="正方形/長方形 48"/>
            <p:cNvSpPr/>
            <p:nvPr/>
          </p:nvSpPr>
          <p:spPr>
            <a:xfrm>
              <a:off x="2877444" y="2267034"/>
              <a:ext cx="1427409" cy="582053"/>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50" name="正方形/長方形 49"/>
            <p:cNvSpPr/>
            <p:nvPr/>
          </p:nvSpPr>
          <p:spPr>
            <a:xfrm>
              <a:off x="2590831" y="4011445"/>
              <a:ext cx="1142681" cy="1122156"/>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51" name="フリーフォーム 50"/>
            <p:cNvSpPr/>
            <p:nvPr/>
          </p:nvSpPr>
          <p:spPr>
            <a:xfrm>
              <a:off x="4304853" y="2724165"/>
              <a:ext cx="1438722" cy="1752907"/>
            </a:xfrm>
            <a:custGeom>
              <a:avLst/>
              <a:gdLst>
                <a:gd name="connsiteX0" fmla="*/ 0 w 1438275"/>
                <a:gd name="connsiteY0" fmla="*/ 0 h 1152525"/>
                <a:gd name="connsiteX1" fmla="*/ 1438275 w 1438275"/>
                <a:gd name="connsiteY1" fmla="*/ 0 h 1152525"/>
                <a:gd name="connsiteX2" fmla="*/ 1438275 w 1438275"/>
                <a:gd name="connsiteY2" fmla="*/ 1152525 h 1152525"/>
                <a:gd name="connsiteX3" fmla="*/ 581025 w 1438275"/>
                <a:gd name="connsiteY3" fmla="*/ 1152525 h 1152525"/>
                <a:gd name="connsiteX4" fmla="*/ 590550 w 1438275"/>
                <a:gd name="connsiteY4" fmla="*/ 857250 h 1152525"/>
                <a:gd name="connsiteX5" fmla="*/ 9525 w 1438275"/>
                <a:gd name="connsiteY5" fmla="*/ 857250 h 1152525"/>
                <a:gd name="connsiteX6" fmla="*/ 0 w 1438275"/>
                <a:gd name="connsiteY6" fmla="*/ 0 h 115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38275" h="1152525">
                  <a:moveTo>
                    <a:pt x="0" y="0"/>
                  </a:moveTo>
                  <a:lnTo>
                    <a:pt x="1438275" y="0"/>
                  </a:lnTo>
                  <a:lnTo>
                    <a:pt x="1438275" y="1152525"/>
                  </a:lnTo>
                  <a:lnTo>
                    <a:pt x="581025" y="1152525"/>
                  </a:lnTo>
                  <a:lnTo>
                    <a:pt x="590550" y="857250"/>
                  </a:lnTo>
                  <a:lnTo>
                    <a:pt x="9525" y="857250"/>
                  </a:lnTo>
                  <a:lnTo>
                    <a:pt x="0" y="0"/>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52" name="フリーフォーム 51"/>
            <p:cNvSpPr/>
            <p:nvPr/>
          </p:nvSpPr>
          <p:spPr>
            <a:xfrm>
              <a:off x="4304853" y="1151871"/>
              <a:ext cx="1429294" cy="1572294"/>
            </a:xfrm>
            <a:custGeom>
              <a:avLst/>
              <a:gdLst>
                <a:gd name="connsiteX0" fmla="*/ 1428750 w 1428750"/>
                <a:gd name="connsiteY0" fmla="*/ 1990725 h 1990725"/>
                <a:gd name="connsiteX1" fmla="*/ 1428750 w 1428750"/>
                <a:gd name="connsiteY1" fmla="*/ 0 h 1990725"/>
                <a:gd name="connsiteX2" fmla="*/ 0 w 1428750"/>
                <a:gd name="connsiteY2" fmla="*/ 1104900 h 1990725"/>
                <a:gd name="connsiteX3" fmla="*/ 0 w 1428750"/>
                <a:gd name="connsiteY3" fmla="*/ 1990725 h 1990725"/>
                <a:gd name="connsiteX4" fmla="*/ 1428750 w 1428750"/>
                <a:gd name="connsiteY4" fmla="*/ 1990725 h 1990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750" h="1990725">
                  <a:moveTo>
                    <a:pt x="1428750" y="1990725"/>
                  </a:moveTo>
                  <a:lnTo>
                    <a:pt x="1428750" y="0"/>
                  </a:lnTo>
                  <a:lnTo>
                    <a:pt x="0" y="1104900"/>
                  </a:lnTo>
                  <a:lnTo>
                    <a:pt x="0" y="1990725"/>
                  </a:lnTo>
                  <a:lnTo>
                    <a:pt x="1428750" y="1990725"/>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53" name="フリーフォーム 52"/>
            <p:cNvSpPr/>
            <p:nvPr/>
          </p:nvSpPr>
          <p:spPr>
            <a:xfrm>
              <a:off x="4008812" y="562826"/>
              <a:ext cx="1725336" cy="1693721"/>
            </a:xfrm>
            <a:custGeom>
              <a:avLst/>
              <a:gdLst>
                <a:gd name="connsiteX0" fmla="*/ 0 w 1724025"/>
                <a:gd name="connsiteY0" fmla="*/ 1685925 h 1695450"/>
                <a:gd name="connsiteX1" fmla="*/ 19050 w 1724025"/>
                <a:gd name="connsiteY1" fmla="*/ 0 h 1695450"/>
                <a:gd name="connsiteX2" fmla="*/ 866775 w 1724025"/>
                <a:gd name="connsiteY2" fmla="*/ 19050 h 1695450"/>
                <a:gd name="connsiteX3" fmla="*/ 1724025 w 1724025"/>
                <a:gd name="connsiteY3" fmla="*/ 581025 h 1695450"/>
                <a:gd name="connsiteX4" fmla="*/ 304800 w 1724025"/>
                <a:gd name="connsiteY4" fmla="*/ 1695450 h 1695450"/>
                <a:gd name="connsiteX5" fmla="*/ 0 w 1724025"/>
                <a:gd name="connsiteY5" fmla="*/ 1685925 h 169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4025" h="1695450">
                  <a:moveTo>
                    <a:pt x="0" y="1685925"/>
                  </a:moveTo>
                  <a:lnTo>
                    <a:pt x="19050" y="0"/>
                  </a:lnTo>
                  <a:lnTo>
                    <a:pt x="866775" y="19050"/>
                  </a:lnTo>
                  <a:lnTo>
                    <a:pt x="1724025" y="581025"/>
                  </a:lnTo>
                  <a:lnTo>
                    <a:pt x="304800" y="1695450"/>
                  </a:lnTo>
                  <a:lnTo>
                    <a:pt x="0" y="1685925"/>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54" name="フリーフォーム 53"/>
            <p:cNvSpPr/>
            <p:nvPr/>
          </p:nvSpPr>
          <p:spPr>
            <a:xfrm>
              <a:off x="2087373" y="0"/>
              <a:ext cx="1942181" cy="2267034"/>
            </a:xfrm>
            <a:custGeom>
              <a:avLst/>
              <a:gdLst>
                <a:gd name="connsiteX0" fmla="*/ 1714500 w 1714500"/>
                <a:gd name="connsiteY0" fmla="*/ 561975 h 2266950"/>
                <a:gd name="connsiteX1" fmla="*/ 1133475 w 1714500"/>
                <a:gd name="connsiteY1" fmla="*/ 561975 h 2266950"/>
                <a:gd name="connsiteX2" fmla="*/ 1133475 w 1714500"/>
                <a:gd name="connsiteY2" fmla="*/ 0 h 2266950"/>
                <a:gd name="connsiteX3" fmla="*/ 0 w 1714500"/>
                <a:gd name="connsiteY3" fmla="*/ 9525 h 2266950"/>
                <a:gd name="connsiteX4" fmla="*/ 0 w 1714500"/>
                <a:gd name="connsiteY4" fmla="*/ 561975 h 2266950"/>
                <a:gd name="connsiteX5" fmla="*/ 571500 w 1714500"/>
                <a:gd name="connsiteY5" fmla="*/ 561975 h 2266950"/>
                <a:gd name="connsiteX6" fmla="*/ 571500 w 1714500"/>
                <a:gd name="connsiteY6" fmla="*/ 2266950 h 2266950"/>
                <a:gd name="connsiteX7" fmla="*/ 1714500 w 1714500"/>
                <a:gd name="connsiteY7" fmla="*/ 2266950 h 2266950"/>
                <a:gd name="connsiteX8" fmla="*/ 1714500 w 1714500"/>
                <a:gd name="connsiteY8" fmla="*/ 561975 h 226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0" h="2266950">
                  <a:moveTo>
                    <a:pt x="1714500" y="561975"/>
                  </a:moveTo>
                  <a:lnTo>
                    <a:pt x="1133475" y="561975"/>
                  </a:lnTo>
                  <a:lnTo>
                    <a:pt x="1133475" y="0"/>
                  </a:lnTo>
                  <a:lnTo>
                    <a:pt x="0" y="9525"/>
                  </a:lnTo>
                  <a:lnTo>
                    <a:pt x="0" y="561975"/>
                  </a:lnTo>
                  <a:lnTo>
                    <a:pt x="571500" y="561975"/>
                  </a:lnTo>
                  <a:lnTo>
                    <a:pt x="571500" y="2266950"/>
                  </a:lnTo>
                  <a:lnTo>
                    <a:pt x="1714500" y="2266950"/>
                  </a:lnTo>
                  <a:lnTo>
                    <a:pt x="1714500" y="561975"/>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sp>
          <p:nvSpPr>
            <p:cNvPr id="55" name="フリーフォーム 54"/>
            <p:cNvSpPr/>
            <p:nvPr/>
          </p:nvSpPr>
          <p:spPr>
            <a:xfrm>
              <a:off x="0" y="5133602"/>
              <a:ext cx="3725970" cy="1733923"/>
            </a:xfrm>
            <a:custGeom>
              <a:avLst/>
              <a:gdLst>
                <a:gd name="connsiteX0" fmla="*/ 2581275 w 3724275"/>
                <a:gd name="connsiteY0" fmla="*/ 0 h 1733550"/>
                <a:gd name="connsiteX1" fmla="*/ 0 w 3724275"/>
                <a:gd name="connsiteY1" fmla="*/ 1143000 h 1733550"/>
                <a:gd name="connsiteX2" fmla="*/ 600075 w 3724275"/>
                <a:gd name="connsiteY2" fmla="*/ 1733550 h 1733550"/>
                <a:gd name="connsiteX3" fmla="*/ 3724275 w 3724275"/>
                <a:gd name="connsiteY3" fmla="*/ 857250 h 1733550"/>
                <a:gd name="connsiteX4" fmla="*/ 3724275 w 3724275"/>
                <a:gd name="connsiteY4" fmla="*/ 0 h 1733550"/>
                <a:gd name="connsiteX5" fmla="*/ 2581275 w 3724275"/>
                <a:gd name="connsiteY5" fmla="*/ 0 h 1733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24275" h="1733550">
                  <a:moveTo>
                    <a:pt x="2581275" y="0"/>
                  </a:moveTo>
                  <a:lnTo>
                    <a:pt x="0" y="1143000"/>
                  </a:lnTo>
                  <a:lnTo>
                    <a:pt x="600075" y="1733550"/>
                  </a:lnTo>
                  <a:lnTo>
                    <a:pt x="3724275" y="857250"/>
                  </a:lnTo>
                  <a:lnTo>
                    <a:pt x="3724275" y="0"/>
                  </a:lnTo>
                  <a:lnTo>
                    <a:pt x="2581275" y="0"/>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latin typeface="+mn-ea"/>
              </a:endParaRPr>
            </a:p>
          </p:txBody>
        </p:sp>
      </p:grpSp>
      <p:sp>
        <p:nvSpPr>
          <p:cNvPr id="4105" name="テキスト ボックス 135"/>
          <p:cNvSpPr txBox="1">
            <a:spLocks noChangeArrowheads="1"/>
          </p:cNvSpPr>
          <p:nvPr/>
        </p:nvSpPr>
        <p:spPr bwMode="auto">
          <a:xfrm>
            <a:off x="5150322" y="1490663"/>
            <a:ext cx="300037"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dirty="0">
                <a:latin typeface="+mn-ea"/>
                <a:ea typeface="+mn-ea"/>
              </a:rPr>
              <a:t> ⑦</a:t>
            </a:r>
          </a:p>
        </p:txBody>
      </p:sp>
      <p:sp>
        <p:nvSpPr>
          <p:cNvPr id="4134" name="Rectangle 28"/>
          <p:cNvSpPr>
            <a:spLocks noChangeArrowheads="1"/>
          </p:cNvSpPr>
          <p:nvPr/>
        </p:nvSpPr>
        <p:spPr bwMode="auto">
          <a:xfrm>
            <a:off x="5128097" y="1104900"/>
            <a:ext cx="709612" cy="420688"/>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豊能</a:t>
            </a:r>
            <a:endParaRPr lang="en-US" altLang="ja-JP" sz="1050" dirty="0" smtClean="0">
              <a:latin typeface="+mn-ea"/>
              <a:ea typeface="+mn-ea"/>
            </a:endParaRPr>
          </a:p>
          <a:p>
            <a:pPr eaLnBrk="1" hangingPunct="1">
              <a:spcBef>
                <a:spcPct val="0"/>
              </a:spcBef>
              <a:buFontTx/>
              <a:buNone/>
              <a:defRPr/>
            </a:pPr>
            <a:r>
              <a:rPr lang="en-US" altLang="ja-JP" sz="1050" dirty="0" smtClean="0">
                <a:latin typeface="+mn-ea"/>
                <a:ea typeface="+mn-ea"/>
              </a:rPr>
              <a:t>(103</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35" name="Rectangle 29"/>
          <p:cNvSpPr>
            <a:spLocks noChangeArrowheads="1"/>
          </p:cNvSpPr>
          <p:nvPr/>
        </p:nvSpPr>
        <p:spPr bwMode="auto">
          <a:xfrm>
            <a:off x="6180609" y="1303338"/>
            <a:ext cx="671513" cy="347662"/>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三島</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(75</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a:p>
            <a:pPr eaLnBrk="1" hangingPunct="1">
              <a:spcBef>
                <a:spcPct val="0"/>
              </a:spcBef>
              <a:buFontTx/>
              <a:buNone/>
              <a:defRPr/>
            </a:pPr>
            <a:endParaRPr lang="ja-JP" altLang="en-US" sz="900" dirty="0" smtClean="0">
              <a:latin typeface="+mn-ea"/>
              <a:ea typeface="+mn-ea"/>
            </a:endParaRPr>
          </a:p>
        </p:txBody>
      </p:sp>
      <p:sp>
        <p:nvSpPr>
          <p:cNvPr id="4108" name="テキスト ボックス 135"/>
          <p:cNvSpPr txBox="1">
            <a:spLocks noChangeArrowheads="1"/>
          </p:cNvSpPr>
          <p:nvPr/>
        </p:nvSpPr>
        <p:spPr bwMode="auto">
          <a:xfrm>
            <a:off x="6855449" y="3206296"/>
            <a:ext cx="233362" cy="205629"/>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dirty="0">
                <a:latin typeface="+mn-ea"/>
                <a:ea typeface="+mn-ea"/>
              </a:rPr>
              <a:t>⑧</a:t>
            </a:r>
          </a:p>
        </p:txBody>
      </p:sp>
      <p:sp>
        <p:nvSpPr>
          <p:cNvPr id="4138" name="Rectangle 30"/>
          <p:cNvSpPr>
            <a:spLocks noChangeArrowheads="1"/>
          </p:cNvSpPr>
          <p:nvPr/>
        </p:nvSpPr>
        <p:spPr bwMode="auto">
          <a:xfrm>
            <a:off x="6644159" y="2332038"/>
            <a:ext cx="836613" cy="249237"/>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北河内</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(117</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39" name="Rectangle 31"/>
          <p:cNvSpPr>
            <a:spLocks noChangeArrowheads="1"/>
          </p:cNvSpPr>
          <p:nvPr/>
        </p:nvSpPr>
        <p:spPr bwMode="auto">
          <a:xfrm>
            <a:off x="6728402" y="3507581"/>
            <a:ext cx="709613" cy="3048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中河内</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(85</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41" name="テキスト ボックス 135"/>
          <p:cNvSpPr txBox="1">
            <a:spLocks noChangeArrowheads="1"/>
          </p:cNvSpPr>
          <p:nvPr/>
        </p:nvSpPr>
        <p:spPr bwMode="auto">
          <a:xfrm>
            <a:off x="6456834" y="4749800"/>
            <a:ext cx="401638" cy="213323"/>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100" dirty="0" smtClean="0">
                <a:latin typeface="+mn-ea"/>
                <a:ea typeface="+mn-ea"/>
              </a:rPr>
              <a:t> </a:t>
            </a:r>
            <a:r>
              <a:rPr lang="ja-JP" altLang="en-US" sz="1150" dirty="0" smtClean="0">
                <a:latin typeface="+mn-ea"/>
                <a:ea typeface="+mn-ea"/>
              </a:rPr>
              <a:t>⑨</a:t>
            </a:r>
          </a:p>
        </p:txBody>
      </p:sp>
      <p:sp>
        <p:nvSpPr>
          <p:cNvPr id="4142" name="テキスト ボックス 135"/>
          <p:cNvSpPr txBox="1">
            <a:spLocks noChangeArrowheads="1"/>
          </p:cNvSpPr>
          <p:nvPr/>
        </p:nvSpPr>
        <p:spPr bwMode="auto">
          <a:xfrm>
            <a:off x="5302722" y="4414838"/>
            <a:ext cx="369887" cy="21272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150" dirty="0" smtClean="0">
                <a:latin typeface="+mn-ea"/>
                <a:ea typeface="+mn-ea"/>
              </a:rPr>
              <a:t> ⑩</a:t>
            </a:r>
          </a:p>
        </p:txBody>
      </p:sp>
      <p:sp>
        <p:nvSpPr>
          <p:cNvPr id="4113" name="テキスト ボックス 135"/>
          <p:cNvSpPr txBox="1">
            <a:spLocks noChangeArrowheads="1"/>
          </p:cNvSpPr>
          <p:nvPr/>
        </p:nvSpPr>
        <p:spPr bwMode="auto">
          <a:xfrm>
            <a:off x="4926484" y="4449763"/>
            <a:ext cx="388938"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latin typeface="+mn-ea"/>
                <a:ea typeface="+mn-ea"/>
              </a:rPr>
              <a:t> ⑪</a:t>
            </a:r>
          </a:p>
        </p:txBody>
      </p:sp>
      <p:sp>
        <p:nvSpPr>
          <p:cNvPr id="4144" name="Rectangle 32"/>
          <p:cNvSpPr>
            <a:spLocks noChangeArrowheads="1"/>
          </p:cNvSpPr>
          <p:nvPr/>
        </p:nvSpPr>
        <p:spPr bwMode="auto">
          <a:xfrm>
            <a:off x="4848697" y="4667250"/>
            <a:ext cx="722312" cy="1905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堺</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(84</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45" name="Rectangle 33"/>
          <p:cNvSpPr>
            <a:spLocks noChangeArrowheads="1"/>
          </p:cNvSpPr>
          <p:nvPr/>
        </p:nvSpPr>
        <p:spPr bwMode="auto">
          <a:xfrm>
            <a:off x="4697884" y="5418138"/>
            <a:ext cx="763588" cy="136525"/>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泉州</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(91</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46" name="Rectangle 34"/>
          <p:cNvSpPr>
            <a:spLocks noChangeArrowheads="1"/>
          </p:cNvSpPr>
          <p:nvPr/>
        </p:nvSpPr>
        <p:spPr bwMode="auto">
          <a:xfrm>
            <a:off x="6386984" y="4978400"/>
            <a:ext cx="647700" cy="138113"/>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南河内</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(62</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17" name="テキスト ボックス 135"/>
          <p:cNvSpPr txBox="1">
            <a:spLocks noChangeArrowheads="1"/>
          </p:cNvSpPr>
          <p:nvPr/>
        </p:nvSpPr>
        <p:spPr bwMode="auto">
          <a:xfrm>
            <a:off x="6053609" y="3032125"/>
            <a:ext cx="261938" cy="285750"/>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latin typeface="+mn-ea"/>
                <a:ea typeface="+mn-ea"/>
              </a:rPr>
              <a:t>★</a:t>
            </a:r>
            <a:endParaRPr lang="ja-JP" altLang="en-US" sz="1200">
              <a:latin typeface="+mn-ea"/>
              <a:ea typeface="+mn-ea"/>
            </a:endParaRPr>
          </a:p>
        </p:txBody>
      </p:sp>
      <p:sp>
        <p:nvSpPr>
          <p:cNvPr id="4118" name="テキスト ボックス 135"/>
          <p:cNvSpPr txBox="1">
            <a:spLocks noChangeArrowheads="1"/>
          </p:cNvSpPr>
          <p:nvPr/>
        </p:nvSpPr>
        <p:spPr bwMode="auto">
          <a:xfrm>
            <a:off x="5823422" y="3295650"/>
            <a:ext cx="15240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latin typeface="+mn-ea"/>
                <a:ea typeface="+mn-ea"/>
              </a:rPr>
              <a:t>⑮</a:t>
            </a:r>
          </a:p>
        </p:txBody>
      </p:sp>
      <p:sp>
        <p:nvSpPr>
          <p:cNvPr id="4119" name="テキスト ボックス 135"/>
          <p:cNvSpPr txBox="1">
            <a:spLocks noChangeArrowheads="1"/>
          </p:cNvSpPr>
          <p:nvPr/>
        </p:nvSpPr>
        <p:spPr bwMode="auto">
          <a:xfrm>
            <a:off x="5867872" y="2711450"/>
            <a:ext cx="152400" cy="205629"/>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latin typeface="+mn-ea"/>
                <a:ea typeface="+mn-ea"/>
              </a:rPr>
              <a:t>⑬</a:t>
            </a:r>
          </a:p>
        </p:txBody>
      </p:sp>
      <p:sp>
        <p:nvSpPr>
          <p:cNvPr id="4120" name="テキスト ボックス 135"/>
          <p:cNvSpPr txBox="1">
            <a:spLocks noChangeArrowheads="1"/>
          </p:cNvSpPr>
          <p:nvPr/>
        </p:nvSpPr>
        <p:spPr bwMode="auto">
          <a:xfrm>
            <a:off x="5545609" y="3062288"/>
            <a:ext cx="15240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latin typeface="+mn-ea"/>
                <a:ea typeface="+mn-ea"/>
              </a:rPr>
              <a:t>⑭</a:t>
            </a:r>
          </a:p>
        </p:txBody>
      </p:sp>
      <p:sp>
        <p:nvSpPr>
          <p:cNvPr id="4152" name="Rectangle 26"/>
          <p:cNvSpPr>
            <a:spLocks noChangeArrowheads="1"/>
          </p:cNvSpPr>
          <p:nvPr/>
        </p:nvSpPr>
        <p:spPr bwMode="auto">
          <a:xfrm>
            <a:off x="3995691" y="2456656"/>
            <a:ext cx="687388" cy="410369"/>
          </a:xfrm>
          <a:prstGeom prst="rect">
            <a:avLst/>
          </a:prstGeom>
          <a:solidFill>
            <a:schemeClr val="bg1">
              <a:alpha val="86000"/>
            </a:schemeClr>
          </a:solidFill>
          <a:ln>
            <a:noFill/>
          </a:ln>
          <a:effectLst/>
        </p:spPr>
        <p:txBody>
          <a:bodyPr lIns="40131" tIns="4802" rIns="40131" bIns="4802"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100" dirty="0" smtClean="0">
                <a:latin typeface="+mn-ea"/>
                <a:ea typeface="+mn-ea"/>
              </a:rPr>
              <a:t>大阪市</a:t>
            </a:r>
            <a:endParaRPr lang="en-US" altLang="ja-JP" sz="1100" dirty="0" smtClean="0">
              <a:latin typeface="+mn-ea"/>
              <a:ea typeface="+mn-ea"/>
            </a:endParaRPr>
          </a:p>
          <a:p>
            <a:pPr algn="ctr" eaLnBrk="1" hangingPunct="1">
              <a:spcBef>
                <a:spcPct val="0"/>
              </a:spcBef>
              <a:buFontTx/>
              <a:buNone/>
              <a:defRPr/>
            </a:pPr>
            <a:r>
              <a:rPr lang="en-US" altLang="ja-JP" sz="1100" dirty="0" smtClean="0">
                <a:latin typeface="+mn-ea"/>
                <a:ea typeface="+mn-ea"/>
              </a:rPr>
              <a:t>(269</a:t>
            </a:r>
            <a:r>
              <a:rPr lang="ja-JP" altLang="en-US" sz="1100" dirty="0" smtClean="0">
                <a:latin typeface="+mn-ea"/>
                <a:ea typeface="+mn-ea"/>
              </a:rPr>
              <a:t>万人</a:t>
            </a:r>
            <a:r>
              <a:rPr lang="en-US" altLang="ja-JP" sz="1100" dirty="0" smtClean="0">
                <a:latin typeface="+mn-ea"/>
                <a:ea typeface="+mn-ea"/>
              </a:rPr>
              <a:t>)</a:t>
            </a:r>
            <a:endParaRPr lang="ja-JP" altLang="en-US" sz="1100" dirty="0" smtClean="0">
              <a:latin typeface="+mn-ea"/>
              <a:ea typeface="+mn-ea"/>
            </a:endParaRPr>
          </a:p>
        </p:txBody>
      </p:sp>
      <p:sp>
        <p:nvSpPr>
          <p:cNvPr id="4153" name="Rectangle 26"/>
          <p:cNvSpPr>
            <a:spLocks noChangeArrowheads="1"/>
          </p:cNvSpPr>
          <p:nvPr/>
        </p:nvSpPr>
        <p:spPr bwMode="auto">
          <a:xfrm>
            <a:off x="4432772" y="2819525"/>
            <a:ext cx="639762" cy="239713"/>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西部</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(47</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54" name="Rectangle 26"/>
          <p:cNvSpPr>
            <a:spLocks noChangeArrowheads="1"/>
          </p:cNvSpPr>
          <p:nvPr/>
        </p:nvSpPr>
        <p:spPr bwMode="auto">
          <a:xfrm>
            <a:off x="5064597" y="2593975"/>
            <a:ext cx="723900" cy="287338"/>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北部</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(67</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55" name="Rectangle 26"/>
          <p:cNvSpPr>
            <a:spLocks noChangeArrowheads="1"/>
          </p:cNvSpPr>
          <p:nvPr/>
        </p:nvSpPr>
        <p:spPr bwMode="auto">
          <a:xfrm>
            <a:off x="5040784" y="3141663"/>
            <a:ext cx="720725" cy="231775"/>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東部</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(72</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156" name="Rectangle 26"/>
          <p:cNvSpPr>
            <a:spLocks noChangeArrowheads="1"/>
          </p:cNvSpPr>
          <p:nvPr/>
        </p:nvSpPr>
        <p:spPr bwMode="auto">
          <a:xfrm>
            <a:off x="4578822" y="3593452"/>
            <a:ext cx="676275" cy="214312"/>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mn-ea"/>
                <a:ea typeface="+mn-ea"/>
              </a:rPr>
              <a:t>南部</a:t>
            </a:r>
            <a:endParaRPr lang="en-US" altLang="ja-JP" sz="1050" dirty="0" smtClean="0">
              <a:latin typeface="+mn-ea"/>
              <a:ea typeface="+mn-ea"/>
            </a:endParaRPr>
          </a:p>
          <a:p>
            <a:pPr algn="ctr" eaLnBrk="1" hangingPunct="1">
              <a:spcBef>
                <a:spcPct val="0"/>
              </a:spcBef>
              <a:buFontTx/>
              <a:buNone/>
              <a:defRPr/>
            </a:pPr>
            <a:r>
              <a:rPr lang="en-US" altLang="ja-JP" sz="1050" dirty="0" smtClean="0">
                <a:latin typeface="+mn-ea"/>
                <a:ea typeface="+mn-ea"/>
              </a:rPr>
              <a:t>(83</a:t>
            </a:r>
            <a:r>
              <a:rPr lang="ja-JP" altLang="en-US" sz="1050" dirty="0" smtClean="0">
                <a:latin typeface="+mn-ea"/>
                <a:ea typeface="+mn-ea"/>
              </a:rPr>
              <a:t>万人</a:t>
            </a:r>
            <a:r>
              <a:rPr lang="en-US" altLang="ja-JP" sz="1050" dirty="0" smtClean="0">
                <a:latin typeface="+mn-ea"/>
                <a:ea typeface="+mn-ea"/>
              </a:rPr>
              <a:t>)</a:t>
            </a:r>
            <a:endParaRPr lang="ja-JP" altLang="en-US" sz="1050" dirty="0" smtClean="0">
              <a:latin typeface="+mn-ea"/>
              <a:ea typeface="+mn-ea"/>
            </a:endParaRPr>
          </a:p>
        </p:txBody>
      </p:sp>
      <p:sp>
        <p:nvSpPr>
          <p:cNvPr id="4" name="右矢印 3"/>
          <p:cNvSpPr/>
          <p:nvPr/>
        </p:nvSpPr>
        <p:spPr bwMode="auto">
          <a:xfrm rot="2290355">
            <a:off x="4111580" y="1653798"/>
            <a:ext cx="652462" cy="787400"/>
          </a:xfrm>
          <a:prstGeom prst="rightArrow">
            <a:avLst>
              <a:gd name="adj1" fmla="val 4558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127" name="テキスト ボックス 8"/>
          <p:cNvSpPr txBox="1">
            <a:spLocks noChangeArrowheads="1"/>
          </p:cNvSpPr>
          <p:nvPr/>
        </p:nvSpPr>
        <p:spPr bwMode="auto">
          <a:xfrm>
            <a:off x="3723159" y="1428750"/>
            <a:ext cx="1271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mn-ea"/>
                <a:ea typeface="+mn-ea"/>
              </a:rPr>
              <a:t>兵庫県から</a:t>
            </a:r>
            <a:endParaRPr lang="en-US" altLang="ja-JP" sz="1100">
              <a:latin typeface="+mn-ea"/>
              <a:ea typeface="+mn-ea"/>
            </a:endParaRPr>
          </a:p>
        </p:txBody>
      </p:sp>
      <p:sp>
        <p:nvSpPr>
          <p:cNvPr id="69" name="右矢印 68"/>
          <p:cNvSpPr/>
          <p:nvPr/>
        </p:nvSpPr>
        <p:spPr bwMode="auto">
          <a:xfrm rot="7913177">
            <a:off x="7352444" y="1023143"/>
            <a:ext cx="585787" cy="584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129" name="テキスト ボックス 69"/>
          <p:cNvSpPr txBox="1">
            <a:spLocks noChangeArrowheads="1"/>
          </p:cNvSpPr>
          <p:nvPr/>
        </p:nvSpPr>
        <p:spPr bwMode="auto">
          <a:xfrm>
            <a:off x="8084724" y="3239398"/>
            <a:ext cx="9207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dirty="0">
                <a:latin typeface="+mn-ea"/>
                <a:ea typeface="+mn-ea"/>
              </a:rPr>
              <a:t>奈良県から</a:t>
            </a:r>
            <a:endParaRPr lang="ja-JP" altLang="en-US" sz="1100" b="1" dirty="0">
              <a:latin typeface="+mn-ea"/>
              <a:ea typeface="+mn-ea"/>
            </a:endParaRPr>
          </a:p>
        </p:txBody>
      </p:sp>
      <p:sp>
        <p:nvSpPr>
          <p:cNvPr id="72" name="右矢印 71"/>
          <p:cNvSpPr/>
          <p:nvPr/>
        </p:nvSpPr>
        <p:spPr bwMode="auto">
          <a:xfrm rot="10800000">
            <a:off x="7409259" y="3028017"/>
            <a:ext cx="619125" cy="650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131" name="テキスト ボックス 72"/>
          <p:cNvSpPr txBox="1">
            <a:spLocks noChangeArrowheads="1"/>
          </p:cNvSpPr>
          <p:nvPr/>
        </p:nvSpPr>
        <p:spPr bwMode="auto">
          <a:xfrm>
            <a:off x="4937597" y="6124575"/>
            <a:ext cx="11922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mn-ea"/>
                <a:ea typeface="+mn-ea"/>
              </a:rPr>
              <a:t>和歌山県から</a:t>
            </a:r>
            <a:endParaRPr lang="ja-JP" altLang="en-US" sz="1100" b="1">
              <a:latin typeface="+mn-ea"/>
              <a:ea typeface="+mn-ea"/>
            </a:endParaRPr>
          </a:p>
        </p:txBody>
      </p:sp>
      <p:sp>
        <p:nvSpPr>
          <p:cNvPr id="74" name="右矢印 73"/>
          <p:cNvSpPr/>
          <p:nvPr/>
        </p:nvSpPr>
        <p:spPr bwMode="auto">
          <a:xfrm rot="14417443">
            <a:off x="5944865" y="5731241"/>
            <a:ext cx="436563" cy="622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133" name="テキスト ボックス 135"/>
          <p:cNvSpPr txBox="1">
            <a:spLocks noChangeArrowheads="1"/>
          </p:cNvSpPr>
          <p:nvPr/>
        </p:nvSpPr>
        <p:spPr bwMode="auto">
          <a:xfrm>
            <a:off x="4385147" y="5365750"/>
            <a:ext cx="38735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latin typeface="+mn-ea"/>
                <a:ea typeface="+mn-ea"/>
              </a:rPr>
              <a:t> ⑫</a:t>
            </a:r>
          </a:p>
        </p:txBody>
      </p:sp>
      <p:sp>
        <p:nvSpPr>
          <p:cNvPr id="2" name="テキスト ボックス 135"/>
          <p:cNvSpPr txBox="1">
            <a:spLocks noChangeArrowheads="1"/>
          </p:cNvSpPr>
          <p:nvPr/>
        </p:nvSpPr>
        <p:spPr bwMode="auto">
          <a:xfrm>
            <a:off x="5141267" y="3841398"/>
            <a:ext cx="150813"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dirty="0">
                <a:latin typeface="+mn-ea"/>
                <a:ea typeface="+mn-ea"/>
              </a:rPr>
              <a:t>⑯</a:t>
            </a:r>
          </a:p>
        </p:txBody>
      </p:sp>
      <p:sp>
        <p:nvSpPr>
          <p:cNvPr id="8" name="テキスト ボックス 7"/>
          <p:cNvSpPr txBox="1">
            <a:spLocks noChangeArrowheads="1"/>
          </p:cNvSpPr>
          <p:nvPr/>
        </p:nvSpPr>
        <p:spPr bwMode="auto">
          <a:xfrm>
            <a:off x="7537384" y="1769288"/>
            <a:ext cx="1585442" cy="892552"/>
          </a:xfrm>
          <a:prstGeom prst="rect">
            <a:avLst/>
          </a:prstGeom>
          <a:noFill/>
          <a:ln w="22225">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square" lIns="72000" rIns="72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300" dirty="0">
                <a:latin typeface="+mn-ea"/>
                <a:ea typeface="+mn-ea"/>
              </a:rPr>
              <a:t>拠点病院の新入院がん患者数（約８万人）のうち、約１割は府外から流入</a:t>
            </a:r>
          </a:p>
        </p:txBody>
      </p:sp>
      <p:sp>
        <p:nvSpPr>
          <p:cNvPr id="88" name="右矢印 87"/>
          <p:cNvSpPr/>
          <p:nvPr/>
        </p:nvSpPr>
        <p:spPr bwMode="auto">
          <a:xfrm rot="14286317">
            <a:off x="5756747" y="3984625"/>
            <a:ext cx="654050" cy="568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89" name="右矢印 88"/>
          <p:cNvSpPr/>
          <p:nvPr/>
        </p:nvSpPr>
        <p:spPr bwMode="auto">
          <a:xfrm rot="10800000">
            <a:off x="6072660" y="3028017"/>
            <a:ext cx="714375" cy="6905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0" name="右矢印 89"/>
          <p:cNvSpPr/>
          <p:nvPr/>
        </p:nvSpPr>
        <p:spPr bwMode="auto">
          <a:xfrm rot="17457516">
            <a:off x="3691409" y="4562475"/>
            <a:ext cx="1719263" cy="341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1" name="右矢印 90"/>
          <p:cNvSpPr/>
          <p:nvPr/>
        </p:nvSpPr>
        <p:spPr bwMode="auto">
          <a:xfrm rot="8220907">
            <a:off x="6114438" y="2532063"/>
            <a:ext cx="668337" cy="588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2" name="右矢印 91"/>
          <p:cNvSpPr/>
          <p:nvPr/>
        </p:nvSpPr>
        <p:spPr bwMode="auto">
          <a:xfrm rot="8080523">
            <a:off x="5855171" y="2243138"/>
            <a:ext cx="487363" cy="401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3" name="右矢印 92"/>
          <p:cNvSpPr/>
          <p:nvPr/>
        </p:nvSpPr>
        <p:spPr bwMode="auto">
          <a:xfrm rot="5400000">
            <a:off x="5088409" y="2022476"/>
            <a:ext cx="598487" cy="519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nvGrpSpPr>
          <p:cNvPr id="10" name="グループ化 13"/>
          <p:cNvGrpSpPr>
            <a:grpSpLocks/>
          </p:cNvGrpSpPr>
          <p:nvPr/>
        </p:nvGrpSpPr>
        <p:grpSpPr bwMode="auto">
          <a:xfrm>
            <a:off x="5439184" y="1577945"/>
            <a:ext cx="282575" cy="239743"/>
            <a:chOff x="5535142" y="1666505"/>
            <a:chExt cx="310151" cy="246221"/>
          </a:xfrm>
        </p:grpSpPr>
        <p:sp>
          <p:nvSpPr>
            <p:cNvPr id="11" name="テキスト ボックス 10"/>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2</a:t>
              </a:r>
              <a:endParaRPr lang="ja-JP" altLang="en-US" sz="1200" dirty="0">
                <a:latin typeface="+mn-ea"/>
                <a:ea typeface="+mn-ea"/>
              </a:endParaRPr>
            </a:p>
          </p:txBody>
        </p:sp>
        <p:sp>
          <p:nvSpPr>
            <p:cNvPr id="12" name="正方形/長方形 11"/>
            <p:cNvSpPr/>
            <p:nvPr/>
          </p:nvSpPr>
          <p:spPr>
            <a:xfrm>
              <a:off x="5594066" y="1723692"/>
              <a:ext cx="14241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grpSp>
        <p:nvGrpSpPr>
          <p:cNvPr id="4143" name="グループ化 93"/>
          <p:cNvGrpSpPr>
            <a:grpSpLocks/>
          </p:cNvGrpSpPr>
          <p:nvPr/>
        </p:nvGrpSpPr>
        <p:grpSpPr bwMode="auto">
          <a:xfrm>
            <a:off x="6787035" y="1525588"/>
            <a:ext cx="247650" cy="225425"/>
            <a:chOff x="5535142" y="1666505"/>
            <a:chExt cx="310151" cy="246221"/>
          </a:xfrm>
        </p:grpSpPr>
        <p:sp>
          <p:nvSpPr>
            <p:cNvPr id="95" name="テキスト ボックス 94"/>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3</a:t>
              </a:r>
              <a:endParaRPr lang="ja-JP" altLang="en-US" sz="1200" dirty="0">
                <a:latin typeface="+mn-ea"/>
                <a:ea typeface="+mn-ea"/>
              </a:endParaRPr>
            </a:p>
          </p:txBody>
        </p:sp>
        <p:sp>
          <p:nvSpPr>
            <p:cNvPr id="96" name="正方形/長方形 95"/>
            <p:cNvSpPr/>
            <p:nvPr/>
          </p:nvSpPr>
          <p:spPr>
            <a:xfrm>
              <a:off x="5596139" y="1723692"/>
              <a:ext cx="143147"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grpSp>
        <p:nvGrpSpPr>
          <p:cNvPr id="13" name="グループ化 96"/>
          <p:cNvGrpSpPr>
            <a:grpSpLocks/>
          </p:cNvGrpSpPr>
          <p:nvPr/>
        </p:nvGrpSpPr>
        <p:grpSpPr bwMode="auto">
          <a:xfrm>
            <a:off x="7084404" y="1996158"/>
            <a:ext cx="247650" cy="232692"/>
            <a:chOff x="5507943" y="1666505"/>
            <a:chExt cx="310151" cy="246221"/>
          </a:xfrm>
        </p:grpSpPr>
        <p:sp>
          <p:nvSpPr>
            <p:cNvPr id="98" name="テキスト ボックス 97"/>
            <p:cNvSpPr txBox="1"/>
            <p:nvPr/>
          </p:nvSpPr>
          <p:spPr>
            <a:xfrm>
              <a:off x="5507943" y="1666505"/>
              <a:ext cx="310151" cy="246221"/>
            </a:xfrm>
            <a:prstGeom prst="rect">
              <a:avLst/>
            </a:prstGeom>
            <a:noFill/>
          </p:spPr>
          <p:txBody>
            <a:bodyPr>
              <a:spAutoFit/>
            </a:bodyPr>
            <a:lstStyle/>
            <a:p>
              <a:pPr>
                <a:lnSpc>
                  <a:spcPts val="1200"/>
                </a:lnSpc>
                <a:defRPr/>
              </a:pPr>
              <a:r>
                <a:rPr lang="en-US" altLang="ja-JP" sz="1050" dirty="0">
                  <a:latin typeface="+mn-ea"/>
                  <a:ea typeface="+mn-ea"/>
                </a:rPr>
                <a:t>4</a:t>
              </a:r>
              <a:endParaRPr lang="ja-JP" altLang="en-US" sz="1200" dirty="0">
                <a:latin typeface="+mn-ea"/>
                <a:ea typeface="+mn-ea"/>
              </a:endParaRPr>
            </a:p>
          </p:txBody>
        </p:sp>
        <p:sp>
          <p:nvSpPr>
            <p:cNvPr id="99" name="正方形/長方形 98"/>
            <p:cNvSpPr/>
            <p:nvPr/>
          </p:nvSpPr>
          <p:spPr>
            <a:xfrm>
              <a:off x="5581031" y="1723692"/>
              <a:ext cx="14241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grpSp>
        <p:nvGrpSpPr>
          <p:cNvPr id="14" name="グループ化 114"/>
          <p:cNvGrpSpPr>
            <a:grpSpLocks/>
          </p:cNvGrpSpPr>
          <p:nvPr/>
        </p:nvGrpSpPr>
        <p:grpSpPr bwMode="auto">
          <a:xfrm>
            <a:off x="5802784" y="4732338"/>
            <a:ext cx="238919" cy="200025"/>
            <a:chOff x="5535142" y="1666505"/>
            <a:chExt cx="310151" cy="246221"/>
          </a:xfrm>
        </p:grpSpPr>
        <p:sp>
          <p:nvSpPr>
            <p:cNvPr id="116" name="テキスト ボックス 115"/>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5</a:t>
              </a:r>
              <a:endParaRPr lang="ja-JP" altLang="en-US" sz="1200" dirty="0">
                <a:latin typeface="+mn-ea"/>
                <a:ea typeface="+mn-ea"/>
              </a:endParaRPr>
            </a:p>
          </p:txBody>
        </p:sp>
        <p:sp>
          <p:nvSpPr>
            <p:cNvPr id="117" name="正方形/長方形 116"/>
            <p:cNvSpPr/>
            <p:nvPr/>
          </p:nvSpPr>
          <p:spPr>
            <a:xfrm>
              <a:off x="5596683" y="1738310"/>
              <a:ext cx="143146" cy="14296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grpSp>
        <p:nvGrpSpPr>
          <p:cNvPr id="15" name="グループ化 117"/>
          <p:cNvGrpSpPr>
            <a:grpSpLocks/>
          </p:cNvGrpSpPr>
          <p:nvPr/>
        </p:nvGrpSpPr>
        <p:grpSpPr bwMode="auto">
          <a:xfrm>
            <a:off x="5263693" y="3598187"/>
            <a:ext cx="223774" cy="240784"/>
            <a:chOff x="5535142" y="1666505"/>
            <a:chExt cx="310151" cy="246221"/>
          </a:xfrm>
        </p:grpSpPr>
        <p:sp>
          <p:nvSpPr>
            <p:cNvPr id="119" name="テキスト ボックス 118"/>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6</a:t>
              </a:r>
              <a:endParaRPr lang="ja-JP" altLang="en-US" sz="1200" dirty="0">
                <a:latin typeface="+mn-ea"/>
                <a:ea typeface="+mn-ea"/>
              </a:endParaRPr>
            </a:p>
          </p:txBody>
        </p:sp>
        <p:sp>
          <p:nvSpPr>
            <p:cNvPr id="120" name="正方形/長方形 119"/>
            <p:cNvSpPr/>
            <p:nvPr/>
          </p:nvSpPr>
          <p:spPr>
            <a:xfrm>
              <a:off x="5613949" y="1723692"/>
              <a:ext cx="14241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grpSp>
        <p:nvGrpSpPr>
          <p:cNvPr id="4147" name="グループ化 120"/>
          <p:cNvGrpSpPr>
            <a:grpSpLocks/>
          </p:cNvGrpSpPr>
          <p:nvPr/>
        </p:nvGrpSpPr>
        <p:grpSpPr bwMode="auto">
          <a:xfrm>
            <a:off x="5920259" y="2998788"/>
            <a:ext cx="242888" cy="269875"/>
            <a:chOff x="5535142" y="1666505"/>
            <a:chExt cx="310151" cy="246221"/>
          </a:xfrm>
        </p:grpSpPr>
        <p:sp>
          <p:nvSpPr>
            <p:cNvPr id="122" name="テキスト ボックス 121"/>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1</a:t>
              </a:r>
              <a:endParaRPr lang="ja-JP" altLang="en-US" sz="1200" dirty="0">
                <a:latin typeface="+mn-ea"/>
                <a:ea typeface="+mn-ea"/>
              </a:endParaRPr>
            </a:p>
          </p:txBody>
        </p:sp>
        <p:sp>
          <p:nvSpPr>
            <p:cNvPr id="123" name="正方形/長方形 122"/>
            <p:cNvSpPr/>
            <p:nvPr/>
          </p:nvSpPr>
          <p:spPr>
            <a:xfrm>
              <a:off x="5596431" y="1712858"/>
              <a:ext cx="14314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sp>
        <p:nvSpPr>
          <p:cNvPr id="124" name="右矢印 123"/>
          <p:cNvSpPr/>
          <p:nvPr/>
        </p:nvSpPr>
        <p:spPr bwMode="auto">
          <a:xfrm rot="16200000">
            <a:off x="5164608" y="3951812"/>
            <a:ext cx="446088" cy="5064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cxnSp>
        <p:nvCxnSpPr>
          <p:cNvPr id="16" name="直線矢印コネクタ 15"/>
          <p:cNvCxnSpPr/>
          <p:nvPr/>
        </p:nvCxnSpPr>
        <p:spPr>
          <a:xfrm flipH="1" flipV="1">
            <a:off x="6894984" y="4081463"/>
            <a:ext cx="247779" cy="1235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p:nvPr/>
        </p:nvCxnSpPr>
        <p:spPr>
          <a:xfrm flipV="1">
            <a:off x="4139977" y="3284538"/>
            <a:ext cx="521395" cy="4850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1926530" y="2886770"/>
            <a:ext cx="2357438" cy="892552"/>
          </a:xfrm>
          <a:prstGeom prst="rect">
            <a:avLst/>
          </a:prstGeom>
          <a:solidFill>
            <a:schemeClr val="bg1"/>
          </a:solidFill>
          <a:ln w="28575">
            <a:solidFill>
              <a:schemeClr val="tx1"/>
            </a:solidFill>
          </a:ln>
        </p:spPr>
        <p:txBody>
          <a:bodyPr lIns="72000" rIns="72000">
            <a:spAutoFit/>
          </a:bodyPr>
          <a:lstStyle/>
          <a:p>
            <a:pPr>
              <a:defRPr/>
            </a:pPr>
            <a:r>
              <a:rPr lang="ja-JP" altLang="en-US" sz="1300" b="1" dirty="0" smtClean="0">
                <a:latin typeface="+mn-ea"/>
                <a:ea typeface="+mn-ea"/>
              </a:rPr>
              <a:t>大阪市</a:t>
            </a:r>
            <a:r>
              <a:rPr lang="ja-JP" altLang="en-US" sz="1300" b="1" dirty="0">
                <a:latin typeface="+mn-ea"/>
                <a:ea typeface="+mn-ea"/>
              </a:rPr>
              <a:t>医療圏の</a:t>
            </a:r>
            <a:r>
              <a:rPr lang="ja-JP" altLang="en-US" sz="1300" b="1" dirty="0" smtClean="0">
                <a:latin typeface="+mn-ea"/>
                <a:ea typeface="+mn-ea"/>
              </a:rPr>
              <a:t>課題</a:t>
            </a:r>
            <a:endParaRPr lang="en-US" altLang="ja-JP" sz="1300" b="1" dirty="0">
              <a:latin typeface="+mn-ea"/>
              <a:ea typeface="+mn-ea"/>
            </a:endParaRPr>
          </a:p>
          <a:p>
            <a:pPr marL="85725" indent="-85725">
              <a:defRPr/>
            </a:pPr>
            <a:r>
              <a:rPr lang="ja-JP" altLang="en-US" sz="1300" dirty="0">
                <a:latin typeface="+mn-ea"/>
                <a:ea typeface="+mn-ea"/>
              </a:rPr>
              <a:t>・罹患率、死亡率は府内最下位</a:t>
            </a:r>
            <a:endParaRPr lang="en-US" altLang="ja-JP" sz="1300" dirty="0">
              <a:latin typeface="+mn-ea"/>
              <a:ea typeface="+mn-ea"/>
            </a:endParaRPr>
          </a:p>
          <a:p>
            <a:pPr marL="85725" indent="-85725">
              <a:defRPr/>
            </a:pPr>
            <a:r>
              <a:rPr lang="ja-JP" altLang="en-US" sz="1300" dirty="0" smtClean="0">
                <a:latin typeface="+mn-ea"/>
                <a:ea typeface="+mn-ea"/>
              </a:rPr>
              <a:t>・市</a:t>
            </a:r>
            <a:r>
              <a:rPr lang="ja-JP" altLang="en-US" sz="1300" dirty="0">
                <a:latin typeface="+mn-ea"/>
                <a:ea typeface="+mn-ea"/>
              </a:rPr>
              <a:t>周辺地域からの患者流入が多い</a:t>
            </a:r>
          </a:p>
        </p:txBody>
      </p:sp>
      <p:sp>
        <p:nvSpPr>
          <p:cNvPr id="19" name="下矢印 18"/>
          <p:cNvSpPr/>
          <p:nvPr/>
        </p:nvSpPr>
        <p:spPr>
          <a:xfrm>
            <a:off x="1547813" y="1800112"/>
            <a:ext cx="215900" cy="162173"/>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grpSp>
        <p:nvGrpSpPr>
          <p:cNvPr id="17" name="グループ化 20"/>
          <p:cNvGrpSpPr>
            <a:grpSpLocks/>
          </p:cNvGrpSpPr>
          <p:nvPr/>
        </p:nvGrpSpPr>
        <p:grpSpPr bwMode="auto">
          <a:xfrm>
            <a:off x="128896" y="3846819"/>
            <a:ext cx="311150" cy="1134037"/>
            <a:chOff x="127000" y="4027489"/>
            <a:chExt cx="285750" cy="1019854"/>
          </a:xfrm>
        </p:grpSpPr>
        <p:grpSp>
          <p:nvGrpSpPr>
            <p:cNvPr id="18" name="グループ化 133"/>
            <p:cNvGrpSpPr>
              <a:grpSpLocks/>
            </p:cNvGrpSpPr>
            <p:nvPr/>
          </p:nvGrpSpPr>
          <p:grpSpPr bwMode="auto">
            <a:xfrm>
              <a:off x="128588" y="4352891"/>
              <a:ext cx="280987" cy="221430"/>
              <a:chOff x="5535142" y="1666470"/>
              <a:chExt cx="310151" cy="221572"/>
            </a:xfrm>
          </p:grpSpPr>
          <p:sp>
            <p:nvSpPr>
              <p:cNvPr id="135" name="テキスト ボックス 134"/>
              <p:cNvSpPr txBox="1"/>
              <p:nvPr/>
            </p:nvSpPr>
            <p:spPr>
              <a:xfrm>
                <a:off x="5535142" y="1666470"/>
                <a:ext cx="310151" cy="221572"/>
              </a:xfrm>
              <a:prstGeom prst="rect">
                <a:avLst/>
              </a:prstGeom>
              <a:noFill/>
            </p:spPr>
            <p:txBody>
              <a:bodyPr>
                <a:spAutoFit/>
              </a:bodyPr>
              <a:lstStyle/>
              <a:p>
                <a:pPr>
                  <a:lnSpc>
                    <a:spcPts val="1200"/>
                  </a:lnSpc>
                  <a:defRPr/>
                </a:pPr>
                <a:r>
                  <a:rPr lang="en-US" altLang="ja-JP" sz="1050" dirty="0">
                    <a:latin typeface="+mn-ea"/>
                    <a:ea typeface="+mn-ea"/>
                  </a:rPr>
                  <a:t>3</a:t>
                </a:r>
                <a:endParaRPr lang="ja-JP" altLang="en-US" sz="1200" dirty="0">
                  <a:latin typeface="+mn-ea"/>
                  <a:ea typeface="+mn-ea"/>
                </a:endParaRPr>
              </a:p>
            </p:txBody>
          </p:sp>
          <p:sp>
            <p:nvSpPr>
              <p:cNvPr id="136" name="正方形/長方形 135"/>
              <p:cNvSpPr/>
              <p:nvPr/>
            </p:nvSpPr>
            <p:spPr>
              <a:xfrm>
                <a:off x="5580701" y="1723650"/>
                <a:ext cx="143686" cy="14295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latin typeface="+mn-ea"/>
                </a:endParaRPr>
              </a:p>
            </p:txBody>
          </p:sp>
        </p:grpSp>
        <p:grpSp>
          <p:nvGrpSpPr>
            <p:cNvPr id="20" name="グループ化 19"/>
            <p:cNvGrpSpPr>
              <a:grpSpLocks/>
            </p:cNvGrpSpPr>
            <p:nvPr/>
          </p:nvGrpSpPr>
          <p:grpSpPr bwMode="auto">
            <a:xfrm>
              <a:off x="127000" y="4027489"/>
              <a:ext cx="285750" cy="1019854"/>
              <a:chOff x="127000" y="4027489"/>
              <a:chExt cx="285750" cy="1019854"/>
            </a:xfrm>
          </p:grpSpPr>
          <p:grpSp>
            <p:nvGrpSpPr>
              <p:cNvPr id="4157" name="グループ化 130"/>
              <p:cNvGrpSpPr>
                <a:grpSpLocks/>
              </p:cNvGrpSpPr>
              <p:nvPr/>
            </p:nvGrpSpPr>
            <p:grpSpPr bwMode="auto">
              <a:xfrm>
                <a:off x="127000" y="4192572"/>
                <a:ext cx="280988" cy="221430"/>
                <a:chOff x="5535142" y="1666488"/>
                <a:chExt cx="310151" cy="221573"/>
              </a:xfrm>
            </p:grpSpPr>
            <p:sp>
              <p:nvSpPr>
                <p:cNvPr id="132" name="テキスト ボックス 131"/>
                <p:cNvSpPr txBox="1"/>
                <p:nvPr/>
              </p:nvSpPr>
              <p:spPr>
                <a:xfrm>
                  <a:off x="5535142" y="1666488"/>
                  <a:ext cx="310151" cy="221573"/>
                </a:xfrm>
                <a:prstGeom prst="rect">
                  <a:avLst/>
                </a:prstGeom>
                <a:noFill/>
              </p:spPr>
              <p:txBody>
                <a:bodyPr>
                  <a:spAutoFit/>
                </a:bodyPr>
                <a:lstStyle/>
                <a:p>
                  <a:pPr>
                    <a:lnSpc>
                      <a:spcPts val="1200"/>
                    </a:lnSpc>
                    <a:defRPr/>
                  </a:pPr>
                  <a:r>
                    <a:rPr lang="en-US" altLang="ja-JP" sz="1050" dirty="0">
                      <a:latin typeface="+mn-ea"/>
                      <a:ea typeface="+mn-ea"/>
                    </a:rPr>
                    <a:t>2</a:t>
                  </a:r>
                  <a:endParaRPr lang="ja-JP" altLang="en-US" sz="1200" dirty="0">
                    <a:latin typeface="+mn-ea"/>
                    <a:ea typeface="+mn-ea"/>
                  </a:endParaRPr>
                </a:p>
              </p:txBody>
            </p:sp>
            <p:sp>
              <p:nvSpPr>
                <p:cNvPr id="133" name="正方形/長方形 132"/>
                <p:cNvSpPr/>
                <p:nvPr/>
              </p:nvSpPr>
              <p:spPr>
                <a:xfrm>
                  <a:off x="5580701" y="1723669"/>
                  <a:ext cx="143686" cy="1429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latin typeface="+mn-ea"/>
                  </a:endParaRPr>
                </a:p>
              </p:txBody>
            </p:sp>
          </p:grpSp>
          <p:grpSp>
            <p:nvGrpSpPr>
              <p:cNvPr id="4158" name="グループ化 139"/>
              <p:cNvGrpSpPr>
                <a:grpSpLocks/>
              </p:cNvGrpSpPr>
              <p:nvPr/>
            </p:nvGrpSpPr>
            <p:grpSpPr bwMode="auto">
              <a:xfrm>
                <a:off x="131763" y="4665595"/>
                <a:ext cx="280987" cy="221430"/>
                <a:chOff x="5535142" y="1666435"/>
                <a:chExt cx="310151" cy="220152"/>
              </a:xfrm>
            </p:grpSpPr>
            <p:sp>
              <p:nvSpPr>
                <p:cNvPr id="141" name="テキスト ボックス 140"/>
                <p:cNvSpPr txBox="1"/>
                <p:nvPr/>
              </p:nvSpPr>
              <p:spPr>
                <a:xfrm>
                  <a:off x="5535142" y="1666435"/>
                  <a:ext cx="310151" cy="220152"/>
                </a:xfrm>
                <a:prstGeom prst="rect">
                  <a:avLst/>
                </a:prstGeom>
                <a:noFill/>
              </p:spPr>
              <p:txBody>
                <a:bodyPr>
                  <a:spAutoFit/>
                </a:bodyPr>
                <a:lstStyle/>
                <a:p>
                  <a:pPr>
                    <a:lnSpc>
                      <a:spcPts val="1200"/>
                    </a:lnSpc>
                    <a:defRPr/>
                  </a:pPr>
                  <a:r>
                    <a:rPr lang="en-US" altLang="ja-JP" sz="1050" dirty="0">
                      <a:latin typeface="+mn-ea"/>
                      <a:ea typeface="+mn-ea"/>
                    </a:rPr>
                    <a:t>5</a:t>
                  </a:r>
                  <a:endParaRPr lang="ja-JP" altLang="en-US" sz="1200" dirty="0">
                    <a:latin typeface="+mn-ea"/>
                    <a:ea typeface="+mn-ea"/>
                  </a:endParaRPr>
                </a:p>
              </p:txBody>
            </p:sp>
            <p:sp>
              <p:nvSpPr>
                <p:cNvPr id="142" name="正方形/長方形 141"/>
                <p:cNvSpPr/>
                <p:nvPr/>
              </p:nvSpPr>
              <p:spPr>
                <a:xfrm>
                  <a:off x="5580701" y="1723249"/>
                  <a:ext cx="143686" cy="14203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latin typeface="+mn-ea"/>
                  </a:endParaRPr>
                </a:p>
              </p:txBody>
            </p:sp>
          </p:grpSp>
          <p:grpSp>
            <p:nvGrpSpPr>
              <p:cNvPr id="4159" name="グループ化 130"/>
              <p:cNvGrpSpPr>
                <a:grpSpLocks/>
              </p:cNvGrpSpPr>
              <p:nvPr/>
            </p:nvGrpSpPr>
            <p:grpSpPr bwMode="auto">
              <a:xfrm>
                <a:off x="127000" y="4027489"/>
                <a:ext cx="280988" cy="221430"/>
                <a:chOff x="5535142" y="1666505"/>
                <a:chExt cx="310151" cy="221573"/>
              </a:xfrm>
            </p:grpSpPr>
            <p:sp>
              <p:nvSpPr>
                <p:cNvPr id="101" name="テキスト ボックス 100"/>
                <p:cNvSpPr txBox="1"/>
                <p:nvPr/>
              </p:nvSpPr>
              <p:spPr>
                <a:xfrm>
                  <a:off x="5535142" y="1666505"/>
                  <a:ext cx="310151" cy="221573"/>
                </a:xfrm>
                <a:prstGeom prst="rect">
                  <a:avLst/>
                </a:prstGeom>
                <a:noFill/>
              </p:spPr>
              <p:txBody>
                <a:bodyPr>
                  <a:spAutoFit/>
                </a:bodyPr>
                <a:lstStyle/>
                <a:p>
                  <a:pPr>
                    <a:lnSpc>
                      <a:spcPts val="1200"/>
                    </a:lnSpc>
                    <a:defRPr/>
                  </a:pPr>
                  <a:r>
                    <a:rPr lang="en-US" altLang="ja-JP" sz="1050" dirty="0">
                      <a:latin typeface="+mn-ea"/>
                      <a:ea typeface="+mn-ea"/>
                    </a:rPr>
                    <a:t>1</a:t>
                  </a:r>
                  <a:endParaRPr lang="ja-JP" altLang="en-US" sz="1200" dirty="0">
                    <a:latin typeface="+mn-ea"/>
                    <a:ea typeface="+mn-ea"/>
                  </a:endParaRPr>
                </a:p>
              </p:txBody>
            </p:sp>
            <p:sp>
              <p:nvSpPr>
                <p:cNvPr id="102" name="正方形/長方形 101"/>
                <p:cNvSpPr/>
                <p:nvPr/>
              </p:nvSpPr>
              <p:spPr>
                <a:xfrm>
                  <a:off x="5580701" y="1723686"/>
                  <a:ext cx="143686" cy="1429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latin typeface="+mn-ea"/>
                  </a:endParaRPr>
                </a:p>
              </p:txBody>
            </p:sp>
          </p:grpSp>
          <p:grpSp>
            <p:nvGrpSpPr>
              <p:cNvPr id="4160" name="グループ化 133"/>
              <p:cNvGrpSpPr>
                <a:grpSpLocks/>
              </p:cNvGrpSpPr>
              <p:nvPr/>
            </p:nvGrpSpPr>
            <p:grpSpPr bwMode="auto">
              <a:xfrm>
                <a:off x="128588" y="4513211"/>
                <a:ext cx="280987" cy="221430"/>
                <a:chOff x="5535142" y="1666452"/>
                <a:chExt cx="310151" cy="221572"/>
              </a:xfrm>
            </p:grpSpPr>
            <p:sp>
              <p:nvSpPr>
                <p:cNvPr id="104" name="テキスト ボックス 103"/>
                <p:cNvSpPr txBox="1"/>
                <p:nvPr/>
              </p:nvSpPr>
              <p:spPr>
                <a:xfrm>
                  <a:off x="5535142" y="1666452"/>
                  <a:ext cx="310151" cy="221572"/>
                </a:xfrm>
                <a:prstGeom prst="rect">
                  <a:avLst/>
                </a:prstGeom>
                <a:noFill/>
              </p:spPr>
              <p:txBody>
                <a:bodyPr>
                  <a:spAutoFit/>
                </a:bodyPr>
                <a:lstStyle/>
                <a:p>
                  <a:pPr>
                    <a:lnSpc>
                      <a:spcPts val="1200"/>
                    </a:lnSpc>
                    <a:defRPr/>
                  </a:pPr>
                  <a:r>
                    <a:rPr lang="en-US" altLang="ja-JP" sz="1050" dirty="0">
                      <a:latin typeface="+mn-ea"/>
                      <a:ea typeface="+mn-ea"/>
                    </a:rPr>
                    <a:t>4</a:t>
                  </a:r>
                  <a:endParaRPr lang="ja-JP" altLang="en-US" sz="1200" dirty="0">
                    <a:latin typeface="+mn-ea"/>
                    <a:ea typeface="+mn-ea"/>
                  </a:endParaRPr>
                </a:p>
              </p:txBody>
            </p:sp>
            <p:sp>
              <p:nvSpPr>
                <p:cNvPr id="105" name="正方形/長方形 104"/>
                <p:cNvSpPr/>
                <p:nvPr/>
              </p:nvSpPr>
              <p:spPr>
                <a:xfrm>
                  <a:off x="5580701" y="1723632"/>
                  <a:ext cx="143686" cy="14295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latin typeface="+mn-ea"/>
                  </a:endParaRPr>
                </a:p>
              </p:txBody>
            </p:sp>
          </p:grpSp>
          <p:grpSp>
            <p:nvGrpSpPr>
              <p:cNvPr id="4161" name="グループ化 139"/>
              <p:cNvGrpSpPr>
                <a:grpSpLocks/>
              </p:cNvGrpSpPr>
              <p:nvPr/>
            </p:nvGrpSpPr>
            <p:grpSpPr bwMode="auto">
              <a:xfrm>
                <a:off x="131763" y="4825913"/>
                <a:ext cx="280987" cy="221430"/>
                <a:chOff x="5535142" y="1666689"/>
                <a:chExt cx="310151" cy="220152"/>
              </a:xfrm>
            </p:grpSpPr>
            <p:sp>
              <p:nvSpPr>
                <p:cNvPr id="107" name="テキスト ボックス 106"/>
                <p:cNvSpPr txBox="1"/>
                <p:nvPr/>
              </p:nvSpPr>
              <p:spPr>
                <a:xfrm>
                  <a:off x="5535142" y="1666689"/>
                  <a:ext cx="310151" cy="220152"/>
                </a:xfrm>
                <a:prstGeom prst="rect">
                  <a:avLst/>
                </a:prstGeom>
                <a:noFill/>
              </p:spPr>
              <p:txBody>
                <a:bodyPr>
                  <a:spAutoFit/>
                </a:bodyPr>
                <a:lstStyle/>
                <a:p>
                  <a:pPr>
                    <a:lnSpc>
                      <a:spcPts val="1200"/>
                    </a:lnSpc>
                    <a:defRPr/>
                  </a:pPr>
                  <a:r>
                    <a:rPr lang="en-US" altLang="ja-JP" sz="1050" dirty="0">
                      <a:latin typeface="+mn-ea"/>
                      <a:ea typeface="+mn-ea"/>
                    </a:rPr>
                    <a:t>6</a:t>
                  </a:r>
                  <a:endParaRPr lang="ja-JP" altLang="en-US" sz="1200" dirty="0">
                    <a:latin typeface="+mn-ea"/>
                    <a:ea typeface="+mn-ea"/>
                  </a:endParaRPr>
                </a:p>
              </p:txBody>
            </p:sp>
            <p:sp>
              <p:nvSpPr>
                <p:cNvPr id="108" name="正方形/長方形 107"/>
                <p:cNvSpPr/>
                <p:nvPr/>
              </p:nvSpPr>
              <p:spPr>
                <a:xfrm>
                  <a:off x="5580701" y="1723503"/>
                  <a:ext cx="143686" cy="14203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latin typeface="+mn-ea"/>
                  </a:endParaRPr>
                </a:p>
              </p:txBody>
            </p:sp>
          </p:grpSp>
        </p:grpSp>
      </p:grpSp>
      <p:sp>
        <p:nvSpPr>
          <p:cNvPr id="5" name="テキスト ボックス 4"/>
          <p:cNvSpPr txBox="1"/>
          <p:nvPr/>
        </p:nvSpPr>
        <p:spPr>
          <a:xfrm>
            <a:off x="7164388" y="4227513"/>
            <a:ext cx="1889125" cy="892552"/>
          </a:xfrm>
          <a:prstGeom prst="rect">
            <a:avLst/>
          </a:prstGeom>
          <a:solidFill>
            <a:schemeClr val="bg1"/>
          </a:solidFill>
          <a:ln w="28575">
            <a:solidFill>
              <a:schemeClr val="tx1"/>
            </a:solidFill>
          </a:ln>
        </p:spPr>
        <p:txBody>
          <a:bodyPr lIns="72000" rIns="72000">
            <a:spAutoFit/>
          </a:bodyPr>
          <a:lstStyle/>
          <a:p>
            <a:pPr>
              <a:defRPr/>
            </a:pPr>
            <a:r>
              <a:rPr lang="ja-JP" altLang="en-US" sz="1300" b="1" dirty="0" smtClean="0">
                <a:latin typeface="+mn-ea"/>
                <a:ea typeface="+mn-ea"/>
              </a:rPr>
              <a:t>中河内</a:t>
            </a:r>
            <a:r>
              <a:rPr lang="ja-JP" altLang="en-US" sz="1300" b="1" dirty="0">
                <a:latin typeface="+mn-ea"/>
                <a:ea typeface="+mn-ea"/>
              </a:rPr>
              <a:t>医療圏</a:t>
            </a:r>
            <a:r>
              <a:rPr lang="ja-JP" altLang="en-US" sz="1300" b="1" dirty="0" smtClean="0">
                <a:latin typeface="+mn-ea"/>
                <a:ea typeface="+mn-ea"/>
              </a:rPr>
              <a:t>の課題</a:t>
            </a:r>
            <a:endParaRPr lang="en-US" altLang="ja-JP" sz="1300" b="1" dirty="0">
              <a:latin typeface="+mn-ea"/>
              <a:ea typeface="+mn-ea"/>
            </a:endParaRPr>
          </a:p>
          <a:p>
            <a:pPr marL="85725" indent="-85725">
              <a:defRPr/>
            </a:pPr>
            <a:r>
              <a:rPr lang="ja-JP" altLang="en-US" sz="1300" dirty="0">
                <a:latin typeface="+mn-ea"/>
                <a:ea typeface="+mn-ea"/>
              </a:rPr>
              <a:t>・人口</a:t>
            </a:r>
            <a:r>
              <a:rPr lang="en-US" altLang="ja-JP" sz="1300" dirty="0">
                <a:latin typeface="+mn-ea"/>
                <a:ea typeface="+mn-ea"/>
              </a:rPr>
              <a:t>85</a:t>
            </a:r>
            <a:r>
              <a:rPr lang="ja-JP" altLang="en-US" sz="1300" dirty="0">
                <a:latin typeface="+mn-ea"/>
                <a:ea typeface="+mn-ea"/>
              </a:rPr>
              <a:t>万人を抱え、</a:t>
            </a:r>
            <a:endParaRPr lang="en-US" altLang="ja-JP" sz="1300" dirty="0">
              <a:latin typeface="+mn-ea"/>
              <a:ea typeface="+mn-ea"/>
            </a:endParaRPr>
          </a:p>
          <a:p>
            <a:pPr marL="85725" indent="-85725">
              <a:defRPr/>
            </a:pPr>
            <a:r>
              <a:rPr lang="ja-JP" altLang="en-US" sz="1300" dirty="0">
                <a:latin typeface="+mn-ea"/>
                <a:ea typeface="+mn-ea"/>
              </a:rPr>
              <a:t>　１拠点病院では他医療圏に流出</a:t>
            </a:r>
            <a:endParaRPr lang="en-US" altLang="ja-JP" sz="1300" dirty="0">
              <a:latin typeface="+mn-ea"/>
              <a:ea typeface="+mn-ea"/>
            </a:endParaRPr>
          </a:p>
        </p:txBody>
      </p:sp>
      <p:sp>
        <p:nvSpPr>
          <p:cNvPr id="103" name="右矢印 102"/>
          <p:cNvSpPr/>
          <p:nvPr/>
        </p:nvSpPr>
        <p:spPr bwMode="auto">
          <a:xfrm>
            <a:off x="4848697" y="3083264"/>
            <a:ext cx="302766" cy="246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ボックス 4"/>
          <p:cNvSpPr txBox="1">
            <a:spLocks noChangeArrowheads="1"/>
          </p:cNvSpPr>
          <p:nvPr/>
        </p:nvSpPr>
        <p:spPr bwMode="auto">
          <a:xfrm>
            <a:off x="107503" y="231031"/>
            <a:ext cx="72013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400" kern="0" spc="-280" dirty="0">
                <a:latin typeface="ＭＳ Ｐゴシック" panose="020B0600070205080204" pitchFamily="50" charset="-128"/>
                <a:ea typeface="ＭＳ Ｐゴシック" panose="020B0600070205080204" pitchFamily="50" charset="-128"/>
              </a:rPr>
              <a:t>がん診療連携拠点病院及び特定領域がん診療連携拠点病院</a:t>
            </a:r>
          </a:p>
        </p:txBody>
      </p:sp>
      <p:sp>
        <p:nvSpPr>
          <p:cNvPr id="5123" name="テキスト ボックス 2"/>
          <p:cNvSpPr txBox="1">
            <a:spLocks noChangeArrowheads="1"/>
          </p:cNvSpPr>
          <p:nvPr/>
        </p:nvSpPr>
        <p:spPr bwMode="auto">
          <a:xfrm>
            <a:off x="7308850" y="106363"/>
            <a:ext cx="1739900" cy="3079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ＭＳ ゴシック" pitchFamily="49" charset="-128"/>
                <a:ea typeface="ＭＳ ゴシック" pitchFamily="49" charset="-128"/>
              </a:rPr>
              <a:t>資料３－１－①</a:t>
            </a:r>
          </a:p>
        </p:txBody>
      </p:sp>
      <p:graphicFrame>
        <p:nvGraphicFramePr>
          <p:cNvPr id="8" name="表 7"/>
          <p:cNvGraphicFramePr>
            <a:graphicFrameLocks noGrp="1"/>
          </p:cNvGraphicFramePr>
          <p:nvPr>
            <p:extLst>
              <p:ext uri="{D42A27DB-BD31-4B8C-83A1-F6EECF244321}">
                <p14:modId xmlns:p14="http://schemas.microsoft.com/office/powerpoint/2010/main" val="3797988322"/>
              </p:ext>
            </p:extLst>
          </p:nvPr>
        </p:nvGraphicFramePr>
        <p:xfrm>
          <a:off x="231775" y="985500"/>
          <a:ext cx="8764593" cy="5294314"/>
        </p:xfrm>
        <a:graphic>
          <a:graphicData uri="http://schemas.openxmlformats.org/drawingml/2006/table">
            <a:tbl>
              <a:tblPr firstRow="1" bandRow="1">
                <a:effectLst/>
              </a:tblPr>
              <a:tblGrid>
                <a:gridCol w="215596"/>
                <a:gridCol w="144028"/>
                <a:gridCol w="288057"/>
                <a:gridCol w="672885"/>
                <a:gridCol w="340960"/>
                <a:gridCol w="310199"/>
                <a:gridCol w="404295"/>
                <a:gridCol w="360071"/>
                <a:gridCol w="288057"/>
                <a:gridCol w="288057"/>
                <a:gridCol w="288057"/>
                <a:gridCol w="288057"/>
                <a:gridCol w="288057"/>
                <a:gridCol w="288057"/>
                <a:gridCol w="288057"/>
                <a:gridCol w="288057"/>
                <a:gridCol w="288057"/>
                <a:gridCol w="288057"/>
                <a:gridCol w="288057"/>
                <a:gridCol w="360071"/>
                <a:gridCol w="432085"/>
                <a:gridCol w="432085"/>
                <a:gridCol w="432085"/>
                <a:gridCol w="360071"/>
                <a:gridCol w="432085"/>
                <a:gridCol w="411393"/>
              </a:tblGrid>
              <a:tr h="619123">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都道</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府県</a:t>
                      </a: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or</a:t>
                      </a:r>
                      <a:r>
                        <a:rPr kumimoji="1" lang="en-US" sz="1000" b="0" i="0" u="none" strike="noStrike" cap="none" normalizeH="0" baseline="0" dirty="0" smtClean="0">
                          <a:ln>
                            <a:noFill/>
                          </a:ln>
                          <a:solidFill>
                            <a:schemeClr val="tx1"/>
                          </a:solidFill>
                          <a:effectLst/>
                          <a:latin typeface="Arial" charset="0"/>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地域</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or</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特定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申請</a:t>
                      </a:r>
                      <a:b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b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区分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病院名</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年間入院患者数の状況</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院内がん登録</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1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手術件数 （臓器別手術件数は</a:t>
                      </a: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4</a:t>
                      </a: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がんに係る化学療法　</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放射線治療</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診療の割合</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緩和ケア</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がん相談支援センター</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地域連携</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r>
              <a:tr h="5938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年間新入院がん患者数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年間新入院患者数に占めるがん患者の割合（％）</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院内がん登録数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TW" sz="1000" b="1" i="0" u="sng" strike="noStrike" cap="none" normalizeH="0" baseline="0" dirty="0" smtClean="0">
                          <a:ln>
                            <a:noFill/>
                          </a:ln>
                          <a:solidFill>
                            <a:srgbClr val="000000"/>
                          </a:solidFill>
                          <a:effectLst/>
                          <a:latin typeface="ＭＳ Ｐゴシック" charset="-128"/>
                          <a:ea typeface="ＭＳ Ｐゴシック" charset="-128"/>
                        </a:rPr>
                        <a:t>500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件以上</a:t>
                      </a:r>
                      <a:endParaRPr kumimoji="1" lang="zh-TW" altLang="en-US" sz="1000" b="1"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悪性腫瘍</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a:t>
                      </a: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手術</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件数（年間）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400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件以上</a:t>
                      </a:r>
                      <a:endParaRPr kumimoji="1" lang="zh-TW" altLang="en-US" sz="1000" b="1"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肺がん</a:t>
                      </a:r>
                      <a:endParaRPr kumimoji="1" lang="en-US" sz="1000" b="0" i="0" u="none" strike="noStrike" cap="none" normalizeH="0" baseline="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胃がん手術</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大腸がん手術</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肝臓がん</a:t>
                      </a:r>
                      <a:endParaRPr kumimoji="1" lang="en-US" altLang="ja-JP" sz="1000" b="0" i="0" u="none" strike="noStrike" cap="none" normalizeH="0" baseline="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乳がん</a:t>
                      </a:r>
                      <a:endParaRPr kumimoji="1" lang="en-US" sz="1000" b="0" i="0" u="none" strike="noStrike" cap="none" normalizeH="0" baseline="0" dirty="0" smtClean="0">
                        <a:ln>
                          <a:noFill/>
                        </a:ln>
                        <a:solidFill>
                          <a:srgbClr val="000000"/>
                        </a:solidFill>
                        <a:effectLst/>
                        <a:latin typeface="Arial" charset="0"/>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のべ患者数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1000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人以上</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のべ患者数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200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人以上</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当該</a:t>
                      </a: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次医療圏に居住するがん患者の診療の割合</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2</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割程度</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緩和ケアチームに対する新規診療依頼数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がん相談支援センター相談件数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err="1" smtClean="0">
                          <a:ln>
                            <a:noFill/>
                          </a:ln>
                          <a:solidFill>
                            <a:srgbClr val="000000"/>
                          </a:solidFill>
                          <a:effectLst/>
                          <a:latin typeface="ＭＳ Ｐゴシック" charset="-128"/>
                          <a:ea typeface="ＭＳ Ｐゴシック" charset="-128"/>
                        </a:rPr>
                        <a:t>病病</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連携・病診連携の受入件数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r>
              <a:tr h="128111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開胸手術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胸腔鏡下手術 </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ESD</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sng" strike="noStrike" cap="none" normalizeH="0" baseline="0" dirty="0" smtClean="0">
                          <a:ln>
                            <a:noFill/>
                          </a:ln>
                          <a:solidFill>
                            <a:srgbClr val="000000"/>
                          </a:solidFill>
                          <a:effectLst/>
                          <a:latin typeface="ＭＳ Ｐゴシック" charset="-128"/>
                          <a:ea typeface="ＭＳ Ｐゴシック" charset="-128"/>
                        </a:rPr>
                        <a:t>＋</a:t>
                      </a:r>
                      <a:endPar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EMR</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a:t>
                      </a:r>
                      <a:r>
                        <a:rPr kumimoji="1" lang="ja-JP" altLang="en-US" sz="1000" b="0" i="0" u="sng" strike="noStrike" cap="none" normalizeH="0" baseline="0" dirty="0" smtClean="0">
                          <a:ln>
                            <a:noFill/>
                          </a:ln>
                          <a:solidFill>
                            <a:srgbClr val="000000"/>
                          </a:solidFill>
                          <a:effectLst/>
                          <a:latin typeface="ＭＳ Ｐゴシック" charset="-128"/>
                          <a:ea typeface="ＭＳ Ｐゴシック" charset="-128"/>
                        </a:rPr>
                        <a:t>１</a:t>
                      </a:r>
                      <a:endParaRPr kumimoji="1" lang="en-US" altLang="zh-TW" sz="1000" b="0"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内視鏡手術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ラジオ波焼灼療法</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乳癌手術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5" marB="0" anchor="ctr" horzOverflow="overflow"/>
                </a:tc>
                <a:tc vMerge="1">
                  <a:txBody>
                    <a:bodyPr/>
                    <a:lstStyle/>
                    <a:p>
                      <a:endParaRPr lang="ja-JP" altLang="en-US" dirty="0"/>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66675">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府立成人病センター</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7,878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86.4</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3,368</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2,710</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116</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20,395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1,265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(765)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880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(1258)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1,403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722">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Ｐゴシック" charset="-128"/>
                          <a:ea typeface="ＭＳ Ｐゴシック" charset="-128"/>
                        </a:rPr>
                        <a:t>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大阪大学医学部附属病院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5,282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29.3</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3,301</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1,611</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96</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3,959</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664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(489)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578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r h="466675">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Ｐゴシック" charset="-128"/>
                          <a:ea typeface="ＭＳ Ｐゴシック" charset="-128"/>
                        </a:rPr>
                        <a:t>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大阪医科大学附属病院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6,171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2,322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1,681</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5,007</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(540)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675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(420)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509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722">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関西医科大学付属枚方病院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5,883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2,457</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2,959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1,860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886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24.0</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48</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(1262)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(622)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r h="466722">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近畿大学医学部附属病院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5,568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2,449</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2,868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7,615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857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(1532)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1,085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722">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Ｐゴシック" charset="-128"/>
                          <a:ea typeface="ＭＳ Ｐゴシック" charset="-128"/>
                        </a:rPr>
                        <a:t>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大阪市立大学医学部附属病院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5,579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2,589</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3,008 </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 </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 </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6,369 </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733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 </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141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bl>
          </a:graphicData>
        </a:graphic>
      </p:graphicFrame>
      <p:sp>
        <p:nvSpPr>
          <p:cNvPr id="2" name="テキスト ボックス 1"/>
          <p:cNvSpPr txBox="1"/>
          <p:nvPr/>
        </p:nvSpPr>
        <p:spPr>
          <a:xfrm>
            <a:off x="5075931" y="692696"/>
            <a:ext cx="3960565" cy="220573"/>
          </a:xfrm>
          <a:prstGeom prst="rect">
            <a:avLst/>
          </a:prstGeom>
          <a:noFill/>
        </p:spPr>
        <p:txBody>
          <a:bodyPr wrap="square">
            <a:spAutoFit/>
          </a:bodyPr>
          <a:lstStyle/>
          <a:p>
            <a:pPr marL="123825" indent="-123825" algn="r">
              <a:lnSpc>
                <a:spcPts val="1000"/>
              </a:lnSpc>
              <a:defRPr/>
            </a:pPr>
            <a:r>
              <a:rPr lang="en-US" altLang="ja-JP" sz="1000" dirty="0">
                <a:latin typeface="+mj-ea"/>
                <a:ea typeface="+mj-ea"/>
              </a:rPr>
              <a:t>※</a:t>
            </a:r>
            <a:r>
              <a:rPr lang="ja-JP" altLang="en-US" sz="1000" dirty="0">
                <a:latin typeface="+mj-ea"/>
                <a:ea typeface="+mj-ea"/>
              </a:rPr>
              <a:t>診療の割合欄中、</a:t>
            </a:r>
            <a:r>
              <a:rPr lang="en-US" altLang="ja-JP" sz="1000" dirty="0">
                <a:latin typeface="+mj-ea"/>
                <a:ea typeface="+mj-ea"/>
              </a:rPr>
              <a:t>[</a:t>
            </a:r>
            <a:r>
              <a:rPr lang="ja-JP" altLang="en-US" sz="1000" dirty="0">
                <a:latin typeface="+mj-ea"/>
                <a:ea typeface="+mj-ea"/>
              </a:rPr>
              <a:t>　</a:t>
            </a:r>
            <a:r>
              <a:rPr lang="en-US" altLang="ja-JP" sz="1000" dirty="0">
                <a:latin typeface="+mj-ea"/>
                <a:ea typeface="+mj-ea"/>
              </a:rPr>
              <a:t>]</a:t>
            </a:r>
            <a:r>
              <a:rPr lang="ja-JP" altLang="en-US" sz="1000" dirty="0">
                <a:latin typeface="+mj-ea"/>
                <a:ea typeface="+mj-ea"/>
              </a:rPr>
              <a:t>内は大阪市基本保健医療圏に対する割合</a:t>
            </a:r>
            <a:endParaRPr lang="ja-JP" altLang="en-US" dirty="0">
              <a:latin typeface="+mj-ea"/>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テキスト ボックス 2"/>
          <p:cNvSpPr txBox="1">
            <a:spLocks noChangeArrowheads="1"/>
          </p:cNvSpPr>
          <p:nvPr/>
        </p:nvSpPr>
        <p:spPr bwMode="auto">
          <a:xfrm>
            <a:off x="7308850" y="106363"/>
            <a:ext cx="1739900" cy="3079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ＭＳ ゴシック" pitchFamily="49" charset="-128"/>
                <a:ea typeface="ＭＳ ゴシック" pitchFamily="49" charset="-128"/>
              </a:rPr>
              <a:t>資料３－１－②</a:t>
            </a:r>
          </a:p>
        </p:txBody>
      </p:sp>
      <p:graphicFrame>
        <p:nvGraphicFramePr>
          <p:cNvPr id="8" name="表 7"/>
          <p:cNvGraphicFramePr>
            <a:graphicFrameLocks noGrp="1"/>
          </p:cNvGraphicFramePr>
          <p:nvPr/>
        </p:nvGraphicFramePr>
        <p:xfrm>
          <a:off x="179388" y="1125538"/>
          <a:ext cx="8764593" cy="5294314"/>
        </p:xfrm>
        <a:graphic>
          <a:graphicData uri="http://schemas.openxmlformats.org/drawingml/2006/table">
            <a:tbl>
              <a:tblPr firstRow="1" bandRow="1">
                <a:effectLst/>
              </a:tblPr>
              <a:tblGrid>
                <a:gridCol w="215596"/>
                <a:gridCol w="144028"/>
                <a:gridCol w="288057"/>
                <a:gridCol w="672885"/>
                <a:gridCol w="340960"/>
                <a:gridCol w="310199"/>
                <a:gridCol w="404295"/>
                <a:gridCol w="360071"/>
                <a:gridCol w="288057"/>
                <a:gridCol w="288057"/>
                <a:gridCol w="288057"/>
                <a:gridCol w="288057"/>
                <a:gridCol w="288057"/>
                <a:gridCol w="288057"/>
                <a:gridCol w="288057"/>
                <a:gridCol w="288057"/>
                <a:gridCol w="288057"/>
                <a:gridCol w="288057"/>
                <a:gridCol w="288057"/>
                <a:gridCol w="360071"/>
                <a:gridCol w="432085"/>
                <a:gridCol w="432085"/>
                <a:gridCol w="432085"/>
                <a:gridCol w="360071"/>
                <a:gridCol w="432085"/>
                <a:gridCol w="411393"/>
              </a:tblGrid>
              <a:tr h="619123">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都道</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府県</a:t>
                      </a: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or</a:t>
                      </a:r>
                      <a:r>
                        <a:rPr kumimoji="1" lang="en-US" sz="1000" b="0" i="0" u="none" strike="noStrike" cap="none" normalizeH="0" baseline="0" dirty="0" smtClean="0">
                          <a:ln>
                            <a:noFill/>
                          </a:ln>
                          <a:solidFill>
                            <a:schemeClr val="tx1"/>
                          </a:solidFill>
                          <a:effectLst/>
                          <a:latin typeface="Arial" charset="0"/>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地域</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or</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特定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申請</a:t>
                      </a:r>
                      <a:b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b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区分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病院名</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年間入院患者数の状況</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院内がん登録</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1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手術件数 （臓器別手術件数は</a:t>
                      </a: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4</a:t>
                      </a: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がんに係る化学療法　</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放射線治療</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診療の割合</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緩和ケア</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がん相談支援センター</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地域連携</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r>
              <a:tr h="5938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年間新入院がん患者数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年間新入院患者数に占めるがん患者の割合（％）</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院内がん登録数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TW" sz="1000" b="1" i="0" u="sng" strike="noStrike" cap="none" normalizeH="0" baseline="0" dirty="0" smtClean="0">
                          <a:ln>
                            <a:noFill/>
                          </a:ln>
                          <a:solidFill>
                            <a:srgbClr val="000000"/>
                          </a:solidFill>
                          <a:effectLst/>
                          <a:latin typeface="ＭＳ Ｐゴシック" charset="-128"/>
                          <a:ea typeface="ＭＳ Ｐゴシック" charset="-128"/>
                        </a:rPr>
                        <a:t>500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件以上</a:t>
                      </a:r>
                      <a:endParaRPr kumimoji="1" lang="zh-TW" altLang="en-US" sz="1000" b="1"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悪性腫瘍</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a:t>
                      </a: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手術</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件数（年間）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400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件以上</a:t>
                      </a:r>
                      <a:endParaRPr kumimoji="1" lang="zh-TW" altLang="en-US" sz="1000" b="1"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肺がん</a:t>
                      </a:r>
                      <a:endParaRPr kumimoji="1" lang="en-US" sz="1000" b="0" i="0" u="none" strike="noStrike" cap="none" normalizeH="0" baseline="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胃がん手術</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大腸がん手術</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肝臓がん</a:t>
                      </a:r>
                      <a:endParaRPr kumimoji="1" lang="en-US" altLang="ja-JP" sz="1000" b="0" i="0" u="none" strike="noStrike" cap="none" normalizeH="0" baseline="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乳がん</a:t>
                      </a:r>
                      <a:endParaRPr kumimoji="1" lang="en-US" sz="1000" b="0" i="0" u="none" strike="noStrike" cap="none" normalizeH="0" baseline="0" dirty="0" smtClean="0">
                        <a:ln>
                          <a:noFill/>
                        </a:ln>
                        <a:solidFill>
                          <a:srgbClr val="000000"/>
                        </a:solidFill>
                        <a:effectLst/>
                        <a:latin typeface="Arial" charset="0"/>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のべ患者数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1000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人以上</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のべ患者数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200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人以上</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当該</a:t>
                      </a: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次医療圏に居住するがん患者の診療の割合</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2</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割程度</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緩和ケアチームに対する新規診療依頼数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がん相談支援センター相談件数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err="1" smtClean="0">
                          <a:ln>
                            <a:noFill/>
                          </a:ln>
                          <a:solidFill>
                            <a:srgbClr val="000000"/>
                          </a:solidFill>
                          <a:effectLst/>
                          <a:latin typeface="ＭＳ Ｐゴシック" charset="-128"/>
                          <a:ea typeface="ＭＳ Ｐゴシック" charset="-128"/>
                        </a:rPr>
                        <a:t>病病</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連携・病診連携の受入件数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r>
              <a:tr h="12811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開胸手術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胸腔鏡下手術 </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ESD</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sng" strike="noStrike" cap="none" normalizeH="0" baseline="0" dirty="0" smtClean="0">
                          <a:ln>
                            <a:noFill/>
                          </a:ln>
                          <a:solidFill>
                            <a:srgbClr val="000000"/>
                          </a:solidFill>
                          <a:effectLst/>
                          <a:latin typeface="ＭＳ Ｐゴシック" charset="-128"/>
                          <a:ea typeface="ＭＳ Ｐゴシック" charset="-128"/>
                        </a:rPr>
                        <a:t>＋</a:t>
                      </a:r>
                      <a:endPar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EMR</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a:t>
                      </a:r>
                      <a:r>
                        <a:rPr kumimoji="1" lang="ja-JP" altLang="en-US" sz="1000" b="0" i="0" u="sng" strike="noStrike" cap="none" normalizeH="0" baseline="0" dirty="0" smtClean="0">
                          <a:ln>
                            <a:noFill/>
                          </a:ln>
                          <a:solidFill>
                            <a:srgbClr val="000000"/>
                          </a:solidFill>
                          <a:effectLst/>
                          <a:latin typeface="ＭＳ Ｐゴシック" charset="-128"/>
                          <a:ea typeface="ＭＳ Ｐゴシック" charset="-128"/>
                        </a:rPr>
                        <a:t>１</a:t>
                      </a:r>
                      <a:endParaRPr kumimoji="1" lang="en-US" altLang="zh-TW" sz="1000" b="0"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内視鏡手術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ラジオ波焼灼療法</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乳癌手術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5" marB="0" anchor="ctr" horzOverflow="overflow"/>
                </a:tc>
                <a:tc vMerge="1">
                  <a:txBody>
                    <a:bodyPr/>
                    <a:lstStyle/>
                    <a:p>
                      <a:endParaRPr lang="ja-JP" altLang="en-US" dirty="0"/>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66694">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市立豊中病院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3,857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24.6</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2,012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1,008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1,943</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(694)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671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694">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東大阪市立総合病院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1,474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1,186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632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(85)</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(51)</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54</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1,280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16.4</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(114)</a:t>
                      </a:r>
                      <a:b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b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r h="466694">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新規</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八尾市立病院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3,408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735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819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5,010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294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694">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大阪南医療センター</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3,594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39.3</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1,016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508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1,266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23.3</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(168)</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r h="466694">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大阪労災病院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3,164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17.0</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1,652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1,445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1,745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21.7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694">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現況</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市立堺病院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3,807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32.6</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1,005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1,139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1,294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bl>
          </a:graphicData>
        </a:graphic>
      </p:graphicFrame>
      <p:sp>
        <p:nvSpPr>
          <p:cNvPr id="6" name="テキスト ボックス 5"/>
          <p:cNvSpPr txBox="1"/>
          <p:nvPr/>
        </p:nvSpPr>
        <p:spPr>
          <a:xfrm>
            <a:off x="6444208" y="692150"/>
            <a:ext cx="2520280" cy="348813"/>
          </a:xfrm>
          <a:prstGeom prst="rect">
            <a:avLst/>
          </a:prstGeom>
          <a:noFill/>
        </p:spPr>
        <p:txBody>
          <a:bodyPr wrap="square">
            <a:spAutoFit/>
          </a:bodyPr>
          <a:lstStyle/>
          <a:p>
            <a:pPr marL="123825" indent="-123825">
              <a:lnSpc>
                <a:spcPts val="1000"/>
              </a:lnSpc>
              <a:defRPr/>
            </a:pPr>
            <a:r>
              <a:rPr lang="ja-JP" altLang="en-US" sz="900" dirty="0">
                <a:latin typeface="+mj-ea"/>
                <a:ea typeface="+mj-ea"/>
              </a:rPr>
              <a:t>＃リニアック入替による約半年間の稼働休止のため</a:t>
            </a:r>
            <a:r>
              <a:rPr lang="ja-JP" altLang="en-US" sz="900" dirty="0" smtClean="0">
                <a:latin typeface="+mj-ea"/>
                <a:ea typeface="+mj-ea"/>
              </a:rPr>
              <a:t>。</a:t>
            </a:r>
            <a:r>
              <a:rPr lang="ja-JP" altLang="en-US" sz="900" dirty="0">
                <a:latin typeface="+mj-ea"/>
                <a:ea typeface="+mj-ea"/>
              </a:rPr>
              <a:t>　年換算では</a:t>
            </a:r>
            <a:r>
              <a:rPr lang="en-US" altLang="ja-JP" sz="900" dirty="0">
                <a:latin typeface="+mj-ea"/>
                <a:ea typeface="+mj-ea"/>
              </a:rPr>
              <a:t>255</a:t>
            </a:r>
            <a:r>
              <a:rPr lang="ja-JP" altLang="en-US" sz="900" dirty="0">
                <a:latin typeface="+mj-ea"/>
                <a:ea typeface="+mj-ea"/>
              </a:rPr>
              <a:t>人。</a:t>
            </a:r>
            <a:endParaRPr lang="ja-JP" altLang="en-US" sz="1600" dirty="0">
              <a:latin typeface="+mj-ea"/>
              <a:ea typeface="+mj-ea"/>
            </a:endParaRPr>
          </a:p>
        </p:txBody>
      </p:sp>
      <p:sp>
        <p:nvSpPr>
          <p:cNvPr id="6394" name="テキスト ボックス 1"/>
          <p:cNvSpPr txBox="1">
            <a:spLocks noChangeArrowheads="1"/>
          </p:cNvSpPr>
          <p:nvPr/>
        </p:nvSpPr>
        <p:spPr bwMode="auto">
          <a:xfrm>
            <a:off x="7054447" y="3861048"/>
            <a:ext cx="2270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dirty="0">
                <a:latin typeface="Arial" charset="0"/>
              </a:rPr>
              <a:t>#</a:t>
            </a:r>
            <a:endParaRPr lang="ja-JP" altLang="en-US" sz="1000" dirty="0">
              <a:latin typeface="Arial" charset="0"/>
            </a:endParaRPr>
          </a:p>
        </p:txBody>
      </p:sp>
      <p:sp>
        <p:nvSpPr>
          <p:cNvPr id="7" name="テキスト ボックス 4"/>
          <p:cNvSpPr txBox="1">
            <a:spLocks noChangeArrowheads="1"/>
          </p:cNvSpPr>
          <p:nvPr/>
        </p:nvSpPr>
        <p:spPr bwMode="auto">
          <a:xfrm>
            <a:off x="107503" y="231031"/>
            <a:ext cx="72013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400" kern="0" spc="-280" dirty="0">
                <a:latin typeface="ＭＳ Ｐゴシック" panose="020B0600070205080204" pitchFamily="50" charset="-128"/>
                <a:ea typeface="ＭＳ Ｐゴシック" panose="020B0600070205080204" pitchFamily="50" charset="-128"/>
              </a:rPr>
              <a:t>がん診療連携拠点病院及び特定領域がん診療連携拠点病院</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テキスト ボックス 2"/>
          <p:cNvSpPr txBox="1">
            <a:spLocks noChangeArrowheads="1"/>
          </p:cNvSpPr>
          <p:nvPr/>
        </p:nvSpPr>
        <p:spPr bwMode="auto">
          <a:xfrm>
            <a:off x="7308850" y="106363"/>
            <a:ext cx="1739900" cy="3079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ＭＳ ゴシック" pitchFamily="49" charset="-128"/>
                <a:ea typeface="ＭＳ ゴシック" pitchFamily="49" charset="-128"/>
              </a:rPr>
              <a:t>資料３－１－③</a:t>
            </a:r>
          </a:p>
        </p:txBody>
      </p:sp>
      <p:graphicFrame>
        <p:nvGraphicFramePr>
          <p:cNvPr id="8" name="表 7"/>
          <p:cNvGraphicFramePr>
            <a:graphicFrameLocks noGrp="1"/>
          </p:cNvGraphicFramePr>
          <p:nvPr/>
        </p:nvGraphicFramePr>
        <p:xfrm>
          <a:off x="196850" y="1039813"/>
          <a:ext cx="8764593" cy="5294312"/>
        </p:xfrm>
        <a:graphic>
          <a:graphicData uri="http://schemas.openxmlformats.org/drawingml/2006/table">
            <a:tbl>
              <a:tblPr firstRow="1" bandRow="1">
                <a:effectLst/>
              </a:tblPr>
              <a:tblGrid>
                <a:gridCol w="215596"/>
                <a:gridCol w="144028"/>
                <a:gridCol w="288057"/>
                <a:gridCol w="672885"/>
                <a:gridCol w="340960"/>
                <a:gridCol w="310199"/>
                <a:gridCol w="404295"/>
                <a:gridCol w="360071"/>
                <a:gridCol w="288057"/>
                <a:gridCol w="288057"/>
                <a:gridCol w="288057"/>
                <a:gridCol w="288057"/>
                <a:gridCol w="288057"/>
                <a:gridCol w="288057"/>
                <a:gridCol w="288057"/>
                <a:gridCol w="288057"/>
                <a:gridCol w="288057"/>
                <a:gridCol w="288057"/>
                <a:gridCol w="288057"/>
                <a:gridCol w="360071"/>
                <a:gridCol w="432085"/>
                <a:gridCol w="432085"/>
                <a:gridCol w="432085"/>
                <a:gridCol w="360071"/>
                <a:gridCol w="432085"/>
                <a:gridCol w="411393"/>
              </a:tblGrid>
              <a:tr h="619122">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都道</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府県</a:t>
                      </a: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or</a:t>
                      </a:r>
                      <a:r>
                        <a:rPr kumimoji="1" lang="en-US" sz="1000" b="0" i="0" u="none" strike="noStrike" cap="none" normalizeH="0" baseline="0" dirty="0" smtClean="0">
                          <a:ln>
                            <a:noFill/>
                          </a:ln>
                          <a:solidFill>
                            <a:schemeClr val="tx1"/>
                          </a:solidFill>
                          <a:effectLst/>
                          <a:latin typeface="Arial" charset="0"/>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地域</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or</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特定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申請</a:t>
                      </a:r>
                      <a:b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b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区分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　</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病院名</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年間入院患者数の状況</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院内がん登録</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1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手術件数 （臓器別手術件数は</a:t>
                      </a: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4</a:t>
                      </a: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がんに係る化学療法　</a:t>
                      </a: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放射線治療</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rPr>
                        <a:t>診療の割合</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緩和ケア</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がん相談支援センター</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地域連携</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525" marR="9525" marT="9523"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r>
              <a:tr h="59385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年間新入院がん患者数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年間新入院患者数に占めるがん患者の割合（％）</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院内がん登録数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TW" sz="1000" b="1" i="0" u="sng" strike="noStrike" cap="none" normalizeH="0" baseline="0" dirty="0" smtClean="0">
                          <a:ln>
                            <a:noFill/>
                          </a:ln>
                          <a:solidFill>
                            <a:srgbClr val="000000"/>
                          </a:solidFill>
                          <a:effectLst/>
                          <a:latin typeface="ＭＳ Ｐゴシック" charset="-128"/>
                          <a:ea typeface="ＭＳ Ｐゴシック" charset="-128"/>
                        </a:rPr>
                        <a:t>500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件以上</a:t>
                      </a:r>
                      <a:endParaRPr kumimoji="1" lang="zh-TW" altLang="en-US" sz="1000" b="1"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悪性腫瘍</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a:t>
                      </a: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手術</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件数（年間）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400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件以上</a:t>
                      </a:r>
                      <a:endParaRPr kumimoji="1" lang="zh-TW" altLang="en-US" sz="1000" b="1"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肺がん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胃がん手術</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大腸がん手術</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肝臓がん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乳がん</a:t>
                      </a:r>
                      <a:endParaRPr kumimoji="1" lang="en-US" sz="1000" b="0" i="0" u="none" strike="noStrike" cap="none" normalizeH="0" baseline="0" dirty="0" smtClean="0">
                        <a:ln>
                          <a:noFill/>
                        </a:ln>
                        <a:solidFill>
                          <a:srgbClr val="000000"/>
                        </a:solidFill>
                        <a:effectLst/>
                        <a:latin typeface="Arial" charset="0"/>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のべ患者数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1000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人以上</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のべ患者数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（年間）</a:t>
                      </a:r>
                      <a:endParaRPr kumimoji="1" lang="zh-TW" altLang="en-US" sz="1000" b="0"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200</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人以上</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当該</a:t>
                      </a: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次医療圏に居住するがん患者の診療の割合</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sng" strike="noStrike" cap="none" normalizeH="0" baseline="0" dirty="0" smtClean="0">
                          <a:ln>
                            <a:noFill/>
                          </a:ln>
                          <a:solidFill>
                            <a:srgbClr val="000000"/>
                          </a:solidFill>
                          <a:effectLst/>
                          <a:latin typeface="ＭＳ Ｐゴシック" charset="-128"/>
                          <a:ea typeface="ＭＳ Ｐゴシック" charset="-128"/>
                        </a:rPr>
                        <a:t>2</a:t>
                      </a:r>
                      <a:r>
                        <a:rPr kumimoji="1" lang="ja-JP" altLang="en-US" sz="1000" b="1" i="0" u="sng" strike="noStrike" cap="none" normalizeH="0" baseline="0" dirty="0" smtClean="0">
                          <a:ln>
                            <a:noFill/>
                          </a:ln>
                          <a:solidFill>
                            <a:srgbClr val="000000"/>
                          </a:solidFill>
                          <a:effectLst/>
                          <a:latin typeface="ＭＳ Ｐゴシック" charset="-128"/>
                          <a:ea typeface="ＭＳ Ｐゴシック" charset="-128"/>
                        </a:rPr>
                        <a:t>割程度</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緩和ケアチームに対する新規診療依頼数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がん相談支援センター相談件数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err="1" smtClean="0">
                          <a:ln>
                            <a:noFill/>
                          </a:ln>
                          <a:solidFill>
                            <a:srgbClr val="000000"/>
                          </a:solidFill>
                          <a:effectLst/>
                          <a:latin typeface="ＭＳ Ｐゴシック" charset="-128"/>
                          <a:ea typeface="ＭＳ Ｐゴシック" charset="-128"/>
                        </a:rPr>
                        <a:t>病病</a:t>
                      </a: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連携・病診連携の受入件数</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ヶ月分）</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r>
              <a:tr h="128114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開胸手術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胸腔鏡下手術 </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ESD</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sng" strike="noStrike" cap="none" normalizeH="0" baseline="0" dirty="0" smtClean="0">
                          <a:ln>
                            <a:noFill/>
                          </a:ln>
                          <a:solidFill>
                            <a:srgbClr val="000000"/>
                          </a:solidFill>
                          <a:effectLst/>
                          <a:latin typeface="ＭＳ Ｐゴシック" charset="-128"/>
                          <a:ea typeface="ＭＳ Ｐゴシック" charset="-128"/>
                        </a:rPr>
                        <a:t>＋</a:t>
                      </a:r>
                      <a:endPar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EMR</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sng" strike="noStrike" cap="none" normalizeH="0" baseline="0" dirty="0" smtClean="0">
                          <a:ln>
                            <a:noFill/>
                          </a:ln>
                          <a:solidFill>
                            <a:srgbClr val="000000"/>
                          </a:solidFill>
                          <a:effectLst/>
                          <a:latin typeface="ＭＳ Ｐゴシック" charset="-128"/>
                          <a:ea typeface="ＭＳ Ｐゴシック" charset="-128"/>
                        </a:rPr>
                        <a:t>※</a:t>
                      </a:r>
                      <a:r>
                        <a:rPr kumimoji="1" lang="ja-JP" altLang="en-US" sz="1000" b="0" i="0" u="sng" strike="noStrike" cap="none" normalizeH="0" baseline="0" dirty="0" smtClean="0">
                          <a:ln>
                            <a:noFill/>
                          </a:ln>
                          <a:solidFill>
                            <a:srgbClr val="000000"/>
                          </a:solidFill>
                          <a:effectLst/>
                          <a:latin typeface="ＭＳ Ｐゴシック" charset="-128"/>
                          <a:ea typeface="ＭＳ Ｐゴシック" charset="-128"/>
                        </a:rPr>
                        <a:t>１</a:t>
                      </a:r>
                      <a:endParaRPr kumimoji="1" lang="en-US" altLang="zh-TW" sz="1000" b="0" i="0" u="sng"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内視鏡手術</a:t>
                      </a:r>
                      <a:endParaRPr kumimoji="1" 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開腹手術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腹腔鏡下手術</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ラジオ波焼灼療法</a:t>
                      </a:r>
                      <a:endPar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000" b="0" i="0" u="none" strike="noStrike" cap="none" normalizeH="0" baseline="0" dirty="0" smtClean="0">
                          <a:ln>
                            <a:noFill/>
                          </a:ln>
                          <a:solidFill>
                            <a:srgbClr val="000000"/>
                          </a:solidFill>
                          <a:effectLst/>
                          <a:latin typeface="ＭＳ Ｐゴシック" charset="-128"/>
                          <a:ea typeface="ＭＳ Ｐゴシック" charset="-128"/>
                        </a:rPr>
                        <a:t>乳癌手術</a:t>
                      </a:r>
                      <a:endParaRPr kumimoji="1" lang="en-US" altLang="zh-TW"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5" marB="0" anchor="ctr" horzOverflow="overflow"/>
                </a:tc>
                <a:tc vMerge="1">
                  <a:txBody>
                    <a:bodyPr/>
                    <a:lstStyle/>
                    <a:p>
                      <a:endParaRPr lang="ja-JP" altLang="en-US" dirty="0"/>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66686">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市立岸和田市民病院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1,907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23.4</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1,201</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736</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1,003</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17.1</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(731)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896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648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721">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大阪市立総合医療センター</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5,562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26.4</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2,446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1,290</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7,713</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737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6.8</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(714)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810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r h="466686">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endParaRP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大阪医療センター</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3,522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1,466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1,534</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62</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6,381</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498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(91)</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423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(274)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686">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新規</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大阪警察病院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4,462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30.0</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1,472</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1,935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4,008</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380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[22.5]</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r h="466686">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更新</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大阪赤十字病院</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5,751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28.3</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2,498</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1,298</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(82)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40</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3,454</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575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212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(1289)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1,258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0D8E8"/>
                    </a:solidFill>
                  </a:tcPr>
                </a:tc>
              </a:tr>
              <a:tr h="466721">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ＭＳ Ｐゴシック" charset="-128"/>
                          <a:ea typeface="ＭＳ Ｐゴシック" charset="-128"/>
                        </a:rPr>
                        <a:t>18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現況</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charset="-128"/>
                          <a:ea typeface="ＭＳ Ｐゴシック" charset="-128"/>
                        </a:rPr>
                        <a:t>府立急性期・総合医療センター</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4,134</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22.7</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1,970</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1,443</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11</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(17)</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(323)</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327</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(0)</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(18)</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(35)</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4,455</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428</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[22.9]</a:t>
                      </a:r>
                    </a:p>
                  </a:txBody>
                  <a:tcPr marL="9525" marR="9525" marT="9522" marB="0" anchor="ctr"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(72)</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56</a:t>
                      </a:r>
                    </a:p>
                  </a:txBody>
                  <a:tcPr marL="9525" marR="9525" marT="9522" marB="0" anchor="ctr" horzOverflow="overflow">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(699)</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1,949</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(334)</a:t>
                      </a:r>
                    </a:p>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charset="-128"/>
                          <a:ea typeface="ＭＳ Ｐゴシック" charset="-128"/>
                        </a:rPr>
                        <a:t>930</a:t>
                      </a:r>
                    </a:p>
                  </a:txBody>
                  <a:tcPr marL="9525" marR="9525" marT="9522"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E9EDF4"/>
                    </a:solidFill>
                  </a:tcPr>
                </a:tc>
              </a:tr>
            </a:tbl>
          </a:graphicData>
        </a:graphic>
      </p:graphicFrame>
      <p:sp>
        <p:nvSpPr>
          <p:cNvPr id="7" name="テキスト ボックス 4"/>
          <p:cNvSpPr txBox="1">
            <a:spLocks noChangeArrowheads="1"/>
          </p:cNvSpPr>
          <p:nvPr/>
        </p:nvSpPr>
        <p:spPr bwMode="auto">
          <a:xfrm>
            <a:off x="107503" y="231031"/>
            <a:ext cx="72013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400" kern="0" spc="-280" dirty="0">
                <a:latin typeface="ＭＳ Ｐゴシック" panose="020B0600070205080204" pitchFamily="50" charset="-128"/>
                <a:ea typeface="ＭＳ Ｐゴシック" panose="020B0600070205080204" pitchFamily="50" charset="-128"/>
              </a:rPr>
              <a:t>がん診療連携拠点病院及び特定領域がん診療連携拠点病院</a:t>
            </a:r>
          </a:p>
        </p:txBody>
      </p:sp>
      <p:sp>
        <p:nvSpPr>
          <p:cNvPr id="9" name="テキスト ボックス 8"/>
          <p:cNvSpPr txBox="1"/>
          <p:nvPr/>
        </p:nvSpPr>
        <p:spPr>
          <a:xfrm>
            <a:off x="5075931" y="764704"/>
            <a:ext cx="3960565" cy="220573"/>
          </a:xfrm>
          <a:prstGeom prst="rect">
            <a:avLst/>
          </a:prstGeom>
          <a:noFill/>
        </p:spPr>
        <p:txBody>
          <a:bodyPr wrap="square">
            <a:spAutoFit/>
          </a:bodyPr>
          <a:lstStyle/>
          <a:p>
            <a:pPr marL="123825" indent="-123825" algn="r">
              <a:lnSpc>
                <a:spcPts val="1000"/>
              </a:lnSpc>
              <a:defRPr/>
            </a:pPr>
            <a:r>
              <a:rPr lang="en-US" altLang="ja-JP" sz="1000" dirty="0">
                <a:latin typeface="+mj-ea"/>
                <a:ea typeface="+mj-ea"/>
              </a:rPr>
              <a:t>※</a:t>
            </a:r>
            <a:r>
              <a:rPr lang="ja-JP" altLang="en-US" sz="1000" dirty="0">
                <a:latin typeface="+mj-ea"/>
                <a:ea typeface="+mj-ea"/>
              </a:rPr>
              <a:t>診療の割合欄中、</a:t>
            </a:r>
            <a:r>
              <a:rPr lang="en-US" altLang="ja-JP" sz="1000" dirty="0">
                <a:latin typeface="+mj-ea"/>
                <a:ea typeface="+mj-ea"/>
              </a:rPr>
              <a:t>[</a:t>
            </a:r>
            <a:r>
              <a:rPr lang="ja-JP" altLang="en-US" sz="1000" dirty="0">
                <a:latin typeface="+mj-ea"/>
                <a:ea typeface="+mj-ea"/>
              </a:rPr>
              <a:t>　</a:t>
            </a:r>
            <a:r>
              <a:rPr lang="en-US" altLang="ja-JP" sz="1000" dirty="0">
                <a:latin typeface="+mj-ea"/>
                <a:ea typeface="+mj-ea"/>
              </a:rPr>
              <a:t>]</a:t>
            </a:r>
            <a:r>
              <a:rPr lang="ja-JP" altLang="en-US" sz="1000" dirty="0">
                <a:latin typeface="+mj-ea"/>
                <a:ea typeface="+mj-ea"/>
              </a:rPr>
              <a:t>内は大阪市基本保健医療圏に対する割合</a:t>
            </a:r>
            <a:endParaRPr lang="ja-JP" altLang="en-US" dirty="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299040" y="2501900"/>
            <a:ext cx="1830388" cy="158908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195" name="テキスト ボックス 76"/>
          <p:cNvSpPr txBox="1">
            <a:spLocks noChangeArrowheads="1"/>
          </p:cNvSpPr>
          <p:nvPr/>
        </p:nvSpPr>
        <p:spPr bwMode="auto">
          <a:xfrm>
            <a:off x="8143875" y="106784"/>
            <a:ext cx="889000" cy="30777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ＭＳ ゴシック" pitchFamily="49" charset="-128"/>
                <a:ea typeface="ＭＳ ゴシック" pitchFamily="49" charset="-128"/>
              </a:rPr>
              <a:t>資料４</a:t>
            </a:r>
            <a:endParaRPr lang="en-US" altLang="ja-JP" sz="1400">
              <a:latin typeface="ＭＳ ゴシック" pitchFamily="49" charset="-128"/>
              <a:ea typeface="ＭＳ ゴシック" pitchFamily="49" charset="-128"/>
            </a:endParaRPr>
          </a:p>
        </p:txBody>
      </p:sp>
      <p:sp>
        <p:nvSpPr>
          <p:cNvPr id="7" name="テキスト ボックス 133"/>
          <p:cNvSpPr txBox="1">
            <a:spLocks noChangeArrowheads="1"/>
          </p:cNvSpPr>
          <p:nvPr/>
        </p:nvSpPr>
        <p:spPr bwMode="auto">
          <a:xfrm>
            <a:off x="104775" y="3811414"/>
            <a:ext cx="2598738" cy="3001962"/>
          </a:xfrm>
          <a:prstGeom prst="rect">
            <a:avLst/>
          </a:prstGeom>
          <a:solidFill>
            <a:srgbClr val="FFFFFF"/>
          </a:solidFill>
          <a:ln w="1270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indent="9525" eaLnBrk="1" hangingPunct="1">
              <a:defRPr/>
            </a:pPr>
            <a:r>
              <a:rPr lang="ja-JP" altLang="en-US" sz="1050" dirty="0"/>
              <a:t>　</a:t>
            </a:r>
            <a:r>
              <a:rPr lang="ja-JP" altLang="en-US" sz="1050" dirty="0" smtClean="0"/>
              <a:t> 大阪府立成人病センター★</a:t>
            </a:r>
            <a:r>
              <a:rPr lang="ja-JP" altLang="en-US" sz="1050" dirty="0" smtClean="0">
                <a:latin typeface="+mn-ea"/>
              </a:rPr>
              <a:t>（</a:t>
            </a:r>
            <a:r>
              <a:rPr lang="en-US" altLang="ja-JP" sz="1050" dirty="0" smtClean="0">
                <a:latin typeface="+mn-ea"/>
              </a:rPr>
              <a:t>H22.4.1</a:t>
            </a:r>
            <a:r>
              <a:rPr lang="ja-JP" altLang="en-US" sz="1050" dirty="0" smtClean="0">
                <a:latin typeface="+mn-ea"/>
              </a:rPr>
              <a:t>）</a:t>
            </a:r>
            <a:endParaRPr lang="ja-JP" altLang="en-US" sz="1050" dirty="0" smtClean="0"/>
          </a:p>
          <a:p>
            <a:pPr indent="9525" eaLnBrk="1" hangingPunct="1">
              <a:defRPr/>
            </a:pPr>
            <a:r>
              <a:rPr lang="ja-JP" altLang="en-US" sz="1050" dirty="0">
                <a:latin typeface="Calibri" pitchFamily="34" charset="0"/>
              </a:rPr>
              <a:t> </a:t>
            </a:r>
            <a:r>
              <a:rPr lang="ja-JP" altLang="en-US" sz="1050" dirty="0" smtClean="0">
                <a:latin typeface="Calibri" pitchFamily="34" charset="0"/>
              </a:rPr>
              <a:t>   大阪大学医学部附属病院</a:t>
            </a:r>
            <a:r>
              <a:rPr lang="ja-JP" altLang="en-US" sz="1050" dirty="0" smtClean="0">
                <a:latin typeface="+mn-ea"/>
                <a:ea typeface="+mn-ea"/>
              </a:rPr>
              <a:t>（</a:t>
            </a:r>
            <a:r>
              <a:rPr lang="en-US" altLang="ja-JP" sz="1050" dirty="0" smtClean="0">
                <a:latin typeface="+mn-ea"/>
                <a:ea typeface="+mn-ea"/>
              </a:rPr>
              <a:t>H25.4.1</a:t>
            </a:r>
            <a:r>
              <a:rPr lang="ja-JP" altLang="en-US" sz="1050" dirty="0" smtClean="0">
                <a:latin typeface="+mn-ea"/>
                <a:ea typeface="+mn-ea"/>
              </a:rPr>
              <a:t>）</a:t>
            </a:r>
            <a:endParaRPr lang="en-US" altLang="ja-JP" sz="1050" dirty="0" smtClean="0">
              <a:latin typeface="+mn-ea"/>
              <a:ea typeface="+mn-ea"/>
            </a:endParaRPr>
          </a:p>
          <a:p>
            <a:pPr indent="9525" eaLnBrk="1" hangingPunct="1">
              <a:defRPr/>
            </a:pPr>
            <a:r>
              <a:rPr lang="ja-JP" altLang="en-US" sz="1050" dirty="0">
                <a:latin typeface="Calibri" pitchFamily="34" charset="0"/>
              </a:rPr>
              <a:t> </a:t>
            </a:r>
            <a:r>
              <a:rPr lang="ja-JP" altLang="en-US" sz="1050" dirty="0" smtClean="0">
                <a:latin typeface="Calibri" pitchFamily="34" charset="0"/>
              </a:rPr>
              <a:t>   大阪医科大学附属病院</a:t>
            </a:r>
            <a:r>
              <a:rPr lang="ja-JP" altLang="en-US" sz="1050" dirty="0" smtClean="0">
                <a:latin typeface="+mn-ea"/>
              </a:rPr>
              <a:t>（</a:t>
            </a:r>
            <a:r>
              <a:rPr lang="en-US" altLang="ja-JP" sz="1050" dirty="0" smtClean="0">
                <a:latin typeface="+mn-ea"/>
              </a:rPr>
              <a:t>H25.4.1</a:t>
            </a:r>
            <a:r>
              <a:rPr lang="ja-JP" altLang="en-US" sz="1050" dirty="0" smtClean="0">
                <a:latin typeface="+mn-ea"/>
              </a:rPr>
              <a:t>）</a:t>
            </a:r>
            <a:endParaRPr lang="en-US" altLang="ja-JP" sz="1050" dirty="0" smtClean="0">
              <a:latin typeface="+mn-ea"/>
            </a:endParaRPr>
          </a:p>
          <a:p>
            <a:pPr indent="28575" eaLnBrk="1" hangingPunct="1">
              <a:defRPr/>
            </a:pPr>
            <a:r>
              <a:rPr lang="ja-JP" altLang="en-US" sz="1050" dirty="0">
                <a:latin typeface="Calibri" pitchFamily="34" charset="0"/>
              </a:rPr>
              <a:t> </a:t>
            </a:r>
            <a:r>
              <a:rPr lang="ja-JP" altLang="en-US" sz="1050" dirty="0" smtClean="0">
                <a:latin typeface="Calibri" pitchFamily="34" charset="0"/>
              </a:rPr>
              <a:t>   関西医科大学附属枚方病院</a:t>
            </a:r>
            <a:r>
              <a:rPr lang="ja-JP" altLang="en-US" sz="1050" dirty="0" smtClean="0">
                <a:latin typeface="+mn-ea"/>
              </a:rPr>
              <a:t>（</a:t>
            </a:r>
            <a:r>
              <a:rPr lang="en-US" altLang="ja-JP" sz="1050" dirty="0" smtClean="0">
                <a:latin typeface="+mn-ea"/>
              </a:rPr>
              <a:t>H22.4.1</a:t>
            </a:r>
            <a:r>
              <a:rPr lang="ja-JP" altLang="en-US" sz="1050" dirty="0" smtClean="0">
                <a:latin typeface="+mn-ea"/>
              </a:rPr>
              <a:t>）</a:t>
            </a:r>
            <a:endParaRPr lang="ja-JP" altLang="en-US" sz="1050" dirty="0" smtClean="0">
              <a:latin typeface="Calibri" pitchFamily="34" charset="0"/>
            </a:endParaRPr>
          </a:p>
          <a:p>
            <a:pPr marL="57150" indent="-19050" eaLnBrk="1" hangingPunct="1">
              <a:defRPr/>
            </a:pPr>
            <a:r>
              <a:rPr lang="ja-JP" altLang="en-US" sz="1050" dirty="0"/>
              <a:t> </a:t>
            </a:r>
            <a:r>
              <a:rPr lang="ja-JP" altLang="en-US" sz="1050" dirty="0" smtClean="0"/>
              <a:t>  近畿大学医学部附属病院</a:t>
            </a:r>
            <a:r>
              <a:rPr lang="ja-JP" altLang="en-US" sz="1050" dirty="0" smtClean="0">
                <a:latin typeface="+mn-ea"/>
              </a:rPr>
              <a:t>（</a:t>
            </a:r>
            <a:r>
              <a:rPr lang="en-US" altLang="ja-JP" sz="1050" dirty="0" smtClean="0">
                <a:latin typeface="+mn-ea"/>
              </a:rPr>
              <a:t>H25.4.1</a:t>
            </a:r>
            <a:r>
              <a:rPr lang="ja-JP" altLang="en-US" sz="1050" dirty="0" smtClean="0">
                <a:latin typeface="+mn-ea"/>
              </a:rPr>
              <a:t>）</a:t>
            </a:r>
            <a:endParaRPr lang="ja-JP" altLang="en-US" sz="1050" dirty="0" smtClean="0"/>
          </a:p>
          <a:p>
            <a:pPr indent="9525" eaLnBrk="1" hangingPunct="1">
              <a:defRPr/>
            </a:pPr>
            <a:r>
              <a:rPr lang="ja-JP" altLang="en-US" sz="1050" dirty="0"/>
              <a:t>　 </a:t>
            </a:r>
            <a:r>
              <a:rPr lang="ja-JP" altLang="en-US" sz="1050" dirty="0" smtClean="0"/>
              <a:t>大阪市立大学医学部附属病院</a:t>
            </a:r>
            <a:r>
              <a:rPr lang="ja-JP" altLang="en-US" sz="1050" dirty="0" smtClean="0">
                <a:latin typeface="+mn-ea"/>
              </a:rPr>
              <a:t>（</a:t>
            </a:r>
            <a:r>
              <a:rPr lang="en-US" altLang="ja-JP" sz="1050" dirty="0" smtClean="0">
                <a:latin typeface="+mn-ea"/>
              </a:rPr>
              <a:t>H25.4.1</a:t>
            </a:r>
            <a:r>
              <a:rPr lang="ja-JP" altLang="en-US" sz="1050" dirty="0" smtClean="0">
                <a:latin typeface="+mn-ea"/>
              </a:rPr>
              <a:t>）</a:t>
            </a:r>
            <a:endParaRPr lang="en-US" altLang="ja-JP" sz="1050" dirty="0" smtClean="0">
              <a:latin typeface="+mn-ea"/>
            </a:endParaRPr>
          </a:p>
          <a:p>
            <a:pPr eaLnBrk="1" hangingPunct="1">
              <a:defRPr/>
            </a:pPr>
            <a:r>
              <a:rPr lang="ja-JP" altLang="en-US" sz="1050" dirty="0">
                <a:latin typeface="Calibri" pitchFamily="34" charset="0"/>
              </a:rPr>
              <a:t>⑦市立豊中病院</a:t>
            </a:r>
            <a:r>
              <a:rPr lang="ja-JP" altLang="en-US" sz="1050" dirty="0">
                <a:latin typeface="+mn-ea"/>
              </a:rPr>
              <a:t>（</a:t>
            </a:r>
            <a:r>
              <a:rPr lang="en-US" altLang="ja-JP" sz="1050" dirty="0">
                <a:latin typeface="+mn-ea"/>
              </a:rPr>
              <a:t>H22.4.1</a:t>
            </a:r>
            <a:r>
              <a:rPr lang="ja-JP" altLang="en-US" sz="1050" dirty="0">
                <a:latin typeface="+mn-ea"/>
              </a:rPr>
              <a:t>）</a:t>
            </a:r>
            <a:endParaRPr lang="ja-JP" altLang="en-US" sz="1050" dirty="0">
              <a:latin typeface="Calibri" pitchFamily="34" charset="0"/>
            </a:endParaRPr>
          </a:p>
          <a:p>
            <a:pPr eaLnBrk="1" hangingPunct="1">
              <a:defRPr/>
            </a:pPr>
            <a:r>
              <a:rPr lang="ja-JP" altLang="en-US" sz="1050" dirty="0"/>
              <a:t>⑧東大阪市立総合病院</a:t>
            </a:r>
            <a:r>
              <a:rPr lang="ja-JP" altLang="en-US" sz="1050" dirty="0">
                <a:latin typeface="+mn-ea"/>
              </a:rPr>
              <a:t>（</a:t>
            </a:r>
            <a:r>
              <a:rPr lang="en-US" altLang="ja-JP" sz="1050" dirty="0">
                <a:latin typeface="+mn-ea"/>
              </a:rPr>
              <a:t>H22.4.1</a:t>
            </a:r>
            <a:r>
              <a:rPr lang="ja-JP" altLang="en-US" sz="1050" dirty="0">
                <a:latin typeface="+mn-ea"/>
              </a:rPr>
              <a:t>）</a:t>
            </a:r>
            <a:endParaRPr lang="ja-JP" altLang="en-US" sz="1050" dirty="0"/>
          </a:p>
          <a:p>
            <a:pPr eaLnBrk="1" hangingPunct="1">
              <a:defRPr/>
            </a:pPr>
            <a:r>
              <a:rPr lang="ja-JP" altLang="en-US" sz="1050" dirty="0"/>
              <a:t>⑨大阪南医療センター</a:t>
            </a:r>
            <a:r>
              <a:rPr lang="ja-JP" altLang="en-US" sz="1050" dirty="0">
                <a:latin typeface="+mn-ea"/>
              </a:rPr>
              <a:t>（</a:t>
            </a:r>
            <a:r>
              <a:rPr lang="en-US" altLang="ja-JP" sz="1050" dirty="0">
                <a:latin typeface="+mn-ea"/>
              </a:rPr>
              <a:t>H22.4.1</a:t>
            </a:r>
            <a:r>
              <a:rPr lang="ja-JP" altLang="en-US" sz="1050" dirty="0">
                <a:latin typeface="+mn-ea"/>
              </a:rPr>
              <a:t>）</a:t>
            </a:r>
            <a:endParaRPr lang="ja-JP" altLang="en-US" sz="1050" dirty="0"/>
          </a:p>
          <a:p>
            <a:pPr eaLnBrk="1" hangingPunct="1">
              <a:defRPr/>
            </a:pPr>
            <a:r>
              <a:rPr lang="ja-JP" altLang="en-US" sz="1050" dirty="0"/>
              <a:t>⑩大阪労災病院</a:t>
            </a:r>
            <a:r>
              <a:rPr lang="ja-JP" altLang="en-US" sz="1050" dirty="0">
                <a:latin typeface="+mn-ea"/>
              </a:rPr>
              <a:t>（</a:t>
            </a:r>
            <a:r>
              <a:rPr lang="en-US" altLang="ja-JP" sz="1050" dirty="0">
                <a:latin typeface="+mn-ea"/>
              </a:rPr>
              <a:t>H22.4.1</a:t>
            </a:r>
            <a:r>
              <a:rPr lang="ja-JP" altLang="en-US" sz="1050" dirty="0" smtClean="0">
                <a:latin typeface="+mn-ea"/>
              </a:rPr>
              <a:t>）</a:t>
            </a:r>
            <a:endParaRPr lang="en-US" altLang="ja-JP" sz="1050" dirty="0" smtClean="0">
              <a:latin typeface="+mn-ea"/>
            </a:endParaRPr>
          </a:p>
          <a:p>
            <a:pPr eaLnBrk="1" hangingPunct="1">
              <a:defRPr/>
            </a:pPr>
            <a:r>
              <a:rPr lang="ja-JP" altLang="en-US" sz="1050" dirty="0" smtClean="0">
                <a:latin typeface="+mn-ea"/>
              </a:rPr>
              <a:t>⑪市立堺病院（Ｈ</a:t>
            </a:r>
            <a:r>
              <a:rPr lang="en-US" altLang="ja-JP" sz="1050" dirty="0" smtClean="0">
                <a:latin typeface="+mn-ea"/>
              </a:rPr>
              <a:t>26.8.6)</a:t>
            </a:r>
            <a:endParaRPr lang="ja-JP" altLang="en-US" sz="1050" dirty="0"/>
          </a:p>
          <a:p>
            <a:pPr eaLnBrk="1" hangingPunct="1">
              <a:defRPr/>
            </a:pPr>
            <a:r>
              <a:rPr lang="ja-JP" altLang="en-US" sz="1050" dirty="0" smtClean="0"/>
              <a:t>⑫市立</a:t>
            </a:r>
            <a:r>
              <a:rPr lang="ja-JP" altLang="en-US" sz="1050" dirty="0"/>
              <a:t>岸和田市民病院</a:t>
            </a:r>
            <a:r>
              <a:rPr lang="ja-JP" altLang="en-US" sz="1050" dirty="0">
                <a:latin typeface="+mn-ea"/>
              </a:rPr>
              <a:t>（</a:t>
            </a:r>
            <a:r>
              <a:rPr lang="en-US" altLang="ja-JP" sz="1050" dirty="0">
                <a:latin typeface="+mn-ea"/>
              </a:rPr>
              <a:t>H22.4.1</a:t>
            </a:r>
            <a:r>
              <a:rPr lang="ja-JP" altLang="en-US" sz="1050" dirty="0">
                <a:latin typeface="+mn-ea"/>
              </a:rPr>
              <a:t>）</a:t>
            </a:r>
            <a:endParaRPr lang="ja-JP" altLang="en-US" sz="1050" dirty="0"/>
          </a:p>
          <a:p>
            <a:pPr eaLnBrk="1" hangingPunct="1">
              <a:defRPr/>
            </a:pPr>
            <a:r>
              <a:rPr lang="ja-JP" altLang="en-US" sz="1050" dirty="0" smtClean="0"/>
              <a:t>⑬大阪</a:t>
            </a:r>
            <a:r>
              <a:rPr lang="ja-JP" altLang="en-US" sz="1050" dirty="0"/>
              <a:t>市立総合医療センター</a:t>
            </a:r>
            <a:r>
              <a:rPr lang="ja-JP" altLang="en-US" sz="1050" dirty="0">
                <a:latin typeface="+mn-ea"/>
              </a:rPr>
              <a:t>（</a:t>
            </a:r>
            <a:r>
              <a:rPr lang="en-US" altLang="ja-JP" sz="1050" dirty="0">
                <a:latin typeface="+mn-ea"/>
              </a:rPr>
              <a:t>H22.4.1</a:t>
            </a:r>
            <a:r>
              <a:rPr lang="ja-JP" altLang="en-US" sz="1050" dirty="0">
                <a:latin typeface="+mn-ea"/>
              </a:rPr>
              <a:t>）</a:t>
            </a:r>
            <a:endParaRPr lang="ja-JP" altLang="en-US" sz="1050" dirty="0"/>
          </a:p>
          <a:p>
            <a:pPr eaLnBrk="1" hangingPunct="1">
              <a:defRPr/>
            </a:pPr>
            <a:r>
              <a:rPr lang="ja-JP" altLang="en-US" sz="1050" dirty="0" smtClean="0"/>
              <a:t>⑭大阪</a:t>
            </a:r>
            <a:r>
              <a:rPr lang="ja-JP" altLang="en-US" sz="1050" dirty="0"/>
              <a:t>医療センター</a:t>
            </a:r>
            <a:r>
              <a:rPr lang="ja-JP" altLang="en-US" sz="1050" dirty="0">
                <a:latin typeface="+mn-ea"/>
              </a:rPr>
              <a:t>（</a:t>
            </a:r>
            <a:r>
              <a:rPr lang="en-US" altLang="ja-JP" sz="1050" dirty="0">
                <a:latin typeface="+mn-ea"/>
              </a:rPr>
              <a:t>H22.4.1</a:t>
            </a:r>
            <a:r>
              <a:rPr lang="ja-JP" altLang="en-US" sz="1050" dirty="0">
                <a:latin typeface="+mn-ea"/>
              </a:rPr>
              <a:t>）</a:t>
            </a:r>
            <a:endParaRPr lang="ja-JP" altLang="en-US" sz="1050" dirty="0"/>
          </a:p>
          <a:p>
            <a:pPr eaLnBrk="1" hangingPunct="1">
              <a:defRPr/>
            </a:pPr>
            <a:r>
              <a:rPr lang="ja-JP" altLang="en-US" sz="1050" dirty="0" smtClean="0"/>
              <a:t>⑮大阪</a:t>
            </a:r>
            <a:r>
              <a:rPr lang="ja-JP" altLang="en-US" sz="1050" dirty="0"/>
              <a:t>赤十字病院</a:t>
            </a:r>
            <a:r>
              <a:rPr lang="ja-JP" altLang="en-US" sz="1050" dirty="0">
                <a:latin typeface="+mn-ea"/>
              </a:rPr>
              <a:t>（</a:t>
            </a:r>
            <a:r>
              <a:rPr lang="en-US" altLang="ja-JP" sz="1050" dirty="0">
                <a:latin typeface="+mn-ea"/>
              </a:rPr>
              <a:t>H22.4.1</a:t>
            </a:r>
            <a:r>
              <a:rPr lang="ja-JP" altLang="en-US" sz="1050" dirty="0" smtClean="0">
                <a:latin typeface="+mn-ea"/>
              </a:rPr>
              <a:t>）</a:t>
            </a:r>
            <a:endParaRPr lang="en-US" altLang="ja-JP" sz="1050" dirty="0" smtClean="0">
              <a:latin typeface="+mn-ea"/>
            </a:endParaRPr>
          </a:p>
          <a:p>
            <a:pPr eaLnBrk="1" hangingPunct="1">
              <a:defRPr/>
            </a:pPr>
            <a:r>
              <a:rPr lang="ja-JP" altLang="en-US" sz="1050" dirty="0" smtClean="0">
                <a:latin typeface="+mn-ea"/>
              </a:rPr>
              <a:t>⑯府立急性期・総合医療センター</a:t>
            </a:r>
            <a:r>
              <a:rPr lang="en-US" altLang="ja-JP" sz="1050" dirty="0" smtClean="0">
                <a:latin typeface="+mn-ea"/>
              </a:rPr>
              <a:t>(H26.8.6)</a:t>
            </a:r>
            <a:r>
              <a:rPr lang="zh-TW" altLang="en-US" sz="1050" dirty="0">
                <a:latin typeface="+mn-ea"/>
              </a:rPr>
              <a:t> ⑰八尾市立病院（新規）</a:t>
            </a:r>
          </a:p>
          <a:p>
            <a:pPr eaLnBrk="1" hangingPunct="1">
              <a:defRPr/>
            </a:pPr>
            <a:r>
              <a:rPr lang="zh-TW" altLang="en-US" sz="1050" dirty="0">
                <a:latin typeface="+mn-ea"/>
              </a:rPr>
              <a:t>⑱大阪警察病院（新規）</a:t>
            </a:r>
            <a:endParaRPr lang="ja-JP" altLang="en-US" sz="1050" dirty="0"/>
          </a:p>
        </p:txBody>
      </p:sp>
      <p:sp>
        <p:nvSpPr>
          <p:cNvPr id="8197" name="テキスト ボックス 67"/>
          <p:cNvSpPr txBox="1">
            <a:spLocks noChangeArrowheads="1"/>
          </p:cNvSpPr>
          <p:nvPr/>
        </p:nvSpPr>
        <p:spPr bwMode="auto">
          <a:xfrm>
            <a:off x="7388315" y="608013"/>
            <a:ext cx="9636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Arial" charset="0"/>
              </a:rPr>
              <a:t>京都府から</a:t>
            </a:r>
            <a:endParaRPr lang="ja-JP" altLang="en-US" sz="1100" b="1">
              <a:latin typeface="Arial" charset="0"/>
            </a:endParaRPr>
          </a:p>
        </p:txBody>
      </p:sp>
      <p:grpSp>
        <p:nvGrpSpPr>
          <p:cNvPr id="8198" name="グループ化 42"/>
          <p:cNvGrpSpPr>
            <a:grpSpLocks noChangeAspect="1"/>
          </p:cNvGrpSpPr>
          <p:nvPr/>
        </p:nvGrpSpPr>
        <p:grpSpPr bwMode="auto">
          <a:xfrm>
            <a:off x="2498815" y="442913"/>
            <a:ext cx="4827586" cy="6237287"/>
            <a:chOff x="0" y="0"/>
            <a:chExt cx="5734148" cy="6867525"/>
          </a:xfrm>
        </p:grpSpPr>
        <p:sp>
          <p:nvSpPr>
            <p:cNvPr id="45" name="正方形/長方形 44"/>
            <p:cNvSpPr/>
            <p:nvPr/>
          </p:nvSpPr>
          <p:spPr>
            <a:xfrm>
              <a:off x="2138284" y="2267034"/>
              <a:ext cx="769330" cy="1141384"/>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44" name="フリーフォーム 43"/>
            <p:cNvSpPr/>
            <p:nvPr/>
          </p:nvSpPr>
          <p:spPr>
            <a:xfrm>
              <a:off x="3733293" y="4000958"/>
              <a:ext cx="2000854" cy="2001354"/>
            </a:xfrm>
            <a:custGeom>
              <a:avLst/>
              <a:gdLst>
                <a:gd name="connsiteX0" fmla="*/ 0 w 2019300"/>
                <a:gd name="connsiteY0" fmla="*/ 0 h 2000250"/>
                <a:gd name="connsiteX1" fmla="*/ 1171575 w 2019300"/>
                <a:gd name="connsiteY1" fmla="*/ 19050 h 2000250"/>
                <a:gd name="connsiteX2" fmla="*/ 1162050 w 2019300"/>
                <a:gd name="connsiteY2" fmla="*/ 304800 h 2000250"/>
                <a:gd name="connsiteX3" fmla="*/ 2019300 w 2019300"/>
                <a:gd name="connsiteY3" fmla="*/ 304800 h 2000250"/>
                <a:gd name="connsiteX4" fmla="*/ 2019300 w 2019300"/>
                <a:gd name="connsiteY4" fmla="*/ 2000250 h 2000250"/>
                <a:gd name="connsiteX5" fmla="*/ 9525 w 2019300"/>
                <a:gd name="connsiteY5" fmla="*/ 2000250 h 2000250"/>
                <a:gd name="connsiteX6" fmla="*/ 0 w 2019300"/>
                <a:gd name="connsiteY6" fmla="*/ 0 h 200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19300" h="2000250">
                  <a:moveTo>
                    <a:pt x="0" y="0"/>
                  </a:moveTo>
                  <a:lnTo>
                    <a:pt x="1171575" y="19050"/>
                  </a:lnTo>
                  <a:lnTo>
                    <a:pt x="1162050" y="304800"/>
                  </a:lnTo>
                  <a:lnTo>
                    <a:pt x="2019300" y="304800"/>
                  </a:lnTo>
                  <a:lnTo>
                    <a:pt x="2019300" y="2000250"/>
                  </a:lnTo>
                  <a:lnTo>
                    <a:pt x="9525" y="2000250"/>
                  </a:lnTo>
                  <a:lnTo>
                    <a:pt x="0" y="0"/>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46" name="正方形/長方形 45"/>
            <p:cNvSpPr/>
            <p:nvPr/>
          </p:nvSpPr>
          <p:spPr>
            <a:xfrm>
              <a:off x="2138284" y="3418906"/>
              <a:ext cx="2166569" cy="582052"/>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48" name="正方形/長方形 47"/>
            <p:cNvSpPr/>
            <p:nvPr/>
          </p:nvSpPr>
          <p:spPr>
            <a:xfrm>
              <a:off x="2877444" y="2838601"/>
              <a:ext cx="1427409" cy="580305"/>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49" name="正方形/長方形 48"/>
            <p:cNvSpPr/>
            <p:nvPr/>
          </p:nvSpPr>
          <p:spPr>
            <a:xfrm>
              <a:off x="2877444" y="2267034"/>
              <a:ext cx="1427409" cy="582053"/>
            </a:xfrm>
            <a:prstGeom prst="rect">
              <a:avLst/>
            </a:prstGeom>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50" name="正方形/長方形 49"/>
            <p:cNvSpPr/>
            <p:nvPr/>
          </p:nvSpPr>
          <p:spPr>
            <a:xfrm>
              <a:off x="2590831" y="4011445"/>
              <a:ext cx="1142681" cy="1122156"/>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51" name="フリーフォーム 50"/>
            <p:cNvSpPr/>
            <p:nvPr/>
          </p:nvSpPr>
          <p:spPr>
            <a:xfrm>
              <a:off x="4327688" y="2732824"/>
              <a:ext cx="1406460" cy="1744247"/>
            </a:xfrm>
            <a:custGeom>
              <a:avLst/>
              <a:gdLst>
                <a:gd name="connsiteX0" fmla="*/ 0 w 1438275"/>
                <a:gd name="connsiteY0" fmla="*/ 0 h 1152525"/>
                <a:gd name="connsiteX1" fmla="*/ 1438275 w 1438275"/>
                <a:gd name="connsiteY1" fmla="*/ 0 h 1152525"/>
                <a:gd name="connsiteX2" fmla="*/ 1438275 w 1438275"/>
                <a:gd name="connsiteY2" fmla="*/ 1152525 h 1152525"/>
                <a:gd name="connsiteX3" fmla="*/ 581025 w 1438275"/>
                <a:gd name="connsiteY3" fmla="*/ 1152525 h 1152525"/>
                <a:gd name="connsiteX4" fmla="*/ 590550 w 1438275"/>
                <a:gd name="connsiteY4" fmla="*/ 857250 h 1152525"/>
                <a:gd name="connsiteX5" fmla="*/ 9525 w 1438275"/>
                <a:gd name="connsiteY5" fmla="*/ 857250 h 1152525"/>
                <a:gd name="connsiteX6" fmla="*/ 0 w 1438275"/>
                <a:gd name="connsiteY6" fmla="*/ 0 h 115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38275" h="1152525">
                  <a:moveTo>
                    <a:pt x="0" y="0"/>
                  </a:moveTo>
                  <a:lnTo>
                    <a:pt x="1438275" y="0"/>
                  </a:lnTo>
                  <a:lnTo>
                    <a:pt x="1438275" y="1152525"/>
                  </a:lnTo>
                  <a:lnTo>
                    <a:pt x="581025" y="1152525"/>
                  </a:lnTo>
                  <a:lnTo>
                    <a:pt x="590550" y="857250"/>
                  </a:lnTo>
                  <a:lnTo>
                    <a:pt x="9525" y="857250"/>
                  </a:lnTo>
                  <a:lnTo>
                    <a:pt x="0" y="0"/>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52" name="フリーフォーム 51"/>
            <p:cNvSpPr/>
            <p:nvPr/>
          </p:nvSpPr>
          <p:spPr>
            <a:xfrm>
              <a:off x="4304853" y="1151870"/>
              <a:ext cx="1429294" cy="1580954"/>
            </a:xfrm>
            <a:custGeom>
              <a:avLst/>
              <a:gdLst>
                <a:gd name="connsiteX0" fmla="*/ 1428750 w 1428750"/>
                <a:gd name="connsiteY0" fmla="*/ 1990725 h 1990725"/>
                <a:gd name="connsiteX1" fmla="*/ 1428750 w 1428750"/>
                <a:gd name="connsiteY1" fmla="*/ 0 h 1990725"/>
                <a:gd name="connsiteX2" fmla="*/ 0 w 1428750"/>
                <a:gd name="connsiteY2" fmla="*/ 1104900 h 1990725"/>
                <a:gd name="connsiteX3" fmla="*/ 0 w 1428750"/>
                <a:gd name="connsiteY3" fmla="*/ 1990725 h 1990725"/>
                <a:gd name="connsiteX4" fmla="*/ 1428750 w 1428750"/>
                <a:gd name="connsiteY4" fmla="*/ 1990725 h 1990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750" h="1990725">
                  <a:moveTo>
                    <a:pt x="1428750" y="1990725"/>
                  </a:moveTo>
                  <a:lnTo>
                    <a:pt x="1428750" y="0"/>
                  </a:lnTo>
                  <a:lnTo>
                    <a:pt x="0" y="1104900"/>
                  </a:lnTo>
                  <a:lnTo>
                    <a:pt x="0" y="1990725"/>
                  </a:lnTo>
                  <a:lnTo>
                    <a:pt x="1428750" y="1990725"/>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53" name="フリーフォーム 52"/>
            <p:cNvSpPr/>
            <p:nvPr/>
          </p:nvSpPr>
          <p:spPr>
            <a:xfrm>
              <a:off x="4008812" y="562826"/>
              <a:ext cx="1725336" cy="1693721"/>
            </a:xfrm>
            <a:custGeom>
              <a:avLst/>
              <a:gdLst>
                <a:gd name="connsiteX0" fmla="*/ 0 w 1724025"/>
                <a:gd name="connsiteY0" fmla="*/ 1685925 h 1695450"/>
                <a:gd name="connsiteX1" fmla="*/ 19050 w 1724025"/>
                <a:gd name="connsiteY1" fmla="*/ 0 h 1695450"/>
                <a:gd name="connsiteX2" fmla="*/ 866775 w 1724025"/>
                <a:gd name="connsiteY2" fmla="*/ 19050 h 1695450"/>
                <a:gd name="connsiteX3" fmla="*/ 1724025 w 1724025"/>
                <a:gd name="connsiteY3" fmla="*/ 581025 h 1695450"/>
                <a:gd name="connsiteX4" fmla="*/ 304800 w 1724025"/>
                <a:gd name="connsiteY4" fmla="*/ 1695450 h 1695450"/>
                <a:gd name="connsiteX5" fmla="*/ 0 w 1724025"/>
                <a:gd name="connsiteY5" fmla="*/ 1685925 h 169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4025" h="1695450">
                  <a:moveTo>
                    <a:pt x="0" y="1685925"/>
                  </a:moveTo>
                  <a:lnTo>
                    <a:pt x="19050" y="0"/>
                  </a:lnTo>
                  <a:lnTo>
                    <a:pt x="866775" y="19050"/>
                  </a:lnTo>
                  <a:lnTo>
                    <a:pt x="1724025" y="581025"/>
                  </a:lnTo>
                  <a:lnTo>
                    <a:pt x="304800" y="1695450"/>
                  </a:lnTo>
                  <a:lnTo>
                    <a:pt x="0" y="1685925"/>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54" name="フリーフォーム 53"/>
            <p:cNvSpPr/>
            <p:nvPr/>
          </p:nvSpPr>
          <p:spPr>
            <a:xfrm>
              <a:off x="2087373" y="0"/>
              <a:ext cx="1942181" cy="2267034"/>
            </a:xfrm>
            <a:custGeom>
              <a:avLst/>
              <a:gdLst>
                <a:gd name="connsiteX0" fmla="*/ 1714500 w 1714500"/>
                <a:gd name="connsiteY0" fmla="*/ 561975 h 2266950"/>
                <a:gd name="connsiteX1" fmla="*/ 1133475 w 1714500"/>
                <a:gd name="connsiteY1" fmla="*/ 561975 h 2266950"/>
                <a:gd name="connsiteX2" fmla="*/ 1133475 w 1714500"/>
                <a:gd name="connsiteY2" fmla="*/ 0 h 2266950"/>
                <a:gd name="connsiteX3" fmla="*/ 0 w 1714500"/>
                <a:gd name="connsiteY3" fmla="*/ 9525 h 2266950"/>
                <a:gd name="connsiteX4" fmla="*/ 0 w 1714500"/>
                <a:gd name="connsiteY4" fmla="*/ 561975 h 2266950"/>
                <a:gd name="connsiteX5" fmla="*/ 571500 w 1714500"/>
                <a:gd name="connsiteY5" fmla="*/ 561975 h 2266950"/>
                <a:gd name="connsiteX6" fmla="*/ 571500 w 1714500"/>
                <a:gd name="connsiteY6" fmla="*/ 2266950 h 2266950"/>
                <a:gd name="connsiteX7" fmla="*/ 1714500 w 1714500"/>
                <a:gd name="connsiteY7" fmla="*/ 2266950 h 2266950"/>
                <a:gd name="connsiteX8" fmla="*/ 1714500 w 1714500"/>
                <a:gd name="connsiteY8" fmla="*/ 561975 h 226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0" h="2266950">
                  <a:moveTo>
                    <a:pt x="1714500" y="561975"/>
                  </a:moveTo>
                  <a:lnTo>
                    <a:pt x="1133475" y="561975"/>
                  </a:lnTo>
                  <a:lnTo>
                    <a:pt x="1133475" y="0"/>
                  </a:lnTo>
                  <a:lnTo>
                    <a:pt x="0" y="9525"/>
                  </a:lnTo>
                  <a:lnTo>
                    <a:pt x="0" y="561975"/>
                  </a:lnTo>
                  <a:lnTo>
                    <a:pt x="571500" y="561975"/>
                  </a:lnTo>
                  <a:lnTo>
                    <a:pt x="571500" y="2266950"/>
                  </a:lnTo>
                  <a:lnTo>
                    <a:pt x="1714500" y="2266950"/>
                  </a:lnTo>
                  <a:lnTo>
                    <a:pt x="1714500" y="561975"/>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sp>
          <p:nvSpPr>
            <p:cNvPr id="55" name="フリーフォーム 54"/>
            <p:cNvSpPr/>
            <p:nvPr/>
          </p:nvSpPr>
          <p:spPr>
            <a:xfrm>
              <a:off x="0" y="5133602"/>
              <a:ext cx="3725970" cy="1733923"/>
            </a:xfrm>
            <a:custGeom>
              <a:avLst/>
              <a:gdLst>
                <a:gd name="connsiteX0" fmla="*/ 2581275 w 3724275"/>
                <a:gd name="connsiteY0" fmla="*/ 0 h 1733550"/>
                <a:gd name="connsiteX1" fmla="*/ 0 w 3724275"/>
                <a:gd name="connsiteY1" fmla="*/ 1143000 h 1733550"/>
                <a:gd name="connsiteX2" fmla="*/ 600075 w 3724275"/>
                <a:gd name="connsiteY2" fmla="*/ 1733550 h 1733550"/>
                <a:gd name="connsiteX3" fmla="*/ 3724275 w 3724275"/>
                <a:gd name="connsiteY3" fmla="*/ 857250 h 1733550"/>
                <a:gd name="connsiteX4" fmla="*/ 3724275 w 3724275"/>
                <a:gd name="connsiteY4" fmla="*/ 0 h 1733550"/>
                <a:gd name="connsiteX5" fmla="*/ 2581275 w 3724275"/>
                <a:gd name="connsiteY5" fmla="*/ 0 h 1733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24275" h="1733550">
                  <a:moveTo>
                    <a:pt x="2581275" y="0"/>
                  </a:moveTo>
                  <a:lnTo>
                    <a:pt x="0" y="1143000"/>
                  </a:lnTo>
                  <a:lnTo>
                    <a:pt x="600075" y="1733550"/>
                  </a:lnTo>
                  <a:lnTo>
                    <a:pt x="3724275" y="857250"/>
                  </a:lnTo>
                  <a:lnTo>
                    <a:pt x="3724275" y="0"/>
                  </a:lnTo>
                  <a:lnTo>
                    <a:pt x="2581275" y="0"/>
                  </a:lnTo>
                  <a:close/>
                </a:path>
              </a:pathLst>
            </a:custGeom>
            <a:ln w="19050">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endParaRPr lang="ja-JP" altLang="en-US"/>
            </a:p>
          </p:txBody>
        </p:sp>
      </p:grpSp>
      <p:sp>
        <p:nvSpPr>
          <p:cNvPr id="8199" name="テキスト ボックス 135"/>
          <p:cNvSpPr txBox="1">
            <a:spLocks noChangeArrowheads="1"/>
          </p:cNvSpPr>
          <p:nvPr/>
        </p:nvSpPr>
        <p:spPr bwMode="auto">
          <a:xfrm>
            <a:off x="5021353" y="1490663"/>
            <a:ext cx="300037"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 ⑦</a:t>
            </a:r>
          </a:p>
        </p:txBody>
      </p:sp>
      <p:sp>
        <p:nvSpPr>
          <p:cNvPr id="4134" name="Rectangle 28"/>
          <p:cNvSpPr>
            <a:spLocks noChangeArrowheads="1"/>
          </p:cNvSpPr>
          <p:nvPr/>
        </p:nvSpPr>
        <p:spPr bwMode="auto">
          <a:xfrm>
            <a:off x="4999128" y="1104900"/>
            <a:ext cx="709612" cy="420688"/>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豊能</a:t>
            </a:r>
            <a:endParaRPr lang="en-US" altLang="ja-JP" sz="1050" dirty="0" smtClean="0">
              <a:latin typeface="ＭＳ ゴシック" pitchFamily="49" charset="-128"/>
              <a:ea typeface="ＭＳ ゴシック" pitchFamily="49" charset="-128"/>
            </a:endParaRPr>
          </a:p>
          <a:p>
            <a:pPr eaLnBrk="1" hangingPunct="1">
              <a:spcBef>
                <a:spcPct val="0"/>
              </a:spcBef>
              <a:buFontTx/>
              <a:buNone/>
              <a:defRPr/>
            </a:pPr>
            <a:r>
              <a:rPr lang="en-US" altLang="ja-JP" sz="1050" dirty="0" smtClean="0">
                <a:latin typeface="ＭＳ ゴシック" pitchFamily="49" charset="-128"/>
                <a:ea typeface="ＭＳ ゴシック" pitchFamily="49" charset="-128"/>
              </a:rPr>
              <a:t>(103</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4135" name="Rectangle 29"/>
          <p:cNvSpPr>
            <a:spLocks noChangeArrowheads="1"/>
          </p:cNvSpPr>
          <p:nvPr/>
        </p:nvSpPr>
        <p:spPr bwMode="auto">
          <a:xfrm>
            <a:off x="6051640" y="1303338"/>
            <a:ext cx="671513" cy="347662"/>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三島</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(75</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ＭＳ ゴシック" pitchFamily="49" charset="-128"/>
              <a:ea typeface="ＭＳ ゴシック" pitchFamily="49" charset="-128"/>
            </a:endParaRPr>
          </a:p>
          <a:p>
            <a:pPr eaLnBrk="1" hangingPunct="1">
              <a:spcBef>
                <a:spcPct val="0"/>
              </a:spcBef>
              <a:buFontTx/>
              <a:buNone/>
              <a:defRPr/>
            </a:pPr>
            <a:endParaRPr lang="ja-JP" altLang="en-US" sz="900" dirty="0" smtClean="0">
              <a:latin typeface="Arial" charset="0"/>
            </a:endParaRPr>
          </a:p>
        </p:txBody>
      </p:sp>
      <p:sp>
        <p:nvSpPr>
          <p:cNvPr id="8202" name="テキスト ボックス 135"/>
          <p:cNvSpPr txBox="1">
            <a:spLocks noChangeArrowheads="1"/>
          </p:cNvSpPr>
          <p:nvPr/>
        </p:nvSpPr>
        <p:spPr bwMode="auto">
          <a:xfrm>
            <a:off x="6798113" y="3213100"/>
            <a:ext cx="233362" cy="231775"/>
          </a:xfrm>
          <a:prstGeom prst="rect">
            <a:avLst/>
          </a:prstGeom>
          <a:noFill/>
          <a:ln>
            <a:noFill/>
          </a:ln>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dirty="0"/>
              <a:t>⑧</a:t>
            </a:r>
          </a:p>
        </p:txBody>
      </p:sp>
      <p:sp>
        <p:nvSpPr>
          <p:cNvPr id="4138" name="Rectangle 30"/>
          <p:cNvSpPr>
            <a:spLocks noChangeArrowheads="1"/>
          </p:cNvSpPr>
          <p:nvPr/>
        </p:nvSpPr>
        <p:spPr bwMode="auto">
          <a:xfrm>
            <a:off x="6515190" y="2332038"/>
            <a:ext cx="836613" cy="249237"/>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北河内</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(117</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4139" name="Rectangle 31"/>
          <p:cNvSpPr>
            <a:spLocks noChangeArrowheads="1"/>
          </p:cNvSpPr>
          <p:nvPr/>
        </p:nvSpPr>
        <p:spPr bwMode="auto">
          <a:xfrm>
            <a:off x="6515190" y="3721100"/>
            <a:ext cx="709613" cy="3048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中河内</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(85</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4141" name="テキスト ボックス 135"/>
          <p:cNvSpPr txBox="1">
            <a:spLocks noChangeArrowheads="1"/>
          </p:cNvSpPr>
          <p:nvPr/>
        </p:nvSpPr>
        <p:spPr bwMode="auto">
          <a:xfrm>
            <a:off x="6327865" y="4749800"/>
            <a:ext cx="401638" cy="222250"/>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100" dirty="0" smtClean="0"/>
              <a:t> </a:t>
            </a:r>
            <a:r>
              <a:rPr lang="ja-JP" altLang="en-US" sz="1150" dirty="0" smtClean="0"/>
              <a:t>⑨</a:t>
            </a:r>
          </a:p>
        </p:txBody>
      </p:sp>
      <p:sp>
        <p:nvSpPr>
          <p:cNvPr id="4142" name="テキスト ボックス 135"/>
          <p:cNvSpPr txBox="1">
            <a:spLocks noChangeArrowheads="1"/>
          </p:cNvSpPr>
          <p:nvPr/>
        </p:nvSpPr>
        <p:spPr bwMode="auto">
          <a:xfrm>
            <a:off x="5276940" y="4487863"/>
            <a:ext cx="368300" cy="214312"/>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150" dirty="0" smtClean="0"/>
              <a:t> ⑩</a:t>
            </a:r>
          </a:p>
        </p:txBody>
      </p:sp>
      <p:sp>
        <p:nvSpPr>
          <p:cNvPr id="4146" name="Rectangle 34"/>
          <p:cNvSpPr>
            <a:spLocks noChangeArrowheads="1"/>
          </p:cNvSpPr>
          <p:nvPr/>
        </p:nvSpPr>
        <p:spPr bwMode="auto">
          <a:xfrm>
            <a:off x="6258015" y="4978400"/>
            <a:ext cx="647700" cy="138113"/>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南河内</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00" dirty="0" smtClean="0">
                <a:latin typeface="ＭＳ ゴシック" pitchFamily="49" charset="-128"/>
                <a:ea typeface="ＭＳ ゴシック" pitchFamily="49" charset="-128"/>
              </a:rPr>
              <a:t>(62</a:t>
            </a:r>
            <a:r>
              <a:rPr lang="ja-JP" altLang="en-US" sz="1000" dirty="0" smtClean="0">
                <a:latin typeface="ＭＳ ゴシック" pitchFamily="49" charset="-128"/>
                <a:ea typeface="ＭＳ ゴシック" pitchFamily="49" charset="-128"/>
              </a:rPr>
              <a:t>万人</a:t>
            </a:r>
            <a:r>
              <a:rPr lang="en-US" altLang="ja-JP" sz="1000" dirty="0" smtClean="0">
                <a:latin typeface="ＭＳ ゴシック" pitchFamily="49" charset="-128"/>
                <a:ea typeface="ＭＳ ゴシック" pitchFamily="49" charset="-128"/>
              </a:rPr>
              <a:t>)</a:t>
            </a:r>
            <a:endParaRPr lang="ja-JP" altLang="en-US" sz="1000" dirty="0" smtClean="0">
              <a:latin typeface="Arial" charset="0"/>
            </a:endParaRPr>
          </a:p>
        </p:txBody>
      </p:sp>
      <p:sp>
        <p:nvSpPr>
          <p:cNvPr id="8208" name="テキスト ボックス 135"/>
          <p:cNvSpPr txBox="1">
            <a:spLocks noChangeArrowheads="1"/>
          </p:cNvSpPr>
          <p:nvPr/>
        </p:nvSpPr>
        <p:spPr bwMode="auto">
          <a:xfrm>
            <a:off x="5924640" y="3032125"/>
            <a:ext cx="261938" cy="285750"/>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a:t>
            </a:r>
            <a:endParaRPr lang="ja-JP" altLang="en-US" sz="1200"/>
          </a:p>
        </p:txBody>
      </p:sp>
      <p:sp>
        <p:nvSpPr>
          <p:cNvPr id="8209" name="テキスト ボックス 135"/>
          <p:cNvSpPr txBox="1">
            <a:spLocks noChangeArrowheads="1"/>
          </p:cNvSpPr>
          <p:nvPr/>
        </p:nvSpPr>
        <p:spPr bwMode="auto">
          <a:xfrm>
            <a:off x="5607140" y="3284538"/>
            <a:ext cx="150813"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⑮</a:t>
            </a:r>
          </a:p>
        </p:txBody>
      </p:sp>
      <p:sp>
        <p:nvSpPr>
          <p:cNvPr id="8210" name="テキスト ボックス 135"/>
          <p:cNvSpPr txBox="1">
            <a:spLocks noChangeArrowheads="1"/>
          </p:cNvSpPr>
          <p:nvPr/>
        </p:nvSpPr>
        <p:spPr bwMode="auto">
          <a:xfrm>
            <a:off x="5738903" y="2711450"/>
            <a:ext cx="152400" cy="230188"/>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⑬</a:t>
            </a:r>
          </a:p>
        </p:txBody>
      </p:sp>
      <p:sp>
        <p:nvSpPr>
          <p:cNvPr id="8211" name="テキスト ボックス 135"/>
          <p:cNvSpPr txBox="1">
            <a:spLocks noChangeArrowheads="1"/>
          </p:cNvSpPr>
          <p:nvPr/>
        </p:nvSpPr>
        <p:spPr bwMode="auto">
          <a:xfrm>
            <a:off x="5435690" y="3032125"/>
            <a:ext cx="15240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⑭</a:t>
            </a:r>
          </a:p>
        </p:txBody>
      </p:sp>
      <p:sp>
        <p:nvSpPr>
          <p:cNvPr id="4152" name="Rectangle 26"/>
          <p:cNvSpPr>
            <a:spLocks noChangeArrowheads="1"/>
          </p:cNvSpPr>
          <p:nvPr/>
        </p:nvSpPr>
        <p:spPr bwMode="auto">
          <a:xfrm>
            <a:off x="3762465" y="2392363"/>
            <a:ext cx="687388" cy="319087"/>
          </a:xfrm>
          <a:prstGeom prst="rect">
            <a:avLst/>
          </a:prstGeom>
          <a:solidFill>
            <a:schemeClr val="bg1">
              <a:alpha val="86000"/>
            </a:schemeClr>
          </a:solidFill>
          <a:ln>
            <a:noFill/>
          </a:ln>
          <a:effec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大阪市</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(269</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4155" name="Rectangle 26"/>
          <p:cNvSpPr>
            <a:spLocks noChangeArrowheads="1"/>
          </p:cNvSpPr>
          <p:nvPr/>
        </p:nvSpPr>
        <p:spPr bwMode="auto">
          <a:xfrm>
            <a:off x="4865778" y="3036888"/>
            <a:ext cx="722312" cy="231775"/>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東部</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(72</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4" name="右矢印 3"/>
          <p:cNvSpPr/>
          <p:nvPr/>
        </p:nvSpPr>
        <p:spPr bwMode="auto">
          <a:xfrm rot="2290355">
            <a:off x="4042535" y="1695695"/>
            <a:ext cx="652462" cy="647700"/>
          </a:xfrm>
          <a:prstGeom prst="rightArrow">
            <a:avLst>
              <a:gd name="adj1" fmla="val 4558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15" name="テキスト ボックス 8"/>
          <p:cNvSpPr txBox="1">
            <a:spLocks noChangeArrowheads="1"/>
          </p:cNvSpPr>
          <p:nvPr/>
        </p:nvSpPr>
        <p:spPr bwMode="auto">
          <a:xfrm>
            <a:off x="3594190" y="1428750"/>
            <a:ext cx="1271588"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Arial" charset="0"/>
              </a:rPr>
              <a:t>兵庫県から</a:t>
            </a:r>
            <a:endParaRPr lang="en-US" altLang="ja-JP" sz="1100">
              <a:latin typeface="Arial" charset="0"/>
            </a:endParaRPr>
          </a:p>
        </p:txBody>
      </p:sp>
      <p:sp>
        <p:nvSpPr>
          <p:cNvPr id="69" name="右矢印 68"/>
          <p:cNvSpPr/>
          <p:nvPr/>
        </p:nvSpPr>
        <p:spPr bwMode="auto">
          <a:xfrm rot="7913177">
            <a:off x="7330371" y="935832"/>
            <a:ext cx="585787" cy="584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17" name="テキスト ボックス 69"/>
          <p:cNvSpPr txBox="1">
            <a:spLocks noChangeArrowheads="1"/>
          </p:cNvSpPr>
          <p:nvPr/>
        </p:nvSpPr>
        <p:spPr bwMode="auto">
          <a:xfrm>
            <a:off x="7523633" y="2956070"/>
            <a:ext cx="920750"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dirty="0">
                <a:latin typeface="Arial" charset="0"/>
              </a:rPr>
              <a:t>奈良県から</a:t>
            </a:r>
            <a:endParaRPr lang="ja-JP" altLang="en-US" sz="1100" b="1" dirty="0">
              <a:latin typeface="Arial" charset="0"/>
            </a:endParaRPr>
          </a:p>
        </p:txBody>
      </p:sp>
      <p:sp>
        <p:nvSpPr>
          <p:cNvPr id="8219" name="テキスト ボックス 72"/>
          <p:cNvSpPr txBox="1">
            <a:spLocks noChangeArrowheads="1"/>
          </p:cNvSpPr>
          <p:nvPr/>
        </p:nvSpPr>
        <p:spPr bwMode="auto">
          <a:xfrm>
            <a:off x="4808628" y="6124575"/>
            <a:ext cx="1192212"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a:latin typeface="Arial" charset="0"/>
              </a:rPr>
              <a:t>和歌山県から</a:t>
            </a:r>
            <a:endParaRPr lang="ja-JP" altLang="en-US" sz="1100" b="1">
              <a:latin typeface="Arial" charset="0"/>
            </a:endParaRPr>
          </a:p>
        </p:txBody>
      </p:sp>
      <p:sp>
        <p:nvSpPr>
          <p:cNvPr id="74" name="右矢印 73"/>
          <p:cNvSpPr/>
          <p:nvPr/>
        </p:nvSpPr>
        <p:spPr bwMode="auto">
          <a:xfrm rot="14417443">
            <a:off x="5884158" y="5904707"/>
            <a:ext cx="436563" cy="622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21" name="テキスト ボックス 135"/>
          <p:cNvSpPr txBox="1">
            <a:spLocks noChangeArrowheads="1"/>
          </p:cNvSpPr>
          <p:nvPr/>
        </p:nvSpPr>
        <p:spPr bwMode="auto">
          <a:xfrm>
            <a:off x="4983253" y="3890963"/>
            <a:ext cx="152400" cy="204787"/>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⑯</a:t>
            </a:r>
          </a:p>
        </p:txBody>
      </p:sp>
      <p:sp>
        <p:nvSpPr>
          <p:cNvPr id="90" name="右矢印 89"/>
          <p:cNvSpPr/>
          <p:nvPr/>
        </p:nvSpPr>
        <p:spPr bwMode="auto">
          <a:xfrm rot="17457516">
            <a:off x="3562440" y="4562475"/>
            <a:ext cx="1719263" cy="341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1" name="右矢印 90"/>
          <p:cNvSpPr/>
          <p:nvPr/>
        </p:nvSpPr>
        <p:spPr bwMode="auto">
          <a:xfrm rot="8220907">
            <a:off x="5973796" y="2512015"/>
            <a:ext cx="668337" cy="588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2" name="右矢印 91"/>
          <p:cNvSpPr/>
          <p:nvPr/>
        </p:nvSpPr>
        <p:spPr bwMode="auto">
          <a:xfrm rot="8080523">
            <a:off x="5726202" y="2243138"/>
            <a:ext cx="487363" cy="401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3" name="右矢印 92"/>
          <p:cNvSpPr/>
          <p:nvPr/>
        </p:nvSpPr>
        <p:spPr bwMode="auto">
          <a:xfrm rot="5400000">
            <a:off x="4959440" y="2022476"/>
            <a:ext cx="598487" cy="519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8227" name="グループ化 13"/>
          <p:cNvGrpSpPr>
            <a:grpSpLocks/>
          </p:cNvGrpSpPr>
          <p:nvPr/>
        </p:nvGrpSpPr>
        <p:grpSpPr bwMode="auto">
          <a:xfrm>
            <a:off x="5286465" y="1571625"/>
            <a:ext cx="311150" cy="246063"/>
            <a:chOff x="5535142" y="1666505"/>
            <a:chExt cx="310151" cy="246221"/>
          </a:xfrm>
        </p:grpSpPr>
        <p:sp>
          <p:nvSpPr>
            <p:cNvPr id="11" name="テキスト ボックス 10"/>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2</a:t>
              </a:r>
              <a:endParaRPr lang="ja-JP" altLang="en-US" sz="1200" dirty="0">
                <a:latin typeface="+mn-ea"/>
                <a:ea typeface="+mn-ea"/>
              </a:endParaRPr>
            </a:p>
          </p:txBody>
        </p:sp>
        <p:sp>
          <p:nvSpPr>
            <p:cNvPr id="12" name="正方形/長方形 11"/>
            <p:cNvSpPr/>
            <p:nvPr/>
          </p:nvSpPr>
          <p:spPr>
            <a:xfrm>
              <a:off x="5581032" y="1723692"/>
              <a:ext cx="14241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28" name="グループ化 93"/>
          <p:cNvGrpSpPr>
            <a:grpSpLocks/>
          </p:cNvGrpSpPr>
          <p:nvPr/>
        </p:nvGrpSpPr>
        <p:grpSpPr bwMode="auto">
          <a:xfrm>
            <a:off x="6658065" y="1504950"/>
            <a:ext cx="309563" cy="246063"/>
            <a:chOff x="5535142" y="1666505"/>
            <a:chExt cx="310151" cy="246221"/>
          </a:xfrm>
        </p:grpSpPr>
        <p:sp>
          <p:nvSpPr>
            <p:cNvPr id="95" name="テキスト ボックス 94"/>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3</a:t>
              </a:r>
              <a:endParaRPr lang="ja-JP" altLang="en-US" sz="1200" dirty="0">
                <a:latin typeface="+mn-ea"/>
                <a:ea typeface="+mn-ea"/>
              </a:endParaRPr>
            </a:p>
          </p:txBody>
        </p:sp>
        <p:sp>
          <p:nvSpPr>
            <p:cNvPr id="96" name="正方形/長方形 95"/>
            <p:cNvSpPr/>
            <p:nvPr/>
          </p:nvSpPr>
          <p:spPr>
            <a:xfrm>
              <a:off x="5581267" y="1723692"/>
              <a:ext cx="14314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29" name="グループ化 96"/>
          <p:cNvGrpSpPr>
            <a:grpSpLocks/>
          </p:cNvGrpSpPr>
          <p:nvPr/>
        </p:nvGrpSpPr>
        <p:grpSpPr bwMode="auto">
          <a:xfrm>
            <a:off x="6977153" y="1982788"/>
            <a:ext cx="311150" cy="246062"/>
            <a:chOff x="5535142" y="1666505"/>
            <a:chExt cx="310151" cy="246221"/>
          </a:xfrm>
        </p:grpSpPr>
        <p:sp>
          <p:nvSpPr>
            <p:cNvPr id="98" name="テキスト ボックス 97"/>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4</a:t>
              </a:r>
              <a:endParaRPr lang="ja-JP" altLang="en-US" sz="1200" dirty="0">
                <a:latin typeface="+mn-ea"/>
                <a:ea typeface="+mn-ea"/>
              </a:endParaRPr>
            </a:p>
          </p:txBody>
        </p:sp>
        <p:sp>
          <p:nvSpPr>
            <p:cNvPr id="99" name="正方形/長方形 98"/>
            <p:cNvSpPr/>
            <p:nvPr/>
          </p:nvSpPr>
          <p:spPr>
            <a:xfrm>
              <a:off x="5581031" y="1723692"/>
              <a:ext cx="14241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30" name="グループ化 114"/>
          <p:cNvGrpSpPr>
            <a:grpSpLocks/>
          </p:cNvGrpSpPr>
          <p:nvPr/>
        </p:nvGrpSpPr>
        <p:grpSpPr bwMode="auto">
          <a:xfrm>
            <a:off x="5673815" y="4732338"/>
            <a:ext cx="309563" cy="246062"/>
            <a:chOff x="5535142" y="1666505"/>
            <a:chExt cx="310151" cy="246221"/>
          </a:xfrm>
        </p:grpSpPr>
        <p:sp>
          <p:nvSpPr>
            <p:cNvPr id="116" name="テキスト ボックス 115"/>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5</a:t>
              </a:r>
              <a:endParaRPr lang="ja-JP" altLang="en-US" sz="1200" dirty="0">
                <a:latin typeface="+mn-ea"/>
                <a:ea typeface="+mn-ea"/>
              </a:endParaRPr>
            </a:p>
          </p:txBody>
        </p:sp>
        <p:sp>
          <p:nvSpPr>
            <p:cNvPr id="117" name="正方形/長方形 116"/>
            <p:cNvSpPr/>
            <p:nvPr/>
          </p:nvSpPr>
          <p:spPr>
            <a:xfrm>
              <a:off x="5581267" y="1723692"/>
              <a:ext cx="14314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31" name="グループ化 117"/>
          <p:cNvGrpSpPr>
            <a:grpSpLocks/>
          </p:cNvGrpSpPr>
          <p:nvPr/>
        </p:nvGrpSpPr>
        <p:grpSpPr bwMode="auto">
          <a:xfrm>
            <a:off x="5056278" y="3687763"/>
            <a:ext cx="309562" cy="246062"/>
            <a:chOff x="5535142" y="1666505"/>
            <a:chExt cx="310151" cy="246221"/>
          </a:xfrm>
        </p:grpSpPr>
        <p:sp>
          <p:nvSpPr>
            <p:cNvPr id="119" name="テキスト ボックス 118"/>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6</a:t>
              </a:r>
              <a:endParaRPr lang="ja-JP" altLang="en-US" sz="1200" dirty="0">
                <a:latin typeface="+mn-ea"/>
                <a:ea typeface="+mn-ea"/>
              </a:endParaRPr>
            </a:p>
          </p:txBody>
        </p:sp>
        <p:sp>
          <p:nvSpPr>
            <p:cNvPr id="120" name="正方形/長方形 119"/>
            <p:cNvSpPr/>
            <p:nvPr/>
          </p:nvSpPr>
          <p:spPr>
            <a:xfrm>
              <a:off x="5581267" y="1723692"/>
              <a:ext cx="143147"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8232" name="タイトル 1"/>
          <p:cNvSpPr>
            <a:spLocks noGrp="1"/>
          </p:cNvSpPr>
          <p:nvPr>
            <p:ph type="title"/>
          </p:nvPr>
        </p:nvSpPr>
        <p:spPr>
          <a:xfrm>
            <a:off x="38100" y="184944"/>
            <a:ext cx="4190081" cy="1042988"/>
          </a:xfrm>
        </p:spPr>
        <p:txBody>
          <a:bodyPr/>
          <a:lstStyle/>
          <a:p>
            <a:pPr algn="l" eaLnBrk="1" hangingPunct="1"/>
            <a:r>
              <a:rPr lang="ja-JP" altLang="en-US" sz="2400" spc="-240" dirty="0" smtClean="0">
                <a:latin typeface="+mn-ea"/>
                <a:ea typeface="+mn-ea"/>
              </a:rPr>
              <a:t>大阪府 平成</a:t>
            </a:r>
            <a:r>
              <a:rPr lang="en-US" altLang="ja-JP" sz="2400" spc="-240" dirty="0" smtClean="0">
                <a:latin typeface="+mn-ea"/>
                <a:ea typeface="+mn-ea"/>
              </a:rPr>
              <a:t>26</a:t>
            </a:r>
            <a:r>
              <a:rPr lang="ja-JP" altLang="en-US" sz="2400" spc="-240" dirty="0" smtClean="0">
                <a:latin typeface="+mn-ea"/>
                <a:ea typeface="+mn-ea"/>
              </a:rPr>
              <a:t>年度の指定推薦等</a:t>
            </a:r>
            <a:r>
              <a:rPr lang="en-US" altLang="ja-JP" sz="2400" spc="-240" dirty="0" smtClean="0">
                <a:latin typeface="+mn-ea"/>
                <a:ea typeface="+mn-ea"/>
              </a:rPr>
              <a:t/>
            </a:r>
            <a:br>
              <a:rPr lang="en-US" altLang="ja-JP" sz="2400" spc="-240" dirty="0" smtClean="0">
                <a:latin typeface="+mn-ea"/>
                <a:ea typeface="+mn-ea"/>
              </a:rPr>
            </a:br>
            <a:r>
              <a:rPr lang="ja-JP" altLang="en-US" sz="2400" spc="-240" dirty="0" smtClean="0">
                <a:latin typeface="+mn-ea"/>
                <a:ea typeface="+mn-ea"/>
              </a:rPr>
              <a:t>状況と想定される患者受療動向</a:t>
            </a:r>
          </a:p>
        </p:txBody>
      </p:sp>
      <p:sp>
        <p:nvSpPr>
          <p:cNvPr id="101" name="角丸四角形吹き出し 100"/>
          <p:cNvSpPr/>
          <p:nvPr/>
        </p:nvSpPr>
        <p:spPr>
          <a:xfrm>
            <a:off x="1031733" y="2159649"/>
            <a:ext cx="2463006" cy="1533525"/>
          </a:xfrm>
          <a:prstGeom prst="wedgeRoundRectCallout">
            <a:avLst>
              <a:gd name="adj1" fmla="val 119686"/>
              <a:gd name="adj2" fmla="val 35483"/>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nSpc>
                <a:spcPct val="110000"/>
              </a:lnSpc>
              <a:defRPr/>
            </a:pPr>
            <a:r>
              <a:rPr lang="ja-JP" altLang="en-US" sz="1300" dirty="0">
                <a:solidFill>
                  <a:schemeClr val="tx1"/>
                </a:solidFill>
                <a:latin typeface="+mn-ea"/>
              </a:rPr>
              <a:t>人口が密集し、他圏域からの流入も多い大阪市東部基本保健医療圏において、</a:t>
            </a:r>
            <a:endParaRPr lang="en-US" altLang="ja-JP" sz="1300" dirty="0">
              <a:solidFill>
                <a:schemeClr val="tx1"/>
              </a:solidFill>
              <a:latin typeface="+mn-ea"/>
            </a:endParaRPr>
          </a:p>
          <a:p>
            <a:pPr>
              <a:lnSpc>
                <a:spcPct val="110000"/>
              </a:lnSpc>
              <a:defRPr/>
            </a:pPr>
            <a:r>
              <a:rPr lang="ja-JP" altLang="en-US" sz="1300" dirty="0">
                <a:solidFill>
                  <a:schemeClr val="tx1"/>
                </a:solidFill>
                <a:latin typeface="+mn-ea"/>
              </a:rPr>
              <a:t>⑱大阪警察病院を新規指定することにより、身近なところでの医療を確保する。</a:t>
            </a:r>
          </a:p>
        </p:txBody>
      </p:sp>
      <p:sp>
        <p:nvSpPr>
          <p:cNvPr id="102" name="角丸四角形吹き出し 101"/>
          <p:cNvSpPr/>
          <p:nvPr/>
        </p:nvSpPr>
        <p:spPr>
          <a:xfrm>
            <a:off x="6846978" y="5116513"/>
            <a:ext cx="2201068" cy="1563687"/>
          </a:xfrm>
          <a:prstGeom prst="wedgeRoundRectCallout">
            <a:avLst>
              <a:gd name="adj1" fmla="val -49301"/>
              <a:gd name="adj2" fmla="val -101688"/>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nSpc>
                <a:spcPct val="110000"/>
              </a:lnSpc>
              <a:defRPr/>
            </a:pPr>
            <a:r>
              <a:rPr lang="ja-JP" altLang="en-US" sz="1300" dirty="0">
                <a:solidFill>
                  <a:schemeClr val="tx1"/>
                </a:solidFill>
              </a:rPr>
              <a:t>近鉄沿線の北部地域は⑧が分担し、ＪＲ大和路線沿線の南部地域は⑰八尾市立病院を新規指定し分担することにより、患者の身近なところでの医療が可能となる。</a:t>
            </a:r>
          </a:p>
        </p:txBody>
      </p:sp>
      <p:sp>
        <p:nvSpPr>
          <p:cNvPr id="8235" name="テキスト ボックス 135"/>
          <p:cNvSpPr txBox="1">
            <a:spLocks noChangeArrowheads="1"/>
          </p:cNvSpPr>
          <p:nvPr/>
        </p:nvSpPr>
        <p:spPr bwMode="auto">
          <a:xfrm>
            <a:off x="6694578" y="4070350"/>
            <a:ext cx="15240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⑰</a:t>
            </a:r>
          </a:p>
        </p:txBody>
      </p:sp>
      <p:sp>
        <p:nvSpPr>
          <p:cNvPr id="8236" name="テキスト ボックス 135"/>
          <p:cNvSpPr txBox="1">
            <a:spLocks noChangeArrowheads="1"/>
          </p:cNvSpPr>
          <p:nvPr/>
        </p:nvSpPr>
        <p:spPr bwMode="auto">
          <a:xfrm>
            <a:off x="4721315" y="4449763"/>
            <a:ext cx="38735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 ⑪</a:t>
            </a:r>
          </a:p>
        </p:txBody>
      </p:sp>
      <p:sp>
        <p:nvSpPr>
          <p:cNvPr id="88" name="右矢印 87"/>
          <p:cNvSpPr/>
          <p:nvPr/>
        </p:nvSpPr>
        <p:spPr bwMode="auto">
          <a:xfrm rot="14286317">
            <a:off x="5627778" y="3984625"/>
            <a:ext cx="654050" cy="568325"/>
          </a:xfrm>
          <a:prstGeom prst="rightArrow">
            <a:avLst/>
          </a:prstGeom>
          <a:solidFill>
            <a:schemeClr val="accent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53" name="Rectangle 26"/>
          <p:cNvSpPr>
            <a:spLocks noChangeArrowheads="1"/>
          </p:cNvSpPr>
          <p:nvPr/>
        </p:nvSpPr>
        <p:spPr bwMode="auto">
          <a:xfrm>
            <a:off x="4283968" y="2539628"/>
            <a:ext cx="639763" cy="2413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西部</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Arial" charset="0"/>
              </a:rPr>
              <a:t>(47</a:t>
            </a:r>
            <a:r>
              <a:rPr lang="ja-JP" altLang="en-US" sz="1050" dirty="0" smtClean="0">
                <a:latin typeface="Arial" charset="0"/>
              </a:rPr>
              <a:t>万人</a:t>
            </a:r>
            <a:r>
              <a:rPr lang="en-US" altLang="ja-JP" sz="1050" dirty="0" smtClean="0">
                <a:latin typeface="Arial" charset="0"/>
              </a:rPr>
              <a:t>)</a:t>
            </a:r>
            <a:endParaRPr lang="ja-JP" altLang="en-US" sz="1050" dirty="0" smtClean="0">
              <a:latin typeface="Arial" charset="0"/>
            </a:endParaRPr>
          </a:p>
        </p:txBody>
      </p:sp>
      <p:sp>
        <p:nvSpPr>
          <p:cNvPr id="4156" name="Rectangle 26"/>
          <p:cNvSpPr>
            <a:spLocks noChangeArrowheads="1"/>
          </p:cNvSpPr>
          <p:nvPr/>
        </p:nvSpPr>
        <p:spPr bwMode="auto">
          <a:xfrm>
            <a:off x="4248240" y="3595688"/>
            <a:ext cx="676275" cy="2159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南部</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(83</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4154" name="Rectangle 26"/>
          <p:cNvSpPr>
            <a:spLocks noChangeArrowheads="1"/>
          </p:cNvSpPr>
          <p:nvPr/>
        </p:nvSpPr>
        <p:spPr bwMode="auto">
          <a:xfrm>
            <a:off x="4983253" y="2589213"/>
            <a:ext cx="725487" cy="352425"/>
          </a:xfrm>
          <a:prstGeom prst="rect">
            <a:avLst/>
          </a:prstGeom>
          <a:noFill/>
          <a:ln>
            <a:noFill/>
          </a:ln>
          <a:effec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北部</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(67</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grpSp>
        <p:nvGrpSpPr>
          <p:cNvPr id="8241" name="グループ化 120"/>
          <p:cNvGrpSpPr>
            <a:grpSpLocks/>
          </p:cNvGrpSpPr>
          <p:nvPr/>
        </p:nvGrpSpPr>
        <p:grpSpPr bwMode="auto">
          <a:xfrm>
            <a:off x="5757953" y="3022600"/>
            <a:ext cx="311150" cy="246063"/>
            <a:chOff x="5535142" y="1666505"/>
            <a:chExt cx="310151" cy="246221"/>
          </a:xfrm>
        </p:grpSpPr>
        <p:sp>
          <p:nvSpPr>
            <p:cNvPr id="123" name="正方形/長方形 122"/>
            <p:cNvSpPr/>
            <p:nvPr/>
          </p:nvSpPr>
          <p:spPr>
            <a:xfrm>
              <a:off x="5581031" y="1723692"/>
              <a:ext cx="142416" cy="14296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 name="テキスト ボックス 121"/>
            <p:cNvSpPr txBox="1"/>
            <p:nvPr/>
          </p:nvSpPr>
          <p:spPr>
            <a:xfrm>
              <a:off x="5535142" y="1666505"/>
              <a:ext cx="310151" cy="246221"/>
            </a:xfrm>
            <a:prstGeom prst="rect">
              <a:avLst/>
            </a:prstGeom>
            <a:noFill/>
          </p:spPr>
          <p:txBody>
            <a:bodyPr>
              <a:spAutoFit/>
            </a:bodyPr>
            <a:lstStyle/>
            <a:p>
              <a:pPr>
                <a:lnSpc>
                  <a:spcPts val="1200"/>
                </a:lnSpc>
                <a:defRPr/>
              </a:pPr>
              <a:r>
                <a:rPr lang="en-US" altLang="ja-JP" sz="1050" dirty="0">
                  <a:latin typeface="+mn-ea"/>
                  <a:ea typeface="+mn-ea"/>
                </a:rPr>
                <a:t>1</a:t>
              </a:r>
              <a:endParaRPr lang="ja-JP" altLang="en-US" sz="1200" dirty="0">
                <a:latin typeface="+mn-ea"/>
                <a:ea typeface="+mn-ea"/>
              </a:endParaRPr>
            </a:p>
          </p:txBody>
        </p:sp>
      </p:grpSp>
      <p:grpSp>
        <p:nvGrpSpPr>
          <p:cNvPr id="8242" name="グループ化 1"/>
          <p:cNvGrpSpPr>
            <a:grpSpLocks/>
          </p:cNvGrpSpPr>
          <p:nvPr/>
        </p:nvGrpSpPr>
        <p:grpSpPr bwMode="auto">
          <a:xfrm>
            <a:off x="4649878" y="2738438"/>
            <a:ext cx="3632147" cy="1520825"/>
            <a:chOff x="4922838" y="2738438"/>
            <a:chExt cx="3632147" cy="1520825"/>
          </a:xfrm>
        </p:grpSpPr>
        <p:sp>
          <p:nvSpPr>
            <p:cNvPr id="33" name="円/楕円 32"/>
            <p:cNvSpPr/>
            <p:nvPr/>
          </p:nvSpPr>
          <p:spPr bwMode="auto">
            <a:xfrm>
              <a:off x="4922838" y="2738438"/>
              <a:ext cx="1162050" cy="993775"/>
            </a:xfrm>
            <a:prstGeom prst="ellipse">
              <a:avLst/>
            </a:prstGeom>
            <a:noFill/>
            <a:ln w="44450">
              <a:solidFill>
                <a:schemeClr val="bg1">
                  <a:lumMod val="50000"/>
                  <a:alpha val="63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35" name="直線コネクタ 34"/>
            <p:cNvCxnSpPr/>
            <p:nvPr/>
          </p:nvCxnSpPr>
          <p:spPr>
            <a:xfrm>
              <a:off x="5559425" y="3729038"/>
              <a:ext cx="2382838" cy="530225"/>
            </a:xfrm>
            <a:prstGeom prst="line">
              <a:avLst/>
            </a:prstGeom>
            <a:ln w="38100">
              <a:solidFill>
                <a:schemeClr val="bg1">
                  <a:lumMod val="50000"/>
                  <a:alpha val="63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a:endCxn id="8246" idx="1"/>
            </p:cNvCxnSpPr>
            <p:nvPr/>
          </p:nvCxnSpPr>
          <p:spPr>
            <a:xfrm flipV="1">
              <a:off x="6096038" y="3365500"/>
              <a:ext cx="2458947" cy="36513"/>
            </a:xfrm>
            <a:prstGeom prst="line">
              <a:avLst/>
            </a:prstGeom>
            <a:ln w="38100">
              <a:solidFill>
                <a:schemeClr val="bg1">
                  <a:lumMod val="50000"/>
                  <a:alpha val="63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89" name="右矢印 88"/>
          <p:cNvSpPr/>
          <p:nvPr/>
        </p:nvSpPr>
        <p:spPr bwMode="auto">
          <a:xfrm rot="10800000">
            <a:off x="5960634" y="2986881"/>
            <a:ext cx="709612" cy="801688"/>
          </a:xfrm>
          <a:prstGeom prst="rightArrow">
            <a:avLst/>
          </a:prstGeom>
          <a:solidFill>
            <a:schemeClr val="bg1">
              <a:alpha val="85000"/>
            </a:schemeClr>
          </a:solid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6" name="右矢印 105"/>
          <p:cNvSpPr/>
          <p:nvPr/>
        </p:nvSpPr>
        <p:spPr bwMode="auto">
          <a:xfrm rot="10800000">
            <a:off x="6043141" y="3164681"/>
            <a:ext cx="473075" cy="461963"/>
          </a:xfrm>
          <a:prstGeom prst="rightArrow">
            <a:avLst>
              <a:gd name="adj1" fmla="val 50000"/>
              <a:gd name="adj2" fmla="val 458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45" name="Rectangle 26"/>
          <p:cNvSpPr>
            <a:spLocks noChangeArrowheads="1"/>
          </p:cNvSpPr>
          <p:nvPr/>
        </p:nvSpPr>
        <p:spPr bwMode="auto">
          <a:xfrm>
            <a:off x="3970399" y="2924944"/>
            <a:ext cx="638871" cy="182562"/>
          </a:xfrm>
          <a:prstGeom prst="rect">
            <a:avLst/>
          </a:prstGeom>
          <a:noFill/>
          <a:ln w="6350">
            <a:solidFill>
              <a:srgbClr val="000000"/>
            </a:solidFill>
          </a:ln>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en-US" altLang="ja-JP" sz="1050" i="1" dirty="0">
                <a:latin typeface="ＭＳ ゴシック" pitchFamily="49" charset="-128"/>
                <a:ea typeface="ＭＳ ゴシック" pitchFamily="49" charset="-128"/>
              </a:rPr>
              <a:t>JR</a:t>
            </a:r>
            <a:r>
              <a:rPr lang="ja-JP" altLang="en-US" sz="1050" i="1" dirty="0">
                <a:latin typeface="ＭＳ ゴシック" pitchFamily="49" charset="-128"/>
                <a:ea typeface="ＭＳ ゴシック" pitchFamily="49" charset="-128"/>
              </a:rPr>
              <a:t>環状線</a:t>
            </a:r>
            <a:endParaRPr lang="ja-JP" altLang="en-US" sz="1050" i="1" dirty="0">
              <a:latin typeface="Arial" charset="0"/>
            </a:endParaRPr>
          </a:p>
        </p:txBody>
      </p:sp>
      <p:sp>
        <p:nvSpPr>
          <p:cNvPr id="8246" name="Rectangle 26"/>
          <p:cNvSpPr>
            <a:spLocks noChangeArrowheads="1"/>
          </p:cNvSpPr>
          <p:nvPr/>
        </p:nvSpPr>
        <p:spPr bwMode="auto">
          <a:xfrm>
            <a:off x="8282025" y="3286125"/>
            <a:ext cx="533400" cy="158750"/>
          </a:xfrm>
          <a:prstGeom prst="rect">
            <a:avLst/>
          </a:prstGeom>
          <a:solidFill>
            <a:schemeClr val="bg1">
              <a:alpha val="85881"/>
            </a:schemeClr>
          </a:solidFill>
          <a:ln w="6350">
            <a:solidFill>
              <a:srgbClr val="000000"/>
            </a:solidFill>
            <a:miter lim="800000"/>
            <a:headEnd/>
            <a:tailEnd/>
          </a:ln>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50" i="1" dirty="0">
                <a:latin typeface="ＭＳ ゴシック" pitchFamily="49" charset="-128"/>
                <a:ea typeface="ＭＳ ゴシック" pitchFamily="49" charset="-128"/>
              </a:rPr>
              <a:t>近鉄線</a:t>
            </a:r>
            <a:endParaRPr lang="ja-JP" altLang="en-US" sz="1050" i="1" dirty="0">
              <a:latin typeface="Arial" charset="0"/>
            </a:endParaRPr>
          </a:p>
        </p:txBody>
      </p:sp>
      <p:sp>
        <p:nvSpPr>
          <p:cNvPr id="8247" name="Rectangle 26"/>
          <p:cNvSpPr>
            <a:spLocks noChangeArrowheads="1"/>
          </p:cNvSpPr>
          <p:nvPr/>
        </p:nvSpPr>
        <p:spPr bwMode="auto">
          <a:xfrm>
            <a:off x="7683590" y="4167188"/>
            <a:ext cx="825500" cy="192087"/>
          </a:xfrm>
          <a:prstGeom prst="rect">
            <a:avLst/>
          </a:prstGeom>
          <a:solidFill>
            <a:schemeClr val="bg1">
              <a:alpha val="85881"/>
            </a:schemeClr>
          </a:solidFill>
          <a:ln w="6350">
            <a:solidFill>
              <a:srgbClr val="000000"/>
            </a:solidFill>
            <a:miter lim="800000"/>
            <a:headEnd/>
            <a:tailEnd/>
          </a:ln>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50" i="1" dirty="0">
                <a:latin typeface="ＭＳ ゴシック" pitchFamily="49" charset="-128"/>
                <a:ea typeface="ＭＳ ゴシック" pitchFamily="49" charset="-128"/>
              </a:rPr>
              <a:t>JR</a:t>
            </a:r>
            <a:r>
              <a:rPr lang="ja-JP" altLang="en-US" sz="1050" i="1" dirty="0">
                <a:latin typeface="ＭＳ ゴシック" pitchFamily="49" charset="-128"/>
                <a:ea typeface="ＭＳ ゴシック" pitchFamily="49" charset="-128"/>
              </a:rPr>
              <a:t>大和路線</a:t>
            </a:r>
            <a:endParaRPr lang="ja-JP" altLang="en-US" sz="1050" i="1" dirty="0">
              <a:latin typeface="Arial" charset="0"/>
            </a:endParaRPr>
          </a:p>
        </p:txBody>
      </p:sp>
      <p:sp>
        <p:nvSpPr>
          <p:cNvPr id="124" name="右矢印 123"/>
          <p:cNvSpPr/>
          <p:nvPr/>
        </p:nvSpPr>
        <p:spPr bwMode="auto">
          <a:xfrm rot="16200000">
            <a:off x="5150734" y="3904456"/>
            <a:ext cx="446088"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44" name="Rectangle 32"/>
          <p:cNvSpPr>
            <a:spLocks noChangeArrowheads="1"/>
          </p:cNvSpPr>
          <p:nvPr/>
        </p:nvSpPr>
        <p:spPr bwMode="auto">
          <a:xfrm>
            <a:off x="4719728" y="4667250"/>
            <a:ext cx="722312" cy="19050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堺</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(84</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8250" name="テキスト ボックス 135"/>
          <p:cNvSpPr txBox="1">
            <a:spLocks noChangeArrowheads="1"/>
          </p:cNvSpPr>
          <p:nvPr/>
        </p:nvSpPr>
        <p:spPr bwMode="auto">
          <a:xfrm>
            <a:off x="4281578" y="5418138"/>
            <a:ext cx="387350" cy="204787"/>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 ⑫</a:t>
            </a:r>
          </a:p>
        </p:txBody>
      </p:sp>
      <p:sp>
        <p:nvSpPr>
          <p:cNvPr id="4145" name="Rectangle 33"/>
          <p:cNvSpPr>
            <a:spLocks noChangeArrowheads="1"/>
          </p:cNvSpPr>
          <p:nvPr/>
        </p:nvSpPr>
        <p:spPr bwMode="auto">
          <a:xfrm>
            <a:off x="4568915" y="5418138"/>
            <a:ext cx="763588" cy="136525"/>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07763" dir="8100000" algn="ctr" rotWithShape="0">
                    <a:srgbClr val="808080">
                      <a:alpha val="50000"/>
                    </a:srgbClr>
                  </a:outerShdw>
                </a:effectLst>
              </a14:hiddenEffects>
            </a:ext>
          </a:extLst>
        </p:spPr>
        <p:txBody>
          <a:bodyPr lIns="40131" tIns="4802" rIns="40131" bIns="4802"/>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dirty="0" smtClean="0">
                <a:latin typeface="ＭＳ ゴシック" pitchFamily="49" charset="-128"/>
                <a:ea typeface="ＭＳ ゴシック" pitchFamily="49" charset="-128"/>
              </a:rPr>
              <a:t>泉州</a:t>
            </a:r>
            <a:endParaRPr lang="en-US" altLang="ja-JP" sz="1050" dirty="0" smtClean="0">
              <a:latin typeface="ＭＳ ゴシック" pitchFamily="49" charset="-128"/>
              <a:ea typeface="ＭＳ ゴシック" pitchFamily="49" charset="-128"/>
            </a:endParaRPr>
          </a:p>
          <a:p>
            <a:pPr algn="ctr" eaLnBrk="1" hangingPunct="1">
              <a:spcBef>
                <a:spcPct val="0"/>
              </a:spcBef>
              <a:buFontTx/>
              <a:buNone/>
              <a:defRPr/>
            </a:pPr>
            <a:r>
              <a:rPr lang="en-US" altLang="ja-JP" sz="1050" dirty="0" smtClean="0">
                <a:latin typeface="ＭＳ ゴシック" pitchFamily="49" charset="-128"/>
                <a:ea typeface="ＭＳ ゴシック" pitchFamily="49" charset="-128"/>
              </a:rPr>
              <a:t>(91</a:t>
            </a:r>
            <a:r>
              <a:rPr lang="ja-JP" altLang="en-US" sz="1050" dirty="0" smtClean="0">
                <a:latin typeface="ＭＳ ゴシック" pitchFamily="49" charset="-128"/>
                <a:ea typeface="ＭＳ ゴシック" pitchFamily="49" charset="-128"/>
              </a:rPr>
              <a:t>万人</a:t>
            </a:r>
            <a:r>
              <a:rPr lang="en-US" altLang="ja-JP" sz="1050" dirty="0" smtClean="0">
                <a:latin typeface="ＭＳ ゴシック" pitchFamily="49" charset="-128"/>
                <a:ea typeface="ＭＳ ゴシック" pitchFamily="49" charset="-128"/>
              </a:rPr>
              <a:t>)</a:t>
            </a:r>
            <a:endParaRPr lang="ja-JP" altLang="en-US" sz="1050" dirty="0" smtClean="0">
              <a:latin typeface="Arial" charset="0"/>
            </a:endParaRPr>
          </a:p>
        </p:txBody>
      </p:sp>
      <p:sp>
        <p:nvSpPr>
          <p:cNvPr id="8252" name="テキスト ボックス 135"/>
          <p:cNvSpPr txBox="1">
            <a:spLocks noChangeArrowheads="1"/>
          </p:cNvSpPr>
          <p:nvPr/>
        </p:nvSpPr>
        <p:spPr bwMode="auto">
          <a:xfrm>
            <a:off x="5267415" y="3351213"/>
            <a:ext cx="127000" cy="206375"/>
          </a:xfrm>
          <a:prstGeom prst="rect">
            <a:avLst/>
          </a:prstGeom>
          <a:noFill/>
          <a:ln>
            <a:noFill/>
          </a:ln>
          <a:extLst>
            <a:ext uri="{909E8E84-426E-40DD-AFC4-6F175D3DCCD1}">
              <a14:hiddenFill xmlns:a14="http://schemas.microsoft.com/office/drawing/2010/main">
                <a:solidFill>
                  <a:schemeClr val="bg1">
                    <a:alpha val="0"/>
                  </a:schemeClr>
                </a:solidFill>
              </a14:hiddenFill>
            </a:ext>
            <a:ext uri="{91240B29-F687-4F45-9708-019B960494DF}">
              <a14:hiddenLine xmlns:a14="http://schemas.microsoft.com/office/drawing/2010/main" w="12700" cap="rnd">
                <a:solidFill>
                  <a:schemeClr val="tx1"/>
                </a:solidFill>
                <a:round/>
                <a:headEnd/>
                <a:tailEnd/>
              </a14:hiddenLine>
            </a:ext>
          </a:extLst>
        </p:spPr>
        <p:txBody>
          <a:bodyPr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a:t>⑱</a:t>
            </a:r>
          </a:p>
        </p:txBody>
      </p:sp>
      <p:grpSp>
        <p:nvGrpSpPr>
          <p:cNvPr id="8253" name="グループ化 107"/>
          <p:cNvGrpSpPr>
            <a:grpSpLocks/>
          </p:cNvGrpSpPr>
          <p:nvPr/>
        </p:nvGrpSpPr>
        <p:grpSpPr bwMode="auto">
          <a:xfrm>
            <a:off x="146050" y="3817640"/>
            <a:ext cx="285750" cy="1044575"/>
            <a:chOff x="127000" y="4027489"/>
            <a:chExt cx="285750" cy="1044459"/>
          </a:xfrm>
        </p:grpSpPr>
        <p:grpSp>
          <p:nvGrpSpPr>
            <p:cNvPr id="8254" name="グループ化 133"/>
            <p:cNvGrpSpPr>
              <a:grpSpLocks/>
            </p:cNvGrpSpPr>
            <p:nvPr/>
          </p:nvGrpSpPr>
          <p:grpSpPr bwMode="auto">
            <a:xfrm>
              <a:off x="128588" y="4352925"/>
              <a:ext cx="280987" cy="246063"/>
              <a:chOff x="5535142" y="1666505"/>
              <a:chExt cx="310151" cy="246221"/>
            </a:xfrm>
          </p:grpSpPr>
          <p:sp>
            <p:nvSpPr>
              <p:cNvPr id="143" name="テキスト ボックス 142"/>
              <p:cNvSpPr txBox="1"/>
              <p:nvPr/>
            </p:nvSpPr>
            <p:spPr>
              <a:xfrm>
                <a:off x="5535142" y="1666471"/>
                <a:ext cx="310151" cy="246193"/>
              </a:xfrm>
              <a:prstGeom prst="rect">
                <a:avLst/>
              </a:prstGeom>
              <a:noFill/>
            </p:spPr>
            <p:txBody>
              <a:bodyPr>
                <a:spAutoFit/>
              </a:bodyPr>
              <a:lstStyle/>
              <a:p>
                <a:pPr>
                  <a:lnSpc>
                    <a:spcPts val="1200"/>
                  </a:lnSpc>
                  <a:defRPr/>
                </a:pPr>
                <a:r>
                  <a:rPr lang="en-US" altLang="ja-JP" sz="1050" dirty="0">
                    <a:latin typeface="+mn-ea"/>
                    <a:ea typeface="+mn-ea"/>
                  </a:rPr>
                  <a:t>3</a:t>
                </a:r>
                <a:endParaRPr lang="ja-JP" altLang="en-US" sz="1200" dirty="0">
                  <a:latin typeface="+mn-ea"/>
                  <a:ea typeface="+mn-ea"/>
                </a:endParaRPr>
              </a:p>
            </p:txBody>
          </p:sp>
          <p:sp>
            <p:nvSpPr>
              <p:cNvPr id="144" name="正方形/長方形 143"/>
              <p:cNvSpPr/>
              <p:nvPr/>
            </p:nvSpPr>
            <p:spPr>
              <a:xfrm>
                <a:off x="5580701" y="1723651"/>
                <a:ext cx="143686" cy="14295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55" name="グループ化 109"/>
            <p:cNvGrpSpPr>
              <a:grpSpLocks/>
            </p:cNvGrpSpPr>
            <p:nvPr/>
          </p:nvGrpSpPr>
          <p:grpSpPr bwMode="auto">
            <a:xfrm>
              <a:off x="127000" y="4027489"/>
              <a:ext cx="285750" cy="1044459"/>
              <a:chOff x="127000" y="4027489"/>
              <a:chExt cx="285750" cy="1044459"/>
            </a:xfrm>
          </p:grpSpPr>
          <p:grpSp>
            <p:nvGrpSpPr>
              <p:cNvPr id="8256" name="グループ化 130"/>
              <p:cNvGrpSpPr>
                <a:grpSpLocks/>
              </p:cNvGrpSpPr>
              <p:nvPr/>
            </p:nvGrpSpPr>
            <p:grpSpPr bwMode="auto">
              <a:xfrm>
                <a:off x="127000" y="4192588"/>
                <a:ext cx="280988" cy="246062"/>
                <a:chOff x="5535142" y="1666505"/>
                <a:chExt cx="310151" cy="246221"/>
              </a:xfrm>
            </p:grpSpPr>
            <p:sp>
              <p:nvSpPr>
                <p:cNvPr id="137" name="テキスト ボックス 136"/>
                <p:cNvSpPr txBox="1"/>
                <p:nvPr/>
              </p:nvSpPr>
              <p:spPr>
                <a:xfrm>
                  <a:off x="5535142" y="1666488"/>
                  <a:ext cx="310151" cy="246195"/>
                </a:xfrm>
                <a:prstGeom prst="rect">
                  <a:avLst/>
                </a:prstGeom>
                <a:noFill/>
              </p:spPr>
              <p:txBody>
                <a:bodyPr>
                  <a:spAutoFit/>
                </a:bodyPr>
                <a:lstStyle/>
                <a:p>
                  <a:pPr>
                    <a:lnSpc>
                      <a:spcPts val="1200"/>
                    </a:lnSpc>
                    <a:defRPr/>
                  </a:pPr>
                  <a:r>
                    <a:rPr lang="en-US" altLang="ja-JP" sz="1050" dirty="0">
                      <a:latin typeface="+mn-ea"/>
                      <a:ea typeface="+mn-ea"/>
                    </a:rPr>
                    <a:t>2</a:t>
                  </a:r>
                  <a:endParaRPr lang="ja-JP" altLang="en-US" sz="1200" dirty="0">
                    <a:latin typeface="+mn-ea"/>
                    <a:ea typeface="+mn-ea"/>
                  </a:endParaRPr>
                </a:p>
              </p:txBody>
            </p:sp>
            <p:sp>
              <p:nvSpPr>
                <p:cNvPr id="140" name="正方形/長方形 139"/>
                <p:cNvSpPr/>
                <p:nvPr/>
              </p:nvSpPr>
              <p:spPr>
                <a:xfrm>
                  <a:off x="5580701" y="1723669"/>
                  <a:ext cx="143686" cy="1429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57" name="グループ化 139"/>
              <p:cNvGrpSpPr>
                <a:grpSpLocks/>
              </p:cNvGrpSpPr>
              <p:nvPr/>
            </p:nvGrpSpPr>
            <p:grpSpPr bwMode="auto">
              <a:xfrm>
                <a:off x="131763" y="4665663"/>
                <a:ext cx="280987" cy="247650"/>
                <a:chOff x="5535142" y="1666505"/>
                <a:chExt cx="310151" cy="246221"/>
              </a:xfrm>
            </p:grpSpPr>
            <p:sp>
              <p:nvSpPr>
                <p:cNvPr id="131" name="テキスト ボックス 130"/>
                <p:cNvSpPr txBox="1"/>
                <p:nvPr/>
              </p:nvSpPr>
              <p:spPr>
                <a:xfrm>
                  <a:off x="5535142" y="1666435"/>
                  <a:ext cx="310151" cy="246193"/>
                </a:xfrm>
                <a:prstGeom prst="rect">
                  <a:avLst/>
                </a:prstGeom>
                <a:noFill/>
              </p:spPr>
              <p:txBody>
                <a:bodyPr>
                  <a:spAutoFit/>
                </a:bodyPr>
                <a:lstStyle/>
                <a:p>
                  <a:pPr>
                    <a:lnSpc>
                      <a:spcPts val="1200"/>
                    </a:lnSpc>
                    <a:defRPr/>
                  </a:pPr>
                  <a:r>
                    <a:rPr lang="en-US" altLang="ja-JP" sz="1050" dirty="0">
                      <a:latin typeface="+mn-ea"/>
                      <a:ea typeface="+mn-ea"/>
                    </a:rPr>
                    <a:t>5</a:t>
                  </a:r>
                  <a:endParaRPr lang="ja-JP" altLang="en-US" sz="1200" dirty="0">
                    <a:latin typeface="+mn-ea"/>
                    <a:ea typeface="+mn-ea"/>
                  </a:endParaRPr>
                </a:p>
              </p:txBody>
            </p:sp>
            <p:sp>
              <p:nvSpPr>
                <p:cNvPr id="134" name="正方形/長方形 133"/>
                <p:cNvSpPr/>
                <p:nvPr/>
              </p:nvSpPr>
              <p:spPr>
                <a:xfrm>
                  <a:off x="5580701" y="1723249"/>
                  <a:ext cx="143686" cy="14203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58" name="グループ化 130"/>
              <p:cNvGrpSpPr>
                <a:grpSpLocks/>
              </p:cNvGrpSpPr>
              <p:nvPr/>
            </p:nvGrpSpPr>
            <p:grpSpPr bwMode="auto">
              <a:xfrm>
                <a:off x="127000" y="4027489"/>
                <a:ext cx="280988" cy="246221"/>
                <a:chOff x="5535142" y="1666505"/>
                <a:chExt cx="310151" cy="246380"/>
              </a:xfrm>
            </p:grpSpPr>
            <p:sp>
              <p:nvSpPr>
                <p:cNvPr id="127" name="テキスト ボックス 126"/>
                <p:cNvSpPr txBox="1"/>
                <p:nvPr/>
              </p:nvSpPr>
              <p:spPr>
                <a:xfrm>
                  <a:off x="5535142" y="1666505"/>
                  <a:ext cx="310151" cy="246195"/>
                </a:xfrm>
                <a:prstGeom prst="rect">
                  <a:avLst/>
                </a:prstGeom>
                <a:noFill/>
              </p:spPr>
              <p:txBody>
                <a:bodyPr>
                  <a:spAutoFit/>
                </a:bodyPr>
                <a:lstStyle/>
                <a:p>
                  <a:pPr>
                    <a:lnSpc>
                      <a:spcPts val="1200"/>
                    </a:lnSpc>
                    <a:defRPr/>
                  </a:pPr>
                  <a:r>
                    <a:rPr lang="en-US" altLang="ja-JP" sz="1050" dirty="0">
                      <a:latin typeface="+mn-ea"/>
                      <a:ea typeface="+mn-ea"/>
                    </a:rPr>
                    <a:t>1</a:t>
                  </a:r>
                  <a:endParaRPr lang="ja-JP" altLang="en-US" sz="1200" dirty="0">
                    <a:latin typeface="+mn-ea"/>
                    <a:ea typeface="+mn-ea"/>
                  </a:endParaRPr>
                </a:p>
              </p:txBody>
            </p:sp>
            <p:sp>
              <p:nvSpPr>
                <p:cNvPr id="128" name="正方形/長方形 127"/>
                <p:cNvSpPr/>
                <p:nvPr/>
              </p:nvSpPr>
              <p:spPr>
                <a:xfrm>
                  <a:off x="5580701" y="1723686"/>
                  <a:ext cx="143686" cy="1429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59" name="グループ化 133"/>
              <p:cNvGrpSpPr>
                <a:grpSpLocks/>
              </p:cNvGrpSpPr>
              <p:nvPr/>
            </p:nvGrpSpPr>
            <p:grpSpPr bwMode="auto">
              <a:xfrm>
                <a:off x="128588" y="4513263"/>
                <a:ext cx="280987" cy="246221"/>
                <a:chOff x="5535142" y="1666505"/>
                <a:chExt cx="310151" cy="246379"/>
              </a:xfrm>
            </p:grpSpPr>
            <p:sp>
              <p:nvSpPr>
                <p:cNvPr id="125" name="テキスト ボックス 124"/>
                <p:cNvSpPr txBox="1"/>
                <p:nvPr/>
              </p:nvSpPr>
              <p:spPr>
                <a:xfrm>
                  <a:off x="5535142" y="1666452"/>
                  <a:ext cx="310151" cy="246194"/>
                </a:xfrm>
                <a:prstGeom prst="rect">
                  <a:avLst/>
                </a:prstGeom>
                <a:noFill/>
              </p:spPr>
              <p:txBody>
                <a:bodyPr>
                  <a:spAutoFit/>
                </a:bodyPr>
                <a:lstStyle/>
                <a:p>
                  <a:pPr>
                    <a:lnSpc>
                      <a:spcPts val="1200"/>
                    </a:lnSpc>
                    <a:defRPr/>
                  </a:pPr>
                  <a:r>
                    <a:rPr lang="en-US" altLang="ja-JP" sz="1050" dirty="0">
                      <a:latin typeface="+mn-ea"/>
                      <a:ea typeface="+mn-ea"/>
                    </a:rPr>
                    <a:t>4</a:t>
                  </a:r>
                  <a:endParaRPr lang="ja-JP" altLang="en-US" sz="1200" dirty="0">
                    <a:latin typeface="+mn-ea"/>
                    <a:ea typeface="+mn-ea"/>
                  </a:endParaRPr>
                </a:p>
              </p:txBody>
            </p:sp>
            <p:sp>
              <p:nvSpPr>
                <p:cNvPr id="126" name="正方形/長方形 125"/>
                <p:cNvSpPr/>
                <p:nvPr/>
              </p:nvSpPr>
              <p:spPr>
                <a:xfrm>
                  <a:off x="5580701" y="1723632"/>
                  <a:ext cx="143686" cy="14295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nvGrpSpPr>
              <p:cNvPr id="8260" name="グループ化 139"/>
              <p:cNvGrpSpPr>
                <a:grpSpLocks/>
              </p:cNvGrpSpPr>
              <p:nvPr/>
            </p:nvGrpSpPr>
            <p:grpSpPr bwMode="auto">
              <a:xfrm>
                <a:off x="131763" y="4825727"/>
                <a:ext cx="280987" cy="246221"/>
                <a:chOff x="5535142" y="1666505"/>
                <a:chExt cx="310151" cy="244800"/>
              </a:xfrm>
            </p:grpSpPr>
            <p:sp>
              <p:nvSpPr>
                <p:cNvPr id="118" name="テキスト ボックス 117"/>
                <p:cNvSpPr txBox="1"/>
                <p:nvPr/>
              </p:nvSpPr>
              <p:spPr>
                <a:xfrm>
                  <a:off x="5535142" y="1666690"/>
                  <a:ext cx="310151" cy="244615"/>
                </a:xfrm>
                <a:prstGeom prst="rect">
                  <a:avLst/>
                </a:prstGeom>
                <a:noFill/>
              </p:spPr>
              <p:txBody>
                <a:bodyPr>
                  <a:spAutoFit/>
                </a:bodyPr>
                <a:lstStyle/>
                <a:p>
                  <a:pPr>
                    <a:lnSpc>
                      <a:spcPts val="1200"/>
                    </a:lnSpc>
                    <a:defRPr/>
                  </a:pPr>
                  <a:r>
                    <a:rPr lang="en-US" altLang="ja-JP" sz="1050" dirty="0">
                      <a:latin typeface="+mn-ea"/>
                      <a:ea typeface="+mn-ea"/>
                    </a:rPr>
                    <a:t>6</a:t>
                  </a:r>
                  <a:endParaRPr lang="ja-JP" altLang="en-US" sz="1200" dirty="0">
                    <a:latin typeface="+mn-ea"/>
                    <a:ea typeface="+mn-ea"/>
                  </a:endParaRPr>
                </a:p>
              </p:txBody>
            </p:sp>
            <p:sp>
              <p:nvSpPr>
                <p:cNvPr id="121" name="正方形/長方形 120"/>
                <p:cNvSpPr/>
                <p:nvPr/>
              </p:nvSpPr>
              <p:spPr>
                <a:xfrm>
                  <a:off x="5580701" y="1723504"/>
                  <a:ext cx="143686" cy="14203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grpSp>
      <p:sp>
        <p:nvSpPr>
          <p:cNvPr id="107" name="テキスト ボックス 106"/>
          <p:cNvSpPr txBox="1">
            <a:spLocks noChangeArrowheads="1"/>
          </p:cNvSpPr>
          <p:nvPr/>
        </p:nvSpPr>
        <p:spPr bwMode="auto">
          <a:xfrm>
            <a:off x="7523633" y="1704975"/>
            <a:ext cx="1585442" cy="892552"/>
          </a:xfrm>
          <a:prstGeom prst="rect">
            <a:avLst/>
          </a:prstGeom>
          <a:noFill/>
          <a:ln w="22225">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square" lIns="72000" rIns="72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300" dirty="0">
                <a:latin typeface="+mn-ea"/>
                <a:ea typeface="+mn-ea"/>
              </a:rPr>
              <a:t>拠点病院の新入院がん患者数（約８万人）のうち、約１割は府外から流入</a:t>
            </a:r>
          </a:p>
        </p:txBody>
      </p:sp>
      <p:sp>
        <p:nvSpPr>
          <p:cNvPr id="2" name="右矢印 1"/>
          <p:cNvSpPr/>
          <p:nvPr/>
        </p:nvSpPr>
        <p:spPr bwMode="auto">
          <a:xfrm>
            <a:off x="4644008" y="3038921"/>
            <a:ext cx="302766" cy="246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右矢印 71"/>
          <p:cNvSpPr/>
          <p:nvPr/>
        </p:nvSpPr>
        <p:spPr bwMode="auto">
          <a:xfrm rot="10800000">
            <a:off x="7265243" y="3076575"/>
            <a:ext cx="619125" cy="650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4925" y="836712"/>
            <a:ext cx="9074150" cy="2157412"/>
          </a:xfrm>
          <a:prstGeom prst="rect">
            <a:avLst/>
          </a:prstGeom>
          <a:noFill/>
          <a:ln w="158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00">
              <a:latin typeface="+mn-ea"/>
            </a:endParaRPr>
          </a:p>
        </p:txBody>
      </p:sp>
      <p:sp>
        <p:nvSpPr>
          <p:cNvPr id="9219" name="テキスト ボックス 74"/>
          <p:cNvSpPr txBox="1">
            <a:spLocks noChangeArrowheads="1"/>
          </p:cNvSpPr>
          <p:nvPr/>
        </p:nvSpPr>
        <p:spPr bwMode="auto">
          <a:xfrm>
            <a:off x="8027988" y="116632"/>
            <a:ext cx="1004887" cy="30777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solidFill>
                  <a:srgbClr val="000000"/>
                </a:solidFill>
                <a:latin typeface="ＭＳ ゴシック" pitchFamily="49" charset="-128"/>
                <a:ea typeface="ＭＳ ゴシック" pitchFamily="49" charset="-128"/>
              </a:rPr>
              <a:t>資料５</a:t>
            </a:r>
          </a:p>
        </p:txBody>
      </p:sp>
      <p:sp>
        <p:nvSpPr>
          <p:cNvPr id="6" name="角丸四角形 5"/>
          <p:cNvSpPr/>
          <p:nvPr/>
        </p:nvSpPr>
        <p:spPr>
          <a:xfrm>
            <a:off x="3717925" y="692696"/>
            <a:ext cx="1708150" cy="287338"/>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nchor="ctr"/>
          <a:lstStyle/>
          <a:p>
            <a:pPr algn="ctr">
              <a:defRPr/>
            </a:pPr>
            <a:r>
              <a:rPr lang="ja-JP" altLang="en-US" sz="1400" dirty="0">
                <a:solidFill>
                  <a:prstClr val="black"/>
                </a:solidFill>
              </a:rPr>
              <a:t>大阪府の地域特性</a:t>
            </a:r>
            <a:endParaRPr lang="ja-JP" altLang="en-US" sz="1400" b="1" dirty="0">
              <a:solidFill>
                <a:prstClr val="black"/>
              </a:solidFill>
            </a:endParaRPr>
          </a:p>
        </p:txBody>
      </p:sp>
      <p:sp>
        <p:nvSpPr>
          <p:cNvPr id="2" name="角丸四角形 1"/>
          <p:cNvSpPr/>
          <p:nvPr/>
        </p:nvSpPr>
        <p:spPr>
          <a:xfrm>
            <a:off x="1355725" y="116632"/>
            <a:ext cx="6456363" cy="506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大阪府の</a:t>
            </a:r>
            <a:r>
              <a:rPr lang="ja-JP" altLang="en-US" sz="2400" dirty="0">
                <a:solidFill>
                  <a:prstClr val="black"/>
                </a:solidFill>
              </a:rPr>
              <a:t>拠点病院推薦にあたっての考え方</a:t>
            </a:r>
            <a:endParaRPr lang="ja-JP" altLang="en-US" sz="2400" dirty="0">
              <a:solidFill>
                <a:prstClr val="white"/>
              </a:solidFill>
            </a:endParaRPr>
          </a:p>
        </p:txBody>
      </p:sp>
      <p:sp>
        <p:nvSpPr>
          <p:cNvPr id="8" name="テキスト ボックス 7"/>
          <p:cNvSpPr txBox="1"/>
          <p:nvPr/>
        </p:nvSpPr>
        <p:spPr>
          <a:xfrm>
            <a:off x="125413" y="2117824"/>
            <a:ext cx="4446587" cy="292388"/>
          </a:xfrm>
          <a:prstGeom prst="rect">
            <a:avLst/>
          </a:prstGeom>
          <a:noFill/>
          <a:ln>
            <a:solidFill>
              <a:schemeClr val="tx1"/>
            </a:solidFill>
          </a:ln>
        </p:spPr>
        <p:txBody>
          <a:bodyPr lIns="36000" rIns="0">
            <a:spAutoFit/>
          </a:bodyPr>
          <a:lstStyle/>
          <a:p>
            <a:pPr>
              <a:defRPr/>
            </a:pPr>
            <a:r>
              <a:rPr lang="ja-JP" altLang="en-US" sz="1300" b="1" dirty="0" smtClean="0">
                <a:latin typeface="+mn-ea"/>
                <a:ea typeface="+mn-ea"/>
              </a:rPr>
              <a:t>死亡率</a:t>
            </a:r>
            <a:r>
              <a:rPr lang="ja-JP" altLang="en-US" sz="1300" b="1" dirty="0">
                <a:latin typeface="+mn-ea"/>
                <a:ea typeface="+mn-ea"/>
              </a:rPr>
              <a:t>　　</a:t>
            </a:r>
            <a:r>
              <a:rPr lang="ja-JP" altLang="en-US" sz="1300" dirty="0" smtClean="0">
                <a:latin typeface="+mn-ea"/>
                <a:ea typeface="+mn-ea"/>
              </a:rPr>
              <a:t>８６．３</a:t>
            </a:r>
            <a:r>
              <a:rPr lang="ja-JP" altLang="en-US" sz="1300" dirty="0">
                <a:latin typeface="+mn-ea"/>
                <a:ea typeface="+mn-ea"/>
              </a:rPr>
              <a:t>⇒　全国４２位　　</a:t>
            </a:r>
            <a:r>
              <a:rPr lang="en-US" altLang="ja-JP" sz="1100" dirty="0">
                <a:latin typeface="+mn-ea"/>
                <a:ea typeface="+mn-ea"/>
              </a:rPr>
              <a:t>※75</a:t>
            </a:r>
            <a:r>
              <a:rPr lang="ja-JP" altLang="en-US" sz="1100" dirty="0">
                <a:latin typeface="+mn-ea"/>
                <a:ea typeface="+mn-ea"/>
              </a:rPr>
              <a:t>歳未満・人口</a:t>
            </a:r>
            <a:r>
              <a:rPr lang="en-US" altLang="ja-JP" sz="1100" dirty="0">
                <a:latin typeface="+mn-ea"/>
                <a:ea typeface="+mn-ea"/>
              </a:rPr>
              <a:t>10</a:t>
            </a:r>
            <a:r>
              <a:rPr lang="ja-JP" altLang="en-US" sz="1100" dirty="0">
                <a:latin typeface="+mn-ea"/>
                <a:ea typeface="+mn-ea"/>
              </a:rPr>
              <a:t>万人対</a:t>
            </a:r>
            <a:endParaRPr lang="en-US" altLang="ja-JP" sz="1300" dirty="0">
              <a:latin typeface="+mn-ea"/>
              <a:ea typeface="+mn-ea"/>
            </a:endParaRPr>
          </a:p>
        </p:txBody>
      </p:sp>
      <p:sp>
        <p:nvSpPr>
          <p:cNvPr id="19" name="テキスト ボックス 18"/>
          <p:cNvSpPr txBox="1"/>
          <p:nvPr/>
        </p:nvSpPr>
        <p:spPr>
          <a:xfrm>
            <a:off x="125413" y="1019274"/>
            <a:ext cx="4446587" cy="1092607"/>
          </a:xfrm>
          <a:prstGeom prst="rect">
            <a:avLst/>
          </a:prstGeom>
          <a:noFill/>
          <a:ln>
            <a:solidFill>
              <a:schemeClr val="tx1"/>
            </a:solidFill>
          </a:ln>
        </p:spPr>
        <p:txBody>
          <a:bodyPr lIns="36000" rIns="0">
            <a:spAutoFit/>
          </a:bodyPr>
          <a:lstStyle/>
          <a:p>
            <a:pPr>
              <a:defRPr/>
            </a:pPr>
            <a:r>
              <a:rPr lang="ja-JP" altLang="en-US" sz="1300" b="1" dirty="0" smtClean="0">
                <a:latin typeface="+mn-ea"/>
                <a:ea typeface="+mn-ea"/>
              </a:rPr>
              <a:t>府</a:t>
            </a:r>
            <a:r>
              <a:rPr lang="ja-JP" altLang="en-US" sz="1300" b="1" dirty="0">
                <a:latin typeface="+mn-ea"/>
                <a:ea typeface="+mn-ea"/>
              </a:rPr>
              <a:t>の人口　</a:t>
            </a:r>
            <a:r>
              <a:rPr lang="ja-JP" altLang="en-US" sz="1300" dirty="0">
                <a:latin typeface="+mn-ea"/>
                <a:ea typeface="+mn-ea"/>
              </a:rPr>
              <a:t>　　　　</a:t>
            </a:r>
            <a:r>
              <a:rPr lang="ja-JP" altLang="en-US" sz="1300" dirty="0" smtClean="0">
                <a:latin typeface="+mn-ea"/>
                <a:ea typeface="+mn-ea"/>
              </a:rPr>
              <a:t>             約</a:t>
            </a:r>
            <a:r>
              <a:rPr lang="ja-JP" altLang="en-US" sz="1300" b="1" dirty="0">
                <a:latin typeface="+mn-ea"/>
                <a:ea typeface="+mn-ea"/>
              </a:rPr>
              <a:t>８８５</a:t>
            </a:r>
            <a:r>
              <a:rPr lang="ja-JP" altLang="en-US" sz="1300" dirty="0">
                <a:latin typeface="+mn-ea"/>
                <a:ea typeface="+mn-ea"/>
              </a:rPr>
              <a:t>万人</a:t>
            </a:r>
            <a:endParaRPr lang="en-US" altLang="ja-JP" sz="1300" dirty="0">
              <a:latin typeface="+mn-ea"/>
              <a:ea typeface="+mn-ea"/>
            </a:endParaRPr>
          </a:p>
          <a:p>
            <a:pPr>
              <a:defRPr/>
            </a:pPr>
            <a:r>
              <a:rPr lang="ja-JP" altLang="en-US" sz="1300" dirty="0">
                <a:latin typeface="+mn-ea"/>
                <a:ea typeface="+mn-ea"/>
              </a:rPr>
              <a:t>■総がん患者数　　　　　　　 </a:t>
            </a:r>
            <a:r>
              <a:rPr lang="ja-JP" altLang="en-US" sz="1300" dirty="0" smtClean="0">
                <a:latin typeface="+mn-ea"/>
                <a:ea typeface="+mn-ea"/>
              </a:rPr>
              <a:t>約</a:t>
            </a:r>
            <a:r>
              <a:rPr lang="ja-JP" altLang="en-US" sz="1300" b="1" dirty="0">
                <a:latin typeface="+mn-ea"/>
                <a:ea typeface="+mn-ea"/>
              </a:rPr>
              <a:t>１０</a:t>
            </a:r>
            <a:r>
              <a:rPr lang="ja-JP" altLang="en-US" sz="1300" dirty="0">
                <a:latin typeface="+mn-ea"/>
                <a:ea typeface="+mn-ea"/>
              </a:rPr>
              <a:t>万人⇒　全国の約</a:t>
            </a:r>
            <a:r>
              <a:rPr lang="ja-JP" altLang="en-US" sz="1300" b="1" dirty="0">
                <a:latin typeface="+mn-ea"/>
                <a:ea typeface="+mn-ea"/>
              </a:rPr>
              <a:t>７</a:t>
            </a:r>
            <a:r>
              <a:rPr lang="ja-JP" altLang="en-US" sz="1300" dirty="0">
                <a:latin typeface="+mn-ea"/>
                <a:ea typeface="+mn-ea"/>
              </a:rPr>
              <a:t>％</a:t>
            </a:r>
            <a:endParaRPr lang="en-US" altLang="ja-JP" sz="1300" dirty="0">
              <a:latin typeface="+mn-ea"/>
              <a:ea typeface="+mn-ea"/>
            </a:endParaRPr>
          </a:p>
          <a:p>
            <a:pPr>
              <a:defRPr/>
            </a:pPr>
            <a:r>
              <a:rPr lang="ja-JP" altLang="en-US" sz="1300" dirty="0">
                <a:latin typeface="+mn-ea"/>
                <a:ea typeface="+mn-ea"/>
              </a:rPr>
              <a:t>■２次医療圏の平均人口　</a:t>
            </a:r>
            <a:r>
              <a:rPr lang="ja-JP" altLang="en-US" sz="1300" dirty="0" smtClean="0">
                <a:latin typeface="+mn-ea"/>
                <a:ea typeface="+mn-ea"/>
              </a:rPr>
              <a:t>約</a:t>
            </a:r>
            <a:r>
              <a:rPr lang="ja-JP" altLang="en-US" sz="1300" dirty="0">
                <a:latin typeface="+mn-ea"/>
                <a:ea typeface="+mn-ea"/>
              </a:rPr>
              <a:t>１１０万人⇒　全国平均の約３倍</a:t>
            </a:r>
            <a:endParaRPr lang="en-US" altLang="ja-JP" sz="1300" dirty="0">
              <a:latin typeface="+mn-ea"/>
              <a:ea typeface="+mn-ea"/>
            </a:endParaRPr>
          </a:p>
          <a:p>
            <a:pPr>
              <a:defRPr/>
            </a:pPr>
            <a:r>
              <a:rPr lang="ja-JP" altLang="en-US" sz="1300" dirty="0">
                <a:latin typeface="+mn-ea"/>
                <a:ea typeface="+mn-ea"/>
              </a:rPr>
              <a:t>■１拠点病院あたりの人口　</a:t>
            </a:r>
            <a:r>
              <a:rPr lang="ja-JP" altLang="en-US" sz="1300" dirty="0" smtClean="0">
                <a:latin typeface="+mn-ea"/>
                <a:ea typeface="+mn-ea"/>
              </a:rPr>
              <a:t>約</a:t>
            </a:r>
            <a:r>
              <a:rPr lang="ja-JP" altLang="en-US" sz="1300" dirty="0">
                <a:latin typeface="+mn-ea"/>
                <a:ea typeface="+mn-ea"/>
              </a:rPr>
              <a:t>５５万人⇒　</a:t>
            </a:r>
            <a:r>
              <a:rPr lang="ja-JP" altLang="en-US" sz="1300" dirty="0" smtClean="0">
                <a:latin typeface="+mn-ea"/>
                <a:ea typeface="+mn-ea"/>
              </a:rPr>
              <a:t>                 約</a:t>
            </a:r>
            <a:r>
              <a:rPr lang="ja-JP" altLang="en-US" sz="1300" dirty="0">
                <a:latin typeface="+mn-ea"/>
                <a:ea typeface="+mn-ea"/>
              </a:rPr>
              <a:t>２倍</a:t>
            </a:r>
            <a:endParaRPr lang="en-US" altLang="ja-JP" sz="1300" dirty="0">
              <a:latin typeface="+mn-ea"/>
              <a:ea typeface="+mn-ea"/>
            </a:endParaRPr>
          </a:p>
          <a:p>
            <a:pPr>
              <a:defRPr/>
            </a:pPr>
            <a:r>
              <a:rPr lang="ja-JP" altLang="en-US" sz="1300" dirty="0">
                <a:latin typeface="+mn-ea"/>
                <a:ea typeface="+mn-ea"/>
              </a:rPr>
              <a:t>■１拠点病院あたりの医療機関数　５５０機関⇒　</a:t>
            </a:r>
            <a:r>
              <a:rPr lang="ja-JP" altLang="en-US" sz="1300" dirty="0" smtClean="0">
                <a:latin typeface="+mn-ea"/>
                <a:ea typeface="+mn-ea"/>
              </a:rPr>
              <a:t>        約</a:t>
            </a:r>
            <a:r>
              <a:rPr lang="ja-JP" altLang="en-US" sz="1300" dirty="0">
                <a:latin typeface="+mn-ea"/>
                <a:ea typeface="+mn-ea"/>
              </a:rPr>
              <a:t>２倍</a:t>
            </a:r>
            <a:endParaRPr lang="en-US" altLang="ja-JP" sz="1300" dirty="0">
              <a:latin typeface="+mn-ea"/>
              <a:ea typeface="+mn-ea"/>
            </a:endParaRPr>
          </a:p>
        </p:txBody>
      </p:sp>
      <p:sp>
        <p:nvSpPr>
          <p:cNvPr id="20" name="テキスト ボックス 19"/>
          <p:cNvSpPr txBox="1"/>
          <p:nvPr/>
        </p:nvSpPr>
        <p:spPr>
          <a:xfrm>
            <a:off x="4643438" y="1017687"/>
            <a:ext cx="4389437" cy="913070"/>
          </a:xfrm>
          <a:prstGeom prst="rect">
            <a:avLst/>
          </a:prstGeom>
          <a:noFill/>
          <a:ln>
            <a:solidFill>
              <a:schemeClr val="tx1"/>
            </a:solidFill>
          </a:ln>
        </p:spPr>
        <p:txBody>
          <a:bodyPr lIns="36000" rIns="0">
            <a:spAutoFit/>
          </a:bodyPr>
          <a:lstStyle/>
          <a:p>
            <a:pPr>
              <a:lnSpc>
                <a:spcPts val="1600"/>
              </a:lnSpc>
              <a:defRPr/>
            </a:pPr>
            <a:r>
              <a:rPr lang="ja-JP" altLang="en-US" sz="1300" b="1" dirty="0" smtClean="0">
                <a:latin typeface="+mn-ea"/>
                <a:ea typeface="+mn-ea"/>
              </a:rPr>
              <a:t>患者</a:t>
            </a:r>
            <a:r>
              <a:rPr lang="ja-JP" altLang="en-US" sz="1300" b="1" dirty="0">
                <a:latin typeface="+mn-ea"/>
                <a:ea typeface="+mn-ea"/>
              </a:rPr>
              <a:t>の移動</a:t>
            </a:r>
            <a:endParaRPr lang="en-US" altLang="ja-JP" sz="1300" b="1" dirty="0">
              <a:latin typeface="+mn-ea"/>
              <a:ea typeface="+mn-ea"/>
            </a:endParaRPr>
          </a:p>
          <a:p>
            <a:pPr marL="123825" indent="-123825">
              <a:lnSpc>
                <a:spcPts val="1600"/>
              </a:lnSpc>
              <a:defRPr/>
            </a:pPr>
            <a:r>
              <a:rPr lang="ja-JP" altLang="en-US" sz="1300" dirty="0">
                <a:latin typeface="+mn-ea"/>
                <a:ea typeface="+mn-ea"/>
              </a:rPr>
              <a:t>■２次医療圏域を基本としつつも、交通の利便性と医療機関</a:t>
            </a:r>
            <a:r>
              <a:rPr lang="ja-JP" altLang="en-US" sz="1300" dirty="0" smtClean="0">
                <a:latin typeface="+mn-ea"/>
                <a:ea typeface="+mn-ea"/>
              </a:rPr>
              <a:t>の専門性</a:t>
            </a:r>
            <a:r>
              <a:rPr lang="ja-JP" altLang="en-US" sz="1300" dirty="0">
                <a:latin typeface="+mn-ea"/>
                <a:ea typeface="+mn-ea"/>
              </a:rPr>
              <a:t>に</a:t>
            </a:r>
            <a:r>
              <a:rPr lang="ja-JP" altLang="en-US" sz="1300" dirty="0" smtClean="0">
                <a:latin typeface="+mn-ea"/>
                <a:ea typeface="+mn-ea"/>
              </a:rPr>
              <a:t>より大阪市</a:t>
            </a:r>
            <a:r>
              <a:rPr lang="ja-JP" altLang="en-US" sz="1300" dirty="0">
                <a:latin typeface="+mn-ea"/>
                <a:ea typeface="+mn-ea"/>
              </a:rPr>
              <a:t>周辺から大阪市などに患者が移動</a:t>
            </a:r>
            <a:endParaRPr lang="en-US" altLang="ja-JP" sz="1300" dirty="0">
              <a:latin typeface="+mn-ea"/>
              <a:ea typeface="+mn-ea"/>
            </a:endParaRPr>
          </a:p>
          <a:p>
            <a:pPr>
              <a:lnSpc>
                <a:spcPts val="1600"/>
              </a:lnSpc>
              <a:defRPr/>
            </a:pPr>
            <a:r>
              <a:rPr lang="ja-JP" altLang="en-US" sz="1300" dirty="0">
                <a:latin typeface="+mn-ea"/>
                <a:ea typeface="+mn-ea"/>
              </a:rPr>
              <a:t>■新入院がん患者数（約</a:t>
            </a:r>
            <a:r>
              <a:rPr lang="en-US" altLang="ja-JP" sz="1300" dirty="0">
                <a:latin typeface="+mn-ea"/>
                <a:ea typeface="+mn-ea"/>
              </a:rPr>
              <a:t>8</a:t>
            </a:r>
            <a:r>
              <a:rPr lang="ja-JP" altLang="en-US" sz="1300" dirty="0">
                <a:latin typeface="+mn-ea"/>
                <a:ea typeface="+mn-ea"/>
              </a:rPr>
              <a:t>万人）のうち約１割が府外から流入</a:t>
            </a:r>
            <a:endParaRPr lang="en-US" altLang="ja-JP" sz="1300" dirty="0">
              <a:latin typeface="+mn-ea"/>
              <a:ea typeface="+mn-ea"/>
            </a:endParaRPr>
          </a:p>
        </p:txBody>
      </p:sp>
      <p:sp>
        <p:nvSpPr>
          <p:cNvPr id="21" name="テキスト ボックス 20"/>
          <p:cNvSpPr txBox="1"/>
          <p:nvPr/>
        </p:nvSpPr>
        <p:spPr>
          <a:xfrm>
            <a:off x="4643438" y="1911449"/>
            <a:ext cx="4389437" cy="492443"/>
          </a:xfrm>
          <a:prstGeom prst="rect">
            <a:avLst/>
          </a:prstGeom>
          <a:noFill/>
          <a:ln>
            <a:solidFill>
              <a:schemeClr val="tx1"/>
            </a:solidFill>
          </a:ln>
        </p:spPr>
        <p:txBody>
          <a:bodyPr>
            <a:spAutoFit/>
          </a:bodyPr>
          <a:lstStyle/>
          <a:p>
            <a:pPr>
              <a:defRPr/>
            </a:pPr>
            <a:r>
              <a:rPr lang="ja-JP" altLang="en-US" sz="1300" b="1" dirty="0" smtClean="0">
                <a:latin typeface="+mn-ea"/>
                <a:ea typeface="+mn-ea"/>
              </a:rPr>
              <a:t>病院</a:t>
            </a:r>
            <a:r>
              <a:rPr lang="ja-JP" altLang="en-US" sz="1300" b="1" dirty="0">
                <a:latin typeface="+mn-ea"/>
                <a:ea typeface="+mn-ea"/>
              </a:rPr>
              <a:t>機能</a:t>
            </a:r>
            <a:endParaRPr lang="en-US" altLang="ja-JP" sz="1300" b="1" dirty="0">
              <a:latin typeface="+mn-ea"/>
              <a:ea typeface="+mn-ea"/>
            </a:endParaRPr>
          </a:p>
          <a:p>
            <a:pPr>
              <a:defRPr/>
            </a:pPr>
            <a:r>
              <a:rPr lang="ja-JP" altLang="en-US" sz="1300" dirty="0">
                <a:latin typeface="+mn-ea"/>
                <a:ea typeface="+mn-ea"/>
              </a:rPr>
              <a:t>■１拠点病院あたりの手術件数　１，５９０件</a:t>
            </a:r>
            <a:endParaRPr lang="en-US" altLang="ja-JP" sz="1300" dirty="0">
              <a:latin typeface="+mn-ea"/>
              <a:ea typeface="+mn-ea"/>
            </a:endParaRPr>
          </a:p>
        </p:txBody>
      </p:sp>
      <p:sp>
        <p:nvSpPr>
          <p:cNvPr id="23" name="正方形/長方形 22"/>
          <p:cNvSpPr/>
          <p:nvPr/>
        </p:nvSpPr>
        <p:spPr>
          <a:xfrm>
            <a:off x="34925" y="3262313"/>
            <a:ext cx="2994025" cy="3459162"/>
          </a:xfrm>
          <a:prstGeom prst="rect">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rIns="0"/>
          <a:lstStyle/>
          <a:p>
            <a:pPr>
              <a:defRPr/>
            </a:pPr>
            <a:endParaRPr lang="en-US" altLang="ja-JP" sz="1000" b="1" dirty="0">
              <a:solidFill>
                <a:schemeClr val="tx1"/>
              </a:solidFill>
              <a:latin typeface="+mn-ea"/>
            </a:endParaRPr>
          </a:p>
          <a:p>
            <a:pPr>
              <a:defRPr/>
            </a:pPr>
            <a:endParaRPr lang="en-US" altLang="ja-JP" sz="1000" b="1" dirty="0">
              <a:solidFill>
                <a:schemeClr val="tx1"/>
              </a:solidFill>
              <a:latin typeface="+mn-ea"/>
            </a:endParaRPr>
          </a:p>
          <a:p>
            <a:pPr>
              <a:defRPr/>
            </a:pPr>
            <a:r>
              <a:rPr lang="ja-JP" altLang="en-US" sz="1100" b="1" dirty="0" smtClean="0">
                <a:solidFill>
                  <a:schemeClr val="tx1"/>
                </a:solidFill>
                <a:latin typeface="+mn-ea"/>
              </a:rPr>
              <a:t>○府</a:t>
            </a:r>
            <a:r>
              <a:rPr lang="ja-JP" altLang="en-US" sz="1100" b="1" dirty="0">
                <a:solidFill>
                  <a:schemeClr val="tx1"/>
                </a:solidFill>
                <a:latin typeface="+mn-ea"/>
              </a:rPr>
              <a:t>立成人病センターと５大学病院</a:t>
            </a:r>
            <a:endParaRPr lang="en-US" altLang="ja-JP" sz="1100" b="1" dirty="0">
              <a:solidFill>
                <a:schemeClr val="tx1"/>
              </a:solidFill>
              <a:latin typeface="+mn-ea"/>
            </a:endParaRPr>
          </a:p>
          <a:p>
            <a:pPr>
              <a:defRPr/>
            </a:pPr>
            <a:r>
              <a:rPr lang="ja-JP" altLang="en-US" sz="1100" dirty="0">
                <a:solidFill>
                  <a:schemeClr val="tx1"/>
                </a:solidFill>
                <a:latin typeface="+mn-ea"/>
              </a:rPr>
              <a:t> </a:t>
            </a:r>
            <a:r>
              <a:rPr lang="ja-JP" altLang="en-US" sz="1100" dirty="0" smtClean="0">
                <a:solidFill>
                  <a:schemeClr val="tx1"/>
                </a:solidFill>
                <a:latin typeface="+mn-ea"/>
              </a:rPr>
              <a:t>府内全域</a:t>
            </a:r>
            <a:r>
              <a:rPr lang="ja-JP" altLang="en-US" sz="1100" dirty="0">
                <a:solidFill>
                  <a:schemeClr val="tx1"/>
                </a:solidFill>
                <a:latin typeface="+mn-ea"/>
              </a:rPr>
              <a:t>への</a:t>
            </a:r>
            <a:r>
              <a:rPr lang="ja-JP" altLang="en-US" sz="1100" dirty="0" smtClean="0">
                <a:solidFill>
                  <a:schemeClr val="tx1"/>
                </a:solidFill>
                <a:latin typeface="+mn-ea"/>
              </a:rPr>
              <a:t>高度</a:t>
            </a:r>
            <a:r>
              <a:rPr lang="ja-JP" altLang="en-US" sz="1100" dirty="0">
                <a:solidFill>
                  <a:schemeClr val="tx1"/>
                </a:solidFill>
                <a:latin typeface="+mn-ea"/>
              </a:rPr>
              <a:t>先進医療の提供と人材育成</a:t>
            </a:r>
            <a:r>
              <a:rPr lang="ja-JP" altLang="en-US" sz="1100" dirty="0" smtClean="0">
                <a:solidFill>
                  <a:schemeClr val="tx1"/>
                </a:solidFill>
                <a:latin typeface="+mn-ea"/>
              </a:rPr>
              <a:t>等</a:t>
            </a:r>
            <a:endParaRPr lang="en-US" altLang="ja-JP" sz="1200" dirty="0" smtClean="0">
              <a:solidFill>
                <a:schemeClr val="tx1"/>
              </a:solidFill>
              <a:latin typeface="+mn-ea"/>
            </a:endParaRPr>
          </a:p>
          <a:p>
            <a:pPr>
              <a:defRPr/>
            </a:pPr>
            <a:endParaRPr lang="en-US" altLang="ja-JP" sz="1000" dirty="0">
              <a:solidFill>
                <a:schemeClr val="tx1"/>
              </a:solidFill>
              <a:latin typeface="+mn-ea"/>
            </a:endParaRPr>
          </a:p>
          <a:p>
            <a:pPr>
              <a:defRPr/>
            </a:pPr>
            <a:r>
              <a:rPr lang="ja-JP" altLang="en-US" sz="1100" b="1" dirty="0">
                <a:solidFill>
                  <a:schemeClr val="tx1"/>
                </a:solidFill>
                <a:latin typeface="+mn-ea"/>
              </a:rPr>
              <a:t>○地域がん診療連携拠点病院</a:t>
            </a:r>
            <a:endParaRPr lang="en-US" altLang="ja-JP" sz="1100" b="1" dirty="0">
              <a:solidFill>
                <a:schemeClr val="tx1"/>
              </a:solidFill>
              <a:latin typeface="+mn-ea"/>
            </a:endParaRPr>
          </a:p>
          <a:p>
            <a:pPr>
              <a:defRPr/>
            </a:pPr>
            <a:r>
              <a:rPr lang="ja-JP" altLang="en-US" sz="1000" dirty="0">
                <a:solidFill>
                  <a:schemeClr val="tx1"/>
                </a:solidFill>
                <a:latin typeface="+mn-ea"/>
              </a:rPr>
              <a:t>　　</a:t>
            </a:r>
            <a:r>
              <a:rPr lang="ja-JP" altLang="en-US" sz="1100" dirty="0">
                <a:solidFill>
                  <a:schemeClr val="tx1"/>
                </a:solidFill>
                <a:latin typeface="+mn-ea"/>
              </a:rPr>
              <a:t>二次医療圏毎の地域におけるがん医療の拠点</a:t>
            </a:r>
            <a:endParaRPr lang="en-US" altLang="ja-JP" sz="1100" dirty="0">
              <a:solidFill>
                <a:schemeClr val="tx1"/>
              </a:solidFill>
              <a:latin typeface="+mn-ea"/>
            </a:endParaRPr>
          </a:p>
        </p:txBody>
      </p:sp>
      <p:sp>
        <p:nvSpPr>
          <p:cNvPr id="18" name="角丸四角形 17"/>
          <p:cNvSpPr/>
          <p:nvPr/>
        </p:nvSpPr>
        <p:spPr>
          <a:xfrm>
            <a:off x="271463" y="3141663"/>
            <a:ext cx="2519362" cy="433387"/>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nchor="ctr"/>
          <a:lstStyle/>
          <a:p>
            <a:pPr algn="ctr">
              <a:defRPr/>
            </a:pPr>
            <a:r>
              <a:rPr lang="ja-JP" altLang="en-US" sz="1400" dirty="0">
                <a:solidFill>
                  <a:schemeClr val="tx1"/>
                </a:solidFill>
                <a:latin typeface="+mn-ea"/>
              </a:rPr>
              <a:t>がん拠点病院の役割分担</a:t>
            </a:r>
          </a:p>
        </p:txBody>
      </p:sp>
      <p:sp>
        <p:nvSpPr>
          <p:cNvPr id="25" name="正方形/長方形 24"/>
          <p:cNvSpPr/>
          <p:nvPr/>
        </p:nvSpPr>
        <p:spPr>
          <a:xfrm>
            <a:off x="3074988" y="3271838"/>
            <a:ext cx="2994025" cy="3459162"/>
          </a:xfrm>
          <a:prstGeom prst="rect">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36000"/>
          <a:lstStyle/>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lgn="ctr" fontAlgn="auto">
              <a:spcBef>
                <a:spcPts val="0"/>
              </a:spcBef>
              <a:spcAft>
                <a:spcPts val="0"/>
              </a:spcAft>
              <a:defRPr/>
            </a:pPr>
            <a:r>
              <a:rPr lang="ja-JP" altLang="en-US" sz="1100" dirty="0" smtClean="0">
                <a:solidFill>
                  <a:schemeClr val="tx1"/>
                </a:solidFill>
                <a:latin typeface="+mn-ea"/>
              </a:rPr>
              <a:t>　２次</a:t>
            </a:r>
            <a:r>
              <a:rPr lang="ja-JP" altLang="en-US" sz="1100" dirty="0">
                <a:solidFill>
                  <a:schemeClr val="tx1"/>
                </a:solidFill>
                <a:latin typeface="+mn-ea"/>
              </a:rPr>
              <a:t>医療圏毎</a:t>
            </a:r>
            <a:r>
              <a:rPr lang="ja-JP" altLang="en-US" sz="1100" dirty="0" smtClean="0">
                <a:solidFill>
                  <a:schemeClr val="tx1"/>
                </a:solidFill>
                <a:latin typeface="+mn-ea"/>
              </a:rPr>
              <a:t>に国</a:t>
            </a:r>
            <a:r>
              <a:rPr lang="ja-JP" altLang="en-US" sz="1100" dirty="0">
                <a:solidFill>
                  <a:schemeClr val="tx1"/>
                </a:solidFill>
                <a:latin typeface="+mn-ea"/>
              </a:rPr>
              <a:t>拠点病院が中心となって運営</a:t>
            </a:r>
            <a:endParaRPr lang="en-US" altLang="ja-JP" sz="1100" dirty="0">
              <a:solidFill>
                <a:schemeClr val="tx1"/>
              </a:solidFill>
              <a:latin typeface="+mn-ea"/>
            </a:endParaRPr>
          </a:p>
          <a:p>
            <a:pPr>
              <a:defRPr/>
            </a:pPr>
            <a:r>
              <a:rPr lang="ja-JP" altLang="en-US" sz="1050" dirty="0">
                <a:solidFill>
                  <a:schemeClr val="tx1"/>
                </a:solidFill>
                <a:latin typeface="+mn-ea"/>
              </a:rPr>
              <a:t>　</a:t>
            </a:r>
            <a:r>
              <a:rPr lang="en-US" altLang="ja-JP" sz="1100" dirty="0" smtClean="0">
                <a:solidFill>
                  <a:schemeClr val="tx1"/>
                </a:solidFill>
                <a:latin typeface="+mn-ea"/>
              </a:rPr>
              <a:t>【</a:t>
            </a:r>
            <a:r>
              <a:rPr lang="ja-JP" altLang="en-US" sz="1100" dirty="0" smtClean="0">
                <a:solidFill>
                  <a:schemeClr val="tx1"/>
                </a:solidFill>
                <a:latin typeface="+mn-ea"/>
              </a:rPr>
              <a:t>メンバー</a:t>
            </a:r>
            <a:r>
              <a:rPr lang="en-US" altLang="ja-JP" sz="1100" dirty="0" smtClean="0">
                <a:solidFill>
                  <a:schemeClr val="tx1"/>
                </a:solidFill>
                <a:latin typeface="+mn-ea"/>
              </a:rPr>
              <a:t>】</a:t>
            </a:r>
            <a:endParaRPr lang="en-US" altLang="ja-JP" sz="1100" dirty="0">
              <a:solidFill>
                <a:schemeClr val="tx1"/>
              </a:solidFill>
              <a:latin typeface="+mn-ea"/>
            </a:endParaRPr>
          </a:p>
          <a:p>
            <a:pPr>
              <a:defRPr/>
            </a:pPr>
            <a:r>
              <a:rPr lang="ja-JP" altLang="en-US" sz="1100" dirty="0">
                <a:solidFill>
                  <a:schemeClr val="tx1"/>
                </a:solidFill>
                <a:latin typeface="+mn-ea"/>
              </a:rPr>
              <a:t>　　圏域内の国・府拠点病院　　医師会　</a:t>
            </a:r>
            <a:r>
              <a:rPr lang="ja-JP" altLang="en-US" sz="1100" dirty="0" smtClean="0">
                <a:solidFill>
                  <a:schemeClr val="tx1"/>
                </a:solidFill>
                <a:latin typeface="+mn-ea"/>
              </a:rPr>
              <a:t>保健所</a:t>
            </a:r>
            <a:endParaRPr lang="en-US" altLang="ja-JP" sz="1100" dirty="0">
              <a:solidFill>
                <a:schemeClr val="tx1"/>
              </a:solidFill>
              <a:latin typeface="+mn-ea"/>
            </a:endParaRPr>
          </a:p>
          <a:p>
            <a:pPr>
              <a:defRPr/>
            </a:pPr>
            <a:r>
              <a:rPr lang="ja-JP" altLang="en-US" sz="1100" dirty="0">
                <a:solidFill>
                  <a:schemeClr val="tx1"/>
                </a:solidFill>
                <a:latin typeface="+mn-ea"/>
              </a:rPr>
              <a:t>　　市町村担当課　</a:t>
            </a:r>
            <a:r>
              <a:rPr lang="ja-JP" altLang="en-US" sz="1100" dirty="0" smtClean="0">
                <a:solidFill>
                  <a:schemeClr val="tx1"/>
                </a:solidFill>
                <a:latin typeface="+mn-ea"/>
              </a:rPr>
              <a:t>成人病</a:t>
            </a:r>
            <a:r>
              <a:rPr lang="ja-JP" altLang="en-US" sz="1100" dirty="0">
                <a:solidFill>
                  <a:schemeClr val="tx1"/>
                </a:solidFill>
                <a:latin typeface="+mn-ea"/>
              </a:rPr>
              <a:t>センター　大阪府</a:t>
            </a:r>
            <a:endParaRPr lang="en-US" altLang="ja-JP" sz="1100" dirty="0">
              <a:solidFill>
                <a:schemeClr val="tx1"/>
              </a:solidFill>
              <a:latin typeface="+mn-ea"/>
            </a:endParaRPr>
          </a:p>
          <a:p>
            <a:pPr>
              <a:defRPr/>
            </a:pPr>
            <a:endParaRPr lang="en-US" altLang="ja-JP" sz="10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a:p>
            <a:pPr>
              <a:defRPr/>
            </a:pPr>
            <a:endParaRPr lang="en-US" altLang="ja-JP" sz="1100" dirty="0">
              <a:solidFill>
                <a:schemeClr val="tx1"/>
              </a:solidFill>
              <a:latin typeface="+mn-ea"/>
            </a:endParaRPr>
          </a:p>
        </p:txBody>
      </p:sp>
      <p:sp>
        <p:nvSpPr>
          <p:cNvPr id="11" name="角丸四角形 10"/>
          <p:cNvSpPr/>
          <p:nvPr/>
        </p:nvSpPr>
        <p:spPr>
          <a:xfrm>
            <a:off x="3203848" y="3141663"/>
            <a:ext cx="2808312" cy="433387"/>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nchor="ctr"/>
          <a:lstStyle/>
          <a:p>
            <a:pPr algn="ctr">
              <a:lnSpc>
                <a:spcPts val="1400"/>
              </a:lnSpc>
              <a:defRPr/>
            </a:pPr>
            <a:r>
              <a:rPr lang="ja-JP" altLang="en-US" sz="1400" dirty="0" smtClean="0">
                <a:solidFill>
                  <a:schemeClr val="tx1"/>
                </a:solidFill>
                <a:latin typeface="+mn-ea"/>
              </a:rPr>
              <a:t>がん</a:t>
            </a:r>
            <a:r>
              <a:rPr lang="ja-JP" altLang="en-US" sz="1400" dirty="0">
                <a:solidFill>
                  <a:schemeClr val="tx1"/>
                </a:solidFill>
                <a:latin typeface="+mn-ea"/>
              </a:rPr>
              <a:t>診療ネットワーク</a:t>
            </a:r>
            <a:r>
              <a:rPr lang="ja-JP" altLang="en-US" sz="1400" dirty="0" smtClean="0">
                <a:solidFill>
                  <a:schemeClr val="tx1"/>
                </a:solidFill>
                <a:latin typeface="+mn-ea"/>
              </a:rPr>
              <a:t>協議会</a:t>
            </a:r>
            <a:endParaRPr lang="en-US" altLang="ja-JP" sz="1200" dirty="0">
              <a:solidFill>
                <a:schemeClr val="tx1"/>
              </a:solidFill>
              <a:latin typeface="+mn-ea"/>
            </a:endParaRPr>
          </a:p>
          <a:p>
            <a:pPr algn="ctr">
              <a:lnSpc>
                <a:spcPts val="1400"/>
              </a:lnSpc>
              <a:defRPr/>
            </a:pPr>
            <a:r>
              <a:rPr lang="ja-JP" altLang="en-US" sz="1400" dirty="0" smtClean="0">
                <a:solidFill>
                  <a:schemeClr val="tx1"/>
                </a:solidFill>
                <a:latin typeface="+mn-ea"/>
              </a:rPr>
              <a:t>～大阪府</a:t>
            </a:r>
            <a:r>
              <a:rPr lang="ja-JP" altLang="en-US" sz="1400" dirty="0">
                <a:solidFill>
                  <a:schemeClr val="tx1"/>
                </a:solidFill>
                <a:latin typeface="+mn-ea"/>
              </a:rPr>
              <a:t>独自の地域連携</a:t>
            </a:r>
            <a:r>
              <a:rPr lang="ja-JP" altLang="en-US" sz="1400" dirty="0" smtClean="0">
                <a:solidFill>
                  <a:schemeClr val="tx1"/>
                </a:solidFill>
                <a:latin typeface="+mn-ea"/>
              </a:rPr>
              <a:t>体制～</a:t>
            </a:r>
            <a:endParaRPr lang="ja-JP" altLang="en-US" sz="1400" dirty="0">
              <a:solidFill>
                <a:schemeClr val="tx1"/>
              </a:solidFill>
              <a:latin typeface="+mn-ea"/>
            </a:endParaRPr>
          </a:p>
        </p:txBody>
      </p:sp>
      <p:sp>
        <p:nvSpPr>
          <p:cNvPr id="26" name="正方形/長方形 25"/>
          <p:cNvSpPr/>
          <p:nvPr/>
        </p:nvSpPr>
        <p:spPr>
          <a:xfrm>
            <a:off x="6115050" y="3271838"/>
            <a:ext cx="2994025" cy="3459162"/>
          </a:xfrm>
          <a:prstGeom prst="rect">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smtClean="0">
                <a:solidFill>
                  <a:schemeClr val="tx1"/>
                </a:solidFill>
                <a:latin typeface="+mn-ea"/>
              </a:rPr>
              <a:t>＜</a:t>
            </a:r>
            <a:r>
              <a:rPr lang="ja-JP" altLang="en-US" sz="1200" b="1" dirty="0">
                <a:solidFill>
                  <a:schemeClr val="tx1"/>
                </a:solidFill>
                <a:latin typeface="+mn-ea"/>
              </a:rPr>
              <a:t>必要とする拠点病院数＞</a:t>
            </a:r>
            <a:endParaRPr lang="en-US" altLang="ja-JP" sz="1200" b="1" dirty="0">
              <a:solidFill>
                <a:schemeClr val="tx1"/>
              </a:solidFill>
              <a:latin typeface="+mn-ea"/>
            </a:endParaRPr>
          </a:p>
          <a:p>
            <a:pPr>
              <a:defRPr/>
            </a:pPr>
            <a:r>
              <a:rPr lang="ja-JP" altLang="en-US" sz="1100" dirty="0">
                <a:solidFill>
                  <a:schemeClr val="tx1"/>
                </a:solidFill>
                <a:latin typeface="+mn-ea"/>
              </a:rPr>
              <a:t>　・都道府県拠点病院１＋大学病院５　＝　　</a:t>
            </a:r>
            <a:r>
              <a:rPr lang="ja-JP" altLang="en-US" sz="1100" dirty="0" smtClean="0">
                <a:solidFill>
                  <a:schemeClr val="tx1"/>
                </a:solidFill>
                <a:latin typeface="+mn-ea"/>
              </a:rPr>
              <a:t>６</a:t>
            </a:r>
            <a:endParaRPr lang="en-US" altLang="ja-JP" sz="1100" dirty="0">
              <a:solidFill>
                <a:schemeClr val="tx1"/>
              </a:solidFill>
              <a:latin typeface="+mn-ea"/>
            </a:endParaRPr>
          </a:p>
          <a:p>
            <a:pPr>
              <a:defRPr/>
            </a:pPr>
            <a:r>
              <a:rPr lang="ja-JP" altLang="en-US" sz="1100" dirty="0">
                <a:solidFill>
                  <a:schemeClr val="tx1"/>
                </a:solidFill>
                <a:latin typeface="+mn-ea"/>
              </a:rPr>
              <a:t>　・地域拠点病院　</a:t>
            </a:r>
            <a:endParaRPr lang="en-US" altLang="ja-JP" sz="1100" dirty="0">
              <a:solidFill>
                <a:schemeClr val="tx1"/>
              </a:solidFill>
              <a:latin typeface="+mn-ea"/>
            </a:endParaRPr>
          </a:p>
          <a:p>
            <a:pPr>
              <a:defRPr/>
            </a:pPr>
            <a:r>
              <a:rPr lang="ja-JP" altLang="en-US" sz="1100" dirty="0">
                <a:solidFill>
                  <a:schemeClr val="tx1"/>
                </a:solidFill>
                <a:latin typeface="+mn-ea"/>
              </a:rPr>
              <a:t>　　７医療圏　</a:t>
            </a:r>
            <a:r>
              <a:rPr lang="en-US" altLang="ja-JP" sz="1100" dirty="0">
                <a:solidFill>
                  <a:schemeClr val="tx1"/>
                </a:solidFill>
                <a:latin typeface="+mn-ea"/>
              </a:rPr>
              <a:t>×</a:t>
            </a:r>
            <a:r>
              <a:rPr lang="ja-JP" altLang="en-US" sz="1100" dirty="0">
                <a:solidFill>
                  <a:schemeClr val="tx1"/>
                </a:solidFill>
                <a:latin typeface="+mn-ea"/>
              </a:rPr>
              <a:t>　２病院　＝　　　　　　 　　　１４</a:t>
            </a:r>
            <a:endParaRPr lang="en-US" altLang="ja-JP" sz="1100" dirty="0">
              <a:solidFill>
                <a:schemeClr val="tx1"/>
              </a:solidFill>
              <a:latin typeface="+mn-ea"/>
            </a:endParaRPr>
          </a:p>
          <a:p>
            <a:pPr>
              <a:defRPr/>
            </a:pPr>
            <a:r>
              <a:rPr lang="ja-JP" altLang="en-US" sz="1100" dirty="0">
                <a:solidFill>
                  <a:schemeClr val="tx1"/>
                </a:solidFill>
                <a:latin typeface="+mn-ea"/>
              </a:rPr>
              <a:t>　　（大阪市除く）　</a:t>
            </a:r>
            <a:endParaRPr lang="en-US" altLang="ja-JP" sz="1100" dirty="0">
              <a:solidFill>
                <a:schemeClr val="tx1"/>
              </a:solidFill>
              <a:latin typeface="+mn-ea"/>
            </a:endParaRPr>
          </a:p>
          <a:p>
            <a:pPr>
              <a:defRPr/>
            </a:pPr>
            <a:r>
              <a:rPr lang="ja-JP" altLang="en-US" sz="1100" dirty="0">
                <a:solidFill>
                  <a:schemeClr val="tx1"/>
                </a:solidFill>
                <a:latin typeface="+mn-ea"/>
              </a:rPr>
              <a:t>　　４基本保健医療圏　</a:t>
            </a:r>
            <a:r>
              <a:rPr lang="en-US" altLang="ja-JP" sz="1100" dirty="0">
                <a:solidFill>
                  <a:schemeClr val="tx1"/>
                </a:solidFill>
                <a:latin typeface="+mn-ea"/>
              </a:rPr>
              <a:t>×</a:t>
            </a:r>
            <a:r>
              <a:rPr lang="ja-JP" altLang="en-US" sz="1100" dirty="0">
                <a:solidFill>
                  <a:schemeClr val="tx1"/>
                </a:solidFill>
                <a:latin typeface="+mn-ea"/>
              </a:rPr>
              <a:t>　１病院　＝　      　４</a:t>
            </a:r>
            <a:endParaRPr lang="en-US" altLang="ja-JP" sz="1100" dirty="0">
              <a:solidFill>
                <a:schemeClr val="tx1"/>
              </a:solidFill>
              <a:latin typeface="+mn-ea"/>
            </a:endParaRPr>
          </a:p>
          <a:p>
            <a:pPr fontAlgn="auto">
              <a:spcBef>
                <a:spcPts val="0"/>
              </a:spcBef>
              <a:spcAft>
                <a:spcPts val="0"/>
              </a:spcAft>
              <a:defRPr/>
            </a:pPr>
            <a:r>
              <a:rPr lang="ja-JP" altLang="en-US" sz="1100" dirty="0">
                <a:solidFill>
                  <a:schemeClr val="tx1"/>
                </a:solidFill>
                <a:latin typeface="+mn-ea"/>
              </a:rPr>
              <a:t>　　（大阪市）</a:t>
            </a:r>
            <a:endParaRPr lang="en-US" altLang="ja-JP" sz="1100" dirty="0">
              <a:solidFill>
                <a:schemeClr val="tx1"/>
              </a:solidFill>
              <a:latin typeface="+mn-ea"/>
            </a:endParaRPr>
          </a:p>
          <a:p>
            <a:pPr>
              <a:defRPr/>
            </a:pPr>
            <a:r>
              <a:rPr lang="ja-JP" altLang="en-US" sz="1100" dirty="0">
                <a:solidFill>
                  <a:schemeClr val="tx1"/>
                </a:solidFill>
                <a:latin typeface="+mn-ea"/>
              </a:rPr>
              <a:t>　　　　　　　　　　　　　　   </a:t>
            </a:r>
            <a:r>
              <a:rPr lang="ja-JP" altLang="en-US" sz="1200" b="1" dirty="0">
                <a:solidFill>
                  <a:schemeClr val="tx1"/>
                </a:solidFill>
                <a:latin typeface="+mn-ea"/>
              </a:rPr>
              <a:t>合計２４病院が必要</a:t>
            </a:r>
            <a:endParaRPr lang="en-US" altLang="ja-JP" sz="1200" b="1" dirty="0">
              <a:solidFill>
                <a:schemeClr val="tx1"/>
              </a:solidFill>
              <a:latin typeface="+mn-ea"/>
            </a:endParaRPr>
          </a:p>
          <a:p>
            <a:pPr>
              <a:defRPr/>
            </a:pPr>
            <a:r>
              <a:rPr lang="ja-JP" altLang="en-US" sz="1200" b="1" dirty="0">
                <a:solidFill>
                  <a:schemeClr val="tx1"/>
                </a:solidFill>
                <a:latin typeface="+mn-ea"/>
              </a:rPr>
              <a:t>＜現在の状況＞</a:t>
            </a:r>
            <a:endParaRPr lang="en-US" altLang="ja-JP" sz="1200" b="1" dirty="0">
              <a:solidFill>
                <a:schemeClr val="tx1"/>
              </a:solidFill>
              <a:latin typeface="+mn-ea"/>
            </a:endParaRPr>
          </a:p>
          <a:p>
            <a:pPr>
              <a:defRPr/>
            </a:pPr>
            <a:r>
              <a:rPr lang="ja-JP" altLang="en-US" sz="1100" dirty="0">
                <a:solidFill>
                  <a:schemeClr val="tx1"/>
                </a:solidFill>
                <a:latin typeface="+mn-ea"/>
              </a:rPr>
              <a:t>　・既指定拠点病院（更新＋現況） 　　　　１６</a:t>
            </a:r>
            <a:endParaRPr lang="en-US" altLang="ja-JP" sz="1100" dirty="0">
              <a:solidFill>
                <a:schemeClr val="tx1"/>
              </a:solidFill>
              <a:latin typeface="+mn-ea"/>
            </a:endParaRPr>
          </a:p>
          <a:p>
            <a:pPr>
              <a:defRPr/>
            </a:pPr>
            <a:r>
              <a:rPr lang="ja-JP" altLang="en-US" sz="1100" dirty="0">
                <a:solidFill>
                  <a:schemeClr val="tx1"/>
                </a:solidFill>
                <a:latin typeface="+mn-ea"/>
              </a:rPr>
              <a:t>　・新規申請病院　　　　　　　　　　　　　　　　２</a:t>
            </a:r>
            <a:endParaRPr lang="en-US" altLang="ja-JP" sz="1100" dirty="0">
              <a:solidFill>
                <a:schemeClr val="tx1"/>
              </a:solidFill>
              <a:latin typeface="+mn-ea"/>
            </a:endParaRPr>
          </a:p>
          <a:p>
            <a:pPr>
              <a:defRPr/>
            </a:pPr>
            <a:r>
              <a:rPr lang="ja-JP" altLang="en-US" sz="1100" dirty="0">
                <a:solidFill>
                  <a:schemeClr val="tx1"/>
                </a:solidFill>
                <a:latin typeface="+mn-ea"/>
              </a:rPr>
              <a:t>　　　　　　　　　　　　　　　　　　　</a:t>
            </a:r>
            <a:r>
              <a:rPr lang="ja-JP" altLang="en-US" sz="1200" b="1" dirty="0">
                <a:solidFill>
                  <a:schemeClr val="tx1"/>
                </a:solidFill>
                <a:latin typeface="+mn-ea"/>
              </a:rPr>
              <a:t>合計　１８</a:t>
            </a:r>
            <a:r>
              <a:rPr lang="ja-JP" altLang="en-US" sz="1200" b="1" dirty="0" smtClean="0">
                <a:solidFill>
                  <a:schemeClr val="tx1"/>
                </a:solidFill>
                <a:latin typeface="+mn-ea"/>
              </a:rPr>
              <a:t>病院</a:t>
            </a:r>
            <a:endParaRPr lang="en-US" altLang="ja-JP" sz="1000" dirty="0">
              <a:solidFill>
                <a:schemeClr val="tx1"/>
              </a:solidFill>
              <a:latin typeface="+mn-ea"/>
            </a:endParaRPr>
          </a:p>
        </p:txBody>
      </p:sp>
      <p:sp>
        <p:nvSpPr>
          <p:cNvPr id="9" name="角丸四角形 8"/>
          <p:cNvSpPr/>
          <p:nvPr/>
        </p:nvSpPr>
        <p:spPr>
          <a:xfrm>
            <a:off x="6334125" y="3141663"/>
            <a:ext cx="2554288" cy="433387"/>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nchor="ctr"/>
          <a:lstStyle/>
          <a:p>
            <a:pPr algn="ctr">
              <a:lnSpc>
                <a:spcPts val="1400"/>
              </a:lnSpc>
              <a:defRPr/>
            </a:pPr>
            <a:r>
              <a:rPr lang="ja-JP" altLang="en-US" sz="1400" dirty="0">
                <a:solidFill>
                  <a:schemeClr val="tx1"/>
                </a:solidFill>
                <a:latin typeface="+mn-ea"/>
              </a:rPr>
              <a:t>大阪府における拠点</a:t>
            </a:r>
            <a:r>
              <a:rPr lang="ja-JP" altLang="en-US" sz="1400" dirty="0" smtClean="0">
                <a:solidFill>
                  <a:schemeClr val="tx1"/>
                </a:solidFill>
                <a:latin typeface="+mn-ea"/>
              </a:rPr>
              <a:t>病院</a:t>
            </a:r>
            <a:r>
              <a:rPr lang="en-US" altLang="ja-JP" sz="1400" dirty="0" smtClean="0">
                <a:solidFill>
                  <a:schemeClr val="tx1"/>
                </a:solidFill>
                <a:latin typeface="+mn-ea"/>
              </a:rPr>
              <a:t/>
            </a:r>
            <a:br>
              <a:rPr lang="en-US" altLang="ja-JP" sz="1400" dirty="0" smtClean="0">
                <a:solidFill>
                  <a:schemeClr val="tx1"/>
                </a:solidFill>
                <a:latin typeface="+mn-ea"/>
              </a:rPr>
            </a:br>
            <a:r>
              <a:rPr lang="ja-JP" altLang="en-US" sz="1400" dirty="0" smtClean="0">
                <a:solidFill>
                  <a:schemeClr val="tx1"/>
                </a:solidFill>
                <a:latin typeface="+mn-ea"/>
              </a:rPr>
              <a:t>必要数は２４病院</a:t>
            </a:r>
            <a:endParaRPr lang="en-US" altLang="ja-JP" sz="1400" dirty="0">
              <a:solidFill>
                <a:schemeClr val="tx1"/>
              </a:solidFill>
              <a:latin typeface="+mn-ea"/>
            </a:endParaRPr>
          </a:p>
        </p:txBody>
      </p:sp>
      <p:sp>
        <p:nvSpPr>
          <p:cNvPr id="27" name="テキスト ボックス 26"/>
          <p:cNvSpPr txBox="1"/>
          <p:nvPr/>
        </p:nvSpPr>
        <p:spPr>
          <a:xfrm>
            <a:off x="125413" y="2457549"/>
            <a:ext cx="8907462" cy="532453"/>
          </a:xfrm>
          <a:prstGeom prst="rect">
            <a:avLst/>
          </a:prstGeom>
          <a:noFill/>
          <a:ln>
            <a:solidFill>
              <a:schemeClr val="tx1"/>
            </a:solidFill>
          </a:ln>
        </p:spPr>
        <p:txBody>
          <a:bodyPr lIns="36000" rIns="0" anchor="ctr">
            <a:spAutoFit/>
          </a:bodyPr>
          <a:lstStyle/>
          <a:p>
            <a:pPr marL="485775" indent="-485775">
              <a:lnSpc>
                <a:spcPct val="110000"/>
              </a:lnSpc>
              <a:defRPr/>
            </a:pPr>
            <a:r>
              <a:rPr lang="en-US" altLang="ja-JP" sz="1300" b="1" dirty="0">
                <a:latin typeface="+mn-ea"/>
                <a:ea typeface="+mn-ea"/>
              </a:rPr>
              <a:t>【</a:t>
            </a:r>
            <a:r>
              <a:rPr lang="ja-JP" altLang="en-US" sz="1300" b="1" dirty="0">
                <a:latin typeface="+mn-ea"/>
                <a:ea typeface="+mn-ea"/>
              </a:rPr>
              <a:t>課題</a:t>
            </a:r>
            <a:r>
              <a:rPr lang="en-US" altLang="ja-JP" sz="1300" b="1" dirty="0" smtClean="0">
                <a:latin typeface="+mn-ea"/>
                <a:ea typeface="+mn-ea"/>
              </a:rPr>
              <a:t>】</a:t>
            </a:r>
            <a:r>
              <a:rPr lang="ja-JP" altLang="en-US" sz="1300" b="1" dirty="0" smtClean="0">
                <a:latin typeface="+mn-ea"/>
                <a:ea typeface="+mn-ea"/>
              </a:rPr>
              <a:t>　　</a:t>
            </a:r>
            <a:r>
              <a:rPr lang="ja-JP" altLang="en-US" sz="1300" dirty="0" smtClean="0">
                <a:latin typeface="+mn-ea"/>
                <a:ea typeface="+mn-ea"/>
              </a:rPr>
              <a:t>大阪府</a:t>
            </a:r>
            <a:r>
              <a:rPr lang="ja-JP" altLang="en-US" sz="1300" dirty="0">
                <a:latin typeface="+mn-ea"/>
                <a:ea typeface="+mn-ea"/>
              </a:rPr>
              <a:t>は死亡率も高く、人口に比して拠点病院数が</a:t>
            </a:r>
            <a:r>
              <a:rPr lang="ja-JP" altLang="en-US" sz="1300" dirty="0" smtClean="0">
                <a:latin typeface="+mn-ea"/>
                <a:ea typeface="+mn-ea"/>
              </a:rPr>
              <a:t>不足。先進的</a:t>
            </a:r>
            <a:r>
              <a:rPr lang="ja-JP" altLang="en-US" sz="1300" dirty="0">
                <a:latin typeface="+mn-ea"/>
                <a:ea typeface="+mn-ea"/>
              </a:rPr>
              <a:t>治療の提供とともに、在宅</a:t>
            </a:r>
            <a:r>
              <a:rPr lang="ja-JP" altLang="en-US" sz="1300" dirty="0" smtClean="0">
                <a:latin typeface="+mn-ea"/>
                <a:ea typeface="+mn-ea"/>
              </a:rPr>
              <a:t>医療を含めた</a:t>
            </a:r>
            <a:r>
              <a:rPr lang="ja-JP" altLang="en-US" sz="1300" dirty="0">
                <a:latin typeface="+mn-ea"/>
                <a:ea typeface="+mn-ea"/>
              </a:rPr>
              <a:t>地域連携の充実が</a:t>
            </a:r>
            <a:r>
              <a:rPr lang="ja-JP" altLang="en-US" sz="1300" dirty="0" smtClean="0">
                <a:latin typeface="+mn-ea"/>
                <a:ea typeface="+mn-ea"/>
              </a:rPr>
              <a:t>求められる中、</a:t>
            </a:r>
            <a:r>
              <a:rPr lang="ja-JP" altLang="en-US" sz="1300" dirty="0">
                <a:latin typeface="+mn-ea"/>
                <a:ea typeface="+mn-ea"/>
              </a:rPr>
              <a:t>府内全域での役割分担と連携体制の強化を図り、がん医療を充実させる必要がある。</a:t>
            </a:r>
            <a:endParaRPr lang="en-US" altLang="ja-JP" sz="1300" dirty="0">
              <a:latin typeface="+mn-ea"/>
              <a:ea typeface="+mn-ea"/>
            </a:endParaRPr>
          </a:p>
        </p:txBody>
      </p:sp>
      <p:sp>
        <p:nvSpPr>
          <p:cNvPr id="24" name="角丸四角形 23"/>
          <p:cNvSpPr/>
          <p:nvPr/>
        </p:nvSpPr>
        <p:spPr>
          <a:xfrm>
            <a:off x="1135063" y="6492701"/>
            <a:ext cx="6821313" cy="320675"/>
          </a:xfrm>
          <a:prstGeom prst="roundRect">
            <a:avLst>
              <a:gd name="adj" fmla="val 0"/>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nchor="ctr"/>
          <a:lstStyle/>
          <a:p>
            <a:pPr algn="ctr">
              <a:defRPr/>
            </a:pPr>
            <a:r>
              <a:rPr lang="ja-JP" altLang="en-US" sz="1300" b="1" dirty="0">
                <a:solidFill>
                  <a:schemeClr val="tx1"/>
                </a:solidFill>
                <a:latin typeface="+mn-ea"/>
                <a:cs typeface="メイリオ" panose="020B0604030504040204" pitchFamily="50" charset="-128"/>
              </a:rPr>
              <a:t>大阪府においては、２次医療圏を基本としつつ、面で支えるがん医療提供体制の構築が重要</a:t>
            </a:r>
            <a:endParaRPr lang="en-US" altLang="ja-JP" sz="1300" b="1" dirty="0">
              <a:solidFill>
                <a:schemeClr val="tx1"/>
              </a:solidFill>
              <a:latin typeface="+mn-ea"/>
              <a:cs typeface="メイリオ" panose="020B0604030504040204" pitchFamily="50" charset="-128"/>
            </a:endParaRPr>
          </a:p>
        </p:txBody>
      </p:sp>
      <p:grpSp>
        <p:nvGrpSpPr>
          <p:cNvPr id="9235" name="グループ化 9224"/>
          <p:cNvGrpSpPr>
            <a:grpSpLocks/>
          </p:cNvGrpSpPr>
          <p:nvPr/>
        </p:nvGrpSpPr>
        <p:grpSpPr bwMode="auto">
          <a:xfrm>
            <a:off x="3455988" y="4581526"/>
            <a:ext cx="2268537" cy="1693861"/>
            <a:chOff x="3383579" y="4644092"/>
            <a:chExt cx="2268541" cy="1693591"/>
          </a:xfrm>
          <a:noFill/>
        </p:grpSpPr>
        <p:grpSp>
          <p:nvGrpSpPr>
            <p:cNvPr id="9249" name="グループ化 9216"/>
            <p:cNvGrpSpPr>
              <a:grpSpLocks/>
            </p:cNvGrpSpPr>
            <p:nvPr/>
          </p:nvGrpSpPr>
          <p:grpSpPr bwMode="auto">
            <a:xfrm>
              <a:off x="4896056" y="4769297"/>
              <a:ext cx="180064" cy="1491443"/>
              <a:chOff x="4896056" y="4769297"/>
              <a:chExt cx="180064" cy="1491443"/>
            </a:xfrm>
            <a:grpFill/>
          </p:grpSpPr>
          <p:cxnSp>
            <p:nvCxnSpPr>
              <p:cNvPr id="48" name="直線コネクタ 47"/>
              <p:cNvCxnSpPr/>
              <p:nvPr/>
            </p:nvCxnSpPr>
            <p:spPr>
              <a:xfrm>
                <a:off x="4896469" y="4769484"/>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896469" y="4999634"/>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896469" y="5188517"/>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4896469" y="5405969"/>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4896469" y="5623423"/>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4896469" y="5844049"/>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4896469" y="6056741"/>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4896469" y="6261496"/>
                <a:ext cx="179388"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250" name="グループ化 9223"/>
            <p:cNvGrpSpPr>
              <a:grpSpLocks/>
            </p:cNvGrpSpPr>
            <p:nvPr/>
          </p:nvGrpSpPr>
          <p:grpSpPr bwMode="auto">
            <a:xfrm>
              <a:off x="3383579" y="4644092"/>
              <a:ext cx="2268541" cy="1693591"/>
              <a:chOff x="3383707" y="4644092"/>
              <a:chExt cx="2268541" cy="1693591"/>
            </a:xfrm>
            <a:grpFill/>
          </p:grpSpPr>
          <p:grpSp>
            <p:nvGrpSpPr>
              <p:cNvPr id="16" name="グループ化 15"/>
              <p:cNvGrpSpPr/>
              <p:nvPr/>
            </p:nvGrpSpPr>
            <p:grpSpPr>
              <a:xfrm>
                <a:off x="3383707" y="4644092"/>
                <a:ext cx="1008000" cy="936103"/>
                <a:chOff x="3203848" y="4797153"/>
                <a:chExt cx="1008000" cy="936103"/>
              </a:xfrm>
              <a:grpFill/>
            </p:grpSpPr>
            <p:sp>
              <p:nvSpPr>
                <p:cNvPr id="3" name="テキスト ボックス 2"/>
                <p:cNvSpPr txBox="1"/>
                <p:nvPr/>
              </p:nvSpPr>
              <p:spPr>
                <a:xfrm>
                  <a:off x="3203848" y="4797153"/>
                  <a:ext cx="1008000" cy="380481"/>
                </a:xfrm>
                <a:prstGeom prst="rect">
                  <a:avLst/>
                </a:prstGeom>
                <a:grpFill/>
                <a:ln>
                  <a:solidFill>
                    <a:schemeClr val="tx1"/>
                  </a:solidFill>
                </a:ln>
              </p:spPr>
              <p:txBody>
                <a:bodyPr tIns="36000" bIns="36000" anchor="ctr">
                  <a:spAutoFit/>
                </a:bodyPr>
                <a:lstStyle/>
                <a:p>
                  <a:pPr algn="ctr">
                    <a:defRPr/>
                  </a:pPr>
                  <a:r>
                    <a:rPr lang="ja-JP" altLang="en-US" sz="1000" dirty="0">
                      <a:latin typeface="+mn-ea"/>
                      <a:ea typeface="+mn-ea"/>
                    </a:rPr>
                    <a:t>大阪府がん診療連携協議会</a:t>
                  </a:r>
                  <a:endParaRPr lang="ja-JP" altLang="en-US" sz="1200" dirty="0">
                    <a:latin typeface="+mn-ea"/>
                    <a:ea typeface="+mn-ea"/>
                  </a:endParaRPr>
                </a:p>
              </p:txBody>
            </p:sp>
            <p:sp>
              <p:nvSpPr>
                <p:cNvPr id="28" name="テキスト ボックス 27"/>
                <p:cNvSpPr txBox="1"/>
                <p:nvPr/>
              </p:nvSpPr>
              <p:spPr>
                <a:xfrm>
                  <a:off x="3362895" y="5487035"/>
                  <a:ext cx="710059" cy="246221"/>
                </a:xfrm>
                <a:prstGeom prst="rect">
                  <a:avLst/>
                </a:prstGeom>
                <a:grpFill/>
                <a:ln>
                  <a:solidFill>
                    <a:schemeClr val="tx1"/>
                  </a:solidFill>
                </a:ln>
              </p:spPr>
              <p:txBody>
                <a:bodyPr>
                  <a:spAutoFit/>
                </a:bodyPr>
                <a:lstStyle/>
                <a:p>
                  <a:pPr algn="ctr">
                    <a:defRPr/>
                  </a:pPr>
                  <a:r>
                    <a:rPr lang="ja-JP" altLang="en-US" sz="1000" dirty="0">
                      <a:latin typeface="+mn-ea"/>
                      <a:ea typeface="+mn-ea"/>
                    </a:rPr>
                    <a:t>各部会</a:t>
                  </a:r>
                  <a:endParaRPr lang="ja-JP" altLang="en-US" sz="1200" dirty="0">
                    <a:latin typeface="+mn-ea"/>
                    <a:ea typeface="+mn-ea"/>
                  </a:endParaRPr>
                </a:p>
              </p:txBody>
            </p:sp>
            <p:cxnSp>
              <p:nvCxnSpPr>
                <p:cNvPr id="5" name="直線コネクタ 4"/>
                <p:cNvCxnSpPr>
                  <a:stCxn id="3" idx="2"/>
                </p:cNvCxnSpPr>
                <p:nvPr/>
              </p:nvCxnSpPr>
              <p:spPr>
                <a:xfrm>
                  <a:off x="3707848" y="5177632"/>
                  <a:ext cx="56" cy="31787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252" name="グループ化 9222"/>
              <p:cNvGrpSpPr>
                <a:grpSpLocks/>
              </p:cNvGrpSpPr>
              <p:nvPr/>
            </p:nvGrpSpPr>
            <p:grpSpPr bwMode="auto">
              <a:xfrm>
                <a:off x="4391771" y="4686907"/>
                <a:ext cx="1260477" cy="1650776"/>
                <a:chOff x="4391771" y="4686907"/>
                <a:chExt cx="1260477" cy="1650776"/>
              </a:xfrm>
              <a:grpFill/>
            </p:grpSpPr>
            <p:grpSp>
              <p:nvGrpSpPr>
                <p:cNvPr id="9216" name="グループ化 9215"/>
                <p:cNvGrpSpPr/>
                <p:nvPr/>
              </p:nvGrpSpPr>
              <p:grpSpPr>
                <a:xfrm>
                  <a:off x="5076056" y="4686907"/>
                  <a:ext cx="576192" cy="1650776"/>
                  <a:chOff x="4931976" y="4787280"/>
                  <a:chExt cx="576192" cy="1650776"/>
                </a:xfrm>
                <a:grpFill/>
              </p:grpSpPr>
              <p:sp>
                <p:nvSpPr>
                  <p:cNvPr id="31" name="テキスト ボックス 30"/>
                  <p:cNvSpPr txBox="1"/>
                  <p:nvPr/>
                </p:nvSpPr>
                <p:spPr>
                  <a:xfrm>
                    <a:off x="4932040" y="4787280"/>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豊能</a:t>
                    </a:r>
                  </a:p>
                </p:txBody>
              </p:sp>
              <p:sp>
                <p:nvSpPr>
                  <p:cNvPr id="40" name="テキスト ボックス 39"/>
                  <p:cNvSpPr txBox="1"/>
                  <p:nvPr/>
                </p:nvSpPr>
                <p:spPr>
                  <a:xfrm>
                    <a:off x="4932040" y="5001419"/>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三島</a:t>
                    </a:r>
                  </a:p>
                </p:txBody>
              </p:sp>
              <p:sp>
                <p:nvSpPr>
                  <p:cNvPr id="41" name="テキスト ボックス 40"/>
                  <p:cNvSpPr txBox="1"/>
                  <p:nvPr/>
                </p:nvSpPr>
                <p:spPr>
                  <a:xfrm>
                    <a:off x="4932040" y="5219328"/>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北河内</a:t>
                    </a:r>
                  </a:p>
                </p:txBody>
              </p:sp>
              <p:sp>
                <p:nvSpPr>
                  <p:cNvPr id="42" name="テキスト ボックス 41"/>
                  <p:cNvSpPr txBox="1"/>
                  <p:nvPr/>
                </p:nvSpPr>
                <p:spPr>
                  <a:xfrm>
                    <a:off x="4931976" y="5435352"/>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中河内</a:t>
                    </a:r>
                  </a:p>
                </p:txBody>
              </p:sp>
              <p:sp>
                <p:nvSpPr>
                  <p:cNvPr id="43" name="テキスト ボックス 42"/>
                  <p:cNvSpPr txBox="1"/>
                  <p:nvPr/>
                </p:nvSpPr>
                <p:spPr>
                  <a:xfrm>
                    <a:off x="4931976" y="5651376"/>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南河内</a:t>
                    </a:r>
                  </a:p>
                </p:txBody>
              </p:sp>
              <p:sp>
                <p:nvSpPr>
                  <p:cNvPr id="44" name="テキスト ボックス 43"/>
                  <p:cNvSpPr txBox="1"/>
                  <p:nvPr/>
                </p:nvSpPr>
                <p:spPr>
                  <a:xfrm>
                    <a:off x="4931976" y="5867400"/>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堺市</a:t>
                    </a:r>
                  </a:p>
                </p:txBody>
              </p:sp>
              <p:sp>
                <p:nvSpPr>
                  <p:cNvPr id="45" name="テキスト ボックス 44"/>
                  <p:cNvSpPr txBox="1"/>
                  <p:nvPr/>
                </p:nvSpPr>
                <p:spPr>
                  <a:xfrm>
                    <a:off x="4931976" y="6083424"/>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泉州</a:t>
                    </a:r>
                  </a:p>
                </p:txBody>
              </p:sp>
              <p:sp>
                <p:nvSpPr>
                  <p:cNvPr id="46" name="テキスト ボックス 45"/>
                  <p:cNvSpPr txBox="1"/>
                  <p:nvPr/>
                </p:nvSpPr>
                <p:spPr>
                  <a:xfrm>
                    <a:off x="4932040" y="6284168"/>
                    <a:ext cx="576128" cy="153888"/>
                  </a:xfrm>
                  <a:prstGeom prst="rect">
                    <a:avLst/>
                  </a:prstGeom>
                  <a:grpFill/>
                  <a:ln>
                    <a:solidFill>
                      <a:schemeClr val="tx1"/>
                    </a:solidFill>
                  </a:ln>
                </p:spPr>
                <p:txBody>
                  <a:bodyPr tIns="0" bIns="0">
                    <a:spAutoFit/>
                  </a:bodyPr>
                  <a:lstStyle/>
                  <a:p>
                    <a:pPr algn="ctr">
                      <a:defRPr/>
                    </a:pPr>
                    <a:r>
                      <a:rPr lang="ja-JP" altLang="en-US" sz="1000" dirty="0">
                        <a:latin typeface="+mn-ea"/>
                        <a:ea typeface="+mn-ea"/>
                      </a:rPr>
                      <a:t>大阪市</a:t>
                    </a:r>
                  </a:p>
                </p:txBody>
              </p:sp>
            </p:grpSp>
            <p:grpSp>
              <p:nvGrpSpPr>
                <p:cNvPr id="9254" name="グループ化 9221"/>
                <p:cNvGrpSpPr>
                  <a:grpSpLocks/>
                </p:cNvGrpSpPr>
                <p:nvPr/>
              </p:nvGrpSpPr>
              <p:grpSpPr bwMode="auto">
                <a:xfrm>
                  <a:off x="4391771" y="4769484"/>
                  <a:ext cx="504826" cy="1492012"/>
                  <a:chOff x="4391771" y="4769484"/>
                  <a:chExt cx="504826" cy="1492012"/>
                </a:xfrm>
                <a:grpFill/>
              </p:grpSpPr>
              <p:cxnSp>
                <p:nvCxnSpPr>
                  <p:cNvPr id="22" name="直線コネクタ 21"/>
                  <p:cNvCxnSpPr>
                    <a:stCxn id="3" idx="3"/>
                  </p:cNvCxnSpPr>
                  <p:nvPr/>
                </p:nvCxnSpPr>
                <p:spPr>
                  <a:xfrm>
                    <a:off x="4391771" y="4834561"/>
                    <a:ext cx="504826"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20" name="直線コネクタ 9219"/>
                  <p:cNvCxnSpPr/>
                  <p:nvPr/>
                </p:nvCxnSpPr>
                <p:spPr>
                  <a:xfrm>
                    <a:off x="4896597" y="4769484"/>
                    <a:ext cx="0" cy="1492012"/>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sp>
        <p:nvSpPr>
          <p:cNvPr id="9231" name="正方形/長方形 9230"/>
          <p:cNvSpPr/>
          <p:nvPr/>
        </p:nvSpPr>
        <p:spPr bwMode="auto">
          <a:xfrm>
            <a:off x="125413" y="4484688"/>
            <a:ext cx="2790825" cy="129698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9228" name="角丸四角形 9227"/>
          <p:cNvSpPr/>
          <p:nvPr/>
        </p:nvSpPr>
        <p:spPr bwMode="auto">
          <a:xfrm>
            <a:off x="969963" y="4603750"/>
            <a:ext cx="1009650" cy="234950"/>
          </a:xfrm>
          <a:prstGeom prst="round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anchor="ctr"/>
          <a:lstStyle/>
          <a:p>
            <a:pPr algn="ctr">
              <a:defRPr/>
            </a:pPr>
            <a:r>
              <a:rPr lang="ja-JP" altLang="en-US" sz="1000" dirty="0">
                <a:solidFill>
                  <a:schemeClr val="tx1"/>
                </a:solidFill>
                <a:latin typeface="+mn-ea"/>
              </a:rPr>
              <a:t>地域医療機関</a:t>
            </a:r>
          </a:p>
        </p:txBody>
      </p:sp>
      <p:sp>
        <p:nvSpPr>
          <p:cNvPr id="66" name="角丸四角形 65"/>
          <p:cNvSpPr/>
          <p:nvPr/>
        </p:nvSpPr>
        <p:spPr bwMode="auto">
          <a:xfrm>
            <a:off x="646113" y="5002213"/>
            <a:ext cx="1657350" cy="315912"/>
          </a:xfrm>
          <a:prstGeom prst="roundRect">
            <a:avLst>
              <a:gd name="adj" fmla="val 31998"/>
            </a:avLst>
          </a:prstGeom>
          <a:noFill/>
          <a:ln w="19050">
            <a:solidFill>
              <a:schemeClr val="accent2"/>
            </a:solidFill>
          </a:ln>
        </p:spPr>
        <p:style>
          <a:lnRef idx="2">
            <a:schemeClr val="accent6"/>
          </a:lnRef>
          <a:fillRef idx="1">
            <a:schemeClr val="lt1"/>
          </a:fillRef>
          <a:effectRef idx="0">
            <a:schemeClr val="accent6"/>
          </a:effectRef>
          <a:fontRef idx="minor">
            <a:schemeClr val="dk1"/>
          </a:fontRef>
        </p:style>
        <p:txBody>
          <a:bodyPr lIns="36000" tIns="36000" rIns="36000" bIns="36000" anchor="ctr"/>
          <a:lstStyle/>
          <a:p>
            <a:pPr algn="ctr">
              <a:defRPr/>
            </a:pPr>
            <a:r>
              <a:rPr lang="ja-JP" altLang="en-US" sz="1000" dirty="0">
                <a:solidFill>
                  <a:schemeClr val="tx1"/>
                </a:solidFill>
                <a:latin typeface="+mn-ea"/>
              </a:rPr>
              <a:t>地域がん診療連携拠点病院</a:t>
            </a:r>
          </a:p>
        </p:txBody>
      </p:sp>
      <p:sp>
        <p:nvSpPr>
          <p:cNvPr id="67" name="角丸四角形 66"/>
          <p:cNvSpPr/>
          <p:nvPr/>
        </p:nvSpPr>
        <p:spPr bwMode="auto">
          <a:xfrm>
            <a:off x="682625" y="5356225"/>
            <a:ext cx="1560513" cy="263525"/>
          </a:xfrm>
          <a:prstGeom prst="roundRect">
            <a:avLst>
              <a:gd name="adj" fmla="val 27537"/>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lIns="36000" tIns="36000" rIns="36000" bIns="36000" anchor="ctr"/>
          <a:lstStyle/>
          <a:p>
            <a:pPr algn="ctr">
              <a:defRPr/>
            </a:pPr>
            <a:r>
              <a:rPr lang="ja-JP" altLang="en-US" sz="1000" dirty="0">
                <a:solidFill>
                  <a:schemeClr val="tx1"/>
                </a:solidFill>
                <a:latin typeface="+mn-ea"/>
              </a:rPr>
              <a:t>大阪府がん診療拠点病院</a:t>
            </a:r>
          </a:p>
        </p:txBody>
      </p:sp>
      <p:sp>
        <p:nvSpPr>
          <p:cNvPr id="68" name="角丸四角形 67"/>
          <p:cNvSpPr/>
          <p:nvPr/>
        </p:nvSpPr>
        <p:spPr bwMode="auto">
          <a:xfrm>
            <a:off x="179388" y="4772025"/>
            <a:ext cx="288925" cy="931863"/>
          </a:xfrm>
          <a:prstGeom prst="round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anchor="ctr"/>
          <a:lstStyle/>
          <a:p>
            <a:pPr algn="ctr">
              <a:defRPr/>
            </a:pPr>
            <a:r>
              <a:rPr lang="ja-JP" altLang="en-US" sz="1000" dirty="0">
                <a:solidFill>
                  <a:schemeClr val="tx1"/>
                </a:solidFill>
                <a:latin typeface="+mn-ea"/>
              </a:rPr>
              <a:t>地域医療機関</a:t>
            </a:r>
          </a:p>
        </p:txBody>
      </p:sp>
      <p:sp>
        <p:nvSpPr>
          <p:cNvPr id="69" name="角丸四角形 68"/>
          <p:cNvSpPr/>
          <p:nvPr/>
        </p:nvSpPr>
        <p:spPr bwMode="auto">
          <a:xfrm>
            <a:off x="2501900" y="4778375"/>
            <a:ext cx="288925" cy="931863"/>
          </a:xfrm>
          <a:prstGeom prst="round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anchor="ctr"/>
          <a:lstStyle/>
          <a:p>
            <a:pPr algn="ctr">
              <a:defRPr/>
            </a:pPr>
            <a:r>
              <a:rPr lang="ja-JP" altLang="en-US" sz="1000" dirty="0">
                <a:solidFill>
                  <a:schemeClr val="tx1"/>
                </a:solidFill>
                <a:latin typeface="+mn-ea"/>
              </a:rPr>
              <a:t>地域医療機関</a:t>
            </a:r>
          </a:p>
        </p:txBody>
      </p:sp>
      <p:sp>
        <p:nvSpPr>
          <p:cNvPr id="9229" name="上下矢印 9228"/>
          <p:cNvSpPr/>
          <p:nvPr/>
        </p:nvSpPr>
        <p:spPr bwMode="auto">
          <a:xfrm>
            <a:off x="1404938" y="4789488"/>
            <a:ext cx="214312" cy="266700"/>
          </a:xfrm>
          <a:prstGeom prst="upDown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71" name="上下矢印 70"/>
          <p:cNvSpPr/>
          <p:nvPr/>
        </p:nvSpPr>
        <p:spPr bwMode="auto">
          <a:xfrm rot="5400000">
            <a:off x="2275682" y="5245893"/>
            <a:ext cx="215900" cy="265113"/>
          </a:xfrm>
          <a:prstGeom prst="upDown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72" name="上下矢印 71"/>
          <p:cNvSpPr/>
          <p:nvPr/>
        </p:nvSpPr>
        <p:spPr bwMode="auto">
          <a:xfrm rot="5400000">
            <a:off x="489743" y="5215732"/>
            <a:ext cx="214313" cy="266700"/>
          </a:xfrm>
          <a:prstGeom prst="upDown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9230" name="上矢印 9229"/>
          <p:cNvSpPr/>
          <p:nvPr/>
        </p:nvSpPr>
        <p:spPr bwMode="auto">
          <a:xfrm>
            <a:off x="1355725" y="5670550"/>
            <a:ext cx="214313" cy="322263"/>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73" name="角丸四角形 72"/>
          <p:cNvSpPr/>
          <p:nvPr/>
        </p:nvSpPr>
        <p:spPr bwMode="auto">
          <a:xfrm>
            <a:off x="635000" y="6021288"/>
            <a:ext cx="1655763" cy="336550"/>
          </a:xfrm>
          <a:prstGeom prst="roundRect">
            <a:avLst>
              <a:gd name="adj" fmla="val 34924"/>
            </a:avLst>
          </a:prstGeom>
          <a:noFill/>
          <a:ln w="19050">
            <a:solidFill>
              <a:schemeClr val="accent2"/>
            </a:solidFill>
          </a:ln>
        </p:spPr>
        <p:style>
          <a:lnRef idx="2">
            <a:schemeClr val="accent6"/>
          </a:lnRef>
          <a:fillRef idx="1">
            <a:schemeClr val="lt1"/>
          </a:fillRef>
          <a:effectRef idx="0">
            <a:schemeClr val="accent6"/>
          </a:effectRef>
          <a:fontRef idx="minor">
            <a:schemeClr val="dk1"/>
          </a:fontRef>
        </p:style>
        <p:txBody>
          <a:bodyPr lIns="36000" tIns="36000" rIns="36000" bIns="36000" anchor="ctr"/>
          <a:lstStyle/>
          <a:p>
            <a:pPr algn="ctr">
              <a:defRPr/>
            </a:pPr>
            <a:r>
              <a:rPr lang="ja-JP" altLang="en-US" sz="1000" dirty="0">
                <a:solidFill>
                  <a:schemeClr val="tx1"/>
                </a:solidFill>
                <a:latin typeface="+mn-ea"/>
              </a:rPr>
              <a:t>成人病センター</a:t>
            </a:r>
            <a:endParaRPr lang="en-US" altLang="ja-JP" sz="1000" dirty="0">
              <a:solidFill>
                <a:schemeClr val="tx1"/>
              </a:solidFill>
              <a:latin typeface="+mn-ea"/>
            </a:endParaRPr>
          </a:p>
          <a:p>
            <a:pPr algn="ctr">
              <a:defRPr/>
            </a:pPr>
            <a:r>
              <a:rPr lang="ja-JP" altLang="en-US" sz="1000" dirty="0">
                <a:solidFill>
                  <a:schemeClr val="tx1"/>
                </a:solidFill>
                <a:latin typeface="+mn-ea"/>
              </a:rPr>
              <a:t>及び ５大学病院</a:t>
            </a:r>
          </a:p>
        </p:txBody>
      </p:sp>
      <p:sp>
        <p:nvSpPr>
          <p:cNvPr id="9232" name="角丸四角形吹き出し 9231"/>
          <p:cNvSpPr/>
          <p:nvPr/>
        </p:nvSpPr>
        <p:spPr bwMode="auto">
          <a:xfrm>
            <a:off x="1824038" y="5805488"/>
            <a:ext cx="863600" cy="144462"/>
          </a:xfrm>
          <a:prstGeom prst="wedgeRoundRectCallout">
            <a:avLst>
              <a:gd name="adj1" fmla="val -83030"/>
              <a:gd name="adj2" fmla="val -29791"/>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anchor="ctr"/>
          <a:lstStyle/>
          <a:p>
            <a:pPr algn="ctr">
              <a:defRPr/>
            </a:pPr>
            <a:r>
              <a:rPr lang="ja-JP" altLang="en-US" sz="1000" dirty="0">
                <a:solidFill>
                  <a:schemeClr val="tx1"/>
                </a:solidFill>
                <a:latin typeface="+mn-ea"/>
              </a:rPr>
              <a:t>人材育成</a:t>
            </a:r>
            <a:endParaRPr lang="ja-JP" altLang="en-US" dirty="0">
              <a:solidFill>
                <a:schemeClr val="tx1"/>
              </a:solidFill>
              <a:latin typeface="+mn-ea"/>
            </a:endParaRPr>
          </a:p>
        </p:txBody>
      </p:sp>
      <p:sp>
        <p:nvSpPr>
          <p:cNvPr id="77" name="角丸四角形吹き出し 76"/>
          <p:cNvSpPr/>
          <p:nvPr/>
        </p:nvSpPr>
        <p:spPr bwMode="auto">
          <a:xfrm>
            <a:off x="271463" y="5813425"/>
            <a:ext cx="863600" cy="144463"/>
          </a:xfrm>
          <a:prstGeom prst="wedgeRoundRectCallout">
            <a:avLst>
              <a:gd name="adj1" fmla="val 84369"/>
              <a:gd name="adj2" fmla="val -29791"/>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ja-JP" altLang="en-US" sz="1000" dirty="0">
                <a:solidFill>
                  <a:schemeClr val="tx1"/>
                </a:solidFill>
                <a:latin typeface="+mn-ea"/>
              </a:rPr>
              <a:t>高度先進医療</a:t>
            </a:r>
            <a:endParaRPr lang="ja-JP" altLang="en-US" dirty="0">
              <a:solidFill>
                <a:schemeClr val="tx1"/>
              </a:solidFill>
              <a:latin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4925" y="296863"/>
            <a:ext cx="9074150" cy="4068762"/>
          </a:xfrm>
          <a:prstGeom prst="rect">
            <a:avLst/>
          </a:prstGeom>
          <a:solidFill>
            <a:schemeClr val="bg2"/>
          </a:solidFill>
          <a:ln w="158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正方形/長方形 7"/>
          <p:cNvSpPr/>
          <p:nvPr/>
        </p:nvSpPr>
        <p:spPr>
          <a:xfrm>
            <a:off x="34925" y="4986338"/>
            <a:ext cx="9074150" cy="1682750"/>
          </a:xfrm>
          <a:prstGeom prst="rect">
            <a:avLst/>
          </a:prstGeom>
          <a:solidFill>
            <a:schemeClr val="bg1"/>
          </a:solidFill>
          <a:ln w="76200" cmpd="dbl">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 name="下矢印 10"/>
          <p:cNvSpPr/>
          <p:nvPr/>
        </p:nvSpPr>
        <p:spPr>
          <a:xfrm>
            <a:off x="4211638" y="4607172"/>
            <a:ext cx="792162" cy="179388"/>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00"/>
          </a:p>
        </p:txBody>
      </p:sp>
      <p:sp>
        <p:nvSpPr>
          <p:cNvPr id="14" name="正方形/長方形 13"/>
          <p:cNvSpPr/>
          <p:nvPr/>
        </p:nvSpPr>
        <p:spPr>
          <a:xfrm>
            <a:off x="4643438" y="1773238"/>
            <a:ext cx="4392612" cy="251936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36000" anchor="ctr"/>
          <a:lstStyle/>
          <a:p>
            <a:pPr>
              <a:defRPr/>
            </a:pPr>
            <a:r>
              <a:rPr lang="ja-JP" altLang="en-US" sz="1200" b="1" dirty="0" smtClean="0">
                <a:solidFill>
                  <a:schemeClr val="tx1"/>
                </a:solidFill>
              </a:rPr>
              <a:t>○</a:t>
            </a:r>
            <a:r>
              <a:rPr lang="ja-JP" altLang="en-US" sz="1200" b="1" dirty="0">
                <a:solidFill>
                  <a:schemeClr val="tx1"/>
                </a:solidFill>
              </a:rPr>
              <a:t>大阪市２次医療圏の現状と課題</a:t>
            </a:r>
            <a:endParaRPr lang="en-US" altLang="ja-JP" sz="1200" b="1" dirty="0">
              <a:solidFill>
                <a:schemeClr val="tx1"/>
              </a:solidFill>
            </a:endParaRPr>
          </a:p>
          <a:p>
            <a:pPr>
              <a:defRPr/>
            </a:pPr>
            <a:r>
              <a:rPr lang="ja-JP" altLang="en-US" sz="1200" dirty="0">
                <a:solidFill>
                  <a:schemeClr val="tx1"/>
                </a:solidFill>
              </a:rPr>
              <a:t>　■人口　　　　　　　　　　　　　約</a:t>
            </a:r>
            <a:r>
              <a:rPr lang="ja-JP" altLang="en-US" sz="1200" dirty="0" smtClean="0">
                <a:solidFill>
                  <a:schemeClr val="tx1"/>
                </a:solidFill>
              </a:rPr>
              <a:t>２６</a:t>
            </a:r>
            <a:r>
              <a:rPr lang="ja-JP" altLang="en-US" sz="1200" dirty="0">
                <a:solidFill>
                  <a:schemeClr val="tx1"/>
                </a:solidFill>
              </a:rPr>
              <a:t>９</a:t>
            </a:r>
            <a:r>
              <a:rPr lang="ja-JP" altLang="en-US" sz="1200" dirty="0" smtClean="0">
                <a:solidFill>
                  <a:schemeClr val="tx1"/>
                </a:solidFill>
              </a:rPr>
              <a:t>万人</a:t>
            </a:r>
            <a:endParaRPr lang="en-US" altLang="ja-JP" sz="1200" dirty="0">
              <a:solidFill>
                <a:schemeClr val="tx1"/>
              </a:solidFill>
            </a:endParaRPr>
          </a:p>
          <a:p>
            <a:pPr>
              <a:defRPr/>
            </a:pPr>
            <a:r>
              <a:rPr lang="ja-JP" altLang="en-US" sz="1200" dirty="0">
                <a:solidFill>
                  <a:schemeClr val="tx1"/>
                </a:solidFill>
              </a:rPr>
              <a:t>　■拠点病院数　　　　　　　　　</a:t>
            </a:r>
            <a:r>
              <a:rPr lang="ja-JP" altLang="en-US" sz="1200" dirty="0" smtClean="0">
                <a:solidFill>
                  <a:schemeClr val="tx1"/>
                </a:solidFill>
              </a:rPr>
              <a:t>４か所</a:t>
            </a:r>
            <a:r>
              <a:rPr lang="ja-JP" altLang="en-US" sz="1200" dirty="0">
                <a:solidFill>
                  <a:schemeClr val="tx1"/>
                </a:solidFill>
              </a:rPr>
              <a:t>＋成人病Ｃ・大阪市大</a:t>
            </a:r>
            <a:endParaRPr lang="en-US" altLang="ja-JP" sz="1200" dirty="0">
              <a:solidFill>
                <a:schemeClr val="tx1"/>
              </a:solidFill>
            </a:endParaRPr>
          </a:p>
          <a:p>
            <a:pPr>
              <a:defRPr/>
            </a:pPr>
            <a:r>
              <a:rPr lang="ja-JP" altLang="en-US" sz="1200" dirty="0">
                <a:solidFill>
                  <a:schemeClr val="tx1"/>
                </a:solidFill>
              </a:rPr>
              <a:t>　■罹患率は府内平均を上回り、死亡率は府内で最も高い</a:t>
            </a:r>
            <a:endParaRPr lang="en-US" altLang="ja-JP" sz="1200" dirty="0">
              <a:solidFill>
                <a:schemeClr val="tx1"/>
              </a:solidFill>
            </a:endParaRPr>
          </a:p>
          <a:p>
            <a:pPr>
              <a:defRPr/>
            </a:pPr>
            <a:r>
              <a:rPr lang="ja-JP" altLang="en-US" sz="1200" dirty="0">
                <a:solidFill>
                  <a:schemeClr val="tx1"/>
                </a:solidFill>
              </a:rPr>
              <a:t>　■他圏域・他府県から患者の流入</a:t>
            </a:r>
            <a:endParaRPr lang="en-US" altLang="ja-JP" sz="1200" dirty="0">
              <a:solidFill>
                <a:schemeClr val="tx1"/>
              </a:solidFill>
            </a:endParaRPr>
          </a:p>
          <a:p>
            <a:pPr>
              <a:defRPr/>
            </a:pPr>
            <a:endParaRPr lang="en-US" altLang="ja-JP" sz="1200" b="1" dirty="0">
              <a:solidFill>
                <a:schemeClr val="tx1"/>
              </a:solidFill>
            </a:endParaRPr>
          </a:p>
          <a:p>
            <a:pPr>
              <a:defRPr/>
            </a:pPr>
            <a:r>
              <a:rPr lang="ja-JP" altLang="en-US" sz="1200" b="1" dirty="0">
                <a:solidFill>
                  <a:schemeClr val="tx1"/>
                </a:solidFill>
              </a:rPr>
              <a:t>○大阪警察病院の特長</a:t>
            </a:r>
            <a:r>
              <a:rPr lang="en-US" altLang="ja-JP" sz="1200" b="1" dirty="0">
                <a:solidFill>
                  <a:schemeClr val="tx1"/>
                </a:solidFill>
              </a:rPr>
              <a:t>【</a:t>
            </a:r>
            <a:r>
              <a:rPr lang="ja-JP" altLang="en-US" sz="1200" b="1" dirty="0">
                <a:solidFill>
                  <a:schemeClr val="tx1"/>
                </a:solidFill>
              </a:rPr>
              <a:t>地域医療支援病院・３次救急医療機関</a:t>
            </a:r>
            <a:r>
              <a:rPr lang="en-US" altLang="ja-JP" sz="1200" b="1" dirty="0">
                <a:solidFill>
                  <a:schemeClr val="tx1"/>
                </a:solidFill>
              </a:rPr>
              <a:t>】</a:t>
            </a:r>
          </a:p>
          <a:p>
            <a:pPr>
              <a:defRPr/>
            </a:pPr>
            <a:r>
              <a:rPr lang="ja-JP" altLang="en-US" sz="1200" dirty="0">
                <a:solidFill>
                  <a:schemeClr val="tx1"/>
                </a:solidFill>
              </a:rPr>
              <a:t>　</a:t>
            </a:r>
            <a:r>
              <a:rPr lang="ja-JP" altLang="en-US" sz="1200" dirty="0" smtClean="0">
                <a:solidFill>
                  <a:schemeClr val="tx1"/>
                </a:solidFill>
              </a:rPr>
              <a:t>・新入院患者のがん患者の割合が</a:t>
            </a:r>
            <a:r>
              <a:rPr lang="ja-JP" altLang="en-US" sz="1200" dirty="0">
                <a:solidFill>
                  <a:schemeClr val="tx1"/>
                </a:solidFill>
              </a:rPr>
              <a:t>圏域</a:t>
            </a:r>
            <a:r>
              <a:rPr lang="ja-JP" altLang="en-US" sz="1200" dirty="0" smtClean="0">
                <a:solidFill>
                  <a:schemeClr val="tx1"/>
                </a:solidFill>
              </a:rPr>
              <a:t>で１位</a:t>
            </a:r>
            <a:r>
              <a:rPr lang="ja-JP" altLang="en-US" sz="1000" dirty="0" smtClean="0">
                <a:solidFill>
                  <a:schemeClr val="tx1"/>
                </a:solidFill>
              </a:rPr>
              <a:t>（成人病</a:t>
            </a:r>
            <a:r>
              <a:rPr lang="en-US" altLang="ja-JP" sz="1000" dirty="0" smtClean="0">
                <a:solidFill>
                  <a:schemeClr val="tx1"/>
                </a:solidFill>
              </a:rPr>
              <a:t>C</a:t>
            </a:r>
            <a:r>
              <a:rPr lang="ja-JP" altLang="en-US" sz="1000" dirty="0" smtClean="0">
                <a:solidFill>
                  <a:schemeClr val="tx1"/>
                </a:solidFill>
              </a:rPr>
              <a:t>除く）</a:t>
            </a:r>
            <a:endParaRPr lang="en-US" altLang="ja-JP" sz="1000" dirty="0">
              <a:solidFill>
                <a:schemeClr val="tx1"/>
              </a:solidFill>
            </a:endParaRPr>
          </a:p>
          <a:p>
            <a:pPr>
              <a:defRPr/>
            </a:pPr>
            <a:r>
              <a:rPr lang="ja-JP" altLang="en-US" sz="1200" dirty="0">
                <a:solidFill>
                  <a:schemeClr val="tx1"/>
                </a:solidFill>
              </a:rPr>
              <a:t>　・悪性腫瘍手術</a:t>
            </a:r>
            <a:r>
              <a:rPr lang="ja-JP" altLang="en-US" sz="1200" dirty="0" smtClean="0">
                <a:solidFill>
                  <a:schemeClr val="tx1"/>
                </a:solidFill>
              </a:rPr>
              <a:t>件数が大学病院に次ぐ件数（１，９３５件）</a:t>
            </a:r>
            <a:endParaRPr lang="en-US" altLang="ja-JP" sz="1200" dirty="0">
              <a:solidFill>
                <a:schemeClr val="tx1"/>
              </a:solidFill>
            </a:endParaRPr>
          </a:p>
          <a:p>
            <a:pPr>
              <a:defRPr/>
            </a:pPr>
            <a:r>
              <a:rPr lang="ja-JP" altLang="en-US" sz="1200" dirty="0" smtClean="0">
                <a:solidFill>
                  <a:schemeClr val="tx1"/>
                </a:solidFill>
              </a:rPr>
              <a:t>　・５大がん以外のがん疾患の高いシェア率（甲状腺府内１位など）</a:t>
            </a:r>
            <a:r>
              <a:rPr lang="ja-JP" altLang="en-US" sz="1200" dirty="0">
                <a:solidFill>
                  <a:schemeClr val="tx1"/>
                </a:solidFill>
              </a:rPr>
              <a:t>　</a:t>
            </a:r>
            <a:endParaRPr lang="en-US" altLang="ja-JP" sz="1200" dirty="0" smtClean="0">
              <a:solidFill>
                <a:schemeClr val="tx1"/>
              </a:solidFill>
            </a:endParaRPr>
          </a:p>
          <a:p>
            <a:pPr>
              <a:defRPr/>
            </a:pPr>
            <a:r>
              <a:rPr lang="ja-JP" altLang="en-US" sz="1200" dirty="0" smtClean="0">
                <a:solidFill>
                  <a:schemeClr val="tx1"/>
                </a:solidFill>
              </a:rPr>
              <a:t>　・前立腺がん治療センターの設置</a:t>
            </a:r>
            <a:endParaRPr lang="en-US" altLang="ja-JP" sz="1200" dirty="0">
              <a:solidFill>
                <a:schemeClr val="tx1"/>
              </a:solidFill>
            </a:endParaRPr>
          </a:p>
          <a:p>
            <a:pPr>
              <a:defRPr/>
            </a:pPr>
            <a:r>
              <a:rPr lang="ja-JP" altLang="en-US" sz="1200" dirty="0" smtClean="0">
                <a:solidFill>
                  <a:schemeClr val="tx1"/>
                </a:solidFill>
              </a:rPr>
              <a:t>　・がん救急患者の積極的受入れ</a:t>
            </a:r>
            <a:endParaRPr lang="en-US" altLang="ja-JP" sz="1200" dirty="0">
              <a:solidFill>
                <a:schemeClr val="tx1"/>
              </a:solidFill>
            </a:endParaRPr>
          </a:p>
        </p:txBody>
      </p:sp>
      <p:sp>
        <p:nvSpPr>
          <p:cNvPr id="15" name="正方形/長方形 14"/>
          <p:cNvSpPr/>
          <p:nvPr/>
        </p:nvSpPr>
        <p:spPr>
          <a:xfrm>
            <a:off x="100013" y="1771718"/>
            <a:ext cx="4464050" cy="252088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smtClean="0">
                <a:solidFill>
                  <a:schemeClr val="tx1"/>
                </a:solidFill>
              </a:rPr>
              <a:t>○</a:t>
            </a:r>
            <a:r>
              <a:rPr lang="ja-JP" altLang="en-US" sz="1200" b="1" dirty="0">
                <a:solidFill>
                  <a:schemeClr val="tx1"/>
                </a:solidFill>
              </a:rPr>
              <a:t>中河内２次医療圏の現状と課題</a:t>
            </a:r>
            <a:endParaRPr lang="en-US" altLang="ja-JP" sz="1200" b="1" dirty="0">
              <a:solidFill>
                <a:schemeClr val="tx1"/>
              </a:solidFill>
            </a:endParaRPr>
          </a:p>
          <a:p>
            <a:pPr>
              <a:defRPr/>
            </a:pPr>
            <a:r>
              <a:rPr lang="ja-JP" altLang="en-US" sz="1200" dirty="0">
                <a:solidFill>
                  <a:schemeClr val="tx1"/>
                </a:solidFill>
              </a:rPr>
              <a:t>　■人口　　　　　　　　　約８５万人</a:t>
            </a:r>
            <a:endParaRPr lang="en-US" altLang="ja-JP" sz="1200" dirty="0">
              <a:solidFill>
                <a:schemeClr val="tx1"/>
              </a:solidFill>
            </a:endParaRPr>
          </a:p>
          <a:p>
            <a:pPr>
              <a:defRPr/>
            </a:pPr>
            <a:r>
              <a:rPr lang="ja-JP" altLang="en-US" sz="1200" dirty="0">
                <a:solidFill>
                  <a:schemeClr val="tx1"/>
                </a:solidFill>
              </a:rPr>
              <a:t>　■拠点病院　　　　　　　 　１か所</a:t>
            </a:r>
            <a:endParaRPr lang="en-US" altLang="ja-JP" sz="1200" dirty="0">
              <a:solidFill>
                <a:schemeClr val="tx1"/>
              </a:solidFill>
            </a:endParaRPr>
          </a:p>
          <a:p>
            <a:pPr>
              <a:defRPr/>
            </a:pPr>
            <a:r>
              <a:rPr lang="ja-JP" altLang="en-US" sz="1200" dirty="0">
                <a:solidFill>
                  <a:schemeClr val="tx1"/>
                </a:solidFill>
              </a:rPr>
              <a:t>　　⇒近鉄沿線には拠点病院があるが、ＪＲ大和路線沿線にはない</a:t>
            </a:r>
            <a:endParaRPr lang="en-US" altLang="ja-JP" sz="1200" dirty="0">
              <a:solidFill>
                <a:schemeClr val="tx1"/>
              </a:solidFill>
            </a:endParaRPr>
          </a:p>
          <a:p>
            <a:pPr>
              <a:defRPr/>
            </a:pPr>
            <a:r>
              <a:rPr lang="ja-JP" altLang="en-US" sz="1200" dirty="0" smtClean="0">
                <a:solidFill>
                  <a:schemeClr val="tx1"/>
                </a:solidFill>
              </a:rPr>
              <a:t>　■大阪市圏域に患者の流出</a:t>
            </a:r>
            <a:endParaRPr lang="en-US" altLang="ja-JP" sz="1200" dirty="0" smtClean="0">
              <a:solidFill>
                <a:schemeClr val="tx1"/>
              </a:solidFill>
            </a:endParaRPr>
          </a:p>
          <a:p>
            <a:pPr>
              <a:defRPr/>
            </a:pPr>
            <a:endParaRPr lang="en-US" altLang="ja-JP" sz="1200" dirty="0">
              <a:solidFill>
                <a:schemeClr val="tx1"/>
              </a:solidFill>
            </a:endParaRPr>
          </a:p>
          <a:p>
            <a:pPr>
              <a:defRPr/>
            </a:pPr>
            <a:r>
              <a:rPr lang="ja-JP" altLang="en-US" sz="1200" b="1" dirty="0">
                <a:solidFill>
                  <a:schemeClr val="tx1"/>
                </a:solidFill>
              </a:rPr>
              <a:t>○八尾市立病院の特長</a:t>
            </a:r>
            <a:r>
              <a:rPr lang="en-US" altLang="ja-JP" sz="1200" b="1" dirty="0">
                <a:solidFill>
                  <a:schemeClr val="tx1"/>
                </a:solidFill>
              </a:rPr>
              <a:t>【</a:t>
            </a:r>
            <a:r>
              <a:rPr lang="ja-JP" altLang="en-US" sz="1200" b="1" dirty="0">
                <a:solidFill>
                  <a:schemeClr val="tx1"/>
                </a:solidFill>
              </a:rPr>
              <a:t>地域医療支援病院・２次救急医療機関</a:t>
            </a:r>
            <a:r>
              <a:rPr lang="en-US" altLang="ja-JP" sz="1200" b="1" dirty="0">
                <a:solidFill>
                  <a:schemeClr val="tx1"/>
                </a:solidFill>
              </a:rPr>
              <a:t>】</a:t>
            </a:r>
          </a:p>
          <a:p>
            <a:pPr>
              <a:defRPr/>
            </a:pPr>
            <a:r>
              <a:rPr lang="ja-JP" altLang="en-US" sz="1200" dirty="0">
                <a:solidFill>
                  <a:schemeClr val="tx1"/>
                </a:solidFill>
              </a:rPr>
              <a:t>　　</a:t>
            </a:r>
            <a:r>
              <a:rPr lang="ja-JP" altLang="en-US" sz="1200" dirty="0" smtClean="0">
                <a:solidFill>
                  <a:schemeClr val="tx1"/>
                </a:solidFill>
              </a:rPr>
              <a:t>・悪性腫瘍手術件数は年々増加</a:t>
            </a:r>
            <a:endParaRPr lang="en-US" altLang="ja-JP" sz="1200" dirty="0">
              <a:solidFill>
                <a:schemeClr val="tx1"/>
              </a:solidFill>
            </a:endParaRPr>
          </a:p>
          <a:p>
            <a:pPr>
              <a:defRPr/>
            </a:pPr>
            <a:r>
              <a:rPr lang="ja-JP" altLang="en-US" sz="1200" dirty="0">
                <a:solidFill>
                  <a:schemeClr val="tx1"/>
                </a:solidFill>
              </a:rPr>
              <a:t>　　</a:t>
            </a:r>
            <a:r>
              <a:rPr lang="ja-JP" altLang="en-US" sz="1200" dirty="0" smtClean="0">
                <a:solidFill>
                  <a:schemeClr val="tx1"/>
                </a:solidFill>
              </a:rPr>
              <a:t>・通院治療センター・緩和ケアセンターの設置</a:t>
            </a:r>
            <a:endParaRPr lang="en-US" altLang="ja-JP" sz="1200" dirty="0" smtClean="0">
              <a:solidFill>
                <a:schemeClr val="tx1"/>
              </a:solidFill>
            </a:endParaRPr>
          </a:p>
          <a:p>
            <a:pPr>
              <a:defRPr/>
            </a:pPr>
            <a:r>
              <a:rPr lang="ja-JP" altLang="en-US" sz="1200" dirty="0">
                <a:solidFill>
                  <a:schemeClr val="tx1"/>
                </a:solidFill>
              </a:rPr>
              <a:t>　</a:t>
            </a:r>
            <a:r>
              <a:rPr lang="ja-JP" altLang="en-US" sz="1200" dirty="0" smtClean="0">
                <a:solidFill>
                  <a:schemeClr val="tx1"/>
                </a:solidFill>
              </a:rPr>
              <a:t>　・化学療法件数（５大学等除く）は府内拠点病院平均の１．５倍</a:t>
            </a:r>
            <a:endParaRPr lang="en-US" altLang="ja-JP" sz="1200" dirty="0">
              <a:solidFill>
                <a:schemeClr val="tx1"/>
              </a:solidFill>
            </a:endParaRPr>
          </a:p>
          <a:p>
            <a:pPr>
              <a:defRPr/>
            </a:pPr>
            <a:r>
              <a:rPr lang="ja-JP" altLang="en-US" sz="1200" dirty="0">
                <a:solidFill>
                  <a:schemeClr val="tx1"/>
                </a:solidFill>
              </a:rPr>
              <a:t>　　</a:t>
            </a:r>
            <a:r>
              <a:rPr lang="ja-JP" altLang="en-US" sz="1200" dirty="0" smtClean="0">
                <a:solidFill>
                  <a:schemeClr val="tx1"/>
                </a:solidFill>
              </a:rPr>
              <a:t>・ＩＣＴを活用した地域連携システムの運用</a:t>
            </a:r>
            <a:endParaRPr lang="en-US" altLang="ja-JP" sz="1200" dirty="0" smtClean="0">
              <a:solidFill>
                <a:schemeClr val="tx1"/>
              </a:solidFill>
            </a:endParaRPr>
          </a:p>
          <a:p>
            <a:pPr>
              <a:defRPr/>
            </a:pPr>
            <a:r>
              <a:rPr lang="ja-JP" altLang="en-US" sz="1200" dirty="0" smtClean="0">
                <a:solidFill>
                  <a:schemeClr val="tx1"/>
                </a:solidFill>
              </a:rPr>
              <a:t>　　・地域参加型キャンサーボードの開催</a:t>
            </a:r>
            <a:endParaRPr lang="en-US" altLang="ja-JP" sz="1200" dirty="0" smtClean="0">
              <a:solidFill>
                <a:schemeClr val="tx1"/>
              </a:solidFill>
            </a:endParaRPr>
          </a:p>
        </p:txBody>
      </p:sp>
      <p:sp>
        <p:nvSpPr>
          <p:cNvPr id="7" name="角丸四角形 6"/>
          <p:cNvSpPr/>
          <p:nvPr/>
        </p:nvSpPr>
        <p:spPr>
          <a:xfrm>
            <a:off x="1187450" y="1555899"/>
            <a:ext cx="2011363" cy="288925"/>
          </a:xfrm>
          <a:prstGeom prst="round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300" b="1" dirty="0"/>
              <a:t>＜新規＞　八尾市立病院</a:t>
            </a:r>
          </a:p>
        </p:txBody>
      </p:sp>
      <p:sp>
        <p:nvSpPr>
          <p:cNvPr id="6" name="角丸四角形 5"/>
          <p:cNvSpPr/>
          <p:nvPr/>
        </p:nvSpPr>
        <p:spPr>
          <a:xfrm>
            <a:off x="5834063" y="1557486"/>
            <a:ext cx="2011362" cy="287338"/>
          </a:xfrm>
          <a:prstGeom prst="round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300" b="1" dirty="0"/>
              <a:t>＜新規＞　大阪警察病院</a:t>
            </a:r>
          </a:p>
        </p:txBody>
      </p:sp>
      <p:sp>
        <p:nvSpPr>
          <p:cNvPr id="16" name="正方形/長方形 15"/>
          <p:cNvSpPr/>
          <p:nvPr/>
        </p:nvSpPr>
        <p:spPr>
          <a:xfrm>
            <a:off x="107950" y="5229225"/>
            <a:ext cx="4392613" cy="957263"/>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u="sng" dirty="0" smtClean="0">
                <a:latin typeface="ＭＳ ゴシック" pitchFamily="49" charset="-128"/>
                <a:ea typeface="ＭＳ ゴシック" pitchFamily="49" charset="-128"/>
                <a:cs typeface="メイリオ" pitchFamily="50" charset="-128"/>
              </a:rPr>
              <a:t>１　身近な地域における必要な医療の確保</a:t>
            </a:r>
            <a:endParaRPr lang="en-US" altLang="ja-JP" sz="1200" b="1" u="sng" dirty="0" smtClean="0">
              <a:latin typeface="ＭＳ ゴシック" pitchFamily="49" charset="-128"/>
              <a:ea typeface="ＭＳ ゴシック" pitchFamily="49" charset="-128"/>
              <a:cs typeface="メイリオ" pitchFamily="50" charset="-128"/>
            </a:endParaRPr>
          </a:p>
          <a:p>
            <a:pPr marL="142875" indent="-142875" eaLnBrk="1" hangingPunct="1">
              <a:spcBef>
                <a:spcPct val="0"/>
              </a:spcBef>
              <a:buFont typeface="Arial" charset="0"/>
              <a:buNone/>
              <a:defRPr/>
            </a:pPr>
            <a:r>
              <a:rPr lang="ja-JP" altLang="en-US" sz="1200" dirty="0" smtClean="0">
                <a:ea typeface="ＭＳ ゴシック" pitchFamily="49" charset="-128"/>
                <a:cs typeface="メイリオ" pitchFamily="50" charset="-128"/>
              </a:rPr>
              <a:t>●がん医療を受けるために圏域を超えて移動する患者に対し、身近な地域において質の高いがん医療を提供</a:t>
            </a:r>
            <a:endParaRPr lang="en-US" altLang="ja-JP" sz="1200" dirty="0" smtClean="0">
              <a:ea typeface="ＭＳ ゴシック" pitchFamily="49" charset="-128"/>
              <a:cs typeface="メイリオ" pitchFamily="50" charset="-128"/>
            </a:endParaRPr>
          </a:p>
          <a:p>
            <a:pPr marL="161925" indent="-161925" eaLnBrk="1" hangingPunct="1">
              <a:spcBef>
                <a:spcPct val="0"/>
              </a:spcBef>
              <a:buFont typeface="Arial" charset="0"/>
              <a:buNone/>
              <a:defRPr/>
            </a:pPr>
            <a:r>
              <a:rPr lang="ja-JP" altLang="en-US" sz="1200" dirty="0" smtClean="0">
                <a:ea typeface="ＭＳ ゴシック" pitchFamily="49" charset="-128"/>
                <a:cs typeface="メイリオ" pitchFamily="50" charset="-128"/>
              </a:rPr>
              <a:t>●高度先進医療が必要な場合には、成人病Ｃや大学病院との連携により確保</a:t>
            </a:r>
            <a:endParaRPr lang="en-US" altLang="ja-JP" sz="1200" dirty="0" smtClean="0">
              <a:ea typeface="ＭＳ ゴシック" pitchFamily="49" charset="-128"/>
              <a:cs typeface="メイリオ" pitchFamily="50" charset="-128"/>
            </a:endParaRPr>
          </a:p>
        </p:txBody>
      </p:sp>
      <p:sp>
        <p:nvSpPr>
          <p:cNvPr id="17" name="正方形/長方形 16"/>
          <p:cNvSpPr/>
          <p:nvPr/>
        </p:nvSpPr>
        <p:spPr>
          <a:xfrm>
            <a:off x="4559300" y="5229225"/>
            <a:ext cx="4476750" cy="952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200" b="1"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２　地域における患者中心のがん診療連携体制の強化</a:t>
            </a:r>
            <a:endParaRPr lang="en-US" altLang="ja-JP" sz="12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42875" indent="-142875">
              <a:defRPr/>
            </a:pPr>
            <a:r>
              <a:rPr lang="ja-JP" altLang="en-US" sz="1200" dirty="0">
                <a:solidFill>
                  <a:schemeClr val="tx1"/>
                </a:solidFill>
              </a:rPr>
              <a:t>●地域事情に応じた</a:t>
            </a:r>
            <a:r>
              <a:rPr lang="ja-JP" altLang="en-US" sz="1200" dirty="0" err="1">
                <a:solidFill>
                  <a:schemeClr val="tx1"/>
                </a:solidFill>
              </a:rPr>
              <a:t>病病</a:t>
            </a:r>
            <a:r>
              <a:rPr lang="ja-JP" altLang="en-US" sz="1200" dirty="0">
                <a:solidFill>
                  <a:schemeClr val="tx1"/>
                </a:solidFill>
              </a:rPr>
              <a:t>連携・病診連携の強化・拡大による入院から外来、在宅へと患者の状況に応じた切れ目のないがん医療 の提供</a:t>
            </a:r>
            <a:endParaRPr lang="en-US" altLang="ja-JP" sz="1200" dirty="0">
              <a:solidFill>
                <a:schemeClr val="tx1"/>
              </a:solidFill>
            </a:endParaRPr>
          </a:p>
        </p:txBody>
      </p:sp>
      <p:sp>
        <p:nvSpPr>
          <p:cNvPr id="10" name="角丸四角形 9"/>
          <p:cNvSpPr/>
          <p:nvPr/>
        </p:nvSpPr>
        <p:spPr>
          <a:xfrm>
            <a:off x="3078423" y="4806491"/>
            <a:ext cx="2987154" cy="342900"/>
          </a:xfrm>
          <a:prstGeom prst="round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300" b="1" dirty="0" smtClean="0"/>
              <a:t>指　　定　　の　　効　　果</a:t>
            </a:r>
            <a:r>
              <a:rPr lang="ja-JP" altLang="en-US" sz="1300" b="1" dirty="0"/>
              <a:t>　　</a:t>
            </a:r>
          </a:p>
        </p:txBody>
      </p:sp>
      <p:sp>
        <p:nvSpPr>
          <p:cNvPr id="18" name="正方形/長方形 17"/>
          <p:cNvSpPr/>
          <p:nvPr/>
        </p:nvSpPr>
        <p:spPr>
          <a:xfrm>
            <a:off x="107950" y="6238875"/>
            <a:ext cx="8928100" cy="35877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成人病センター・５大学病院・地域拠点病院間での役割分担による、府民が均しく質の高いがん医療を受けられる体制の充実</a:t>
            </a:r>
            <a:endParaRPr lang="en-US" altLang="ja-JP" sz="12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2" name="角丸四角形 11"/>
          <p:cNvSpPr/>
          <p:nvPr/>
        </p:nvSpPr>
        <p:spPr>
          <a:xfrm>
            <a:off x="2520950" y="71859"/>
            <a:ext cx="3959225" cy="4048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rPr>
              <a:t>今回推薦を行う病院</a:t>
            </a:r>
            <a:endParaRPr lang="ja-JP" altLang="en-US" sz="2000" dirty="0">
              <a:solidFill>
                <a:prstClr val="white"/>
              </a:solidFill>
            </a:endParaRPr>
          </a:p>
        </p:txBody>
      </p:sp>
      <p:sp>
        <p:nvSpPr>
          <p:cNvPr id="10254" name="テキスト ボックス 1"/>
          <p:cNvSpPr txBox="1">
            <a:spLocks noChangeArrowheads="1"/>
          </p:cNvSpPr>
          <p:nvPr/>
        </p:nvSpPr>
        <p:spPr bwMode="auto">
          <a:xfrm>
            <a:off x="215900" y="507913"/>
            <a:ext cx="8677275" cy="9048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ct val="110000"/>
              </a:lnSpc>
              <a:spcBef>
                <a:spcPct val="0"/>
              </a:spcBef>
              <a:buFontTx/>
              <a:buNone/>
            </a:pPr>
            <a:r>
              <a:rPr lang="ja-JP" altLang="en-US" sz="1200" b="1" dirty="0">
                <a:latin typeface="Arial" charset="0"/>
              </a:rPr>
              <a:t>＜推薦にあたって</a:t>
            </a:r>
            <a:r>
              <a:rPr lang="ja-JP" altLang="en-US" sz="1200" b="1" dirty="0" smtClean="0">
                <a:latin typeface="Arial" charset="0"/>
              </a:rPr>
              <a:t>＞　</a:t>
            </a:r>
            <a:r>
              <a:rPr lang="ja-JP" altLang="en-US" sz="1200" dirty="0" smtClean="0">
                <a:latin typeface="Arial" charset="0"/>
              </a:rPr>
              <a:t>大阪府</a:t>
            </a:r>
            <a:r>
              <a:rPr lang="ja-JP" altLang="en-US" sz="1200" dirty="0">
                <a:latin typeface="Arial" charset="0"/>
              </a:rPr>
              <a:t>がん対策推進委員会がん診療拠点病院部会において、府の推薦基準に沿って</a:t>
            </a:r>
            <a:r>
              <a:rPr lang="en-US" altLang="ja-JP" sz="1200" dirty="0">
                <a:latin typeface="Arial" charset="0"/>
              </a:rPr>
              <a:t>17</a:t>
            </a:r>
            <a:r>
              <a:rPr lang="ja-JP" altLang="en-US" sz="1200" dirty="0">
                <a:latin typeface="Arial" charset="0"/>
              </a:rPr>
              <a:t>病院</a:t>
            </a:r>
            <a:r>
              <a:rPr lang="ja-JP" altLang="en-US" sz="1200" dirty="0" smtClean="0">
                <a:latin typeface="Arial" charset="0"/>
              </a:rPr>
              <a:t>からの指定</a:t>
            </a:r>
            <a:r>
              <a:rPr lang="ja-JP" altLang="en-US" sz="1200" dirty="0">
                <a:latin typeface="Arial" charset="0"/>
              </a:rPr>
              <a:t>申請を審査。申請病院が複数ある圏域については、診療実績や人員配置などに対する総合評価による選考を行った結果、</a:t>
            </a:r>
            <a:r>
              <a:rPr lang="ja-JP" altLang="en-US" sz="1200" b="1" u="sng" dirty="0">
                <a:latin typeface="Arial" charset="0"/>
              </a:rPr>
              <a:t>更新</a:t>
            </a:r>
            <a:r>
              <a:rPr lang="en-US" altLang="ja-JP" sz="1200" b="1" u="sng" dirty="0">
                <a:latin typeface="Arial" charset="0"/>
              </a:rPr>
              <a:t>14</a:t>
            </a:r>
            <a:r>
              <a:rPr lang="ja-JP" altLang="en-US" sz="1200" b="1" u="sng" dirty="0">
                <a:latin typeface="Arial" charset="0"/>
              </a:rPr>
              <a:t>病院・新規２病院の</a:t>
            </a:r>
            <a:r>
              <a:rPr lang="en-US" altLang="ja-JP" sz="1200" b="1" u="sng" dirty="0">
                <a:latin typeface="Arial" charset="0"/>
              </a:rPr>
              <a:t>16</a:t>
            </a:r>
            <a:r>
              <a:rPr lang="ja-JP" altLang="en-US" sz="1200" b="1" u="sng" dirty="0">
                <a:latin typeface="Arial" charset="0"/>
              </a:rPr>
              <a:t>病院の推薦を決定</a:t>
            </a:r>
            <a:r>
              <a:rPr lang="ja-JP" altLang="en-US" sz="1200" dirty="0">
                <a:latin typeface="Arial" charset="0"/>
              </a:rPr>
              <a:t>。なお、新規申請の</a:t>
            </a:r>
            <a:r>
              <a:rPr lang="ja-JP" altLang="en-US" sz="1200" dirty="0" smtClean="0">
                <a:latin typeface="Arial" charset="0"/>
              </a:rPr>
              <a:t>あった大阪市</a:t>
            </a:r>
            <a:r>
              <a:rPr lang="ja-JP" altLang="en-US" sz="1200" dirty="0">
                <a:latin typeface="Arial" charset="0"/>
              </a:rPr>
              <a:t>医療圏は①大阪市立総合医療Ｃ②大阪医療Ｃ③大阪警察病院④大阪赤十字病院（１病院は推薦見送り）、中河内医療圏は①東大阪市立総合病院②八尾市立病院を推薦することとした。</a:t>
            </a:r>
          </a:p>
        </p:txBody>
      </p:sp>
      <p:sp>
        <p:nvSpPr>
          <p:cNvPr id="20" name="角丸四角形 19"/>
          <p:cNvSpPr/>
          <p:nvPr/>
        </p:nvSpPr>
        <p:spPr>
          <a:xfrm>
            <a:off x="3707904" y="4147740"/>
            <a:ext cx="1800200" cy="433388"/>
          </a:xfrm>
          <a:prstGeom prst="round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300" b="1" dirty="0"/>
              <a:t>＜更新</a:t>
            </a:r>
            <a:r>
              <a:rPr lang="ja-JP" altLang="en-US" sz="1300" b="1" dirty="0" smtClean="0"/>
              <a:t>＞　１４</a:t>
            </a:r>
            <a:r>
              <a:rPr lang="ja-JP" altLang="en-US" sz="1300" b="1" dirty="0"/>
              <a:t>病院</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19404</TotalTime>
  <Words>2560</Words>
  <Application>Microsoft Office PowerPoint</Application>
  <PresentationFormat>画面に合わせる (4:3)</PresentationFormat>
  <Paragraphs>1082</Paragraphs>
  <Slides>9</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Office テーマ</vt:lpstr>
      <vt:lpstr>ワークシート</vt:lpstr>
      <vt:lpstr>大　阪　府</vt:lpstr>
      <vt:lpstr>大阪府２次医療圏の概要</vt:lpstr>
      <vt:lpstr>PowerPoint プレゼンテーション</vt:lpstr>
      <vt:lpstr>PowerPoint プレゼンテーション</vt:lpstr>
      <vt:lpstr>PowerPoint プレゼンテーション</vt:lpstr>
      <vt:lpstr>PowerPoint プレゼンテーション</vt:lpstr>
      <vt:lpstr>大阪府 平成26年度の指定推薦等 状況と想定される患者受療動向</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HOSTNAME</cp:lastModifiedBy>
  <cp:revision>1406</cp:revision>
  <cp:lastPrinted>2015-02-20T01:15:52Z</cp:lastPrinted>
  <dcterms:created xsi:type="dcterms:W3CDTF">2009-12-09T00:35:40Z</dcterms:created>
  <dcterms:modified xsi:type="dcterms:W3CDTF">2015-10-22T11:17:30Z</dcterms:modified>
</cp:coreProperties>
</file>