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46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43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46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36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54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02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84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01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7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2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2DEB4-6D78-4AE8-94A1-E9E3A2E59A6C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2401-ED5A-4174-89FA-8551E63F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4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285326" y="255517"/>
            <a:ext cx="8679162" cy="6340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+mj-ea"/>
              </a:rPr>
              <a:t>Ｈ</a:t>
            </a:r>
            <a:r>
              <a:rPr lang="en-US" altLang="ja-JP" sz="2400" b="1" dirty="0" smtClean="0">
                <a:solidFill>
                  <a:schemeClr val="bg1"/>
                </a:solidFill>
                <a:latin typeface="+mj-ea"/>
              </a:rPr>
              <a:t>26</a:t>
            </a:r>
            <a:r>
              <a:rPr lang="ja-JP" altLang="en-US" sz="2400" b="1" dirty="0" smtClean="0">
                <a:solidFill>
                  <a:schemeClr val="bg1"/>
                </a:solidFill>
                <a:latin typeface="+mj-ea"/>
              </a:rPr>
              <a:t>・国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</a:rPr>
              <a:t>指定がん診療連携拠点病院の指定経過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69249" y="86240"/>
            <a:ext cx="14927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参考資料６－１</a:t>
            </a:r>
            <a:endParaRPr kumimoji="1" lang="ja-JP" altLang="en-US" sz="1600" dirty="0"/>
          </a:p>
        </p:txBody>
      </p:sp>
      <p:pic>
        <p:nvPicPr>
          <p:cNvPr id="1027" name="Picture 3" descr="I:\【がん対策グループ】\014_がん対策推進委員会\H27\03_各部会\01 がん診療拠点病院部会\02_第2回（28.3.18）\03_資料\02_参考資料\【第8回都道府県がん診療連携拠点病院連絡協議会_厚労省資料】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5" y="1197376"/>
            <a:ext cx="8960691" cy="56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7433300" y="889599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出典：厚労省資料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138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4730174" y="1124744"/>
            <a:ext cx="2650138" cy="46445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596336" y="1124744"/>
            <a:ext cx="1440160" cy="46445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72559" y="1124744"/>
            <a:ext cx="4392488" cy="46263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85326" y="188640"/>
            <a:ext cx="8679162" cy="6340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+mj-ea"/>
              </a:rPr>
              <a:t>Ｈ</a:t>
            </a:r>
            <a:r>
              <a:rPr lang="en-US" altLang="ja-JP" sz="2400" b="1" dirty="0" smtClean="0">
                <a:solidFill>
                  <a:schemeClr val="bg1"/>
                </a:solidFill>
                <a:latin typeface="+mj-ea"/>
              </a:rPr>
              <a:t>27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</a:rPr>
              <a:t>・国指定がん診療連携拠点病院の指定経過</a:t>
            </a:r>
          </a:p>
        </p:txBody>
      </p:sp>
      <p:sp>
        <p:nvSpPr>
          <p:cNvPr id="5" name="額縁 4"/>
          <p:cNvSpPr/>
          <p:nvPr/>
        </p:nvSpPr>
        <p:spPr>
          <a:xfrm>
            <a:off x="935596" y="1772816"/>
            <a:ext cx="1624116" cy="46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既指定</a:t>
            </a:r>
            <a:r>
              <a:rPr kumimoji="1" lang="en-US" altLang="ja-JP" sz="1600" dirty="0" smtClean="0"/>
              <a:t>401</a:t>
            </a:r>
            <a:endParaRPr kumimoji="1" lang="ja-JP" altLang="en-US" sz="1600" dirty="0"/>
          </a:p>
        </p:txBody>
      </p:sp>
      <p:sp>
        <p:nvSpPr>
          <p:cNvPr id="6" name="額縁 5"/>
          <p:cNvSpPr/>
          <p:nvPr/>
        </p:nvSpPr>
        <p:spPr>
          <a:xfrm>
            <a:off x="2791038" y="1772816"/>
            <a:ext cx="1548000" cy="46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新規推薦</a:t>
            </a:r>
            <a:r>
              <a:rPr lang="en-US" altLang="ja-JP" sz="1600" dirty="0"/>
              <a:t>7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9572" y="1196752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○がん診療連携拠点病院</a:t>
            </a:r>
            <a:endParaRPr kumimoji="1" lang="ja-JP" altLang="en-US" sz="1600" dirty="0"/>
          </a:p>
        </p:txBody>
      </p:sp>
      <p:sp>
        <p:nvSpPr>
          <p:cNvPr id="8" name="額縁 7"/>
          <p:cNvSpPr/>
          <p:nvPr/>
        </p:nvSpPr>
        <p:spPr>
          <a:xfrm>
            <a:off x="4788024" y="1772816"/>
            <a:ext cx="1332000" cy="46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新規推薦</a:t>
            </a:r>
            <a:r>
              <a:rPr lang="en-US" altLang="ja-JP" sz="1400" dirty="0" smtClean="0">
                <a:latin typeface="+mj-ea"/>
                <a:ea typeface="+mj-ea"/>
              </a:rPr>
              <a:t>10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9" name="額縁 8"/>
          <p:cNvSpPr/>
          <p:nvPr/>
        </p:nvSpPr>
        <p:spPr>
          <a:xfrm>
            <a:off x="6228184" y="1759125"/>
            <a:ext cx="1080000" cy="46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既指定</a:t>
            </a:r>
            <a:r>
              <a:rPr kumimoji="1" lang="en-US" altLang="ja-JP" sz="1400" dirty="0" smtClean="0"/>
              <a:t>20</a:t>
            </a:r>
            <a:endParaRPr kumimoji="1" lang="ja-JP" altLang="en-US" sz="1400" dirty="0"/>
          </a:p>
        </p:txBody>
      </p:sp>
      <p:sp>
        <p:nvSpPr>
          <p:cNvPr id="10" name="額縁 9"/>
          <p:cNvSpPr/>
          <p:nvPr/>
        </p:nvSpPr>
        <p:spPr>
          <a:xfrm>
            <a:off x="7884488" y="1736983"/>
            <a:ext cx="1080000" cy="46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既指定</a:t>
            </a:r>
            <a:r>
              <a:rPr lang="ja-JP" altLang="en-US" sz="1400" dirty="0"/>
              <a:t>１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03417" y="1187460"/>
            <a:ext cx="236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○地域がん診療病院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77347" y="1124744"/>
            <a:ext cx="1459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+mj-ea"/>
                <a:ea typeface="+mj-ea"/>
              </a:rPr>
              <a:t>○特定領域</a:t>
            </a:r>
            <a:endParaRPr kumimoji="1" lang="en-US" altLang="ja-JP" sz="16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600" dirty="0" smtClean="0">
                <a:latin typeface="+mj-ea"/>
                <a:ea typeface="+mj-ea"/>
              </a:rPr>
              <a:t>がん拠点病院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9512" y="5877272"/>
            <a:ext cx="4392488" cy="86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dirty="0" smtClean="0"/>
              <a:t>がん診療連携拠点病院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額縁 13"/>
          <p:cNvSpPr/>
          <p:nvPr/>
        </p:nvSpPr>
        <p:spPr>
          <a:xfrm>
            <a:off x="1551601" y="6273316"/>
            <a:ext cx="1580239" cy="3960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+mj-ea"/>
                <a:ea typeface="+mj-ea"/>
              </a:rPr>
              <a:t>398</a:t>
            </a:r>
            <a:r>
              <a:rPr kumimoji="1" lang="ja-JP" altLang="en-US" sz="1600" dirty="0" smtClean="0">
                <a:latin typeface="+mj-ea"/>
                <a:ea typeface="+mj-ea"/>
              </a:rPr>
              <a:t>施設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751512" y="5877272"/>
            <a:ext cx="2628800" cy="86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rtlCol="0" anchor="t" anchorCtr="0"/>
          <a:lstStyle/>
          <a:p>
            <a:pPr algn="ctr"/>
            <a:r>
              <a:rPr kumimoji="1" lang="ja-JP" altLang="en-US" dirty="0" smtClean="0"/>
              <a:t>地域がん診療病院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6" name="額縁 15"/>
          <p:cNvSpPr/>
          <p:nvPr/>
        </p:nvSpPr>
        <p:spPr>
          <a:xfrm>
            <a:off x="5516938" y="6273316"/>
            <a:ext cx="1193233" cy="3960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+mj-ea"/>
                <a:ea typeface="+mj-ea"/>
              </a:rPr>
              <a:t>28</a:t>
            </a:r>
            <a:r>
              <a:rPr kumimoji="1" lang="ja-JP" altLang="en-US" sz="1600" dirty="0" smtClean="0">
                <a:latin typeface="+mj-ea"/>
                <a:ea typeface="+mj-ea"/>
              </a:rPr>
              <a:t>施設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68845" y="5877272"/>
            <a:ext cx="1467651" cy="86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rtlCol="0" anchor="t" anchorCtr="0"/>
          <a:lstStyle/>
          <a:p>
            <a:pPr algn="ctr">
              <a:lnSpc>
                <a:spcPts val="1400"/>
              </a:lnSpc>
            </a:pPr>
            <a:r>
              <a:rPr kumimoji="1" lang="ja-JP" altLang="en-US" sz="1400" dirty="0" smtClean="0"/>
              <a:t>特定領域がん拠点病院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18" name="額縁 17"/>
          <p:cNvSpPr/>
          <p:nvPr/>
        </p:nvSpPr>
        <p:spPr>
          <a:xfrm>
            <a:off x="7810161" y="6273316"/>
            <a:ext cx="1010311" cy="3960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+mj-ea"/>
                <a:ea typeface="+mj-ea"/>
              </a:rPr>
              <a:t>１</a:t>
            </a:r>
            <a:r>
              <a:rPr kumimoji="1" lang="ja-JP" altLang="en-US" sz="1600" dirty="0" smtClean="0">
                <a:latin typeface="+mj-ea"/>
                <a:ea typeface="+mj-ea"/>
              </a:rPr>
              <a:t>施設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26" name="額縁 25"/>
          <p:cNvSpPr/>
          <p:nvPr/>
        </p:nvSpPr>
        <p:spPr>
          <a:xfrm>
            <a:off x="4932040" y="4653136"/>
            <a:ext cx="1188000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新規指定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9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6714152" y="2321700"/>
            <a:ext cx="504056" cy="3429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額縁 26"/>
          <p:cNvSpPr/>
          <p:nvPr/>
        </p:nvSpPr>
        <p:spPr>
          <a:xfrm>
            <a:off x="6192304" y="4653136"/>
            <a:ext cx="1116000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Ｈ</a:t>
            </a:r>
            <a:r>
              <a:rPr kumimoji="1" lang="en-US" altLang="ja-JP" sz="1400" dirty="0" smtClean="0">
                <a:latin typeface="+mj-ea"/>
                <a:ea typeface="+mj-ea"/>
              </a:rPr>
              <a:t>26</a:t>
            </a:r>
            <a:r>
              <a:rPr kumimoji="1" lang="ja-JP" altLang="en-US" sz="1400" dirty="0" smtClean="0">
                <a:latin typeface="+mj-ea"/>
                <a:ea typeface="+mj-ea"/>
              </a:rPr>
              <a:t>指定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19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4" name="下矢印 33"/>
          <p:cNvSpPr/>
          <p:nvPr/>
        </p:nvSpPr>
        <p:spPr>
          <a:xfrm>
            <a:off x="5346056" y="2334712"/>
            <a:ext cx="504056" cy="22245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曲折矢印 34"/>
          <p:cNvSpPr/>
          <p:nvPr/>
        </p:nvSpPr>
        <p:spPr>
          <a:xfrm rot="5400000">
            <a:off x="5658809" y="2676179"/>
            <a:ext cx="650085" cy="424174"/>
          </a:xfrm>
          <a:prstGeom prst="bentArrow">
            <a:avLst>
              <a:gd name="adj1" fmla="val 46557"/>
              <a:gd name="adj2" fmla="val 38858"/>
              <a:gd name="adj3" fmla="val 37319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kumimoji="1" lang="ja-JP" altLang="en-US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下矢印 43"/>
          <p:cNvSpPr/>
          <p:nvPr/>
        </p:nvSpPr>
        <p:spPr>
          <a:xfrm>
            <a:off x="1847752" y="2334711"/>
            <a:ext cx="504056" cy="3388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十字形 35"/>
          <p:cNvSpPr/>
          <p:nvPr/>
        </p:nvSpPr>
        <p:spPr>
          <a:xfrm rot="2670328">
            <a:off x="5792188" y="3176881"/>
            <a:ext cx="507765" cy="488434"/>
          </a:xfrm>
          <a:prstGeom prst="plus">
            <a:avLst>
              <a:gd name="adj" fmla="val 360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額縁 22"/>
          <p:cNvSpPr/>
          <p:nvPr/>
        </p:nvSpPr>
        <p:spPr>
          <a:xfrm>
            <a:off x="1708581" y="4689200"/>
            <a:ext cx="847195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更新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35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8290127" y="2321700"/>
            <a:ext cx="504056" cy="3429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額縁 28"/>
          <p:cNvSpPr/>
          <p:nvPr/>
        </p:nvSpPr>
        <p:spPr>
          <a:xfrm>
            <a:off x="7848488" y="4653750"/>
            <a:ext cx="1116000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Ｈ</a:t>
            </a:r>
            <a:r>
              <a:rPr lang="en-US" altLang="ja-JP" sz="1400" dirty="0" smtClean="0">
                <a:latin typeface="+mj-ea"/>
                <a:ea typeface="+mj-ea"/>
              </a:rPr>
              <a:t>26</a:t>
            </a:r>
            <a:r>
              <a:rPr lang="ja-JP" altLang="en-US" sz="1400" dirty="0" smtClean="0">
                <a:latin typeface="+mj-ea"/>
                <a:ea typeface="+mj-ea"/>
              </a:rPr>
              <a:t>指</a:t>
            </a:r>
            <a:r>
              <a:rPr kumimoji="1" lang="ja-JP" altLang="en-US" sz="1400" dirty="0" smtClean="0">
                <a:latin typeface="+mj-ea"/>
                <a:ea typeface="+mj-ea"/>
              </a:rPr>
              <a:t>定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1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8" name="下カーブ矢印 37"/>
          <p:cNvSpPr/>
          <p:nvPr/>
        </p:nvSpPr>
        <p:spPr>
          <a:xfrm rot="10988996" flipV="1">
            <a:off x="3764691" y="1452797"/>
            <a:ext cx="2684464" cy="353782"/>
          </a:xfrm>
          <a:prstGeom prst="curvedDownArrow">
            <a:avLst>
              <a:gd name="adj1" fmla="val 25000"/>
              <a:gd name="adj2" fmla="val 9541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185914" y="1141799"/>
            <a:ext cx="720000" cy="617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地域⇒拠点１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/>
              <a:t>（指定）</a:t>
            </a:r>
            <a:endParaRPr kumimoji="1" lang="ja-JP" altLang="en-US" sz="1200" dirty="0"/>
          </a:p>
        </p:txBody>
      </p:sp>
      <p:sp>
        <p:nvSpPr>
          <p:cNvPr id="39" name="曲折矢印 38"/>
          <p:cNvSpPr/>
          <p:nvPr/>
        </p:nvSpPr>
        <p:spPr>
          <a:xfrm rot="16200000" flipH="1">
            <a:off x="2982967" y="3832312"/>
            <a:ext cx="650085" cy="655776"/>
          </a:xfrm>
          <a:prstGeom prst="bentArrow">
            <a:avLst>
              <a:gd name="adj1" fmla="val 35489"/>
              <a:gd name="adj2" fmla="val 39965"/>
              <a:gd name="adj3" fmla="val 32891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endParaRPr kumimoji="1" lang="ja-JP" altLang="en-US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3563888" y="2334711"/>
            <a:ext cx="504056" cy="3416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曲折矢印 41"/>
          <p:cNvSpPr/>
          <p:nvPr/>
        </p:nvSpPr>
        <p:spPr>
          <a:xfrm rot="5400000">
            <a:off x="2265528" y="3866003"/>
            <a:ext cx="691054" cy="681610"/>
          </a:xfrm>
          <a:prstGeom prst="bentArrow">
            <a:avLst>
              <a:gd name="adj1" fmla="val 30482"/>
              <a:gd name="adj2" fmla="val 29816"/>
              <a:gd name="adj3" fmla="val 37319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endParaRPr kumimoji="1" lang="ja-JP" altLang="en-US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403648" y="2492896"/>
            <a:ext cx="1387390" cy="5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algn="ctr">
              <a:lnSpc>
                <a:spcPts val="18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指定更新対象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４０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5163753" y="5301208"/>
            <a:ext cx="848407" cy="421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下矢印 47"/>
          <p:cNvSpPr/>
          <p:nvPr/>
        </p:nvSpPr>
        <p:spPr>
          <a:xfrm>
            <a:off x="939953" y="2365322"/>
            <a:ext cx="504056" cy="3357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額縁 23"/>
          <p:cNvSpPr/>
          <p:nvPr/>
        </p:nvSpPr>
        <p:spPr>
          <a:xfrm>
            <a:off x="285326" y="4675640"/>
            <a:ext cx="1190330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Ｈ</a:t>
            </a:r>
            <a:r>
              <a:rPr lang="en-US" altLang="ja-JP" sz="1400" dirty="0" smtClean="0">
                <a:latin typeface="+mj-ea"/>
                <a:ea typeface="+mj-ea"/>
              </a:rPr>
              <a:t>26</a:t>
            </a:r>
            <a:r>
              <a:rPr kumimoji="1" lang="ja-JP" altLang="en-US" sz="1400" dirty="0" smtClean="0">
                <a:latin typeface="+mj-ea"/>
                <a:ea typeface="+mj-ea"/>
              </a:rPr>
              <a:t>指定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361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25" name="額縁 24"/>
          <p:cNvSpPr/>
          <p:nvPr/>
        </p:nvSpPr>
        <p:spPr>
          <a:xfrm>
            <a:off x="3275856" y="4653136"/>
            <a:ext cx="1080000" cy="540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新規指定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2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627864" y="4552335"/>
            <a:ext cx="647992" cy="6633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指定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見送り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8</a:t>
            </a:r>
            <a:r>
              <a:rPr kumimoji="1" lang="ja-JP" altLang="en-US" sz="1200" dirty="0" smtClean="0"/>
              <a:t>施設</a:t>
            </a:r>
            <a:endParaRPr kumimoji="1" lang="ja-JP" altLang="en-US" sz="1200" dirty="0"/>
          </a:p>
        </p:txBody>
      </p:sp>
      <p:sp>
        <p:nvSpPr>
          <p:cNvPr id="43" name="十字形 42"/>
          <p:cNvSpPr/>
          <p:nvPr/>
        </p:nvSpPr>
        <p:spPr>
          <a:xfrm rot="2670328">
            <a:off x="2689318" y="5208909"/>
            <a:ext cx="507765" cy="488434"/>
          </a:xfrm>
          <a:prstGeom prst="plus">
            <a:avLst>
              <a:gd name="adj" fmla="val 360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右矢印 1"/>
          <p:cNvSpPr/>
          <p:nvPr/>
        </p:nvSpPr>
        <p:spPr>
          <a:xfrm>
            <a:off x="2270250" y="3140968"/>
            <a:ext cx="357615" cy="270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2627864" y="3057900"/>
            <a:ext cx="877336" cy="4320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申請辞退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/>
              <a:t>２施設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238618" y="809597"/>
            <a:ext cx="2799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平成２８年４月見込み・大阪府調べ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12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画面に合わせる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2022-12-02T05:37:10Z</dcterms:created>
  <dcterms:modified xsi:type="dcterms:W3CDTF">2022-12-02T05:37:21Z</dcterms:modified>
</cp:coreProperties>
</file>