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2"/>
  </p:notesMasterIdLst>
  <p:sldIdLst>
    <p:sldId id="272" r:id="rId2"/>
    <p:sldId id="308" r:id="rId3"/>
    <p:sldId id="276" r:id="rId4"/>
    <p:sldId id="299" r:id="rId5"/>
    <p:sldId id="296" r:id="rId6"/>
    <p:sldId id="263" r:id="rId7"/>
    <p:sldId id="274" r:id="rId8"/>
    <p:sldId id="275" r:id="rId9"/>
    <p:sldId id="297" r:id="rId10"/>
    <p:sldId id="277" r:id="rId11"/>
    <p:sldId id="264" r:id="rId12"/>
    <p:sldId id="271" r:id="rId13"/>
    <p:sldId id="300" r:id="rId14"/>
    <p:sldId id="278" r:id="rId15"/>
    <p:sldId id="290" r:id="rId16"/>
    <p:sldId id="305" r:id="rId17"/>
    <p:sldId id="306" r:id="rId18"/>
    <p:sldId id="307" r:id="rId19"/>
    <p:sldId id="289" r:id="rId20"/>
    <p:sldId id="291" r:id="rId21"/>
    <p:sldId id="301" r:id="rId22"/>
    <p:sldId id="292" r:id="rId23"/>
    <p:sldId id="302" r:id="rId24"/>
    <p:sldId id="303" r:id="rId25"/>
    <p:sldId id="304" r:id="rId26"/>
    <p:sldId id="295" r:id="rId27"/>
    <p:sldId id="298" r:id="rId28"/>
    <p:sldId id="283" r:id="rId29"/>
    <p:sldId id="284" r:id="rId30"/>
    <p:sldId id="293" r:id="rId3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CC"/>
    <a:srgbClr val="FF66FF"/>
    <a:srgbClr val="FF9933"/>
    <a:srgbClr val="00FF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88" autoAdjust="0"/>
    <p:restoredTop sz="33569" autoAdjust="0"/>
  </p:normalViewPr>
  <p:slideViewPr>
    <p:cSldViewPr>
      <p:cViewPr>
        <p:scale>
          <a:sx n="70" d="100"/>
          <a:sy n="70" d="100"/>
        </p:scale>
        <p:origin x="-1302" y="-108"/>
      </p:cViewPr>
      <p:guideLst>
        <p:guide orient="horz" pos="2160"/>
        <p:guide pos="2880"/>
      </p:guideLst>
    </p:cSldViewPr>
  </p:slideViewPr>
  <p:outlineViewPr>
    <p:cViewPr>
      <p:scale>
        <a:sx n="33" d="100"/>
        <a:sy n="33" d="100"/>
      </p:scale>
      <p:origin x="0" y="37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5471F0E6-33C1-46FA-BECF-8E917CDDD450}" type="datetimeFigureOut">
              <a:rPr kumimoji="1" lang="ja-JP" altLang="en-US" smtClean="0"/>
              <a:t>2018/11/22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70831E0B-8E23-4417-A23D-93EFD13E21CF}" type="slidenum">
              <a:rPr kumimoji="1" lang="ja-JP" altLang="en-US" smtClean="0"/>
              <a:t>‹#›</a:t>
            </a:fld>
            <a:endParaRPr kumimoji="1" lang="ja-JP" altLang="en-US"/>
          </a:p>
        </p:txBody>
      </p:sp>
    </p:spTree>
    <p:extLst>
      <p:ext uri="{BB962C8B-B14F-4D97-AF65-F5344CB8AC3E}">
        <p14:creationId xmlns:p14="http://schemas.microsoft.com/office/powerpoint/2010/main" val="1147851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3</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14</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15</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16</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17</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18</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21</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22</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23</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24</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25</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5</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26</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27</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28</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29</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30</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6</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7</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8</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9</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10</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0831E0B-8E23-4417-A23D-93EFD13E21CF}" type="slidenum">
              <a:rPr kumimoji="1" lang="ja-JP" altLang="en-US" smtClean="0"/>
              <a:t>12</a:t>
            </a:fld>
            <a:endParaRPr kumimoji="1" lang="ja-JP" altLang="en-US"/>
          </a:p>
        </p:txBody>
      </p:sp>
    </p:spTree>
    <p:extLst>
      <p:ext uri="{BB962C8B-B14F-4D97-AF65-F5344CB8AC3E}">
        <p14:creationId xmlns:p14="http://schemas.microsoft.com/office/powerpoint/2010/main" val="15213708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BB393B3-4669-40DF-99F0-A9064760E014}" type="slidenum">
              <a:rPr kumimoji="1" lang="ja-JP" altLang="en-US" smtClean="0"/>
              <a:t>13</a:t>
            </a:fld>
            <a:endParaRPr kumimoji="1" lang="ja-JP" altLang="en-US"/>
          </a:p>
        </p:txBody>
      </p:sp>
    </p:spTree>
    <p:extLst>
      <p:ext uri="{BB962C8B-B14F-4D97-AF65-F5344CB8AC3E}">
        <p14:creationId xmlns:p14="http://schemas.microsoft.com/office/powerpoint/2010/main" val="2014521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1F9D3F9-B500-4457-A17A-18BC57323041}" type="datetime1">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4178E83-0560-457C-A032-0D0CF0AC2FA7}" type="datetime1">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10933198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644B1D0-183F-4610-9855-D5317978D580}" type="datetime1">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570633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685B032-E032-445C-B2BA-486B1B4DBE5F}" type="datetime1">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11610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13FEFF1-2048-4952-AE6E-FF62A642658B}" type="datetime1">
              <a:rPr kumimoji="1" lang="ja-JP" altLang="en-US" smtClean="0"/>
              <a:t>2018/11/22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0473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9771451-DD91-418F-B3A3-FC4ACFB71E64}" type="datetime1">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843684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91E63C5-8E65-476D-9EF8-5053A35D1AFD}" type="datetime1">
              <a:rPr kumimoji="1" lang="ja-JP" altLang="en-US" smtClean="0"/>
              <a:t>2018/11/22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0991468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F929877-3545-49E9-9996-14DC23402462}" type="datetime1">
              <a:rPr kumimoji="1" lang="ja-JP" altLang="en-US" smtClean="0"/>
              <a:t>2018/11/22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0834197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585D679-1187-4D90-A0E0-93E379D682C6}" type="datetime1">
              <a:rPr kumimoji="1" lang="ja-JP" altLang="en-US" smtClean="0"/>
              <a:t>2018/11/22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77613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F2B5EB0-AA05-4926-8B87-17F3EB914067}" type="datetime1">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3656882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1F4C42A-D37F-4750-BEC0-CAC34FB42D98}" type="datetime1">
              <a:rPr kumimoji="1" lang="ja-JP" altLang="en-US" smtClean="0"/>
              <a:t>2018/11/22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4136665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85AA4D-CC55-4102-880F-C4B27C506596}" type="datetime1">
              <a:rPr kumimoji="1" lang="ja-JP" altLang="en-US" smtClean="0"/>
              <a:t>2018/11/22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0405252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タイトル 1"/>
          <p:cNvSpPr txBox="1">
            <a:spLocks/>
          </p:cNvSpPr>
          <p:nvPr/>
        </p:nvSpPr>
        <p:spPr>
          <a:xfrm>
            <a:off x="251520" y="2391023"/>
            <a:ext cx="8568952" cy="1470025"/>
          </a:xfrm>
          <a:prstGeom prst="rect">
            <a:avLst/>
          </a:prstGeom>
        </p:spPr>
        <p:txBody>
          <a:bodyPr>
            <a:normAutofit/>
            <a:scene3d>
              <a:camera prst="orthographicFront"/>
              <a:lightRig rig="soft" dir="tl">
                <a:rot lat="0" lon="0" rev="0"/>
              </a:lightRig>
            </a:scene3d>
            <a:sp3d contourW="25400" prstMaterial="matte">
              <a:bevelT w="25400" h="55880" prst="artDeco"/>
              <a:contourClr>
                <a:schemeClr val="accent2">
                  <a:tint val="20000"/>
                </a:schemeClr>
              </a:contourClr>
            </a:sp3d>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国指定がん診療連携拠点病院の</a:t>
            </a:r>
            <a:endParaRPr lang="en-US" altLang="ja-JP"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a:p>
            <a:r>
              <a:rPr lang="ja-JP" altLang="en-US" sz="36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推薦について</a:t>
            </a:r>
            <a:endParaRPr lang="ja-JP" altLang="en-US" sz="3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テキスト ボックス 3"/>
          <p:cNvSpPr txBox="1"/>
          <p:nvPr/>
        </p:nvSpPr>
        <p:spPr>
          <a:xfrm>
            <a:off x="8028384" y="188640"/>
            <a:ext cx="864096" cy="369332"/>
          </a:xfrm>
          <a:prstGeom prst="rect">
            <a:avLst/>
          </a:prstGeom>
          <a:noFill/>
          <a:ln>
            <a:solidFill>
              <a:schemeClr val="tx1"/>
            </a:solidFill>
          </a:ln>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kumimoji="1" lang="ja-JP" altLang="en-US" dirty="0" smtClean="0"/>
              <a:t>資料１</a:t>
            </a:r>
            <a:endParaRPr kumimoji="1" lang="ja-JP" altLang="en-US" dirty="0"/>
          </a:p>
        </p:txBody>
      </p:sp>
      <p:sp>
        <p:nvSpPr>
          <p:cNvPr id="4" name="テキスト ボックス 3"/>
          <p:cNvSpPr txBox="1"/>
          <p:nvPr/>
        </p:nvSpPr>
        <p:spPr>
          <a:xfrm>
            <a:off x="498866" y="4941168"/>
            <a:ext cx="8074260" cy="930236"/>
          </a:xfrm>
          <a:prstGeom prst="rect">
            <a:avLst/>
          </a:prstGeom>
          <a:noFill/>
          <a:ln>
            <a:noFill/>
          </a:ln>
        </p:spPr>
        <p:txBody>
          <a:bodyPr wrap="square" lIns="144000" tIns="144000" rtlCol="0">
            <a:spAutoFit/>
          </a:bodyPr>
          <a:lstStyle/>
          <a:p>
            <a:pPr algn="ctr"/>
            <a:r>
              <a:rPr lang="ja-JP" altLang="en-US" sz="2400" b="1" dirty="0" smtClean="0">
                <a:latin typeface="+mn-ea"/>
              </a:rPr>
              <a:t>第２回大阪府がん対策推進委員会</a:t>
            </a:r>
            <a:endParaRPr lang="en-US" altLang="ja-JP" sz="2400" b="1" dirty="0" smtClean="0">
              <a:latin typeface="+mn-ea"/>
            </a:endParaRPr>
          </a:p>
          <a:p>
            <a:pPr algn="ctr"/>
            <a:r>
              <a:rPr lang="ja-JP" altLang="en-US" sz="2400" b="1" dirty="0" smtClean="0">
                <a:latin typeface="+mn-ea"/>
              </a:rPr>
              <a:t>がん診療連携検討部会</a:t>
            </a:r>
            <a:endParaRPr lang="en-US" altLang="ja-JP" sz="2000" dirty="0">
              <a:latin typeface="+mn-ea"/>
            </a:endParaRPr>
          </a:p>
        </p:txBody>
      </p:sp>
    </p:spTree>
    <p:extLst>
      <p:ext uri="{BB962C8B-B14F-4D97-AF65-F5344CB8AC3E}">
        <p14:creationId xmlns:p14="http://schemas.microsoft.com/office/powerpoint/2010/main" val="27106791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99592" y="2948003"/>
            <a:ext cx="1800200" cy="82187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ysClr val="windowText" lastClr="000000"/>
                </a:solidFill>
                <a:latin typeface="+mn-ea"/>
              </a:rPr>
              <a:t>地域がん診療</a:t>
            </a:r>
            <a:endParaRPr kumimoji="1" lang="en-US" altLang="ja-JP" sz="1400" dirty="0">
              <a:solidFill>
                <a:sysClr val="windowText" lastClr="000000"/>
              </a:solidFill>
              <a:latin typeface="+mn-ea"/>
            </a:endParaRPr>
          </a:p>
          <a:p>
            <a:pPr algn="ctr"/>
            <a:r>
              <a:rPr kumimoji="1" lang="ja-JP" altLang="en-US" sz="1400" dirty="0">
                <a:solidFill>
                  <a:sysClr val="windowText" lastClr="000000"/>
                </a:solidFill>
                <a:latin typeface="+mn-ea"/>
              </a:rPr>
              <a:t>連携拠点病院</a:t>
            </a:r>
          </a:p>
        </p:txBody>
      </p:sp>
      <p:cxnSp>
        <p:nvCxnSpPr>
          <p:cNvPr id="7" name="直線コネクタ 6"/>
          <p:cNvCxnSpPr/>
          <p:nvPr/>
        </p:nvCxnSpPr>
        <p:spPr>
          <a:xfrm>
            <a:off x="3203848" y="1340768"/>
            <a:ext cx="0" cy="4680520"/>
          </a:xfrm>
          <a:prstGeom prst="line">
            <a:avLst/>
          </a:prstGeom>
          <a:ln w="12700"/>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683568" y="980728"/>
            <a:ext cx="1224136" cy="307777"/>
          </a:xfrm>
          <a:prstGeom prst="rect">
            <a:avLst/>
          </a:prstGeom>
          <a:noFill/>
        </p:spPr>
        <p:txBody>
          <a:bodyPr wrap="square" rtlCol="0">
            <a:spAutoFit/>
          </a:bodyPr>
          <a:lstStyle/>
          <a:p>
            <a:r>
              <a:rPr kumimoji="1" lang="en-US" altLang="ja-JP" sz="1400" dirty="0" smtClean="0">
                <a:latin typeface="+mn-ea"/>
              </a:rPr>
              <a:t>【</a:t>
            </a:r>
            <a:r>
              <a:rPr lang="ja-JP" altLang="en-US" sz="1400" dirty="0">
                <a:latin typeface="+mn-ea"/>
              </a:rPr>
              <a:t>旧指針</a:t>
            </a:r>
            <a:r>
              <a:rPr kumimoji="1" lang="en-US" altLang="ja-JP" sz="1400" dirty="0" smtClean="0">
                <a:latin typeface="+mn-ea"/>
              </a:rPr>
              <a:t>】</a:t>
            </a:r>
            <a:endParaRPr kumimoji="1" lang="ja-JP" altLang="en-US" sz="1400" dirty="0">
              <a:latin typeface="+mn-ea"/>
            </a:endParaRPr>
          </a:p>
        </p:txBody>
      </p:sp>
      <p:sp>
        <p:nvSpPr>
          <p:cNvPr id="10" name="テキスト ボックス 9"/>
          <p:cNvSpPr txBox="1"/>
          <p:nvPr/>
        </p:nvSpPr>
        <p:spPr>
          <a:xfrm>
            <a:off x="3491880" y="980728"/>
            <a:ext cx="1440160" cy="307777"/>
          </a:xfrm>
          <a:prstGeom prst="rect">
            <a:avLst/>
          </a:prstGeom>
          <a:noFill/>
        </p:spPr>
        <p:txBody>
          <a:bodyPr wrap="square" rtlCol="0">
            <a:spAutoFit/>
          </a:bodyPr>
          <a:lstStyle/>
          <a:p>
            <a:r>
              <a:rPr kumimoji="1" lang="en-US" altLang="ja-JP" sz="1400" dirty="0">
                <a:latin typeface="+mn-ea"/>
              </a:rPr>
              <a:t>【</a:t>
            </a:r>
            <a:r>
              <a:rPr lang="ja-JP" altLang="en-US" sz="1400" dirty="0">
                <a:latin typeface="+mn-ea"/>
              </a:rPr>
              <a:t>新指針</a:t>
            </a:r>
            <a:r>
              <a:rPr kumimoji="1" lang="en-US" altLang="ja-JP" sz="1400" dirty="0">
                <a:latin typeface="+mn-ea"/>
              </a:rPr>
              <a:t>】</a:t>
            </a:r>
            <a:endParaRPr kumimoji="1" lang="ja-JP" altLang="en-US" sz="1400" dirty="0">
              <a:latin typeface="+mn-ea"/>
            </a:endParaRPr>
          </a:p>
        </p:txBody>
      </p:sp>
      <p:sp>
        <p:nvSpPr>
          <p:cNvPr id="14" name="角丸四角形 13"/>
          <p:cNvSpPr/>
          <p:nvPr/>
        </p:nvSpPr>
        <p:spPr>
          <a:xfrm>
            <a:off x="4860032" y="1268760"/>
            <a:ext cx="2880320" cy="8388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n-ea"/>
              </a:rPr>
              <a:t>地域がん診療連携拠点病院</a:t>
            </a:r>
            <a:endParaRPr kumimoji="1" lang="en-US" altLang="ja-JP" sz="1400" b="1" dirty="0">
              <a:latin typeface="+mn-ea"/>
            </a:endParaRPr>
          </a:p>
          <a:p>
            <a:pPr algn="ctr"/>
            <a:r>
              <a:rPr kumimoji="1" lang="ja-JP" altLang="en-US" sz="1400" b="1" u="sng" dirty="0">
                <a:latin typeface="+mn-ea"/>
              </a:rPr>
              <a:t>（高度型）</a:t>
            </a:r>
            <a:endParaRPr kumimoji="1" lang="en-US" altLang="ja-JP" sz="1400" b="1" u="sng" dirty="0">
              <a:latin typeface="+mn-ea"/>
            </a:endParaRPr>
          </a:p>
          <a:p>
            <a:pPr algn="ctr"/>
            <a:r>
              <a:rPr lang="en-US" altLang="ja-JP" sz="1400" b="1" dirty="0">
                <a:latin typeface="+mn-ea"/>
              </a:rPr>
              <a:t>※</a:t>
            </a:r>
            <a:r>
              <a:rPr lang="ja-JP" altLang="en-US" sz="1400" b="1" dirty="0">
                <a:latin typeface="+mn-ea"/>
              </a:rPr>
              <a:t>１医療圏に１ヶ所</a:t>
            </a:r>
            <a:endParaRPr kumimoji="1" lang="ja-JP" altLang="en-US" sz="1400" b="1" dirty="0">
              <a:latin typeface="+mn-ea"/>
            </a:endParaRPr>
          </a:p>
        </p:txBody>
      </p:sp>
      <p:sp>
        <p:nvSpPr>
          <p:cNvPr id="15" name="角丸四角形 14"/>
          <p:cNvSpPr/>
          <p:nvPr/>
        </p:nvSpPr>
        <p:spPr>
          <a:xfrm>
            <a:off x="4886672" y="3140968"/>
            <a:ext cx="2880320" cy="64807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ysClr val="windowText" lastClr="000000"/>
                </a:solidFill>
                <a:latin typeface="+mn-ea"/>
              </a:rPr>
              <a:t>地域がん診療連携拠点</a:t>
            </a:r>
            <a:r>
              <a:rPr kumimoji="1" lang="ja-JP" altLang="en-US" sz="1400" b="1" dirty="0" smtClean="0">
                <a:solidFill>
                  <a:sysClr val="windowText" lastClr="000000"/>
                </a:solidFill>
                <a:latin typeface="+mn-ea"/>
              </a:rPr>
              <a:t>病院</a:t>
            </a:r>
            <a:endParaRPr kumimoji="1" lang="en-US" altLang="ja-JP" sz="1400" b="1" dirty="0" smtClean="0">
              <a:solidFill>
                <a:sysClr val="windowText" lastClr="000000"/>
              </a:solidFill>
              <a:latin typeface="+mn-ea"/>
            </a:endParaRPr>
          </a:p>
          <a:p>
            <a:pPr algn="ctr"/>
            <a:r>
              <a:rPr lang="en-US" altLang="ja-JP" sz="1400" b="1" dirty="0" smtClean="0">
                <a:solidFill>
                  <a:sysClr val="windowText" lastClr="000000"/>
                </a:solidFill>
                <a:latin typeface="+mn-ea"/>
              </a:rPr>
              <a:t>【</a:t>
            </a:r>
            <a:r>
              <a:rPr lang="ja-JP" altLang="en-US" sz="1400" b="1" dirty="0" smtClean="0">
                <a:solidFill>
                  <a:sysClr val="windowText" lastClr="000000"/>
                </a:solidFill>
                <a:latin typeface="+mn-ea"/>
              </a:rPr>
              <a:t>既指定病院の指定更新</a:t>
            </a:r>
            <a:r>
              <a:rPr lang="en-US" altLang="ja-JP" sz="1400" b="1" dirty="0" smtClean="0">
                <a:solidFill>
                  <a:sysClr val="windowText" lastClr="000000"/>
                </a:solidFill>
                <a:latin typeface="+mn-ea"/>
              </a:rPr>
              <a:t>】</a:t>
            </a:r>
            <a:endParaRPr kumimoji="1" lang="ja-JP" altLang="en-US" sz="1400" b="1" dirty="0">
              <a:solidFill>
                <a:sysClr val="windowText" lastClr="000000"/>
              </a:solidFill>
              <a:latin typeface="+mn-ea"/>
            </a:endParaRPr>
          </a:p>
        </p:txBody>
      </p:sp>
      <p:sp>
        <p:nvSpPr>
          <p:cNvPr id="16" name="角丸四角形 15"/>
          <p:cNvSpPr/>
          <p:nvPr/>
        </p:nvSpPr>
        <p:spPr>
          <a:xfrm>
            <a:off x="4824777" y="4653136"/>
            <a:ext cx="2880320" cy="792088"/>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n-ea"/>
              </a:rPr>
              <a:t>地域がん診療連携拠点病院</a:t>
            </a:r>
            <a:endParaRPr kumimoji="1" lang="en-US" altLang="ja-JP" sz="1400" b="1" dirty="0">
              <a:latin typeface="+mn-ea"/>
            </a:endParaRPr>
          </a:p>
          <a:p>
            <a:pPr algn="ctr"/>
            <a:r>
              <a:rPr lang="ja-JP" altLang="en-US" sz="1400" b="1" u="sng" dirty="0">
                <a:latin typeface="+mn-ea"/>
              </a:rPr>
              <a:t>（特例型）</a:t>
            </a:r>
            <a:endParaRPr kumimoji="1" lang="ja-JP" altLang="en-US" sz="1400" b="1" u="sng" dirty="0">
              <a:latin typeface="+mn-ea"/>
            </a:endParaRPr>
          </a:p>
        </p:txBody>
      </p:sp>
      <p:sp>
        <p:nvSpPr>
          <p:cNvPr id="20" name="下矢印 19"/>
          <p:cNvSpPr/>
          <p:nvPr/>
        </p:nvSpPr>
        <p:spPr>
          <a:xfrm>
            <a:off x="6758880" y="4077072"/>
            <a:ext cx="360040" cy="5027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下矢印 20"/>
          <p:cNvSpPr/>
          <p:nvPr/>
        </p:nvSpPr>
        <p:spPr>
          <a:xfrm>
            <a:off x="6758880" y="2369784"/>
            <a:ext cx="360040" cy="529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下矢印 21"/>
          <p:cNvSpPr/>
          <p:nvPr/>
        </p:nvSpPr>
        <p:spPr>
          <a:xfrm flipV="1">
            <a:off x="5364088" y="2306550"/>
            <a:ext cx="360040" cy="5931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 name="下矢印 22"/>
          <p:cNvSpPr/>
          <p:nvPr/>
        </p:nvSpPr>
        <p:spPr>
          <a:xfrm flipV="1">
            <a:off x="5364088" y="4057908"/>
            <a:ext cx="360040" cy="521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テキスト ボックス 23"/>
          <p:cNvSpPr txBox="1"/>
          <p:nvPr/>
        </p:nvSpPr>
        <p:spPr>
          <a:xfrm>
            <a:off x="5616116" y="2376463"/>
            <a:ext cx="1332148" cy="523220"/>
          </a:xfrm>
          <a:prstGeom prst="rect">
            <a:avLst/>
          </a:prstGeom>
          <a:noFill/>
        </p:spPr>
        <p:txBody>
          <a:bodyPr wrap="square" rtlCol="0">
            <a:spAutoFit/>
          </a:bodyPr>
          <a:lstStyle/>
          <a:p>
            <a:pPr algn="ctr"/>
            <a:r>
              <a:rPr kumimoji="1" lang="ja-JP" altLang="en-US" sz="1400" dirty="0">
                <a:latin typeface="+mn-ea"/>
              </a:rPr>
              <a:t>指定類型の</a:t>
            </a:r>
            <a:endParaRPr kumimoji="1" lang="en-US" altLang="ja-JP" sz="1400" dirty="0">
              <a:latin typeface="+mn-ea"/>
            </a:endParaRPr>
          </a:p>
          <a:p>
            <a:pPr algn="ctr"/>
            <a:r>
              <a:rPr kumimoji="1" lang="ja-JP" altLang="en-US" sz="1400" dirty="0">
                <a:latin typeface="+mn-ea"/>
              </a:rPr>
              <a:t>見直し</a:t>
            </a:r>
          </a:p>
        </p:txBody>
      </p:sp>
      <p:sp>
        <p:nvSpPr>
          <p:cNvPr id="25" name="テキスト ボックス 24"/>
          <p:cNvSpPr txBox="1"/>
          <p:nvPr/>
        </p:nvSpPr>
        <p:spPr>
          <a:xfrm>
            <a:off x="7128284" y="4057908"/>
            <a:ext cx="1332148" cy="523220"/>
          </a:xfrm>
          <a:prstGeom prst="rect">
            <a:avLst/>
          </a:prstGeom>
          <a:noFill/>
        </p:spPr>
        <p:txBody>
          <a:bodyPr wrap="square" rtlCol="0">
            <a:spAutoFit/>
          </a:bodyPr>
          <a:lstStyle/>
          <a:p>
            <a:pPr algn="ctr"/>
            <a:r>
              <a:rPr kumimoji="1" lang="ja-JP" altLang="en-US" sz="1400" dirty="0">
                <a:latin typeface="+mn-ea"/>
              </a:rPr>
              <a:t>指定類型の</a:t>
            </a:r>
            <a:endParaRPr kumimoji="1" lang="en-US" altLang="ja-JP" sz="1400" dirty="0">
              <a:latin typeface="+mn-ea"/>
            </a:endParaRPr>
          </a:p>
          <a:p>
            <a:pPr algn="ctr"/>
            <a:r>
              <a:rPr kumimoji="1" lang="ja-JP" altLang="en-US" sz="1400" dirty="0">
                <a:latin typeface="+mn-ea"/>
              </a:rPr>
              <a:t>見直し</a:t>
            </a:r>
          </a:p>
        </p:txBody>
      </p:sp>
      <p:sp>
        <p:nvSpPr>
          <p:cNvPr id="26" name="テキスト ボックス 25"/>
          <p:cNvSpPr txBox="1"/>
          <p:nvPr/>
        </p:nvSpPr>
        <p:spPr>
          <a:xfrm>
            <a:off x="3707904" y="3914472"/>
            <a:ext cx="1332148" cy="738664"/>
          </a:xfrm>
          <a:prstGeom prst="rect">
            <a:avLst/>
          </a:prstGeom>
          <a:noFill/>
        </p:spPr>
        <p:txBody>
          <a:bodyPr wrap="square" rtlCol="0">
            <a:spAutoFit/>
          </a:bodyPr>
          <a:lstStyle/>
          <a:p>
            <a:pPr algn="ctr"/>
            <a:r>
              <a:rPr kumimoji="1" lang="ja-JP" altLang="en-US" sz="1400" dirty="0">
                <a:latin typeface="+mn-ea"/>
              </a:rPr>
              <a:t>指定要件を</a:t>
            </a:r>
            <a:endParaRPr kumimoji="1" lang="en-US" altLang="ja-JP" sz="1400" dirty="0">
              <a:latin typeface="+mn-ea"/>
            </a:endParaRPr>
          </a:p>
          <a:p>
            <a:pPr algn="ctr"/>
            <a:r>
              <a:rPr kumimoji="1" lang="ja-JP" altLang="en-US" sz="1400" dirty="0">
                <a:latin typeface="+mn-ea"/>
              </a:rPr>
              <a:t>充足した場合</a:t>
            </a:r>
            <a:endParaRPr kumimoji="1" lang="en-US" altLang="ja-JP" sz="1400" dirty="0">
              <a:latin typeface="+mn-ea"/>
            </a:endParaRPr>
          </a:p>
          <a:p>
            <a:pPr algn="ctr"/>
            <a:r>
              <a:rPr kumimoji="1" lang="ja-JP" altLang="en-US" sz="1400" dirty="0">
                <a:latin typeface="+mn-ea"/>
              </a:rPr>
              <a:t>復帰</a:t>
            </a:r>
          </a:p>
        </p:txBody>
      </p:sp>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cs typeface="Meiryo UI" panose="020B0604030504040204" pitchFamily="50" charset="-128"/>
              </a:rPr>
              <a:t>３</a:t>
            </a:r>
            <a:r>
              <a:rPr lang="ja-JP" altLang="en-US" sz="2000" b="1" dirty="0">
                <a:solidFill>
                  <a:schemeClr val="bg1"/>
                </a:solidFill>
                <a:latin typeface="+mn-ea"/>
                <a:ea typeface="+mn-ea"/>
                <a:cs typeface="Meiryo UI" panose="020B0604030504040204" pitchFamily="50" charset="-128"/>
              </a:rPr>
              <a:t>　地域がん診療連携拠点病院（高度型）の推薦</a:t>
            </a:r>
            <a:r>
              <a:rPr lang="ja-JP" altLang="en-US" sz="2000" b="1" dirty="0" smtClean="0">
                <a:solidFill>
                  <a:schemeClr val="bg1"/>
                </a:solidFill>
                <a:latin typeface="+mn-ea"/>
                <a:ea typeface="+mn-ea"/>
                <a:cs typeface="Meiryo UI" panose="020B0604030504040204" pitchFamily="50" charset="-128"/>
              </a:rPr>
              <a:t>に</a:t>
            </a:r>
            <a:r>
              <a:rPr lang="ja-JP" altLang="en-US" sz="2000" b="1" dirty="0">
                <a:solidFill>
                  <a:schemeClr val="bg1"/>
                </a:solidFill>
                <a:latin typeface="+mn-ea"/>
                <a:ea typeface="+mn-ea"/>
                <a:cs typeface="Meiryo UI" panose="020B0604030504040204" pitchFamily="50" charset="-128"/>
              </a:rPr>
              <a:t>ついて</a:t>
            </a:r>
          </a:p>
        </p:txBody>
      </p:sp>
      <p:sp>
        <p:nvSpPr>
          <p:cNvPr id="3" name="右矢印 2"/>
          <p:cNvSpPr/>
          <p:nvPr/>
        </p:nvSpPr>
        <p:spPr>
          <a:xfrm>
            <a:off x="2915816" y="3193812"/>
            <a:ext cx="648072" cy="396044"/>
          </a:xfrm>
          <a:prstGeom prst="right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 name="下矢印 26"/>
          <p:cNvSpPr/>
          <p:nvPr/>
        </p:nvSpPr>
        <p:spPr>
          <a:xfrm>
            <a:off x="6156176" y="5530948"/>
            <a:ext cx="360040" cy="3463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 name="テキスト ボックス 31"/>
          <p:cNvSpPr txBox="1"/>
          <p:nvPr/>
        </p:nvSpPr>
        <p:spPr>
          <a:xfrm>
            <a:off x="5441431" y="5929535"/>
            <a:ext cx="1722857" cy="307777"/>
          </a:xfrm>
          <a:prstGeom prst="rect">
            <a:avLst/>
          </a:prstGeom>
          <a:noFill/>
          <a:ln w="28575">
            <a:solidFill>
              <a:srgbClr val="002060"/>
            </a:solidFill>
          </a:ln>
        </p:spPr>
        <p:txBody>
          <a:bodyPr wrap="square" rtlCol="0">
            <a:spAutoFit/>
          </a:bodyPr>
          <a:lstStyle/>
          <a:p>
            <a:pPr algn="ctr"/>
            <a:r>
              <a:rPr lang="ja-JP" altLang="en-US" sz="1400" dirty="0" smtClean="0">
                <a:latin typeface="+mn-ea"/>
              </a:rPr>
              <a:t>指定の取り消し</a:t>
            </a:r>
            <a:endParaRPr kumimoji="1" lang="en-US" altLang="ja-JP" sz="1400" dirty="0">
              <a:latin typeface="+mn-ea"/>
            </a:endParaRPr>
          </a:p>
        </p:txBody>
      </p:sp>
      <p:sp>
        <p:nvSpPr>
          <p:cNvPr id="34" name="正方形/長方形 33"/>
          <p:cNvSpPr/>
          <p:nvPr/>
        </p:nvSpPr>
        <p:spPr>
          <a:xfrm>
            <a:off x="4771729" y="1165740"/>
            <a:ext cx="3062260" cy="1039123"/>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r>
              <a:rPr kumimoji="1" lang="ja-JP" altLang="en-US" sz="1600" dirty="0" smtClean="0">
                <a:solidFill>
                  <a:schemeClr val="tx1"/>
                </a:solidFill>
              </a:rPr>
              <a:t>８</a:t>
            </a:r>
            <a:endParaRPr kumimoji="1" lang="ja-JP" altLang="en-US" sz="1600" dirty="0">
              <a:solidFill>
                <a:schemeClr val="tx1"/>
              </a:solidFill>
            </a:endParaRPr>
          </a:p>
        </p:txBody>
      </p:sp>
    </p:spTree>
    <p:extLst>
      <p:ext uri="{BB962C8B-B14F-4D97-AF65-F5344CB8AC3E}">
        <p14:creationId xmlns:p14="http://schemas.microsoft.com/office/powerpoint/2010/main" val="20790502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p:cNvSpPr txBox="1">
            <a:spLocks/>
          </p:cNvSpPr>
          <p:nvPr/>
        </p:nvSpPr>
        <p:spPr>
          <a:xfrm>
            <a:off x="111873" y="44624"/>
            <a:ext cx="8852616"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cs typeface="Meiryo UI" panose="020B0604030504040204" pitchFamily="50" charset="-128"/>
              </a:rPr>
              <a:t>地域がん診療連携拠点病院（高度型）の要件</a:t>
            </a:r>
            <a:endParaRPr lang="ja-JP" altLang="en-US" sz="2000" b="1" dirty="0">
              <a:solidFill>
                <a:schemeClr val="bg1"/>
              </a:solidFill>
              <a:latin typeface="+mn-ea"/>
              <a:ea typeface="+mn-ea"/>
              <a:cs typeface="Meiryo UI" panose="020B0604030504040204" pitchFamily="50" charset="-128"/>
            </a:endParaRPr>
          </a:p>
        </p:txBody>
      </p:sp>
      <p:sp>
        <p:nvSpPr>
          <p:cNvPr id="5" name="角丸四角形 4"/>
          <p:cNvSpPr/>
          <p:nvPr/>
        </p:nvSpPr>
        <p:spPr>
          <a:xfrm>
            <a:off x="554150" y="1264991"/>
            <a:ext cx="8279967" cy="432048"/>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ysClr val="windowText" lastClr="000000"/>
                </a:solidFill>
                <a:latin typeface="+mn-ea"/>
                <a:cs typeface="Arial" panose="020B0604020202020204" pitchFamily="34" charset="0"/>
              </a:rPr>
              <a:t>①　</a:t>
            </a:r>
            <a:r>
              <a:rPr lang="en-US" altLang="ja-JP" sz="1600" b="1" dirty="0" smtClean="0">
                <a:solidFill>
                  <a:sysClr val="windowText" lastClr="000000"/>
                </a:solidFill>
                <a:latin typeface="+mn-ea"/>
                <a:cs typeface="Arial" panose="020B0604020202020204" pitchFamily="34" charset="0"/>
              </a:rPr>
              <a:t>Ⅱ</a:t>
            </a:r>
            <a:r>
              <a:rPr lang="ja-JP" altLang="en-US" sz="1600" b="1" dirty="0">
                <a:solidFill>
                  <a:sysClr val="windowText" lastClr="000000"/>
                </a:solidFill>
                <a:latin typeface="+mn-ea"/>
                <a:cs typeface="Arial" panose="020B0604020202020204" pitchFamily="34" charset="0"/>
              </a:rPr>
              <a:t>の１～７において「望ましい」とされる要件を複数満たして</a:t>
            </a:r>
            <a:r>
              <a:rPr lang="ja-JP" altLang="en-US" sz="1600" b="1" dirty="0" smtClean="0">
                <a:solidFill>
                  <a:sysClr val="windowText" lastClr="000000"/>
                </a:solidFill>
                <a:latin typeface="+mn-ea"/>
                <a:cs typeface="Arial" panose="020B0604020202020204" pitchFamily="34" charset="0"/>
              </a:rPr>
              <a:t>いること。 </a:t>
            </a:r>
            <a:endParaRPr kumimoji="1" lang="ja-JP" altLang="en-US" sz="1600" b="1" dirty="0">
              <a:solidFill>
                <a:sysClr val="windowText" lastClr="000000"/>
              </a:solidFill>
              <a:latin typeface="+mn-ea"/>
              <a:cs typeface="Arial" panose="020B0604020202020204" pitchFamily="34" charset="0"/>
            </a:endParaRPr>
          </a:p>
        </p:txBody>
      </p:sp>
      <p:sp>
        <p:nvSpPr>
          <p:cNvPr id="9" name="角丸四角形 8"/>
          <p:cNvSpPr/>
          <p:nvPr/>
        </p:nvSpPr>
        <p:spPr>
          <a:xfrm>
            <a:off x="587080" y="4405874"/>
            <a:ext cx="8279966" cy="576064"/>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ysClr val="windowText" lastClr="000000"/>
                </a:solidFill>
                <a:latin typeface="+mn-ea"/>
              </a:rPr>
              <a:t>⑥　同一</a:t>
            </a:r>
            <a:r>
              <a:rPr lang="ja-JP" altLang="en-US" sz="1600" b="1" dirty="0">
                <a:solidFill>
                  <a:sysClr val="windowText" lastClr="000000"/>
                </a:solidFill>
                <a:latin typeface="+mn-ea"/>
              </a:rPr>
              <a:t>医療圏に複数の地域拠点病院がある場合は、</a:t>
            </a:r>
            <a:r>
              <a:rPr lang="en-US" altLang="ja-JP" sz="1600" b="1" dirty="0">
                <a:solidFill>
                  <a:sysClr val="windowText" lastClr="000000"/>
                </a:solidFill>
                <a:latin typeface="+mn-ea"/>
              </a:rPr>
              <a:t>Ⅱ</a:t>
            </a:r>
            <a:r>
              <a:rPr lang="ja-JP" altLang="en-US" sz="1600" b="1" dirty="0">
                <a:solidFill>
                  <a:sysClr val="windowText" lastClr="000000"/>
                </a:solidFill>
                <a:latin typeface="+mn-ea"/>
              </a:rPr>
              <a:t>の２の（１）の①に規定</a:t>
            </a:r>
            <a:r>
              <a:rPr lang="ja-JP" altLang="en-US" sz="1600" b="1" dirty="0" smtClean="0">
                <a:solidFill>
                  <a:sysClr val="windowText" lastClr="000000"/>
                </a:solidFill>
                <a:latin typeface="+mn-ea"/>
              </a:rPr>
              <a:t>する</a:t>
            </a:r>
            <a:endParaRPr lang="en-US" altLang="ja-JP" sz="1600" b="1" dirty="0" smtClean="0">
              <a:solidFill>
                <a:sysClr val="windowText" lastClr="000000"/>
              </a:solidFill>
              <a:latin typeface="+mn-ea"/>
            </a:endParaRPr>
          </a:p>
          <a:p>
            <a:r>
              <a:rPr lang="ja-JP" altLang="en-US" sz="1600" b="1" dirty="0">
                <a:solidFill>
                  <a:sysClr val="windowText" lastClr="000000"/>
                </a:solidFill>
                <a:latin typeface="+mn-ea"/>
              </a:rPr>
              <a:t>　</a:t>
            </a:r>
            <a:r>
              <a:rPr lang="ja-JP" altLang="en-US" sz="1600" b="1" dirty="0" smtClean="0">
                <a:solidFill>
                  <a:sysClr val="windowText" lastClr="000000"/>
                </a:solidFill>
                <a:latin typeface="+mn-ea"/>
              </a:rPr>
              <a:t>　 診療</a:t>
            </a:r>
            <a:r>
              <a:rPr lang="ja-JP" altLang="en-US" sz="1600" b="1" dirty="0">
                <a:solidFill>
                  <a:sysClr val="windowText" lastClr="000000"/>
                </a:solidFill>
                <a:latin typeface="+mn-ea"/>
              </a:rPr>
              <a:t>実績が当該医療圏において最も優れて</a:t>
            </a:r>
            <a:r>
              <a:rPr lang="ja-JP" altLang="en-US" sz="1600" b="1" dirty="0" smtClean="0">
                <a:solidFill>
                  <a:sysClr val="windowText" lastClr="000000"/>
                </a:solidFill>
                <a:latin typeface="+mn-ea"/>
              </a:rPr>
              <a:t>いること。</a:t>
            </a:r>
            <a:endParaRPr kumimoji="1" lang="ja-JP" altLang="en-US" sz="1600" b="1" dirty="0">
              <a:solidFill>
                <a:sysClr val="windowText" lastClr="000000"/>
              </a:solidFill>
              <a:latin typeface="+mn-ea"/>
              <a:cs typeface="Arial" panose="020B0604020202020204" pitchFamily="34" charset="0"/>
            </a:endParaRPr>
          </a:p>
        </p:txBody>
      </p:sp>
      <p:sp>
        <p:nvSpPr>
          <p:cNvPr id="11" name="テキスト ボックス 10"/>
          <p:cNvSpPr txBox="1"/>
          <p:nvPr/>
        </p:nvSpPr>
        <p:spPr>
          <a:xfrm>
            <a:off x="1225813" y="5012021"/>
            <a:ext cx="6624736" cy="1384995"/>
          </a:xfrm>
          <a:prstGeom prst="rect">
            <a:avLst/>
          </a:prstGeom>
          <a:noFill/>
        </p:spPr>
        <p:txBody>
          <a:bodyPr wrap="square" rtlCol="0">
            <a:spAutoFit/>
          </a:bodyPr>
          <a:lstStyle/>
          <a:p>
            <a:r>
              <a:rPr kumimoji="1" lang="ja-JP" altLang="en-US" sz="1400" dirty="0" smtClean="0">
                <a:latin typeface="+mn-ea"/>
              </a:rPr>
              <a:t>・</a:t>
            </a:r>
            <a:r>
              <a:rPr lang="ja-JP" altLang="en-US" sz="1400" dirty="0" smtClean="0">
                <a:solidFill>
                  <a:sysClr val="windowText" lastClr="000000"/>
                </a:solidFill>
                <a:latin typeface="+mn-ea"/>
              </a:rPr>
              <a:t> </a:t>
            </a:r>
            <a:r>
              <a:rPr lang="en-US" altLang="ja-JP" sz="1400" dirty="0" smtClean="0">
                <a:solidFill>
                  <a:sysClr val="windowText" lastClr="000000"/>
                </a:solidFill>
                <a:latin typeface="+mn-ea"/>
              </a:rPr>
              <a:t>Ⅱ</a:t>
            </a:r>
            <a:r>
              <a:rPr lang="ja-JP" altLang="en-US" sz="1400" dirty="0" smtClean="0">
                <a:solidFill>
                  <a:sysClr val="windowText" lastClr="000000"/>
                </a:solidFill>
                <a:latin typeface="+mn-ea"/>
              </a:rPr>
              <a:t>の２の（１）の①に規定する診療実績</a:t>
            </a:r>
            <a:endParaRPr lang="en-US" altLang="ja-JP" sz="1400" dirty="0" smtClean="0">
              <a:solidFill>
                <a:sysClr val="windowText" lastClr="000000"/>
              </a:solidFill>
              <a:latin typeface="+mn-ea"/>
            </a:endParaRPr>
          </a:p>
          <a:p>
            <a:r>
              <a:rPr lang="ja-JP" altLang="en-US" sz="1400" dirty="0" smtClean="0">
                <a:latin typeface="+mn-ea"/>
              </a:rPr>
              <a:t>　　ア　 </a:t>
            </a:r>
            <a:r>
              <a:rPr lang="ja-JP" altLang="en-US" sz="1400" dirty="0">
                <a:latin typeface="+mn-ea"/>
              </a:rPr>
              <a:t>院内がん</a:t>
            </a:r>
            <a:r>
              <a:rPr lang="ja-JP" altLang="en-US" sz="1400" dirty="0" smtClean="0">
                <a:latin typeface="+mn-ea"/>
              </a:rPr>
              <a:t>登録数</a:t>
            </a:r>
            <a:endParaRPr lang="en-US" altLang="ja-JP" sz="1400" dirty="0" smtClean="0">
              <a:latin typeface="+mn-ea"/>
            </a:endParaRPr>
          </a:p>
          <a:p>
            <a:r>
              <a:rPr lang="ja-JP" altLang="en-US" sz="1400" dirty="0">
                <a:latin typeface="+mn-ea"/>
              </a:rPr>
              <a:t>　</a:t>
            </a:r>
            <a:r>
              <a:rPr lang="ja-JP" altLang="en-US" sz="1400" dirty="0" smtClean="0">
                <a:latin typeface="+mn-ea"/>
              </a:rPr>
              <a:t>　イ　 </a:t>
            </a:r>
            <a:r>
              <a:rPr lang="ja-JP" altLang="en-US" sz="1400" dirty="0">
                <a:latin typeface="+mn-ea"/>
              </a:rPr>
              <a:t>悪性腫瘍の手術</a:t>
            </a:r>
            <a:r>
              <a:rPr lang="ja-JP" altLang="en-US" sz="1400" dirty="0" smtClean="0">
                <a:latin typeface="+mn-ea"/>
              </a:rPr>
              <a:t>件数</a:t>
            </a:r>
            <a:endParaRPr lang="ja-JP" altLang="en-US" sz="1400" dirty="0">
              <a:latin typeface="+mn-ea"/>
            </a:endParaRPr>
          </a:p>
          <a:p>
            <a:r>
              <a:rPr lang="ja-JP" altLang="en-US" sz="1400" dirty="0" smtClean="0">
                <a:latin typeface="+mn-ea"/>
              </a:rPr>
              <a:t>　　ウ　 </a:t>
            </a:r>
            <a:r>
              <a:rPr lang="ja-JP" altLang="en-US" sz="1400" dirty="0">
                <a:latin typeface="+mn-ea"/>
              </a:rPr>
              <a:t>がんに係る薬物療法のべ</a:t>
            </a:r>
            <a:r>
              <a:rPr lang="ja-JP" altLang="en-US" sz="1400" dirty="0" smtClean="0">
                <a:latin typeface="+mn-ea"/>
              </a:rPr>
              <a:t>患者数</a:t>
            </a:r>
            <a:endParaRPr lang="ja-JP" altLang="en-US" sz="1400" dirty="0">
              <a:latin typeface="+mn-ea"/>
            </a:endParaRPr>
          </a:p>
          <a:p>
            <a:r>
              <a:rPr lang="ja-JP" altLang="en-US" sz="1400" dirty="0" smtClean="0">
                <a:latin typeface="+mn-ea"/>
              </a:rPr>
              <a:t>　　エ　 </a:t>
            </a:r>
            <a:r>
              <a:rPr lang="ja-JP" altLang="en-US" sz="1400" dirty="0">
                <a:latin typeface="+mn-ea"/>
              </a:rPr>
              <a:t>放射線治療のべ</a:t>
            </a:r>
            <a:r>
              <a:rPr lang="ja-JP" altLang="en-US" sz="1400" dirty="0" smtClean="0">
                <a:latin typeface="+mn-ea"/>
              </a:rPr>
              <a:t>患者数</a:t>
            </a:r>
            <a:endParaRPr lang="en-US" altLang="ja-JP" sz="1400" dirty="0" smtClean="0">
              <a:latin typeface="+mn-ea"/>
            </a:endParaRPr>
          </a:p>
          <a:p>
            <a:r>
              <a:rPr lang="ja-JP" altLang="en-US" sz="1400" dirty="0" smtClean="0">
                <a:latin typeface="+mn-ea"/>
              </a:rPr>
              <a:t>　　オ　 </a:t>
            </a:r>
            <a:r>
              <a:rPr lang="ja-JP" altLang="en-US" sz="1400" dirty="0">
                <a:latin typeface="+mn-ea"/>
              </a:rPr>
              <a:t>緩和ケアチームの新規</a:t>
            </a:r>
            <a:r>
              <a:rPr lang="ja-JP" altLang="en-US" sz="1400" dirty="0" smtClean="0">
                <a:latin typeface="+mn-ea"/>
              </a:rPr>
              <a:t>介入患者数</a:t>
            </a:r>
            <a:endParaRPr kumimoji="1" lang="ja-JP" altLang="en-US" sz="1400" dirty="0">
              <a:latin typeface="+mn-ea"/>
            </a:endParaRPr>
          </a:p>
        </p:txBody>
      </p:sp>
      <p:sp>
        <p:nvSpPr>
          <p:cNvPr id="12" name="左中かっこ 11"/>
          <p:cNvSpPr/>
          <p:nvPr/>
        </p:nvSpPr>
        <p:spPr>
          <a:xfrm>
            <a:off x="1236106" y="5305012"/>
            <a:ext cx="234026" cy="1008112"/>
          </a:xfrm>
          <a:prstGeom prst="leftBrace">
            <a:avLst>
              <a:gd name="adj1" fmla="val 46814"/>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atin typeface="+mn-ea"/>
            </a:endParaRPr>
          </a:p>
        </p:txBody>
      </p:sp>
      <p:sp>
        <p:nvSpPr>
          <p:cNvPr id="13" name="角丸四角形 12"/>
          <p:cNvSpPr/>
          <p:nvPr/>
        </p:nvSpPr>
        <p:spPr>
          <a:xfrm>
            <a:off x="571299" y="3188727"/>
            <a:ext cx="8279966" cy="504056"/>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④　強度変調</a:t>
            </a:r>
            <a:r>
              <a:rPr lang="ja-JP" altLang="en-US" sz="1600" b="1" dirty="0">
                <a:solidFill>
                  <a:schemeClr val="tx1"/>
                </a:solidFill>
                <a:latin typeface="+mn-ea"/>
              </a:rPr>
              <a:t>放射線療法や核医学治療等の高度な放射線治療を提供</a:t>
            </a:r>
            <a:r>
              <a:rPr lang="ja-JP" altLang="en-US" sz="1600" b="1" dirty="0" smtClean="0">
                <a:solidFill>
                  <a:schemeClr val="tx1"/>
                </a:solidFill>
                <a:latin typeface="+mn-ea"/>
              </a:rPr>
              <a:t>できること。 </a:t>
            </a:r>
            <a:endParaRPr kumimoji="1" lang="ja-JP" altLang="en-US" sz="1600" b="1" dirty="0">
              <a:solidFill>
                <a:schemeClr val="tx1"/>
              </a:solidFill>
              <a:latin typeface="+mn-ea"/>
              <a:cs typeface="Arial" panose="020B0604020202020204" pitchFamily="34" charset="0"/>
            </a:endParaRPr>
          </a:p>
        </p:txBody>
      </p:sp>
      <p:sp>
        <p:nvSpPr>
          <p:cNvPr id="14" name="角丸四角形 13"/>
          <p:cNvSpPr/>
          <p:nvPr/>
        </p:nvSpPr>
        <p:spPr>
          <a:xfrm>
            <a:off x="578587" y="3767390"/>
            <a:ext cx="8279967" cy="576064"/>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⑤　</a:t>
            </a:r>
            <a:r>
              <a:rPr lang="en-US" altLang="ja-JP" sz="1600" b="1" dirty="0" smtClean="0">
                <a:solidFill>
                  <a:schemeClr val="tx1"/>
                </a:solidFill>
                <a:latin typeface="+mn-ea"/>
              </a:rPr>
              <a:t>Ⅳ</a:t>
            </a:r>
            <a:r>
              <a:rPr lang="ja-JP" altLang="en-US" sz="1600" b="1" dirty="0">
                <a:solidFill>
                  <a:schemeClr val="tx1"/>
                </a:solidFill>
                <a:latin typeface="+mn-ea"/>
              </a:rPr>
              <a:t>の３の（３）に規定する緩和ケアセンターに準じた緩和ケアの提供体制</a:t>
            </a:r>
            <a:r>
              <a:rPr lang="ja-JP" altLang="en-US" sz="1600" b="1" dirty="0" smtClean="0">
                <a:solidFill>
                  <a:schemeClr val="tx1"/>
                </a:solidFill>
                <a:latin typeface="+mn-ea"/>
              </a:rPr>
              <a:t>を</a:t>
            </a:r>
            <a:endParaRPr lang="en-US" altLang="ja-JP" sz="1600" b="1" dirty="0" smtClean="0">
              <a:solidFill>
                <a:schemeClr val="tx1"/>
              </a:solidFill>
              <a:latin typeface="+mn-ea"/>
            </a:endParaRPr>
          </a:p>
          <a:p>
            <a:r>
              <a:rPr lang="en-US" altLang="ja-JP" sz="1600" b="1" dirty="0">
                <a:solidFill>
                  <a:schemeClr val="tx1"/>
                </a:solidFill>
                <a:latin typeface="+mn-ea"/>
              </a:rPr>
              <a:t> </a:t>
            </a:r>
            <a:r>
              <a:rPr lang="en-US" altLang="ja-JP" sz="1600" b="1" dirty="0" smtClean="0">
                <a:solidFill>
                  <a:schemeClr val="tx1"/>
                </a:solidFill>
                <a:latin typeface="+mn-ea"/>
              </a:rPr>
              <a:t>    </a:t>
            </a:r>
            <a:r>
              <a:rPr lang="ja-JP" altLang="en-US" sz="1600" b="1" dirty="0" smtClean="0">
                <a:solidFill>
                  <a:schemeClr val="tx1"/>
                </a:solidFill>
                <a:latin typeface="+mn-ea"/>
              </a:rPr>
              <a:t>整備していること。 </a:t>
            </a:r>
            <a:endParaRPr kumimoji="1" lang="ja-JP" altLang="en-US" sz="1600" b="1" dirty="0">
              <a:solidFill>
                <a:schemeClr val="tx1"/>
              </a:solidFill>
              <a:latin typeface="+mn-ea"/>
              <a:cs typeface="Arial" panose="020B0604020202020204" pitchFamily="34" charset="0"/>
            </a:endParaRPr>
          </a:p>
        </p:txBody>
      </p:sp>
      <p:sp>
        <p:nvSpPr>
          <p:cNvPr id="15" name="角丸四角形 14"/>
          <p:cNvSpPr/>
          <p:nvPr/>
        </p:nvSpPr>
        <p:spPr>
          <a:xfrm>
            <a:off x="565976" y="1796598"/>
            <a:ext cx="8279966" cy="608338"/>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②　相談支援</a:t>
            </a:r>
            <a:r>
              <a:rPr lang="ja-JP" altLang="en-US" sz="1600" b="1" dirty="0">
                <a:solidFill>
                  <a:schemeClr val="tx1"/>
                </a:solidFill>
                <a:latin typeface="+mn-ea"/>
              </a:rPr>
              <a:t>センターに看護師や社会福祉士、精神保健福祉士等の医療従事者を配置し</a:t>
            </a:r>
            <a:r>
              <a:rPr lang="ja-JP" altLang="en-US" sz="1600" b="1" dirty="0" smtClean="0">
                <a:solidFill>
                  <a:schemeClr val="tx1"/>
                </a:solidFill>
                <a:latin typeface="+mn-ea"/>
              </a:rPr>
              <a:t>、</a:t>
            </a:r>
            <a:endParaRPr lang="en-US" altLang="ja-JP" sz="1600" b="1" dirty="0" smtClean="0">
              <a:solidFill>
                <a:schemeClr val="tx1"/>
              </a:solidFill>
              <a:latin typeface="+mn-ea"/>
            </a:endParaRPr>
          </a:p>
          <a:p>
            <a:r>
              <a:rPr lang="ja-JP" altLang="en-US" sz="1600" b="1" dirty="0">
                <a:solidFill>
                  <a:schemeClr val="tx1"/>
                </a:solidFill>
                <a:latin typeface="+mn-ea"/>
              </a:rPr>
              <a:t>　</a:t>
            </a:r>
            <a:r>
              <a:rPr lang="ja-JP" altLang="en-US" sz="1600" b="1" dirty="0" smtClean="0">
                <a:solidFill>
                  <a:schemeClr val="tx1"/>
                </a:solidFill>
                <a:latin typeface="+mn-ea"/>
              </a:rPr>
              <a:t>　 相談</a:t>
            </a:r>
            <a:r>
              <a:rPr lang="ja-JP" altLang="en-US" sz="1600" b="1" dirty="0">
                <a:solidFill>
                  <a:schemeClr val="tx1"/>
                </a:solidFill>
                <a:latin typeface="+mn-ea"/>
              </a:rPr>
              <a:t>支援業務の強化が行われて</a:t>
            </a:r>
            <a:r>
              <a:rPr lang="ja-JP" altLang="en-US" sz="1600" b="1" dirty="0" smtClean="0">
                <a:solidFill>
                  <a:schemeClr val="tx1"/>
                </a:solidFill>
                <a:latin typeface="+mn-ea"/>
              </a:rPr>
              <a:t>いること。 </a:t>
            </a:r>
            <a:endParaRPr kumimoji="1" lang="ja-JP" altLang="en-US" sz="1600" b="1" dirty="0">
              <a:solidFill>
                <a:schemeClr val="tx1"/>
              </a:solidFill>
              <a:latin typeface="+mn-ea"/>
              <a:cs typeface="Arial" panose="020B0604020202020204" pitchFamily="34" charset="0"/>
            </a:endParaRPr>
          </a:p>
        </p:txBody>
      </p:sp>
      <p:sp>
        <p:nvSpPr>
          <p:cNvPr id="16" name="角丸四角形 15"/>
          <p:cNvSpPr/>
          <p:nvPr/>
        </p:nvSpPr>
        <p:spPr>
          <a:xfrm>
            <a:off x="560811" y="2510313"/>
            <a:ext cx="8289418" cy="615798"/>
          </a:xfrm>
          <a:prstGeom prst="roundRect">
            <a:avLst/>
          </a:prstGeom>
          <a:no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n-ea"/>
              </a:rPr>
              <a:t>③　医療に係る</a:t>
            </a:r>
            <a:r>
              <a:rPr lang="ja-JP" altLang="en-US" sz="1600" b="1" dirty="0">
                <a:solidFill>
                  <a:schemeClr val="tx1"/>
                </a:solidFill>
                <a:latin typeface="+mn-ea"/>
              </a:rPr>
              <a:t>安全管理体制について第三者による評価を受けているか、外部委員</a:t>
            </a:r>
            <a:r>
              <a:rPr lang="ja-JP" altLang="en-US" sz="1600" b="1" dirty="0" smtClean="0">
                <a:solidFill>
                  <a:schemeClr val="tx1"/>
                </a:solidFill>
                <a:latin typeface="+mn-ea"/>
              </a:rPr>
              <a:t>を含めた　</a:t>
            </a:r>
            <a:endParaRPr lang="en-US" altLang="ja-JP" sz="1600" b="1" dirty="0" smtClean="0">
              <a:solidFill>
                <a:schemeClr val="tx1"/>
              </a:solidFill>
              <a:latin typeface="+mn-ea"/>
            </a:endParaRPr>
          </a:p>
          <a:p>
            <a:r>
              <a:rPr lang="ja-JP" altLang="en-US" sz="1600" b="1" dirty="0">
                <a:solidFill>
                  <a:schemeClr val="tx1"/>
                </a:solidFill>
                <a:latin typeface="+mn-ea"/>
              </a:rPr>
              <a:t>　</a:t>
            </a:r>
            <a:r>
              <a:rPr lang="ja-JP" altLang="en-US" sz="1600" b="1" dirty="0" smtClean="0">
                <a:solidFill>
                  <a:schemeClr val="tx1"/>
                </a:solidFill>
                <a:latin typeface="+mn-ea"/>
              </a:rPr>
              <a:t>　 構成員</a:t>
            </a:r>
            <a:r>
              <a:rPr lang="ja-JP" altLang="en-US" sz="1600" b="1" dirty="0">
                <a:solidFill>
                  <a:schemeClr val="tx1"/>
                </a:solidFill>
                <a:latin typeface="+mn-ea"/>
              </a:rPr>
              <a:t>からなる医療安全に関する監査を目的とした監査委員会を整備して</a:t>
            </a:r>
            <a:r>
              <a:rPr lang="ja-JP" altLang="en-US" sz="1600" b="1" dirty="0" smtClean="0">
                <a:solidFill>
                  <a:schemeClr val="tx1"/>
                </a:solidFill>
                <a:latin typeface="+mn-ea"/>
              </a:rPr>
              <a:t>いる</a:t>
            </a:r>
            <a:r>
              <a:rPr lang="ja-JP" altLang="en-US" sz="1600" b="1" dirty="0">
                <a:solidFill>
                  <a:schemeClr val="tx1"/>
                </a:solidFill>
                <a:latin typeface="+mn-ea"/>
              </a:rPr>
              <a:t>こと</a:t>
            </a:r>
            <a:r>
              <a:rPr lang="ja-JP" altLang="en-US" sz="1600" b="1" dirty="0" smtClean="0">
                <a:solidFill>
                  <a:schemeClr val="tx1"/>
                </a:solidFill>
                <a:latin typeface="+mn-ea"/>
              </a:rPr>
              <a:t>。 </a:t>
            </a:r>
            <a:endParaRPr kumimoji="1" lang="ja-JP" altLang="en-US" sz="1600" b="1" dirty="0">
              <a:solidFill>
                <a:schemeClr val="tx1"/>
              </a:solidFill>
              <a:latin typeface="+mn-ea"/>
              <a:cs typeface="Arial" panose="020B0604020202020204" pitchFamily="34" charset="0"/>
            </a:endParaRPr>
          </a:p>
        </p:txBody>
      </p:sp>
      <p:sp>
        <p:nvSpPr>
          <p:cNvPr id="3" name="テキスト ボックス 2"/>
          <p:cNvSpPr txBox="1"/>
          <p:nvPr/>
        </p:nvSpPr>
        <p:spPr>
          <a:xfrm>
            <a:off x="111872" y="741625"/>
            <a:ext cx="9644703" cy="307777"/>
          </a:xfrm>
          <a:prstGeom prst="rect">
            <a:avLst/>
          </a:prstGeom>
          <a:noFill/>
        </p:spPr>
        <p:txBody>
          <a:bodyPr wrap="square" rtlCol="0">
            <a:spAutoFit/>
          </a:bodyPr>
          <a:lstStyle/>
          <a:p>
            <a:r>
              <a:rPr lang="ja-JP" altLang="en-US" sz="1400" b="1" dirty="0"/>
              <a:t>◆</a:t>
            </a:r>
            <a:r>
              <a:rPr lang="ja-JP" altLang="en-US" sz="1400" b="1" dirty="0" smtClean="0"/>
              <a:t>高度型については、地域がん診療連携拠点病院</a:t>
            </a:r>
            <a:r>
              <a:rPr lang="ja-JP" altLang="en-US" sz="1400" b="1" dirty="0"/>
              <a:t>の</a:t>
            </a:r>
            <a:r>
              <a:rPr lang="ja-JP" altLang="en-US" sz="1400" b="1" dirty="0" smtClean="0"/>
              <a:t>要件</a:t>
            </a:r>
            <a:r>
              <a:rPr lang="ja-JP" altLang="en-US" sz="1400" b="1" dirty="0"/>
              <a:t>を満たしていることに加え、以下</a:t>
            </a:r>
            <a:r>
              <a:rPr lang="ja-JP" altLang="en-US" sz="1400" b="1" dirty="0" smtClean="0"/>
              <a:t>の要件</a:t>
            </a:r>
            <a:r>
              <a:rPr lang="ja-JP" altLang="en-US" sz="1400" b="1" dirty="0"/>
              <a:t>を満たしていること</a:t>
            </a:r>
            <a:r>
              <a:rPr lang="ja-JP" altLang="en-US" sz="1400" b="1" dirty="0" smtClean="0"/>
              <a:t>。 </a:t>
            </a:r>
            <a:endParaRPr kumimoji="1" lang="ja-JP" altLang="en-US" sz="1400" b="1" dirty="0"/>
          </a:p>
        </p:txBody>
      </p:sp>
      <p:sp>
        <p:nvSpPr>
          <p:cNvPr id="6" name="スライド番号プレースホルダー 5"/>
          <p:cNvSpPr>
            <a:spLocks noGrp="1"/>
          </p:cNvSpPr>
          <p:nvPr>
            <p:ph type="sldNum" sz="quarter" idx="12"/>
          </p:nvPr>
        </p:nvSpPr>
        <p:spPr/>
        <p:txBody>
          <a:bodyPr/>
          <a:lstStyle/>
          <a:p>
            <a:r>
              <a:rPr kumimoji="1" lang="ja-JP" altLang="en-US" sz="1600" dirty="0" smtClean="0">
                <a:solidFill>
                  <a:schemeClr val="tx1"/>
                </a:solidFill>
              </a:rPr>
              <a:t>９</a:t>
            </a:r>
            <a:endParaRPr kumimoji="1" lang="ja-JP" altLang="en-US" sz="1600" dirty="0">
              <a:solidFill>
                <a:schemeClr val="tx1"/>
              </a:solidFill>
            </a:endParaRPr>
          </a:p>
        </p:txBody>
      </p:sp>
    </p:spTree>
    <p:extLst>
      <p:ext uri="{BB962C8B-B14F-4D97-AF65-F5344CB8AC3E}">
        <p14:creationId xmlns:p14="http://schemas.microsoft.com/office/powerpoint/2010/main" val="3256200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395536" y="331713"/>
            <a:ext cx="8280920" cy="432991"/>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altLang="en-US" sz="2000" b="1" dirty="0" smtClean="0">
                <a:solidFill>
                  <a:srgbClr val="FFFFFF"/>
                </a:solidFill>
                <a:effectLst/>
                <a:latin typeface="+mn-ea"/>
                <a:cs typeface="Times New Roman"/>
              </a:rPr>
              <a:t>大阪府における</a:t>
            </a:r>
            <a:r>
              <a:rPr lang="ja-JP" altLang="en-US" sz="2000" b="1" dirty="0" smtClean="0">
                <a:solidFill>
                  <a:srgbClr val="FFFFFF"/>
                </a:solidFill>
                <a:latin typeface="+mn-ea"/>
                <a:cs typeface="Times New Roman"/>
              </a:rPr>
              <a:t>高度型</a:t>
            </a:r>
            <a:r>
              <a:rPr lang="ja-JP" sz="2000" b="1" dirty="0" smtClean="0">
                <a:solidFill>
                  <a:srgbClr val="FFFFFF"/>
                </a:solidFill>
                <a:effectLst/>
                <a:latin typeface="+mn-ea"/>
                <a:cs typeface="Times New Roman"/>
              </a:rPr>
              <a:t>の</a:t>
            </a:r>
            <a:r>
              <a:rPr lang="ja-JP" altLang="en-US" sz="2000" b="1" dirty="0" smtClean="0">
                <a:solidFill>
                  <a:srgbClr val="FFFFFF"/>
                </a:solidFill>
                <a:latin typeface="+mn-ea"/>
                <a:cs typeface="Times New Roman"/>
              </a:rPr>
              <a:t>推薦の考え方 </a:t>
            </a:r>
            <a:r>
              <a:rPr lang="ja-JP" altLang="en-US" sz="1600" b="1" dirty="0" smtClean="0">
                <a:solidFill>
                  <a:srgbClr val="FFFFFF"/>
                </a:solidFill>
                <a:latin typeface="+mn-ea"/>
                <a:cs typeface="Times New Roman"/>
              </a:rPr>
              <a:t>（第１回大阪府がん診療連携検討部会）</a:t>
            </a:r>
            <a:endParaRPr lang="ja-JP" sz="1400" b="1" dirty="0">
              <a:effectLst/>
              <a:latin typeface="+mn-ea"/>
              <a:cs typeface="ＭＳ Ｐゴシック"/>
            </a:endParaRPr>
          </a:p>
        </p:txBody>
      </p:sp>
      <p:sp>
        <p:nvSpPr>
          <p:cNvPr id="10" name="テキスト ボックス 9"/>
          <p:cNvSpPr txBox="1"/>
          <p:nvPr/>
        </p:nvSpPr>
        <p:spPr>
          <a:xfrm>
            <a:off x="611560" y="1233972"/>
            <a:ext cx="8136904" cy="4931332"/>
          </a:xfrm>
          <a:prstGeom prst="rect">
            <a:avLst/>
          </a:prstGeom>
          <a:noFill/>
          <a:ln>
            <a:noFill/>
          </a:ln>
        </p:spPr>
        <p:txBody>
          <a:bodyPr wrap="square" lIns="144000" tIns="144000" rtlCol="0">
            <a:spAutoFit/>
          </a:bodyPr>
          <a:lstStyle/>
          <a:p>
            <a:r>
              <a:rPr lang="ja-JP" altLang="en-US" sz="1400" dirty="0" smtClean="0"/>
              <a:t>○ 高度型</a:t>
            </a:r>
            <a:r>
              <a:rPr lang="ja-JP" altLang="en-US" sz="1400" dirty="0"/>
              <a:t>の推薦は、</a:t>
            </a:r>
            <a:r>
              <a:rPr lang="ja-JP" altLang="en-US" sz="1400" dirty="0" smtClean="0"/>
              <a:t>国から地域がん拠点</a:t>
            </a:r>
            <a:r>
              <a:rPr lang="ja-JP" altLang="en-US" sz="1400" dirty="0"/>
              <a:t>病院として指定を受けた実績を考慮</a:t>
            </a:r>
            <a:r>
              <a:rPr lang="ja-JP" altLang="en-US" sz="1400" dirty="0" smtClean="0"/>
              <a:t>し、</a:t>
            </a:r>
            <a:endParaRPr lang="en-US" altLang="ja-JP" sz="1400" dirty="0" smtClean="0"/>
          </a:p>
          <a:p>
            <a:r>
              <a:rPr lang="ja-JP" altLang="en-US" sz="1400" dirty="0" smtClean="0"/>
              <a:t>　　</a:t>
            </a:r>
            <a:r>
              <a:rPr lang="ja-JP" altLang="en-US" sz="1400" b="1" u="sng" dirty="0" smtClean="0"/>
              <a:t>既指定病院を対象とする。</a:t>
            </a:r>
            <a:endParaRPr lang="en-US" altLang="ja-JP" sz="1400" b="1" u="sng" dirty="0" smtClean="0"/>
          </a:p>
          <a:p>
            <a:endParaRPr lang="en-US" altLang="ja-JP" sz="1400" dirty="0"/>
          </a:p>
          <a:p>
            <a:r>
              <a:rPr lang="ja-JP" altLang="ja-JP" sz="1400" dirty="0" smtClean="0"/>
              <a:t>○</a:t>
            </a:r>
            <a:r>
              <a:rPr lang="en-US" altLang="ja-JP" sz="1400" dirty="0" smtClean="0"/>
              <a:t> </a:t>
            </a:r>
            <a:r>
              <a:rPr lang="ja-JP" altLang="ja-JP" sz="1400" b="1" u="sng" dirty="0" smtClean="0"/>
              <a:t>高度型要件</a:t>
            </a:r>
            <a:r>
              <a:rPr lang="ja-JP" altLang="en-US" sz="1400" b="1" u="sng" dirty="0" smtClean="0"/>
              <a:t>⑥ （診療実績が圏域において最も優れている）</a:t>
            </a:r>
            <a:r>
              <a:rPr lang="ja-JP" altLang="en-US" sz="1400" dirty="0" smtClean="0"/>
              <a:t>については、各圏域における</a:t>
            </a:r>
            <a:endParaRPr lang="en-US" altLang="ja-JP" sz="1400" dirty="0" smtClean="0"/>
          </a:p>
          <a:p>
            <a:r>
              <a:rPr lang="en-US" altLang="ja-JP" sz="1400" dirty="0"/>
              <a:t> </a:t>
            </a:r>
            <a:r>
              <a:rPr lang="en-US" altLang="ja-JP" sz="1400" dirty="0" smtClean="0"/>
              <a:t>    </a:t>
            </a:r>
            <a:r>
              <a:rPr lang="ja-JP" altLang="en-US" sz="1400" dirty="0" smtClean="0"/>
              <a:t>相対評価であることから、部会の審査において判断する必要があるため、次のとおりとする。</a:t>
            </a:r>
            <a:endParaRPr lang="en-US" altLang="ja-JP" sz="1400" dirty="0" smtClean="0">
              <a:latin typeface="+mn-ea"/>
            </a:endParaRPr>
          </a:p>
          <a:p>
            <a:r>
              <a:rPr lang="en-US" altLang="ja-JP" sz="1400" dirty="0">
                <a:latin typeface="+mn-ea"/>
              </a:rPr>
              <a:t> </a:t>
            </a:r>
            <a:r>
              <a:rPr lang="en-US" altLang="ja-JP" sz="1400" dirty="0" smtClean="0">
                <a:latin typeface="+mn-ea"/>
              </a:rPr>
              <a:t>    </a:t>
            </a:r>
            <a:r>
              <a:rPr lang="ja-JP" altLang="en-US" sz="1400" dirty="0" smtClean="0">
                <a:latin typeface="+mn-ea"/>
              </a:rPr>
              <a:t>（１）高度型要件（要件⑥を除く）を満たす病院については、</a:t>
            </a:r>
            <a:endParaRPr lang="en-US" altLang="ja-JP" sz="1400" dirty="0" smtClean="0">
              <a:latin typeface="+mn-ea"/>
            </a:endParaRPr>
          </a:p>
          <a:p>
            <a:r>
              <a:rPr lang="ja-JP" altLang="en-US" sz="1400" dirty="0">
                <a:latin typeface="+mn-ea"/>
              </a:rPr>
              <a:t>　</a:t>
            </a:r>
            <a:r>
              <a:rPr lang="ja-JP" altLang="en-US" sz="1400" dirty="0" smtClean="0">
                <a:latin typeface="+mn-ea"/>
              </a:rPr>
              <a:t>　　　　</a:t>
            </a:r>
            <a:r>
              <a:rPr lang="ja-JP" altLang="en-US" sz="1400" b="1" u="sng" dirty="0" smtClean="0">
                <a:latin typeface="+mn-ea"/>
              </a:rPr>
              <a:t>部会において高度型要件⑥について審査を行う。</a:t>
            </a:r>
            <a:endParaRPr lang="en-US" altLang="ja-JP" sz="1400" b="1" u="sng" dirty="0" smtClean="0">
              <a:latin typeface="+mn-ea"/>
            </a:endParaRPr>
          </a:p>
          <a:p>
            <a:r>
              <a:rPr lang="ja-JP" altLang="en-US" sz="1400" dirty="0">
                <a:latin typeface="+mn-ea"/>
              </a:rPr>
              <a:t>　</a:t>
            </a:r>
            <a:r>
              <a:rPr lang="ja-JP" altLang="en-US" sz="1400" dirty="0" smtClean="0">
                <a:latin typeface="+mn-ea"/>
              </a:rPr>
              <a:t>   （２）部会の審査において高度型要件⑥を満たした病院を推薦する。</a:t>
            </a:r>
            <a:endParaRPr lang="en-US" altLang="ja-JP" sz="1400" dirty="0">
              <a:latin typeface="+mn-ea"/>
            </a:endParaRPr>
          </a:p>
          <a:p>
            <a:endParaRPr lang="en-US" altLang="ja-JP" sz="1400" dirty="0" smtClean="0">
              <a:latin typeface="+mn-ea"/>
            </a:endParaRPr>
          </a:p>
          <a:p>
            <a:r>
              <a:rPr lang="ja-JP" altLang="en-US" sz="1400" dirty="0" smtClean="0">
                <a:latin typeface="+mn-ea"/>
              </a:rPr>
              <a:t>　　＜参考＞ 高度型要件⑥</a:t>
            </a:r>
            <a:endParaRPr lang="en-US" altLang="ja-JP" sz="1400" dirty="0" smtClean="0">
              <a:latin typeface="+mn-ea"/>
            </a:endParaRPr>
          </a:p>
          <a:p>
            <a:r>
              <a:rPr lang="ja-JP" altLang="en-US" sz="1400" dirty="0" smtClean="0">
                <a:solidFill>
                  <a:sysClr val="windowText" lastClr="000000"/>
                </a:solidFill>
                <a:latin typeface="+mn-ea"/>
              </a:rPr>
              <a:t>　  </a:t>
            </a:r>
            <a:r>
              <a:rPr lang="ja-JP" altLang="en-US" sz="1400" dirty="0">
                <a:solidFill>
                  <a:sysClr val="windowText" lastClr="000000"/>
                </a:solidFill>
                <a:latin typeface="+mn-ea"/>
              </a:rPr>
              <a:t>　</a:t>
            </a:r>
            <a:r>
              <a:rPr lang="ja-JP" altLang="en-US" sz="1400" dirty="0" smtClean="0">
                <a:solidFill>
                  <a:sysClr val="windowText" lastClr="000000"/>
                </a:solidFill>
                <a:latin typeface="+mn-ea"/>
              </a:rPr>
              <a:t>  　　同一</a:t>
            </a:r>
            <a:r>
              <a:rPr lang="ja-JP" altLang="en-US" sz="1400" dirty="0">
                <a:solidFill>
                  <a:sysClr val="windowText" lastClr="000000"/>
                </a:solidFill>
                <a:latin typeface="+mn-ea"/>
              </a:rPr>
              <a:t>医療圏に複数の地域拠点病院がある場合は</a:t>
            </a:r>
            <a:r>
              <a:rPr lang="ja-JP" altLang="en-US" sz="1400" dirty="0" smtClean="0">
                <a:solidFill>
                  <a:sysClr val="windowText" lastClr="000000"/>
                </a:solidFill>
                <a:latin typeface="+mn-ea"/>
              </a:rPr>
              <a:t>、下記診療</a:t>
            </a:r>
            <a:r>
              <a:rPr lang="ja-JP" altLang="en-US" sz="1400" dirty="0">
                <a:solidFill>
                  <a:sysClr val="windowText" lastClr="000000"/>
                </a:solidFill>
                <a:latin typeface="+mn-ea"/>
              </a:rPr>
              <a:t>実績</a:t>
            </a:r>
            <a:r>
              <a:rPr lang="ja-JP" altLang="en-US" sz="1400" dirty="0" smtClean="0">
                <a:solidFill>
                  <a:sysClr val="windowText" lastClr="000000"/>
                </a:solidFill>
                <a:latin typeface="+mn-ea"/>
              </a:rPr>
              <a:t>が</a:t>
            </a:r>
            <a:endParaRPr lang="en-US" altLang="ja-JP" sz="1400" dirty="0" smtClean="0">
              <a:solidFill>
                <a:sysClr val="windowText" lastClr="000000"/>
              </a:solidFill>
              <a:latin typeface="+mn-ea"/>
            </a:endParaRPr>
          </a:p>
          <a:p>
            <a:r>
              <a:rPr lang="ja-JP" altLang="en-US" sz="1400" dirty="0" smtClean="0">
                <a:solidFill>
                  <a:sysClr val="windowText" lastClr="000000"/>
                </a:solidFill>
                <a:latin typeface="+mn-ea"/>
              </a:rPr>
              <a:t>　   　　 　当該</a:t>
            </a:r>
            <a:r>
              <a:rPr lang="ja-JP" altLang="en-US" sz="1400" dirty="0">
                <a:solidFill>
                  <a:sysClr val="windowText" lastClr="000000"/>
                </a:solidFill>
                <a:latin typeface="+mn-ea"/>
              </a:rPr>
              <a:t>医療圏</a:t>
            </a:r>
            <a:r>
              <a:rPr lang="ja-JP" altLang="en-US" sz="1400" dirty="0" smtClean="0">
                <a:solidFill>
                  <a:sysClr val="windowText" lastClr="000000"/>
                </a:solidFill>
                <a:latin typeface="+mn-ea"/>
              </a:rPr>
              <a:t>において</a:t>
            </a:r>
            <a:r>
              <a:rPr lang="ja-JP" altLang="en-US" sz="1400" dirty="0">
                <a:solidFill>
                  <a:sysClr val="windowText" lastClr="000000"/>
                </a:solidFill>
                <a:latin typeface="+mn-ea"/>
              </a:rPr>
              <a:t>最も優れて</a:t>
            </a:r>
            <a:r>
              <a:rPr lang="ja-JP" altLang="en-US" sz="1400" dirty="0" smtClean="0">
                <a:solidFill>
                  <a:sysClr val="windowText" lastClr="000000"/>
                </a:solidFill>
                <a:latin typeface="+mn-ea"/>
              </a:rPr>
              <a:t>いること。</a:t>
            </a:r>
            <a:endParaRPr lang="en-US" altLang="ja-JP" sz="1400" dirty="0" smtClean="0">
              <a:latin typeface="+mn-ea"/>
            </a:endParaRPr>
          </a:p>
          <a:p>
            <a:r>
              <a:rPr lang="ja-JP" altLang="en-US" sz="1400" dirty="0">
                <a:latin typeface="+mn-ea"/>
              </a:rPr>
              <a:t>　</a:t>
            </a:r>
            <a:r>
              <a:rPr lang="ja-JP" altLang="en-US" sz="1400" dirty="0" smtClean="0">
                <a:latin typeface="+mn-ea"/>
              </a:rPr>
              <a:t>        　　　 ア</a:t>
            </a:r>
            <a:r>
              <a:rPr lang="ja-JP" altLang="en-US" sz="1400" dirty="0">
                <a:latin typeface="+mn-ea"/>
              </a:rPr>
              <a:t>　 院内がん登録数</a:t>
            </a:r>
            <a:endParaRPr lang="en-US" altLang="ja-JP" sz="1400" dirty="0">
              <a:latin typeface="+mn-ea"/>
            </a:endParaRPr>
          </a:p>
          <a:p>
            <a:r>
              <a:rPr lang="ja-JP" altLang="en-US" sz="1400" dirty="0">
                <a:latin typeface="+mn-ea"/>
              </a:rPr>
              <a:t>　　</a:t>
            </a:r>
            <a:r>
              <a:rPr lang="ja-JP" altLang="en-US" sz="1400" dirty="0" smtClean="0">
                <a:latin typeface="+mn-ea"/>
              </a:rPr>
              <a:t>　      　   イ</a:t>
            </a:r>
            <a:r>
              <a:rPr lang="ja-JP" altLang="en-US" sz="1400" dirty="0">
                <a:latin typeface="+mn-ea"/>
              </a:rPr>
              <a:t>　 悪性腫瘍の手術件数</a:t>
            </a:r>
          </a:p>
          <a:p>
            <a:r>
              <a:rPr lang="ja-JP" altLang="en-US" sz="1400" dirty="0">
                <a:latin typeface="+mn-ea"/>
              </a:rPr>
              <a:t>　　</a:t>
            </a:r>
            <a:r>
              <a:rPr lang="ja-JP" altLang="en-US" sz="1400" dirty="0" smtClean="0">
                <a:latin typeface="+mn-ea"/>
              </a:rPr>
              <a:t>　   　　    ウ</a:t>
            </a:r>
            <a:r>
              <a:rPr lang="ja-JP" altLang="en-US" sz="1400" dirty="0">
                <a:latin typeface="+mn-ea"/>
              </a:rPr>
              <a:t>　 がんに係る薬物療法のべ患者数</a:t>
            </a:r>
          </a:p>
          <a:p>
            <a:r>
              <a:rPr lang="ja-JP" altLang="en-US" sz="1400" dirty="0">
                <a:latin typeface="+mn-ea"/>
              </a:rPr>
              <a:t>　　</a:t>
            </a:r>
            <a:r>
              <a:rPr lang="ja-JP" altLang="en-US" sz="1400" dirty="0" smtClean="0">
                <a:latin typeface="+mn-ea"/>
              </a:rPr>
              <a:t>　  　 　    エ</a:t>
            </a:r>
            <a:r>
              <a:rPr lang="ja-JP" altLang="en-US" sz="1400" dirty="0">
                <a:latin typeface="+mn-ea"/>
              </a:rPr>
              <a:t>　 放射線治療のべ</a:t>
            </a:r>
            <a:r>
              <a:rPr lang="ja-JP" altLang="en-US" sz="1400" dirty="0" smtClean="0">
                <a:latin typeface="+mn-ea"/>
              </a:rPr>
              <a:t>患者数</a:t>
            </a:r>
            <a:endParaRPr lang="en-US" altLang="ja-JP" sz="1400" dirty="0">
              <a:latin typeface="+mn-ea"/>
            </a:endParaRPr>
          </a:p>
          <a:p>
            <a:r>
              <a:rPr lang="ja-JP" altLang="en-US" sz="1400" dirty="0">
                <a:latin typeface="+mn-ea"/>
              </a:rPr>
              <a:t>　　</a:t>
            </a:r>
            <a:r>
              <a:rPr lang="ja-JP" altLang="en-US" sz="1400" dirty="0" smtClean="0">
                <a:latin typeface="+mn-ea"/>
              </a:rPr>
              <a:t>　　    　   オ</a:t>
            </a:r>
            <a:r>
              <a:rPr lang="ja-JP" altLang="en-US" sz="1400" dirty="0">
                <a:latin typeface="+mn-ea"/>
              </a:rPr>
              <a:t>　 緩和ケアチームの新規介入患者数</a:t>
            </a:r>
          </a:p>
          <a:p>
            <a:endParaRPr lang="en-US" altLang="ja-JP" sz="1400" dirty="0" smtClean="0">
              <a:latin typeface="+mn-ea"/>
            </a:endParaRPr>
          </a:p>
          <a:p>
            <a:endParaRPr lang="en-US" altLang="ja-JP" sz="1400" dirty="0">
              <a:latin typeface="+mn-ea"/>
            </a:endParaRPr>
          </a:p>
          <a:p>
            <a:r>
              <a:rPr lang="en-US" altLang="ja-JP" sz="1400" dirty="0" smtClean="0">
                <a:latin typeface="+mn-ea"/>
              </a:rPr>
              <a:t>※ </a:t>
            </a:r>
            <a:r>
              <a:rPr lang="ja-JP" altLang="en-US" sz="1400" dirty="0" smtClean="0">
                <a:latin typeface="+mn-ea"/>
              </a:rPr>
              <a:t>国</a:t>
            </a:r>
            <a:r>
              <a:rPr lang="ja-JP" altLang="en-US" sz="1400" dirty="0">
                <a:latin typeface="+mn-ea"/>
              </a:rPr>
              <a:t>の示す要件では、各圏域内での相対評価となるため、圏域間</a:t>
            </a:r>
            <a:r>
              <a:rPr lang="ja-JP" altLang="en-US" sz="1400" dirty="0" smtClean="0">
                <a:latin typeface="+mn-ea"/>
              </a:rPr>
              <a:t>で比較した場合には、</a:t>
            </a:r>
            <a:endParaRPr lang="en-US" altLang="ja-JP" sz="1400" dirty="0" smtClean="0">
              <a:latin typeface="+mn-ea"/>
            </a:endParaRPr>
          </a:p>
          <a:p>
            <a:r>
              <a:rPr lang="ja-JP" altLang="en-US" sz="1400" dirty="0">
                <a:latin typeface="+mn-ea"/>
              </a:rPr>
              <a:t>　</a:t>
            </a:r>
            <a:r>
              <a:rPr lang="ja-JP" altLang="en-US" sz="1400" dirty="0" smtClean="0">
                <a:latin typeface="+mn-ea"/>
              </a:rPr>
              <a:t>　診療</a:t>
            </a:r>
            <a:r>
              <a:rPr lang="ja-JP" altLang="en-US" sz="1400" dirty="0">
                <a:latin typeface="+mn-ea"/>
              </a:rPr>
              <a:t>実績</a:t>
            </a:r>
            <a:r>
              <a:rPr lang="ja-JP" altLang="en-US" sz="1400" dirty="0" smtClean="0">
                <a:latin typeface="+mn-ea"/>
              </a:rPr>
              <a:t>が低い</a:t>
            </a:r>
            <a:r>
              <a:rPr lang="ja-JP" altLang="en-US" sz="1400" dirty="0">
                <a:latin typeface="+mn-ea"/>
              </a:rPr>
              <a:t>病院</a:t>
            </a:r>
            <a:r>
              <a:rPr lang="ja-JP" altLang="en-US" sz="1400" dirty="0" smtClean="0">
                <a:latin typeface="+mn-ea"/>
              </a:rPr>
              <a:t>が高度型</a:t>
            </a:r>
            <a:r>
              <a:rPr lang="ja-JP" altLang="en-US" sz="1400" dirty="0">
                <a:latin typeface="+mn-ea"/>
              </a:rPr>
              <a:t>として推薦されることがある。</a:t>
            </a:r>
            <a:endParaRPr lang="en-US" altLang="ja-JP" sz="1400" dirty="0">
              <a:latin typeface="+mn-ea"/>
            </a:endParaRPr>
          </a:p>
          <a:p>
            <a:r>
              <a:rPr lang="ja-JP" altLang="en-US" sz="1400" dirty="0">
                <a:latin typeface="+mn-ea"/>
              </a:rPr>
              <a:t> </a:t>
            </a:r>
            <a:endParaRPr lang="en-US" altLang="ja-JP" sz="1400" dirty="0">
              <a:latin typeface="+mn-ea"/>
            </a:endParaRPr>
          </a:p>
        </p:txBody>
      </p:sp>
      <p:sp>
        <p:nvSpPr>
          <p:cNvPr id="4" name="大かっこ 3"/>
          <p:cNvSpPr/>
          <p:nvPr/>
        </p:nvSpPr>
        <p:spPr>
          <a:xfrm>
            <a:off x="1115616" y="3573016"/>
            <a:ext cx="6552728" cy="1440160"/>
          </a:xfrm>
          <a:prstGeom prst="bracketPair">
            <a:avLst>
              <a:gd name="adj" fmla="val 10010"/>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 name="スライド番号プレースホルダー 2"/>
          <p:cNvSpPr>
            <a:spLocks noGrp="1"/>
          </p:cNvSpPr>
          <p:nvPr>
            <p:ph type="sldNum" sz="quarter" idx="12"/>
          </p:nvPr>
        </p:nvSpPr>
        <p:spPr/>
        <p:txBody>
          <a:bodyPr/>
          <a:lstStyle/>
          <a:p>
            <a:r>
              <a:rPr kumimoji="1" lang="en-US" altLang="ja-JP" sz="1600" dirty="0" smtClean="0">
                <a:solidFill>
                  <a:schemeClr val="tx1"/>
                </a:solidFill>
              </a:rPr>
              <a:t>10</a:t>
            </a:r>
            <a:endParaRPr kumimoji="1" lang="ja-JP" altLang="en-US" sz="1600" dirty="0">
              <a:solidFill>
                <a:schemeClr val="tx1"/>
              </a:solidFill>
            </a:endParaRPr>
          </a:p>
        </p:txBody>
      </p:sp>
    </p:spTree>
    <p:extLst>
      <p:ext uri="{BB962C8B-B14F-4D97-AF65-F5344CB8AC3E}">
        <p14:creationId xmlns:p14="http://schemas.microsoft.com/office/powerpoint/2010/main" val="27123369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地域がん診療連携拠点病院（高度型</a:t>
            </a:r>
            <a:r>
              <a:rPr lang="ja-JP" altLang="en-US" sz="2000" b="1" dirty="0" smtClean="0">
                <a:solidFill>
                  <a:schemeClr val="bg1"/>
                </a:solidFill>
                <a:latin typeface="+mn-ea"/>
                <a:ea typeface="+mn-ea"/>
                <a:cs typeface="Meiryo UI" panose="020B0604030504040204" pitchFamily="50" charset="-128"/>
              </a:rPr>
              <a:t>）の推薦手順</a:t>
            </a:r>
            <a:endParaRPr lang="ja-JP" altLang="en-US" sz="2000" b="1" dirty="0">
              <a:solidFill>
                <a:schemeClr val="bg1"/>
              </a:solidFill>
              <a:latin typeface="+mn-ea"/>
              <a:ea typeface="+mn-ea"/>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r>
              <a:rPr kumimoji="1" lang="en-US" altLang="ja-JP" sz="1600" dirty="0" smtClean="0">
                <a:solidFill>
                  <a:schemeClr val="tx1"/>
                </a:solidFill>
              </a:rPr>
              <a:t>11</a:t>
            </a:r>
            <a:endParaRPr kumimoji="1" lang="ja-JP" altLang="en-US" dirty="0">
              <a:solidFill>
                <a:schemeClr val="tx1"/>
              </a:solidFill>
            </a:endParaRPr>
          </a:p>
        </p:txBody>
      </p:sp>
      <p:sp>
        <p:nvSpPr>
          <p:cNvPr id="3" name="角丸四角形 2"/>
          <p:cNvSpPr/>
          <p:nvPr/>
        </p:nvSpPr>
        <p:spPr>
          <a:xfrm>
            <a:off x="433425" y="764703"/>
            <a:ext cx="5904656"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高度型の推薦の希望</a:t>
            </a:r>
            <a:endParaRPr kumimoji="1" lang="ja-JP" altLang="en-US" sz="2000" b="1" dirty="0"/>
          </a:p>
        </p:txBody>
      </p:sp>
      <p:sp>
        <p:nvSpPr>
          <p:cNvPr id="9" name="角丸四角形 8"/>
          <p:cNvSpPr/>
          <p:nvPr/>
        </p:nvSpPr>
        <p:spPr>
          <a:xfrm>
            <a:off x="473424" y="1678451"/>
            <a:ext cx="5826768" cy="175054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高度型の要件充足状況の確認 ①～⑤</a:t>
            </a:r>
            <a:endParaRPr kumimoji="1" lang="en-US" altLang="ja-JP" b="1" dirty="0" smtClean="0">
              <a:solidFill>
                <a:schemeClr val="tx1"/>
              </a:solidFill>
              <a:latin typeface="ＭＳ Ｐゴシック 本文"/>
            </a:endParaRPr>
          </a:p>
          <a:p>
            <a:endParaRPr lang="en-US" altLang="ja-JP" sz="700" b="1" dirty="0" smtClean="0">
              <a:solidFill>
                <a:schemeClr val="tx1"/>
              </a:solidFill>
            </a:endParaRPr>
          </a:p>
          <a:p>
            <a:r>
              <a:rPr lang="ja-JP" altLang="en-US" sz="1400" b="1" dirty="0" smtClean="0">
                <a:solidFill>
                  <a:schemeClr val="tx1"/>
                </a:solidFill>
              </a:rPr>
              <a:t>要件①「望ましい要件」を複数充足</a:t>
            </a:r>
            <a:endParaRPr lang="en-US" altLang="ja-JP" sz="1400" b="1" dirty="0" smtClean="0">
              <a:solidFill>
                <a:schemeClr val="tx1"/>
              </a:solidFill>
            </a:endParaRPr>
          </a:p>
          <a:p>
            <a:r>
              <a:rPr kumimoji="1" lang="ja-JP" altLang="en-US" sz="1400" b="1" dirty="0" smtClean="0">
                <a:solidFill>
                  <a:schemeClr val="tx1"/>
                </a:solidFill>
              </a:rPr>
              <a:t>要件②相談支援センターに看護師や社会福祉士等の医療従事者を配置</a:t>
            </a:r>
            <a:endParaRPr kumimoji="1" lang="en-US" altLang="ja-JP" sz="1400" b="1" dirty="0" smtClean="0">
              <a:solidFill>
                <a:schemeClr val="tx1"/>
              </a:solidFill>
            </a:endParaRPr>
          </a:p>
          <a:p>
            <a:r>
              <a:rPr lang="ja-JP" altLang="en-US" sz="1400" b="1" dirty="0" smtClean="0">
                <a:solidFill>
                  <a:schemeClr val="tx1"/>
                </a:solidFill>
              </a:rPr>
              <a:t>要件③医療に係る安全管理体制（第三者評価又は監査委員会）</a:t>
            </a:r>
            <a:endParaRPr lang="en-US" altLang="ja-JP" sz="1400" b="1" dirty="0" smtClean="0">
              <a:solidFill>
                <a:schemeClr val="tx1"/>
              </a:solidFill>
            </a:endParaRPr>
          </a:p>
          <a:p>
            <a:r>
              <a:rPr kumimoji="1" lang="ja-JP" altLang="en-US" sz="1400" b="1" dirty="0" smtClean="0">
                <a:solidFill>
                  <a:schemeClr val="tx1"/>
                </a:solidFill>
              </a:rPr>
              <a:t>要件④高度な放射線治療の提供が可能</a:t>
            </a:r>
            <a:endParaRPr kumimoji="1" lang="en-US" altLang="ja-JP" sz="1400" b="1" dirty="0" smtClean="0">
              <a:solidFill>
                <a:schemeClr val="tx1"/>
              </a:solidFill>
            </a:endParaRPr>
          </a:p>
          <a:p>
            <a:r>
              <a:rPr lang="ja-JP" altLang="en-US" sz="1400" b="1" dirty="0">
                <a:solidFill>
                  <a:schemeClr val="tx1"/>
                </a:solidFill>
              </a:rPr>
              <a:t>要件⑤　緩和ケアセンターに準じた緩和ケアの提供体制の</a:t>
            </a:r>
            <a:r>
              <a:rPr lang="ja-JP" altLang="en-US" sz="1400" b="1" dirty="0" smtClean="0">
                <a:solidFill>
                  <a:schemeClr val="tx1"/>
                </a:solidFill>
              </a:rPr>
              <a:t>整備</a:t>
            </a:r>
            <a:endParaRPr kumimoji="1" lang="ja-JP" altLang="en-US" sz="1400" b="1" dirty="0">
              <a:solidFill>
                <a:schemeClr val="tx1"/>
              </a:solidFill>
            </a:endParaRPr>
          </a:p>
        </p:txBody>
      </p:sp>
      <p:sp>
        <p:nvSpPr>
          <p:cNvPr id="10" name="角丸四角形 9"/>
          <p:cNvSpPr/>
          <p:nvPr/>
        </p:nvSpPr>
        <p:spPr>
          <a:xfrm>
            <a:off x="487071" y="4631384"/>
            <a:ext cx="5801582" cy="76470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高度型の要件</a:t>
            </a:r>
            <a:r>
              <a:rPr lang="ja-JP" altLang="en-US" b="1" dirty="0" smtClean="0">
                <a:solidFill>
                  <a:schemeClr val="tx1"/>
                </a:solidFill>
              </a:rPr>
              <a:t>充足</a:t>
            </a:r>
            <a:r>
              <a:rPr lang="ja-JP" altLang="en-US" b="1" dirty="0">
                <a:solidFill>
                  <a:schemeClr val="tx1"/>
                </a:solidFill>
              </a:rPr>
              <a:t>状況の</a:t>
            </a:r>
            <a:r>
              <a:rPr lang="ja-JP" altLang="en-US" b="1" dirty="0" smtClean="0">
                <a:solidFill>
                  <a:schemeClr val="tx1"/>
                </a:solidFill>
              </a:rPr>
              <a:t>確認⑥</a:t>
            </a:r>
            <a:endParaRPr lang="en-US" altLang="ja-JP" b="1" dirty="0" smtClean="0">
              <a:solidFill>
                <a:schemeClr val="tx1"/>
              </a:solidFill>
              <a:latin typeface="ＭＳ Ｐゴシック 本文"/>
            </a:endParaRPr>
          </a:p>
          <a:p>
            <a:endParaRPr lang="en-US" altLang="ja-JP" sz="700" b="1" dirty="0" smtClean="0">
              <a:solidFill>
                <a:schemeClr val="tx1"/>
              </a:solidFill>
            </a:endParaRPr>
          </a:p>
          <a:p>
            <a:r>
              <a:rPr lang="ja-JP" altLang="en-US" sz="1400" b="1" dirty="0" smtClean="0">
                <a:solidFill>
                  <a:schemeClr val="tx1"/>
                </a:solidFill>
              </a:rPr>
              <a:t>要件</a:t>
            </a:r>
            <a:r>
              <a:rPr lang="ja-JP" altLang="en-US" sz="1400" b="1" dirty="0">
                <a:solidFill>
                  <a:schemeClr val="tx1"/>
                </a:solidFill>
              </a:rPr>
              <a:t>⑥　診療実績が最も優れている拠点</a:t>
            </a:r>
            <a:r>
              <a:rPr lang="ja-JP" altLang="en-US" sz="1400" b="1" dirty="0" smtClean="0">
                <a:solidFill>
                  <a:schemeClr val="tx1"/>
                </a:solidFill>
              </a:rPr>
              <a:t>病院</a:t>
            </a:r>
            <a:endParaRPr lang="ja-JP" altLang="en-US" sz="1400" b="1" dirty="0">
              <a:solidFill>
                <a:schemeClr val="tx1"/>
              </a:solidFill>
            </a:endParaRPr>
          </a:p>
        </p:txBody>
      </p:sp>
      <p:sp>
        <p:nvSpPr>
          <p:cNvPr id="11" name="角丸四角形 10"/>
          <p:cNvSpPr/>
          <p:nvPr/>
        </p:nvSpPr>
        <p:spPr>
          <a:xfrm>
            <a:off x="484961" y="5741263"/>
            <a:ext cx="5801583" cy="5271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高度型の推薦病院の決定</a:t>
            </a:r>
            <a:endParaRPr kumimoji="1" lang="ja-JP" altLang="en-US" sz="2000" b="1" dirty="0"/>
          </a:p>
        </p:txBody>
      </p:sp>
      <p:cxnSp>
        <p:nvCxnSpPr>
          <p:cNvPr id="7" name="カギ線コネクタ 6"/>
          <p:cNvCxnSpPr>
            <a:stCxn id="3" idx="2"/>
            <a:endCxn id="9" idx="0"/>
          </p:cNvCxnSpPr>
          <p:nvPr/>
        </p:nvCxnSpPr>
        <p:spPr>
          <a:xfrm rot="16200000" flipH="1">
            <a:off x="3181434" y="1473077"/>
            <a:ext cx="409692" cy="1055"/>
          </a:xfrm>
          <a:prstGeom prst="bentConnector3">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2" name="直線矢印コネクタ 21"/>
          <p:cNvCxnSpPr>
            <a:stCxn id="10" idx="2"/>
            <a:endCxn id="11" idx="0"/>
          </p:cNvCxnSpPr>
          <p:nvPr/>
        </p:nvCxnSpPr>
        <p:spPr>
          <a:xfrm flipH="1">
            <a:off x="3385753" y="5396084"/>
            <a:ext cx="2109" cy="34517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49" name="角丸四角形 48"/>
          <p:cNvSpPr/>
          <p:nvPr/>
        </p:nvSpPr>
        <p:spPr>
          <a:xfrm>
            <a:off x="473423" y="3839538"/>
            <a:ext cx="5826767" cy="424186"/>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要件①～⑤を全て満たしている病院がある圏域</a:t>
            </a:r>
            <a:endParaRPr lang="en-US" altLang="ja-JP" sz="700" b="1" dirty="0" smtClean="0">
              <a:solidFill>
                <a:schemeClr val="bg1"/>
              </a:solidFill>
            </a:endParaRPr>
          </a:p>
        </p:txBody>
      </p:sp>
      <p:cxnSp>
        <p:nvCxnSpPr>
          <p:cNvPr id="51" name="直線矢印コネクタ 50"/>
          <p:cNvCxnSpPr>
            <a:stCxn id="9" idx="2"/>
            <a:endCxn id="49" idx="0"/>
          </p:cNvCxnSpPr>
          <p:nvPr/>
        </p:nvCxnSpPr>
        <p:spPr>
          <a:xfrm flipH="1">
            <a:off x="3386807" y="3429000"/>
            <a:ext cx="1" cy="41053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p:cNvCxnSpPr>
            <a:stCxn id="49" idx="2"/>
            <a:endCxn id="10" idx="0"/>
          </p:cNvCxnSpPr>
          <p:nvPr/>
        </p:nvCxnSpPr>
        <p:spPr>
          <a:xfrm>
            <a:off x="3386807" y="4263724"/>
            <a:ext cx="1055" cy="36766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10" name="右中かっこ 109"/>
          <p:cNvSpPr/>
          <p:nvPr/>
        </p:nvSpPr>
        <p:spPr>
          <a:xfrm>
            <a:off x="6535160" y="1678450"/>
            <a:ext cx="394159" cy="1750549"/>
          </a:xfrm>
          <a:prstGeom prst="rightBrac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1" name="右中かっこ 110"/>
          <p:cNvSpPr/>
          <p:nvPr/>
        </p:nvSpPr>
        <p:spPr>
          <a:xfrm>
            <a:off x="6535159" y="4628687"/>
            <a:ext cx="394159" cy="767397"/>
          </a:xfrm>
          <a:prstGeom prst="rightBrace">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2" name="テキスト ボックス 111"/>
          <p:cNvSpPr txBox="1"/>
          <p:nvPr/>
        </p:nvSpPr>
        <p:spPr>
          <a:xfrm>
            <a:off x="6929318" y="2137666"/>
            <a:ext cx="1891153" cy="684015"/>
          </a:xfrm>
          <a:prstGeom prst="rect">
            <a:avLst/>
          </a:prstGeom>
          <a:noFill/>
          <a:ln>
            <a:noFill/>
          </a:ln>
        </p:spPr>
        <p:txBody>
          <a:bodyPr wrap="square" lIns="144000" tIns="144000" rtlCol="0">
            <a:spAutoFit/>
          </a:bodyPr>
          <a:lstStyle/>
          <a:p>
            <a:r>
              <a:rPr lang="ja-JP" altLang="en-US" sz="1600" b="1" dirty="0" smtClean="0">
                <a:latin typeface="+mn-ea"/>
              </a:rPr>
              <a:t>指定推薦書等</a:t>
            </a:r>
            <a:endParaRPr lang="en-US" altLang="ja-JP" sz="1600" b="1" dirty="0" smtClean="0">
              <a:latin typeface="+mn-ea"/>
            </a:endParaRPr>
          </a:p>
          <a:p>
            <a:r>
              <a:rPr lang="ja-JP" altLang="en-US" sz="1600" b="1" dirty="0" smtClean="0">
                <a:latin typeface="+mn-ea"/>
              </a:rPr>
              <a:t>により要件審査</a:t>
            </a:r>
            <a:endParaRPr lang="en-US" altLang="ja-JP" sz="1600" b="1" dirty="0">
              <a:latin typeface="+mn-ea"/>
            </a:endParaRPr>
          </a:p>
        </p:txBody>
      </p:sp>
      <p:sp>
        <p:nvSpPr>
          <p:cNvPr id="113" name="テキスト ボックス 112"/>
          <p:cNvSpPr txBox="1"/>
          <p:nvPr/>
        </p:nvSpPr>
        <p:spPr>
          <a:xfrm>
            <a:off x="6919171" y="4631384"/>
            <a:ext cx="1800200" cy="684015"/>
          </a:xfrm>
          <a:prstGeom prst="rect">
            <a:avLst/>
          </a:prstGeom>
          <a:noFill/>
          <a:ln>
            <a:noFill/>
          </a:ln>
        </p:spPr>
        <p:txBody>
          <a:bodyPr wrap="square" lIns="144000" tIns="144000" rtlCol="0">
            <a:spAutoFit/>
          </a:bodyPr>
          <a:lstStyle/>
          <a:p>
            <a:r>
              <a:rPr lang="ja-JP" altLang="en-US" sz="1600" b="1" dirty="0" smtClean="0">
                <a:latin typeface="+mn-ea"/>
              </a:rPr>
              <a:t>部会としての</a:t>
            </a:r>
            <a:endParaRPr lang="en-US" altLang="ja-JP" sz="1600" b="1" dirty="0" smtClean="0">
              <a:latin typeface="+mn-ea"/>
            </a:endParaRPr>
          </a:p>
          <a:p>
            <a:r>
              <a:rPr lang="ja-JP" altLang="en-US" sz="1600" b="1" dirty="0">
                <a:latin typeface="+mn-ea"/>
              </a:rPr>
              <a:t>判断</a:t>
            </a:r>
            <a:r>
              <a:rPr lang="ja-JP" altLang="en-US" sz="1600" b="1" dirty="0" smtClean="0">
                <a:latin typeface="+mn-ea"/>
              </a:rPr>
              <a:t>が</a:t>
            </a:r>
            <a:r>
              <a:rPr lang="ja-JP" altLang="en-US" sz="1600" b="1" dirty="0">
                <a:latin typeface="+mn-ea"/>
              </a:rPr>
              <a:t>必要</a:t>
            </a:r>
            <a:endParaRPr lang="en-US" altLang="ja-JP" sz="1600" b="1" dirty="0">
              <a:latin typeface="+mn-ea"/>
            </a:endParaRPr>
          </a:p>
        </p:txBody>
      </p:sp>
    </p:spTree>
    <p:extLst>
      <p:ext uri="{BB962C8B-B14F-4D97-AF65-F5344CB8AC3E}">
        <p14:creationId xmlns:p14="http://schemas.microsoft.com/office/powerpoint/2010/main" val="5436639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cs typeface="Meiryo UI" panose="020B0604030504040204" pitchFamily="50" charset="-128"/>
              </a:rPr>
              <a:t>高度型の推薦の希望</a:t>
            </a:r>
            <a:endParaRPr lang="ja-JP" altLang="en-US"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082468303"/>
              </p:ext>
            </p:extLst>
          </p:nvPr>
        </p:nvGraphicFramePr>
        <p:xfrm>
          <a:off x="251520" y="692696"/>
          <a:ext cx="5301814" cy="5145168"/>
        </p:xfrm>
        <a:graphic>
          <a:graphicData uri="http://schemas.openxmlformats.org/drawingml/2006/table">
            <a:tbl>
              <a:tblPr firstRow="1" bandRow="1">
                <a:tableStyleId>{5C22544A-7EE6-4342-B048-85BDC9FD1C3A}</a:tableStyleId>
              </a:tblPr>
              <a:tblGrid>
                <a:gridCol w="1125350"/>
                <a:gridCol w="3212632"/>
                <a:gridCol w="963832"/>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推薦</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0960">
                <a:tc rowSpan="2">
                  <a:txBody>
                    <a:bodyPr/>
                    <a:lstStyle/>
                    <a:p>
                      <a:pPr algn="ctr">
                        <a:lnSpc>
                          <a:spcPts val="1600"/>
                        </a:lnSpc>
                      </a:pPr>
                      <a:r>
                        <a:rPr kumimoji="1" lang="ja-JP" altLang="en-US" sz="1200" dirty="0" smtClean="0"/>
                        <a:t>豊　能</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大阪大学医学部附属病院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0">
                <a:tc vMerge="1">
                  <a:txBody>
                    <a:bodyPr/>
                    <a:lstStyle/>
                    <a:p>
                      <a:pPr algn="ctr"/>
                      <a:endParaRPr kumimoji="1" lang="ja-JP" altLang="en-US" sz="1400" dirty="0"/>
                    </a:p>
                  </a:txBody>
                  <a:tcPr anchor="ctr"/>
                </a:tc>
                <a:tc>
                  <a:txBody>
                    <a:bodyPr/>
                    <a:lstStyle/>
                    <a:p>
                      <a:pPr>
                        <a:lnSpc>
                          <a:spcPts val="1600"/>
                        </a:lnSpc>
                      </a:pPr>
                      <a:r>
                        <a:rPr kumimoji="1" lang="ja-JP" altLang="en-US" sz="1200" dirty="0" smtClean="0"/>
                        <a:t>市立豊中病院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200" dirty="0" smtClean="0"/>
                        <a:t>なし</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lnSpc>
                          <a:spcPts val="1600"/>
                        </a:lnSpc>
                      </a:pPr>
                      <a:r>
                        <a:rPr kumimoji="1" lang="ja-JP" altLang="en-US" sz="1200" dirty="0" smtClean="0"/>
                        <a:t>三　島</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大阪医科大学附属病院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希望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0">
                <a:tc>
                  <a:txBody>
                    <a:bodyPr/>
                    <a:lstStyle/>
                    <a:p>
                      <a:pPr algn="ctr">
                        <a:lnSpc>
                          <a:spcPts val="1600"/>
                        </a:lnSpc>
                      </a:pPr>
                      <a:r>
                        <a:rPr kumimoji="1" lang="ja-JP" altLang="en-US" sz="1200" dirty="0" smtClean="0"/>
                        <a:t>北河内</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関西医科大学附属病院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200" dirty="0" smtClean="0"/>
                        <a:t>なし</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3800">
                <a:tc rowSpan="2">
                  <a:txBody>
                    <a:bodyPr/>
                    <a:lstStyle/>
                    <a:p>
                      <a:pPr algn="ctr">
                        <a:lnSpc>
                          <a:spcPts val="1600"/>
                        </a:lnSpc>
                      </a:pPr>
                      <a:r>
                        <a:rPr kumimoji="1" lang="ja-JP" altLang="en-US" sz="1200" dirty="0" smtClean="0"/>
                        <a:t>中河内</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市立東大阪医療センター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137512">
                <a:tc vMerge="1">
                  <a:txBody>
                    <a:bodyPr/>
                    <a:lstStyle/>
                    <a:p>
                      <a:pPr algn="ctr"/>
                      <a:endParaRPr kumimoji="1" lang="ja-JP" altLang="en-US" sz="1400" dirty="0"/>
                    </a:p>
                  </a:txBody>
                  <a:tcPr anchor="ctr"/>
                </a:tc>
                <a:tc>
                  <a:txBody>
                    <a:bodyPr/>
                    <a:lstStyle/>
                    <a:p>
                      <a:pPr>
                        <a:lnSpc>
                          <a:spcPts val="1600"/>
                        </a:lnSpc>
                      </a:pPr>
                      <a:r>
                        <a:rPr kumimoji="1" lang="ja-JP" altLang="en-US" sz="1400" b="1" dirty="0" smtClean="0"/>
                        <a:t>八尾市立病院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51224">
                <a:tc rowSpan="2">
                  <a:txBody>
                    <a:bodyPr/>
                    <a:lstStyle/>
                    <a:p>
                      <a:pPr algn="ctr">
                        <a:lnSpc>
                          <a:spcPts val="1600"/>
                        </a:lnSpc>
                      </a:pPr>
                      <a:r>
                        <a:rPr kumimoji="1" lang="ja-JP" altLang="en-US" sz="1200" dirty="0" smtClean="0"/>
                        <a:t>南河内</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近畿大学医学部附属病院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0">
                <a:tc vMerge="1">
                  <a:txBody>
                    <a:bodyPr/>
                    <a:lstStyle/>
                    <a:p>
                      <a:pPr algn="ctr"/>
                      <a:endParaRPr kumimoji="1" lang="ja-JP" altLang="en-US" sz="1400" dirty="0"/>
                    </a:p>
                  </a:txBody>
                  <a:tcPr anchor="ctr"/>
                </a:tc>
                <a:tc>
                  <a:txBody>
                    <a:bodyPr/>
                    <a:lstStyle/>
                    <a:p>
                      <a:pPr>
                        <a:lnSpc>
                          <a:spcPts val="1600"/>
                        </a:lnSpc>
                      </a:pPr>
                      <a:r>
                        <a:rPr kumimoji="1" lang="ja-JP" altLang="en-US" sz="1200" dirty="0" smtClean="0"/>
                        <a:t>大阪南医療センター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200" dirty="0" smtClean="0"/>
                        <a:t>なし</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lnSpc>
                          <a:spcPts val="1600"/>
                        </a:lnSpc>
                      </a:pPr>
                      <a:r>
                        <a:rPr kumimoji="1" lang="ja-JP" altLang="en-US" sz="1200" dirty="0" smtClean="0"/>
                        <a:t>堺　市</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b="1" dirty="0" smtClean="0"/>
                        <a:t>堺市立総合医療センター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0">
                <a:tc>
                  <a:txBody>
                    <a:bodyPr/>
                    <a:lstStyle/>
                    <a:p>
                      <a:pPr algn="ctr">
                        <a:lnSpc>
                          <a:spcPts val="1600"/>
                        </a:lnSpc>
                      </a:pPr>
                      <a:r>
                        <a:rPr kumimoji="1" lang="ja-JP" altLang="en-US" sz="1200" dirty="0" smtClean="0"/>
                        <a:t>泉　州</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市立岸和田市民病院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0">
                <a:tc rowSpan="5">
                  <a:txBody>
                    <a:bodyPr/>
                    <a:lstStyle/>
                    <a:p>
                      <a:pPr algn="ctr">
                        <a:lnSpc>
                          <a:spcPts val="1600"/>
                        </a:lnSpc>
                      </a:pPr>
                      <a:r>
                        <a:rPr kumimoji="1" lang="ja-JP" altLang="en-US" sz="1200" dirty="0" smtClean="0"/>
                        <a:t>大阪市</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大阪市立大学医学部附属病院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200" dirty="0" smtClean="0"/>
                        <a:t>なし</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大阪市立総合医療センター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400" b="1" dirty="0" smtClean="0"/>
                        <a:t>大阪赤十字病院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1" dirty="0" smtClean="0"/>
                        <a:t>希望</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大阪医療センター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200" dirty="0" smtClean="0"/>
                        <a:t>なし</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t>大阪急性期・総合医療センター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200" dirty="0" smtClean="0"/>
                        <a:t>なし</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5724128" y="3501008"/>
            <a:ext cx="3096344" cy="2161343"/>
          </a:xfrm>
          <a:prstGeom prst="rect">
            <a:avLst/>
          </a:prstGeom>
          <a:noFill/>
          <a:ln>
            <a:noFill/>
          </a:ln>
        </p:spPr>
        <p:txBody>
          <a:bodyPr wrap="square" lIns="144000" tIns="144000" rtlCol="0">
            <a:spAutoFit/>
          </a:bodyPr>
          <a:lstStyle/>
          <a:p>
            <a:r>
              <a:rPr lang="en-US" altLang="ja-JP" sz="1600" dirty="0" smtClean="0"/>
              <a:t>【</a:t>
            </a:r>
            <a:r>
              <a:rPr lang="ja-JP" altLang="en-US" sz="1600" dirty="0" smtClean="0"/>
              <a:t>圏域内で１病院が希望</a:t>
            </a:r>
            <a:r>
              <a:rPr lang="en-US" altLang="ja-JP" sz="1600" dirty="0" smtClean="0"/>
              <a:t>】</a:t>
            </a:r>
          </a:p>
          <a:p>
            <a:r>
              <a:rPr lang="ja-JP" altLang="en-US" sz="1600" dirty="0" smtClean="0">
                <a:latin typeface="+mn-ea"/>
              </a:rPr>
              <a:t>　・豊能、三島、南河内、泉州</a:t>
            </a:r>
            <a:endParaRPr lang="en-US" altLang="ja-JP" sz="1600" dirty="0" smtClean="0">
              <a:latin typeface="+mn-ea"/>
            </a:endParaRPr>
          </a:p>
          <a:p>
            <a:endParaRPr lang="en-US" altLang="ja-JP" sz="1600" dirty="0" smtClean="0">
              <a:latin typeface="+mn-ea"/>
            </a:endParaRPr>
          </a:p>
          <a:p>
            <a:r>
              <a:rPr lang="en-US" altLang="ja-JP" sz="1600" dirty="0" smtClean="0">
                <a:latin typeface="+mn-ea"/>
              </a:rPr>
              <a:t>【</a:t>
            </a:r>
            <a:r>
              <a:rPr lang="ja-JP" altLang="en-US" sz="1600" dirty="0"/>
              <a:t>圏域内</a:t>
            </a:r>
            <a:r>
              <a:rPr lang="ja-JP" altLang="en-US" sz="1600" dirty="0" smtClean="0"/>
              <a:t>で複数病院</a:t>
            </a:r>
            <a:r>
              <a:rPr lang="ja-JP" altLang="en-US" sz="1600" dirty="0"/>
              <a:t>が希望</a:t>
            </a:r>
            <a:r>
              <a:rPr lang="en-US" altLang="ja-JP" sz="1600" dirty="0"/>
              <a:t>】</a:t>
            </a:r>
          </a:p>
          <a:p>
            <a:r>
              <a:rPr lang="ja-JP" altLang="en-US" sz="1600" dirty="0">
                <a:latin typeface="+mn-ea"/>
              </a:rPr>
              <a:t>　</a:t>
            </a:r>
            <a:r>
              <a:rPr lang="ja-JP" altLang="en-US" sz="1600" dirty="0" smtClean="0">
                <a:latin typeface="+mn-ea"/>
              </a:rPr>
              <a:t>・中河内、堺市、大阪市</a:t>
            </a:r>
            <a:endParaRPr lang="en-US" altLang="ja-JP" sz="1600" dirty="0" smtClean="0">
              <a:latin typeface="+mn-ea"/>
            </a:endParaRPr>
          </a:p>
          <a:p>
            <a:endParaRPr lang="en-US" altLang="ja-JP" sz="1600" dirty="0" smtClean="0">
              <a:latin typeface="+mn-ea"/>
            </a:endParaRPr>
          </a:p>
          <a:p>
            <a:r>
              <a:rPr lang="en-US" altLang="ja-JP" sz="1600" dirty="0" smtClean="0">
                <a:latin typeface="+mn-ea"/>
              </a:rPr>
              <a:t>【</a:t>
            </a:r>
            <a:r>
              <a:rPr lang="ja-JP" altLang="en-US" sz="1600" dirty="0"/>
              <a:t>圏域内</a:t>
            </a:r>
            <a:r>
              <a:rPr lang="ja-JP" altLang="en-US" sz="1600" dirty="0" smtClean="0"/>
              <a:t>で希望する病院なし</a:t>
            </a:r>
            <a:r>
              <a:rPr lang="en-US" altLang="ja-JP" sz="1600" dirty="0" smtClean="0"/>
              <a:t>】</a:t>
            </a:r>
            <a:endParaRPr lang="en-US" altLang="ja-JP" sz="1600" dirty="0"/>
          </a:p>
          <a:p>
            <a:r>
              <a:rPr lang="ja-JP" altLang="en-US" sz="1600" dirty="0" smtClean="0">
                <a:latin typeface="+mn-ea"/>
              </a:rPr>
              <a:t>　・</a:t>
            </a:r>
            <a:r>
              <a:rPr lang="ja-JP" altLang="en-US" sz="1600" dirty="0">
                <a:latin typeface="+mn-ea"/>
              </a:rPr>
              <a:t>北河内</a:t>
            </a:r>
            <a:endParaRPr lang="en-US" altLang="ja-JP" sz="1600" dirty="0">
              <a:latin typeface="+mn-ea"/>
            </a:endParaRPr>
          </a:p>
        </p:txBody>
      </p:sp>
      <p:sp>
        <p:nvSpPr>
          <p:cNvPr id="8" name="正方形/長方形 7"/>
          <p:cNvSpPr/>
          <p:nvPr/>
        </p:nvSpPr>
        <p:spPr>
          <a:xfrm>
            <a:off x="261523" y="5941153"/>
            <a:ext cx="8064896" cy="523220"/>
          </a:xfrm>
          <a:prstGeom prst="rect">
            <a:avLst/>
          </a:prstGeom>
        </p:spPr>
        <p:txBody>
          <a:bodyPr wrap="square">
            <a:spAutoFit/>
          </a:bodyPr>
          <a:lstStyle/>
          <a:p>
            <a:r>
              <a:rPr lang="en-US" altLang="ja-JP" sz="1400" b="1" dirty="0" smtClean="0">
                <a:latin typeface="+mn-ea"/>
              </a:rPr>
              <a:t>※ </a:t>
            </a:r>
            <a:r>
              <a:rPr lang="ja-JP" altLang="en-US" sz="1400" b="1" dirty="0" smtClean="0">
                <a:latin typeface="+mn-ea"/>
              </a:rPr>
              <a:t>指定更新の経過措置項目に該当している場合でも、高度型の要件として欠格とはならないため、</a:t>
            </a:r>
            <a:endParaRPr lang="en-US" altLang="ja-JP" sz="1400" b="1" dirty="0" smtClean="0">
              <a:latin typeface="+mn-ea"/>
            </a:endParaRPr>
          </a:p>
          <a:p>
            <a:r>
              <a:rPr lang="ja-JP" altLang="en-US" sz="1400" b="1" dirty="0">
                <a:latin typeface="+mn-ea"/>
              </a:rPr>
              <a:t>　</a:t>
            </a:r>
            <a:r>
              <a:rPr lang="ja-JP" altLang="en-US" sz="1400" b="1" dirty="0" smtClean="0">
                <a:latin typeface="+mn-ea"/>
              </a:rPr>
              <a:t>　大阪府から高度型として推薦を行う検討の対象とする。</a:t>
            </a:r>
            <a:endParaRPr lang="en-US" altLang="ja-JP" sz="1400" b="1" dirty="0">
              <a:latin typeface="+mn-ea"/>
            </a:endParaRPr>
          </a:p>
        </p:txBody>
      </p:sp>
      <p:sp>
        <p:nvSpPr>
          <p:cNvPr id="4" name="スライド番号プレースホルダー 3"/>
          <p:cNvSpPr>
            <a:spLocks noGrp="1"/>
          </p:cNvSpPr>
          <p:nvPr>
            <p:ph type="sldNum" sz="quarter" idx="12"/>
          </p:nvPr>
        </p:nvSpPr>
        <p:spPr/>
        <p:txBody>
          <a:bodyPr/>
          <a:lstStyle/>
          <a:p>
            <a:r>
              <a:rPr kumimoji="1" lang="en-US" altLang="ja-JP" sz="1600" dirty="0" smtClean="0">
                <a:solidFill>
                  <a:schemeClr val="tx1"/>
                </a:solidFill>
              </a:rPr>
              <a:t>12</a:t>
            </a:r>
            <a:endParaRPr kumimoji="1" lang="ja-JP" altLang="en-US" dirty="0">
              <a:solidFill>
                <a:schemeClr val="tx1"/>
              </a:solidFill>
            </a:endParaRPr>
          </a:p>
        </p:txBody>
      </p:sp>
    </p:spTree>
    <p:extLst>
      <p:ext uri="{BB962C8B-B14F-4D97-AF65-F5344CB8AC3E}">
        <p14:creationId xmlns:p14="http://schemas.microsoft.com/office/powerpoint/2010/main" val="24920265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a:t>
            </a:r>
            <a:r>
              <a:rPr lang="ja-JP" altLang="en-US" sz="2000" b="1" dirty="0" smtClean="0">
                <a:solidFill>
                  <a:schemeClr val="bg1"/>
                </a:solidFill>
                <a:latin typeface="+mn-ea"/>
                <a:ea typeface="+mn-ea"/>
                <a:cs typeface="Meiryo UI" panose="020B0604030504040204" pitchFamily="50" charset="-128"/>
              </a:rPr>
              <a:t>確認 ①</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809760231"/>
              </p:ext>
            </p:extLst>
          </p:nvPr>
        </p:nvGraphicFramePr>
        <p:xfrm>
          <a:off x="827583" y="908720"/>
          <a:ext cx="7488833" cy="3566160"/>
        </p:xfrm>
        <a:graphic>
          <a:graphicData uri="http://schemas.openxmlformats.org/drawingml/2006/table">
            <a:tbl>
              <a:tblPr firstRow="1" bandRow="1">
                <a:tableStyleId>{5C22544A-7EE6-4342-B048-85BDC9FD1C3A}</a:tableStyleId>
              </a:tblPr>
              <a:tblGrid>
                <a:gridCol w="720081"/>
                <a:gridCol w="2232248"/>
                <a:gridCol w="3528392"/>
                <a:gridCol w="1008112"/>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①「望ましい要件」を複数充足</a:t>
                      </a:r>
                      <a:endParaRPr kumimoji="1" lang="en-US" altLang="ja-JP" sz="1400" dirty="0" smtClean="0"/>
                    </a:p>
                    <a:p>
                      <a:pPr algn="ctr"/>
                      <a:r>
                        <a:rPr kumimoji="1" lang="ja-JP" altLang="en-US" sz="1400" dirty="0" smtClean="0"/>
                        <a:t>（全</a:t>
                      </a:r>
                      <a:r>
                        <a:rPr kumimoji="1" lang="en-US" altLang="ja-JP" sz="1400" dirty="0" smtClean="0"/>
                        <a:t>31</a:t>
                      </a:r>
                      <a:r>
                        <a:rPr kumimoji="1" lang="ja-JP" altLang="en-US" sz="1400" dirty="0" smtClean="0"/>
                        <a:t>項目）</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要件</a:t>
                      </a:r>
                      <a:endParaRPr kumimoji="1" lang="en-US" altLang="ja-JP" sz="1400" dirty="0" smtClean="0"/>
                    </a:p>
                    <a:p>
                      <a:pPr algn="ctr"/>
                      <a:r>
                        <a:rPr kumimoji="1" lang="ja-JP" altLang="en-US" sz="1400" dirty="0" smtClean="0"/>
                        <a:t>充足状況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0960">
                <a:tc>
                  <a:txBody>
                    <a:bodyPr/>
                    <a:lstStyle/>
                    <a:p>
                      <a:pPr algn="ct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２２</a:t>
                      </a:r>
                      <a:r>
                        <a:rPr kumimoji="1" lang="ja-JP" altLang="en-US" sz="1000" dirty="0" smtClean="0"/>
                        <a:t>項目</a:t>
                      </a:r>
                      <a:endParaRPr kumimoji="1" lang="ja-JP" altLang="en-US" sz="10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kumimoji="1" lang="ja-JP" altLang="en-US" sz="1400" dirty="0" smtClean="0"/>
                        <a:t>三　島</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大阪医科大学附属病院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３１</a:t>
                      </a:r>
                      <a:r>
                        <a:rPr kumimoji="1" lang="ja-JP" altLang="en-US" sz="1000" dirty="0" smtClean="0"/>
                        <a:t>項目</a:t>
                      </a:r>
                      <a:endParaRPr kumimoji="1" lang="ja-JP" altLang="en-US" sz="160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7512">
                <a:tc rowSpan="2">
                  <a:txBody>
                    <a:bodyPr/>
                    <a:lstStyle/>
                    <a:p>
                      <a:pPr algn="ct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市立東大阪医療センター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２６</a:t>
                      </a:r>
                      <a:r>
                        <a:rPr kumimoji="1" lang="ja-JP" altLang="en-US" sz="1000" dirty="0" smtClean="0"/>
                        <a:t>項目</a:t>
                      </a:r>
                      <a:endParaRPr kumimoji="1" lang="ja-JP" altLang="en-US" sz="140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13751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八尾市立病院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２７</a:t>
                      </a:r>
                      <a:r>
                        <a:rPr kumimoji="1" lang="ja-JP" altLang="en-US" sz="1000" dirty="0" smtClean="0"/>
                        <a:t>項目</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151224">
                <a:tc>
                  <a:txBody>
                    <a:bodyPr/>
                    <a:lstStyle/>
                    <a:p>
                      <a:pPr algn="ct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近畿大学医学部附属病院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２９</a:t>
                      </a:r>
                      <a:r>
                        <a:rPr kumimoji="1" lang="ja-JP" altLang="en-US" sz="1000" dirty="0" smtClean="0"/>
                        <a:t>項目</a:t>
                      </a:r>
                      <a:endParaRPr kumimoji="1" lang="ja-JP" altLang="en-US" sz="10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２６</a:t>
                      </a:r>
                      <a:r>
                        <a:rPr kumimoji="1" lang="ja-JP" altLang="en-US" sz="1000" dirty="0" smtClean="0"/>
                        <a:t>項目</a:t>
                      </a:r>
                      <a:endParaRPr kumimoji="1" lang="ja-JP" altLang="en-US" sz="10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堺市立総合医療センター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２９</a:t>
                      </a:r>
                      <a:r>
                        <a:rPr kumimoji="1" lang="ja-JP" altLang="en-US" sz="1000" dirty="0" smtClean="0"/>
                        <a:t>項目</a:t>
                      </a:r>
                      <a:endParaRPr kumimoji="1" lang="ja-JP" altLang="en-US" sz="10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市立岸和田市民病院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２７</a:t>
                      </a:r>
                      <a:r>
                        <a:rPr kumimoji="1" lang="ja-JP" altLang="en-US" sz="1000" dirty="0" smtClean="0"/>
                        <a:t>項目</a:t>
                      </a:r>
                      <a:endParaRPr kumimoji="1" lang="ja-JP" altLang="en-US" sz="10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r>
                        <a:rPr kumimoji="1" lang="ja-JP" altLang="en-US" sz="1400" dirty="0" smtClean="0"/>
                        <a:t>大阪市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大阪市立総合医療センター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３１</a:t>
                      </a:r>
                      <a:r>
                        <a:rPr kumimoji="1" lang="ja-JP" altLang="en-US" sz="1000" dirty="0" smtClean="0"/>
                        <a:t>項目</a:t>
                      </a:r>
                      <a:endParaRPr kumimoji="1" lang="ja-JP" altLang="en-US" sz="10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大阪赤十字病院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３１</a:t>
                      </a:r>
                      <a:r>
                        <a:rPr kumimoji="1" lang="ja-JP" altLang="en-US" sz="1000" dirty="0" smtClean="0"/>
                        <a:t>項目</a:t>
                      </a:r>
                      <a:endParaRPr kumimoji="1" lang="ja-JP" altLang="en-US" sz="10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sp>
        <p:nvSpPr>
          <p:cNvPr id="7" name="テキスト ボックス 6"/>
          <p:cNvSpPr txBox="1"/>
          <p:nvPr/>
        </p:nvSpPr>
        <p:spPr>
          <a:xfrm>
            <a:off x="755576" y="4728163"/>
            <a:ext cx="4752528" cy="358285"/>
          </a:xfrm>
          <a:prstGeom prst="rect">
            <a:avLst/>
          </a:prstGeom>
          <a:noFill/>
          <a:ln>
            <a:noFill/>
          </a:ln>
        </p:spPr>
        <p:txBody>
          <a:bodyPr wrap="square" lIns="144000" tIns="144000" rtlCol="0">
            <a:spAutoFit/>
          </a:bodyPr>
          <a:lstStyle/>
          <a:p>
            <a:pPr>
              <a:lnSpc>
                <a:spcPts val="1300"/>
              </a:lnSpc>
            </a:pPr>
            <a:r>
              <a:rPr lang="ja-JP" altLang="en-US" sz="1600" b="1" dirty="0" smtClean="0">
                <a:latin typeface="+mn-ea"/>
              </a:rPr>
              <a:t>全病院が要件を満たしている。</a:t>
            </a:r>
            <a:endParaRPr lang="en-US" altLang="ja-JP" sz="1600" b="1" dirty="0" smtClean="0">
              <a:latin typeface="+mn-ea"/>
            </a:endParaRPr>
          </a:p>
        </p:txBody>
      </p:sp>
      <p:sp>
        <p:nvSpPr>
          <p:cNvPr id="4" name="スライド番号プレースホルダー 3"/>
          <p:cNvSpPr>
            <a:spLocks noGrp="1"/>
          </p:cNvSpPr>
          <p:nvPr>
            <p:ph type="sldNum" sz="quarter" idx="12"/>
          </p:nvPr>
        </p:nvSpPr>
        <p:spPr/>
        <p:txBody>
          <a:bodyPr/>
          <a:lstStyle/>
          <a:p>
            <a:r>
              <a:rPr kumimoji="1" lang="en-US" altLang="ja-JP" sz="1600" dirty="0" smtClean="0">
                <a:solidFill>
                  <a:schemeClr val="tx1"/>
                </a:solidFill>
              </a:rPr>
              <a:t>13</a:t>
            </a:r>
            <a:endParaRPr kumimoji="1" lang="ja-JP" altLang="en-US" sz="1600" dirty="0">
              <a:solidFill>
                <a:schemeClr val="tx1"/>
              </a:solidFill>
            </a:endParaRPr>
          </a:p>
        </p:txBody>
      </p:sp>
    </p:spTree>
    <p:extLst>
      <p:ext uri="{BB962C8B-B14F-4D97-AF65-F5344CB8AC3E}">
        <p14:creationId xmlns:p14="http://schemas.microsoft.com/office/powerpoint/2010/main" val="21061312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a:t>
            </a:r>
            <a:r>
              <a:rPr lang="ja-JP" altLang="en-US" sz="2000" b="1" dirty="0" smtClean="0">
                <a:solidFill>
                  <a:schemeClr val="bg1"/>
                </a:solidFill>
                <a:latin typeface="+mn-ea"/>
                <a:ea typeface="+mn-ea"/>
                <a:cs typeface="Meiryo UI" panose="020B0604030504040204" pitchFamily="50" charset="-128"/>
              </a:rPr>
              <a:t>確認 ②</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496992297"/>
              </p:ext>
            </p:extLst>
          </p:nvPr>
        </p:nvGraphicFramePr>
        <p:xfrm>
          <a:off x="827584" y="931686"/>
          <a:ext cx="7486434" cy="3566160"/>
        </p:xfrm>
        <a:graphic>
          <a:graphicData uri="http://schemas.openxmlformats.org/drawingml/2006/table">
            <a:tbl>
              <a:tblPr firstRow="1" bandRow="1">
                <a:tableStyleId>{5C22544A-7EE6-4342-B048-85BDC9FD1C3A}</a:tableStyleId>
              </a:tblPr>
              <a:tblGrid>
                <a:gridCol w="720080"/>
                <a:gridCol w="2232248"/>
                <a:gridCol w="3528392"/>
                <a:gridCol w="1005714"/>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②相談支援センターに看護師や社会福祉士、</a:t>
                      </a:r>
                      <a:endParaRPr kumimoji="1" lang="en-US" altLang="ja-JP" sz="1400" dirty="0" smtClean="0"/>
                    </a:p>
                    <a:p>
                      <a:pPr algn="ctr"/>
                      <a:r>
                        <a:rPr kumimoji="1" lang="ja-JP" altLang="en-US" sz="1400" dirty="0" smtClean="0"/>
                        <a:t>精神保健福祉士等の医療従事者を配置</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要件</a:t>
                      </a:r>
                      <a:endParaRPr kumimoji="1" lang="en-US" altLang="ja-JP" sz="1400" dirty="0" smtClean="0"/>
                    </a:p>
                    <a:p>
                      <a:pPr algn="ctr"/>
                      <a:r>
                        <a:rPr kumimoji="1" lang="ja-JP" altLang="en-US" sz="1400" dirty="0" smtClean="0"/>
                        <a:t>充足状況</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0960">
                <a:tc>
                  <a:txBody>
                    <a:bodyPr/>
                    <a:lstStyle/>
                    <a:p>
                      <a:pPr algn="ct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社会福祉士</a:t>
                      </a:r>
                      <a:r>
                        <a:rPr kumimoji="1" lang="ja-JP" altLang="en-US" sz="1400" baseline="0" dirty="0" smtClean="0"/>
                        <a:t> </a:t>
                      </a:r>
                      <a:r>
                        <a:rPr kumimoji="1" lang="ja-JP" altLang="en-US" sz="1400" dirty="0" smtClean="0"/>
                        <a:t>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kumimoji="1" lang="ja-JP" altLang="en-US" sz="1400" dirty="0" smtClean="0"/>
                        <a:t>三　島</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大阪医科大学附属病院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社会福祉士 等</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7512">
                <a:tc rowSpan="2">
                  <a:txBody>
                    <a:bodyPr/>
                    <a:lstStyle/>
                    <a:p>
                      <a:pPr algn="ct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市立東大阪医療センター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13751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八尾市立病院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151224">
                <a:tc>
                  <a:txBody>
                    <a:bodyPr/>
                    <a:lstStyle/>
                    <a:p>
                      <a:pPr algn="ct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近畿大学医学部附属病院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堺市立総合医療センター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市立岸和田市民病院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r>
                        <a:rPr kumimoji="1" lang="ja-JP" altLang="en-US" sz="1400" dirty="0" smtClean="0"/>
                        <a:t>大阪市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大阪市立総合医療センター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大阪赤十字病院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社会福祉士 等</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sp>
        <p:nvSpPr>
          <p:cNvPr id="4" name="スライド番号プレースホルダー 3"/>
          <p:cNvSpPr>
            <a:spLocks noGrp="1"/>
          </p:cNvSpPr>
          <p:nvPr>
            <p:ph type="sldNum" sz="quarter" idx="12"/>
          </p:nvPr>
        </p:nvSpPr>
        <p:spPr/>
        <p:txBody>
          <a:bodyPr/>
          <a:lstStyle/>
          <a:p>
            <a:r>
              <a:rPr kumimoji="1" lang="en-US" altLang="ja-JP" sz="1600" dirty="0" smtClean="0">
                <a:solidFill>
                  <a:schemeClr val="tx1"/>
                </a:solidFill>
              </a:rPr>
              <a:t>14</a:t>
            </a:r>
            <a:endParaRPr kumimoji="1" lang="ja-JP" altLang="en-US" sz="1600" dirty="0">
              <a:solidFill>
                <a:schemeClr val="tx1"/>
              </a:solidFill>
            </a:endParaRPr>
          </a:p>
        </p:txBody>
      </p:sp>
      <p:sp>
        <p:nvSpPr>
          <p:cNvPr id="6" name="テキスト ボックス 5"/>
          <p:cNvSpPr txBox="1"/>
          <p:nvPr/>
        </p:nvSpPr>
        <p:spPr>
          <a:xfrm>
            <a:off x="755576" y="4728163"/>
            <a:ext cx="4752528" cy="358285"/>
          </a:xfrm>
          <a:prstGeom prst="rect">
            <a:avLst/>
          </a:prstGeom>
          <a:noFill/>
          <a:ln>
            <a:noFill/>
          </a:ln>
        </p:spPr>
        <p:txBody>
          <a:bodyPr wrap="square" lIns="144000" tIns="144000" rtlCol="0">
            <a:spAutoFit/>
          </a:bodyPr>
          <a:lstStyle/>
          <a:p>
            <a:pPr>
              <a:lnSpc>
                <a:spcPts val="1300"/>
              </a:lnSpc>
            </a:pPr>
            <a:r>
              <a:rPr lang="ja-JP" altLang="en-US" sz="1600" b="1" dirty="0" smtClean="0">
                <a:latin typeface="+mn-ea"/>
              </a:rPr>
              <a:t>全病院が要件を満たしている。</a:t>
            </a:r>
            <a:endParaRPr lang="en-US" altLang="ja-JP" sz="1600" b="1" dirty="0" smtClean="0">
              <a:latin typeface="+mn-ea"/>
            </a:endParaRPr>
          </a:p>
        </p:txBody>
      </p:sp>
    </p:spTree>
    <p:extLst>
      <p:ext uri="{BB962C8B-B14F-4D97-AF65-F5344CB8AC3E}">
        <p14:creationId xmlns:p14="http://schemas.microsoft.com/office/powerpoint/2010/main" val="160983379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a:t>
            </a:r>
            <a:r>
              <a:rPr lang="ja-JP" altLang="en-US" sz="2000" b="1" dirty="0" smtClean="0">
                <a:solidFill>
                  <a:schemeClr val="bg1"/>
                </a:solidFill>
                <a:latin typeface="+mn-ea"/>
                <a:ea typeface="+mn-ea"/>
                <a:cs typeface="Meiryo UI" panose="020B0604030504040204" pitchFamily="50" charset="-128"/>
              </a:rPr>
              <a:t>確認 ③</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184898933"/>
              </p:ext>
            </p:extLst>
          </p:nvPr>
        </p:nvGraphicFramePr>
        <p:xfrm>
          <a:off x="827584" y="908720"/>
          <a:ext cx="7488832" cy="3566160"/>
        </p:xfrm>
        <a:graphic>
          <a:graphicData uri="http://schemas.openxmlformats.org/drawingml/2006/table">
            <a:tbl>
              <a:tblPr firstRow="1" bandRow="1">
                <a:tableStyleId>{5C22544A-7EE6-4342-B048-85BDC9FD1C3A}</a:tableStyleId>
              </a:tblPr>
              <a:tblGrid>
                <a:gridCol w="720080"/>
                <a:gridCol w="2232248"/>
                <a:gridCol w="3528392"/>
                <a:gridCol w="1008112"/>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③医療に係る安全管理体制</a:t>
                      </a:r>
                      <a:endParaRPr kumimoji="1" lang="en-US" altLang="ja-JP" sz="1400" dirty="0" smtClean="0"/>
                    </a:p>
                    <a:p>
                      <a:pPr algn="ctr"/>
                      <a:r>
                        <a:rPr kumimoji="1" lang="ja-JP" altLang="en-US" sz="1400" dirty="0" smtClean="0"/>
                        <a:t>（第三者評価又は監査委員会）</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要件</a:t>
                      </a:r>
                      <a:endParaRPr kumimoji="1" lang="en-US" altLang="ja-JP" sz="1400" dirty="0" smtClean="0"/>
                    </a:p>
                    <a:p>
                      <a:pPr algn="ctr"/>
                      <a:r>
                        <a:rPr kumimoji="1" lang="ja-JP" altLang="en-US" sz="1400" dirty="0" smtClean="0"/>
                        <a:t>充足状況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0960">
                <a:tc>
                  <a:txBody>
                    <a:bodyPr/>
                    <a:lstStyle/>
                    <a:p>
                      <a:pPr algn="ct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kumimoji="1" lang="ja-JP" altLang="en-US" sz="1400" dirty="0" smtClean="0"/>
                        <a:t>三　島</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大阪医科大学附属病院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第三者評価</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7512">
                <a:tc rowSpan="2">
                  <a:txBody>
                    <a:bodyPr/>
                    <a:lstStyle/>
                    <a:p>
                      <a:pPr algn="ct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市立東大阪医療センター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第三者評価</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13751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八尾市立病院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151224">
                <a:tc>
                  <a:txBody>
                    <a:bodyPr/>
                    <a:lstStyle/>
                    <a:p>
                      <a:pPr algn="ct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近畿大学医学部附属病院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0"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堺市立総合医療センター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市立岸和田市民病院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r>
                        <a:rPr kumimoji="1" lang="ja-JP" altLang="en-US" sz="1400" dirty="0" smtClean="0"/>
                        <a:t>大阪市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大阪市立総合医療センター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大阪赤十字病院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第三者評価</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sp>
        <p:nvSpPr>
          <p:cNvPr id="4" name="スライド番号プレースホルダー 3"/>
          <p:cNvSpPr>
            <a:spLocks noGrp="1"/>
          </p:cNvSpPr>
          <p:nvPr>
            <p:ph type="sldNum" sz="quarter" idx="12"/>
          </p:nvPr>
        </p:nvSpPr>
        <p:spPr/>
        <p:txBody>
          <a:bodyPr/>
          <a:lstStyle/>
          <a:p>
            <a:r>
              <a:rPr kumimoji="1" lang="en-US" altLang="ja-JP" sz="1600" dirty="0" smtClean="0">
                <a:solidFill>
                  <a:schemeClr val="tx1"/>
                </a:solidFill>
              </a:rPr>
              <a:t>15</a:t>
            </a:r>
            <a:endParaRPr kumimoji="1" lang="ja-JP" altLang="en-US" sz="1600" dirty="0">
              <a:solidFill>
                <a:schemeClr val="tx1"/>
              </a:solidFill>
            </a:endParaRPr>
          </a:p>
        </p:txBody>
      </p:sp>
      <p:sp>
        <p:nvSpPr>
          <p:cNvPr id="6" name="テキスト ボックス 5"/>
          <p:cNvSpPr txBox="1"/>
          <p:nvPr/>
        </p:nvSpPr>
        <p:spPr>
          <a:xfrm>
            <a:off x="755576" y="4728163"/>
            <a:ext cx="4752528" cy="358285"/>
          </a:xfrm>
          <a:prstGeom prst="rect">
            <a:avLst/>
          </a:prstGeom>
          <a:noFill/>
          <a:ln>
            <a:noFill/>
          </a:ln>
        </p:spPr>
        <p:txBody>
          <a:bodyPr wrap="square" lIns="144000" tIns="144000" rtlCol="0">
            <a:spAutoFit/>
          </a:bodyPr>
          <a:lstStyle/>
          <a:p>
            <a:pPr>
              <a:lnSpc>
                <a:spcPts val="1300"/>
              </a:lnSpc>
            </a:pPr>
            <a:r>
              <a:rPr lang="ja-JP" altLang="en-US" sz="1600" b="1" dirty="0" smtClean="0">
                <a:latin typeface="+mn-ea"/>
              </a:rPr>
              <a:t>全病院が要件を満たしている。</a:t>
            </a:r>
            <a:endParaRPr lang="en-US" altLang="ja-JP" sz="1600" b="1" dirty="0" smtClean="0">
              <a:latin typeface="+mn-ea"/>
            </a:endParaRPr>
          </a:p>
        </p:txBody>
      </p:sp>
    </p:spTree>
    <p:extLst>
      <p:ext uri="{BB962C8B-B14F-4D97-AF65-F5344CB8AC3E}">
        <p14:creationId xmlns:p14="http://schemas.microsoft.com/office/powerpoint/2010/main" val="16098337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a:t>
            </a:r>
            <a:r>
              <a:rPr lang="ja-JP" altLang="en-US" sz="2000" b="1" dirty="0" smtClean="0">
                <a:solidFill>
                  <a:schemeClr val="bg1"/>
                </a:solidFill>
                <a:latin typeface="+mn-ea"/>
                <a:ea typeface="+mn-ea"/>
                <a:cs typeface="Meiryo UI" panose="020B0604030504040204" pitchFamily="50" charset="-128"/>
              </a:rPr>
              <a:t>確認 ④</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164781092"/>
              </p:ext>
            </p:extLst>
          </p:nvPr>
        </p:nvGraphicFramePr>
        <p:xfrm>
          <a:off x="827584" y="908720"/>
          <a:ext cx="7488832" cy="3749040"/>
        </p:xfrm>
        <a:graphic>
          <a:graphicData uri="http://schemas.openxmlformats.org/drawingml/2006/table">
            <a:tbl>
              <a:tblPr firstRow="1" bandRow="1">
                <a:tableStyleId>{5C22544A-7EE6-4342-B048-85BDC9FD1C3A}</a:tableStyleId>
              </a:tblPr>
              <a:tblGrid>
                <a:gridCol w="720080"/>
                <a:gridCol w="2232248"/>
                <a:gridCol w="3528392"/>
                <a:gridCol w="1008112"/>
              </a:tblGrid>
              <a:tr h="430928">
                <a:tc>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④高度な放射線治療の</a:t>
                      </a:r>
                      <a:endParaRPr kumimoji="1" lang="en-US" altLang="ja-JP" sz="1400" dirty="0" smtClean="0"/>
                    </a:p>
                    <a:p>
                      <a:pPr algn="ctr"/>
                      <a:r>
                        <a:rPr kumimoji="1" lang="ja-JP" altLang="en-US" sz="1400" dirty="0" smtClean="0"/>
                        <a:t>提供が可能</a:t>
                      </a:r>
                      <a:endParaRPr kumimoji="1" lang="en-US" altLang="ja-JP" sz="1400" dirty="0" smtClean="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dirty="0" smtClean="0"/>
                        <a:t>要件</a:t>
                      </a:r>
                      <a:endParaRPr kumimoji="1" lang="en-US" altLang="ja-JP" sz="1400" dirty="0" smtClean="0"/>
                    </a:p>
                    <a:p>
                      <a:pPr algn="ctr"/>
                      <a:r>
                        <a:rPr kumimoji="1" lang="ja-JP" altLang="en-US" sz="1400" dirty="0" smtClean="0"/>
                        <a:t>充足状況</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0960">
                <a:tc>
                  <a:txBody>
                    <a:bodyPr/>
                    <a:lstStyle/>
                    <a:p>
                      <a:pPr algn="ct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kumimoji="1" lang="ja-JP" altLang="en-US" sz="1400" dirty="0" smtClean="0"/>
                        <a:t>三　島</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大阪医科大学附属病院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ＩＭＲＴ</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7512">
                <a:tc rowSpan="2">
                  <a:txBody>
                    <a:bodyPr/>
                    <a:lstStyle/>
                    <a:p>
                      <a:pPr algn="ct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市立東大阪医療センター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13751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八尾市立病院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151224">
                <a:tc>
                  <a:txBody>
                    <a:bodyPr/>
                    <a:lstStyle/>
                    <a:p>
                      <a:pPr algn="ct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近畿大学医学部附属病院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r>
                        <a:rPr kumimoji="1" lang="en-US" altLang="ja-JP" sz="1400" b="1" dirty="0" smtClean="0">
                          <a:solidFill>
                            <a:schemeClr val="tx1"/>
                          </a:solidFill>
                        </a:rPr>
                        <a:t>H30.10.30</a:t>
                      </a:r>
                      <a:r>
                        <a:rPr kumimoji="1" lang="ja-JP" altLang="en-US" sz="1200" b="1" dirty="0" smtClean="0">
                          <a:solidFill>
                            <a:schemeClr val="tx1"/>
                          </a:solidFill>
                        </a:rPr>
                        <a:t>から</a:t>
                      </a:r>
                      <a:endParaRPr kumimoji="1" lang="en-US" altLang="ja-JP" sz="1200" b="1" dirty="0" smtClean="0">
                        <a:solidFill>
                          <a:schemeClr val="tx1"/>
                        </a:solidFill>
                      </a:endParaRPr>
                    </a:p>
                    <a:p>
                      <a:pPr algn="ctr"/>
                      <a:r>
                        <a:rPr kumimoji="1" lang="ja-JP" altLang="en-US" sz="1200" b="1" dirty="0" smtClean="0">
                          <a:solidFill>
                            <a:schemeClr val="tx1"/>
                          </a:solidFill>
                        </a:rPr>
                        <a:t>ＩＭＲＴ提供開始</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r>
                        <a:rPr kumimoji="1" lang="en-US" altLang="ja-JP" sz="1400" b="1" dirty="0" smtClean="0"/>
                        <a:t>×</a:t>
                      </a:r>
                      <a:endParaRPr kumimoji="1" lang="ja-JP" altLang="en-US" sz="14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堺市立総合医療センター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市立岸和田市民病院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r>
                        <a:rPr kumimoji="1" lang="ja-JP" altLang="en-US" sz="1400" dirty="0" smtClean="0"/>
                        <a:t>大阪市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大阪市立総合医療センター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大阪赤十字病院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ＩＭＲＴ</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smtClean="0"/>
                        <a:t>○</a:t>
                      </a:r>
                      <a:endParaRPr kumimoji="1"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sp>
        <p:nvSpPr>
          <p:cNvPr id="7" name="テキスト ボックス 6"/>
          <p:cNvSpPr txBox="1"/>
          <p:nvPr/>
        </p:nvSpPr>
        <p:spPr>
          <a:xfrm>
            <a:off x="776244" y="5007195"/>
            <a:ext cx="7663520" cy="684015"/>
          </a:xfrm>
          <a:prstGeom prst="rect">
            <a:avLst/>
          </a:prstGeom>
          <a:noFill/>
          <a:ln>
            <a:noFill/>
          </a:ln>
        </p:spPr>
        <p:txBody>
          <a:bodyPr wrap="square" lIns="144000" tIns="144000" rtlCol="0">
            <a:spAutoFit/>
          </a:bodyPr>
          <a:lstStyle/>
          <a:p>
            <a:r>
              <a:rPr lang="ja-JP" altLang="en-US" sz="1600" b="1" dirty="0" smtClean="0">
                <a:latin typeface="+mn-ea"/>
              </a:rPr>
              <a:t>大阪</a:t>
            </a:r>
            <a:r>
              <a:rPr lang="ja-JP" altLang="en-US" sz="1600" b="1" dirty="0">
                <a:latin typeface="+mn-ea"/>
              </a:rPr>
              <a:t>労災</a:t>
            </a:r>
            <a:r>
              <a:rPr lang="ja-JP" altLang="en-US" sz="1600" b="1" dirty="0" smtClean="0">
                <a:latin typeface="+mn-ea"/>
              </a:rPr>
              <a:t>病院については、国</a:t>
            </a:r>
            <a:r>
              <a:rPr lang="ja-JP" altLang="en-US" sz="1600" b="1" dirty="0">
                <a:latin typeface="+mn-ea"/>
              </a:rPr>
              <a:t>の基準日である</a:t>
            </a:r>
            <a:r>
              <a:rPr lang="en-US" altLang="ja-JP" sz="1600" b="1" dirty="0">
                <a:latin typeface="+mn-ea"/>
              </a:rPr>
              <a:t>H30.9.1</a:t>
            </a:r>
            <a:r>
              <a:rPr lang="ja-JP" altLang="en-US" sz="1600" b="1" dirty="0" smtClean="0">
                <a:latin typeface="+mn-ea"/>
              </a:rPr>
              <a:t>時点で、</a:t>
            </a:r>
            <a:endParaRPr lang="en-US" altLang="ja-JP" sz="1600" b="1" dirty="0" smtClean="0">
              <a:latin typeface="+mn-ea"/>
            </a:endParaRPr>
          </a:p>
          <a:p>
            <a:r>
              <a:rPr lang="ja-JP" altLang="en-US" sz="1600" b="1" dirty="0" smtClean="0">
                <a:latin typeface="+mn-ea"/>
              </a:rPr>
              <a:t>高度な放射線治療の提供が開始されていなかったため、要件を満たしていない。　</a:t>
            </a:r>
            <a:endParaRPr lang="en-US" altLang="ja-JP" sz="1600" b="1" dirty="0" smtClean="0">
              <a:latin typeface="+mn-ea"/>
            </a:endParaRPr>
          </a:p>
        </p:txBody>
      </p:sp>
      <p:sp>
        <p:nvSpPr>
          <p:cNvPr id="4" name="スライド番号プレースホルダー 3"/>
          <p:cNvSpPr>
            <a:spLocks noGrp="1"/>
          </p:cNvSpPr>
          <p:nvPr>
            <p:ph type="sldNum" sz="quarter" idx="12"/>
          </p:nvPr>
        </p:nvSpPr>
        <p:spPr/>
        <p:txBody>
          <a:bodyPr/>
          <a:lstStyle/>
          <a:p>
            <a:r>
              <a:rPr kumimoji="1" lang="en-US" altLang="ja-JP" sz="1600" dirty="0" smtClean="0">
                <a:solidFill>
                  <a:schemeClr val="tx1"/>
                </a:solidFill>
              </a:rPr>
              <a:t>16</a:t>
            </a:r>
            <a:endParaRPr kumimoji="1" lang="ja-JP" altLang="en-US" sz="1600" dirty="0">
              <a:solidFill>
                <a:schemeClr val="tx1"/>
              </a:solidFill>
            </a:endParaRPr>
          </a:p>
        </p:txBody>
      </p:sp>
    </p:spTree>
    <p:extLst>
      <p:ext uri="{BB962C8B-B14F-4D97-AF65-F5344CB8AC3E}">
        <p14:creationId xmlns:p14="http://schemas.microsoft.com/office/powerpoint/2010/main" val="16098337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p:cNvSpPr txBox="1">
            <a:spLocks/>
          </p:cNvSpPr>
          <p:nvPr/>
        </p:nvSpPr>
        <p:spPr>
          <a:xfrm>
            <a:off x="251520" y="18202"/>
            <a:ext cx="8784976" cy="458470"/>
          </a:xfrm>
          <a:prstGeom prst="rect">
            <a:avLst/>
          </a:prstGeom>
          <a:solidFill>
            <a:schemeClr val="tx2">
              <a:lumMod val="50000"/>
            </a:schemeClr>
          </a:solidFill>
          <a:ln>
            <a:solidFill>
              <a:srgbClr val="002060"/>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cs typeface="Meiryo UI" panose="020B0604030504040204" pitchFamily="50" charset="-128"/>
              </a:rPr>
              <a:t>高度型の要件充足状況の確認 ⑤</a:t>
            </a:r>
            <a:endParaRPr lang="en-US" altLang="ja-JP" sz="2000" b="1" dirty="0">
              <a:solidFill>
                <a:schemeClr val="bg1"/>
              </a:solidFill>
              <a:latin typeface="+mn-ea"/>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137320146"/>
              </p:ext>
            </p:extLst>
          </p:nvPr>
        </p:nvGraphicFramePr>
        <p:xfrm>
          <a:off x="683565" y="6022485"/>
          <a:ext cx="2304255" cy="548640"/>
        </p:xfrm>
        <a:graphic>
          <a:graphicData uri="http://schemas.openxmlformats.org/drawingml/2006/table">
            <a:tbl>
              <a:tblPr>
                <a:tableStyleId>{5C22544A-7EE6-4342-B048-85BDC9FD1C3A}</a:tableStyleId>
              </a:tblPr>
              <a:tblGrid>
                <a:gridCol w="2304255"/>
              </a:tblGrid>
              <a:tr h="357167">
                <a:tc>
                  <a:txBody>
                    <a:bodyPr/>
                    <a:lstStyle/>
                    <a:p>
                      <a:pPr algn="ctr"/>
                      <a:r>
                        <a:rPr lang="ja-JP" altLang="en-US" sz="1600" b="1" dirty="0" smtClean="0">
                          <a:solidFill>
                            <a:schemeClr val="bg1"/>
                          </a:solidFill>
                        </a:rPr>
                        <a:t>緩和ケアチーム</a:t>
                      </a:r>
                      <a:endParaRPr lang="en-US" altLang="ja-JP" sz="1600" b="1" dirty="0" smtClean="0">
                        <a:solidFill>
                          <a:schemeClr val="bg1"/>
                        </a:solidFill>
                      </a:endParaRPr>
                    </a:p>
                    <a:p>
                      <a:pPr algn="ctr"/>
                      <a:r>
                        <a:rPr lang="en-US" altLang="ja-JP" sz="1400" b="1" dirty="0" smtClean="0">
                          <a:solidFill>
                            <a:schemeClr val="bg1"/>
                          </a:solidFill>
                        </a:rPr>
                        <a:t>【</a:t>
                      </a:r>
                      <a:r>
                        <a:rPr lang="ja-JP" altLang="en-US" sz="1400" b="1" dirty="0" smtClean="0">
                          <a:solidFill>
                            <a:schemeClr val="bg1"/>
                          </a:solidFill>
                        </a:rPr>
                        <a:t>緩和ケアセンターの主体</a:t>
                      </a:r>
                      <a:r>
                        <a:rPr lang="en-US" altLang="ja-JP" sz="1400" b="1" dirty="0" smtClean="0">
                          <a:solidFill>
                            <a:schemeClr val="bg1"/>
                          </a:solidFill>
                        </a:rPr>
                        <a:t>】</a:t>
                      </a:r>
                      <a:endParaRPr lang="ja-JP" altLang="en-US" sz="1400" b="1" dirty="0" smtClean="0">
                        <a:solidFill>
                          <a:schemeClr val="bg1"/>
                        </a:solidFill>
                      </a:endParaRPr>
                    </a:p>
                  </a:txBody>
                  <a:tcPr anchor="ctr">
                    <a:solidFill>
                      <a:schemeClr val="tx2"/>
                    </a:solidFill>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622809868"/>
              </p:ext>
            </p:extLst>
          </p:nvPr>
        </p:nvGraphicFramePr>
        <p:xfrm>
          <a:off x="323529" y="620688"/>
          <a:ext cx="8664796" cy="5024555"/>
        </p:xfrm>
        <a:graphic>
          <a:graphicData uri="http://schemas.openxmlformats.org/drawingml/2006/table">
            <a:tbl>
              <a:tblPr>
                <a:tableStyleId>{5C22544A-7EE6-4342-B048-85BDC9FD1C3A}</a:tableStyleId>
              </a:tblPr>
              <a:tblGrid>
                <a:gridCol w="804006"/>
                <a:gridCol w="708161"/>
                <a:gridCol w="7152629"/>
              </a:tblGrid>
              <a:tr h="266486">
                <a:tc gridSpan="3">
                  <a:txBody>
                    <a:bodyPr/>
                    <a:lstStyle/>
                    <a:p>
                      <a:pPr algn="ctr"/>
                      <a:r>
                        <a:rPr lang="ja-JP" altLang="en-US" sz="1600" b="1" dirty="0" smtClean="0">
                          <a:solidFill>
                            <a:schemeClr val="bg1"/>
                          </a:solidFill>
                        </a:rPr>
                        <a:t>緩和ケアセンター</a:t>
                      </a:r>
                      <a:endParaRPr lang="en-US" altLang="ja-JP" sz="1600" b="1" dirty="0" smtClean="0">
                        <a:solidFill>
                          <a:schemeClr val="bg1"/>
                        </a:solidFill>
                      </a:endParaRPr>
                    </a:p>
                    <a:p>
                      <a:pPr algn="ctr"/>
                      <a:r>
                        <a:rPr lang="ja-JP" altLang="en-US" sz="1600" b="1" dirty="0" smtClean="0">
                          <a:solidFill>
                            <a:schemeClr val="bg1"/>
                          </a:solidFill>
                        </a:rPr>
                        <a:t>（基準日（</a:t>
                      </a:r>
                      <a:r>
                        <a:rPr lang="en-US" altLang="ja-JP" sz="1600" b="1" dirty="0" smtClean="0">
                          <a:solidFill>
                            <a:schemeClr val="bg1"/>
                          </a:solidFill>
                        </a:rPr>
                        <a:t>H30.9.1</a:t>
                      </a:r>
                      <a:r>
                        <a:rPr lang="ja-JP" altLang="en-US" sz="1600" b="1" dirty="0" smtClean="0">
                          <a:solidFill>
                            <a:schemeClr val="bg1"/>
                          </a:solidFill>
                        </a:rPr>
                        <a:t>）時点で要件を全て満たしていること）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solidFill>
                  </a:tcPr>
                </a:tc>
                <a:tc hMerge="1">
                  <a:txBody>
                    <a:bodyPr/>
                    <a:lstStyle/>
                    <a:p>
                      <a:endParaRPr kumimoji="1" lang="ja-JP" altLang="en-US"/>
                    </a:p>
                  </a:txBody>
                  <a:tcPr/>
                </a:tc>
                <a:tc hMerge="1">
                  <a:txBody>
                    <a:bodyPr/>
                    <a:lstStyle/>
                    <a:p>
                      <a:endParaRPr kumimoji="1" lang="ja-JP" altLang="en-US"/>
                    </a:p>
                  </a:txBody>
                  <a:tcPr/>
                </a:tc>
              </a:tr>
              <a:tr h="453027">
                <a:tc>
                  <a:txBody>
                    <a:bodyPr/>
                    <a:lstStyle/>
                    <a:p>
                      <a:pPr algn="ctr"/>
                      <a:r>
                        <a:rPr lang="ja-JP" altLang="en-US" sz="1200" dirty="0" smtClean="0"/>
                        <a:t>組織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r>
                        <a:rPr lang="ja-JP" altLang="en-US" sz="1200" dirty="0" smtClean="0"/>
                        <a:t>○ 緩和ケアチーム、緩和ケア外来、緩和ケア病棟等を有機的に統合</a:t>
                      </a:r>
                      <a:endParaRPr lang="en-US" altLang="ja-JP" sz="1200" dirty="0" smtClean="0"/>
                    </a:p>
                    <a:p>
                      <a:r>
                        <a:rPr lang="ja-JP" altLang="en-US" sz="1200" dirty="0" smtClean="0"/>
                        <a:t>○ 専門的緩和ケアを提供する院内拠点組織</a:t>
                      </a:r>
                      <a:endParaRPr lang="en-US" altLang="ja-JP" sz="1200" dirty="0" smtClean="0"/>
                    </a:p>
                    <a:p>
                      <a:r>
                        <a:rPr lang="ja-JP" altLang="en-US" sz="1200" dirty="0" smtClean="0"/>
                        <a:t>○ 組織上明確に位置づける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r h="0">
                <a:tc rowSpan="5">
                  <a:txBody>
                    <a:bodyPr/>
                    <a:lstStyle/>
                    <a:p>
                      <a:r>
                        <a:rPr lang="ja-JP" altLang="en-US" sz="1200" dirty="0" smtClean="0"/>
                        <a:t>人員体制</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200" dirty="0" smtClean="0"/>
                        <a:t>医師</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200" dirty="0" smtClean="0"/>
                        <a:t>○ 緩和ケアＣ長１人配置（常勤かつ管理的立場） </a:t>
                      </a:r>
                      <a:endParaRPr lang="en-US" altLang="ja-JP" sz="1200" dirty="0" smtClean="0"/>
                    </a:p>
                    <a:p>
                      <a:pPr algn="l"/>
                      <a:r>
                        <a:rPr lang="ja-JP" altLang="en-US" sz="1200" dirty="0" smtClean="0"/>
                        <a:t>○ 緊急緩和ケア病床を担当する専門的な知識及び技能を有する常勤の医師１人以上配置</a:t>
                      </a:r>
                      <a:endParaRPr lang="en-US" altLang="ja-JP" sz="1200" dirty="0" smtClean="0"/>
                    </a:p>
                    <a:p>
                      <a:pPr algn="l"/>
                      <a:r>
                        <a:rPr lang="ja-JP" altLang="en-US" sz="1200" smtClean="0"/>
                        <a:t>　　（</a:t>
                      </a:r>
                      <a:r>
                        <a:rPr lang="ja-JP" altLang="en-US" sz="1200" dirty="0" smtClean="0"/>
                        <a:t>緩和ケアチーム兼任可）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2715">
                <a:tc vMerge="1">
                  <a:txBody>
                    <a:bodyPr/>
                    <a:lstStyle/>
                    <a:p>
                      <a:endParaRPr kumimoji="1" lang="ja-JP" altLang="en-US"/>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200" dirty="0" smtClean="0"/>
                        <a:t>看護師</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200" dirty="0" smtClean="0"/>
                        <a:t>○ ジェネラルマネージャー１人配置（専従かつ常勤で管理的立場、がん看護の専門資格保有者が望ましい）</a:t>
                      </a:r>
                      <a:endParaRPr lang="en-US" altLang="ja-JP" sz="1200" dirty="0" smtClean="0"/>
                    </a:p>
                    <a:p>
                      <a:pPr algn="l"/>
                      <a:r>
                        <a:rPr lang="ja-JP" altLang="en-US" sz="1200" dirty="0" smtClean="0"/>
                        <a:t>○ がん看護の専門資格を有する看護師を２人以上配置（専従かつ常勤（緩和ケアチームと兼任可））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223">
                <a:tc vMerge="1">
                  <a:txBody>
                    <a:bodyPr/>
                    <a:lstStyle/>
                    <a:p>
                      <a:endParaRPr kumimoji="1" lang="ja-JP" altLang="en-US"/>
                    </a:p>
                  </a:txBody>
                  <a:tcPr/>
                </a:tc>
                <a:tc>
                  <a:txBody>
                    <a:bodyPr/>
                    <a:lstStyle/>
                    <a:p>
                      <a:pPr algn="l"/>
                      <a:r>
                        <a:rPr lang="ja-JP" altLang="en-US" sz="1200" dirty="0" smtClean="0"/>
                        <a:t>薬剤師</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200" dirty="0" smtClean="0"/>
                        <a:t>○ 緩和ケアＣ業務に協力する薬剤師を配置（がん薬物療法の専門資格を有する者が望ましい）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486">
                <a:tc vMerge="1">
                  <a:txBody>
                    <a:bodyPr/>
                    <a:lstStyle/>
                    <a:p>
                      <a:endParaRPr kumimoji="1" lang="ja-JP" altLang="en-US"/>
                    </a:p>
                  </a:txBody>
                  <a:tcPr/>
                </a:tc>
                <a:tc>
                  <a:txBody>
                    <a:bodyPr/>
                    <a:lstStyle/>
                    <a:p>
                      <a:pPr algn="ctr"/>
                      <a:r>
                        <a:rPr lang="ja-JP" altLang="en-US" sz="1200" dirty="0" smtClean="0"/>
                        <a:t>相談</a:t>
                      </a:r>
                      <a:endParaRPr lang="en-US" altLang="ja-JP" sz="1200" dirty="0" smtClean="0"/>
                    </a:p>
                    <a:p>
                      <a:pPr algn="ctr"/>
                      <a:r>
                        <a:rPr lang="ja-JP" altLang="en-US" sz="1200" dirty="0" smtClean="0"/>
                        <a:t>支援員</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200" dirty="0" smtClean="0"/>
                        <a:t>○ 相談支援業務に相談支援に携わる者を１人以上配置（専任）</a:t>
                      </a:r>
                      <a:endParaRPr lang="en-US" altLang="ja-JP" sz="1200" dirty="0" smtClean="0"/>
                    </a:p>
                    <a:p>
                      <a:pPr algn="l"/>
                      <a:r>
                        <a:rPr lang="ja-JP" altLang="en-US" sz="1200" dirty="0" smtClean="0"/>
                        <a:t>　　（相談支援センターと兼任可。相談支援Ｃ内にて従事可）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66486">
                <a:tc vMerge="1">
                  <a:txBody>
                    <a:bodyPr/>
                    <a:lstStyle/>
                    <a:p>
                      <a:endParaRPr kumimoji="1" lang="ja-JP" altLang="en-US"/>
                    </a:p>
                  </a:txBody>
                  <a:tcPr/>
                </a:tc>
                <a:tc>
                  <a:txBody>
                    <a:bodyPr/>
                    <a:lstStyle/>
                    <a:p>
                      <a:pPr algn="ctr"/>
                      <a:r>
                        <a:rPr lang="ja-JP" altLang="en-US" sz="1200" dirty="0" smtClean="0"/>
                        <a:t>その他</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ja-JP" altLang="en-US" sz="1200" dirty="0" smtClean="0"/>
                        <a:t>○ ジェネラルマネージャーを中心に歯科医師や医療心理に携わる者、理学療法士、</a:t>
                      </a:r>
                      <a:endParaRPr lang="en-US" altLang="ja-JP" sz="1200" dirty="0" smtClean="0"/>
                    </a:p>
                    <a:p>
                      <a:pPr algn="l"/>
                      <a:r>
                        <a:rPr lang="ja-JP" altLang="en-US" sz="1200" dirty="0" smtClean="0"/>
                        <a:t>　　管理栄養士、歯科衛生士等の診療従事者が連携することが望ましい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53027">
                <a:tc>
                  <a:txBody>
                    <a:bodyPr/>
                    <a:lstStyle/>
                    <a:p>
                      <a:pPr algn="ctr"/>
                      <a:r>
                        <a:rPr lang="ja-JP" altLang="en-US" sz="1200" dirty="0" smtClean="0"/>
                        <a:t>人員体制</a:t>
                      </a:r>
                      <a:endParaRPr lang="en-US" altLang="ja-JP" sz="1200" dirty="0" smtClean="0"/>
                    </a:p>
                    <a:p>
                      <a:pPr algn="ctr"/>
                      <a:r>
                        <a:rPr lang="ja-JP" altLang="en-US" sz="1200" dirty="0" smtClean="0"/>
                        <a:t>以外</a:t>
                      </a: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nSpc>
                          <a:spcPts val="1400"/>
                        </a:lnSpc>
                      </a:pPr>
                      <a:r>
                        <a:rPr lang="ja-JP" altLang="en-US" sz="1200" dirty="0" smtClean="0"/>
                        <a:t>○ 看護師等による定期的ながん患者カウンセリングを行うこと</a:t>
                      </a:r>
                      <a:endParaRPr lang="en-US" altLang="ja-JP" sz="1200" dirty="0" smtClean="0"/>
                    </a:p>
                    <a:p>
                      <a:pPr>
                        <a:lnSpc>
                          <a:spcPts val="1400"/>
                        </a:lnSpc>
                      </a:pPr>
                      <a:r>
                        <a:rPr lang="ja-JP" altLang="en-US" sz="1200" dirty="0" smtClean="0"/>
                        <a:t>○ 看護カンファレンスを週１回程度開催し、患者等の苦痛に関する情報を外来や病棟看護師等と共有すること</a:t>
                      </a:r>
                      <a:endParaRPr lang="en-US" altLang="ja-JP" sz="1200" dirty="0" smtClean="0"/>
                    </a:p>
                    <a:p>
                      <a:pPr>
                        <a:lnSpc>
                          <a:spcPts val="1400"/>
                        </a:lnSpc>
                      </a:pPr>
                      <a:r>
                        <a:rPr lang="ja-JP" altLang="en-US" sz="1200" dirty="0" smtClean="0"/>
                        <a:t>○ 緊急緩和ケア病床を確保し、かかりつけ患者等からの紹介患者を対象として、緊急入院体制を整備すること</a:t>
                      </a:r>
                      <a:endParaRPr lang="en-US" altLang="ja-JP" sz="1200" dirty="0" smtClean="0"/>
                    </a:p>
                    <a:p>
                      <a:pPr>
                        <a:lnSpc>
                          <a:spcPts val="1400"/>
                        </a:lnSpc>
                      </a:pPr>
                      <a:r>
                        <a:rPr lang="ja-JP" altLang="en-US" sz="1200" dirty="0" smtClean="0"/>
                        <a:t>○ 地域の病院等の診療従事者と、緩和ケア連携協力のカンファレンスを月１回程度定期的に開催すること</a:t>
                      </a:r>
                      <a:endParaRPr lang="en-US" altLang="ja-JP" sz="1200" dirty="0" smtClean="0"/>
                    </a:p>
                    <a:p>
                      <a:pPr>
                        <a:lnSpc>
                          <a:spcPts val="1400"/>
                        </a:lnSpc>
                      </a:pPr>
                      <a:r>
                        <a:rPr lang="ja-JP" altLang="en-US" sz="1200" dirty="0" smtClean="0"/>
                        <a:t>○ 連携協力在宅療養支援診療所等の患者の診療情報に係る相談等、いつでも連絡を取れる体制を整備すること</a:t>
                      </a:r>
                      <a:endParaRPr lang="en-US" altLang="ja-JP" sz="1200" dirty="0" smtClean="0"/>
                    </a:p>
                    <a:p>
                      <a:pPr>
                        <a:lnSpc>
                          <a:spcPts val="1400"/>
                        </a:lnSpc>
                      </a:pPr>
                      <a:r>
                        <a:rPr lang="ja-JP" altLang="en-US" sz="1200" dirty="0" smtClean="0"/>
                        <a:t>○ 相談支援Ｃと連携し、がん患者等からの緩和ケアに関する高次の相談支援を提供する体制を確保すること</a:t>
                      </a:r>
                      <a:endParaRPr lang="en-US" altLang="ja-JP" sz="1200" dirty="0" smtClean="0"/>
                    </a:p>
                    <a:p>
                      <a:pPr>
                        <a:lnSpc>
                          <a:spcPts val="1400"/>
                        </a:lnSpc>
                      </a:pPr>
                      <a:r>
                        <a:rPr lang="ja-JP" altLang="en-US" sz="1200" dirty="0" smtClean="0"/>
                        <a:t>○ 定期的に緩和ケアに関する院内研修会等を開催し、修了者を把握する等、研修の運営体制を構築すること</a:t>
                      </a:r>
                      <a:endParaRPr lang="en-US" altLang="ja-JP" sz="1200" dirty="0" smtClean="0"/>
                    </a:p>
                    <a:p>
                      <a:pPr>
                        <a:lnSpc>
                          <a:spcPts val="1400"/>
                        </a:lnSpc>
                      </a:pPr>
                      <a:r>
                        <a:rPr lang="ja-JP" altLang="en-US" sz="1200" dirty="0" smtClean="0"/>
                        <a:t>○ 緩和ケアＣ構成員が参加するカンファレンスを週１回以上開催し、緩和ケアＣ運営に関する情報共有や検討を行うこと</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r>
            </a:tbl>
          </a:graphicData>
        </a:graphic>
      </p:graphicFrame>
      <p:cxnSp>
        <p:nvCxnSpPr>
          <p:cNvPr id="18" name="カギ線コネクタ 17"/>
          <p:cNvCxnSpPr>
            <a:stCxn id="7" idx="0"/>
            <a:endCxn id="83" idx="0"/>
          </p:cNvCxnSpPr>
          <p:nvPr/>
        </p:nvCxnSpPr>
        <p:spPr>
          <a:xfrm rot="16200000" flipH="1">
            <a:off x="4734365" y="3123812"/>
            <a:ext cx="5654" cy="5803000"/>
          </a:xfrm>
          <a:prstGeom prst="bentConnector3">
            <a:avLst>
              <a:gd name="adj1" fmla="val -3077626"/>
            </a:avLst>
          </a:prstGeom>
          <a:ln w="31750" cmpd="sng"/>
        </p:spPr>
        <p:style>
          <a:lnRef idx="1">
            <a:schemeClr val="accent1"/>
          </a:lnRef>
          <a:fillRef idx="0">
            <a:schemeClr val="accent1"/>
          </a:fillRef>
          <a:effectRef idx="0">
            <a:schemeClr val="accent1"/>
          </a:effectRef>
          <a:fontRef idx="minor">
            <a:schemeClr val="tx1"/>
          </a:fontRef>
        </p:style>
      </p:cxnSp>
      <p:cxnSp>
        <p:nvCxnSpPr>
          <p:cNvPr id="32" name="カギ線コネクタ 31"/>
          <p:cNvCxnSpPr>
            <a:stCxn id="14" idx="2"/>
            <a:endCxn id="82" idx="0"/>
          </p:cNvCxnSpPr>
          <p:nvPr/>
        </p:nvCxnSpPr>
        <p:spPr>
          <a:xfrm rot="16200000" flipH="1">
            <a:off x="4464479" y="5836690"/>
            <a:ext cx="382897" cy="1"/>
          </a:xfrm>
          <a:prstGeom prst="bentConnector3">
            <a:avLst>
              <a:gd name="adj1" fmla="val 50000"/>
            </a:avLst>
          </a:prstGeom>
          <a:ln w="31750"/>
        </p:spPr>
        <p:style>
          <a:lnRef idx="1">
            <a:schemeClr val="accent1"/>
          </a:lnRef>
          <a:fillRef idx="0">
            <a:schemeClr val="accent1"/>
          </a:fillRef>
          <a:effectRef idx="0">
            <a:schemeClr val="accent1"/>
          </a:effectRef>
          <a:fontRef idx="minor">
            <a:schemeClr val="tx1"/>
          </a:fontRef>
        </p:style>
      </p:cxnSp>
      <p:graphicFrame>
        <p:nvGraphicFramePr>
          <p:cNvPr id="82" name="表 81"/>
          <p:cNvGraphicFramePr>
            <a:graphicFrameLocks noGrp="1"/>
          </p:cNvGraphicFramePr>
          <p:nvPr>
            <p:extLst>
              <p:ext uri="{D42A27DB-BD31-4B8C-83A1-F6EECF244321}">
                <p14:modId xmlns:p14="http://schemas.microsoft.com/office/powerpoint/2010/main" val="3891109325"/>
              </p:ext>
            </p:extLst>
          </p:nvPr>
        </p:nvGraphicFramePr>
        <p:xfrm>
          <a:off x="3611812" y="6028140"/>
          <a:ext cx="2088232" cy="357167"/>
        </p:xfrm>
        <a:graphic>
          <a:graphicData uri="http://schemas.openxmlformats.org/drawingml/2006/table">
            <a:tbl>
              <a:tblPr>
                <a:tableStyleId>{5C22544A-7EE6-4342-B048-85BDC9FD1C3A}</a:tableStyleId>
              </a:tblPr>
              <a:tblGrid>
                <a:gridCol w="2088232"/>
              </a:tblGrid>
              <a:tr h="357167">
                <a:tc>
                  <a:txBody>
                    <a:bodyPr/>
                    <a:lstStyle/>
                    <a:p>
                      <a:pPr algn="ctr"/>
                      <a:r>
                        <a:rPr lang="ja-JP" altLang="en-US" sz="1600" b="1" dirty="0" smtClean="0">
                          <a:solidFill>
                            <a:schemeClr val="bg1"/>
                          </a:solidFill>
                        </a:rPr>
                        <a:t>緩和ケア外来</a:t>
                      </a:r>
                    </a:p>
                  </a:txBody>
                  <a:tcPr anchor="ctr">
                    <a:solidFill>
                      <a:schemeClr val="tx2"/>
                    </a:solidFill>
                  </a:tcPr>
                </a:tc>
              </a:tr>
            </a:tbl>
          </a:graphicData>
        </a:graphic>
      </p:graphicFrame>
      <p:graphicFrame>
        <p:nvGraphicFramePr>
          <p:cNvPr id="83" name="表 82"/>
          <p:cNvGraphicFramePr>
            <a:graphicFrameLocks noGrp="1"/>
          </p:cNvGraphicFramePr>
          <p:nvPr>
            <p:extLst>
              <p:ext uri="{D42A27DB-BD31-4B8C-83A1-F6EECF244321}">
                <p14:modId xmlns:p14="http://schemas.microsoft.com/office/powerpoint/2010/main" val="2829675713"/>
              </p:ext>
            </p:extLst>
          </p:nvPr>
        </p:nvGraphicFramePr>
        <p:xfrm>
          <a:off x="6594576" y="6028139"/>
          <a:ext cx="2088232" cy="357167"/>
        </p:xfrm>
        <a:graphic>
          <a:graphicData uri="http://schemas.openxmlformats.org/drawingml/2006/table">
            <a:tbl>
              <a:tblPr>
                <a:tableStyleId>{5C22544A-7EE6-4342-B048-85BDC9FD1C3A}</a:tableStyleId>
              </a:tblPr>
              <a:tblGrid>
                <a:gridCol w="2088232"/>
              </a:tblGrid>
              <a:tr h="357167">
                <a:tc>
                  <a:txBody>
                    <a:bodyPr/>
                    <a:lstStyle/>
                    <a:p>
                      <a:pPr algn="ctr"/>
                      <a:r>
                        <a:rPr lang="ja-JP" altLang="en-US" sz="1600" b="1" dirty="0" smtClean="0">
                          <a:solidFill>
                            <a:schemeClr val="bg1"/>
                          </a:solidFill>
                        </a:rPr>
                        <a:t>緩和ケア病棟</a:t>
                      </a:r>
                    </a:p>
                  </a:txBody>
                  <a:tcPr anchor="ctr">
                    <a:solidFill>
                      <a:schemeClr val="tx2"/>
                    </a:solidFill>
                  </a:tcPr>
                </a:tc>
              </a:tr>
            </a:tbl>
          </a:graphicData>
        </a:graphic>
      </p:graphicFrame>
      <p:sp>
        <p:nvSpPr>
          <p:cNvPr id="5" name="スライド番号プレースホルダー 4"/>
          <p:cNvSpPr>
            <a:spLocks noGrp="1"/>
          </p:cNvSpPr>
          <p:nvPr>
            <p:ph type="sldNum" sz="quarter" idx="12"/>
          </p:nvPr>
        </p:nvSpPr>
        <p:spPr/>
        <p:txBody>
          <a:bodyPr/>
          <a:lstStyle/>
          <a:p>
            <a:r>
              <a:rPr kumimoji="1" lang="en-US" altLang="ja-JP" sz="1600" dirty="0" smtClean="0">
                <a:solidFill>
                  <a:schemeClr val="tx1"/>
                </a:solidFill>
              </a:rPr>
              <a:t>17</a:t>
            </a:r>
            <a:endParaRPr kumimoji="1" lang="ja-JP" altLang="en-US" sz="1600" dirty="0">
              <a:solidFill>
                <a:schemeClr val="tx1"/>
              </a:solidFill>
            </a:endParaRPr>
          </a:p>
        </p:txBody>
      </p:sp>
    </p:spTree>
    <p:extLst>
      <p:ext uri="{BB962C8B-B14F-4D97-AF65-F5344CB8AC3E}">
        <p14:creationId xmlns:p14="http://schemas.microsoft.com/office/powerpoint/2010/main" val="29226424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9708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a:t>
            </a:r>
            <a:r>
              <a:rPr lang="ja-JP" altLang="en-US" sz="2000" b="1" dirty="0" smtClean="0">
                <a:solidFill>
                  <a:schemeClr val="bg1"/>
                </a:solidFill>
                <a:latin typeface="+mn-ea"/>
                <a:ea typeface="+mn-ea"/>
                <a:cs typeface="Meiryo UI" panose="020B0604030504040204" pitchFamily="50" charset="-128"/>
              </a:rPr>
              <a:t>確認 ⑤</a:t>
            </a:r>
            <a:endParaRPr lang="en-US" altLang="ja-JP" sz="2000" b="1" dirty="0">
              <a:solidFill>
                <a:schemeClr val="bg1"/>
              </a:solidFill>
              <a:latin typeface="+mn-ea"/>
              <a:ea typeface="+mn-ea"/>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877418837"/>
              </p:ext>
            </p:extLst>
          </p:nvPr>
        </p:nvGraphicFramePr>
        <p:xfrm>
          <a:off x="251521" y="719728"/>
          <a:ext cx="8712967" cy="4905008"/>
        </p:xfrm>
        <a:graphic>
          <a:graphicData uri="http://schemas.openxmlformats.org/drawingml/2006/table">
            <a:tbl>
              <a:tblPr firstRow="1" bandRow="1">
                <a:tableStyleId>{5C22544A-7EE6-4342-B048-85BDC9FD1C3A}</a:tableStyleId>
              </a:tblPr>
              <a:tblGrid>
                <a:gridCol w="720079"/>
                <a:gridCol w="2232248"/>
                <a:gridCol w="1080120"/>
                <a:gridCol w="941180"/>
                <a:gridCol w="1147052"/>
                <a:gridCol w="1008112"/>
                <a:gridCol w="936104"/>
                <a:gridCol w="648072"/>
              </a:tblGrid>
              <a:tr h="333008">
                <a:tc rowSpan="3">
                  <a:txBody>
                    <a:bodyPr/>
                    <a:lstStyle/>
                    <a:p>
                      <a:pPr algn="ctr">
                        <a:lnSpc>
                          <a:spcPts val="1300"/>
                        </a:lnSpc>
                      </a:pP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lnSpc>
                          <a:spcPts val="1300"/>
                        </a:lnSpc>
                      </a:pP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lnSpc>
                          <a:spcPct val="100000"/>
                        </a:lnSpc>
                      </a:pPr>
                      <a:r>
                        <a:rPr lang="ja-JP" altLang="en-US" sz="1400" dirty="0" smtClean="0"/>
                        <a:t>⑤緩和ケアセンターの要件</a:t>
                      </a:r>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pPr algn="ctr"/>
                      <a:endParaRPr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algn="ctr">
                        <a:lnSpc>
                          <a:spcPct val="100000"/>
                        </a:lnSpc>
                      </a:pPr>
                      <a:r>
                        <a:rPr lang="ja-JP" altLang="en-US" sz="1400" dirty="0" smtClean="0"/>
                        <a:t>要件</a:t>
                      </a:r>
                      <a:endParaRPr lang="en-US" altLang="ja-JP" sz="1400" dirty="0" smtClean="0"/>
                    </a:p>
                    <a:p>
                      <a:pPr algn="ctr">
                        <a:lnSpc>
                          <a:spcPct val="100000"/>
                        </a:lnSpc>
                      </a:pPr>
                      <a:r>
                        <a:rPr lang="ja-JP" altLang="en-US" sz="1400" dirty="0" smtClean="0"/>
                        <a:t>充足</a:t>
                      </a:r>
                      <a:endParaRPr lang="en-US" altLang="ja-JP" sz="1400" dirty="0" smtClean="0"/>
                    </a:p>
                    <a:p>
                      <a:pPr algn="ctr">
                        <a:lnSpc>
                          <a:spcPct val="100000"/>
                        </a:lnSpc>
                      </a:pPr>
                      <a:r>
                        <a:rPr lang="ja-JP" altLang="en-US" sz="1400" dirty="0" smtClean="0"/>
                        <a:t>状況</a:t>
                      </a:r>
                      <a:endParaRPr lang="ja-JP" altLang="en-US" sz="14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88032">
                <a:tc vMerge="1">
                  <a:txBody>
                    <a:bodyPr/>
                    <a:lstStyle/>
                    <a:p>
                      <a:endParaRPr kumimoji="1" lang="ja-JP" altLang="en-US"/>
                    </a:p>
                  </a:txBody>
                  <a:tcPr/>
                </a:tc>
                <a:tc vMerge="1">
                  <a:txBody>
                    <a:bodyPr/>
                    <a:lstStyle/>
                    <a:p>
                      <a:endParaRPr kumimoji="1" lang="ja-JP" altLang="en-US"/>
                    </a:p>
                  </a:txBody>
                  <a:tcPr/>
                </a:tc>
                <a:tc rowSpan="2">
                  <a:txBody>
                    <a:bodyPr/>
                    <a:lstStyle/>
                    <a:p>
                      <a:pPr algn="ctr">
                        <a:lnSpc>
                          <a:spcPts val="1300"/>
                        </a:lnSpc>
                      </a:pPr>
                      <a:r>
                        <a:rPr kumimoji="1" lang="ja-JP" altLang="en-US" sz="1400" b="1" dirty="0" smtClean="0">
                          <a:solidFill>
                            <a:schemeClr val="bg1"/>
                          </a:solidFill>
                        </a:rPr>
                        <a:t>組織</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gridSpan="3">
                  <a:txBody>
                    <a:bodyPr/>
                    <a:lstStyle/>
                    <a:p>
                      <a:pPr algn="ctr">
                        <a:lnSpc>
                          <a:spcPct val="100000"/>
                        </a:lnSpc>
                      </a:pPr>
                      <a:r>
                        <a:rPr lang="ja-JP" altLang="en-US" sz="1400" b="1" dirty="0" smtClean="0">
                          <a:solidFill>
                            <a:schemeClr val="bg1"/>
                          </a:solidFill>
                        </a:rPr>
                        <a:t>人員体制</a:t>
                      </a:r>
                      <a:endParaRPr lang="ja-JP" altLang="en-US" sz="14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solidFill>
                  </a:tcPr>
                </a:tc>
                <a:tc hMerge="1">
                  <a:txBody>
                    <a:bodyPr/>
                    <a:lstStyle/>
                    <a:p>
                      <a:pPr algn="ctr"/>
                      <a:endParaRPr lang="ja-JP" altLang="en-US" sz="120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lnSpc>
                          <a:spcPts val="1300"/>
                        </a:lnSpc>
                      </a:pPr>
                      <a:endParaRPr lang="ja-JP" altLang="en-US" sz="120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ctr">
                        <a:lnSpc>
                          <a:spcPct val="100000"/>
                        </a:lnSpc>
                      </a:pPr>
                      <a:r>
                        <a:rPr lang="ja-JP" altLang="en-US" sz="1400" b="1" dirty="0" smtClean="0">
                          <a:solidFill>
                            <a:schemeClr val="bg1"/>
                          </a:solidFill>
                        </a:rPr>
                        <a:t>人員体制以外</a:t>
                      </a:r>
                      <a:endParaRPr lang="ja-JP" altLang="en-US" sz="1400" b="1" dirty="0">
                        <a:solidFill>
                          <a:schemeClr val="bg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endParaRPr kumimoji="1" lang="ja-JP" altLang="en-US" dirty="0"/>
                    </a:p>
                  </a:txBody>
                  <a:tcP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7248">
                <a:tc vMerge="1">
                  <a:txBody>
                    <a:bodyPr/>
                    <a:lstStyle/>
                    <a:p>
                      <a:endParaRPr kumimoji="1" lang="ja-JP" altLang="en-US"/>
                    </a:p>
                  </a:txBody>
                  <a:tcPr/>
                </a:tc>
                <a:tc vMerge="1">
                  <a:txBody>
                    <a:bodyPr/>
                    <a:lstStyle/>
                    <a:p>
                      <a:endParaRPr kumimoji="1" lang="ja-JP" altLang="en-US"/>
                    </a:p>
                  </a:txBody>
                  <a:tcPr/>
                </a:tc>
                <a:tc v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300"/>
                        </a:lnSpc>
                      </a:pPr>
                      <a:r>
                        <a:rPr lang="ja-JP" altLang="en-US" sz="1400" b="1" dirty="0" smtClean="0">
                          <a:solidFill>
                            <a:schemeClr val="bg1"/>
                          </a:solidFill>
                        </a:rPr>
                        <a:t>医師</a:t>
                      </a:r>
                      <a:endParaRPr lang="ja-JP" altLang="en-US" sz="14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0000"/>
                        </a:lnSpc>
                      </a:pPr>
                      <a:r>
                        <a:rPr lang="ja-JP" altLang="en-US" sz="1400" b="1" dirty="0" smtClean="0">
                          <a:solidFill>
                            <a:schemeClr val="bg1"/>
                          </a:solidFill>
                        </a:rPr>
                        <a:t>看護師</a:t>
                      </a:r>
                      <a:endParaRPr lang="ja-JP" altLang="en-US" sz="14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0000"/>
                        </a:lnSpc>
                      </a:pPr>
                      <a:r>
                        <a:rPr lang="ja-JP" altLang="en-US" sz="1400" b="1" dirty="0" smtClean="0">
                          <a:solidFill>
                            <a:schemeClr val="bg1"/>
                          </a:solidFill>
                        </a:rPr>
                        <a:t>その他</a:t>
                      </a:r>
                      <a:endParaRPr lang="ja-JP" altLang="en-US" sz="14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pPr algn="ctr"/>
                      <a:endParaRPr lang="ja-JP" altLang="en-US" sz="140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l"/>
                      <a:endParaRPr kumimoji="1" lang="ja-JP" altLang="en-US" sz="1200" dirty="0"/>
                    </a:p>
                  </a:txBody>
                  <a:tcPr anchor="ctr"/>
                </a:tc>
              </a:tr>
              <a:tr h="205348">
                <a:tc>
                  <a:txBody>
                    <a:bodyPr/>
                    <a:lstStyle/>
                    <a:p>
                      <a:pPr algn="ctr">
                        <a:lnSpc>
                          <a:spcPct val="100000"/>
                        </a:lnSpc>
                      </a:pP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b="1" dirty="0" smtClean="0"/>
                        <a:t>大阪大学医学部附属病院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700"/>
                        </a:lnSpc>
                      </a:pPr>
                      <a:r>
                        <a:rPr lang="en-US" altLang="ja-JP" b="1" dirty="0" smtClean="0">
                          <a:solidFill>
                            <a:schemeClr val="tx1"/>
                          </a:solidFill>
                        </a:rPr>
                        <a:t>×</a:t>
                      </a:r>
                    </a:p>
                    <a:p>
                      <a:pPr algn="ctr">
                        <a:lnSpc>
                          <a:spcPts val="700"/>
                        </a:lnSpc>
                      </a:pPr>
                      <a:r>
                        <a:rPr lang="en-US" altLang="ja-JP" sz="1100" b="1" dirty="0" smtClean="0">
                          <a:solidFill>
                            <a:schemeClr val="tx1"/>
                          </a:solidFill>
                        </a:rPr>
                        <a:t>H31.4.1</a:t>
                      </a:r>
                      <a:r>
                        <a:rPr lang="ja-JP" altLang="en-US" sz="1050" b="1" dirty="0" smtClean="0">
                          <a:solidFill>
                            <a:schemeClr val="tx1"/>
                          </a:solidFill>
                        </a:rPr>
                        <a:t>設置</a:t>
                      </a:r>
                      <a:endParaRPr lang="ja-JP" altLang="en-US" sz="11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dirty="0" smtClean="0">
                          <a:solidFill>
                            <a:schemeClr val="tx1"/>
                          </a:solidFill>
                        </a:rPr>
                        <a:t>―</a:t>
                      </a:r>
                      <a:endParaRPr lang="ja-JP" altLang="en-US" dirty="0" smtClean="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dirty="0" smtClean="0">
                          <a:solidFill>
                            <a:schemeClr val="tx1"/>
                          </a:solidFill>
                        </a:rPr>
                        <a:t>―</a:t>
                      </a:r>
                      <a:endParaRPr lang="ja-JP" altLang="en-US" dirty="0" smtClean="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dirty="0" smtClean="0">
                          <a:solidFill>
                            <a:schemeClr val="tx1"/>
                          </a:solidFill>
                        </a:rPr>
                        <a:t>―</a:t>
                      </a:r>
                      <a:endParaRPr lang="ja-JP" altLang="en-US" dirty="0" smtClean="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dirty="0" smtClean="0">
                          <a:solidFill>
                            <a:schemeClr val="tx1"/>
                          </a:solidFill>
                        </a:rPr>
                        <a:t>―</a:t>
                      </a:r>
                      <a:endParaRPr lang="ja-JP" altLang="en-US" dirty="0" smtClean="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altLang="ja-JP" sz="1400" b="1" dirty="0" smtClean="0">
                          <a:solidFill>
                            <a:schemeClr val="tx1"/>
                          </a:solidFill>
                        </a:rPr>
                        <a:t>×</a:t>
                      </a:r>
                      <a:endParaRPr lang="ja-JP" altLang="en-US" sz="14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27620">
                <a:tc>
                  <a:txBody>
                    <a:bodyPr/>
                    <a:lstStyle/>
                    <a:p>
                      <a:pPr algn="ctr">
                        <a:lnSpc>
                          <a:spcPct val="100000"/>
                        </a:lnSpc>
                      </a:pPr>
                      <a:r>
                        <a:rPr kumimoji="1" lang="ja-JP" altLang="en-US" sz="1400" dirty="0" smtClean="0"/>
                        <a:t>三　島</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dirty="0" smtClean="0"/>
                        <a:t>大阪医科大学附属病院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800" b="1" dirty="0" smtClean="0">
                          <a:solidFill>
                            <a:schemeClr val="tx1"/>
                          </a:solidFill>
                        </a:rPr>
                        <a:t>○</a:t>
                      </a:r>
                      <a:endParaRPr lang="ja-JP" altLang="en-US" sz="18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1900">
                <a:tc rowSpan="2">
                  <a:txBody>
                    <a:bodyPr/>
                    <a:lstStyle/>
                    <a:p>
                      <a:pPr algn="ctr">
                        <a:lnSpc>
                          <a:spcPct val="100000"/>
                        </a:lnSpc>
                      </a:pPr>
                      <a:r>
                        <a:rPr kumimoji="1" lang="ja-JP" altLang="en-US" sz="1400" dirty="0" smtClean="0"/>
                        <a:t>中河内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b="1" dirty="0" smtClean="0"/>
                        <a:t>市立東大阪医療センター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700"/>
                        </a:lnSpc>
                      </a:pPr>
                      <a:r>
                        <a:rPr lang="en-US" altLang="ja-JP" sz="1800" b="1" dirty="0" smtClean="0">
                          <a:solidFill>
                            <a:schemeClr val="tx1"/>
                          </a:solidFill>
                        </a:rPr>
                        <a:t>×</a:t>
                      </a:r>
                    </a:p>
                    <a:p>
                      <a:pPr algn="ctr">
                        <a:lnSpc>
                          <a:spcPts val="700"/>
                        </a:lnSpc>
                      </a:pPr>
                      <a:r>
                        <a:rPr lang="ja-JP" altLang="en-US" sz="1100" b="1" dirty="0" smtClean="0">
                          <a:solidFill>
                            <a:schemeClr val="tx1"/>
                          </a:solidFill>
                        </a:rPr>
                        <a:t>その他１名のみ</a:t>
                      </a:r>
                      <a:endParaRPr lang="ja-JP" altLang="en-US" sz="1200" b="1"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lang="ja-JP" altLang="en-US" sz="1800" b="0" dirty="0" smtClean="0">
                          <a:solidFill>
                            <a:schemeClr val="tx1"/>
                          </a:solidFill>
                        </a:rPr>
                        <a:t>○</a:t>
                      </a:r>
                      <a:endParaRPr lang="ja-JP" altLang="en-US" sz="18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800" b="0" dirty="0" smtClean="0">
                          <a:solidFill>
                            <a:schemeClr val="tx1"/>
                          </a:solidFill>
                        </a:rPr>
                        <a:t>〇</a:t>
                      </a:r>
                      <a:endParaRPr lang="ja-JP" altLang="en-US" sz="18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en-US" altLang="ja-JP" sz="1800" b="1" dirty="0" smtClean="0">
                          <a:solidFill>
                            <a:schemeClr val="tx1"/>
                          </a:solidFill>
                        </a:rPr>
                        <a:t>×</a:t>
                      </a:r>
                      <a:endParaRPr lang="ja-JP" altLang="en-US" sz="18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dirty="0" smtClean="0"/>
                        <a:t>八尾市立病院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800" b="1" dirty="0" smtClean="0">
                          <a:solidFill>
                            <a:schemeClr val="tx1"/>
                          </a:solidFill>
                        </a:rPr>
                        <a:t>○</a:t>
                      </a:r>
                      <a:endParaRPr lang="ja-JP" altLang="en-US" sz="18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lnSpc>
                          <a:spcPct val="100000"/>
                        </a:lnSpc>
                      </a:pPr>
                      <a:r>
                        <a:rPr kumimoji="1" lang="ja-JP" altLang="en-US" sz="1400" dirty="0" smtClean="0"/>
                        <a:t>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近畿大学医学部附属病院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800" b="1" dirty="0" smtClean="0">
                          <a:solidFill>
                            <a:schemeClr val="tx1"/>
                          </a:solidFill>
                        </a:rPr>
                        <a:t>○</a:t>
                      </a:r>
                      <a:endParaRPr lang="ja-JP" altLang="en-US" sz="18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lnSpc>
                          <a:spcPct val="100000"/>
                        </a:lnSpc>
                      </a:pP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b="1"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700"/>
                        </a:lnSpc>
                      </a:pPr>
                      <a:r>
                        <a:rPr lang="en-US" altLang="ja-JP" b="1" dirty="0" smtClean="0">
                          <a:solidFill>
                            <a:schemeClr val="tx1"/>
                          </a:solidFill>
                        </a:rPr>
                        <a:t>×</a:t>
                      </a:r>
                    </a:p>
                    <a:p>
                      <a:pPr algn="ctr">
                        <a:lnSpc>
                          <a:spcPts val="700"/>
                        </a:lnSpc>
                      </a:pPr>
                      <a:r>
                        <a:rPr lang="en-US" altLang="ja-JP" sz="1100" b="1" dirty="0" smtClean="0">
                          <a:solidFill>
                            <a:schemeClr val="tx1"/>
                          </a:solidFill>
                        </a:rPr>
                        <a:t>H30.10.25</a:t>
                      </a:r>
                      <a:r>
                        <a:rPr lang="ja-JP" altLang="en-US" sz="1050" b="1" dirty="0" smtClean="0">
                          <a:solidFill>
                            <a:schemeClr val="tx1"/>
                          </a:solidFill>
                        </a:rPr>
                        <a:t>設置</a:t>
                      </a:r>
                      <a:endParaRPr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dirty="0" smtClean="0">
                          <a:solidFill>
                            <a:schemeClr val="tx1"/>
                          </a:solidFill>
                        </a:rPr>
                        <a:t>―</a:t>
                      </a:r>
                      <a:endParaRPr lang="ja-JP" altLang="en-US" dirty="0" smtClean="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dirty="0" smtClean="0">
                          <a:solidFill>
                            <a:schemeClr val="tx1"/>
                          </a:solidFill>
                        </a:rPr>
                        <a:t>―</a:t>
                      </a:r>
                      <a:endParaRPr lang="ja-JP" altLang="en-US" dirty="0" smtClean="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dirty="0" smtClean="0">
                          <a:solidFill>
                            <a:schemeClr val="tx1"/>
                          </a:solidFill>
                        </a:rPr>
                        <a:t>―</a:t>
                      </a:r>
                      <a:endParaRPr lang="ja-JP" altLang="en-US" dirty="0" smtClean="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dirty="0" smtClean="0">
                          <a:solidFill>
                            <a:schemeClr val="tx1"/>
                          </a:solidFill>
                        </a:rPr>
                        <a:t>―</a:t>
                      </a:r>
                      <a:endParaRPr lang="ja-JP" altLang="en-US" dirty="0" smtClean="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en-US" altLang="ja-JP" sz="1600" b="1" dirty="0" smtClean="0">
                          <a:solidFill>
                            <a:schemeClr val="tx1"/>
                          </a:solidFill>
                        </a:rPr>
                        <a:t>×</a:t>
                      </a:r>
                      <a:endParaRPr lang="ja-JP" altLang="en-US" sz="16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堺市立総合医療センター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ts val="1700"/>
                        </a:lnSpc>
                        <a:spcBef>
                          <a:spcPts val="0"/>
                        </a:spcBef>
                        <a:spcAft>
                          <a:spcPts val="0"/>
                        </a:spcAft>
                        <a:buClrTx/>
                        <a:buSzTx/>
                        <a:buFontTx/>
                        <a:buNone/>
                        <a:tabLst/>
                        <a:defRPr/>
                      </a:pPr>
                      <a:r>
                        <a:rPr lang="en-US" altLang="ja-JP" b="1" dirty="0" smtClean="0">
                          <a:solidFill>
                            <a:schemeClr val="tx1"/>
                          </a:solidFill>
                        </a:rPr>
                        <a:t>×</a:t>
                      </a:r>
                    </a:p>
                    <a:p>
                      <a:pPr marL="0" marR="0" indent="0" algn="ctr" defTabSz="914400" rtl="0" eaLnBrk="1" fontAlgn="auto" latinLnBrk="0" hangingPunct="1">
                        <a:lnSpc>
                          <a:spcPts val="700"/>
                        </a:lnSpc>
                        <a:spcBef>
                          <a:spcPts val="0"/>
                        </a:spcBef>
                        <a:spcAft>
                          <a:spcPts val="0"/>
                        </a:spcAft>
                        <a:buClrTx/>
                        <a:buSzTx/>
                        <a:buFontTx/>
                        <a:buNone/>
                        <a:tabLst/>
                        <a:defRPr/>
                      </a:pPr>
                      <a:r>
                        <a:rPr lang="en-US" altLang="ja-JP" sz="1100" b="1" dirty="0" smtClean="0">
                          <a:solidFill>
                            <a:schemeClr val="tx1"/>
                          </a:solidFill>
                        </a:rPr>
                        <a:t>H30.10.1</a:t>
                      </a:r>
                      <a:r>
                        <a:rPr lang="ja-JP" altLang="en-US" sz="1100" b="1" dirty="0" smtClean="0">
                          <a:solidFill>
                            <a:schemeClr val="tx1"/>
                          </a:solidFill>
                        </a:rPr>
                        <a:t>設置</a:t>
                      </a:r>
                      <a:endParaRPr lang="ja-JP" altLang="en-US" sz="14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lang="en-US" altLang="ja-JP" dirty="0" smtClean="0">
                          <a:solidFill>
                            <a:schemeClr val="tx1"/>
                          </a:solidFill>
                        </a:rPr>
                        <a:t>―</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altLang="ja-JP" dirty="0" smtClean="0">
                          <a:solidFill>
                            <a:schemeClr val="tx1"/>
                          </a:solidFill>
                        </a:rPr>
                        <a:t>―</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altLang="ja-JP" dirty="0" smtClean="0">
                          <a:solidFill>
                            <a:schemeClr val="tx1"/>
                          </a:solidFill>
                        </a:rPr>
                        <a:t>―</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altLang="ja-JP" dirty="0" smtClean="0">
                          <a:solidFill>
                            <a:schemeClr val="tx1"/>
                          </a:solidFill>
                        </a:rPr>
                        <a:t>―</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b="1" dirty="0" smtClean="0">
                          <a:solidFill>
                            <a:schemeClr val="tx1"/>
                          </a:solidFill>
                        </a:rPr>
                        <a:t>×</a:t>
                      </a:r>
                      <a:endParaRPr lang="ja-JP" altLang="en-US" sz="1400" b="1" dirty="0" smtClean="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0">
                <a:tc>
                  <a:txBody>
                    <a:bodyPr/>
                    <a:lstStyle/>
                    <a:p>
                      <a:pPr algn="ctr">
                        <a:lnSpc>
                          <a:spcPct val="100000"/>
                        </a:lnSpc>
                      </a:pP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b="1" dirty="0" smtClean="0"/>
                        <a:t>市立岸和田市民病院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800" b="0" dirty="0" smtClean="0">
                          <a:solidFill>
                            <a:schemeClr val="tx1"/>
                          </a:solidFill>
                        </a:rPr>
                        <a:t>○</a:t>
                      </a:r>
                      <a:endParaRPr lang="ja-JP" altLang="en-US" sz="18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700"/>
                        </a:lnSpc>
                      </a:pPr>
                      <a:r>
                        <a:rPr lang="en-US" altLang="ja-JP" sz="1600" b="1" dirty="0" smtClean="0">
                          <a:solidFill>
                            <a:schemeClr val="tx1"/>
                          </a:solidFill>
                        </a:rPr>
                        <a:t>×</a:t>
                      </a:r>
                    </a:p>
                    <a:p>
                      <a:pPr algn="ctr">
                        <a:lnSpc>
                          <a:spcPts val="900"/>
                        </a:lnSpc>
                      </a:pPr>
                      <a:r>
                        <a:rPr lang="ja-JP" altLang="en-US" sz="1100" b="1" dirty="0" smtClean="0">
                          <a:solidFill>
                            <a:schemeClr val="tx1"/>
                          </a:solidFill>
                        </a:rPr>
                        <a:t>ＧＭ未設置</a:t>
                      </a:r>
                      <a:endParaRPr lang="en-US" altLang="ja-JP" sz="1100" b="1" dirty="0" smtClean="0">
                        <a:solidFill>
                          <a:schemeClr val="tx1"/>
                        </a:solidFill>
                      </a:endParaRPr>
                    </a:p>
                    <a:p>
                      <a:pPr algn="ctr">
                        <a:lnSpc>
                          <a:spcPts val="1000"/>
                        </a:lnSpc>
                      </a:pPr>
                      <a:r>
                        <a:rPr lang="ja-JP" altLang="en-US" sz="1100" b="1" dirty="0" smtClean="0">
                          <a:solidFill>
                            <a:schemeClr val="tx1"/>
                          </a:solidFill>
                        </a:rPr>
                        <a:t>その他１名のみ</a:t>
                      </a:r>
                      <a:endParaRPr lang="ja-JP" altLang="en-US" sz="1050" b="1"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lang="ja-JP" altLang="en-US" sz="1800" b="0" dirty="0" smtClean="0">
                          <a:solidFill>
                            <a:schemeClr val="tx1"/>
                          </a:solidFill>
                        </a:rPr>
                        <a:t>○</a:t>
                      </a:r>
                      <a:endParaRPr lang="ja-JP" altLang="en-US" sz="18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800" b="0" dirty="0" smtClean="0">
                          <a:solidFill>
                            <a:schemeClr val="tx1"/>
                          </a:solidFill>
                        </a:rPr>
                        <a:t>〇</a:t>
                      </a:r>
                      <a:endParaRPr lang="ja-JP" altLang="en-US" sz="18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en-US" altLang="ja-JP" sz="1800" b="1" dirty="0" smtClean="0"/>
                        <a:t>×</a:t>
                      </a:r>
                      <a:endParaRPr lang="ja-JP" altLang="en-US" sz="18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0">
                <a:tc rowSpan="2">
                  <a:txBody>
                    <a:bodyPr/>
                    <a:lstStyle/>
                    <a:p>
                      <a:pPr algn="ctr">
                        <a:lnSpc>
                          <a:spcPct val="100000"/>
                        </a:lnSpc>
                      </a:pPr>
                      <a:r>
                        <a:rPr kumimoji="1" lang="ja-JP" altLang="en-US" sz="1400" dirty="0" smtClean="0"/>
                        <a:t>大阪市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dirty="0" smtClean="0"/>
                        <a:t>大阪市立総合医療センター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dirty="0" smtClean="0">
                          <a:solidFill>
                            <a:schemeClr val="tx1"/>
                          </a:solidFill>
                        </a:rPr>
                        <a:t>○</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800" b="1" dirty="0" smtClean="0"/>
                        <a:t>○</a:t>
                      </a:r>
                      <a:endParaRPr lang="ja-JP" altLang="en-US" sz="18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33320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00000"/>
                        </a:lnSpc>
                      </a:pPr>
                      <a:r>
                        <a:rPr kumimoji="1" lang="ja-JP" altLang="en-US" sz="1400" dirty="0" smtClean="0"/>
                        <a:t>大阪赤十字病院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t>〇</a:t>
                      </a:r>
                      <a:endParaRPr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〇</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dirty="0" smtClean="0">
                          <a:solidFill>
                            <a:schemeClr val="tx1"/>
                          </a:solidFill>
                        </a:rPr>
                        <a:t>○</a:t>
                      </a:r>
                      <a:endParaRPr lang="ja-JP" altLang="en-US"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800" b="1" dirty="0" smtClean="0"/>
                        <a:t>○</a:t>
                      </a:r>
                      <a:endParaRPr lang="ja-JP" altLang="en-US" sz="18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noFill/>
                  </a:tcPr>
                </a:tc>
              </a:tr>
            </a:tbl>
          </a:graphicData>
        </a:graphic>
      </p:graphicFrame>
      <p:sp>
        <p:nvSpPr>
          <p:cNvPr id="7" name="テキスト ボックス 6"/>
          <p:cNvSpPr txBox="1"/>
          <p:nvPr/>
        </p:nvSpPr>
        <p:spPr>
          <a:xfrm>
            <a:off x="539552" y="5733256"/>
            <a:ext cx="8064896" cy="837904"/>
          </a:xfrm>
          <a:prstGeom prst="rect">
            <a:avLst/>
          </a:prstGeom>
          <a:noFill/>
          <a:ln>
            <a:noFill/>
          </a:ln>
        </p:spPr>
        <p:txBody>
          <a:bodyPr wrap="square" lIns="144000" tIns="144000" rtlCol="0">
            <a:spAutoFit/>
          </a:bodyPr>
          <a:lstStyle/>
          <a:p>
            <a:r>
              <a:rPr lang="ja-JP" altLang="en-US" sz="1400" b="1" u="sng" dirty="0" smtClean="0">
                <a:latin typeface="+mn-ea"/>
              </a:rPr>
              <a:t>大阪大学医学部附属病院</a:t>
            </a:r>
            <a:r>
              <a:rPr lang="ja-JP" altLang="en-US" sz="1400" b="1" dirty="0" smtClean="0">
                <a:latin typeface="+mn-ea"/>
              </a:rPr>
              <a:t>、</a:t>
            </a:r>
            <a:r>
              <a:rPr lang="ja-JP" altLang="en-US" sz="1400" b="1" u="sng" dirty="0" smtClean="0">
                <a:latin typeface="+mn-ea"/>
              </a:rPr>
              <a:t>大阪労災病院</a:t>
            </a:r>
            <a:r>
              <a:rPr lang="ja-JP" altLang="en-US" sz="1400" b="1" dirty="0" smtClean="0">
                <a:latin typeface="+mn-ea"/>
              </a:rPr>
              <a:t>、</a:t>
            </a:r>
            <a:r>
              <a:rPr lang="ja-JP" altLang="en-US" sz="1400" b="1" u="sng" dirty="0" smtClean="0">
                <a:latin typeface="+mn-ea"/>
              </a:rPr>
              <a:t>堺市立総合医療</a:t>
            </a:r>
            <a:r>
              <a:rPr lang="ja-JP" altLang="en-US" sz="1400" b="1" u="sng" dirty="0">
                <a:latin typeface="+mn-ea"/>
              </a:rPr>
              <a:t>センター</a:t>
            </a:r>
            <a:r>
              <a:rPr lang="ja-JP" altLang="en-US" sz="1400" b="1" dirty="0" smtClean="0">
                <a:latin typeface="+mn-ea"/>
              </a:rPr>
              <a:t>は、国基</a:t>
            </a:r>
            <a:r>
              <a:rPr lang="ja-JP" altLang="en-US" sz="1400" b="1" dirty="0">
                <a:latin typeface="+mn-ea"/>
              </a:rPr>
              <a:t>準</a:t>
            </a:r>
            <a:r>
              <a:rPr lang="ja-JP" altLang="en-US" sz="1400" b="1" dirty="0" smtClean="0">
                <a:latin typeface="+mn-ea"/>
              </a:rPr>
              <a:t>日（</a:t>
            </a:r>
            <a:r>
              <a:rPr lang="en-US" altLang="ja-JP" sz="1400" b="1" dirty="0" smtClean="0">
                <a:latin typeface="+mn-ea"/>
              </a:rPr>
              <a:t>H30.9.1</a:t>
            </a:r>
            <a:r>
              <a:rPr lang="ja-JP" altLang="en-US" sz="1400" b="1" dirty="0" smtClean="0">
                <a:latin typeface="+mn-ea"/>
              </a:rPr>
              <a:t>）に緩和ケアセンターの設置ができていないため、</a:t>
            </a:r>
            <a:r>
              <a:rPr lang="ja-JP" altLang="en-US" sz="1400" b="1" u="sng" dirty="0" smtClean="0">
                <a:latin typeface="+mn-ea"/>
              </a:rPr>
              <a:t>市立東大阪医療センター</a:t>
            </a:r>
            <a:r>
              <a:rPr lang="ja-JP" altLang="en-US" sz="1400" b="1" dirty="0" smtClean="0">
                <a:latin typeface="+mn-ea"/>
              </a:rPr>
              <a:t>、</a:t>
            </a:r>
            <a:r>
              <a:rPr lang="ja-JP" altLang="en-US" sz="1400" b="1" u="sng" dirty="0" smtClean="0">
                <a:latin typeface="+mn-ea"/>
              </a:rPr>
              <a:t>市立岸和田市民病院</a:t>
            </a:r>
            <a:r>
              <a:rPr lang="ja-JP" altLang="en-US" sz="1400" b="1" dirty="0" smtClean="0">
                <a:latin typeface="+mn-ea"/>
              </a:rPr>
              <a:t>は、</a:t>
            </a:r>
            <a:endParaRPr lang="en-US" altLang="ja-JP" sz="1400" b="1" dirty="0" smtClean="0">
              <a:latin typeface="+mn-ea"/>
            </a:endParaRPr>
          </a:p>
          <a:p>
            <a:r>
              <a:rPr lang="ja-JP" altLang="en-US" sz="1400" b="1" dirty="0" smtClean="0">
                <a:latin typeface="+mn-ea"/>
              </a:rPr>
              <a:t>診療従事者の配置ができていないため、要件を満たしていない。</a:t>
            </a:r>
            <a:endParaRPr lang="en-US" altLang="ja-JP" sz="1400" b="1" dirty="0" smtClean="0">
              <a:latin typeface="+mn-ea"/>
            </a:endParaRPr>
          </a:p>
        </p:txBody>
      </p:sp>
      <p:sp>
        <p:nvSpPr>
          <p:cNvPr id="3" name="スライド番号プレースホルダー 2"/>
          <p:cNvSpPr>
            <a:spLocks noGrp="1"/>
          </p:cNvSpPr>
          <p:nvPr>
            <p:ph type="sldNum" sz="quarter" idx="12"/>
          </p:nvPr>
        </p:nvSpPr>
        <p:spPr/>
        <p:txBody>
          <a:bodyPr/>
          <a:lstStyle/>
          <a:p>
            <a:r>
              <a:rPr kumimoji="1" lang="en-US" altLang="ja-JP" sz="1600" dirty="0" smtClean="0">
                <a:solidFill>
                  <a:schemeClr val="tx1"/>
                </a:solidFill>
              </a:rPr>
              <a:t>18</a:t>
            </a:r>
            <a:endParaRPr kumimoji="1" lang="ja-JP" altLang="en-US" dirty="0">
              <a:solidFill>
                <a:schemeClr val="tx1"/>
              </a:solidFill>
            </a:endParaRPr>
          </a:p>
        </p:txBody>
      </p:sp>
    </p:spTree>
    <p:extLst>
      <p:ext uri="{BB962C8B-B14F-4D97-AF65-F5344CB8AC3E}">
        <p14:creationId xmlns:p14="http://schemas.microsoft.com/office/powerpoint/2010/main" val="40918102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651538766"/>
              </p:ext>
            </p:extLst>
          </p:nvPr>
        </p:nvGraphicFramePr>
        <p:xfrm>
          <a:off x="467544" y="980728"/>
          <a:ext cx="7920880" cy="4271620"/>
        </p:xfrm>
        <a:graphic>
          <a:graphicData uri="http://schemas.openxmlformats.org/drawingml/2006/table">
            <a:tbl>
              <a:tblPr firstRow="1" bandRow="1">
                <a:tableStyleId>{5C22544A-7EE6-4342-B048-85BDC9FD1C3A}</a:tableStyleId>
              </a:tblPr>
              <a:tblGrid>
                <a:gridCol w="864096"/>
                <a:gridCol w="2376264"/>
                <a:gridCol w="792088"/>
                <a:gridCol w="720080"/>
                <a:gridCol w="720080"/>
                <a:gridCol w="720080"/>
                <a:gridCol w="792088"/>
                <a:gridCol w="936104"/>
              </a:tblGrid>
              <a:tr h="291665">
                <a:tc rowSpan="2">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tc gridSpan="5">
                  <a:txBody>
                    <a:bodyPr/>
                    <a:lstStyle/>
                    <a:p>
                      <a:pPr algn="ctr"/>
                      <a:r>
                        <a:rPr kumimoji="1" lang="ja-JP" altLang="en-US" sz="1400" dirty="0" smtClean="0"/>
                        <a:t>高度型の指定要件</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lnSpc>
                          <a:spcPct val="100000"/>
                        </a:lnSpc>
                      </a:pPr>
                      <a:r>
                        <a:rPr kumimoji="1" lang="ja-JP" altLang="en-US" sz="1300" dirty="0" smtClean="0"/>
                        <a:t>要件</a:t>
                      </a:r>
                      <a:endParaRPr kumimoji="1" lang="en-US" altLang="ja-JP" sz="1300" dirty="0" smtClean="0"/>
                    </a:p>
                    <a:p>
                      <a:pPr algn="ctr">
                        <a:lnSpc>
                          <a:spcPct val="100000"/>
                        </a:lnSpc>
                      </a:pPr>
                      <a:r>
                        <a:rPr kumimoji="1" lang="ja-JP" altLang="en-US" sz="1300" dirty="0" smtClean="0"/>
                        <a:t>充足状況</a:t>
                      </a:r>
                      <a:endParaRPr kumimoji="1" lang="ja-JP" altLang="en-US" sz="130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302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00000"/>
                        </a:lnSpc>
                      </a:pPr>
                      <a:r>
                        <a:rPr kumimoji="1" lang="ja-JP" altLang="en-US" sz="1300" b="1" dirty="0" smtClean="0">
                          <a:solidFill>
                            <a:schemeClr val="bg1"/>
                          </a:solidFill>
                        </a:rPr>
                        <a:t>①</a:t>
                      </a:r>
                      <a:endParaRPr kumimoji="1" lang="en-US" altLang="ja-JP" sz="1300" b="1" dirty="0" smtClean="0">
                        <a:solidFill>
                          <a:schemeClr val="bg1"/>
                        </a:solidFill>
                      </a:endParaRPr>
                    </a:p>
                    <a:p>
                      <a:pPr algn="ctr">
                        <a:lnSpc>
                          <a:spcPct val="100000"/>
                        </a:lnSpc>
                      </a:pPr>
                      <a:r>
                        <a:rPr kumimoji="1" lang="ja-JP" altLang="en-US" sz="1300" b="1" dirty="0" smtClean="0">
                          <a:solidFill>
                            <a:schemeClr val="bg1"/>
                          </a:solidFill>
                        </a:rPr>
                        <a:t>望ましい要件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300" b="1" dirty="0" smtClean="0">
                          <a:solidFill>
                            <a:schemeClr val="bg1"/>
                          </a:solidFill>
                        </a:rPr>
                        <a:t>②</a:t>
                      </a:r>
                      <a:endParaRPr kumimoji="1" lang="en-US" altLang="ja-JP" sz="1300" b="1" dirty="0" smtClean="0">
                        <a:solidFill>
                          <a:schemeClr val="bg1"/>
                        </a:solidFill>
                      </a:endParaRPr>
                    </a:p>
                    <a:p>
                      <a:pPr algn="ctr">
                        <a:lnSpc>
                          <a:spcPct val="100000"/>
                        </a:lnSpc>
                      </a:pPr>
                      <a:r>
                        <a:rPr kumimoji="1" lang="ja-JP" altLang="en-US" sz="1300" b="1" dirty="0" smtClean="0">
                          <a:solidFill>
                            <a:schemeClr val="bg1"/>
                          </a:solidFill>
                        </a:rPr>
                        <a:t>相談</a:t>
                      </a:r>
                      <a:endParaRPr kumimoji="1" lang="en-US" altLang="ja-JP" sz="1300" b="1" dirty="0" smtClean="0">
                        <a:solidFill>
                          <a:schemeClr val="bg1"/>
                        </a:solidFill>
                      </a:endParaRPr>
                    </a:p>
                    <a:p>
                      <a:pPr algn="ctr">
                        <a:lnSpc>
                          <a:spcPct val="100000"/>
                        </a:lnSpc>
                      </a:pPr>
                      <a:r>
                        <a:rPr kumimoji="1" lang="ja-JP" altLang="en-US" sz="1300" b="1" dirty="0" smtClean="0">
                          <a:solidFill>
                            <a:schemeClr val="bg1"/>
                          </a:solidFill>
                        </a:rPr>
                        <a:t>支援Ｃ</a:t>
                      </a:r>
                      <a:endParaRPr kumimoji="1" lang="ja-JP" altLang="en-US" sz="13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ct val="100000"/>
                        </a:lnSpc>
                      </a:pPr>
                      <a:r>
                        <a:rPr kumimoji="1" lang="ja-JP" altLang="en-US" sz="1300" b="1" dirty="0" smtClean="0">
                          <a:solidFill>
                            <a:schemeClr val="bg1"/>
                          </a:solidFill>
                        </a:rPr>
                        <a:t>③</a:t>
                      </a:r>
                      <a:endParaRPr kumimoji="1" lang="en-US" altLang="ja-JP" sz="1300" b="1" dirty="0" smtClean="0">
                        <a:solidFill>
                          <a:schemeClr val="bg1"/>
                        </a:solidFill>
                      </a:endParaRPr>
                    </a:p>
                    <a:p>
                      <a:pPr algn="ctr">
                        <a:lnSpc>
                          <a:spcPct val="100000"/>
                        </a:lnSpc>
                      </a:pPr>
                      <a:r>
                        <a:rPr kumimoji="1" lang="ja-JP" altLang="en-US" sz="1300" b="1" dirty="0" smtClean="0">
                          <a:solidFill>
                            <a:schemeClr val="bg1"/>
                          </a:solidFill>
                        </a:rPr>
                        <a:t>医療</a:t>
                      </a:r>
                      <a:endParaRPr kumimoji="1" lang="en-US" altLang="ja-JP" sz="1300" b="1" dirty="0" smtClean="0">
                        <a:solidFill>
                          <a:schemeClr val="bg1"/>
                        </a:solidFill>
                      </a:endParaRPr>
                    </a:p>
                    <a:p>
                      <a:pPr algn="ctr">
                        <a:lnSpc>
                          <a:spcPct val="100000"/>
                        </a:lnSpc>
                      </a:pPr>
                      <a:r>
                        <a:rPr kumimoji="1" lang="ja-JP" altLang="en-US" sz="1300" b="1" dirty="0" smtClean="0">
                          <a:solidFill>
                            <a:schemeClr val="bg1"/>
                          </a:solidFill>
                        </a:rPr>
                        <a:t>安全</a:t>
                      </a:r>
                      <a:endParaRPr kumimoji="1" lang="ja-JP" altLang="en-US" sz="13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④</a:t>
                      </a:r>
                      <a:endParaRPr kumimoji="1" lang="en-US" altLang="ja-JP" sz="1300" b="1" dirty="0" smtClean="0">
                        <a:solidFill>
                          <a:schemeClr val="bg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放射線治療</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⑤</a:t>
                      </a:r>
                      <a:endParaRPr kumimoji="1" lang="en-US" altLang="ja-JP" sz="1300" b="1" dirty="0" smtClean="0">
                        <a:solidFill>
                          <a:schemeClr val="bg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緩和</a:t>
                      </a:r>
                      <a:endParaRPr kumimoji="1" lang="en-US" altLang="ja-JP" sz="1300" b="1" dirty="0" smtClean="0">
                        <a:solidFill>
                          <a:schemeClr val="bg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300" b="1" dirty="0" smtClean="0">
                          <a:solidFill>
                            <a:schemeClr val="bg1"/>
                          </a:solidFill>
                        </a:rPr>
                        <a:t>ケアＣ</a:t>
                      </a:r>
                      <a:endParaRPr kumimoji="1" lang="en-US" altLang="ja-JP" sz="1300" b="1" dirty="0" smtClean="0">
                        <a:solidFill>
                          <a:schemeClr val="bg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pPr marL="0" marR="0" indent="0" algn="ctr" defTabSz="914400" rtl="0" eaLnBrk="1" fontAlgn="auto" latinLnBrk="0" hangingPunct="1">
                        <a:lnSpc>
                          <a:spcPts val="1100"/>
                        </a:lnSpc>
                        <a:spcBef>
                          <a:spcPts val="0"/>
                        </a:spcBef>
                        <a:spcAft>
                          <a:spcPts val="0"/>
                        </a:spcAft>
                        <a:buClrTx/>
                        <a:buSzTx/>
                        <a:buFontTx/>
                        <a:buNone/>
                        <a:tabLst/>
                        <a:defRPr/>
                      </a:pPr>
                      <a:endParaRPr kumimoji="1" lang="en-US" altLang="ja-JP" sz="110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36788">
                <a:tc>
                  <a:txBody>
                    <a:bodyPr/>
                    <a:lstStyle/>
                    <a:p>
                      <a:pPr algn="ctr">
                        <a:lnSpc>
                          <a:spcPts val="1600"/>
                        </a:lnSpc>
                      </a:pP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大阪大学医学部附属病院</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en-US" altLang="ja-JP" sz="1400" b="0" dirty="0" smtClean="0"/>
                        <a:t>×</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288032">
                <a:tc>
                  <a:txBody>
                    <a:bodyPr/>
                    <a:lstStyle/>
                    <a:p>
                      <a:pPr algn="ctr">
                        <a:lnSpc>
                          <a:spcPts val="1600"/>
                        </a:lnSpc>
                      </a:pPr>
                      <a:r>
                        <a:rPr kumimoji="1" lang="ja-JP" altLang="en-US" sz="1400" b="1" dirty="0" smtClean="0"/>
                        <a:t>三　島</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ts val="1600"/>
                        </a:lnSpc>
                      </a:pPr>
                      <a:r>
                        <a:rPr kumimoji="1" lang="ja-JP" altLang="en-US" sz="1300" b="1" dirty="0" smtClean="0"/>
                        <a:t>大阪医科大学附属病院</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t>〇</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t>〇</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t>〇</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smtClean="0"/>
                        <a:t>〇</a:t>
                      </a: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smtClean="0"/>
                        <a:t>○</a:t>
                      </a: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353432">
                <a:tc rowSpan="2">
                  <a:txBody>
                    <a:bodyPr/>
                    <a:lstStyle/>
                    <a:p>
                      <a:pPr algn="ctr">
                        <a:lnSpc>
                          <a:spcPts val="1600"/>
                        </a:lnSpc>
                      </a:pPr>
                      <a:r>
                        <a:rPr kumimoji="1" lang="ja-JP" altLang="en-US" sz="1400" b="1" dirty="0" smtClean="0"/>
                        <a:t>中河内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ts val="1600"/>
                        </a:lnSpc>
                      </a:pPr>
                      <a:r>
                        <a:rPr kumimoji="1" lang="ja-JP" altLang="en-US" sz="1300" b="0" dirty="0" smtClean="0">
                          <a:solidFill>
                            <a:schemeClr val="tx1"/>
                          </a:solidFill>
                        </a:rPr>
                        <a:t>市立東大阪医療センター</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solidFill>
                            <a:schemeClr val="tx1"/>
                          </a:solidFill>
                        </a:rPr>
                        <a:t>〇</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en-US" altLang="ja-JP" sz="1400" b="0" dirty="0" smtClean="0">
                          <a:solidFill>
                            <a:schemeClr val="tx1"/>
                          </a:solidFill>
                        </a:rPr>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en-US" altLang="ja-JP" sz="1400" b="0" dirty="0" smtClean="0">
                          <a:solidFill>
                            <a:schemeClr val="tx1"/>
                          </a:solidFill>
                        </a:rPr>
                        <a:t>×</a:t>
                      </a:r>
                      <a:endParaRPr kumimoji="1" lang="ja-JP" altLang="en-US" sz="1400" b="0"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0">
                <a:tc vMerge="1">
                  <a:txBody>
                    <a:bodyPr/>
                    <a:lstStyle/>
                    <a:p>
                      <a:pPr algn="ctr"/>
                      <a:endParaRPr kumimoji="1" lang="ja-JP" altLang="en-US" sz="1400" dirty="0"/>
                    </a:p>
                  </a:txBody>
                  <a:tcPr anchor="ctr"/>
                </a:tc>
                <a:tc>
                  <a:txBody>
                    <a:bodyPr/>
                    <a:lstStyle/>
                    <a:p>
                      <a:pPr>
                        <a:lnSpc>
                          <a:spcPts val="1600"/>
                        </a:lnSpc>
                      </a:pPr>
                      <a:r>
                        <a:rPr kumimoji="1" lang="ja-JP" altLang="en-US" sz="1300" b="1" dirty="0" smtClean="0">
                          <a:solidFill>
                            <a:schemeClr val="tx1"/>
                          </a:solidFill>
                        </a:rPr>
                        <a:t>八尾市立病院</a:t>
                      </a:r>
                      <a:endParaRPr kumimoji="1" lang="ja-JP" altLang="en-US" sz="13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lang="ja-JP" altLang="en-US" sz="1400" b="0" dirty="0" smtClean="0">
                          <a:solidFill>
                            <a:schemeClr val="tx1"/>
                          </a:solidFill>
                        </a:rPr>
                        <a:t>〇</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solidFill>
                            <a:schemeClr val="tx1"/>
                          </a:solidFill>
                        </a:rPr>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600" b="1" dirty="0" smtClean="0">
                          <a:solidFill>
                            <a:schemeClr val="tx1"/>
                          </a:solidFill>
                        </a:rPr>
                        <a:t>○</a:t>
                      </a:r>
                      <a:endParaRPr kumimoji="1" lang="ja-JP" altLang="en-US" sz="16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0">
                <a:tc>
                  <a:txBody>
                    <a:bodyPr/>
                    <a:lstStyle/>
                    <a:p>
                      <a:pPr algn="ctr">
                        <a:lnSpc>
                          <a:spcPts val="1600"/>
                        </a:lnSpc>
                      </a:pPr>
                      <a:r>
                        <a:rPr kumimoji="1" lang="ja-JP" altLang="en-US" sz="1400" b="1" dirty="0" smtClean="0"/>
                        <a:t>南河内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300" b="1" dirty="0" smtClean="0">
                          <a:solidFill>
                            <a:schemeClr val="tx1"/>
                          </a:solidFill>
                        </a:rPr>
                        <a:t>近畿大学医学部附属病院</a:t>
                      </a:r>
                      <a:endParaRPr kumimoji="1" lang="ja-JP" altLang="en-US" sz="13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lang="ja-JP" altLang="en-US" sz="1400" b="0" dirty="0" smtClean="0">
                          <a:solidFill>
                            <a:schemeClr val="tx1"/>
                          </a:solidFill>
                        </a:rPr>
                        <a:t>〇</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solidFill>
                            <a:schemeClr val="tx1"/>
                          </a:solidFill>
                        </a:rPr>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600" b="1" dirty="0" smtClean="0">
                          <a:solidFill>
                            <a:schemeClr val="tx1"/>
                          </a:solidFill>
                        </a:rPr>
                        <a:t>○</a:t>
                      </a:r>
                      <a:endParaRPr kumimoji="1" lang="ja-JP" altLang="en-US" sz="16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134144">
                <a:tc rowSpan="2">
                  <a:txBody>
                    <a:bodyPr/>
                    <a:lstStyle/>
                    <a:p>
                      <a:pPr algn="ctr">
                        <a:lnSpc>
                          <a:spcPts val="1600"/>
                        </a:lnSpc>
                      </a:pP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ct val="100000"/>
                        </a:lnSpc>
                      </a:pPr>
                      <a:r>
                        <a:rPr kumimoji="1" lang="en-US" altLang="ja-JP" sz="1400" b="0" dirty="0" smtClean="0"/>
                        <a:t>×</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r>
              <a:tr h="117376">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t>堺市立総合医療センター</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kumimoji="1" lang="en-US" altLang="ja-JP" sz="1400" b="0" dirty="0" smtClean="0"/>
                        <a:t>×</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0">
                <a:tc>
                  <a:txBody>
                    <a:bodyPr/>
                    <a:lstStyle/>
                    <a:p>
                      <a:pPr algn="ctr">
                        <a:lnSpc>
                          <a:spcPts val="1600"/>
                        </a:lnSpc>
                      </a:pP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市立岸和田市民病院</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00000"/>
                        </a:lnSpc>
                      </a:pPr>
                      <a:r>
                        <a:rPr kumimoji="1" lang="en-US" altLang="ja-JP" sz="1400" b="0" dirty="0" smtClean="0"/>
                        <a:t>×</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39080">
                <a:tc rowSpan="2">
                  <a:txBody>
                    <a:bodyPr/>
                    <a:lstStyle/>
                    <a:p>
                      <a:pPr algn="ctr">
                        <a:lnSpc>
                          <a:spcPts val="1600"/>
                        </a:lnSpc>
                      </a:pPr>
                      <a:r>
                        <a:rPr kumimoji="1" lang="ja-JP" altLang="en-US" sz="1400" b="1" dirty="0" smtClean="0"/>
                        <a:t>大阪市</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ts val="1600"/>
                        </a:lnSpc>
                      </a:pPr>
                      <a:r>
                        <a:rPr kumimoji="1" lang="ja-JP" altLang="en-US" sz="1300" b="1" dirty="0" smtClean="0"/>
                        <a:t>大阪市立総合医療センター</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12231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1" dirty="0" smtClean="0"/>
                        <a:t>大阪赤十字病院</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ct val="100000"/>
                        </a:lnSpc>
                      </a:pPr>
                      <a:r>
                        <a:rPr kumimoji="1" lang="ja-JP" altLang="en-US" sz="1600" b="1" dirty="0" smtClean="0"/>
                        <a:t>○</a:t>
                      </a:r>
                      <a:endParaRPr kumimoji="1" lang="ja-JP" altLang="en-US" sz="16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
        <p:nvSpPr>
          <p:cNvPr id="29" name="タイトル 7"/>
          <p:cNvSpPr txBox="1">
            <a:spLocks/>
          </p:cNvSpPr>
          <p:nvPr/>
        </p:nvSpPr>
        <p:spPr>
          <a:xfrm>
            <a:off x="112940" y="57693"/>
            <a:ext cx="8712968" cy="490987"/>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要件①から⑤までの要件充足状況</a:t>
            </a:r>
          </a:p>
        </p:txBody>
      </p:sp>
      <p:sp>
        <p:nvSpPr>
          <p:cNvPr id="4" name="スライド番号プレースホルダー 3"/>
          <p:cNvSpPr>
            <a:spLocks noGrp="1"/>
          </p:cNvSpPr>
          <p:nvPr>
            <p:ph type="sldNum" sz="quarter" idx="12"/>
          </p:nvPr>
        </p:nvSpPr>
        <p:spPr/>
        <p:txBody>
          <a:bodyPr/>
          <a:lstStyle/>
          <a:p>
            <a:r>
              <a:rPr kumimoji="1" lang="en-US" altLang="ja-JP" sz="1600" dirty="0" smtClean="0">
                <a:solidFill>
                  <a:schemeClr val="tx1"/>
                </a:solidFill>
              </a:rPr>
              <a:t>19</a:t>
            </a:r>
            <a:endParaRPr kumimoji="1" lang="ja-JP" altLang="en-US" dirty="0">
              <a:solidFill>
                <a:schemeClr val="tx1"/>
              </a:solidFill>
            </a:endParaRPr>
          </a:p>
        </p:txBody>
      </p:sp>
      <p:sp>
        <p:nvSpPr>
          <p:cNvPr id="7" name="テキスト ボックス 6"/>
          <p:cNvSpPr txBox="1"/>
          <p:nvPr/>
        </p:nvSpPr>
        <p:spPr>
          <a:xfrm>
            <a:off x="755576" y="5373216"/>
            <a:ext cx="7704856" cy="930236"/>
          </a:xfrm>
          <a:prstGeom prst="rect">
            <a:avLst/>
          </a:prstGeom>
          <a:noFill/>
          <a:ln>
            <a:noFill/>
          </a:ln>
        </p:spPr>
        <p:txBody>
          <a:bodyPr wrap="square" lIns="144000" tIns="144000" rtlCol="0">
            <a:spAutoFit/>
          </a:bodyPr>
          <a:lstStyle/>
          <a:p>
            <a:r>
              <a:rPr lang="ja-JP" altLang="en-US" sz="1600" b="1" dirty="0" smtClean="0">
                <a:latin typeface="+mn-ea"/>
              </a:rPr>
              <a:t>⇒　ここまで、要件を全て充足している病院がある</a:t>
            </a:r>
            <a:endParaRPr lang="en-US" altLang="ja-JP" sz="1600" b="1" dirty="0" smtClean="0">
              <a:latin typeface="+mn-ea"/>
            </a:endParaRPr>
          </a:p>
          <a:p>
            <a:r>
              <a:rPr lang="ja-JP" altLang="en-US" sz="1600" b="1" dirty="0" smtClean="0">
                <a:latin typeface="+mn-ea"/>
              </a:rPr>
              <a:t>　　 三島・中河内・南河内・大阪市の４圏域について、</a:t>
            </a:r>
            <a:endParaRPr lang="en-US" altLang="ja-JP" sz="1600" b="1" dirty="0" smtClean="0">
              <a:latin typeface="+mn-ea"/>
            </a:endParaRPr>
          </a:p>
          <a:p>
            <a:r>
              <a:rPr lang="ja-JP" altLang="en-US" sz="1600" b="1" dirty="0" smtClean="0">
                <a:latin typeface="+mn-ea"/>
              </a:rPr>
              <a:t> 　　要件⑥の「各圏域</a:t>
            </a:r>
            <a:r>
              <a:rPr lang="ja-JP" altLang="en-US" sz="1600" b="1" dirty="0">
                <a:latin typeface="+mn-ea"/>
              </a:rPr>
              <a:t>で診療実績が最も優れている</a:t>
            </a:r>
            <a:r>
              <a:rPr lang="ja-JP" altLang="en-US" sz="1600" b="1" dirty="0" smtClean="0">
                <a:latin typeface="+mn-ea"/>
              </a:rPr>
              <a:t>病院」について検討を行う。</a:t>
            </a:r>
            <a:endParaRPr lang="en-US" altLang="ja-JP" sz="1600" b="1" dirty="0" smtClean="0">
              <a:latin typeface="+mn-ea"/>
            </a:endParaRPr>
          </a:p>
        </p:txBody>
      </p:sp>
    </p:spTree>
    <p:extLst>
      <p:ext uri="{BB962C8B-B14F-4D97-AF65-F5344CB8AC3E}">
        <p14:creationId xmlns:p14="http://schemas.microsoft.com/office/powerpoint/2010/main" val="234510176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高度型の要件充足状況の確認 </a:t>
            </a:r>
            <a:r>
              <a:rPr lang="ja-JP" altLang="en-US" sz="2000" b="1" dirty="0" smtClean="0">
                <a:solidFill>
                  <a:schemeClr val="bg1"/>
                </a:solidFill>
                <a:latin typeface="+mn-ea"/>
                <a:ea typeface="+mn-ea"/>
                <a:cs typeface="Meiryo UI" panose="020B0604030504040204" pitchFamily="50" charset="-128"/>
              </a:rPr>
              <a:t>⑥－１（</a:t>
            </a:r>
            <a:r>
              <a:rPr lang="ja-JP" altLang="en-US" sz="2000" b="1" dirty="0">
                <a:solidFill>
                  <a:schemeClr val="bg1"/>
                </a:solidFill>
                <a:latin typeface="+mn-ea"/>
                <a:ea typeface="+mn-ea"/>
                <a:cs typeface="Meiryo UI" panose="020B0604030504040204" pitchFamily="50" charset="-128"/>
              </a:rPr>
              <a:t>三島</a:t>
            </a:r>
            <a:r>
              <a:rPr lang="ja-JP" altLang="en-US" sz="2000" b="1" dirty="0" smtClean="0">
                <a:solidFill>
                  <a:schemeClr val="bg1"/>
                </a:solidFill>
                <a:latin typeface="+mn-ea"/>
                <a:ea typeface="+mn-ea"/>
                <a:cs typeface="Meiryo UI" panose="020B0604030504040204" pitchFamily="50" charset="-128"/>
              </a:rPr>
              <a:t>圏域）</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057974534"/>
              </p:ext>
            </p:extLst>
          </p:nvPr>
        </p:nvGraphicFramePr>
        <p:xfrm>
          <a:off x="746283" y="798552"/>
          <a:ext cx="7712009" cy="1766352"/>
        </p:xfrm>
        <a:graphic>
          <a:graphicData uri="http://schemas.openxmlformats.org/drawingml/2006/table">
            <a:tbl>
              <a:tblPr firstRow="1" bandRow="1">
                <a:tableStyleId>{5C22544A-7EE6-4342-B048-85BDC9FD1C3A}</a:tableStyleId>
              </a:tblPr>
              <a:tblGrid>
                <a:gridCol w="648070"/>
                <a:gridCol w="2179410"/>
                <a:gridCol w="974318"/>
                <a:gridCol w="974318"/>
                <a:gridCol w="987257"/>
                <a:gridCol w="974318"/>
                <a:gridCol w="974318"/>
              </a:tblGrid>
              <a:tr h="215464">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400" dirty="0" smtClean="0"/>
                        <a:t>⑥診療実績が最も優れている拠点病院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464">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Ａ</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院内がん</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登録</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en-US" altLang="ja-JP" sz="1200" b="1" kern="1200" dirty="0" smtClean="0">
                          <a:solidFill>
                            <a:schemeClr val="lt1"/>
                          </a:solidFill>
                          <a:latin typeface="+mn-lt"/>
                          <a:ea typeface="+mn-ea"/>
                          <a:cs typeface="+mn-cs"/>
                        </a:rPr>
                        <a:t>500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Ｂ</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悪性腫瘍</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手術件数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400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Ｃ</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薬物療法</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1,000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0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Ｄ</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放射線治療のべ患者数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200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Ｅ</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緩和ｹｱﾁｰﾑ新規介入数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50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smtClean="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638592">
                <a:tc>
                  <a:txBody>
                    <a:bodyPr/>
                    <a:lstStyle/>
                    <a:p>
                      <a:pPr algn="ctr"/>
                      <a:r>
                        <a:rPr kumimoji="1" lang="ja-JP" altLang="en-US" sz="1200" dirty="0" smtClean="0"/>
                        <a:t>三　島</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t>大阪医科大学附属病院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t>2,400</a:t>
                      </a:r>
                      <a:endParaRPr kumimoji="1" lang="ja-JP" altLang="en-US"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t>2,375</a:t>
                      </a:r>
                      <a:endParaRPr kumimoji="1" lang="ja-JP" altLang="en-US"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t>3,420</a:t>
                      </a:r>
                      <a:endParaRPr kumimoji="1" lang="ja-JP" altLang="en-US"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t>904</a:t>
                      </a:r>
                      <a:endParaRPr kumimoji="1" lang="ja-JP" altLang="en-US"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en-US" altLang="ja-JP" sz="1400" b="0" dirty="0" smtClean="0"/>
                        <a:t>216</a:t>
                      </a:r>
                      <a:endParaRPr kumimoji="1" lang="ja-JP" altLang="en-US" sz="1400" b="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
        <p:nvSpPr>
          <p:cNvPr id="7" name="テキスト ボックス 6"/>
          <p:cNvSpPr txBox="1"/>
          <p:nvPr/>
        </p:nvSpPr>
        <p:spPr>
          <a:xfrm>
            <a:off x="683568" y="2924944"/>
            <a:ext cx="7848872" cy="684015"/>
          </a:xfrm>
          <a:prstGeom prst="rect">
            <a:avLst/>
          </a:prstGeom>
          <a:noFill/>
          <a:ln>
            <a:noFill/>
          </a:ln>
        </p:spPr>
        <p:txBody>
          <a:bodyPr wrap="square" lIns="144000" tIns="144000" rtlCol="0">
            <a:spAutoFit/>
          </a:bodyPr>
          <a:lstStyle/>
          <a:p>
            <a:r>
              <a:rPr lang="ja-JP" altLang="en-US" sz="1600" b="1" dirty="0" smtClean="0">
                <a:latin typeface="+mn-ea"/>
              </a:rPr>
              <a:t>三島圏域における拠点病院は、１病院のみであるため、</a:t>
            </a:r>
            <a:endParaRPr lang="en-US" altLang="ja-JP" sz="1600" b="1" dirty="0" smtClean="0">
              <a:latin typeface="+mn-ea"/>
            </a:endParaRPr>
          </a:p>
          <a:p>
            <a:r>
              <a:rPr lang="ja-JP" altLang="en-US" sz="1600" b="1" dirty="0" smtClean="0">
                <a:latin typeface="+mn-ea"/>
              </a:rPr>
              <a:t>診療実績が最も優れている病院は、</a:t>
            </a:r>
            <a:r>
              <a:rPr lang="ja-JP" altLang="en-US" sz="1600" b="1" u="sng" dirty="0" smtClean="0">
                <a:latin typeface="+mn-ea"/>
              </a:rPr>
              <a:t>大阪</a:t>
            </a:r>
            <a:r>
              <a:rPr lang="ja-JP" altLang="en-US" sz="1600" b="1" u="sng" dirty="0">
                <a:latin typeface="+mn-ea"/>
              </a:rPr>
              <a:t>医科大学附属</a:t>
            </a:r>
            <a:r>
              <a:rPr lang="ja-JP" altLang="en-US" sz="1600" b="1" u="sng" dirty="0" smtClean="0">
                <a:latin typeface="+mn-ea"/>
              </a:rPr>
              <a:t>病院</a:t>
            </a:r>
            <a:r>
              <a:rPr lang="ja-JP" altLang="en-US" sz="1600" b="1" dirty="0" smtClean="0">
                <a:latin typeface="+mn-ea"/>
              </a:rPr>
              <a:t>となる。</a:t>
            </a:r>
            <a:endParaRPr lang="en-US" altLang="ja-JP" sz="1600" b="1" dirty="0" smtClean="0">
              <a:latin typeface="+mn-ea"/>
            </a:endParaRPr>
          </a:p>
        </p:txBody>
      </p:sp>
      <p:sp>
        <p:nvSpPr>
          <p:cNvPr id="5" name="スライド番号プレースホルダー 4"/>
          <p:cNvSpPr>
            <a:spLocks noGrp="1"/>
          </p:cNvSpPr>
          <p:nvPr>
            <p:ph type="sldNum" sz="quarter" idx="12"/>
          </p:nvPr>
        </p:nvSpPr>
        <p:spPr/>
        <p:txBody>
          <a:bodyPr/>
          <a:lstStyle/>
          <a:p>
            <a:r>
              <a:rPr kumimoji="1" lang="en-US" altLang="ja-JP" sz="1600" dirty="0" smtClean="0">
                <a:solidFill>
                  <a:schemeClr val="tx1"/>
                </a:solidFill>
              </a:rPr>
              <a:t>20</a:t>
            </a:r>
            <a:endParaRPr kumimoji="1" lang="ja-JP" altLang="en-US" dirty="0">
              <a:solidFill>
                <a:schemeClr val="tx1"/>
              </a:solidFill>
            </a:endParaRPr>
          </a:p>
        </p:txBody>
      </p:sp>
    </p:spTree>
    <p:extLst>
      <p:ext uri="{BB962C8B-B14F-4D97-AF65-F5344CB8AC3E}">
        <p14:creationId xmlns:p14="http://schemas.microsoft.com/office/powerpoint/2010/main" val="8282801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高度型の要件充足状況の確認 </a:t>
            </a:r>
            <a:r>
              <a:rPr lang="ja-JP" altLang="en-US" sz="2000" b="1" dirty="0" smtClean="0">
                <a:solidFill>
                  <a:schemeClr val="bg1"/>
                </a:solidFill>
                <a:latin typeface="+mn-ea"/>
                <a:ea typeface="+mn-ea"/>
                <a:cs typeface="Meiryo UI" panose="020B0604030504040204" pitchFamily="50" charset="-128"/>
              </a:rPr>
              <a:t>⑥－２（中河内圏域）</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496610907"/>
              </p:ext>
            </p:extLst>
          </p:nvPr>
        </p:nvGraphicFramePr>
        <p:xfrm>
          <a:off x="746283" y="798552"/>
          <a:ext cx="7712009" cy="2357696"/>
        </p:xfrm>
        <a:graphic>
          <a:graphicData uri="http://schemas.openxmlformats.org/drawingml/2006/table">
            <a:tbl>
              <a:tblPr firstRow="1" bandRow="1">
                <a:tableStyleId>{5C22544A-7EE6-4342-B048-85BDC9FD1C3A}</a:tableStyleId>
              </a:tblPr>
              <a:tblGrid>
                <a:gridCol w="648070"/>
                <a:gridCol w="2179410"/>
                <a:gridCol w="974318"/>
                <a:gridCol w="974318"/>
                <a:gridCol w="987257"/>
                <a:gridCol w="974318"/>
                <a:gridCol w="974318"/>
              </a:tblGrid>
              <a:tr h="215464">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400" dirty="0" smtClean="0"/>
                        <a:t>⑥診療実績が最も優れている拠点病院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464">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Ａ</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院内がん</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登録</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en-US" altLang="ja-JP" sz="1200" b="1" kern="1200" dirty="0" smtClean="0">
                          <a:solidFill>
                            <a:schemeClr val="lt1"/>
                          </a:solidFill>
                          <a:latin typeface="+mn-lt"/>
                          <a:ea typeface="+mn-ea"/>
                          <a:cs typeface="+mn-cs"/>
                        </a:rPr>
                        <a:t>500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Ｂ</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悪性腫瘍</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手術件数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400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Ｃ</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薬物療法</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1,000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0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Ｄ</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放射線治療のべ患者数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200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Ｅ</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緩和ｹｱﾁｰﾑ新規介入数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50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smtClean="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638592">
                <a:tc rowSpan="2">
                  <a:txBody>
                    <a:bodyPr/>
                    <a:lstStyle/>
                    <a:p>
                      <a:pPr algn="ctr"/>
                      <a:r>
                        <a:rPr kumimoji="1" lang="ja-JP" altLang="en-US" sz="1200" dirty="0" smtClean="0">
                          <a:solidFill>
                            <a:schemeClr val="tx1"/>
                          </a:solidFill>
                        </a:rPr>
                        <a:t>中河内</a:t>
                      </a:r>
                      <a:endParaRPr kumimoji="1" lang="ja-JP" alt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solidFill>
                            <a:schemeClr val="tx1"/>
                          </a:solidFill>
                        </a:rPr>
                        <a:t>市立東大阪医療センター</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noFill/>
                  </a:tcPr>
                </a:tc>
                <a:tc>
                  <a:txBody>
                    <a:bodyPr/>
                    <a:lstStyle/>
                    <a:p>
                      <a:pPr algn="r"/>
                      <a:r>
                        <a:rPr kumimoji="1" lang="en-US" altLang="ja-JP" sz="1600" b="1" dirty="0" smtClean="0">
                          <a:solidFill>
                            <a:schemeClr val="tx1"/>
                          </a:solidFill>
                        </a:rPr>
                        <a:t>1,377</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r"/>
                      <a:r>
                        <a:rPr kumimoji="1" lang="en-US" altLang="ja-JP" sz="1600" b="1" dirty="0" smtClean="0">
                          <a:solidFill>
                            <a:schemeClr val="tx1"/>
                          </a:solidFill>
                        </a:rPr>
                        <a:t>943</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r"/>
                      <a:r>
                        <a:rPr kumimoji="1" lang="en-US" altLang="ja-JP" sz="1400" b="0" dirty="0" smtClean="0">
                          <a:solidFill>
                            <a:schemeClr val="tx1"/>
                          </a:solidFill>
                        </a:rPr>
                        <a:t>1,002</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r"/>
                      <a:r>
                        <a:rPr kumimoji="1" lang="en-US" altLang="ja-JP" sz="1400" b="0" dirty="0" smtClean="0">
                          <a:solidFill>
                            <a:schemeClr val="tx1"/>
                          </a:solidFill>
                        </a:rPr>
                        <a:t>220</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c>
                  <a:txBody>
                    <a:bodyPr/>
                    <a:lstStyle/>
                    <a:p>
                      <a:pPr algn="r"/>
                      <a:r>
                        <a:rPr kumimoji="1" lang="en-US" altLang="ja-JP" sz="1600" b="1" dirty="0" smtClean="0">
                          <a:solidFill>
                            <a:schemeClr val="tx1"/>
                          </a:solidFill>
                        </a:rPr>
                        <a:t>441</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dot"/>
                      <a:round/>
                      <a:headEnd type="none" w="med" len="med"/>
                      <a:tailEnd type="none" w="med" len="med"/>
                    </a:lnB>
                    <a:noFill/>
                  </a:tcPr>
                </a:tc>
              </a:tr>
              <a:tr h="591344">
                <a:tc vMerge="1">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solidFill>
                            <a:schemeClr val="tx1"/>
                          </a:solidFill>
                        </a:rPr>
                        <a:t>八尾市立病院</a:t>
                      </a:r>
                      <a:endParaRPr kumimoji="1" lang="ja-JP" altLang="en-US" sz="14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solidFill>
                            <a:schemeClr val="tx1"/>
                          </a:solidFill>
                        </a:rPr>
                        <a:t>1,099</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solidFill>
                            <a:schemeClr val="tx1"/>
                          </a:solidFill>
                        </a:rPr>
                        <a:t>924</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solidFill>
                            <a:schemeClr val="tx1"/>
                          </a:solidFill>
                        </a:rPr>
                        <a:t>2,227</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solidFill>
                            <a:schemeClr val="tx1"/>
                          </a:solidFill>
                        </a:rPr>
                        <a:t>445</a:t>
                      </a:r>
                      <a:endParaRPr kumimoji="1" lang="ja-JP" altLang="en-US" sz="16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solidFill>
                            <a:schemeClr val="tx1"/>
                          </a:solidFill>
                        </a:rPr>
                        <a:t>87</a:t>
                      </a:r>
                      <a:endParaRPr kumimoji="1"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dot"/>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
        <p:nvSpPr>
          <p:cNvPr id="11" name="正方形/長方形 10"/>
          <p:cNvSpPr/>
          <p:nvPr/>
        </p:nvSpPr>
        <p:spPr>
          <a:xfrm>
            <a:off x="4900975" y="1988840"/>
            <a:ext cx="678360" cy="108012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p:txBody>
          <a:bodyPr/>
          <a:lstStyle/>
          <a:p>
            <a:r>
              <a:rPr kumimoji="1" lang="en-US" altLang="ja-JP" sz="1600" dirty="0" smtClean="0">
                <a:solidFill>
                  <a:schemeClr val="tx1"/>
                </a:solidFill>
              </a:rPr>
              <a:t>21</a:t>
            </a:r>
            <a:endParaRPr kumimoji="1" lang="ja-JP" altLang="en-US" dirty="0">
              <a:solidFill>
                <a:schemeClr val="tx1"/>
              </a:solidFill>
            </a:endParaRPr>
          </a:p>
        </p:txBody>
      </p:sp>
      <p:sp>
        <p:nvSpPr>
          <p:cNvPr id="13" name="テキスト ボックス 12"/>
          <p:cNvSpPr txBox="1"/>
          <p:nvPr/>
        </p:nvSpPr>
        <p:spPr>
          <a:xfrm>
            <a:off x="683568" y="3501008"/>
            <a:ext cx="7848872" cy="1422679"/>
          </a:xfrm>
          <a:prstGeom prst="rect">
            <a:avLst/>
          </a:prstGeom>
          <a:noFill/>
          <a:ln>
            <a:noFill/>
          </a:ln>
        </p:spPr>
        <p:txBody>
          <a:bodyPr wrap="square" lIns="144000" tIns="144000" rtlCol="0">
            <a:spAutoFit/>
          </a:bodyPr>
          <a:lstStyle/>
          <a:p>
            <a:r>
              <a:rPr lang="ja-JP" altLang="en-US" sz="1600" b="1" dirty="0" smtClean="0">
                <a:latin typeface="+mn-ea"/>
              </a:rPr>
              <a:t>・ 項目Ａは</a:t>
            </a:r>
            <a:r>
              <a:rPr lang="ja-JP" altLang="en-US" sz="1600" b="1" dirty="0">
                <a:latin typeface="+mn-ea"/>
              </a:rPr>
              <a:t>、市立東大阪医療センターが上回っている</a:t>
            </a:r>
            <a:r>
              <a:rPr lang="ja-JP" altLang="en-US" sz="1600" b="1" dirty="0" smtClean="0">
                <a:latin typeface="+mn-ea"/>
              </a:rPr>
              <a:t>。（</a:t>
            </a:r>
            <a:r>
              <a:rPr lang="ja-JP" altLang="en-US" sz="1600" b="1" dirty="0" smtClean="0">
                <a:latin typeface="+mn-ea"/>
              </a:rPr>
              <a:t>八尾市立病院</a:t>
            </a:r>
            <a:r>
              <a:rPr lang="ja-JP" altLang="en-US" sz="1600" b="1" dirty="0" smtClean="0">
                <a:latin typeface="+mn-ea"/>
              </a:rPr>
              <a:t>の</a:t>
            </a:r>
            <a:r>
              <a:rPr lang="en-US" altLang="ja-JP" sz="1600" b="1" dirty="0" smtClean="0">
                <a:latin typeface="+mn-ea"/>
              </a:rPr>
              <a:t>1.25</a:t>
            </a:r>
            <a:r>
              <a:rPr lang="ja-JP" altLang="en-US" sz="1600" b="1" dirty="0" smtClean="0">
                <a:latin typeface="+mn-ea"/>
              </a:rPr>
              <a:t>倍）</a:t>
            </a:r>
            <a:endParaRPr lang="en-US" altLang="ja-JP" sz="1600" b="1" dirty="0" smtClean="0">
              <a:latin typeface="+mn-ea"/>
            </a:endParaRPr>
          </a:p>
          <a:p>
            <a:r>
              <a:rPr lang="ja-JP" altLang="en-US" sz="1600" b="1" dirty="0" smtClean="0">
                <a:latin typeface="+mn-ea"/>
              </a:rPr>
              <a:t>・ 項目Ｂは、両病院ともほぼ同数。</a:t>
            </a:r>
            <a:endParaRPr lang="en-US" altLang="ja-JP" sz="1600" b="1" dirty="0" smtClean="0">
              <a:latin typeface="+mn-ea"/>
            </a:endParaRPr>
          </a:p>
          <a:p>
            <a:r>
              <a:rPr lang="ja-JP" altLang="en-US" sz="1600" b="1" dirty="0" smtClean="0">
                <a:latin typeface="+mn-ea"/>
              </a:rPr>
              <a:t>・ 項目Ｃは</a:t>
            </a:r>
            <a:r>
              <a:rPr lang="ja-JP" altLang="en-US" sz="1600" b="1" dirty="0">
                <a:latin typeface="+mn-ea"/>
              </a:rPr>
              <a:t>、八尾市立病院が上回っている</a:t>
            </a:r>
            <a:r>
              <a:rPr lang="ja-JP" altLang="en-US" sz="1600" b="1" dirty="0" smtClean="0">
                <a:latin typeface="+mn-ea"/>
              </a:rPr>
              <a:t>。（</a:t>
            </a:r>
            <a:r>
              <a:rPr lang="ja-JP" altLang="en-US" sz="1600" b="1" dirty="0">
                <a:latin typeface="+mn-ea"/>
              </a:rPr>
              <a:t>東大阪医療</a:t>
            </a:r>
            <a:r>
              <a:rPr lang="ja-JP" altLang="en-US" sz="1600" b="1" dirty="0" smtClean="0">
                <a:latin typeface="+mn-ea"/>
              </a:rPr>
              <a:t>センターの２倍以上）</a:t>
            </a:r>
            <a:endParaRPr lang="en-US" altLang="ja-JP" sz="1600" b="1" dirty="0" smtClean="0">
              <a:latin typeface="+mn-ea"/>
            </a:endParaRPr>
          </a:p>
          <a:p>
            <a:r>
              <a:rPr lang="ja-JP" altLang="en-US" sz="1600" b="1" dirty="0" smtClean="0">
                <a:latin typeface="+mn-ea"/>
              </a:rPr>
              <a:t>・ 項目Ｄは、八尾市立病院が上回っている</a:t>
            </a:r>
            <a:r>
              <a:rPr lang="ja-JP" altLang="en-US" sz="1600" b="1" dirty="0">
                <a:latin typeface="+mn-ea"/>
              </a:rPr>
              <a:t>。（東大阪医療</a:t>
            </a:r>
            <a:r>
              <a:rPr lang="ja-JP" altLang="en-US" sz="1600" b="1" dirty="0" smtClean="0">
                <a:latin typeface="+mn-ea"/>
              </a:rPr>
              <a:t>センターの２倍以上）</a:t>
            </a:r>
            <a:endParaRPr lang="en-US" altLang="ja-JP" sz="1600" b="1" dirty="0" smtClean="0">
              <a:latin typeface="+mn-ea"/>
            </a:endParaRPr>
          </a:p>
          <a:p>
            <a:r>
              <a:rPr lang="ja-JP" altLang="en-US" sz="1600" b="1" dirty="0" smtClean="0">
                <a:latin typeface="+mn-ea"/>
              </a:rPr>
              <a:t>・ 項目Ｅは</a:t>
            </a:r>
            <a:r>
              <a:rPr lang="ja-JP" altLang="en-US" sz="1600" b="1" dirty="0">
                <a:latin typeface="+mn-ea"/>
              </a:rPr>
              <a:t>、市立東大阪医療</a:t>
            </a:r>
            <a:r>
              <a:rPr lang="ja-JP" altLang="en-US" sz="1600" b="1" dirty="0" smtClean="0">
                <a:latin typeface="+mn-ea"/>
              </a:rPr>
              <a:t>センター</a:t>
            </a:r>
            <a:r>
              <a:rPr lang="ja-JP" altLang="en-US" sz="1600" b="1" dirty="0">
                <a:latin typeface="+mn-ea"/>
              </a:rPr>
              <a:t>が上回っている。（</a:t>
            </a:r>
            <a:r>
              <a:rPr lang="ja-JP" altLang="en-US" sz="1600" b="1" dirty="0" smtClean="0">
                <a:latin typeface="+mn-ea"/>
              </a:rPr>
              <a:t>八尾市立病院</a:t>
            </a:r>
            <a:r>
              <a:rPr lang="ja-JP" altLang="en-US" sz="1600" b="1" dirty="0" smtClean="0">
                <a:latin typeface="+mn-ea"/>
              </a:rPr>
              <a:t>の５倍以上）</a:t>
            </a:r>
            <a:endParaRPr lang="en-US" altLang="ja-JP" sz="1600" b="1" dirty="0">
              <a:latin typeface="+mn-ea"/>
            </a:endParaRPr>
          </a:p>
        </p:txBody>
      </p:sp>
    </p:spTree>
    <p:extLst>
      <p:ext uri="{BB962C8B-B14F-4D97-AF65-F5344CB8AC3E}">
        <p14:creationId xmlns:p14="http://schemas.microsoft.com/office/powerpoint/2010/main" val="417690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高度型の要件充足状況の確認 </a:t>
            </a:r>
            <a:r>
              <a:rPr lang="ja-JP" altLang="en-US" sz="2000" b="1" dirty="0" smtClean="0">
                <a:solidFill>
                  <a:schemeClr val="bg1"/>
                </a:solidFill>
                <a:latin typeface="+mn-ea"/>
                <a:ea typeface="+mn-ea"/>
                <a:cs typeface="Meiryo UI" panose="020B0604030504040204" pitchFamily="50" charset="-128"/>
              </a:rPr>
              <a:t>⑥－３（南河内圏域）</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171030750"/>
              </p:ext>
            </p:extLst>
          </p:nvPr>
        </p:nvGraphicFramePr>
        <p:xfrm>
          <a:off x="746283" y="798552"/>
          <a:ext cx="7712009" cy="2342416"/>
        </p:xfrm>
        <a:graphic>
          <a:graphicData uri="http://schemas.openxmlformats.org/drawingml/2006/table">
            <a:tbl>
              <a:tblPr firstRow="1" bandRow="1">
                <a:tableStyleId>{5C22544A-7EE6-4342-B048-85BDC9FD1C3A}</a:tableStyleId>
              </a:tblPr>
              <a:tblGrid>
                <a:gridCol w="648070"/>
                <a:gridCol w="2179410"/>
                <a:gridCol w="974318"/>
                <a:gridCol w="974318"/>
                <a:gridCol w="987257"/>
                <a:gridCol w="974318"/>
                <a:gridCol w="974318"/>
              </a:tblGrid>
              <a:tr h="215464">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400" dirty="0" smtClean="0"/>
                        <a:t>⑥診療実績が最も優れている拠点病院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464">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Ａ</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院内がん</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登録</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en-US" altLang="ja-JP" sz="1200" b="1" kern="1200" dirty="0" smtClean="0">
                          <a:solidFill>
                            <a:schemeClr val="lt1"/>
                          </a:solidFill>
                          <a:latin typeface="+mn-lt"/>
                          <a:ea typeface="+mn-ea"/>
                          <a:cs typeface="+mn-cs"/>
                        </a:rPr>
                        <a:t>500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Ｂ</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悪性腫瘍</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手術件数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400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Ｃ</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薬物療法</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1,000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0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Ｄ</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放射線治療のべ患者数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200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Ｅ</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緩和ｹｱﾁｰﾑ新規介入数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50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smtClean="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638592">
                <a:tc rowSpan="2">
                  <a:txBody>
                    <a:bodyPr/>
                    <a:lstStyle/>
                    <a:p>
                      <a:pPr algn="ctr"/>
                      <a:r>
                        <a:rPr kumimoji="1" lang="ja-JP" altLang="en-US" sz="1200" dirty="0" smtClean="0"/>
                        <a:t>南河内</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近畿大学医学部附属病院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2,731</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3,180</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14,498</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728</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252</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576064">
                <a:tc vMerge="1">
                  <a:txBody>
                    <a:bodyPr/>
                    <a:lstStyle/>
                    <a:p>
                      <a:pPr algn="ctr"/>
                      <a:endParaRPr kumimoji="1" lang="ja-JP" altLang="en-US" sz="1400" dirty="0"/>
                    </a:p>
                  </a:txBody>
                  <a:tcPr anchor="ctr"/>
                </a:tc>
                <a:tc>
                  <a:txBody>
                    <a:bodyPr/>
                    <a:lstStyle/>
                    <a:p>
                      <a:r>
                        <a:rPr kumimoji="1" lang="ja-JP" altLang="en-US" sz="1400" dirty="0" smtClean="0"/>
                        <a:t>大阪南医療センター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1,011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526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2,693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210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128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5" name="スライド番号プレースホルダー 4"/>
          <p:cNvSpPr>
            <a:spLocks noGrp="1"/>
          </p:cNvSpPr>
          <p:nvPr>
            <p:ph type="sldNum" sz="quarter" idx="12"/>
          </p:nvPr>
        </p:nvSpPr>
        <p:spPr/>
        <p:txBody>
          <a:bodyPr/>
          <a:lstStyle/>
          <a:p>
            <a:r>
              <a:rPr kumimoji="1" lang="en-US" altLang="ja-JP" sz="1600" dirty="0" smtClean="0">
                <a:solidFill>
                  <a:schemeClr val="tx1"/>
                </a:solidFill>
              </a:rPr>
              <a:t>22</a:t>
            </a:r>
            <a:endParaRPr kumimoji="1" lang="ja-JP" altLang="en-US" dirty="0">
              <a:solidFill>
                <a:schemeClr val="tx1"/>
              </a:solidFill>
            </a:endParaRPr>
          </a:p>
        </p:txBody>
      </p:sp>
      <p:sp>
        <p:nvSpPr>
          <p:cNvPr id="13" name="テキスト ボックス 12"/>
          <p:cNvSpPr txBox="1"/>
          <p:nvPr/>
        </p:nvSpPr>
        <p:spPr>
          <a:xfrm>
            <a:off x="683568" y="3501008"/>
            <a:ext cx="7848872" cy="437794"/>
          </a:xfrm>
          <a:prstGeom prst="rect">
            <a:avLst/>
          </a:prstGeom>
          <a:noFill/>
          <a:ln>
            <a:noFill/>
          </a:ln>
        </p:spPr>
        <p:txBody>
          <a:bodyPr wrap="square" lIns="144000" tIns="144000" rtlCol="0">
            <a:spAutoFit/>
          </a:bodyPr>
          <a:lstStyle/>
          <a:p>
            <a:r>
              <a:rPr lang="ja-JP" altLang="en-US" sz="1600" b="1" dirty="0" smtClean="0">
                <a:latin typeface="+mn-ea"/>
              </a:rPr>
              <a:t>・ </a:t>
            </a:r>
            <a:r>
              <a:rPr lang="ja-JP" altLang="en-US" sz="1600" b="1" dirty="0" smtClean="0">
                <a:latin typeface="ＭＳ Ｐゴシック 本文"/>
              </a:rPr>
              <a:t>全ての項目において、近畿大学医学部附属病院が上回って</a:t>
            </a:r>
            <a:r>
              <a:rPr lang="ja-JP" altLang="en-US" sz="1600" b="1" dirty="0">
                <a:latin typeface="ＭＳ Ｐゴシック 本文"/>
              </a:rPr>
              <a:t>いる</a:t>
            </a:r>
            <a:r>
              <a:rPr lang="ja-JP" altLang="en-US" sz="1600" b="1" dirty="0" smtClean="0">
                <a:latin typeface="ＭＳ Ｐゴシック 本文"/>
              </a:rPr>
              <a:t>。</a:t>
            </a:r>
            <a:endParaRPr lang="en-US" altLang="ja-JP" sz="1600" b="1" dirty="0" smtClean="0">
              <a:latin typeface="ＭＳ Ｐゴシック 本文"/>
            </a:endParaRPr>
          </a:p>
        </p:txBody>
      </p:sp>
    </p:spTree>
    <p:extLst>
      <p:ext uri="{BB962C8B-B14F-4D97-AF65-F5344CB8AC3E}">
        <p14:creationId xmlns:p14="http://schemas.microsoft.com/office/powerpoint/2010/main" val="417690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高度型の要件充足状況の確認 </a:t>
            </a:r>
            <a:r>
              <a:rPr lang="ja-JP" altLang="en-US" sz="2000" b="1" dirty="0" smtClean="0">
                <a:solidFill>
                  <a:schemeClr val="bg1"/>
                </a:solidFill>
                <a:latin typeface="+mn-ea"/>
                <a:ea typeface="+mn-ea"/>
                <a:cs typeface="Meiryo UI" panose="020B0604030504040204" pitchFamily="50" charset="-128"/>
              </a:rPr>
              <a:t>⑥－４（大阪市圏域）</a:t>
            </a:r>
            <a:endParaRPr lang="en-US" altLang="ja-JP"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34087362"/>
              </p:ext>
            </p:extLst>
          </p:nvPr>
        </p:nvGraphicFramePr>
        <p:xfrm>
          <a:off x="576625" y="808215"/>
          <a:ext cx="8062757" cy="3916929"/>
        </p:xfrm>
        <a:graphic>
          <a:graphicData uri="http://schemas.openxmlformats.org/drawingml/2006/table">
            <a:tbl>
              <a:tblPr firstRow="1" bandRow="1">
                <a:tableStyleId>{5C22544A-7EE6-4342-B048-85BDC9FD1C3A}</a:tableStyleId>
              </a:tblPr>
              <a:tblGrid>
                <a:gridCol w="648072"/>
                <a:gridCol w="2592288"/>
                <a:gridCol w="864096"/>
                <a:gridCol w="971039"/>
                <a:gridCol w="950000"/>
                <a:gridCol w="1018631"/>
                <a:gridCol w="1018631"/>
              </a:tblGrid>
              <a:tr h="215464">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algn="ctr"/>
                      <a:r>
                        <a:rPr kumimoji="1" lang="ja-JP" altLang="en-US" sz="1400" dirty="0" smtClean="0"/>
                        <a:t>⑥診療実績が最も優れている拠点病院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5464">
                <a:tc vMerge="1">
                  <a:txBody>
                    <a:bodyPr/>
                    <a:lstStyle/>
                    <a:p>
                      <a:endParaRPr kumimoji="1" lang="ja-JP" altLang="en-US"/>
                    </a:p>
                  </a:txBody>
                  <a:tcPr/>
                </a:tc>
                <a:tc vMerge="1">
                  <a:txBody>
                    <a:bodyPr/>
                    <a:lstStyle/>
                    <a:p>
                      <a:endParaRPr kumimoji="1" lang="ja-JP" altLang="en-US"/>
                    </a:p>
                  </a:txBody>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Ａ</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院内がん</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登録</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en-US" altLang="ja-JP" sz="1200" b="1" kern="1200" dirty="0" smtClean="0">
                          <a:solidFill>
                            <a:schemeClr val="lt1"/>
                          </a:solidFill>
                          <a:latin typeface="+mn-lt"/>
                          <a:ea typeface="+mn-ea"/>
                          <a:cs typeface="+mn-cs"/>
                        </a:rPr>
                        <a:t>500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Ｂ</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悪性腫瘍</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手術件数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400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9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Ｃ</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薬物療法</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1,000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0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Ｄ</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放射線治療のべ患者数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200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algn="ctr" defTabSz="914400" rtl="0" eaLnBrk="1" latinLnBrk="0" hangingPunct="1"/>
                      <a:r>
                        <a:rPr kumimoji="1" lang="ja-JP" altLang="en-US" sz="1200" b="1" kern="1200" dirty="0" smtClean="0">
                          <a:solidFill>
                            <a:schemeClr val="lt1"/>
                          </a:solidFill>
                          <a:latin typeface="+mn-lt"/>
                          <a:ea typeface="+mn-ea"/>
                          <a:cs typeface="+mn-cs"/>
                        </a:rPr>
                        <a:t>Ｅ</a:t>
                      </a:r>
                      <a:endParaRPr kumimoji="1" lang="en-US" altLang="ja-JP" sz="1200" b="1" kern="1200" dirty="0" smtClean="0">
                        <a:solidFill>
                          <a:schemeClr val="lt1"/>
                        </a:solidFill>
                        <a:latin typeface="+mn-lt"/>
                        <a:ea typeface="+mn-ea"/>
                        <a:cs typeface="+mn-cs"/>
                      </a:endParaRPr>
                    </a:p>
                    <a:p>
                      <a:pPr marL="0" algn="ctr" defTabSz="914400" rtl="0" eaLnBrk="1" latinLnBrk="0" hangingPunct="1"/>
                      <a:r>
                        <a:rPr kumimoji="1" lang="ja-JP" altLang="en-US" sz="1200" b="1" kern="1200" dirty="0" smtClean="0">
                          <a:solidFill>
                            <a:schemeClr val="lt1"/>
                          </a:solidFill>
                          <a:latin typeface="+mn-lt"/>
                          <a:ea typeface="+mn-ea"/>
                          <a:cs typeface="+mn-cs"/>
                        </a:rPr>
                        <a:t>緩和ｹｱﾁｰﾑ新規介入数</a:t>
                      </a:r>
                      <a:endParaRPr kumimoji="1" lang="en-US" altLang="ja-JP" sz="1200" b="1" kern="1200" dirty="0" smtClean="0">
                        <a:solidFill>
                          <a:schemeClr val="lt1"/>
                        </a:solidFill>
                        <a:latin typeface="+mn-lt"/>
                        <a:ea typeface="+mn-ea"/>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1200" b="1" kern="1200" dirty="0" smtClean="0">
                          <a:solidFill>
                            <a:schemeClr val="lt1"/>
                          </a:solidFill>
                          <a:latin typeface="+mn-lt"/>
                          <a:ea typeface="+mn-ea"/>
                          <a:cs typeface="+mn-cs"/>
                        </a:rPr>
                        <a:t>50</a:t>
                      </a:r>
                      <a:r>
                        <a:rPr kumimoji="1" lang="ja-JP" altLang="en-US" sz="900" b="1" kern="1200" dirty="0" smtClean="0">
                          <a:solidFill>
                            <a:schemeClr val="lt1"/>
                          </a:solidFill>
                          <a:latin typeface="+mn-lt"/>
                          <a:ea typeface="+mn-ea"/>
                          <a:cs typeface="+mn-cs"/>
                        </a:rPr>
                        <a:t>件</a:t>
                      </a:r>
                      <a:r>
                        <a:rPr kumimoji="1" lang="en-US" altLang="ja-JP" sz="900" b="1" kern="1200" dirty="0" smtClean="0">
                          <a:solidFill>
                            <a:schemeClr val="lt1"/>
                          </a:solidFill>
                          <a:latin typeface="+mn-lt"/>
                          <a:ea typeface="+mn-ea"/>
                          <a:cs typeface="+mn-cs"/>
                        </a:rPr>
                        <a:t>/</a:t>
                      </a:r>
                      <a:r>
                        <a:rPr kumimoji="1" lang="ja-JP" altLang="en-US" sz="900" b="1" kern="1200" dirty="0" smtClean="0">
                          <a:solidFill>
                            <a:schemeClr val="lt1"/>
                          </a:solidFill>
                          <a:latin typeface="+mn-lt"/>
                          <a:ea typeface="+mn-ea"/>
                          <a:cs typeface="+mn-cs"/>
                        </a:rPr>
                        <a:t>年</a:t>
                      </a:r>
                      <a:endParaRPr kumimoji="1" lang="ja-JP" altLang="en-US" sz="1200" b="1" kern="1200" dirty="0" smtClean="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556921">
                <a:tc rowSpan="5">
                  <a:txBody>
                    <a:bodyPr/>
                    <a:lstStyle/>
                    <a:p>
                      <a:pPr algn="ctr"/>
                      <a:r>
                        <a:rPr kumimoji="1" lang="ja-JP" altLang="en-US" sz="1200" dirty="0" smtClean="0"/>
                        <a:t>大阪市</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大阪市立大学医学部附属病院</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600" b="1" dirty="0" smtClean="0"/>
                        <a:t>2,920</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600" b="1" dirty="0" smtClean="0"/>
                        <a:t>2,024</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400" b="0" dirty="0" smtClean="0"/>
                        <a:t>9,790</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400" b="0" dirty="0" smtClean="0"/>
                        <a:t>963</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400" b="0" dirty="0" smtClean="0"/>
                        <a:t>116</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504056">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t>大阪市立総合医療センター</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2,318</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1,786</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t>12,323</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t>1,329</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t>1,180</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576064">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smtClean="0"/>
                        <a:t>大阪赤十字病院</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2,331</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1,861</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600" b="1" dirty="0" smtClean="0"/>
                        <a:t>12,228</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618</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r"/>
                      <a:r>
                        <a:rPr kumimoji="1" lang="en-US" altLang="ja-JP" sz="1400" b="0" dirty="0" smtClean="0"/>
                        <a:t>321</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576064">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400" b="0" dirty="0" smtClean="0"/>
                        <a:t>1,189</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400" b="0" dirty="0" smtClean="0"/>
                        <a:t>1,322</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400" b="0" dirty="0" smtClean="0"/>
                        <a:t>2,791</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400" b="0" dirty="0" smtClean="0"/>
                        <a:t>359</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r"/>
                      <a:r>
                        <a:rPr kumimoji="1" lang="en-US" altLang="ja-JP" sz="1400" b="0" dirty="0" smtClean="0"/>
                        <a:t>589</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r>
              <a:tr h="576064">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dirty="0" smtClean="0"/>
                        <a:t>大阪急性期・総合医療センター</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2,220</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1,805</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b="0" dirty="0" smtClean="0"/>
                        <a:t>2,504</a:t>
                      </a:r>
                      <a:endParaRPr kumimoji="1" lang="ja-JP" altLang="en-US" sz="16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547</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b="0" dirty="0" smtClean="0"/>
                        <a:t>254</a:t>
                      </a:r>
                      <a:endParaRPr kumimoji="1"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9" name="正方形/長方形 8"/>
          <p:cNvSpPr/>
          <p:nvPr/>
        </p:nvSpPr>
        <p:spPr>
          <a:xfrm>
            <a:off x="5868144" y="2564904"/>
            <a:ext cx="799502" cy="969866"/>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p:txBody>
          <a:bodyPr/>
          <a:lstStyle/>
          <a:p>
            <a:r>
              <a:rPr kumimoji="1" lang="en-US" altLang="ja-JP" sz="1600" dirty="0" smtClean="0">
                <a:solidFill>
                  <a:schemeClr val="tx1"/>
                </a:solidFill>
              </a:rPr>
              <a:t>23</a:t>
            </a:r>
            <a:endParaRPr kumimoji="1" lang="ja-JP" altLang="en-US" dirty="0">
              <a:solidFill>
                <a:schemeClr val="tx1"/>
              </a:solidFill>
            </a:endParaRPr>
          </a:p>
        </p:txBody>
      </p:sp>
      <p:sp>
        <p:nvSpPr>
          <p:cNvPr id="13" name="テキスト ボックス 12"/>
          <p:cNvSpPr txBox="1"/>
          <p:nvPr/>
        </p:nvSpPr>
        <p:spPr>
          <a:xfrm>
            <a:off x="547608" y="4797152"/>
            <a:ext cx="8208912" cy="1422679"/>
          </a:xfrm>
          <a:prstGeom prst="rect">
            <a:avLst/>
          </a:prstGeom>
          <a:noFill/>
          <a:ln>
            <a:noFill/>
          </a:ln>
        </p:spPr>
        <p:txBody>
          <a:bodyPr wrap="square" lIns="144000" tIns="144000" rtlCol="0">
            <a:spAutoFit/>
          </a:bodyPr>
          <a:lstStyle/>
          <a:p>
            <a:r>
              <a:rPr lang="ja-JP" altLang="en-US" sz="1600" b="1" dirty="0" smtClean="0">
                <a:latin typeface="+mn-ea"/>
              </a:rPr>
              <a:t>・ 項目Ａは、大阪市立大学医学部附属病院が最も多い。</a:t>
            </a:r>
            <a:endParaRPr lang="en-US" altLang="ja-JP" sz="1600" b="1" dirty="0" smtClean="0">
              <a:latin typeface="+mn-ea"/>
            </a:endParaRPr>
          </a:p>
          <a:p>
            <a:r>
              <a:rPr lang="ja-JP" altLang="en-US" sz="1600" b="1" dirty="0" smtClean="0">
                <a:latin typeface="+mn-ea"/>
              </a:rPr>
              <a:t>・ </a:t>
            </a:r>
            <a:r>
              <a:rPr lang="ja-JP" altLang="en-US" sz="1600" b="1" dirty="0">
                <a:latin typeface="+mn-ea"/>
              </a:rPr>
              <a:t>項目</a:t>
            </a:r>
            <a:r>
              <a:rPr lang="ja-JP" altLang="en-US" sz="1600" b="1" dirty="0" smtClean="0">
                <a:latin typeface="+mn-ea"/>
              </a:rPr>
              <a:t>Ｂは、</a:t>
            </a:r>
            <a:r>
              <a:rPr lang="ja-JP" altLang="en-US" sz="1600" b="1" dirty="0">
                <a:latin typeface="+mn-ea"/>
              </a:rPr>
              <a:t>大阪市立大学医学部附属病院が最も多い。</a:t>
            </a:r>
            <a:endParaRPr lang="en-US" altLang="ja-JP" sz="1600" b="1" dirty="0" smtClean="0">
              <a:latin typeface="+mn-ea"/>
            </a:endParaRPr>
          </a:p>
          <a:p>
            <a:r>
              <a:rPr lang="ja-JP" altLang="en-US" sz="1600" b="1" dirty="0" smtClean="0">
                <a:latin typeface="+mn-ea"/>
              </a:rPr>
              <a:t>・ 項目Ｃは</a:t>
            </a:r>
            <a:r>
              <a:rPr lang="ja-JP" altLang="en-US" sz="1600" b="1" dirty="0">
                <a:latin typeface="+mn-ea"/>
              </a:rPr>
              <a:t>、大阪市立総合医療</a:t>
            </a:r>
            <a:r>
              <a:rPr lang="ja-JP" altLang="en-US" sz="1600" b="1" dirty="0" smtClean="0">
                <a:latin typeface="+mn-ea"/>
              </a:rPr>
              <a:t>センターと大阪赤十字病院とが、ほぼ同数。</a:t>
            </a:r>
            <a:endParaRPr lang="en-US" altLang="ja-JP" sz="1600" b="1" dirty="0" smtClean="0">
              <a:latin typeface="+mn-ea"/>
            </a:endParaRPr>
          </a:p>
          <a:p>
            <a:r>
              <a:rPr lang="ja-JP" altLang="en-US" sz="1600" b="1" dirty="0" smtClean="0">
                <a:latin typeface="+mn-ea"/>
              </a:rPr>
              <a:t>・ 項目Ｄは</a:t>
            </a:r>
            <a:r>
              <a:rPr lang="ja-JP" altLang="en-US" sz="1600" b="1" dirty="0">
                <a:latin typeface="+mn-ea"/>
              </a:rPr>
              <a:t>、大阪市立総合医療センターが最も多い。</a:t>
            </a:r>
            <a:endParaRPr lang="en-US" altLang="ja-JP" sz="1600" b="1" dirty="0" smtClean="0">
              <a:latin typeface="+mn-ea"/>
            </a:endParaRPr>
          </a:p>
          <a:p>
            <a:r>
              <a:rPr lang="ja-JP" altLang="en-US" sz="1600" b="1" dirty="0" smtClean="0">
                <a:latin typeface="+mn-ea"/>
              </a:rPr>
              <a:t>・ 項目Ｅは</a:t>
            </a:r>
            <a:r>
              <a:rPr lang="ja-JP" altLang="en-US" sz="1600" b="1" dirty="0">
                <a:latin typeface="+mn-ea"/>
              </a:rPr>
              <a:t>、大阪市立総合医療センターが最も</a:t>
            </a:r>
            <a:r>
              <a:rPr lang="ja-JP" altLang="en-US" sz="1600" b="1" dirty="0" smtClean="0">
                <a:latin typeface="+mn-ea"/>
              </a:rPr>
              <a:t>多い。</a:t>
            </a:r>
            <a:endParaRPr lang="en-US" altLang="ja-JP" sz="1600" b="1" dirty="0" smtClean="0">
              <a:latin typeface="+mn-ea"/>
            </a:endParaRPr>
          </a:p>
        </p:txBody>
      </p:sp>
    </p:spTree>
    <p:extLst>
      <p:ext uri="{BB962C8B-B14F-4D97-AF65-F5344CB8AC3E}">
        <p14:creationId xmlns:p14="http://schemas.microsoft.com/office/powerpoint/2010/main" val="417690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987254401"/>
              </p:ext>
            </p:extLst>
          </p:nvPr>
        </p:nvGraphicFramePr>
        <p:xfrm>
          <a:off x="179510" y="764704"/>
          <a:ext cx="8640962" cy="5567680"/>
        </p:xfrm>
        <a:graphic>
          <a:graphicData uri="http://schemas.openxmlformats.org/drawingml/2006/table">
            <a:tbl>
              <a:tblPr firstRow="1" bandRow="1">
                <a:tableStyleId>{5C22544A-7EE6-4342-B048-85BDC9FD1C3A}</a:tableStyleId>
              </a:tblPr>
              <a:tblGrid>
                <a:gridCol w="720082"/>
                <a:gridCol w="2376264"/>
                <a:gridCol w="615053"/>
                <a:gridCol w="753099"/>
                <a:gridCol w="720080"/>
                <a:gridCol w="648072"/>
                <a:gridCol w="648072"/>
                <a:gridCol w="648072"/>
                <a:gridCol w="648072"/>
                <a:gridCol w="864096"/>
              </a:tblGrid>
              <a:tr h="291665">
                <a:tc rowSpan="2">
                  <a:txBody>
                    <a:bodyPr/>
                    <a:lstStyle/>
                    <a:p>
                      <a:pPr algn="ctr"/>
                      <a:r>
                        <a:rPr kumimoji="1" lang="ja-JP" altLang="en-US" sz="1400" dirty="0" smtClean="0"/>
                        <a:t>圏域</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400" dirty="0" smtClean="0"/>
                        <a:t>病院名</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推薦希望</a:t>
                      </a:r>
                      <a:endParaRPr kumimoji="1" lang="en-US" altLang="ja-JP" sz="1400" dirty="0" smtClean="0"/>
                    </a:p>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algn="ctr"/>
                      <a:r>
                        <a:rPr kumimoji="1" lang="ja-JP" altLang="en-US" sz="1400" dirty="0" smtClean="0"/>
                        <a:t>要件充足状況</a:t>
                      </a:r>
                      <a:endParaRPr kumimoji="1" lang="ja-JP" altLang="en-US" sz="1400" dirty="0"/>
                    </a:p>
                  </a:txBody>
                  <a:tcPr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algn="ctr"/>
                      <a:r>
                        <a:rPr kumimoji="1" lang="ja-JP" altLang="en-US" sz="1400" dirty="0" smtClean="0"/>
                        <a:t>推薦</a:t>
                      </a:r>
                      <a:endParaRPr kumimoji="1" lang="en-US" altLang="ja-JP" sz="1400" dirty="0" smtClean="0"/>
                    </a:p>
                    <a:p>
                      <a:pPr algn="ctr"/>
                      <a:r>
                        <a:rPr kumimoji="1" lang="ja-JP" altLang="en-US" sz="1400" dirty="0" smtClean="0"/>
                        <a:t>病院</a:t>
                      </a:r>
                      <a:endParaRPr kumimoji="1" lang="en-US" altLang="ja-JP" sz="1400" dirty="0" smtClean="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302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a:lnSpc>
                          <a:spcPts val="1100"/>
                        </a:lnSpc>
                      </a:pPr>
                      <a:endParaRPr kumimoji="1" lang="ja-JP" altLang="en-US" sz="1200" b="1" dirty="0" smtClean="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ts val="1200"/>
                        </a:lnSpc>
                      </a:pPr>
                      <a:r>
                        <a:rPr kumimoji="1" lang="ja-JP" altLang="en-US" sz="1200" b="1" dirty="0" smtClean="0">
                          <a:solidFill>
                            <a:schemeClr val="bg1"/>
                          </a:solidFill>
                        </a:rPr>
                        <a:t>①</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望ましい要件</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ts val="1200"/>
                        </a:lnSpc>
                      </a:pPr>
                      <a:r>
                        <a:rPr kumimoji="1" lang="ja-JP" altLang="en-US" sz="1200" b="1" dirty="0" smtClean="0">
                          <a:solidFill>
                            <a:schemeClr val="bg1"/>
                          </a:solidFill>
                        </a:rPr>
                        <a:t>②</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相談</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支援Ｃ</a:t>
                      </a:r>
                      <a:endParaRPr kumimoji="1" lang="ja-JP" altLang="en-US" sz="12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ts val="1200"/>
                        </a:lnSpc>
                      </a:pPr>
                      <a:r>
                        <a:rPr kumimoji="1" lang="ja-JP" altLang="en-US" sz="1200" b="1" dirty="0" smtClean="0">
                          <a:solidFill>
                            <a:schemeClr val="bg1"/>
                          </a:solidFill>
                        </a:rPr>
                        <a:t>③</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医療</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安全</a:t>
                      </a:r>
                      <a:endParaRPr kumimoji="1" lang="ja-JP" altLang="en-US" sz="12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bg1"/>
                          </a:solidFill>
                        </a:rPr>
                        <a:t>④</a:t>
                      </a:r>
                      <a:endParaRPr kumimoji="1" lang="en-US" altLang="ja-JP" sz="1200" b="1" dirty="0" smtClean="0">
                        <a:solidFill>
                          <a:schemeClr val="bg1"/>
                        </a:solidFill>
                      </a:endParaRPr>
                    </a:p>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bg1"/>
                          </a:solidFill>
                        </a:rPr>
                        <a:t>放射線治療</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bg1"/>
                          </a:solidFill>
                        </a:rPr>
                        <a:t>⑤</a:t>
                      </a:r>
                      <a:endParaRPr kumimoji="1" lang="en-US" altLang="ja-JP" sz="1200" b="1" dirty="0" smtClean="0">
                        <a:solidFill>
                          <a:schemeClr val="bg1"/>
                        </a:solidFill>
                      </a:endParaRPr>
                    </a:p>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bg1"/>
                          </a:solidFill>
                        </a:rPr>
                        <a:t>緩和</a:t>
                      </a:r>
                      <a:endParaRPr kumimoji="1" lang="en-US" altLang="ja-JP" sz="1200" b="1" dirty="0" smtClean="0">
                        <a:solidFill>
                          <a:schemeClr val="bg1"/>
                        </a:solidFill>
                      </a:endParaRPr>
                    </a:p>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200" b="1" dirty="0" smtClean="0">
                          <a:solidFill>
                            <a:schemeClr val="bg1"/>
                          </a:solidFill>
                        </a:rPr>
                        <a:t>ケアＣ</a:t>
                      </a:r>
                      <a:endParaRPr kumimoji="1" lang="en-US" altLang="ja-JP" sz="1200" b="1" dirty="0" smtClean="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lnSpc>
                          <a:spcPts val="1200"/>
                        </a:lnSpc>
                      </a:pPr>
                      <a:r>
                        <a:rPr kumimoji="1" lang="ja-JP" altLang="en-US" sz="1200" b="1" dirty="0" smtClean="0">
                          <a:solidFill>
                            <a:schemeClr val="bg1"/>
                          </a:solidFill>
                        </a:rPr>
                        <a:t>⑥</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診療</a:t>
                      </a:r>
                      <a:endParaRPr kumimoji="1" lang="en-US" altLang="ja-JP" sz="1200" b="1" dirty="0" smtClean="0">
                        <a:solidFill>
                          <a:schemeClr val="bg1"/>
                        </a:solidFill>
                      </a:endParaRPr>
                    </a:p>
                    <a:p>
                      <a:pPr algn="ctr">
                        <a:lnSpc>
                          <a:spcPts val="1200"/>
                        </a:lnSpc>
                      </a:pPr>
                      <a:r>
                        <a:rPr kumimoji="1" lang="ja-JP" altLang="en-US" sz="1200" b="1" dirty="0" smtClean="0">
                          <a:solidFill>
                            <a:schemeClr val="bg1"/>
                          </a:solidFill>
                        </a:rPr>
                        <a:t>実績</a:t>
                      </a:r>
                      <a:endParaRPr kumimoji="1" lang="ja-JP" altLang="en-US" sz="1200" b="1" dirty="0">
                        <a:solidFill>
                          <a:schemeClr val="bg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pPr algn="ctr">
                        <a:lnSpc>
                          <a:spcPts val="1200"/>
                        </a:lnSpc>
                      </a:pPr>
                      <a:endParaRPr kumimoji="1" lang="ja-JP" altLang="en-US" sz="1200" b="1" dirty="0">
                        <a:solidFill>
                          <a:schemeClr val="bg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124272">
                <a:tc rowSpan="2">
                  <a:txBody>
                    <a:bodyPr/>
                    <a:lstStyle/>
                    <a:p>
                      <a:pPr algn="ctr">
                        <a:lnSpc>
                          <a:spcPts val="1600"/>
                        </a:lnSpc>
                      </a:pPr>
                      <a:r>
                        <a:rPr kumimoji="1" lang="ja-JP" altLang="en-US" sz="1400" dirty="0" smtClean="0"/>
                        <a:t>豊　能</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大阪大学医学部附属病院</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BlToTr w="12700" cap="flat" cmpd="sng" algn="ctr">
                      <a:noFill/>
                      <a:prstDash val="solid"/>
                      <a:round/>
                      <a:headEnd type="none" w="med" len="med"/>
                      <a:tailEnd type="none" w="med" len="med"/>
                    </a:lnBlToTr>
                    <a:noFill/>
                  </a:tcPr>
                </a:tc>
                <a:tc rowSpan="2">
                  <a:txBody>
                    <a:bodyPr/>
                    <a:lstStyle/>
                    <a:p>
                      <a:pPr algn="ctr">
                        <a:lnSpc>
                          <a:spcPts val="1600"/>
                        </a:lnSpc>
                      </a:pPr>
                      <a:r>
                        <a:rPr kumimoji="1" lang="ja-JP" altLang="en-US" sz="1400" b="0" dirty="0" smtClean="0"/>
                        <a:t>なし</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r>
              <a:tr h="179512">
                <a:tc vMerge="1">
                  <a:txBody>
                    <a:bodyPr/>
                    <a:lstStyle/>
                    <a:p>
                      <a:pPr algn="ctr"/>
                      <a:endParaRPr kumimoji="1" lang="ja-JP" altLang="en-US" sz="1400" dirty="0"/>
                    </a:p>
                  </a:txBody>
                  <a:tcPr anchor="ctr"/>
                </a:tc>
                <a:tc>
                  <a:txBody>
                    <a:bodyPr/>
                    <a:lstStyle/>
                    <a:p>
                      <a:pPr>
                        <a:lnSpc>
                          <a:spcPts val="1600"/>
                        </a:lnSpc>
                      </a:pPr>
                      <a:r>
                        <a:rPr kumimoji="1" lang="ja-JP" altLang="en-US" sz="1300" b="0" dirty="0" smtClean="0"/>
                        <a:t>市立豊中病院</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400" b="0" dirty="0" smtClean="0"/>
                        <a:t>―</a:t>
                      </a:r>
                      <a:endParaRPr kumimoji="1" lang="ja-JP" altLang="en-US" sz="1400" b="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400" b="0" dirty="0" smtClean="0"/>
                        <a:t>―</a:t>
                      </a:r>
                      <a:endParaRPr kumimoji="1" lang="ja-JP" altLang="en-US" sz="1400" b="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400" b="0" dirty="0" smtClean="0"/>
                        <a:t>―</a:t>
                      </a:r>
                      <a:endParaRPr kumimoji="1" lang="ja-JP" altLang="en-US" sz="1400" b="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400" b="0" dirty="0" smtClean="0"/>
                        <a:t>―</a:t>
                      </a:r>
                      <a:endParaRPr kumimoji="1" lang="ja-JP" altLang="en-US" sz="1400" b="0" dirty="0" smtClean="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400" b="0" dirty="0" smtClean="0"/>
                        <a:t>―</a:t>
                      </a:r>
                      <a:endParaRPr kumimoji="1" lang="ja-JP" altLang="en-US" sz="1400" b="0" dirty="0" smtClean="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vMerge="1">
                  <a:txBody>
                    <a:bodyPr/>
                    <a:lstStyle/>
                    <a:p>
                      <a:pPr algn="ctr">
                        <a:lnSpc>
                          <a:spcPts val="1600"/>
                        </a:lnSpc>
                      </a:pP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r>
              <a:tr h="0">
                <a:tc>
                  <a:txBody>
                    <a:bodyPr/>
                    <a:lstStyle/>
                    <a:p>
                      <a:pPr algn="ctr">
                        <a:lnSpc>
                          <a:spcPts val="1600"/>
                        </a:lnSpc>
                      </a:pPr>
                      <a:r>
                        <a:rPr kumimoji="1" lang="ja-JP" altLang="en-US" sz="1400" b="1" dirty="0" smtClean="0"/>
                        <a:t>三　島</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ts val="1600"/>
                        </a:lnSpc>
                      </a:pPr>
                      <a:r>
                        <a:rPr kumimoji="1" lang="ja-JP" altLang="en-US" sz="1300" b="1" dirty="0" smtClean="0"/>
                        <a:t>大阪医科大学附属病院</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400" b="0" dirty="0" smtClean="0"/>
                        <a:t>〇</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400" b="0" dirty="0" smtClean="0"/>
                        <a:t>〇</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400" b="0" dirty="0" smtClean="0"/>
                        <a:t>〇</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ja-JP" altLang="en-US" sz="1400" b="0" dirty="0" smtClean="0"/>
                        <a:t>〇</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0" dirty="0" smtClean="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40000"/>
                        <a:lumOff val="60000"/>
                      </a:schemeClr>
                    </a:solidFill>
                  </a:tcPr>
                </a:tc>
                <a:tc>
                  <a:txBody>
                    <a:bodyPr/>
                    <a:lstStyle/>
                    <a:p>
                      <a:pPr algn="ctr">
                        <a:lnSpc>
                          <a:spcPts val="1600"/>
                        </a:lnSpc>
                      </a:pPr>
                      <a:endParaRPr kumimoji="1" lang="ja-JP" altLang="en-US" sz="1400" b="1"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solidFill>
                      <a:schemeClr val="accent2">
                        <a:lumMod val="40000"/>
                        <a:lumOff val="60000"/>
                      </a:schemeClr>
                    </a:solidFill>
                  </a:tcPr>
                </a:tc>
              </a:tr>
              <a:tr h="145976">
                <a:tc>
                  <a:txBody>
                    <a:bodyPr/>
                    <a:lstStyle/>
                    <a:p>
                      <a:pPr algn="ctr">
                        <a:lnSpc>
                          <a:spcPts val="1600"/>
                        </a:lnSpc>
                      </a:pPr>
                      <a:r>
                        <a:rPr kumimoji="1" lang="ja-JP" altLang="en-US" sz="1400" dirty="0" smtClean="0"/>
                        <a:t>北河内</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関西医科大学附属病院</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a:txBody>
                    <a:bodyPr/>
                    <a:lstStyle/>
                    <a:p>
                      <a:pPr algn="ctr">
                        <a:lnSpc>
                          <a:spcPts val="1600"/>
                        </a:lnSpc>
                      </a:pPr>
                      <a:r>
                        <a:rPr kumimoji="1" lang="ja-JP" altLang="en-US" sz="1400" b="0" dirty="0" smtClean="0"/>
                        <a:t>なし</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r>
              <a:tr h="129208">
                <a:tc rowSpan="2">
                  <a:txBody>
                    <a:bodyPr/>
                    <a:lstStyle/>
                    <a:p>
                      <a:pPr algn="ctr">
                        <a:lnSpc>
                          <a:spcPts val="1600"/>
                        </a:lnSpc>
                      </a:pPr>
                      <a:r>
                        <a:rPr kumimoji="1" lang="ja-JP" altLang="en-US" sz="1400" b="1" dirty="0" smtClean="0"/>
                        <a:t>中河内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ts val="1600"/>
                        </a:lnSpc>
                      </a:pPr>
                      <a:r>
                        <a:rPr kumimoji="1" lang="ja-JP" altLang="en-US" sz="1300" b="0" dirty="0" smtClean="0">
                          <a:solidFill>
                            <a:schemeClr val="tx1"/>
                          </a:solidFill>
                        </a:rPr>
                        <a:t>市立東大阪医療センター</a:t>
                      </a:r>
                      <a:endParaRPr kumimoji="1" lang="ja-JP" altLang="en-US" sz="13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solidFill>
                            <a:schemeClr val="tx1"/>
                          </a:solidFill>
                        </a:rPr>
                        <a:t>〇</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400" b="0" dirty="0" smtClean="0">
                          <a:solidFill>
                            <a:schemeClr val="tx1"/>
                          </a:solidFill>
                        </a:rPr>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400" b="0" dirty="0" smtClean="0"/>
                        <a:t>―</a:t>
                      </a:r>
                      <a:endParaRPr kumimoji="1" lang="ja-JP" altLang="en-US" sz="1400" b="0" dirty="0" smtClean="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0">
                <a:tc vMerge="1">
                  <a:txBody>
                    <a:bodyPr/>
                    <a:lstStyle/>
                    <a:p>
                      <a:pPr algn="ctr"/>
                      <a:endParaRPr kumimoji="1" lang="ja-JP" altLang="en-US" sz="1400" dirty="0"/>
                    </a:p>
                  </a:txBody>
                  <a:tcPr anchor="ctr"/>
                </a:tc>
                <a:tc>
                  <a:txBody>
                    <a:bodyPr/>
                    <a:lstStyle/>
                    <a:p>
                      <a:pPr>
                        <a:lnSpc>
                          <a:spcPts val="1600"/>
                        </a:lnSpc>
                      </a:pPr>
                      <a:r>
                        <a:rPr kumimoji="1" lang="ja-JP" altLang="en-US" sz="1300" b="1" dirty="0" smtClean="0">
                          <a:solidFill>
                            <a:schemeClr val="tx1"/>
                          </a:solidFill>
                        </a:rPr>
                        <a:t>八尾市立病院</a:t>
                      </a:r>
                      <a:endParaRPr kumimoji="1" lang="ja-JP" altLang="en-US" sz="13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lang="ja-JP" altLang="en-US" sz="1400" b="0" dirty="0" smtClean="0">
                          <a:solidFill>
                            <a:schemeClr val="tx1"/>
                          </a:solidFill>
                        </a:rPr>
                        <a:t>〇</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solidFill>
                            <a:schemeClr val="tx1"/>
                          </a:solidFill>
                        </a:rPr>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lnSpc>
                          <a:spcPts val="1600"/>
                        </a:lnSpc>
                      </a:pP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0">
                <a:tc rowSpan="2">
                  <a:txBody>
                    <a:bodyPr/>
                    <a:lstStyle/>
                    <a:p>
                      <a:pPr algn="ctr">
                        <a:lnSpc>
                          <a:spcPts val="1600"/>
                        </a:lnSpc>
                      </a:pPr>
                      <a:r>
                        <a:rPr kumimoji="1" lang="ja-JP" altLang="en-US" sz="1400" b="1" dirty="0" smtClean="0"/>
                        <a:t>南河内</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300" b="1" dirty="0" smtClean="0">
                          <a:solidFill>
                            <a:schemeClr val="tx1"/>
                          </a:solidFill>
                        </a:rPr>
                        <a:t>近畿大学医学部附属病院</a:t>
                      </a:r>
                      <a:endParaRPr kumimoji="1" lang="ja-JP" altLang="en-US" sz="13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lang="ja-JP" altLang="en-US" sz="1400" b="0" dirty="0" smtClean="0">
                          <a:solidFill>
                            <a:schemeClr val="tx1"/>
                          </a:solidFill>
                        </a:rPr>
                        <a:t>○</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lang="ja-JP" altLang="en-US" sz="1400" b="0" dirty="0" smtClean="0">
                          <a:solidFill>
                            <a:schemeClr val="tx1"/>
                          </a:solidFill>
                        </a:rPr>
                        <a:t>〇</a:t>
                      </a:r>
                      <a:endParaRPr lang="ja-JP" alt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solidFill>
                            <a:schemeClr val="tx1"/>
                          </a:solidFill>
                        </a:rPr>
                        <a:t>〇</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solidFill>
                            <a:schemeClr val="tx1"/>
                          </a:solidFill>
                        </a:rPr>
                        <a:t>○</a:t>
                      </a: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endParaRPr kumimoji="1" lang="ja-JP" altLang="en-US" sz="1400" b="0" dirty="0">
                        <a:solidFill>
                          <a:schemeClr val="tx1"/>
                        </a:solidFill>
                      </a:endParaRP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endParaRPr kumimoji="1" lang="ja-JP" altLang="en-US" sz="14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150912">
                <a:tc vMerge="1">
                  <a:txBody>
                    <a:bodyPr/>
                    <a:lstStyle/>
                    <a:p>
                      <a:pPr algn="ctr"/>
                      <a:endParaRPr kumimoji="1" lang="ja-JP" altLang="en-US" sz="1400" dirty="0"/>
                    </a:p>
                  </a:txBody>
                  <a:tcPr anchor="ctr"/>
                </a:tc>
                <a:tc>
                  <a:txBody>
                    <a:bodyPr/>
                    <a:lstStyle/>
                    <a:p>
                      <a:pPr>
                        <a:lnSpc>
                          <a:spcPts val="1600"/>
                        </a:lnSpc>
                      </a:pPr>
                      <a:r>
                        <a:rPr kumimoji="1" lang="ja-JP" altLang="en-US" sz="1300" b="0" dirty="0" smtClean="0"/>
                        <a:t>大阪南医療センター</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ts val="1600"/>
                        </a:lnSpc>
                        <a:spcBef>
                          <a:spcPts val="0"/>
                        </a:spcBef>
                        <a:spcAft>
                          <a:spcPts val="0"/>
                        </a:spcAft>
                        <a:buClrTx/>
                        <a:buSzTx/>
                        <a:buFontTx/>
                        <a:buNone/>
                        <a:tabLst/>
                        <a:defRPr/>
                      </a:pPr>
                      <a:r>
                        <a:rPr kumimoji="1" lang="en-US" altLang="ja-JP" sz="1400" b="1" dirty="0" smtClean="0">
                          <a:solidFill>
                            <a:schemeClr val="tx1"/>
                          </a:solidFill>
                        </a:rPr>
                        <a:t>―</a:t>
                      </a:r>
                      <a:endParaRPr kumimoji="1" lang="ja-JP" altLang="en-US" sz="1400" b="1" dirty="0">
                        <a:solidFill>
                          <a:schemeClr val="tx1"/>
                        </a:solidFill>
                      </a:endParaRPr>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34144">
                <a:tc rowSpan="2">
                  <a:txBody>
                    <a:bodyPr/>
                    <a:lstStyle/>
                    <a:p>
                      <a:pPr algn="ctr">
                        <a:lnSpc>
                          <a:spcPts val="1600"/>
                        </a:lnSpc>
                      </a:pPr>
                      <a:r>
                        <a:rPr kumimoji="1" lang="ja-JP" altLang="en-US" sz="1400" dirty="0" smtClean="0"/>
                        <a:t>堺　市</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lnBlToTr w="12700" cap="flat" cmpd="sng" algn="ctr">
                      <a:noFill/>
                      <a:prstDash val="solid"/>
                      <a:round/>
                      <a:headEnd type="none" w="med" len="med"/>
                      <a:tailEnd type="none" w="med" len="med"/>
                    </a:lnBlToTr>
                    <a:noFill/>
                  </a:tcPr>
                </a:tc>
                <a:tc rowSpan="2">
                  <a:txBody>
                    <a:bodyPr/>
                    <a:lstStyle/>
                    <a:p>
                      <a:pPr algn="ctr">
                        <a:lnSpc>
                          <a:spcPts val="1600"/>
                        </a:lnSpc>
                      </a:pPr>
                      <a:r>
                        <a:rPr kumimoji="1" lang="ja-JP" altLang="en-US" sz="1400" b="0" dirty="0" smtClean="0"/>
                        <a:t>なし</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r>
              <a:tr h="117376">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t>堺市立総合医療センター</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vMerge="1">
                  <a:txBody>
                    <a:bodyPr/>
                    <a:lstStyle/>
                    <a:p>
                      <a:pPr algn="ctr">
                        <a:lnSpc>
                          <a:spcPts val="1600"/>
                        </a:lnSpc>
                      </a:pPr>
                      <a:endParaRPr kumimoji="1" lang="ja-JP" altLang="en-US" sz="12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r>
              <a:tr h="0">
                <a:tc>
                  <a:txBody>
                    <a:bodyPr/>
                    <a:lstStyle/>
                    <a:p>
                      <a:pPr algn="ctr">
                        <a:lnSpc>
                          <a:spcPts val="1600"/>
                        </a:lnSpc>
                      </a:pPr>
                      <a:r>
                        <a:rPr kumimoji="1" lang="ja-JP" altLang="en-US" sz="1400" dirty="0" smtClean="0"/>
                        <a:t>泉　州</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市立岸和田市民病院</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c>
                  <a:txBody>
                    <a:bodyPr/>
                    <a:lstStyle/>
                    <a:p>
                      <a:pPr algn="ctr">
                        <a:lnSpc>
                          <a:spcPts val="1600"/>
                        </a:lnSpc>
                      </a:pPr>
                      <a:r>
                        <a:rPr kumimoji="1" lang="ja-JP" altLang="en-US" sz="1400" b="0" dirty="0" smtClean="0"/>
                        <a:t>なし</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BlToTr w="12700" cap="flat" cmpd="sng" algn="ctr">
                      <a:noFill/>
                      <a:prstDash val="solid"/>
                      <a:round/>
                      <a:headEnd type="none" w="med" len="med"/>
                      <a:tailEnd type="none" w="med" len="med"/>
                    </a:lnBlToTr>
                    <a:noFill/>
                  </a:tcPr>
                </a:tc>
              </a:tr>
              <a:tr h="0">
                <a:tc rowSpan="5">
                  <a:txBody>
                    <a:bodyPr/>
                    <a:lstStyle/>
                    <a:p>
                      <a:pPr algn="ctr">
                        <a:lnSpc>
                          <a:spcPts val="1600"/>
                        </a:lnSpc>
                      </a:pPr>
                      <a:r>
                        <a:rPr kumimoji="1" lang="ja-JP" altLang="en-US" sz="1400" b="1" dirty="0" smtClean="0"/>
                        <a:t>大阪市</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nSpc>
                          <a:spcPts val="1600"/>
                        </a:lnSpc>
                      </a:pPr>
                      <a:r>
                        <a:rPr kumimoji="1" lang="ja-JP" altLang="en-US" sz="1300" b="0" dirty="0" smtClean="0"/>
                        <a:t>大阪市立大学医学部附属病院</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13908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1" dirty="0" smtClean="0"/>
                        <a:t>大阪市立総合医療センター</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122312">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1" dirty="0" smtClean="0"/>
                        <a:t>大阪赤十字病院</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lang="ja-JP" altLang="en-US"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lang="ja-JP" altLang="en-US" sz="1400" b="0" dirty="0" smtClean="0"/>
                        <a:t>〇</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t>〇</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c>
                  <a:txBody>
                    <a:bodyPr/>
                    <a:lstStyle/>
                    <a:p>
                      <a:pPr algn="ctr">
                        <a:lnSpc>
                          <a:spcPts val="1600"/>
                        </a:lnSpc>
                      </a:pP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0">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大阪医療センター</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accent2">
                        <a:lumMod val="40000"/>
                        <a:lumOff val="60000"/>
                      </a:schemeClr>
                    </a:solidFill>
                  </a:tcPr>
                </a:tc>
              </a:tr>
              <a:tr h="291665">
                <a:tc vMerge="1">
                  <a:txBody>
                    <a:bodyPr/>
                    <a:lstStyle/>
                    <a:p>
                      <a:pPr algn="ct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300" b="0" dirty="0" smtClean="0"/>
                        <a:t>大阪急性期・総合医療センター</a:t>
                      </a:r>
                      <a:endParaRPr kumimoji="1" lang="ja-JP" altLang="en-US" sz="13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lang="en-US" altLang="ja-JP" sz="1400" b="0" dirty="0" smtClean="0"/>
                        <a:t>―</a:t>
                      </a:r>
                      <a:endParaRPr lang="ja-JP" altLang="en-US" sz="14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ja-JP" altLang="en-US"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12700"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ts val="1600"/>
                        </a:lnSpc>
                      </a:pPr>
                      <a:r>
                        <a:rPr kumimoji="1" lang="en-US" altLang="ja-JP" sz="1400" b="0" dirty="0" smtClean="0"/>
                        <a:t>―</a:t>
                      </a:r>
                      <a:endParaRPr kumimoji="1" lang="ja-JP" altLang="en-US" sz="1400" b="0" dirty="0"/>
                    </a:p>
                  </a:txBody>
                  <a:tcPr anchor="ct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
        <p:nvSpPr>
          <p:cNvPr id="29" name="タイトル 7"/>
          <p:cNvSpPr txBox="1">
            <a:spLocks/>
          </p:cNvSpPr>
          <p:nvPr/>
        </p:nvSpPr>
        <p:spPr>
          <a:xfrm>
            <a:off x="112940" y="57693"/>
            <a:ext cx="8712968" cy="490987"/>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地域がん診療連携拠点病院（高度型</a:t>
            </a:r>
            <a:r>
              <a:rPr lang="ja-JP" altLang="en-US" sz="2000" b="1" dirty="0" smtClean="0">
                <a:solidFill>
                  <a:schemeClr val="bg1"/>
                </a:solidFill>
                <a:latin typeface="+mn-ea"/>
                <a:ea typeface="+mn-ea"/>
                <a:cs typeface="Meiryo UI" panose="020B0604030504040204" pitchFamily="50" charset="-128"/>
              </a:rPr>
              <a:t>）の推薦まとめ</a:t>
            </a:r>
            <a:endParaRPr lang="ja-JP" altLang="en-US" sz="2000" b="1" dirty="0">
              <a:solidFill>
                <a:schemeClr val="bg1"/>
              </a:solidFill>
              <a:latin typeface="+mn-ea"/>
              <a:ea typeface="+mn-ea"/>
              <a:cs typeface="Meiryo UI" panose="020B0604030504040204" pitchFamily="50" charset="-128"/>
            </a:endParaRPr>
          </a:p>
        </p:txBody>
      </p:sp>
      <p:sp>
        <p:nvSpPr>
          <p:cNvPr id="4" name="スライド番号プレースホルダー 3"/>
          <p:cNvSpPr>
            <a:spLocks noGrp="1"/>
          </p:cNvSpPr>
          <p:nvPr>
            <p:ph type="sldNum" sz="quarter" idx="12"/>
          </p:nvPr>
        </p:nvSpPr>
        <p:spPr/>
        <p:txBody>
          <a:bodyPr/>
          <a:lstStyle/>
          <a:p>
            <a:r>
              <a:rPr kumimoji="1" lang="en-US" altLang="ja-JP" sz="1600" dirty="0" smtClean="0">
                <a:solidFill>
                  <a:schemeClr val="tx1"/>
                </a:solidFill>
              </a:rPr>
              <a:t>24</a:t>
            </a:r>
            <a:endParaRPr kumimoji="1" lang="ja-JP" altLang="en-US" dirty="0">
              <a:solidFill>
                <a:schemeClr val="tx1"/>
              </a:solidFill>
            </a:endParaRPr>
          </a:p>
        </p:txBody>
      </p:sp>
    </p:spTree>
    <p:extLst>
      <p:ext uri="{BB962C8B-B14F-4D97-AF65-F5344CB8AC3E}">
        <p14:creationId xmlns:p14="http://schemas.microsoft.com/office/powerpoint/2010/main" val="373114119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smtClean="0">
                <a:solidFill>
                  <a:srgbClr val="FFFFFF"/>
                </a:solidFill>
                <a:latin typeface="+mn-ea"/>
                <a:cs typeface="Times New Roman"/>
              </a:rPr>
              <a:t>推薦</a:t>
            </a:r>
            <a:endParaRPr lang="ja-JP" b="1" dirty="0">
              <a:effectLst/>
              <a:latin typeface="+mn-ea"/>
              <a:cs typeface="ＭＳ Ｐゴシック"/>
            </a:endParaRPr>
          </a:p>
        </p:txBody>
      </p:sp>
      <p:sp>
        <p:nvSpPr>
          <p:cNvPr id="10" name="テキスト ボックス 9"/>
          <p:cNvSpPr txBox="1"/>
          <p:nvPr/>
        </p:nvSpPr>
        <p:spPr>
          <a:xfrm>
            <a:off x="539552" y="1784488"/>
            <a:ext cx="8074260" cy="2900006"/>
          </a:xfrm>
          <a:prstGeom prst="rect">
            <a:avLst/>
          </a:prstGeom>
          <a:noFill/>
          <a:ln>
            <a:noFill/>
          </a:ln>
        </p:spPr>
        <p:txBody>
          <a:bodyPr wrap="square" lIns="144000" tIns="144000" rtlCol="0">
            <a:spAutoFit/>
          </a:bodyPr>
          <a:lstStyle/>
          <a:p>
            <a:r>
              <a:rPr lang="ja-JP" altLang="en-US" sz="2200" dirty="0" smtClean="0"/>
              <a:t>１　</a:t>
            </a:r>
            <a:r>
              <a:rPr lang="ja-JP" altLang="en-US" sz="2200" u="heavy" dirty="0" smtClean="0"/>
              <a:t>都道府県がん診療連携拠点病院</a:t>
            </a:r>
            <a:r>
              <a:rPr lang="ja-JP" altLang="en-US" sz="2200" dirty="0" smtClean="0">
                <a:latin typeface="+mn-ea"/>
              </a:rPr>
              <a:t>の指定更新の推薦</a:t>
            </a:r>
            <a:r>
              <a:rPr lang="ja-JP" altLang="en-US" sz="2200" dirty="0">
                <a:latin typeface="+mn-ea"/>
              </a:rPr>
              <a:t>について</a:t>
            </a:r>
            <a:endParaRPr lang="en-US" altLang="ja-JP" sz="2200" dirty="0" smtClean="0"/>
          </a:p>
          <a:p>
            <a:endParaRPr lang="en-US" altLang="ja-JP" sz="2200" b="1" dirty="0" smtClean="0">
              <a:solidFill>
                <a:srgbClr val="FF0000"/>
              </a:solidFill>
            </a:endParaRPr>
          </a:p>
          <a:p>
            <a:r>
              <a:rPr lang="ja-JP" altLang="en-US" sz="2200" dirty="0" smtClean="0"/>
              <a:t>２</a:t>
            </a:r>
            <a:r>
              <a:rPr lang="ja-JP" altLang="en-US" sz="2200" dirty="0"/>
              <a:t>　地域がん診療連携拠点病院の</a:t>
            </a:r>
            <a:r>
              <a:rPr lang="ja-JP" altLang="en-US" sz="2200" u="heavy" dirty="0"/>
              <a:t>指定更新</a:t>
            </a:r>
            <a:r>
              <a:rPr lang="ja-JP" altLang="en-US" sz="2200" dirty="0"/>
              <a:t>の推薦について</a:t>
            </a:r>
            <a:endParaRPr lang="en-US" altLang="ja-JP" sz="2200" dirty="0" smtClean="0"/>
          </a:p>
          <a:p>
            <a:endParaRPr lang="en-US" altLang="ja-JP" sz="2200" dirty="0" smtClean="0"/>
          </a:p>
          <a:p>
            <a:r>
              <a:rPr lang="ja-JP" altLang="en-US" sz="2200" dirty="0" smtClean="0">
                <a:latin typeface="+mn-ea"/>
              </a:rPr>
              <a:t>３</a:t>
            </a:r>
            <a:r>
              <a:rPr lang="ja-JP" altLang="en-US" sz="2200" dirty="0">
                <a:latin typeface="+mn-ea"/>
              </a:rPr>
              <a:t>　地域がん診療連携拠点病院（</a:t>
            </a:r>
            <a:r>
              <a:rPr lang="ja-JP" altLang="en-US" sz="2200" u="heavy" dirty="0" smtClean="0">
                <a:latin typeface="+mn-ea"/>
              </a:rPr>
              <a:t>高度型</a:t>
            </a:r>
            <a:r>
              <a:rPr lang="ja-JP" altLang="en-US" sz="2200" dirty="0" smtClean="0">
                <a:latin typeface="+mn-ea"/>
              </a:rPr>
              <a:t>）の推薦について</a:t>
            </a:r>
            <a:endParaRPr lang="en-US" altLang="ja-JP" sz="2200" dirty="0" smtClean="0">
              <a:latin typeface="+mn-ea"/>
            </a:endParaRPr>
          </a:p>
          <a:p>
            <a:endParaRPr lang="en-US" altLang="ja-JP" sz="2200" dirty="0" smtClean="0">
              <a:latin typeface="+mn-ea"/>
            </a:endParaRPr>
          </a:p>
          <a:p>
            <a:r>
              <a:rPr lang="ja-JP" altLang="en-US" sz="2200" b="1" dirty="0" smtClean="0">
                <a:solidFill>
                  <a:srgbClr val="FF0000"/>
                </a:solidFill>
                <a:latin typeface="+mn-ea"/>
              </a:rPr>
              <a:t>４　</a:t>
            </a:r>
            <a:r>
              <a:rPr lang="ja-JP" altLang="en-US" sz="2200" b="1" dirty="0">
                <a:solidFill>
                  <a:srgbClr val="FF0000"/>
                </a:solidFill>
              </a:rPr>
              <a:t>地域がん診療連携拠点病院の</a:t>
            </a:r>
            <a:r>
              <a:rPr lang="ja-JP" altLang="en-US" sz="2200" b="1" u="heavy" dirty="0" smtClean="0">
                <a:solidFill>
                  <a:srgbClr val="FF0000"/>
                </a:solidFill>
                <a:latin typeface="+mn-ea"/>
              </a:rPr>
              <a:t>新規指定</a:t>
            </a:r>
            <a:r>
              <a:rPr lang="ja-JP" altLang="en-US" sz="2200" b="1" dirty="0" smtClean="0">
                <a:solidFill>
                  <a:srgbClr val="FF0000"/>
                </a:solidFill>
                <a:latin typeface="+mn-ea"/>
              </a:rPr>
              <a:t>の推薦について</a:t>
            </a:r>
            <a:endParaRPr lang="en-US" altLang="ja-JP" sz="2200" b="1" dirty="0" smtClean="0">
              <a:solidFill>
                <a:srgbClr val="FF0000"/>
              </a:solidFill>
              <a:latin typeface="+mn-ea"/>
            </a:endParaRPr>
          </a:p>
          <a:p>
            <a:endParaRPr lang="en-US" altLang="ja-JP" sz="2200" dirty="0">
              <a:latin typeface="+mn-ea"/>
            </a:endParaRPr>
          </a:p>
        </p:txBody>
      </p:sp>
      <p:sp>
        <p:nvSpPr>
          <p:cNvPr id="3" name="スライド番号プレースホルダー 2"/>
          <p:cNvSpPr>
            <a:spLocks noGrp="1"/>
          </p:cNvSpPr>
          <p:nvPr>
            <p:ph type="sldNum" sz="quarter" idx="12"/>
          </p:nvPr>
        </p:nvSpPr>
        <p:spPr/>
        <p:txBody>
          <a:bodyPr/>
          <a:lstStyle/>
          <a:p>
            <a:r>
              <a:rPr kumimoji="1" lang="en-US" altLang="ja-JP" sz="1600" dirty="0" smtClean="0">
                <a:solidFill>
                  <a:schemeClr val="tx1"/>
                </a:solidFill>
              </a:rPr>
              <a:t>25</a:t>
            </a:r>
            <a:endParaRPr kumimoji="1" lang="ja-JP" altLang="en-US" sz="1600" dirty="0">
              <a:solidFill>
                <a:schemeClr val="tx1"/>
              </a:solidFill>
            </a:endParaRPr>
          </a:p>
        </p:txBody>
      </p:sp>
    </p:spTree>
    <p:extLst>
      <p:ext uri="{BB962C8B-B14F-4D97-AF65-F5344CB8AC3E}">
        <p14:creationId xmlns:p14="http://schemas.microsoft.com/office/powerpoint/2010/main" val="30366854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99592" y="2948003"/>
            <a:ext cx="1800200" cy="82187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ysClr val="windowText" lastClr="000000"/>
                </a:solidFill>
                <a:latin typeface="+mn-ea"/>
              </a:rPr>
              <a:t>地域がん診療</a:t>
            </a:r>
            <a:endParaRPr kumimoji="1" lang="en-US" altLang="ja-JP" sz="1400" dirty="0">
              <a:solidFill>
                <a:sysClr val="windowText" lastClr="000000"/>
              </a:solidFill>
              <a:latin typeface="+mn-ea"/>
            </a:endParaRPr>
          </a:p>
          <a:p>
            <a:pPr algn="ctr"/>
            <a:r>
              <a:rPr kumimoji="1" lang="ja-JP" altLang="en-US" sz="1400" dirty="0">
                <a:solidFill>
                  <a:sysClr val="windowText" lastClr="000000"/>
                </a:solidFill>
                <a:latin typeface="+mn-ea"/>
              </a:rPr>
              <a:t>連携拠点病院</a:t>
            </a:r>
          </a:p>
        </p:txBody>
      </p:sp>
      <p:cxnSp>
        <p:nvCxnSpPr>
          <p:cNvPr id="7" name="直線コネクタ 6"/>
          <p:cNvCxnSpPr/>
          <p:nvPr/>
        </p:nvCxnSpPr>
        <p:spPr>
          <a:xfrm>
            <a:off x="3203848" y="1340768"/>
            <a:ext cx="0" cy="4680520"/>
          </a:xfrm>
          <a:prstGeom prst="line">
            <a:avLst/>
          </a:prstGeom>
          <a:ln w="12700"/>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683568" y="980728"/>
            <a:ext cx="1224136" cy="307777"/>
          </a:xfrm>
          <a:prstGeom prst="rect">
            <a:avLst/>
          </a:prstGeom>
          <a:noFill/>
        </p:spPr>
        <p:txBody>
          <a:bodyPr wrap="square" rtlCol="0">
            <a:spAutoFit/>
          </a:bodyPr>
          <a:lstStyle/>
          <a:p>
            <a:r>
              <a:rPr kumimoji="1" lang="en-US" altLang="ja-JP" sz="1400" dirty="0" smtClean="0">
                <a:latin typeface="+mn-ea"/>
              </a:rPr>
              <a:t>【</a:t>
            </a:r>
            <a:r>
              <a:rPr lang="ja-JP" altLang="en-US" sz="1400" dirty="0">
                <a:latin typeface="+mn-ea"/>
              </a:rPr>
              <a:t>旧指針</a:t>
            </a:r>
            <a:r>
              <a:rPr kumimoji="1" lang="en-US" altLang="ja-JP" sz="1400" dirty="0" smtClean="0">
                <a:latin typeface="+mn-ea"/>
              </a:rPr>
              <a:t>】</a:t>
            </a:r>
            <a:endParaRPr kumimoji="1" lang="ja-JP" altLang="en-US" sz="1400" dirty="0">
              <a:latin typeface="+mn-ea"/>
            </a:endParaRPr>
          </a:p>
        </p:txBody>
      </p:sp>
      <p:sp>
        <p:nvSpPr>
          <p:cNvPr id="10" name="テキスト ボックス 9"/>
          <p:cNvSpPr txBox="1"/>
          <p:nvPr/>
        </p:nvSpPr>
        <p:spPr>
          <a:xfrm>
            <a:off x="3491880" y="980728"/>
            <a:ext cx="1440160" cy="307777"/>
          </a:xfrm>
          <a:prstGeom prst="rect">
            <a:avLst/>
          </a:prstGeom>
          <a:noFill/>
        </p:spPr>
        <p:txBody>
          <a:bodyPr wrap="square" rtlCol="0">
            <a:spAutoFit/>
          </a:bodyPr>
          <a:lstStyle/>
          <a:p>
            <a:r>
              <a:rPr kumimoji="1" lang="en-US" altLang="ja-JP" sz="1400" dirty="0">
                <a:latin typeface="+mn-ea"/>
              </a:rPr>
              <a:t>【</a:t>
            </a:r>
            <a:r>
              <a:rPr lang="ja-JP" altLang="en-US" sz="1400" dirty="0">
                <a:latin typeface="+mn-ea"/>
              </a:rPr>
              <a:t>新指針</a:t>
            </a:r>
            <a:r>
              <a:rPr kumimoji="1" lang="en-US" altLang="ja-JP" sz="1400" dirty="0">
                <a:latin typeface="+mn-ea"/>
              </a:rPr>
              <a:t>】</a:t>
            </a:r>
            <a:endParaRPr kumimoji="1" lang="ja-JP" altLang="en-US" sz="1400" dirty="0">
              <a:latin typeface="+mn-ea"/>
            </a:endParaRPr>
          </a:p>
        </p:txBody>
      </p:sp>
      <p:sp>
        <p:nvSpPr>
          <p:cNvPr id="14" name="角丸四角形 13"/>
          <p:cNvSpPr/>
          <p:nvPr/>
        </p:nvSpPr>
        <p:spPr>
          <a:xfrm>
            <a:off x="4860032" y="1268760"/>
            <a:ext cx="2880320" cy="8388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n-ea"/>
              </a:rPr>
              <a:t>地域がん診療連携拠点病院</a:t>
            </a:r>
            <a:endParaRPr kumimoji="1" lang="en-US" altLang="ja-JP" sz="1400" b="1" dirty="0">
              <a:latin typeface="+mn-ea"/>
            </a:endParaRPr>
          </a:p>
          <a:p>
            <a:pPr algn="ctr"/>
            <a:r>
              <a:rPr kumimoji="1" lang="ja-JP" altLang="en-US" sz="1400" b="1" u="sng" dirty="0">
                <a:latin typeface="+mn-ea"/>
              </a:rPr>
              <a:t>（高度型）</a:t>
            </a:r>
            <a:endParaRPr kumimoji="1" lang="en-US" altLang="ja-JP" sz="1400" b="1" u="sng" dirty="0">
              <a:latin typeface="+mn-ea"/>
            </a:endParaRPr>
          </a:p>
          <a:p>
            <a:pPr algn="ctr"/>
            <a:r>
              <a:rPr lang="en-US" altLang="ja-JP" sz="1400" b="1" dirty="0">
                <a:latin typeface="+mn-ea"/>
              </a:rPr>
              <a:t>※</a:t>
            </a:r>
            <a:r>
              <a:rPr lang="ja-JP" altLang="en-US" sz="1400" b="1" dirty="0">
                <a:latin typeface="+mn-ea"/>
              </a:rPr>
              <a:t>１医療圏に１ヶ所</a:t>
            </a:r>
            <a:endParaRPr kumimoji="1" lang="ja-JP" altLang="en-US" sz="1400" b="1" dirty="0">
              <a:latin typeface="+mn-ea"/>
            </a:endParaRPr>
          </a:p>
        </p:txBody>
      </p:sp>
      <p:sp>
        <p:nvSpPr>
          <p:cNvPr id="15" name="角丸四角形 14"/>
          <p:cNvSpPr/>
          <p:nvPr/>
        </p:nvSpPr>
        <p:spPr>
          <a:xfrm>
            <a:off x="4886672" y="3140968"/>
            <a:ext cx="2880320" cy="64807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ysClr val="windowText" lastClr="000000"/>
                </a:solidFill>
                <a:latin typeface="+mn-ea"/>
              </a:rPr>
              <a:t>地域がん診療連携拠点</a:t>
            </a:r>
            <a:r>
              <a:rPr kumimoji="1" lang="ja-JP" altLang="en-US" sz="1400" b="1" dirty="0" smtClean="0">
                <a:solidFill>
                  <a:sysClr val="windowText" lastClr="000000"/>
                </a:solidFill>
                <a:latin typeface="+mn-ea"/>
              </a:rPr>
              <a:t>病院</a:t>
            </a:r>
            <a:endParaRPr kumimoji="1" lang="en-US" altLang="ja-JP" sz="1400" b="1" dirty="0" smtClean="0">
              <a:solidFill>
                <a:sysClr val="windowText" lastClr="000000"/>
              </a:solidFill>
              <a:latin typeface="+mn-ea"/>
            </a:endParaRPr>
          </a:p>
          <a:p>
            <a:pPr algn="ctr"/>
            <a:r>
              <a:rPr lang="en-US" altLang="ja-JP" sz="1400" b="1" dirty="0" smtClean="0">
                <a:solidFill>
                  <a:sysClr val="windowText" lastClr="000000"/>
                </a:solidFill>
                <a:latin typeface="+mn-ea"/>
              </a:rPr>
              <a:t>【</a:t>
            </a:r>
            <a:r>
              <a:rPr lang="ja-JP" altLang="en-US" sz="1400" b="1" dirty="0" smtClean="0">
                <a:solidFill>
                  <a:sysClr val="windowText" lastClr="000000"/>
                </a:solidFill>
                <a:latin typeface="+mn-ea"/>
              </a:rPr>
              <a:t>新規指定</a:t>
            </a:r>
            <a:r>
              <a:rPr lang="en-US" altLang="ja-JP" sz="1400" b="1" dirty="0" smtClean="0">
                <a:solidFill>
                  <a:sysClr val="windowText" lastClr="000000"/>
                </a:solidFill>
                <a:latin typeface="+mn-ea"/>
              </a:rPr>
              <a:t>】</a:t>
            </a:r>
            <a:endParaRPr kumimoji="1" lang="ja-JP" altLang="en-US" sz="1400" b="1" dirty="0">
              <a:solidFill>
                <a:sysClr val="windowText" lastClr="000000"/>
              </a:solidFill>
              <a:latin typeface="+mn-ea"/>
            </a:endParaRPr>
          </a:p>
        </p:txBody>
      </p:sp>
      <p:sp>
        <p:nvSpPr>
          <p:cNvPr id="16" name="角丸四角形 15"/>
          <p:cNvSpPr/>
          <p:nvPr/>
        </p:nvSpPr>
        <p:spPr>
          <a:xfrm>
            <a:off x="4824777" y="4653136"/>
            <a:ext cx="2880320" cy="792088"/>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n-ea"/>
              </a:rPr>
              <a:t>地域がん診療連携拠点病院</a:t>
            </a:r>
            <a:endParaRPr kumimoji="1" lang="en-US" altLang="ja-JP" sz="1400" b="1" dirty="0">
              <a:latin typeface="+mn-ea"/>
            </a:endParaRPr>
          </a:p>
          <a:p>
            <a:pPr algn="ctr"/>
            <a:r>
              <a:rPr lang="ja-JP" altLang="en-US" sz="1400" b="1" u="sng" dirty="0">
                <a:latin typeface="+mn-ea"/>
              </a:rPr>
              <a:t>（特例型）</a:t>
            </a:r>
            <a:endParaRPr kumimoji="1" lang="ja-JP" altLang="en-US" sz="1400" b="1" u="sng" dirty="0">
              <a:latin typeface="+mn-ea"/>
            </a:endParaRPr>
          </a:p>
        </p:txBody>
      </p:sp>
      <p:sp>
        <p:nvSpPr>
          <p:cNvPr id="20" name="下矢印 19"/>
          <p:cNvSpPr/>
          <p:nvPr/>
        </p:nvSpPr>
        <p:spPr>
          <a:xfrm>
            <a:off x="6758880" y="4077072"/>
            <a:ext cx="360040" cy="5027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下矢印 20"/>
          <p:cNvSpPr/>
          <p:nvPr/>
        </p:nvSpPr>
        <p:spPr>
          <a:xfrm>
            <a:off x="6758880" y="2369784"/>
            <a:ext cx="360040" cy="529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下矢印 21"/>
          <p:cNvSpPr/>
          <p:nvPr/>
        </p:nvSpPr>
        <p:spPr>
          <a:xfrm flipV="1">
            <a:off x="5364088" y="2306550"/>
            <a:ext cx="360040" cy="5931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 name="下矢印 22"/>
          <p:cNvSpPr/>
          <p:nvPr/>
        </p:nvSpPr>
        <p:spPr>
          <a:xfrm flipV="1">
            <a:off x="5364088" y="4057908"/>
            <a:ext cx="360040" cy="521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テキスト ボックス 23"/>
          <p:cNvSpPr txBox="1"/>
          <p:nvPr/>
        </p:nvSpPr>
        <p:spPr>
          <a:xfrm>
            <a:off x="5616116" y="2376463"/>
            <a:ext cx="1332148" cy="523220"/>
          </a:xfrm>
          <a:prstGeom prst="rect">
            <a:avLst/>
          </a:prstGeom>
          <a:noFill/>
        </p:spPr>
        <p:txBody>
          <a:bodyPr wrap="square" rtlCol="0">
            <a:spAutoFit/>
          </a:bodyPr>
          <a:lstStyle/>
          <a:p>
            <a:pPr algn="ctr"/>
            <a:r>
              <a:rPr kumimoji="1" lang="ja-JP" altLang="en-US" sz="1400" dirty="0">
                <a:latin typeface="+mn-ea"/>
              </a:rPr>
              <a:t>指定類型の</a:t>
            </a:r>
            <a:endParaRPr kumimoji="1" lang="en-US" altLang="ja-JP" sz="1400" dirty="0">
              <a:latin typeface="+mn-ea"/>
            </a:endParaRPr>
          </a:p>
          <a:p>
            <a:pPr algn="ctr"/>
            <a:r>
              <a:rPr kumimoji="1" lang="ja-JP" altLang="en-US" sz="1400" dirty="0">
                <a:latin typeface="+mn-ea"/>
              </a:rPr>
              <a:t>見直し</a:t>
            </a:r>
          </a:p>
        </p:txBody>
      </p:sp>
      <p:sp>
        <p:nvSpPr>
          <p:cNvPr id="25" name="テキスト ボックス 24"/>
          <p:cNvSpPr txBox="1"/>
          <p:nvPr/>
        </p:nvSpPr>
        <p:spPr>
          <a:xfrm>
            <a:off x="7128284" y="4057908"/>
            <a:ext cx="1332148" cy="523220"/>
          </a:xfrm>
          <a:prstGeom prst="rect">
            <a:avLst/>
          </a:prstGeom>
          <a:noFill/>
        </p:spPr>
        <p:txBody>
          <a:bodyPr wrap="square" rtlCol="0">
            <a:spAutoFit/>
          </a:bodyPr>
          <a:lstStyle/>
          <a:p>
            <a:pPr algn="ctr"/>
            <a:r>
              <a:rPr kumimoji="1" lang="ja-JP" altLang="en-US" sz="1400" dirty="0">
                <a:latin typeface="+mn-ea"/>
              </a:rPr>
              <a:t>指定類型の</a:t>
            </a:r>
            <a:endParaRPr kumimoji="1" lang="en-US" altLang="ja-JP" sz="1400" dirty="0">
              <a:latin typeface="+mn-ea"/>
            </a:endParaRPr>
          </a:p>
          <a:p>
            <a:pPr algn="ctr"/>
            <a:r>
              <a:rPr kumimoji="1" lang="ja-JP" altLang="en-US" sz="1400" dirty="0">
                <a:latin typeface="+mn-ea"/>
              </a:rPr>
              <a:t>見直し</a:t>
            </a:r>
          </a:p>
        </p:txBody>
      </p:sp>
      <p:sp>
        <p:nvSpPr>
          <p:cNvPr id="26" name="テキスト ボックス 25"/>
          <p:cNvSpPr txBox="1"/>
          <p:nvPr/>
        </p:nvSpPr>
        <p:spPr>
          <a:xfrm>
            <a:off x="3707904" y="3914472"/>
            <a:ext cx="1332148" cy="738664"/>
          </a:xfrm>
          <a:prstGeom prst="rect">
            <a:avLst/>
          </a:prstGeom>
          <a:noFill/>
        </p:spPr>
        <p:txBody>
          <a:bodyPr wrap="square" rtlCol="0">
            <a:spAutoFit/>
          </a:bodyPr>
          <a:lstStyle/>
          <a:p>
            <a:pPr algn="ctr"/>
            <a:r>
              <a:rPr kumimoji="1" lang="ja-JP" altLang="en-US" sz="1400" dirty="0">
                <a:latin typeface="+mn-ea"/>
              </a:rPr>
              <a:t>指定要件を</a:t>
            </a:r>
            <a:endParaRPr kumimoji="1" lang="en-US" altLang="ja-JP" sz="1400" dirty="0">
              <a:latin typeface="+mn-ea"/>
            </a:endParaRPr>
          </a:p>
          <a:p>
            <a:pPr algn="ctr"/>
            <a:r>
              <a:rPr kumimoji="1" lang="ja-JP" altLang="en-US" sz="1400" dirty="0">
                <a:latin typeface="+mn-ea"/>
              </a:rPr>
              <a:t>充足した場合</a:t>
            </a:r>
            <a:endParaRPr kumimoji="1" lang="en-US" altLang="ja-JP" sz="1400" dirty="0">
              <a:latin typeface="+mn-ea"/>
            </a:endParaRPr>
          </a:p>
          <a:p>
            <a:pPr algn="ctr"/>
            <a:r>
              <a:rPr kumimoji="1" lang="ja-JP" altLang="en-US" sz="1400" dirty="0">
                <a:latin typeface="+mn-ea"/>
              </a:rPr>
              <a:t>復帰</a:t>
            </a:r>
          </a:p>
        </p:txBody>
      </p:sp>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cs typeface="Meiryo UI" panose="020B0604030504040204" pitchFamily="50" charset="-128"/>
              </a:rPr>
              <a:t>４</a:t>
            </a:r>
            <a:r>
              <a:rPr lang="ja-JP" altLang="en-US" sz="2000" b="1" dirty="0">
                <a:solidFill>
                  <a:schemeClr val="bg1"/>
                </a:solidFill>
                <a:latin typeface="+mn-ea"/>
                <a:ea typeface="+mn-ea"/>
                <a:cs typeface="Meiryo UI" panose="020B0604030504040204" pitchFamily="50" charset="-128"/>
              </a:rPr>
              <a:t>　地域がん診療連携拠点病院</a:t>
            </a:r>
            <a:r>
              <a:rPr lang="ja-JP" altLang="en-US" sz="2000" b="1" dirty="0" smtClean="0">
                <a:solidFill>
                  <a:schemeClr val="bg1"/>
                </a:solidFill>
                <a:latin typeface="+mn-ea"/>
                <a:ea typeface="+mn-ea"/>
                <a:cs typeface="Meiryo UI" panose="020B0604030504040204" pitchFamily="50" charset="-128"/>
              </a:rPr>
              <a:t>の新規指定の推薦</a:t>
            </a:r>
            <a:r>
              <a:rPr lang="ja-JP" altLang="en-US" sz="2000" b="1" dirty="0">
                <a:solidFill>
                  <a:schemeClr val="bg1"/>
                </a:solidFill>
                <a:latin typeface="+mn-ea"/>
                <a:ea typeface="+mn-ea"/>
                <a:cs typeface="Meiryo UI" panose="020B0604030504040204" pitchFamily="50" charset="-128"/>
              </a:rPr>
              <a:t>について</a:t>
            </a:r>
          </a:p>
        </p:txBody>
      </p:sp>
      <p:sp>
        <p:nvSpPr>
          <p:cNvPr id="3" name="右矢印 2"/>
          <p:cNvSpPr/>
          <p:nvPr/>
        </p:nvSpPr>
        <p:spPr>
          <a:xfrm>
            <a:off x="2915816" y="3193812"/>
            <a:ext cx="648072" cy="396044"/>
          </a:xfrm>
          <a:prstGeom prst="right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 name="下矢印 26"/>
          <p:cNvSpPr/>
          <p:nvPr/>
        </p:nvSpPr>
        <p:spPr>
          <a:xfrm>
            <a:off x="6156176" y="5530948"/>
            <a:ext cx="360040" cy="3463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 name="テキスト ボックス 31"/>
          <p:cNvSpPr txBox="1"/>
          <p:nvPr/>
        </p:nvSpPr>
        <p:spPr>
          <a:xfrm>
            <a:off x="5441431" y="5929535"/>
            <a:ext cx="1722857" cy="307777"/>
          </a:xfrm>
          <a:prstGeom prst="rect">
            <a:avLst/>
          </a:prstGeom>
          <a:noFill/>
          <a:ln w="28575">
            <a:solidFill>
              <a:srgbClr val="002060"/>
            </a:solidFill>
          </a:ln>
        </p:spPr>
        <p:txBody>
          <a:bodyPr wrap="square" rtlCol="0">
            <a:spAutoFit/>
          </a:bodyPr>
          <a:lstStyle/>
          <a:p>
            <a:pPr algn="ctr"/>
            <a:r>
              <a:rPr lang="ja-JP" altLang="en-US" sz="1400" dirty="0" smtClean="0">
                <a:latin typeface="+mn-ea"/>
              </a:rPr>
              <a:t>指定の取り消し</a:t>
            </a:r>
            <a:endParaRPr kumimoji="1" lang="en-US" altLang="ja-JP" sz="1400" dirty="0">
              <a:latin typeface="+mn-ea"/>
            </a:endParaRPr>
          </a:p>
        </p:txBody>
      </p:sp>
      <p:sp>
        <p:nvSpPr>
          <p:cNvPr id="34" name="正方形/長方形 33"/>
          <p:cNvSpPr/>
          <p:nvPr/>
        </p:nvSpPr>
        <p:spPr>
          <a:xfrm>
            <a:off x="4771729" y="3047280"/>
            <a:ext cx="3062260" cy="86719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r>
              <a:rPr kumimoji="1" lang="en-US" altLang="ja-JP" sz="1600" dirty="0" smtClean="0">
                <a:solidFill>
                  <a:schemeClr val="tx1"/>
                </a:solidFill>
              </a:rPr>
              <a:t>26</a:t>
            </a:r>
            <a:endParaRPr kumimoji="1" lang="ja-JP" altLang="en-US" sz="1600" dirty="0">
              <a:solidFill>
                <a:schemeClr val="tx1"/>
              </a:solidFill>
            </a:endParaRPr>
          </a:p>
        </p:txBody>
      </p:sp>
    </p:spTree>
    <p:extLst>
      <p:ext uri="{BB962C8B-B14F-4D97-AF65-F5344CB8AC3E}">
        <p14:creationId xmlns:p14="http://schemas.microsoft.com/office/powerpoint/2010/main" val="36353300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地域がん診療連携拠点</a:t>
            </a:r>
            <a:r>
              <a:rPr lang="ja-JP" altLang="en-US" sz="2000" b="1" dirty="0" smtClean="0">
                <a:solidFill>
                  <a:schemeClr val="bg1"/>
                </a:solidFill>
                <a:latin typeface="+mn-ea"/>
                <a:ea typeface="+mn-ea"/>
                <a:cs typeface="Meiryo UI" panose="020B0604030504040204" pitchFamily="50" charset="-128"/>
              </a:rPr>
              <a:t>病院の新規指定の考え方と推薦手順</a:t>
            </a:r>
            <a:endParaRPr lang="ja-JP" altLang="en-US" sz="2000" b="1" dirty="0">
              <a:solidFill>
                <a:schemeClr val="bg1"/>
              </a:solidFill>
              <a:latin typeface="+mn-ea"/>
              <a:cs typeface="Meiryo UI" panose="020B0604030504040204" pitchFamily="50" charset="-128"/>
            </a:endParaRPr>
          </a:p>
        </p:txBody>
      </p:sp>
      <p:sp>
        <p:nvSpPr>
          <p:cNvPr id="8" name="テキスト ボックス 7"/>
          <p:cNvSpPr txBox="1"/>
          <p:nvPr/>
        </p:nvSpPr>
        <p:spPr>
          <a:xfrm>
            <a:off x="498740" y="836712"/>
            <a:ext cx="8105708" cy="1484234"/>
          </a:xfrm>
          <a:prstGeom prst="rect">
            <a:avLst/>
          </a:prstGeom>
          <a:noFill/>
          <a:ln>
            <a:solidFill>
              <a:schemeClr val="tx1"/>
            </a:solidFill>
            <a:prstDash val="dash"/>
          </a:ln>
        </p:spPr>
        <p:txBody>
          <a:bodyPr wrap="square" lIns="144000" tIns="144000" rtlCol="0">
            <a:spAutoFit/>
          </a:bodyPr>
          <a:lstStyle/>
          <a:p>
            <a:r>
              <a:rPr lang="en-US" altLang="ja-JP" sz="1400" b="1" dirty="0" smtClean="0"/>
              <a:t>【</a:t>
            </a:r>
            <a:r>
              <a:rPr lang="ja-JP" altLang="en-US" sz="1400" b="1" dirty="0" smtClean="0"/>
              <a:t>大阪府の推薦の考え方</a:t>
            </a:r>
            <a:r>
              <a:rPr lang="en-US" altLang="ja-JP" sz="1400" b="1" dirty="0" smtClean="0"/>
              <a:t>】</a:t>
            </a:r>
            <a:r>
              <a:rPr lang="ja-JP" altLang="en-US" sz="1400" b="1" dirty="0" smtClean="0"/>
              <a:t>　　（平成</a:t>
            </a:r>
            <a:r>
              <a:rPr lang="en-US" altLang="ja-JP" sz="1400" b="1" dirty="0" smtClean="0"/>
              <a:t>30</a:t>
            </a:r>
            <a:r>
              <a:rPr lang="ja-JP" altLang="en-US" sz="1400" b="1" dirty="0" smtClean="0"/>
              <a:t>年</a:t>
            </a:r>
            <a:r>
              <a:rPr lang="en-US" altLang="ja-JP" sz="1400" b="1" dirty="0" smtClean="0"/>
              <a:t>9</a:t>
            </a:r>
            <a:r>
              <a:rPr lang="ja-JP" altLang="en-US" sz="1400" b="1" dirty="0" smtClean="0"/>
              <a:t>月</a:t>
            </a:r>
            <a:r>
              <a:rPr lang="en-US" altLang="ja-JP" sz="1400" b="1" dirty="0" smtClean="0"/>
              <a:t>6</a:t>
            </a:r>
            <a:r>
              <a:rPr lang="ja-JP" altLang="en-US" sz="1400" b="1" dirty="0" smtClean="0"/>
              <a:t>日開催　第１回大阪府がん診療連携検討部会）</a:t>
            </a:r>
            <a:endParaRPr lang="en-US" altLang="ja-JP" sz="1400" b="1" dirty="0" smtClean="0"/>
          </a:p>
          <a:p>
            <a:r>
              <a:rPr lang="ja-JP" altLang="en-US" sz="1400" dirty="0"/>
              <a:t>　</a:t>
            </a:r>
            <a:r>
              <a:rPr lang="ja-JP" altLang="en-US" sz="1400" dirty="0" smtClean="0"/>
              <a:t>　</a:t>
            </a:r>
            <a:r>
              <a:rPr lang="en-US" altLang="ja-JP" sz="1400" dirty="0" smtClean="0">
                <a:latin typeface="+mn-ea"/>
              </a:rPr>
              <a:t>(1) </a:t>
            </a:r>
            <a:r>
              <a:rPr lang="ja-JP" altLang="en-US" sz="1400" dirty="0" smtClean="0"/>
              <a:t>新規病院は全圏域で募集する。</a:t>
            </a:r>
            <a:endParaRPr lang="en-US" altLang="ja-JP" sz="1400" dirty="0" smtClean="0"/>
          </a:p>
          <a:p>
            <a:r>
              <a:rPr lang="ja-JP" altLang="en-US" sz="1400" dirty="0">
                <a:solidFill>
                  <a:srgbClr val="FF0000"/>
                </a:solidFill>
                <a:latin typeface="+mn-ea"/>
              </a:rPr>
              <a:t>　</a:t>
            </a:r>
            <a:r>
              <a:rPr lang="ja-JP" altLang="en-US" sz="1400" dirty="0" smtClean="0">
                <a:solidFill>
                  <a:srgbClr val="FF0000"/>
                </a:solidFill>
                <a:latin typeface="+mn-ea"/>
              </a:rPr>
              <a:t>　</a:t>
            </a:r>
            <a:r>
              <a:rPr lang="en-US" altLang="ja-JP" sz="1400" dirty="0" smtClean="0">
                <a:latin typeface="+mn-ea"/>
              </a:rPr>
              <a:t>(2) </a:t>
            </a:r>
            <a:r>
              <a:rPr lang="ja-JP" altLang="en-US" sz="1400" dirty="0" smtClean="0">
                <a:latin typeface="+mn-ea"/>
              </a:rPr>
              <a:t>推薦を希望する病院には、国の指定要件を全て満たしていることに加え、</a:t>
            </a:r>
            <a:endParaRPr lang="en-US" altLang="ja-JP" sz="1400" dirty="0" smtClean="0">
              <a:latin typeface="+mn-ea"/>
            </a:endParaRPr>
          </a:p>
          <a:p>
            <a:r>
              <a:rPr lang="ja-JP" altLang="en-US" sz="1400" dirty="0">
                <a:latin typeface="+mn-ea"/>
              </a:rPr>
              <a:t>　</a:t>
            </a:r>
            <a:r>
              <a:rPr lang="ja-JP" altLang="en-US" sz="1400" dirty="0" smtClean="0">
                <a:latin typeface="+mn-ea"/>
              </a:rPr>
              <a:t>　　　他の既指定病院との相乗効果について説明を求めるものとす</a:t>
            </a:r>
            <a:r>
              <a:rPr lang="ja-JP" altLang="en-US" sz="1400" dirty="0">
                <a:latin typeface="+mn-ea"/>
              </a:rPr>
              <a:t>る</a:t>
            </a:r>
            <a:r>
              <a:rPr lang="ja-JP" altLang="en-US" sz="1400" dirty="0" smtClean="0">
                <a:latin typeface="+mn-ea"/>
              </a:rPr>
              <a:t>。</a:t>
            </a:r>
            <a:endParaRPr lang="en-US" altLang="ja-JP" sz="1400" dirty="0" smtClean="0">
              <a:latin typeface="+mn-ea"/>
            </a:endParaRPr>
          </a:p>
          <a:p>
            <a:r>
              <a:rPr lang="ja-JP" altLang="en-US" sz="1400" dirty="0">
                <a:latin typeface="+mn-ea"/>
              </a:rPr>
              <a:t>　</a:t>
            </a:r>
            <a:r>
              <a:rPr lang="ja-JP" altLang="en-US" sz="1400" dirty="0" smtClean="0">
                <a:latin typeface="+mn-ea"/>
              </a:rPr>
              <a:t>　</a:t>
            </a:r>
            <a:r>
              <a:rPr lang="en-US" altLang="ja-JP" sz="1400" dirty="0" smtClean="0">
                <a:latin typeface="+mn-ea"/>
              </a:rPr>
              <a:t>(3) </a:t>
            </a:r>
            <a:r>
              <a:rPr lang="ja-JP" altLang="en-US" sz="1400" dirty="0" smtClean="0">
                <a:latin typeface="+mn-ea"/>
              </a:rPr>
              <a:t>部会における審査で、相乗効果が極めて高く、国の指定が認められる</a:t>
            </a:r>
            <a:endParaRPr lang="en-US" altLang="ja-JP" sz="1400" dirty="0" smtClean="0">
              <a:latin typeface="+mn-ea"/>
            </a:endParaRPr>
          </a:p>
          <a:p>
            <a:r>
              <a:rPr lang="ja-JP" altLang="en-US" sz="1400" dirty="0">
                <a:latin typeface="+mn-ea"/>
              </a:rPr>
              <a:t>　</a:t>
            </a:r>
            <a:r>
              <a:rPr lang="ja-JP" altLang="en-US" sz="1400" dirty="0" smtClean="0">
                <a:latin typeface="+mn-ea"/>
              </a:rPr>
              <a:t>　　　可能性が高いと考えられる場合に推薦を行う。</a:t>
            </a:r>
            <a:endParaRPr lang="en-US" altLang="ja-JP" sz="1400" dirty="0">
              <a:latin typeface="+mn-ea"/>
            </a:endParaRPr>
          </a:p>
        </p:txBody>
      </p:sp>
      <p:sp>
        <p:nvSpPr>
          <p:cNvPr id="7" name="テキスト ボックス 6"/>
          <p:cNvSpPr txBox="1"/>
          <p:nvPr/>
        </p:nvSpPr>
        <p:spPr>
          <a:xfrm>
            <a:off x="473785" y="2438562"/>
            <a:ext cx="1649943" cy="437794"/>
          </a:xfrm>
          <a:prstGeom prst="rect">
            <a:avLst/>
          </a:prstGeom>
          <a:noFill/>
          <a:ln>
            <a:noFill/>
          </a:ln>
        </p:spPr>
        <p:txBody>
          <a:bodyPr wrap="square" lIns="144000" tIns="144000" rtlCol="0">
            <a:spAutoFit/>
          </a:bodyPr>
          <a:lstStyle/>
          <a:p>
            <a:r>
              <a:rPr lang="ja-JP" altLang="en-US" sz="1600" b="1" dirty="0" smtClean="0">
                <a:latin typeface="+mn-ea"/>
              </a:rPr>
              <a:t>推薦までの手順</a:t>
            </a:r>
            <a:endParaRPr lang="en-US" altLang="ja-JP" sz="1600" b="1" dirty="0" smtClean="0">
              <a:latin typeface="+mn-ea"/>
            </a:endParaRPr>
          </a:p>
        </p:txBody>
      </p:sp>
      <p:sp>
        <p:nvSpPr>
          <p:cNvPr id="4" name="スライド番号プレースホルダー 3"/>
          <p:cNvSpPr>
            <a:spLocks noGrp="1"/>
          </p:cNvSpPr>
          <p:nvPr>
            <p:ph type="sldNum" sz="quarter" idx="12"/>
          </p:nvPr>
        </p:nvSpPr>
        <p:spPr/>
        <p:txBody>
          <a:bodyPr/>
          <a:lstStyle/>
          <a:p>
            <a:r>
              <a:rPr kumimoji="1" lang="en-US" altLang="ja-JP" sz="1600" dirty="0" smtClean="0">
                <a:solidFill>
                  <a:schemeClr val="tx1"/>
                </a:solidFill>
              </a:rPr>
              <a:t>27</a:t>
            </a:r>
            <a:endParaRPr kumimoji="1" lang="ja-JP" altLang="en-US" dirty="0">
              <a:solidFill>
                <a:schemeClr val="tx1"/>
              </a:solidFill>
            </a:endParaRPr>
          </a:p>
        </p:txBody>
      </p:sp>
      <p:sp>
        <p:nvSpPr>
          <p:cNvPr id="9" name="角丸四角形 8"/>
          <p:cNvSpPr/>
          <p:nvPr/>
        </p:nvSpPr>
        <p:spPr>
          <a:xfrm>
            <a:off x="1307464" y="2876356"/>
            <a:ext cx="5400600" cy="64807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新規指定の推薦の希望</a:t>
            </a:r>
            <a:endParaRPr kumimoji="1" lang="en-US" altLang="ja-JP" sz="2000" b="1" dirty="0" smtClean="0"/>
          </a:p>
          <a:p>
            <a:pPr algn="ctr"/>
            <a:r>
              <a:rPr lang="ja-JP" altLang="en-US" sz="2000" b="1" dirty="0" smtClean="0"/>
              <a:t>⇒ 大阪</a:t>
            </a:r>
            <a:r>
              <a:rPr lang="ja-JP" altLang="en-US" sz="2000" b="1" dirty="0"/>
              <a:t>警察</a:t>
            </a:r>
            <a:r>
              <a:rPr lang="ja-JP" altLang="en-US" sz="2000" b="1" dirty="0" smtClean="0"/>
              <a:t>病院</a:t>
            </a:r>
            <a:endParaRPr kumimoji="1" lang="ja-JP" altLang="en-US" sz="2000" b="1" dirty="0"/>
          </a:p>
        </p:txBody>
      </p:sp>
      <p:sp>
        <p:nvSpPr>
          <p:cNvPr id="10" name="角丸四角形 9"/>
          <p:cNvSpPr/>
          <p:nvPr/>
        </p:nvSpPr>
        <p:spPr>
          <a:xfrm>
            <a:off x="1298757" y="3861048"/>
            <a:ext cx="5409307" cy="720079"/>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地域がん診療連携拠点病院の</a:t>
            </a:r>
            <a:r>
              <a:rPr kumimoji="1" lang="ja-JP" altLang="en-US" b="1" dirty="0" smtClean="0">
                <a:solidFill>
                  <a:schemeClr val="tx1"/>
                </a:solidFill>
              </a:rPr>
              <a:t>要件充足状況の確認</a:t>
            </a:r>
            <a:endParaRPr kumimoji="1" lang="en-US" altLang="ja-JP" b="1" dirty="0" smtClean="0">
              <a:solidFill>
                <a:schemeClr val="tx1"/>
              </a:solidFill>
            </a:endParaRPr>
          </a:p>
          <a:p>
            <a:pPr algn="ctr"/>
            <a:r>
              <a:rPr lang="ja-JP" altLang="en-US" sz="1400" b="1" dirty="0" smtClean="0">
                <a:solidFill>
                  <a:schemeClr val="tx1"/>
                </a:solidFill>
              </a:rPr>
              <a:t>資料２の</a:t>
            </a:r>
            <a:r>
              <a:rPr lang="ja-JP" altLang="en-US" sz="1400" b="1" dirty="0">
                <a:solidFill>
                  <a:schemeClr val="tx1"/>
                </a:solidFill>
              </a:rPr>
              <a:t>とおり</a:t>
            </a:r>
            <a:endParaRPr kumimoji="1" lang="ja-JP" altLang="en-US" sz="1400" b="1" dirty="0">
              <a:solidFill>
                <a:schemeClr val="tx1"/>
              </a:solidFill>
            </a:endParaRPr>
          </a:p>
        </p:txBody>
      </p:sp>
      <p:sp>
        <p:nvSpPr>
          <p:cNvPr id="11" name="角丸四角形 10"/>
          <p:cNvSpPr/>
          <p:nvPr/>
        </p:nvSpPr>
        <p:spPr>
          <a:xfrm>
            <a:off x="1285108" y="4915980"/>
            <a:ext cx="5427636" cy="576064"/>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相乗効果の確認</a:t>
            </a:r>
            <a:endParaRPr kumimoji="1" lang="ja-JP" altLang="en-US" sz="1400" b="1" dirty="0">
              <a:solidFill>
                <a:schemeClr val="tx1"/>
              </a:solidFill>
            </a:endParaRPr>
          </a:p>
        </p:txBody>
      </p:sp>
      <p:sp>
        <p:nvSpPr>
          <p:cNvPr id="12" name="角丸四角形 11"/>
          <p:cNvSpPr/>
          <p:nvPr/>
        </p:nvSpPr>
        <p:spPr>
          <a:xfrm>
            <a:off x="1298496" y="5811192"/>
            <a:ext cx="540060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t>新規指定推薦を行うか否かの決定</a:t>
            </a:r>
            <a:endParaRPr kumimoji="1" lang="ja-JP" altLang="en-US" sz="2000" b="1" dirty="0"/>
          </a:p>
        </p:txBody>
      </p:sp>
      <p:cxnSp>
        <p:nvCxnSpPr>
          <p:cNvPr id="5" name="直線矢印コネクタ 4"/>
          <p:cNvCxnSpPr>
            <a:stCxn id="9" idx="2"/>
            <a:endCxn id="10" idx="0"/>
          </p:cNvCxnSpPr>
          <p:nvPr/>
        </p:nvCxnSpPr>
        <p:spPr>
          <a:xfrm flipH="1">
            <a:off x="4003411" y="3524428"/>
            <a:ext cx="4353" cy="336620"/>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16" name="直線矢印コネクタ 15"/>
          <p:cNvCxnSpPr>
            <a:stCxn id="10" idx="2"/>
            <a:endCxn id="11" idx="0"/>
          </p:cNvCxnSpPr>
          <p:nvPr/>
        </p:nvCxnSpPr>
        <p:spPr>
          <a:xfrm flipH="1">
            <a:off x="3998926" y="4581127"/>
            <a:ext cx="4485" cy="334853"/>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cxnSp>
        <p:nvCxnSpPr>
          <p:cNvPr id="20" name="直線矢印コネクタ 19"/>
          <p:cNvCxnSpPr>
            <a:stCxn id="11" idx="2"/>
            <a:endCxn id="12" idx="0"/>
          </p:cNvCxnSpPr>
          <p:nvPr/>
        </p:nvCxnSpPr>
        <p:spPr>
          <a:xfrm flipH="1">
            <a:off x="3998796" y="5492044"/>
            <a:ext cx="130" cy="319148"/>
          </a:xfrm>
          <a:prstGeom prst="straightConnector1">
            <a:avLst/>
          </a:prstGeom>
          <a:ln w="317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9910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smtClean="0">
                <a:solidFill>
                  <a:srgbClr val="FFFFFF"/>
                </a:solidFill>
                <a:latin typeface="+mn-ea"/>
                <a:cs typeface="Times New Roman"/>
              </a:rPr>
              <a:t>推薦</a:t>
            </a:r>
            <a:endParaRPr lang="ja-JP" b="1" dirty="0">
              <a:effectLst/>
              <a:latin typeface="+mn-ea"/>
              <a:cs typeface="ＭＳ Ｐゴシック"/>
            </a:endParaRPr>
          </a:p>
        </p:txBody>
      </p:sp>
      <p:sp>
        <p:nvSpPr>
          <p:cNvPr id="10" name="テキスト ボックス 9"/>
          <p:cNvSpPr txBox="1"/>
          <p:nvPr/>
        </p:nvSpPr>
        <p:spPr>
          <a:xfrm>
            <a:off x="539552" y="1784488"/>
            <a:ext cx="8074260" cy="2869229"/>
          </a:xfrm>
          <a:prstGeom prst="rect">
            <a:avLst/>
          </a:prstGeom>
          <a:noFill/>
          <a:ln>
            <a:noFill/>
          </a:ln>
        </p:spPr>
        <p:txBody>
          <a:bodyPr wrap="square" lIns="144000" tIns="144000" rtlCol="0">
            <a:spAutoFit/>
          </a:bodyPr>
          <a:lstStyle/>
          <a:p>
            <a:r>
              <a:rPr lang="ja-JP" altLang="en-US" sz="2200" b="1" dirty="0" smtClean="0">
                <a:solidFill>
                  <a:srgbClr val="FF0000"/>
                </a:solidFill>
              </a:rPr>
              <a:t>１　</a:t>
            </a:r>
            <a:r>
              <a:rPr lang="ja-JP" altLang="en-US" sz="2200" b="1" u="heavy" dirty="0" smtClean="0">
                <a:solidFill>
                  <a:srgbClr val="FF0000"/>
                </a:solidFill>
              </a:rPr>
              <a:t>都道府県がん診療連携拠点病院</a:t>
            </a:r>
            <a:r>
              <a:rPr lang="ja-JP" altLang="en-US" sz="2200" b="1" dirty="0" smtClean="0">
                <a:solidFill>
                  <a:srgbClr val="FF0000"/>
                </a:solidFill>
                <a:latin typeface="+mn-ea"/>
              </a:rPr>
              <a:t>の指定更新の推薦</a:t>
            </a:r>
            <a:r>
              <a:rPr lang="ja-JP" altLang="en-US" sz="2200" b="1" dirty="0">
                <a:solidFill>
                  <a:srgbClr val="FF0000"/>
                </a:solidFill>
                <a:latin typeface="+mn-ea"/>
              </a:rPr>
              <a:t>について</a:t>
            </a:r>
            <a:endParaRPr lang="en-US" altLang="ja-JP" sz="2200" b="1" dirty="0" smtClean="0">
              <a:solidFill>
                <a:srgbClr val="FF0000"/>
              </a:solidFill>
            </a:endParaRPr>
          </a:p>
          <a:p>
            <a:endParaRPr lang="en-US" altLang="ja-JP" sz="2200" b="1" dirty="0" smtClean="0">
              <a:solidFill>
                <a:srgbClr val="FF0000"/>
              </a:solidFill>
            </a:endParaRPr>
          </a:p>
          <a:p>
            <a:r>
              <a:rPr lang="ja-JP" altLang="en-US" sz="2200" dirty="0" smtClean="0"/>
              <a:t>２</a:t>
            </a:r>
            <a:r>
              <a:rPr lang="ja-JP" altLang="en-US" sz="2200" dirty="0"/>
              <a:t>　地域がん診療連携拠点病院の</a:t>
            </a:r>
            <a:r>
              <a:rPr lang="ja-JP" altLang="en-US" sz="2200" u="heavy" dirty="0"/>
              <a:t>指定更新</a:t>
            </a:r>
            <a:r>
              <a:rPr lang="ja-JP" altLang="en-US" sz="2200" dirty="0"/>
              <a:t>の推薦について</a:t>
            </a:r>
            <a:endParaRPr lang="en-US" altLang="ja-JP" sz="2200" dirty="0" smtClean="0"/>
          </a:p>
          <a:p>
            <a:endParaRPr lang="en-US" altLang="ja-JP" sz="2200" dirty="0" smtClean="0"/>
          </a:p>
          <a:p>
            <a:r>
              <a:rPr lang="ja-JP" altLang="en-US" sz="2200" dirty="0" smtClean="0">
                <a:latin typeface="+mn-ea"/>
              </a:rPr>
              <a:t>３</a:t>
            </a:r>
            <a:r>
              <a:rPr lang="ja-JP" altLang="en-US" sz="2200" dirty="0">
                <a:latin typeface="+mn-ea"/>
              </a:rPr>
              <a:t>　地域がん診療連携拠点病院（</a:t>
            </a:r>
            <a:r>
              <a:rPr lang="ja-JP" altLang="en-US" sz="2200" u="heavy" dirty="0" smtClean="0">
                <a:latin typeface="+mn-ea"/>
              </a:rPr>
              <a:t>高度型</a:t>
            </a:r>
            <a:r>
              <a:rPr lang="ja-JP" altLang="en-US" sz="2200" dirty="0" smtClean="0">
                <a:latin typeface="+mn-ea"/>
              </a:rPr>
              <a:t>）の推薦について</a:t>
            </a:r>
            <a:endParaRPr lang="en-US" altLang="ja-JP" sz="2200" dirty="0" smtClean="0">
              <a:latin typeface="+mn-ea"/>
            </a:endParaRPr>
          </a:p>
          <a:p>
            <a:endParaRPr lang="en-US" altLang="ja-JP" sz="2200" dirty="0" smtClean="0">
              <a:latin typeface="+mn-ea"/>
            </a:endParaRPr>
          </a:p>
          <a:p>
            <a:r>
              <a:rPr lang="ja-JP" altLang="en-US" sz="2200" dirty="0" smtClean="0">
                <a:latin typeface="+mn-ea"/>
              </a:rPr>
              <a:t>４　</a:t>
            </a:r>
            <a:r>
              <a:rPr lang="ja-JP" altLang="en-US" sz="2200" dirty="0"/>
              <a:t>地域がん診療連携拠点病院の</a:t>
            </a:r>
            <a:r>
              <a:rPr lang="ja-JP" altLang="en-US" sz="2200" u="heavy" dirty="0" smtClean="0">
                <a:latin typeface="+mn-ea"/>
              </a:rPr>
              <a:t>新規指定</a:t>
            </a:r>
            <a:r>
              <a:rPr lang="ja-JP" altLang="en-US" sz="2200" dirty="0" smtClean="0">
                <a:latin typeface="+mn-ea"/>
              </a:rPr>
              <a:t>の推薦について</a:t>
            </a:r>
            <a:endParaRPr lang="en-US" altLang="ja-JP" sz="2200" dirty="0" smtClean="0">
              <a:latin typeface="+mn-ea"/>
            </a:endParaRPr>
          </a:p>
          <a:p>
            <a:endParaRPr lang="en-US" altLang="ja-JP" sz="2000" dirty="0">
              <a:latin typeface="+mn-ea"/>
            </a:endParaRPr>
          </a:p>
        </p:txBody>
      </p:sp>
      <p:sp>
        <p:nvSpPr>
          <p:cNvPr id="3" name="スライド番号プレースホルダー 2"/>
          <p:cNvSpPr>
            <a:spLocks noGrp="1"/>
          </p:cNvSpPr>
          <p:nvPr>
            <p:ph type="sldNum" sz="quarter" idx="12"/>
          </p:nvPr>
        </p:nvSpPr>
        <p:spPr/>
        <p:txBody>
          <a:bodyPr/>
          <a:lstStyle/>
          <a:p>
            <a:r>
              <a:rPr kumimoji="1" lang="ja-JP" altLang="en-US" sz="1600" dirty="0" smtClean="0">
                <a:solidFill>
                  <a:schemeClr val="tx1"/>
                </a:solidFill>
              </a:rPr>
              <a:t>１</a:t>
            </a:r>
            <a:endParaRPr kumimoji="1" lang="ja-JP" altLang="en-US" sz="1600" dirty="0">
              <a:solidFill>
                <a:schemeClr val="tx1"/>
              </a:solidFill>
            </a:endParaRPr>
          </a:p>
        </p:txBody>
      </p:sp>
    </p:spTree>
    <p:extLst>
      <p:ext uri="{BB962C8B-B14F-4D97-AF65-F5344CB8AC3E}">
        <p14:creationId xmlns:p14="http://schemas.microsoft.com/office/powerpoint/2010/main" val="238861013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360040"/>
          </a:xfrm>
          <a:prstGeom prst="rect">
            <a:avLst/>
          </a:prstGeom>
          <a:solidFill>
            <a:schemeClr val="tx2">
              <a:lumMod val="50000"/>
            </a:schemeClr>
          </a:solidFill>
          <a:ln>
            <a:solidFill>
              <a:srgbClr val="002060"/>
            </a:solidFill>
          </a:ln>
        </p:spPr>
        <p:txBody>
          <a:bodyPr vert="horz" lIns="91440" tIns="45720" rIns="91440" bIns="45720" rtlCol="0" anchor="ctr">
            <a:normAutofit fontScale="90000" lnSpcReduction="100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cs typeface="Meiryo UI" panose="020B0604030504040204" pitchFamily="50" charset="-128"/>
              </a:rPr>
              <a:t>大阪警察病院の相乗効果</a:t>
            </a:r>
            <a:endParaRPr lang="ja-JP" altLang="en-US" sz="2000" b="1" dirty="0">
              <a:solidFill>
                <a:schemeClr val="bg1"/>
              </a:solidFill>
              <a:latin typeface="+mn-ea"/>
              <a:cs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22132535"/>
              </p:ext>
            </p:extLst>
          </p:nvPr>
        </p:nvGraphicFramePr>
        <p:xfrm>
          <a:off x="336848" y="548680"/>
          <a:ext cx="8542312" cy="2987040"/>
        </p:xfrm>
        <a:graphic>
          <a:graphicData uri="http://schemas.openxmlformats.org/drawingml/2006/table">
            <a:tbl>
              <a:tblPr firstRow="1" bandRow="1">
                <a:tableStyleId>{5C22544A-7EE6-4342-B048-85BDC9FD1C3A}</a:tableStyleId>
              </a:tblPr>
              <a:tblGrid>
                <a:gridCol w="8542312"/>
              </a:tblGrid>
              <a:tr h="238749">
                <a:tc>
                  <a:txBody>
                    <a:bodyPr/>
                    <a:lstStyle/>
                    <a:p>
                      <a:pPr algn="ctr"/>
                      <a:r>
                        <a:rPr kumimoji="1" lang="ja-JP" altLang="en-US" sz="1600" dirty="0" smtClean="0">
                          <a:solidFill>
                            <a:schemeClr val="tx1"/>
                          </a:solidFill>
                        </a:rPr>
                        <a:t>相乗効果（抜粋）</a:t>
                      </a:r>
                      <a:endParaRPr kumimoji="1" lang="ja-JP" altLang="en-US" sz="1600" dirty="0">
                        <a:solidFill>
                          <a:schemeClr val="tx1"/>
                        </a:solidFill>
                      </a:endParaRPr>
                    </a:p>
                  </a:txBody>
                  <a:tcPr>
                    <a:lnB w="28575" cap="flat" cmpd="sng" algn="ctr">
                      <a:solidFill>
                        <a:schemeClr val="bg1"/>
                      </a:solidFill>
                      <a:prstDash val="solid"/>
                      <a:round/>
                      <a:headEnd type="none" w="med" len="med"/>
                      <a:tailEnd type="none" w="med" len="med"/>
                    </a:lnB>
                  </a:tcPr>
                </a:tc>
              </a:tr>
              <a:tr h="1777475">
                <a:tc>
                  <a:txBody>
                    <a:bodyPr/>
                    <a:lstStyle/>
                    <a:p>
                      <a:r>
                        <a:rPr kumimoji="1" lang="ja-JP" altLang="en-US" sz="1400" b="1" u="sng" dirty="0" smtClean="0">
                          <a:solidFill>
                            <a:schemeClr val="tx1"/>
                          </a:solidFill>
                        </a:rPr>
                        <a:t>① 圏域での緩和医療の推進と充実</a:t>
                      </a:r>
                      <a:endParaRPr kumimoji="1" lang="en-US" altLang="ja-JP" sz="1400" b="1" u="sng" dirty="0" smtClean="0">
                        <a:solidFill>
                          <a:schemeClr val="tx1"/>
                        </a:solidFill>
                      </a:endParaRPr>
                    </a:p>
                    <a:p>
                      <a:r>
                        <a:rPr kumimoji="1" lang="ja-JP" altLang="en-US" sz="1400" dirty="0" smtClean="0">
                          <a:solidFill>
                            <a:schemeClr val="tx1"/>
                          </a:solidFill>
                        </a:rPr>
                        <a:t>　　大阪市内圏域は緩和ケア病床が不足しているが、連携する病院・診療所・在宅診療所・訪問看護ステーション</a:t>
                      </a:r>
                      <a:endParaRPr kumimoji="1" lang="en-US" altLang="ja-JP" sz="1400" dirty="0" smtClean="0">
                        <a:solidFill>
                          <a:schemeClr val="tx1"/>
                        </a:solidFill>
                      </a:endParaRPr>
                    </a:p>
                    <a:p>
                      <a:r>
                        <a:rPr kumimoji="1" lang="ja-JP" altLang="en-US" sz="1400" dirty="0" smtClean="0">
                          <a:solidFill>
                            <a:schemeClr val="tx1"/>
                          </a:solidFill>
                        </a:rPr>
                        <a:t>　が約８５０施設ある当院がこのネットワークを推進し、緩和ケア病床と在宅緩和ケアを組みあせた圏域都市部に</a:t>
                      </a:r>
                      <a:endParaRPr kumimoji="1" lang="en-US" altLang="ja-JP" sz="1400" dirty="0" smtClean="0">
                        <a:solidFill>
                          <a:schemeClr val="tx1"/>
                        </a:solidFill>
                      </a:endParaRPr>
                    </a:p>
                    <a:p>
                      <a:r>
                        <a:rPr kumimoji="1" lang="ja-JP" altLang="en-US" sz="1400" dirty="0" smtClean="0">
                          <a:solidFill>
                            <a:schemeClr val="tx1"/>
                          </a:solidFill>
                        </a:rPr>
                        <a:t>　おける患者家族の希望に添った質の高い終末期ケアを、地域包括ケアシステムの中に組み入れる事が出来る。</a:t>
                      </a:r>
                    </a:p>
                    <a:p>
                      <a:r>
                        <a:rPr kumimoji="1" lang="ja-JP" altLang="en-US" sz="1400" b="1" u="sng" dirty="0" smtClean="0">
                          <a:solidFill>
                            <a:schemeClr val="tx1"/>
                          </a:solidFill>
                        </a:rPr>
                        <a:t>② ２次医療圏内の既指定病院等との役割分担と相互連携</a:t>
                      </a:r>
                      <a:endParaRPr kumimoji="1" lang="en-US" altLang="ja-JP" sz="1400" b="1" u="sng" dirty="0" smtClean="0">
                        <a:solidFill>
                          <a:schemeClr val="tx1"/>
                        </a:solidFill>
                      </a:endParaRPr>
                    </a:p>
                    <a:p>
                      <a:r>
                        <a:rPr kumimoji="1" lang="ja-JP" altLang="en-US" sz="1400" dirty="0" smtClean="0">
                          <a:solidFill>
                            <a:schemeClr val="tx1"/>
                          </a:solidFill>
                        </a:rPr>
                        <a:t>　　 大阪重粒子線センターからの依頼を受け、府下の医療施設では行っていない肺・膵・肝臓に対して治療目的</a:t>
                      </a:r>
                      <a:endParaRPr kumimoji="1" lang="en-US" altLang="ja-JP" sz="1400" dirty="0" smtClean="0">
                        <a:solidFill>
                          <a:schemeClr val="tx1"/>
                        </a:solidFill>
                      </a:endParaRPr>
                    </a:p>
                    <a:p>
                      <a:r>
                        <a:rPr kumimoji="1" lang="ja-JP" altLang="en-US" sz="1400" dirty="0" smtClean="0">
                          <a:solidFill>
                            <a:schemeClr val="tx1"/>
                          </a:solidFill>
                        </a:rPr>
                        <a:t>　の金マーカー植え込みを唯一</a:t>
                      </a:r>
                      <a:r>
                        <a:rPr kumimoji="1" lang="ja-JP" altLang="en-US" sz="1400" b="1" dirty="0" smtClean="0">
                          <a:solidFill>
                            <a:schemeClr val="tx1"/>
                          </a:solidFill>
                        </a:rPr>
                        <a:t>行う</a:t>
                      </a:r>
                      <a:r>
                        <a:rPr kumimoji="1" lang="ja-JP" altLang="en-US" sz="1400" dirty="0" smtClean="0">
                          <a:solidFill>
                            <a:schemeClr val="tx1"/>
                          </a:solidFill>
                        </a:rPr>
                        <a:t>。同センターとの連携により最先端の重粒子線による治療前から治療後の</a:t>
                      </a:r>
                      <a:endParaRPr kumimoji="1" lang="en-US" altLang="ja-JP" sz="1400" dirty="0" smtClean="0">
                        <a:solidFill>
                          <a:schemeClr val="tx1"/>
                        </a:solidFill>
                      </a:endParaRPr>
                    </a:p>
                    <a:p>
                      <a:r>
                        <a:rPr kumimoji="1" lang="ja-JP" altLang="en-US" sz="1400" dirty="0" smtClean="0">
                          <a:solidFill>
                            <a:schemeClr val="tx1"/>
                          </a:solidFill>
                        </a:rPr>
                        <a:t>　フォローまで一貫して行う事で患者の選択肢を増やす事が出来、安全な治療に寄与する。</a:t>
                      </a:r>
                      <a:endParaRPr kumimoji="1" lang="en-US" altLang="ja-JP" sz="1400" dirty="0" smtClean="0">
                        <a:solidFill>
                          <a:schemeClr val="tx1"/>
                        </a:solidFill>
                      </a:endParaRPr>
                    </a:p>
                    <a:p>
                      <a:r>
                        <a:rPr kumimoji="1" lang="ja-JP" altLang="en-US" sz="1400" b="1" u="sng" dirty="0" smtClean="0">
                          <a:solidFill>
                            <a:schemeClr val="tx1"/>
                          </a:solidFill>
                        </a:rPr>
                        <a:t>③ 入院日数の短縮、感染症などの合併症の低減における取り組み</a:t>
                      </a:r>
                      <a:endParaRPr kumimoji="1" lang="en-US" altLang="ja-JP" sz="1400" b="1" u="sng" dirty="0" smtClean="0">
                        <a:solidFill>
                          <a:schemeClr val="tx1"/>
                        </a:solidFill>
                      </a:endParaRPr>
                    </a:p>
                    <a:p>
                      <a:r>
                        <a:rPr kumimoji="1" lang="ja-JP" altLang="en-US" sz="1400" dirty="0" smtClean="0">
                          <a:solidFill>
                            <a:schemeClr val="tx1"/>
                          </a:solidFill>
                        </a:rPr>
                        <a:t>　 　当院では、周術期口腔機能管理を行い、入院日数の短縮、感染症などの合併症の低減などに顕著な効果を</a:t>
                      </a:r>
                      <a:endParaRPr kumimoji="1" lang="en-US" altLang="ja-JP" sz="1400" dirty="0" smtClean="0">
                        <a:solidFill>
                          <a:schemeClr val="tx1"/>
                        </a:solidFill>
                      </a:endParaRPr>
                    </a:p>
                    <a:p>
                      <a:r>
                        <a:rPr kumimoji="1" lang="ja-JP" altLang="en-US" sz="1400" dirty="0" smtClean="0">
                          <a:solidFill>
                            <a:schemeClr val="tx1"/>
                          </a:solidFill>
                        </a:rPr>
                        <a:t>　得ている。今後、実績のある当院が中心となり、がん術後や外来化学療法中の患者の口腔機能管理について</a:t>
                      </a:r>
                      <a:endParaRPr kumimoji="1" lang="en-US" altLang="ja-JP" sz="1400" dirty="0" smtClean="0">
                        <a:solidFill>
                          <a:schemeClr val="tx1"/>
                        </a:solidFill>
                      </a:endParaRPr>
                    </a:p>
                    <a:p>
                      <a:r>
                        <a:rPr kumimoji="1" lang="ja-JP" altLang="en-US" sz="1400" dirty="0" smtClean="0">
                          <a:solidFill>
                            <a:schemeClr val="tx1"/>
                          </a:solidFill>
                        </a:rPr>
                        <a:t>　近隣医療機関と連携し、さらなる成果を上げるとともに、連携体制のモデル構築ができるものと考える。</a:t>
                      </a:r>
                      <a:endParaRPr kumimoji="1" lang="en-US" altLang="ja-JP" sz="1400" dirty="0" smtClean="0">
                        <a:solidFill>
                          <a:schemeClr val="tx1"/>
                        </a:solidFill>
                      </a:endParaRPr>
                    </a:p>
                  </a:txBody>
                  <a:tcPr>
                    <a:lnT w="28575" cap="flat" cmpd="sng" algn="ctr">
                      <a:solidFill>
                        <a:schemeClr val="bg1"/>
                      </a:solidFill>
                      <a:prstDash val="solid"/>
                      <a:round/>
                      <a:headEnd type="none" w="med" len="med"/>
                      <a:tailEnd type="none" w="med" len="med"/>
                    </a:lnT>
                  </a:tcPr>
                </a:tc>
              </a:tr>
            </a:tbl>
          </a:graphicData>
        </a:graphic>
      </p:graphicFrame>
      <p:sp>
        <p:nvSpPr>
          <p:cNvPr id="7" name="テキスト ボックス 6"/>
          <p:cNvSpPr txBox="1"/>
          <p:nvPr/>
        </p:nvSpPr>
        <p:spPr>
          <a:xfrm>
            <a:off x="107504" y="3454032"/>
            <a:ext cx="3816424" cy="407016"/>
          </a:xfrm>
          <a:prstGeom prst="rect">
            <a:avLst/>
          </a:prstGeom>
          <a:noFill/>
          <a:ln>
            <a:noFill/>
            <a:prstDash val="dash"/>
          </a:ln>
        </p:spPr>
        <p:txBody>
          <a:bodyPr wrap="square" lIns="144000" tIns="144000" rtlCol="0">
            <a:spAutoFit/>
          </a:bodyPr>
          <a:lstStyle/>
          <a:p>
            <a:r>
              <a:rPr lang="ja-JP" altLang="en-US" sz="1400" b="1" dirty="0" smtClean="0">
                <a:latin typeface="+mn-ea"/>
              </a:rPr>
              <a:t>◆ 過去</a:t>
            </a:r>
            <a:r>
              <a:rPr lang="ja-JP" altLang="en-US" sz="1400" b="1" dirty="0">
                <a:latin typeface="+mn-ea"/>
              </a:rPr>
              <a:t>の国検討会における審査結果</a:t>
            </a:r>
          </a:p>
        </p:txBody>
      </p:sp>
      <p:graphicFrame>
        <p:nvGraphicFramePr>
          <p:cNvPr id="8" name="表 7"/>
          <p:cNvGraphicFramePr>
            <a:graphicFrameLocks noGrp="1"/>
          </p:cNvGraphicFramePr>
          <p:nvPr>
            <p:extLst>
              <p:ext uri="{D42A27DB-BD31-4B8C-83A1-F6EECF244321}">
                <p14:modId xmlns:p14="http://schemas.microsoft.com/office/powerpoint/2010/main" val="63696708"/>
              </p:ext>
            </p:extLst>
          </p:nvPr>
        </p:nvGraphicFramePr>
        <p:xfrm>
          <a:off x="336848" y="3832056"/>
          <a:ext cx="8542312" cy="2621280"/>
        </p:xfrm>
        <a:graphic>
          <a:graphicData uri="http://schemas.openxmlformats.org/drawingml/2006/table">
            <a:tbl>
              <a:tblPr firstRow="1" bandRow="1">
                <a:tableStyleId>{5C22544A-7EE6-4342-B048-85BDC9FD1C3A}</a:tableStyleId>
              </a:tblPr>
              <a:tblGrid>
                <a:gridCol w="994792"/>
                <a:gridCol w="1080120"/>
                <a:gridCol w="6467400"/>
              </a:tblGrid>
              <a:tr h="298832">
                <a:tc>
                  <a:txBody>
                    <a:bodyPr/>
                    <a:lstStyle/>
                    <a:p>
                      <a:pPr algn="ctr"/>
                      <a:r>
                        <a:rPr kumimoji="1" lang="ja-JP" altLang="en-US" sz="1400" b="1" dirty="0" smtClean="0">
                          <a:solidFill>
                            <a:schemeClr val="bg1"/>
                          </a:solidFill>
                        </a:rPr>
                        <a:t>推薦年月</a:t>
                      </a:r>
                      <a:endParaRPr kumimoji="1" lang="ja-JP" altLang="en-US" sz="1400" b="1" dirty="0">
                        <a:solidFill>
                          <a:schemeClr val="bg1"/>
                        </a:solidFill>
                      </a:endParaRPr>
                    </a:p>
                  </a:txBody>
                  <a:tcPr>
                    <a:lnB w="38100" cmpd="sng">
                      <a:noFill/>
                    </a:lnB>
                    <a:solidFill>
                      <a:schemeClr val="accent1"/>
                    </a:solidFill>
                  </a:tcPr>
                </a:tc>
                <a:tc>
                  <a:txBody>
                    <a:bodyPr/>
                    <a:lstStyle/>
                    <a:p>
                      <a:pPr algn="ctr"/>
                      <a:r>
                        <a:rPr kumimoji="1" lang="ja-JP" altLang="en-US" sz="1400" b="1" dirty="0" smtClean="0">
                          <a:solidFill>
                            <a:schemeClr val="bg1"/>
                          </a:solidFill>
                        </a:rPr>
                        <a:t>結果</a:t>
                      </a:r>
                      <a:endParaRPr kumimoji="1" lang="ja-JP" altLang="en-US" sz="1400" b="1" dirty="0">
                        <a:solidFill>
                          <a:schemeClr val="bg1"/>
                        </a:solidFill>
                      </a:endParaRPr>
                    </a:p>
                  </a:txBody>
                  <a:tcPr>
                    <a:lnB w="38100" cmpd="sng">
                      <a:noFill/>
                    </a:lnB>
                    <a:solidFill>
                      <a:schemeClr val="accent1"/>
                    </a:solidFill>
                  </a:tcPr>
                </a:tc>
                <a:tc>
                  <a:txBody>
                    <a:bodyPr/>
                    <a:lstStyle/>
                    <a:p>
                      <a:pPr algn="ctr"/>
                      <a:r>
                        <a:rPr kumimoji="1" lang="ja-JP" altLang="en-US" sz="1400" b="1" dirty="0" smtClean="0">
                          <a:solidFill>
                            <a:schemeClr val="bg1"/>
                          </a:solidFill>
                        </a:rPr>
                        <a:t>相乗効果</a:t>
                      </a:r>
                      <a:endParaRPr kumimoji="1" lang="ja-JP" altLang="en-US" sz="1400" b="1" dirty="0">
                        <a:solidFill>
                          <a:schemeClr val="bg1"/>
                        </a:solidFill>
                      </a:endParaRPr>
                    </a:p>
                  </a:txBody>
                  <a:tcPr>
                    <a:lnB w="38100" cmpd="sng">
                      <a:noFill/>
                    </a:lnB>
                    <a:solidFill>
                      <a:schemeClr val="accent1"/>
                    </a:solidFill>
                  </a:tcPr>
                </a:tc>
              </a:tr>
              <a:tr h="370840">
                <a:tc>
                  <a:txBody>
                    <a:bodyPr/>
                    <a:lstStyle/>
                    <a:p>
                      <a:pPr algn="ctr"/>
                      <a:r>
                        <a:rPr kumimoji="1" lang="ja-JP" altLang="en-US" sz="1400" b="1" dirty="0" smtClean="0"/>
                        <a:t>Ｈ２７．３</a:t>
                      </a:r>
                      <a:endParaRPr kumimoji="1" lang="en-US" altLang="ja-JP" sz="1400" b="1" dirty="0" smtClean="0"/>
                    </a:p>
                    <a:p>
                      <a:pPr algn="ctr"/>
                      <a:r>
                        <a:rPr kumimoji="1" lang="ja-JP" altLang="en-US" sz="1400" b="1" dirty="0" smtClean="0"/>
                        <a:t>（第１０回）</a:t>
                      </a:r>
                      <a:endParaRPr kumimoji="1" lang="ja-JP" altLang="en-US" sz="1400" b="1" dirty="0"/>
                    </a:p>
                  </a:txBody>
                  <a:tcPr anchor="ctr">
                    <a:lnT w="38100" cmpd="sng">
                      <a:noFill/>
                    </a:lnT>
                  </a:tcPr>
                </a:tc>
                <a:tc>
                  <a:txBody>
                    <a:bodyPr/>
                    <a:lstStyle/>
                    <a:p>
                      <a:pPr algn="ctr"/>
                      <a:r>
                        <a:rPr kumimoji="1" lang="ja-JP" altLang="en-US" sz="1400" b="1" dirty="0" smtClean="0"/>
                        <a:t>指定見送り</a:t>
                      </a:r>
                      <a:endParaRPr kumimoji="1" lang="en-US" altLang="ja-JP" sz="1400" b="1" dirty="0" smtClean="0"/>
                    </a:p>
                    <a:p>
                      <a:pPr algn="ctr"/>
                      <a:r>
                        <a:rPr kumimoji="1" lang="ja-JP" altLang="en-US" sz="1400" dirty="0" smtClean="0"/>
                        <a:t>（相乗効果が認められない）</a:t>
                      </a:r>
                      <a:endParaRPr kumimoji="1" lang="ja-JP" altLang="en-US" sz="1400" dirty="0"/>
                    </a:p>
                  </a:txBody>
                  <a:tcPr anchor="ctr">
                    <a:lnT w="38100" cmpd="sng">
                      <a:noFill/>
                    </a:lnT>
                  </a:tcPr>
                </a:tc>
                <a:tc>
                  <a:txBody>
                    <a:bodyPr/>
                    <a:lstStyle/>
                    <a:p>
                      <a:pPr>
                        <a:lnSpc>
                          <a:spcPts val="1200"/>
                        </a:lnSpc>
                      </a:pPr>
                      <a:r>
                        <a:rPr kumimoji="1" lang="ja-JP" altLang="en-US" sz="1200" b="0" dirty="0" smtClean="0"/>
                        <a:t>○ 身近な地域における必要な医療の確保</a:t>
                      </a:r>
                      <a:endParaRPr kumimoji="1" lang="en-US" altLang="ja-JP" sz="1200" b="0" dirty="0" smtClean="0"/>
                    </a:p>
                    <a:p>
                      <a:pPr>
                        <a:lnSpc>
                          <a:spcPts val="1200"/>
                        </a:lnSpc>
                      </a:pPr>
                      <a:r>
                        <a:rPr kumimoji="1" lang="ja-JP" altLang="en-US" sz="1200" b="0" dirty="0" smtClean="0"/>
                        <a:t>○ 地域における患者中心のがん診療連携体制の強化</a:t>
                      </a:r>
                      <a:endParaRPr kumimoji="1" lang="en-US" altLang="ja-JP" sz="1200" b="0" dirty="0" smtClean="0"/>
                    </a:p>
                    <a:p>
                      <a:pPr>
                        <a:lnSpc>
                          <a:spcPts val="1200"/>
                        </a:lnSpc>
                      </a:pPr>
                      <a:r>
                        <a:rPr kumimoji="1" lang="ja-JP" altLang="en-US" sz="1200" b="0" dirty="0" smtClean="0"/>
                        <a:t>○ 新入院患者のがん患者の割合が圏域で１位（旧成人病</a:t>
                      </a:r>
                      <a:r>
                        <a:rPr kumimoji="1" lang="en-US" altLang="ja-JP" sz="1200" b="0" dirty="0" smtClean="0"/>
                        <a:t>C</a:t>
                      </a:r>
                      <a:r>
                        <a:rPr kumimoji="1" lang="ja-JP" altLang="en-US" sz="1200" b="0" dirty="0" smtClean="0"/>
                        <a:t>除く）</a:t>
                      </a:r>
                    </a:p>
                    <a:p>
                      <a:pPr>
                        <a:lnSpc>
                          <a:spcPts val="1200"/>
                        </a:lnSpc>
                      </a:pPr>
                      <a:r>
                        <a:rPr kumimoji="1" lang="ja-JP" altLang="en-US" sz="1200" b="0" dirty="0" smtClean="0"/>
                        <a:t>○ 悪性腫瘍手術件数が大学病院に次ぐ件数（１，９３５件）</a:t>
                      </a:r>
                    </a:p>
                    <a:p>
                      <a:pPr>
                        <a:lnSpc>
                          <a:spcPts val="1200"/>
                        </a:lnSpc>
                      </a:pPr>
                      <a:r>
                        <a:rPr kumimoji="1" lang="ja-JP" altLang="en-US" sz="1200" b="0" dirty="0" smtClean="0"/>
                        <a:t>○ ５大がん以外のがん疾患の高いシェア率（甲状腺府内１位など）　</a:t>
                      </a:r>
                    </a:p>
                    <a:p>
                      <a:pPr>
                        <a:lnSpc>
                          <a:spcPts val="1200"/>
                        </a:lnSpc>
                      </a:pPr>
                      <a:r>
                        <a:rPr kumimoji="1" lang="ja-JP" altLang="en-US" sz="1200" b="0" dirty="0" smtClean="0"/>
                        <a:t>○ 前立腺がん治療センターの設置</a:t>
                      </a:r>
                    </a:p>
                    <a:p>
                      <a:pPr>
                        <a:lnSpc>
                          <a:spcPts val="1200"/>
                        </a:lnSpc>
                      </a:pPr>
                      <a:r>
                        <a:rPr kumimoji="1" lang="ja-JP" altLang="en-US" sz="1200" b="0" dirty="0" smtClean="0"/>
                        <a:t>○ がん救急患者の積極的受入れ</a:t>
                      </a:r>
                    </a:p>
                  </a:txBody>
                  <a:tcPr>
                    <a:lnT w="38100" cmpd="sng">
                      <a:noFill/>
                    </a:lnT>
                  </a:tcPr>
                </a:tc>
              </a:tr>
              <a:tr h="370840">
                <a:tc>
                  <a:txBody>
                    <a:bodyPr/>
                    <a:lstStyle/>
                    <a:p>
                      <a:pPr algn="ctr"/>
                      <a:r>
                        <a:rPr kumimoji="1" lang="ja-JP" altLang="en-US" sz="1400" b="1" dirty="0" smtClean="0"/>
                        <a:t>Ｈ２８．１</a:t>
                      </a:r>
                      <a:endParaRPr kumimoji="1" lang="en-US" altLang="ja-JP" sz="1400" b="1" dirty="0" smtClean="0"/>
                    </a:p>
                    <a:p>
                      <a:pPr algn="ctr"/>
                      <a:r>
                        <a:rPr kumimoji="1" lang="ja-JP" altLang="en-US" sz="1400" b="1" dirty="0" smtClean="0"/>
                        <a:t>（第</a:t>
                      </a:r>
                      <a:r>
                        <a:rPr kumimoji="1" lang="en-US" altLang="ja-JP" sz="1400" b="1" dirty="0" smtClean="0"/>
                        <a:t>11</a:t>
                      </a:r>
                      <a:r>
                        <a:rPr kumimoji="1" lang="ja-JP" altLang="en-US" sz="1400" b="1" dirty="0" smtClean="0"/>
                        <a:t>回）</a:t>
                      </a:r>
                      <a:endParaRPr kumimoji="1" lang="ja-JP" altLang="en-US" sz="1400" b="1"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dirty="0" smtClean="0"/>
                        <a:t>指定見送り</a:t>
                      </a:r>
                      <a:endParaRPr kumimoji="1" lang="en-US" altLang="ja-JP" sz="14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（相乗効果が認められない）</a:t>
                      </a:r>
                    </a:p>
                  </a:txBody>
                  <a:tcPr anchor="ctr"/>
                </a:tc>
                <a:tc>
                  <a:txBody>
                    <a:bodyPr/>
                    <a:lstStyle/>
                    <a:p>
                      <a:pPr>
                        <a:lnSpc>
                          <a:spcPts val="1200"/>
                        </a:lnSpc>
                      </a:pPr>
                      <a:r>
                        <a:rPr kumimoji="1" lang="ja-JP" altLang="en-US" sz="1200" b="1" baseline="0" dirty="0" smtClean="0"/>
                        <a:t>○ </a:t>
                      </a:r>
                      <a:r>
                        <a:rPr kumimoji="1" lang="ja-JP" altLang="en-US" sz="1200" b="1" dirty="0" smtClean="0"/>
                        <a:t>在宅がん患者の急変時受入れなど２４時間診療によるがん診療連携体制の充実 及び</a:t>
                      </a:r>
                      <a:endParaRPr kumimoji="1" lang="en-US" altLang="ja-JP" sz="1200" b="1" dirty="0" smtClean="0"/>
                    </a:p>
                    <a:p>
                      <a:pPr>
                        <a:lnSpc>
                          <a:spcPts val="1200"/>
                        </a:lnSpc>
                      </a:pPr>
                      <a:r>
                        <a:rPr kumimoji="1" lang="ja-JP" altLang="en-US" sz="1200" b="1" baseline="0" dirty="0" smtClean="0"/>
                        <a:t>○ </a:t>
                      </a:r>
                      <a:r>
                        <a:rPr kumimoji="1" lang="ja-JP" altLang="en-US" sz="1200" b="1" dirty="0" smtClean="0"/>
                        <a:t>地域包括ケアシステムの推進</a:t>
                      </a:r>
                      <a:endParaRPr kumimoji="1" lang="en-US" altLang="ja-JP" sz="1200" b="1" dirty="0" smtClean="0"/>
                    </a:p>
                    <a:p>
                      <a:pPr>
                        <a:lnSpc>
                          <a:spcPts val="1200"/>
                        </a:lnSpc>
                      </a:pPr>
                      <a:r>
                        <a:rPr kumimoji="1" lang="ja-JP" altLang="en-US" sz="1200" dirty="0" smtClean="0"/>
                        <a:t>　　　・ 指定により、患者の生活圏内での</a:t>
                      </a:r>
                      <a:r>
                        <a:rPr kumimoji="1" lang="ja-JP" altLang="en-US" sz="1200" dirty="0" err="1" smtClean="0"/>
                        <a:t>病病</a:t>
                      </a:r>
                      <a:r>
                        <a:rPr kumimoji="1" lang="ja-JP" altLang="en-US" sz="1200" dirty="0" smtClean="0"/>
                        <a:t>・病診連携が推進され、生活圏で最期を迎える「支え</a:t>
                      </a:r>
                      <a:endParaRPr kumimoji="1" lang="en-US" altLang="ja-JP" sz="1200" dirty="0" smtClean="0"/>
                    </a:p>
                    <a:p>
                      <a:pPr>
                        <a:lnSpc>
                          <a:spcPts val="1200"/>
                        </a:lnSpc>
                      </a:pPr>
                      <a:r>
                        <a:rPr kumimoji="1" lang="ja-JP" altLang="en-US" sz="1200" dirty="0" smtClean="0"/>
                        <a:t>　　　　</a:t>
                      </a:r>
                      <a:r>
                        <a:rPr kumimoji="1" lang="ja-JP" altLang="en-US" sz="1200" dirty="0" err="1" smtClean="0"/>
                        <a:t>る</a:t>
                      </a:r>
                      <a:r>
                        <a:rPr kumimoji="1" lang="ja-JP" altLang="en-US" sz="1200" dirty="0" smtClean="0"/>
                        <a:t>医療」が提供できる、がん診療連携体制の充実と地域包括ケアシステムの推進に寄与</a:t>
                      </a:r>
                    </a:p>
                    <a:p>
                      <a:pPr>
                        <a:lnSpc>
                          <a:spcPts val="1200"/>
                        </a:lnSpc>
                      </a:pPr>
                      <a:r>
                        <a:rPr kumimoji="1" lang="ja-JP" altLang="en-US" sz="1200" b="1" dirty="0" smtClean="0"/>
                        <a:t>○ 拠点病院のない大阪市西部圏域の患者受入れの拡大</a:t>
                      </a:r>
                    </a:p>
                    <a:p>
                      <a:pPr>
                        <a:lnSpc>
                          <a:spcPts val="1200"/>
                        </a:lnSpc>
                      </a:pPr>
                      <a:r>
                        <a:rPr kumimoji="1" lang="ja-JP" altLang="en-US" sz="1200" dirty="0" smtClean="0"/>
                        <a:t>　　　・ 指定により、既指定病院の患者集中を和らげ、東部だけでなく西部圏域の患者も広くカバー</a:t>
                      </a:r>
                      <a:endParaRPr kumimoji="1" lang="en-US" altLang="ja-JP" sz="1200" dirty="0" smtClean="0"/>
                    </a:p>
                    <a:p>
                      <a:pPr>
                        <a:lnSpc>
                          <a:spcPts val="1200"/>
                        </a:lnSpc>
                      </a:pPr>
                      <a:r>
                        <a:rPr kumimoji="1" lang="ja-JP" altLang="en-US" sz="1200" dirty="0" smtClean="0"/>
                        <a:t>　　　　する役割を担うことにより、住民のより身近な地域で高度な医療を提供することが可能</a:t>
                      </a:r>
                    </a:p>
                  </a:txBody>
                  <a:tcPr/>
                </a:tc>
              </a:tr>
            </a:tbl>
          </a:graphicData>
        </a:graphic>
      </p:graphicFrame>
      <p:sp>
        <p:nvSpPr>
          <p:cNvPr id="4" name="スライド番号プレースホルダー 3"/>
          <p:cNvSpPr>
            <a:spLocks noGrp="1"/>
          </p:cNvSpPr>
          <p:nvPr>
            <p:ph type="sldNum" sz="quarter" idx="12"/>
          </p:nvPr>
        </p:nvSpPr>
        <p:spPr/>
        <p:txBody>
          <a:bodyPr/>
          <a:lstStyle/>
          <a:p>
            <a:r>
              <a:rPr kumimoji="1" lang="en-US" altLang="ja-JP" sz="1600" dirty="0" smtClean="0">
                <a:solidFill>
                  <a:schemeClr val="tx1"/>
                </a:solidFill>
              </a:rPr>
              <a:t>28</a:t>
            </a:r>
            <a:endParaRPr kumimoji="1" lang="ja-JP" altLang="en-US" dirty="0">
              <a:solidFill>
                <a:schemeClr val="tx1"/>
              </a:solidFill>
            </a:endParaRPr>
          </a:p>
        </p:txBody>
      </p:sp>
    </p:spTree>
    <p:extLst>
      <p:ext uri="{BB962C8B-B14F-4D97-AF65-F5344CB8AC3E}">
        <p14:creationId xmlns:p14="http://schemas.microsoft.com/office/powerpoint/2010/main" val="39840927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7"/>
          <p:cNvSpPr txBox="1">
            <a:spLocks/>
          </p:cNvSpPr>
          <p:nvPr/>
        </p:nvSpPr>
        <p:spPr>
          <a:xfrm>
            <a:off x="251520" y="67906"/>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１</a:t>
            </a:r>
            <a:r>
              <a:rPr lang="ja-JP" altLang="en-US" sz="2000" b="1" dirty="0" smtClean="0">
                <a:solidFill>
                  <a:schemeClr val="bg1"/>
                </a:solidFill>
                <a:latin typeface="+mn-ea"/>
                <a:ea typeface="+mn-ea"/>
                <a:cs typeface="Meiryo UI" panose="020B0604030504040204" pitchFamily="50" charset="-128"/>
              </a:rPr>
              <a:t>．都道府県がん</a:t>
            </a:r>
            <a:r>
              <a:rPr lang="ja-JP" altLang="en-US" sz="2000" b="1" dirty="0">
                <a:solidFill>
                  <a:schemeClr val="bg1"/>
                </a:solidFill>
                <a:latin typeface="+mn-ea"/>
                <a:ea typeface="+mn-ea"/>
                <a:cs typeface="Meiryo UI" panose="020B0604030504040204" pitchFamily="50" charset="-128"/>
              </a:rPr>
              <a:t>診療連携拠点病院の</a:t>
            </a:r>
            <a:r>
              <a:rPr lang="ja-JP" altLang="en-US" sz="2000" b="1" dirty="0" smtClean="0">
                <a:solidFill>
                  <a:schemeClr val="bg1"/>
                </a:solidFill>
                <a:latin typeface="+mn-ea"/>
                <a:ea typeface="+mn-ea"/>
                <a:cs typeface="Meiryo UI" panose="020B0604030504040204" pitchFamily="50" charset="-128"/>
              </a:rPr>
              <a:t>指定更新の推薦について</a:t>
            </a:r>
            <a:endParaRPr lang="ja-JP" altLang="en-US" sz="2000" b="1" dirty="0">
              <a:solidFill>
                <a:schemeClr val="bg1"/>
              </a:solidFill>
              <a:latin typeface="+mn-ea"/>
              <a:ea typeface="+mn-ea"/>
              <a:cs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426314298"/>
              </p:ext>
            </p:extLst>
          </p:nvPr>
        </p:nvGraphicFramePr>
        <p:xfrm>
          <a:off x="1475656" y="1628800"/>
          <a:ext cx="6552728" cy="3240360"/>
        </p:xfrm>
        <a:graphic>
          <a:graphicData uri="http://schemas.openxmlformats.org/drawingml/2006/table">
            <a:tbl>
              <a:tblPr firstRow="1" bandRow="1">
                <a:tableStyleId>{5C22544A-7EE6-4342-B048-85BDC9FD1C3A}</a:tableStyleId>
              </a:tblPr>
              <a:tblGrid>
                <a:gridCol w="4435693"/>
                <a:gridCol w="2117035"/>
              </a:tblGrid>
              <a:tr h="540786">
                <a:tc>
                  <a:txBody>
                    <a:bodyPr/>
                    <a:lstStyle/>
                    <a:p>
                      <a:pPr algn="ctr"/>
                      <a:r>
                        <a:rPr kumimoji="1" lang="ja-JP" altLang="en-US" sz="1800" b="1" dirty="0" smtClean="0">
                          <a:solidFill>
                            <a:schemeClr val="bg1"/>
                          </a:solidFill>
                        </a:rPr>
                        <a:t>都道府県がん拠点病院の要件</a:t>
                      </a:r>
                      <a:endParaRPr kumimoji="1" lang="ja-JP" altLang="en-US" sz="18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kumimoji="1" lang="ja-JP" altLang="en-US" sz="1800" b="1" kern="1200" dirty="0" smtClean="0">
                          <a:solidFill>
                            <a:schemeClr val="bg1"/>
                          </a:solidFill>
                          <a:latin typeface="+mn-lt"/>
                          <a:ea typeface="+mn-ea"/>
                          <a:cs typeface="+mn-cs"/>
                        </a:rPr>
                        <a:t>充足状況</a:t>
                      </a:r>
                      <a:endParaRPr kumimoji="1" lang="ja-JP" altLang="en-US" sz="1800" b="1" kern="1200" dirty="0">
                        <a:solidFill>
                          <a:schemeClr val="bg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54078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b="0" dirty="0" smtClean="0">
                          <a:solidFill>
                            <a:schemeClr val="tx1"/>
                          </a:solidFill>
                        </a:rPr>
                        <a:t>　　地域がん拠点病院の要件</a:t>
                      </a:r>
                      <a:endParaRPr kumimoji="1" lang="ja-JP" altLang="en-US" sz="18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資料２のとおり</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0786">
                <a:tc>
                  <a:txBody>
                    <a:bodyPr/>
                    <a:lstStyle/>
                    <a:p>
                      <a:pPr algn="l"/>
                      <a:r>
                        <a:rPr kumimoji="1" lang="ja-JP" altLang="en-US" sz="1800" b="0" dirty="0" smtClean="0">
                          <a:solidFill>
                            <a:schemeClr val="tx1"/>
                          </a:solidFill>
                        </a:rPr>
                        <a:t>　　特定機能病院の要件</a:t>
                      </a:r>
                      <a:endParaRPr kumimoji="1" lang="ja-JP" altLang="en-US" sz="18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資料２のとおり</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0786">
                <a:tc>
                  <a:txBody>
                    <a:bodyPr/>
                    <a:lstStyle/>
                    <a:p>
                      <a:pPr algn="l"/>
                      <a:r>
                        <a:rPr kumimoji="1" lang="ja-JP" altLang="en-US" sz="1800" dirty="0" smtClean="0">
                          <a:solidFill>
                            <a:schemeClr val="tx1"/>
                          </a:solidFill>
                        </a:rPr>
                        <a:t>　　緩和ケアＣの設置</a:t>
                      </a:r>
                      <a:endParaRPr kumimoji="1" lang="ja-JP" altLang="en-US" sz="18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solidFill>
                            <a:schemeClr val="tx1"/>
                          </a:solidFill>
                        </a:rPr>
                        <a:t>○</a:t>
                      </a:r>
                      <a:endParaRPr kumimoji="1" lang="ja-JP" altLang="en-US"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40786">
                <a:tc>
                  <a:txBody>
                    <a:bodyPr/>
                    <a:lstStyle/>
                    <a:p>
                      <a:pPr algn="l"/>
                      <a:r>
                        <a:rPr kumimoji="1" lang="ja-JP" altLang="en-US" sz="1800" dirty="0" smtClean="0">
                          <a:solidFill>
                            <a:schemeClr val="tx1"/>
                          </a:solidFill>
                        </a:rPr>
                        <a:t>　　府内の連携協力体制の構築</a:t>
                      </a:r>
                      <a:endParaRPr kumimoji="1" lang="ja-JP" altLang="en-US" sz="18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t>○</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36430">
                <a:tc>
                  <a:txBody>
                    <a:bodyPr/>
                    <a:lstStyle/>
                    <a:p>
                      <a:pPr algn="l"/>
                      <a:r>
                        <a:rPr kumimoji="1" lang="ja-JP" altLang="en-US" sz="1800" b="0" dirty="0" smtClean="0"/>
                        <a:t>　　その他</a:t>
                      </a:r>
                      <a:endParaRPr kumimoji="1" lang="ja-JP" altLang="en-US" sz="1800" b="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dirty="0" smtClean="0"/>
                        <a:t>〇</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899592" y="4941168"/>
            <a:ext cx="7138728" cy="1176458"/>
          </a:xfrm>
          <a:prstGeom prst="rect">
            <a:avLst/>
          </a:prstGeom>
          <a:noFill/>
          <a:ln>
            <a:noFill/>
          </a:ln>
        </p:spPr>
        <p:txBody>
          <a:bodyPr wrap="square" lIns="144000" tIns="144000" rtlCol="0">
            <a:spAutoFit/>
          </a:bodyPr>
          <a:lstStyle/>
          <a:p>
            <a:r>
              <a:rPr lang="en-US" altLang="ja-JP" sz="1600" b="1" dirty="0" smtClean="0">
                <a:latin typeface="+mn-ea"/>
              </a:rPr>
              <a:t>【</a:t>
            </a:r>
            <a:r>
              <a:rPr lang="ja-JP" altLang="en-US" sz="1600" b="1" dirty="0" smtClean="0">
                <a:latin typeface="+mn-ea"/>
              </a:rPr>
              <a:t>推薦（案）</a:t>
            </a:r>
            <a:r>
              <a:rPr lang="en-US" altLang="ja-JP" sz="1600" b="1" dirty="0" smtClean="0">
                <a:latin typeface="+mn-ea"/>
              </a:rPr>
              <a:t>】</a:t>
            </a:r>
          </a:p>
          <a:p>
            <a:r>
              <a:rPr lang="ja-JP" altLang="en-US" sz="1600" b="1" dirty="0">
                <a:latin typeface="+mn-ea"/>
              </a:rPr>
              <a:t>　　</a:t>
            </a:r>
            <a:r>
              <a:rPr lang="ja-JP" altLang="en-US" sz="1600" b="1" dirty="0" smtClean="0">
                <a:latin typeface="+mn-ea"/>
              </a:rPr>
              <a:t>都道府県がん診療連携拠点病院である大阪国際がんセンターについては、</a:t>
            </a:r>
            <a:endParaRPr lang="en-US" altLang="ja-JP" sz="1600" b="1" dirty="0" smtClean="0">
              <a:latin typeface="+mn-ea"/>
            </a:endParaRPr>
          </a:p>
          <a:p>
            <a:r>
              <a:rPr lang="ja-JP" altLang="en-US" sz="1600" b="1" dirty="0">
                <a:latin typeface="+mn-ea"/>
              </a:rPr>
              <a:t>　</a:t>
            </a:r>
            <a:r>
              <a:rPr lang="ja-JP" altLang="en-US" sz="1600" b="1" dirty="0" smtClean="0">
                <a:latin typeface="+mn-ea"/>
              </a:rPr>
              <a:t>　都道府県がん診療連携拠点病院の要件を全て満たしているため、</a:t>
            </a:r>
            <a:endParaRPr lang="en-US" altLang="ja-JP" sz="1600" b="1" dirty="0" smtClean="0">
              <a:latin typeface="+mn-ea"/>
            </a:endParaRPr>
          </a:p>
          <a:p>
            <a:r>
              <a:rPr lang="ja-JP" altLang="en-US" sz="1600" b="1" dirty="0">
                <a:latin typeface="+mn-ea"/>
              </a:rPr>
              <a:t>　</a:t>
            </a:r>
            <a:r>
              <a:rPr lang="ja-JP" altLang="en-US" sz="1600" b="1" dirty="0" smtClean="0">
                <a:latin typeface="+mn-ea"/>
              </a:rPr>
              <a:t>　国に指定更新の推薦を行う。</a:t>
            </a:r>
            <a:endParaRPr lang="ja-JP" altLang="en-US" sz="1600" b="1" dirty="0"/>
          </a:p>
        </p:txBody>
      </p:sp>
      <p:sp>
        <p:nvSpPr>
          <p:cNvPr id="7" name="テキスト ボックス 6"/>
          <p:cNvSpPr txBox="1"/>
          <p:nvPr/>
        </p:nvSpPr>
        <p:spPr>
          <a:xfrm>
            <a:off x="236961" y="1052736"/>
            <a:ext cx="3686967" cy="468572"/>
          </a:xfrm>
          <a:prstGeom prst="rect">
            <a:avLst/>
          </a:prstGeom>
          <a:noFill/>
          <a:ln>
            <a:noFill/>
          </a:ln>
        </p:spPr>
        <p:txBody>
          <a:bodyPr wrap="square" lIns="144000" tIns="144000" rtlCol="0">
            <a:spAutoFit/>
          </a:bodyPr>
          <a:lstStyle/>
          <a:p>
            <a:r>
              <a:rPr lang="ja-JP" altLang="en-US" b="1" dirty="0" smtClean="0"/>
              <a:t>大阪国際がんセンターの状況</a:t>
            </a:r>
            <a:endParaRPr lang="ja-JP" altLang="en-US" b="1" dirty="0"/>
          </a:p>
        </p:txBody>
      </p:sp>
      <p:sp>
        <p:nvSpPr>
          <p:cNvPr id="2" name="スライド番号プレースホルダー 1"/>
          <p:cNvSpPr>
            <a:spLocks noGrp="1"/>
          </p:cNvSpPr>
          <p:nvPr>
            <p:ph type="sldNum" sz="quarter" idx="12"/>
          </p:nvPr>
        </p:nvSpPr>
        <p:spPr/>
        <p:txBody>
          <a:bodyPr/>
          <a:lstStyle/>
          <a:p>
            <a:r>
              <a:rPr kumimoji="1" lang="ja-JP" altLang="en-US" sz="1600" dirty="0" smtClean="0">
                <a:solidFill>
                  <a:schemeClr val="tx1"/>
                </a:solidFill>
              </a:rPr>
              <a:t>２</a:t>
            </a:r>
            <a:endParaRPr kumimoji="1" lang="ja-JP" altLang="en-US" sz="1600" dirty="0">
              <a:solidFill>
                <a:schemeClr val="tx1"/>
              </a:solidFill>
            </a:endParaRPr>
          </a:p>
        </p:txBody>
      </p:sp>
    </p:spTree>
    <p:extLst>
      <p:ext uri="{BB962C8B-B14F-4D97-AF65-F5344CB8AC3E}">
        <p14:creationId xmlns:p14="http://schemas.microsoft.com/office/powerpoint/2010/main" val="2511804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smtClean="0">
                <a:solidFill>
                  <a:srgbClr val="FFFFFF"/>
                </a:solidFill>
                <a:latin typeface="+mn-ea"/>
                <a:cs typeface="Times New Roman"/>
              </a:rPr>
              <a:t>推薦</a:t>
            </a:r>
            <a:endParaRPr lang="ja-JP" b="1" dirty="0">
              <a:effectLst/>
              <a:latin typeface="+mn-ea"/>
              <a:cs typeface="ＭＳ Ｐゴシック"/>
            </a:endParaRPr>
          </a:p>
        </p:txBody>
      </p:sp>
      <p:sp>
        <p:nvSpPr>
          <p:cNvPr id="10" name="テキスト ボックス 9"/>
          <p:cNvSpPr txBox="1"/>
          <p:nvPr/>
        </p:nvSpPr>
        <p:spPr>
          <a:xfrm>
            <a:off x="539552" y="1784488"/>
            <a:ext cx="8074260" cy="2900006"/>
          </a:xfrm>
          <a:prstGeom prst="rect">
            <a:avLst/>
          </a:prstGeom>
          <a:noFill/>
          <a:ln>
            <a:noFill/>
          </a:ln>
        </p:spPr>
        <p:txBody>
          <a:bodyPr wrap="square" lIns="144000" tIns="144000" rtlCol="0">
            <a:spAutoFit/>
          </a:bodyPr>
          <a:lstStyle/>
          <a:p>
            <a:r>
              <a:rPr lang="ja-JP" altLang="en-US" sz="2200" dirty="0" smtClean="0"/>
              <a:t>１　</a:t>
            </a:r>
            <a:r>
              <a:rPr lang="ja-JP" altLang="en-US" sz="2200" u="heavy" dirty="0" smtClean="0"/>
              <a:t>都道府県がん診療連携拠点病院</a:t>
            </a:r>
            <a:r>
              <a:rPr lang="ja-JP" altLang="en-US" sz="2200" dirty="0" smtClean="0">
                <a:latin typeface="+mn-ea"/>
              </a:rPr>
              <a:t>の指定更新の推薦</a:t>
            </a:r>
            <a:r>
              <a:rPr lang="ja-JP" altLang="en-US" sz="2200" dirty="0">
                <a:latin typeface="+mn-ea"/>
              </a:rPr>
              <a:t>について</a:t>
            </a:r>
            <a:endParaRPr lang="en-US" altLang="ja-JP" sz="2200" dirty="0" smtClean="0"/>
          </a:p>
          <a:p>
            <a:endParaRPr lang="en-US" altLang="ja-JP" sz="2200" b="1" dirty="0" smtClean="0">
              <a:solidFill>
                <a:srgbClr val="FF0000"/>
              </a:solidFill>
            </a:endParaRPr>
          </a:p>
          <a:p>
            <a:r>
              <a:rPr lang="ja-JP" altLang="en-US" sz="2200" b="1" dirty="0" smtClean="0">
                <a:solidFill>
                  <a:srgbClr val="FF0000"/>
                </a:solidFill>
              </a:rPr>
              <a:t>２</a:t>
            </a:r>
            <a:r>
              <a:rPr lang="ja-JP" altLang="en-US" sz="2200" b="1" dirty="0">
                <a:solidFill>
                  <a:srgbClr val="FF0000"/>
                </a:solidFill>
              </a:rPr>
              <a:t>　地域がん診療連携拠点病院の</a:t>
            </a:r>
            <a:r>
              <a:rPr lang="ja-JP" altLang="en-US" sz="2200" b="1" u="heavy" dirty="0">
                <a:solidFill>
                  <a:srgbClr val="FF0000"/>
                </a:solidFill>
              </a:rPr>
              <a:t>指定更新</a:t>
            </a:r>
            <a:r>
              <a:rPr lang="ja-JP" altLang="en-US" sz="2200" b="1" dirty="0">
                <a:solidFill>
                  <a:srgbClr val="FF0000"/>
                </a:solidFill>
              </a:rPr>
              <a:t>の推薦について</a:t>
            </a:r>
            <a:endParaRPr lang="en-US" altLang="ja-JP" sz="2200" b="1" dirty="0" smtClean="0">
              <a:solidFill>
                <a:srgbClr val="FF0000"/>
              </a:solidFill>
            </a:endParaRPr>
          </a:p>
          <a:p>
            <a:endParaRPr lang="en-US" altLang="ja-JP" sz="2200" b="1" dirty="0" smtClean="0"/>
          </a:p>
          <a:p>
            <a:r>
              <a:rPr lang="ja-JP" altLang="en-US" sz="2200" dirty="0" smtClean="0">
                <a:latin typeface="+mn-ea"/>
              </a:rPr>
              <a:t>３</a:t>
            </a:r>
            <a:r>
              <a:rPr lang="ja-JP" altLang="en-US" sz="2200" dirty="0">
                <a:latin typeface="+mn-ea"/>
              </a:rPr>
              <a:t>　地域がん診療連携拠点病院（</a:t>
            </a:r>
            <a:r>
              <a:rPr lang="ja-JP" altLang="en-US" sz="2200" u="heavy" dirty="0" smtClean="0">
                <a:latin typeface="+mn-ea"/>
              </a:rPr>
              <a:t>高度型</a:t>
            </a:r>
            <a:r>
              <a:rPr lang="ja-JP" altLang="en-US" sz="2200" dirty="0" smtClean="0">
                <a:latin typeface="+mn-ea"/>
              </a:rPr>
              <a:t>）の推薦について</a:t>
            </a:r>
            <a:endParaRPr lang="en-US" altLang="ja-JP" sz="2200" dirty="0" smtClean="0">
              <a:latin typeface="+mn-ea"/>
            </a:endParaRPr>
          </a:p>
          <a:p>
            <a:endParaRPr lang="en-US" altLang="ja-JP" sz="2200" dirty="0" smtClean="0">
              <a:latin typeface="+mn-ea"/>
            </a:endParaRPr>
          </a:p>
          <a:p>
            <a:r>
              <a:rPr lang="ja-JP" altLang="en-US" sz="2200" dirty="0" smtClean="0">
                <a:latin typeface="+mn-ea"/>
              </a:rPr>
              <a:t>４　</a:t>
            </a:r>
            <a:r>
              <a:rPr lang="ja-JP" altLang="en-US" sz="2200" dirty="0"/>
              <a:t>地域がん診療連携拠点病院の</a:t>
            </a:r>
            <a:r>
              <a:rPr lang="ja-JP" altLang="en-US" sz="2200" u="heavy" dirty="0" smtClean="0">
                <a:latin typeface="+mn-ea"/>
              </a:rPr>
              <a:t>新規指定</a:t>
            </a:r>
            <a:r>
              <a:rPr lang="ja-JP" altLang="en-US" sz="2200" dirty="0" smtClean="0">
                <a:latin typeface="+mn-ea"/>
              </a:rPr>
              <a:t>の推薦について</a:t>
            </a:r>
            <a:endParaRPr lang="en-US" altLang="ja-JP" sz="2200" dirty="0" smtClean="0">
              <a:latin typeface="+mn-ea"/>
            </a:endParaRPr>
          </a:p>
          <a:p>
            <a:endParaRPr lang="en-US" altLang="ja-JP" sz="2200" dirty="0">
              <a:latin typeface="+mn-ea"/>
            </a:endParaRPr>
          </a:p>
        </p:txBody>
      </p:sp>
      <p:sp>
        <p:nvSpPr>
          <p:cNvPr id="3" name="スライド番号プレースホルダー 2"/>
          <p:cNvSpPr>
            <a:spLocks noGrp="1"/>
          </p:cNvSpPr>
          <p:nvPr>
            <p:ph type="sldNum" sz="quarter" idx="12"/>
          </p:nvPr>
        </p:nvSpPr>
        <p:spPr/>
        <p:txBody>
          <a:bodyPr/>
          <a:lstStyle/>
          <a:p>
            <a:r>
              <a:rPr kumimoji="1" lang="ja-JP" altLang="en-US" sz="1600" dirty="0" smtClean="0">
                <a:solidFill>
                  <a:schemeClr val="tx1"/>
                </a:solidFill>
              </a:rPr>
              <a:t>３</a:t>
            </a:r>
            <a:endParaRPr kumimoji="1" lang="ja-JP" altLang="en-US" sz="1600" dirty="0">
              <a:solidFill>
                <a:schemeClr val="tx1"/>
              </a:solidFill>
            </a:endParaRPr>
          </a:p>
        </p:txBody>
      </p:sp>
    </p:spTree>
    <p:extLst>
      <p:ext uri="{BB962C8B-B14F-4D97-AF65-F5344CB8AC3E}">
        <p14:creationId xmlns:p14="http://schemas.microsoft.com/office/powerpoint/2010/main" val="286013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899592" y="2948003"/>
            <a:ext cx="1800200" cy="82187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a:solidFill>
                  <a:sysClr val="windowText" lastClr="000000"/>
                </a:solidFill>
                <a:latin typeface="+mn-ea"/>
              </a:rPr>
              <a:t>地域がん診療</a:t>
            </a:r>
            <a:endParaRPr kumimoji="1" lang="en-US" altLang="ja-JP" sz="1400" dirty="0">
              <a:solidFill>
                <a:sysClr val="windowText" lastClr="000000"/>
              </a:solidFill>
              <a:latin typeface="+mn-ea"/>
            </a:endParaRPr>
          </a:p>
          <a:p>
            <a:pPr algn="ctr"/>
            <a:r>
              <a:rPr kumimoji="1" lang="ja-JP" altLang="en-US" sz="1400" dirty="0">
                <a:solidFill>
                  <a:sysClr val="windowText" lastClr="000000"/>
                </a:solidFill>
                <a:latin typeface="+mn-ea"/>
              </a:rPr>
              <a:t>連携拠点病院</a:t>
            </a:r>
          </a:p>
        </p:txBody>
      </p:sp>
      <p:cxnSp>
        <p:nvCxnSpPr>
          <p:cNvPr id="7" name="直線コネクタ 6"/>
          <p:cNvCxnSpPr/>
          <p:nvPr/>
        </p:nvCxnSpPr>
        <p:spPr>
          <a:xfrm>
            <a:off x="3203848" y="1340768"/>
            <a:ext cx="0" cy="4680520"/>
          </a:xfrm>
          <a:prstGeom prst="line">
            <a:avLst/>
          </a:prstGeom>
          <a:ln w="12700"/>
        </p:spPr>
        <p:style>
          <a:lnRef idx="1">
            <a:schemeClr val="dk1"/>
          </a:lnRef>
          <a:fillRef idx="0">
            <a:schemeClr val="dk1"/>
          </a:fillRef>
          <a:effectRef idx="0">
            <a:schemeClr val="dk1"/>
          </a:effectRef>
          <a:fontRef idx="minor">
            <a:schemeClr val="tx1"/>
          </a:fontRef>
        </p:style>
      </p:cxnSp>
      <p:sp>
        <p:nvSpPr>
          <p:cNvPr id="9" name="テキスト ボックス 8"/>
          <p:cNvSpPr txBox="1"/>
          <p:nvPr/>
        </p:nvSpPr>
        <p:spPr>
          <a:xfrm>
            <a:off x="683568" y="980728"/>
            <a:ext cx="1224136" cy="307777"/>
          </a:xfrm>
          <a:prstGeom prst="rect">
            <a:avLst/>
          </a:prstGeom>
          <a:noFill/>
        </p:spPr>
        <p:txBody>
          <a:bodyPr wrap="square" rtlCol="0">
            <a:spAutoFit/>
          </a:bodyPr>
          <a:lstStyle/>
          <a:p>
            <a:r>
              <a:rPr kumimoji="1" lang="en-US" altLang="ja-JP" sz="1400" dirty="0" smtClean="0">
                <a:latin typeface="+mn-ea"/>
              </a:rPr>
              <a:t>【</a:t>
            </a:r>
            <a:r>
              <a:rPr lang="ja-JP" altLang="en-US" sz="1400" dirty="0">
                <a:latin typeface="+mn-ea"/>
              </a:rPr>
              <a:t>旧指針</a:t>
            </a:r>
            <a:r>
              <a:rPr kumimoji="1" lang="en-US" altLang="ja-JP" sz="1400" dirty="0" smtClean="0">
                <a:latin typeface="+mn-ea"/>
              </a:rPr>
              <a:t>】</a:t>
            </a:r>
            <a:endParaRPr kumimoji="1" lang="ja-JP" altLang="en-US" sz="1400" dirty="0">
              <a:latin typeface="+mn-ea"/>
            </a:endParaRPr>
          </a:p>
        </p:txBody>
      </p:sp>
      <p:sp>
        <p:nvSpPr>
          <p:cNvPr id="10" name="テキスト ボックス 9"/>
          <p:cNvSpPr txBox="1"/>
          <p:nvPr/>
        </p:nvSpPr>
        <p:spPr>
          <a:xfrm>
            <a:off x="3491880" y="980728"/>
            <a:ext cx="1440160" cy="307777"/>
          </a:xfrm>
          <a:prstGeom prst="rect">
            <a:avLst/>
          </a:prstGeom>
          <a:noFill/>
        </p:spPr>
        <p:txBody>
          <a:bodyPr wrap="square" rtlCol="0">
            <a:spAutoFit/>
          </a:bodyPr>
          <a:lstStyle/>
          <a:p>
            <a:r>
              <a:rPr kumimoji="1" lang="en-US" altLang="ja-JP" sz="1400" dirty="0">
                <a:latin typeface="+mn-ea"/>
              </a:rPr>
              <a:t>【</a:t>
            </a:r>
            <a:r>
              <a:rPr lang="ja-JP" altLang="en-US" sz="1400" dirty="0">
                <a:latin typeface="+mn-ea"/>
              </a:rPr>
              <a:t>新指針</a:t>
            </a:r>
            <a:r>
              <a:rPr kumimoji="1" lang="en-US" altLang="ja-JP" sz="1400" dirty="0">
                <a:latin typeface="+mn-ea"/>
              </a:rPr>
              <a:t>】</a:t>
            </a:r>
            <a:endParaRPr kumimoji="1" lang="ja-JP" altLang="en-US" sz="1400" dirty="0">
              <a:latin typeface="+mn-ea"/>
            </a:endParaRPr>
          </a:p>
        </p:txBody>
      </p:sp>
      <p:sp>
        <p:nvSpPr>
          <p:cNvPr id="14" name="角丸四角形 13"/>
          <p:cNvSpPr/>
          <p:nvPr/>
        </p:nvSpPr>
        <p:spPr>
          <a:xfrm>
            <a:off x="4860032" y="1268760"/>
            <a:ext cx="2880320" cy="838835"/>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n-ea"/>
              </a:rPr>
              <a:t>地域がん診療連携拠点病院</a:t>
            </a:r>
            <a:endParaRPr kumimoji="1" lang="en-US" altLang="ja-JP" sz="1400" b="1" dirty="0">
              <a:latin typeface="+mn-ea"/>
            </a:endParaRPr>
          </a:p>
          <a:p>
            <a:pPr algn="ctr"/>
            <a:r>
              <a:rPr kumimoji="1" lang="ja-JP" altLang="en-US" sz="1400" b="1" u="sng" dirty="0">
                <a:latin typeface="+mn-ea"/>
              </a:rPr>
              <a:t>（高度型）</a:t>
            </a:r>
            <a:endParaRPr kumimoji="1" lang="en-US" altLang="ja-JP" sz="1400" b="1" u="sng" dirty="0">
              <a:latin typeface="+mn-ea"/>
            </a:endParaRPr>
          </a:p>
          <a:p>
            <a:pPr algn="ctr"/>
            <a:r>
              <a:rPr lang="en-US" altLang="ja-JP" sz="1400" b="1" dirty="0">
                <a:latin typeface="+mn-ea"/>
              </a:rPr>
              <a:t>※</a:t>
            </a:r>
            <a:r>
              <a:rPr lang="ja-JP" altLang="en-US" sz="1400" b="1" dirty="0">
                <a:latin typeface="+mn-ea"/>
              </a:rPr>
              <a:t>１医療圏に１ヶ所</a:t>
            </a:r>
            <a:endParaRPr kumimoji="1" lang="ja-JP" altLang="en-US" sz="1400" b="1" dirty="0">
              <a:latin typeface="+mn-ea"/>
            </a:endParaRPr>
          </a:p>
        </p:txBody>
      </p:sp>
      <p:sp>
        <p:nvSpPr>
          <p:cNvPr id="15" name="角丸四角形 14"/>
          <p:cNvSpPr/>
          <p:nvPr/>
        </p:nvSpPr>
        <p:spPr>
          <a:xfrm>
            <a:off x="4886672" y="3140968"/>
            <a:ext cx="2880320" cy="648072"/>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ysClr val="windowText" lastClr="000000"/>
                </a:solidFill>
                <a:latin typeface="+mn-ea"/>
              </a:rPr>
              <a:t>地域がん診療連携拠点</a:t>
            </a:r>
            <a:r>
              <a:rPr kumimoji="1" lang="ja-JP" altLang="en-US" sz="1400" b="1" dirty="0" smtClean="0">
                <a:solidFill>
                  <a:sysClr val="windowText" lastClr="000000"/>
                </a:solidFill>
                <a:latin typeface="+mn-ea"/>
              </a:rPr>
              <a:t>病院</a:t>
            </a:r>
            <a:endParaRPr kumimoji="1" lang="en-US" altLang="ja-JP" sz="1400" b="1" dirty="0" smtClean="0">
              <a:solidFill>
                <a:sysClr val="windowText" lastClr="000000"/>
              </a:solidFill>
              <a:latin typeface="+mn-ea"/>
            </a:endParaRPr>
          </a:p>
          <a:p>
            <a:pPr algn="ctr"/>
            <a:r>
              <a:rPr lang="en-US" altLang="ja-JP" sz="1400" b="1" dirty="0" smtClean="0">
                <a:solidFill>
                  <a:sysClr val="windowText" lastClr="000000"/>
                </a:solidFill>
                <a:latin typeface="+mn-ea"/>
              </a:rPr>
              <a:t>【</a:t>
            </a:r>
            <a:r>
              <a:rPr lang="ja-JP" altLang="en-US" sz="1400" b="1" dirty="0" smtClean="0">
                <a:solidFill>
                  <a:sysClr val="windowText" lastClr="000000"/>
                </a:solidFill>
                <a:latin typeface="+mn-ea"/>
              </a:rPr>
              <a:t>既指定病院の指定更新</a:t>
            </a:r>
            <a:r>
              <a:rPr lang="en-US" altLang="ja-JP" sz="1400" b="1" dirty="0" smtClean="0">
                <a:solidFill>
                  <a:sysClr val="windowText" lastClr="000000"/>
                </a:solidFill>
                <a:latin typeface="+mn-ea"/>
              </a:rPr>
              <a:t>】</a:t>
            </a:r>
            <a:endParaRPr kumimoji="1" lang="ja-JP" altLang="en-US" sz="1400" b="1" dirty="0">
              <a:solidFill>
                <a:sysClr val="windowText" lastClr="000000"/>
              </a:solidFill>
              <a:latin typeface="+mn-ea"/>
            </a:endParaRPr>
          </a:p>
        </p:txBody>
      </p:sp>
      <p:sp>
        <p:nvSpPr>
          <p:cNvPr id="16" name="角丸四角形 15"/>
          <p:cNvSpPr/>
          <p:nvPr/>
        </p:nvSpPr>
        <p:spPr>
          <a:xfrm>
            <a:off x="4824777" y="4653136"/>
            <a:ext cx="2880320" cy="792088"/>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latin typeface="+mn-ea"/>
              </a:rPr>
              <a:t>地域がん診療連携拠点病院</a:t>
            </a:r>
            <a:endParaRPr kumimoji="1" lang="en-US" altLang="ja-JP" sz="1400" b="1" dirty="0">
              <a:latin typeface="+mn-ea"/>
            </a:endParaRPr>
          </a:p>
          <a:p>
            <a:pPr algn="ctr"/>
            <a:r>
              <a:rPr lang="ja-JP" altLang="en-US" sz="1400" b="1" u="sng" dirty="0">
                <a:latin typeface="+mn-ea"/>
              </a:rPr>
              <a:t>（特例型）</a:t>
            </a:r>
            <a:endParaRPr kumimoji="1" lang="ja-JP" altLang="en-US" sz="1400" b="1" u="sng" dirty="0">
              <a:latin typeface="+mn-ea"/>
            </a:endParaRPr>
          </a:p>
        </p:txBody>
      </p:sp>
      <p:sp>
        <p:nvSpPr>
          <p:cNvPr id="20" name="下矢印 19"/>
          <p:cNvSpPr/>
          <p:nvPr/>
        </p:nvSpPr>
        <p:spPr>
          <a:xfrm>
            <a:off x="6758880" y="4077072"/>
            <a:ext cx="360040" cy="5027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1" name="下矢印 20"/>
          <p:cNvSpPr/>
          <p:nvPr/>
        </p:nvSpPr>
        <p:spPr>
          <a:xfrm>
            <a:off x="6758880" y="2369784"/>
            <a:ext cx="360040" cy="52989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2" name="下矢印 21"/>
          <p:cNvSpPr/>
          <p:nvPr/>
        </p:nvSpPr>
        <p:spPr>
          <a:xfrm flipV="1">
            <a:off x="5364088" y="2306550"/>
            <a:ext cx="360040" cy="59313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3" name="下矢印 22"/>
          <p:cNvSpPr/>
          <p:nvPr/>
        </p:nvSpPr>
        <p:spPr>
          <a:xfrm flipV="1">
            <a:off x="5364088" y="4057908"/>
            <a:ext cx="360040" cy="52192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4" name="テキスト ボックス 23"/>
          <p:cNvSpPr txBox="1"/>
          <p:nvPr/>
        </p:nvSpPr>
        <p:spPr>
          <a:xfrm>
            <a:off x="5616116" y="2376463"/>
            <a:ext cx="1332148" cy="523220"/>
          </a:xfrm>
          <a:prstGeom prst="rect">
            <a:avLst/>
          </a:prstGeom>
          <a:noFill/>
        </p:spPr>
        <p:txBody>
          <a:bodyPr wrap="square" rtlCol="0">
            <a:spAutoFit/>
          </a:bodyPr>
          <a:lstStyle/>
          <a:p>
            <a:pPr algn="ctr"/>
            <a:r>
              <a:rPr kumimoji="1" lang="ja-JP" altLang="en-US" sz="1400" dirty="0">
                <a:latin typeface="+mn-ea"/>
              </a:rPr>
              <a:t>指定類型の</a:t>
            </a:r>
            <a:endParaRPr kumimoji="1" lang="en-US" altLang="ja-JP" sz="1400" dirty="0">
              <a:latin typeface="+mn-ea"/>
            </a:endParaRPr>
          </a:p>
          <a:p>
            <a:pPr algn="ctr"/>
            <a:r>
              <a:rPr kumimoji="1" lang="ja-JP" altLang="en-US" sz="1400" dirty="0">
                <a:latin typeface="+mn-ea"/>
              </a:rPr>
              <a:t>見直し</a:t>
            </a:r>
          </a:p>
        </p:txBody>
      </p:sp>
      <p:sp>
        <p:nvSpPr>
          <p:cNvPr id="25" name="テキスト ボックス 24"/>
          <p:cNvSpPr txBox="1"/>
          <p:nvPr/>
        </p:nvSpPr>
        <p:spPr>
          <a:xfrm>
            <a:off x="7128284" y="4057908"/>
            <a:ext cx="1332148" cy="523220"/>
          </a:xfrm>
          <a:prstGeom prst="rect">
            <a:avLst/>
          </a:prstGeom>
          <a:noFill/>
        </p:spPr>
        <p:txBody>
          <a:bodyPr wrap="square" rtlCol="0">
            <a:spAutoFit/>
          </a:bodyPr>
          <a:lstStyle/>
          <a:p>
            <a:pPr algn="ctr"/>
            <a:r>
              <a:rPr kumimoji="1" lang="ja-JP" altLang="en-US" sz="1400" dirty="0">
                <a:latin typeface="+mn-ea"/>
              </a:rPr>
              <a:t>指定類型の</a:t>
            </a:r>
            <a:endParaRPr kumimoji="1" lang="en-US" altLang="ja-JP" sz="1400" dirty="0">
              <a:latin typeface="+mn-ea"/>
            </a:endParaRPr>
          </a:p>
          <a:p>
            <a:pPr algn="ctr"/>
            <a:r>
              <a:rPr kumimoji="1" lang="ja-JP" altLang="en-US" sz="1400" dirty="0">
                <a:latin typeface="+mn-ea"/>
              </a:rPr>
              <a:t>見直し</a:t>
            </a:r>
          </a:p>
        </p:txBody>
      </p:sp>
      <p:sp>
        <p:nvSpPr>
          <p:cNvPr id="26" name="テキスト ボックス 25"/>
          <p:cNvSpPr txBox="1"/>
          <p:nvPr/>
        </p:nvSpPr>
        <p:spPr>
          <a:xfrm>
            <a:off x="3707904" y="3914472"/>
            <a:ext cx="1332148" cy="738664"/>
          </a:xfrm>
          <a:prstGeom prst="rect">
            <a:avLst/>
          </a:prstGeom>
          <a:noFill/>
        </p:spPr>
        <p:txBody>
          <a:bodyPr wrap="square" rtlCol="0">
            <a:spAutoFit/>
          </a:bodyPr>
          <a:lstStyle/>
          <a:p>
            <a:pPr algn="ctr"/>
            <a:r>
              <a:rPr kumimoji="1" lang="ja-JP" altLang="en-US" sz="1400" dirty="0">
                <a:latin typeface="+mn-ea"/>
              </a:rPr>
              <a:t>指定要件を</a:t>
            </a:r>
            <a:endParaRPr kumimoji="1" lang="en-US" altLang="ja-JP" sz="1400" dirty="0">
              <a:latin typeface="+mn-ea"/>
            </a:endParaRPr>
          </a:p>
          <a:p>
            <a:pPr algn="ctr"/>
            <a:r>
              <a:rPr kumimoji="1" lang="ja-JP" altLang="en-US" sz="1400" dirty="0">
                <a:latin typeface="+mn-ea"/>
              </a:rPr>
              <a:t>充足した場合</a:t>
            </a:r>
            <a:endParaRPr kumimoji="1" lang="en-US" altLang="ja-JP" sz="1400" dirty="0">
              <a:latin typeface="+mn-ea"/>
            </a:endParaRPr>
          </a:p>
          <a:p>
            <a:pPr algn="ctr"/>
            <a:r>
              <a:rPr kumimoji="1" lang="ja-JP" altLang="en-US" sz="1400" dirty="0">
                <a:latin typeface="+mn-ea"/>
              </a:rPr>
              <a:t>復帰</a:t>
            </a:r>
          </a:p>
        </p:txBody>
      </p:sp>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smtClean="0">
                <a:solidFill>
                  <a:schemeClr val="bg1"/>
                </a:solidFill>
                <a:latin typeface="+mn-ea"/>
                <a:ea typeface="+mn-ea"/>
                <a:cs typeface="Meiryo UI" panose="020B0604030504040204" pitchFamily="50" charset="-128"/>
              </a:rPr>
              <a:t>２</a:t>
            </a:r>
            <a:r>
              <a:rPr lang="ja-JP" altLang="en-US" sz="2000" b="1" dirty="0">
                <a:solidFill>
                  <a:schemeClr val="bg1"/>
                </a:solidFill>
                <a:latin typeface="+mn-ea"/>
                <a:ea typeface="+mn-ea"/>
                <a:cs typeface="Meiryo UI" panose="020B0604030504040204" pitchFamily="50" charset="-128"/>
              </a:rPr>
              <a:t>　地域がん診療連携拠点病院の指定更新の推薦について</a:t>
            </a:r>
          </a:p>
        </p:txBody>
      </p:sp>
      <p:sp>
        <p:nvSpPr>
          <p:cNvPr id="3" name="右矢印 2"/>
          <p:cNvSpPr/>
          <p:nvPr/>
        </p:nvSpPr>
        <p:spPr>
          <a:xfrm>
            <a:off x="2915816" y="3193812"/>
            <a:ext cx="648072" cy="396044"/>
          </a:xfrm>
          <a:prstGeom prst="rightArrow">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27" name="下矢印 26"/>
          <p:cNvSpPr/>
          <p:nvPr/>
        </p:nvSpPr>
        <p:spPr>
          <a:xfrm>
            <a:off x="6156176" y="5530948"/>
            <a:ext cx="360040" cy="34632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n-ea"/>
            </a:endParaRPr>
          </a:p>
        </p:txBody>
      </p:sp>
      <p:sp>
        <p:nvSpPr>
          <p:cNvPr id="32" name="テキスト ボックス 31"/>
          <p:cNvSpPr txBox="1"/>
          <p:nvPr/>
        </p:nvSpPr>
        <p:spPr>
          <a:xfrm>
            <a:off x="5441431" y="5929535"/>
            <a:ext cx="1722857" cy="307777"/>
          </a:xfrm>
          <a:prstGeom prst="rect">
            <a:avLst/>
          </a:prstGeom>
          <a:noFill/>
          <a:ln w="28575">
            <a:solidFill>
              <a:srgbClr val="002060"/>
            </a:solidFill>
          </a:ln>
        </p:spPr>
        <p:txBody>
          <a:bodyPr wrap="square" rtlCol="0">
            <a:spAutoFit/>
          </a:bodyPr>
          <a:lstStyle/>
          <a:p>
            <a:pPr algn="ctr"/>
            <a:r>
              <a:rPr lang="ja-JP" altLang="en-US" sz="1400" dirty="0" smtClean="0">
                <a:latin typeface="+mn-ea"/>
              </a:rPr>
              <a:t>指定の取り消し</a:t>
            </a:r>
            <a:endParaRPr kumimoji="1" lang="en-US" altLang="ja-JP" sz="1400" dirty="0">
              <a:latin typeface="+mn-ea"/>
            </a:endParaRPr>
          </a:p>
        </p:txBody>
      </p:sp>
      <p:sp>
        <p:nvSpPr>
          <p:cNvPr id="34" name="正方形/長方形 33"/>
          <p:cNvSpPr/>
          <p:nvPr/>
        </p:nvSpPr>
        <p:spPr>
          <a:xfrm>
            <a:off x="4771729" y="3047280"/>
            <a:ext cx="3062260" cy="86719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r>
              <a:rPr kumimoji="1" lang="ja-JP" altLang="en-US" sz="1600" dirty="0" smtClean="0">
                <a:solidFill>
                  <a:schemeClr val="tx1"/>
                </a:solidFill>
              </a:rPr>
              <a:t>４</a:t>
            </a:r>
            <a:endParaRPr kumimoji="1" lang="ja-JP" altLang="en-US" sz="1600" dirty="0">
              <a:solidFill>
                <a:schemeClr val="tx1"/>
              </a:solidFill>
            </a:endParaRPr>
          </a:p>
        </p:txBody>
      </p:sp>
    </p:spTree>
    <p:extLst>
      <p:ext uri="{BB962C8B-B14F-4D97-AF65-F5344CB8AC3E}">
        <p14:creationId xmlns:p14="http://schemas.microsoft.com/office/powerpoint/2010/main" val="1655374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地域がん診療連携拠点病院の</a:t>
            </a:r>
            <a:r>
              <a:rPr lang="ja-JP" altLang="en-US" sz="2000" b="1" dirty="0" smtClean="0">
                <a:solidFill>
                  <a:schemeClr val="bg1"/>
                </a:solidFill>
                <a:latin typeface="+mn-ea"/>
                <a:ea typeface="+mn-ea"/>
                <a:cs typeface="Meiryo UI" panose="020B0604030504040204" pitchFamily="50" charset="-128"/>
              </a:rPr>
              <a:t>指定更新</a:t>
            </a:r>
            <a:r>
              <a:rPr lang="en-US" altLang="ja-JP" sz="2000" b="1" dirty="0" smtClean="0">
                <a:solidFill>
                  <a:schemeClr val="bg1"/>
                </a:solidFill>
                <a:latin typeface="+mn-ea"/>
                <a:ea typeface="+mn-ea"/>
                <a:cs typeface="Meiryo UI" panose="020B0604030504040204" pitchFamily="50" charset="-128"/>
              </a:rPr>
              <a:t>Ⅰ</a:t>
            </a:r>
            <a:endParaRPr lang="ja-JP" altLang="en-US" sz="2000" b="1" dirty="0">
              <a:solidFill>
                <a:schemeClr val="bg1"/>
              </a:solidFill>
              <a:latin typeface="+mn-ea"/>
              <a:ea typeface="+mn-ea"/>
              <a:cs typeface="Meiryo UI" panose="020B0604030504040204" pitchFamily="50" charset="-128"/>
            </a:endParaRPr>
          </a:p>
        </p:txBody>
      </p:sp>
      <p:sp>
        <p:nvSpPr>
          <p:cNvPr id="31" name="テキスト ボックス 30"/>
          <p:cNvSpPr txBox="1"/>
          <p:nvPr/>
        </p:nvSpPr>
        <p:spPr>
          <a:xfrm>
            <a:off x="256076" y="620688"/>
            <a:ext cx="7124236" cy="684015"/>
          </a:xfrm>
          <a:prstGeom prst="rect">
            <a:avLst/>
          </a:prstGeom>
          <a:noFill/>
          <a:ln>
            <a:noFill/>
          </a:ln>
        </p:spPr>
        <p:txBody>
          <a:bodyPr wrap="square" lIns="144000" tIns="144000" rtlCol="0">
            <a:spAutoFit/>
          </a:bodyPr>
          <a:lstStyle/>
          <a:p>
            <a:r>
              <a:rPr lang="ja-JP" altLang="en-US" sz="1600" b="1" dirty="0" smtClean="0"/>
              <a:t>　</a:t>
            </a:r>
            <a:r>
              <a:rPr lang="en-US" altLang="ja-JP" sz="1600" b="1" dirty="0" smtClean="0"/>
              <a:t>【</a:t>
            </a:r>
            <a:r>
              <a:rPr lang="ja-JP" altLang="en-US" sz="1600" b="1" dirty="0" smtClean="0"/>
              <a:t>大阪府の推薦の考え方</a:t>
            </a:r>
            <a:r>
              <a:rPr lang="en-US" altLang="ja-JP" sz="1600" b="1" dirty="0" smtClean="0"/>
              <a:t>】</a:t>
            </a:r>
          </a:p>
          <a:p>
            <a:r>
              <a:rPr lang="ja-JP" altLang="en-US" sz="1600" dirty="0"/>
              <a:t>　</a:t>
            </a:r>
            <a:r>
              <a:rPr lang="ja-JP" altLang="en-US" sz="1600" dirty="0" smtClean="0"/>
              <a:t>　　既指定病院は国の指定要件を満たしていれば更新推薦を行う。</a:t>
            </a:r>
            <a:endParaRPr lang="en-US" altLang="ja-JP" sz="1600" dirty="0" smtClean="0"/>
          </a:p>
        </p:txBody>
      </p:sp>
      <p:graphicFrame>
        <p:nvGraphicFramePr>
          <p:cNvPr id="2" name="表 1"/>
          <p:cNvGraphicFramePr>
            <a:graphicFrameLocks noGrp="1"/>
          </p:cNvGraphicFramePr>
          <p:nvPr>
            <p:extLst>
              <p:ext uri="{D42A27DB-BD31-4B8C-83A1-F6EECF244321}">
                <p14:modId xmlns:p14="http://schemas.microsoft.com/office/powerpoint/2010/main" val="2261729416"/>
              </p:ext>
            </p:extLst>
          </p:nvPr>
        </p:nvGraphicFramePr>
        <p:xfrm>
          <a:off x="700660" y="1556792"/>
          <a:ext cx="7814687" cy="4368512"/>
        </p:xfrm>
        <a:graphic>
          <a:graphicData uri="http://schemas.openxmlformats.org/drawingml/2006/table">
            <a:tbl>
              <a:tblPr firstRow="1" bandRow="1">
                <a:tableStyleId>{5C22544A-7EE6-4342-B048-85BDC9FD1C3A}</a:tableStyleId>
              </a:tblPr>
              <a:tblGrid>
                <a:gridCol w="681164"/>
                <a:gridCol w="2289741"/>
                <a:gridCol w="2107478"/>
                <a:gridCol w="2736304"/>
              </a:tblGrid>
              <a:tr h="223848">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ja-JP" altLang="en-US" sz="1400" dirty="0" smtClean="0"/>
                        <a:t>指定要件の充足状況</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r>
              <a:tr h="207080">
                <a:tc vMerge="1">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smtClean="0">
                          <a:solidFill>
                            <a:schemeClr val="lt1"/>
                          </a:solidFill>
                          <a:latin typeface="+mn-lt"/>
                          <a:ea typeface="+mn-ea"/>
                          <a:cs typeface="+mn-cs"/>
                        </a:rPr>
                        <a:t>充足状況</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smtClean="0">
                          <a:solidFill>
                            <a:schemeClr val="lt1"/>
                          </a:solidFill>
                          <a:latin typeface="+mn-lt"/>
                          <a:ea typeface="+mn-ea"/>
                          <a:cs typeface="+mn-cs"/>
                        </a:rPr>
                        <a:t>経過措置項目</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405298">
                <a:tc rowSpan="2">
                  <a:txBody>
                    <a:bodyPr/>
                    <a:lstStyle/>
                    <a:p>
                      <a:pPr algn="ctr"/>
                      <a:r>
                        <a:rPr kumimoji="1" lang="ja-JP" altLang="en-US" sz="1200" dirty="0" smtClean="0"/>
                        <a:t>豊能</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大阪大学医学部附属病院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200" dirty="0" smtClean="0"/>
                        <a:t>なし</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360040">
                <a:tc vMerge="1">
                  <a:txBody>
                    <a:bodyPr/>
                    <a:lstStyle/>
                    <a:p>
                      <a:pPr algn="ctr"/>
                      <a:endParaRPr kumimoji="1" lang="ja-JP" altLang="en-US" sz="1400" dirty="0"/>
                    </a:p>
                  </a:txBody>
                  <a:tcPr anchor="ctr"/>
                </a:tc>
                <a:tc>
                  <a:txBody>
                    <a:bodyPr/>
                    <a:lstStyle/>
                    <a:p>
                      <a:r>
                        <a:rPr kumimoji="1" lang="ja-JP" altLang="en-US" sz="1200" dirty="0" smtClean="0"/>
                        <a:t>市立豊中病院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・医療安全対策研修が未受講</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360040">
                <a:tc>
                  <a:txBody>
                    <a:bodyPr/>
                    <a:lstStyle/>
                    <a:p>
                      <a:pPr algn="ctr"/>
                      <a:r>
                        <a:rPr kumimoji="1" lang="ja-JP" altLang="en-US" sz="1200" dirty="0" smtClean="0"/>
                        <a:t>三島</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大阪医科大学附属病院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t>なし</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kumimoji="1" lang="ja-JP" altLang="en-US" sz="1200" dirty="0" smtClean="0"/>
                        <a:t>北河内</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関西医科大学附属病院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t>なし</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2934">
                <a:tc rowSpan="2">
                  <a:txBody>
                    <a:bodyPr/>
                    <a:lstStyle/>
                    <a:p>
                      <a:pPr algn="ctr"/>
                      <a:r>
                        <a:rPr kumimoji="1" lang="ja-JP" altLang="en-US" sz="1200" dirty="0" smtClean="0"/>
                        <a:t>中河内</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市立東大阪医療センター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r>
                        <a:rPr kumimoji="1" lang="ja-JP" altLang="en-US" sz="1200" dirty="0" smtClean="0"/>
                        <a:t>・医療安全対策研修が未受講</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132328">
                <a:tc vMerge="1">
                  <a:txBody>
                    <a:bodyPr/>
                    <a:lstStyle/>
                    <a:p>
                      <a:pPr algn="ctr"/>
                      <a:endParaRPr kumimoji="1" lang="ja-JP" altLang="en-US" sz="1400" dirty="0"/>
                    </a:p>
                  </a:txBody>
                  <a:tcPr anchor="ctr"/>
                </a:tc>
                <a:tc>
                  <a:txBody>
                    <a:bodyPr/>
                    <a:lstStyle/>
                    <a:p>
                      <a:r>
                        <a:rPr kumimoji="1" lang="ja-JP" altLang="en-US" sz="1200" dirty="0" smtClean="0"/>
                        <a:t>八尾市立病院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・緩和ケアチームに精神の常勤医師が</a:t>
                      </a:r>
                      <a:endParaRPr kumimoji="1" lang="en-US" altLang="ja-JP" sz="1200" dirty="0" smtClean="0"/>
                    </a:p>
                    <a:p>
                      <a:r>
                        <a:rPr kumimoji="1" lang="ja-JP" altLang="en-US" sz="1200" dirty="0" smtClean="0"/>
                        <a:t>　未配置（</a:t>
                      </a:r>
                      <a:r>
                        <a:rPr kumimoji="1" lang="en-US" altLang="ja-JP" sz="1200" dirty="0" smtClean="0"/>
                        <a:t>H31.4.1</a:t>
                      </a:r>
                      <a:r>
                        <a:rPr kumimoji="1" lang="ja-JP" altLang="en-US" sz="1200" dirty="0" smtClean="0"/>
                        <a:t>予定）</a:t>
                      </a:r>
                    </a:p>
                    <a:p>
                      <a:r>
                        <a:rPr kumimoji="1" lang="ja-JP" altLang="en-US" sz="1200" dirty="0" smtClean="0"/>
                        <a:t>・がん登録中級認定者が未配置</a:t>
                      </a:r>
                    </a:p>
                    <a:p>
                      <a:r>
                        <a:rPr kumimoji="1" lang="ja-JP" altLang="en-US" sz="1200" dirty="0" smtClean="0"/>
                        <a:t>・医療安全対策研修が未受講</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0">
                <a:tc rowSpan="2">
                  <a:txBody>
                    <a:bodyPr/>
                    <a:lstStyle/>
                    <a:p>
                      <a:pPr algn="ctr"/>
                      <a:r>
                        <a:rPr kumimoji="1" lang="ja-JP" altLang="en-US" sz="1200" dirty="0" smtClean="0"/>
                        <a:t>南河内</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近畿大学医学部附属病院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r>
                        <a:rPr kumimoji="1" lang="ja-JP" altLang="en-US" sz="1200" dirty="0" smtClean="0"/>
                        <a:t>・がん登録中級認定者が未配置</a:t>
                      </a:r>
                    </a:p>
                    <a:p>
                      <a:r>
                        <a:rPr kumimoji="1" lang="ja-JP" altLang="en-US" sz="1200" dirty="0" smtClean="0"/>
                        <a:t>・医療安全対策研修が未受講</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0">
                <a:tc vMerge="1">
                  <a:txBody>
                    <a:bodyPr/>
                    <a:lstStyle/>
                    <a:p>
                      <a:pPr algn="ctr"/>
                      <a:endParaRPr kumimoji="1" lang="ja-JP" altLang="en-US" sz="1400" dirty="0"/>
                    </a:p>
                  </a:txBody>
                  <a:tcPr anchor="ctr"/>
                </a:tc>
                <a:tc>
                  <a:txBody>
                    <a:bodyPr/>
                    <a:lstStyle/>
                    <a:p>
                      <a:r>
                        <a:rPr kumimoji="1" lang="ja-JP" altLang="en-US" sz="1200" dirty="0" smtClean="0"/>
                        <a:t>大阪南医療センター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・緩和ケアチームに常勤精神科医師が</a:t>
                      </a:r>
                      <a:endParaRPr kumimoji="1" lang="en-US" altLang="ja-JP" sz="1200" dirty="0" smtClean="0"/>
                    </a:p>
                    <a:p>
                      <a:r>
                        <a:rPr kumimoji="1" lang="ja-JP" altLang="en-US" sz="1200" dirty="0" smtClean="0"/>
                        <a:t>　未配置（</a:t>
                      </a:r>
                      <a:r>
                        <a:rPr kumimoji="1" lang="en-US" altLang="ja-JP" sz="1200" dirty="0" smtClean="0"/>
                        <a:t>H30.10.1</a:t>
                      </a:r>
                      <a:r>
                        <a:rPr kumimoji="1" lang="ja-JP" altLang="en-US" sz="1200" dirty="0" smtClean="0"/>
                        <a:t>配置済）</a:t>
                      </a:r>
                    </a:p>
                    <a:p>
                      <a:r>
                        <a:rPr kumimoji="1" lang="ja-JP" altLang="en-US" sz="1200" dirty="0" smtClean="0"/>
                        <a:t>・医療安全研修が未受講</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4" name="スライド番号プレースホルダー 3"/>
          <p:cNvSpPr>
            <a:spLocks noGrp="1"/>
          </p:cNvSpPr>
          <p:nvPr>
            <p:ph type="sldNum" sz="quarter" idx="12"/>
          </p:nvPr>
        </p:nvSpPr>
        <p:spPr/>
        <p:txBody>
          <a:bodyPr/>
          <a:lstStyle/>
          <a:p>
            <a:r>
              <a:rPr kumimoji="1" lang="ja-JP" altLang="en-US" sz="1600" dirty="0" smtClean="0">
                <a:solidFill>
                  <a:schemeClr val="tx1"/>
                </a:solidFill>
              </a:rPr>
              <a:t>５</a:t>
            </a:r>
            <a:endParaRPr kumimoji="1" lang="ja-JP" altLang="en-US" sz="1600" dirty="0">
              <a:solidFill>
                <a:schemeClr val="tx1"/>
              </a:solidFill>
            </a:endParaRPr>
          </a:p>
        </p:txBody>
      </p:sp>
      <p:sp>
        <p:nvSpPr>
          <p:cNvPr id="3" name="テキスト ボックス 2"/>
          <p:cNvSpPr txBox="1"/>
          <p:nvPr/>
        </p:nvSpPr>
        <p:spPr>
          <a:xfrm>
            <a:off x="4527525" y="2636912"/>
            <a:ext cx="461665" cy="2880320"/>
          </a:xfrm>
          <a:prstGeom prst="rect">
            <a:avLst/>
          </a:prstGeom>
          <a:solidFill>
            <a:schemeClr val="bg1"/>
          </a:solidFill>
          <a:ln w="15875">
            <a:solidFill>
              <a:schemeClr val="tx1"/>
            </a:solidFill>
          </a:ln>
        </p:spPr>
        <p:txBody>
          <a:bodyPr vert="eaVert" wrap="square" rtlCol="0" anchor="ctr" anchorCtr="0">
            <a:spAutoFit/>
          </a:bodyPr>
          <a:lstStyle/>
          <a:p>
            <a:pPr algn="ctr"/>
            <a:r>
              <a:rPr kumimoji="1" lang="ja-JP" altLang="en-US" dirty="0" smtClean="0"/>
              <a:t>資料２のとおり</a:t>
            </a:r>
            <a:endParaRPr kumimoji="1" lang="ja-JP" altLang="en-US" dirty="0"/>
          </a:p>
        </p:txBody>
      </p:sp>
    </p:spTree>
    <p:extLst>
      <p:ext uri="{BB962C8B-B14F-4D97-AF65-F5344CB8AC3E}">
        <p14:creationId xmlns:p14="http://schemas.microsoft.com/office/powerpoint/2010/main" val="3019172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タイトル 7"/>
          <p:cNvSpPr txBox="1">
            <a:spLocks/>
          </p:cNvSpPr>
          <p:nvPr/>
        </p:nvSpPr>
        <p:spPr>
          <a:xfrm>
            <a:off x="251520" y="44624"/>
            <a:ext cx="8712968" cy="480774"/>
          </a:xfrm>
          <a:prstGeom prst="rect">
            <a:avLst/>
          </a:prstGeom>
          <a:solidFill>
            <a:schemeClr val="tx2">
              <a:lumMod val="50000"/>
            </a:schemeClr>
          </a:solidFill>
          <a:ln>
            <a:solidFill>
              <a:srgbClr val="002060"/>
            </a:solidFill>
          </a:ln>
        </p:spPr>
        <p:txBody>
          <a:bodyPr vert="horz" lIns="91440" tIns="45720" rIns="91440" bIns="45720" rtlCol="0" anchor="ctr">
            <a:normAutofit fontScale="97500"/>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000" b="1" dirty="0">
                <a:solidFill>
                  <a:schemeClr val="bg1"/>
                </a:solidFill>
                <a:latin typeface="+mn-ea"/>
                <a:ea typeface="+mn-ea"/>
                <a:cs typeface="Meiryo UI" panose="020B0604030504040204" pitchFamily="50" charset="-128"/>
              </a:rPr>
              <a:t>地域がん診療連携拠点病院の</a:t>
            </a:r>
            <a:r>
              <a:rPr lang="ja-JP" altLang="en-US" sz="2000" b="1" dirty="0" smtClean="0">
                <a:solidFill>
                  <a:schemeClr val="bg1"/>
                </a:solidFill>
                <a:latin typeface="+mn-ea"/>
                <a:ea typeface="+mn-ea"/>
                <a:cs typeface="Meiryo UI" panose="020B0604030504040204" pitchFamily="50" charset="-128"/>
              </a:rPr>
              <a:t>指定更新</a:t>
            </a:r>
            <a:r>
              <a:rPr lang="en-US" altLang="ja-JP" sz="2000" b="1" dirty="0" smtClean="0">
                <a:solidFill>
                  <a:schemeClr val="bg1"/>
                </a:solidFill>
                <a:latin typeface="+mn-ea"/>
                <a:ea typeface="+mn-ea"/>
                <a:cs typeface="Meiryo UI" panose="020B0604030504040204" pitchFamily="50" charset="-128"/>
              </a:rPr>
              <a:t>Ⅱ</a:t>
            </a:r>
            <a:endParaRPr lang="ja-JP" altLang="en-US" sz="2000" b="1" dirty="0">
              <a:solidFill>
                <a:schemeClr val="bg1"/>
              </a:solidFill>
              <a:latin typeface="+mn-ea"/>
              <a:ea typeface="+mn-ea"/>
              <a:cs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475413461"/>
              </p:ext>
            </p:extLst>
          </p:nvPr>
        </p:nvGraphicFramePr>
        <p:xfrm>
          <a:off x="719572" y="908720"/>
          <a:ext cx="7776863" cy="3576706"/>
        </p:xfrm>
        <a:graphic>
          <a:graphicData uri="http://schemas.openxmlformats.org/drawingml/2006/table">
            <a:tbl>
              <a:tblPr firstRow="1" bandRow="1">
                <a:tableStyleId>{5C22544A-7EE6-4342-B048-85BDC9FD1C3A}</a:tableStyleId>
              </a:tblPr>
              <a:tblGrid>
                <a:gridCol w="681164"/>
                <a:gridCol w="2289741"/>
                <a:gridCol w="2069654"/>
                <a:gridCol w="2736304"/>
              </a:tblGrid>
              <a:tr h="223848">
                <a:tc rowSpan="2">
                  <a:txBody>
                    <a:bodyPr/>
                    <a:lstStyle/>
                    <a:p>
                      <a:pPr algn="ctr"/>
                      <a:r>
                        <a:rPr kumimoji="1" lang="ja-JP" altLang="en-US" sz="1200" dirty="0" smtClean="0"/>
                        <a:t>圏域</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algn="ctr"/>
                      <a:r>
                        <a:rPr kumimoji="1" lang="ja-JP" altLang="en-US" sz="1200" dirty="0" smtClean="0"/>
                        <a:t>病院名</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algn="ctr"/>
                      <a:r>
                        <a:rPr kumimoji="1" lang="ja-JP" altLang="en-US" sz="1400" dirty="0" smtClean="0"/>
                        <a:t>指定要件の充足状況</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r>
              <a:tr h="207080">
                <a:tc vMerge="1">
                  <a:txBody>
                    <a:bodyPr/>
                    <a:lstStyle/>
                    <a:p>
                      <a:pPr algn="ctr"/>
                      <a:endParaRPr kumimoji="1" lang="ja-JP" altLang="en-US" dirty="0"/>
                    </a:p>
                  </a:txBody>
                  <a:tcPr anchor="ctr"/>
                </a:tc>
                <a:tc vMerge="1">
                  <a:txBody>
                    <a:bodyPr/>
                    <a:lstStyle/>
                    <a:p>
                      <a:pPr algn="ct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smtClean="0">
                          <a:solidFill>
                            <a:schemeClr val="lt1"/>
                          </a:solidFill>
                          <a:latin typeface="+mn-lt"/>
                          <a:ea typeface="+mn-ea"/>
                          <a:cs typeface="+mn-cs"/>
                        </a:rPr>
                        <a:t>充足状況</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kern="1200" dirty="0" smtClean="0">
                          <a:solidFill>
                            <a:schemeClr val="lt1"/>
                          </a:solidFill>
                          <a:latin typeface="+mn-lt"/>
                          <a:ea typeface="+mn-ea"/>
                          <a:cs typeface="+mn-cs"/>
                        </a:rPr>
                        <a:t>経過措置項目</a:t>
                      </a:r>
                      <a:endParaRPr kumimoji="1" lang="ja-JP" altLang="en-US" sz="1200" b="1" kern="1200" dirty="0">
                        <a:solidFill>
                          <a:schemeClr val="lt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r>
              <a:tr h="405298">
                <a:tc rowSpan="2">
                  <a:txBody>
                    <a:bodyPr/>
                    <a:lstStyle/>
                    <a:p>
                      <a:pPr algn="ctr"/>
                      <a:r>
                        <a:rPr kumimoji="1" lang="ja-JP" altLang="en-US" sz="1200" dirty="0" smtClean="0"/>
                        <a:t>堺市</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大阪労災病院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r>
                        <a:rPr kumimoji="1" lang="ja-JP" altLang="en-US" sz="1200" dirty="0" smtClean="0"/>
                        <a:t>・医療安全対策研修が未受講</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360040">
                <a:tc vMerge="1">
                  <a:txBody>
                    <a:bodyPr/>
                    <a:lstStyle/>
                    <a:p>
                      <a:pPr algn="ctr"/>
                      <a:endParaRPr kumimoji="1" lang="ja-JP" altLang="en-US" sz="1400" dirty="0"/>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堺市立総合医療センター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t>なし</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360040">
                <a:tc>
                  <a:txBody>
                    <a:bodyPr/>
                    <a:lstStyle/>
                    <a:p>
                      <a:pPr algn="ctr"/>
                      <a:r>
                        <a:rPr kumimoji="1" lang="ja-JP" altLang="en-US" sz="1200" dirty="0" smtClean="0"/>
                        <a:t>泉州</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市立岸和田市民病院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dirty="0" smtClean="0"/>
                        <a:t>・医療安全対策研修が未受講</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60040">
                <a:tc rowSpan="5">
                  <a:txBody>
                    <a:bodyPr/>
                    <a:lstStyle/>
                    <a:p>
                      <a:pPr algn="ctr"/>
                      <a:r>
                        <a:rPr kumimoji="1" lang="ja-JP" altLang="en-US" sz="1200" dirty="0" smtClean="0"/>
                        <a:t>大阪市</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200" kern="1200" dirty="0" smtClean="0">
                          <a:solidFill>
                            <a:schemeClr val="dk1"/>
                          </a:solidFill>
                          <a:latin typeface="+mn-lt"/>
                          <a:ea typeface="+mn-ea"/>
                          <a:cs typeface="+mn-cs"/>
                        </a:rPr>
                        <a:t>大阪市立大学医学部附属病院</a:t>
                      </a:r>
                      <a:endParaRPr kumimoji="1" lang="ja-JP" altLang="en-US" sz="1200" kern="1200" dirty="0">
                        <a:solidFill>
                          <a:schemeClr val="dk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200" dirty="0" smtClean="0"/>
                        <a:t>なし</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ash"/>
                      <a:round/>
                      <a:headEnd type="none" w="med" len="med"/>
                      <a:tailEnd type="none" w="med" len="med"/>
                    </a:lnB>
                    <a:noFill/>
                  </a:tcPr>
                </a:tc>
              </a:tr>
              <a:tr h="360040">
                <a:tc vMerge="1">
                  <a:txBody>
                    <a:bodyPr/>
                    <a:lstStyle/>
                    <a:p>
                      <a:pPr algn="ctr"/>
                      <a:endParaRPr kumimoji="1" lang="ja-JP" altLang="en-US" sz="1400" dirty="0"/>
                    </a:p>
                  </a:txBody>
                  <a:tcPr anchor="ctr"/>
                </a:tc>
                <a:tc>
                  <a:txBody>
                    <a:bodyPr/>
                    <a:lstStyle/>
                    <a:p>
                      <a:r>
                        <a:rPr kumimoji="1" lang="ja-JP" altLang="en-US" sz="1200" dirty="0" smtClean="0"/>
                        <a:t>大阪市立総合医療センター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r>
                        <a:rPr kumimoji="1" lang="ja-JP" altLang="en-US" sz="1200" dirty="0" smtClean="0"/>
                        <a:t>・医療安全対策研修が未受講</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r>
              <a:tr h="360040">
                <a:tc vMerge="1">
                  <a:txBody>
                    <a:bodyPr/>
                    <a:lstStyle/>
                    <a:p>
                      <a:pPr algn="ctr"/>
                      <a:endParaRPr kumimoji="1" lang="ja-JP" altLang="en-US" sz="1400" dirty="0"/>
                    </a:p>
                  </a:txBody>
                  <a:tcPr anchor="ctr"/>
                </a:tc>
                <a:tc>
                  <a:txBody>
                    <a:bodyPr/>
                    <a:lstStyle/>
                    <a:p>
                      <a:r>
                        <a:rPr kumimoji="1" lang="ja-JP" altLang="en-US" sz="1200" dirty="0" smtClean="0"/>
                        <a:t>大阪赤十字病院</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r>
                        <a:rPr kumimoji="1" lang="ja-JP" altLang="en-US" sz="1200" dirty="0" smtClean="0"/>
                        <a:t>なし</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r>
              <a:tr h="125432">
                <a:tc vMerge="1">
                  <a:txBody>
                    <a:bodyPr/>
                    <a:lstStyle/>
                    <a:p>
                      <a:pPr algn="ctr"/>
                      <a:endParaRPr kumimoji="1" lang="ja-JP" altLang="en-US" sz="1400" dirty="0"/>
                    </a:p>
                  </a:txBody>
                  <a:tcPr anchor="ctr"/>
                </a:tc>
                <a:tc>
                  <a:txBody>
                    <a:bodyPr/>
                    <a:lstStyle/>
                    <a:p>
                      <a:r>
                        <a:rPr kumimoji="1" lang="ja-JP" altLang="en-US" sz="1200" dirty="0" smtClean="0"/>
                        <a:t>大阪医療センター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c>
                  <a:txBody>
                    <a:bodyPr/>
                    <a:lstStyle/>
                    <a:p>
                      <a:r>
                        <a:rPr kumimoji="1" lang="ja-JP" altLang="en-US" sz="1200" dirty="0" smtClean="0"/>
                        <a:t>・がん登録中級認定者が未配置</a:t>
                      </a:r>
                      <a:endParaRPr kumimoji="1" lang="en-US" altLang="ja-JP" sz="1200" dirty="0" smtClean="0"/>
                    </a:p>
                    <a:p>
                      <a:r>
                        <a:rPr kumimoji="1" lang="ja-JP" altLang="en-US" sz="1200" dirty="0" smtClean="0"/>
                        <a:t>　（今年度中に資格取得予定）</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noFill/>
                  </a:tcPr>
                </a:tc>
              </a:tr>
              <a:tr h="334888">
                <a:tc vMerge="1">
                  <a:txBody>
                    <a:bodyPr/>
                    <a:lstStyle/>
                    <a:p>
                      <a:pPr algn="ctr"/>
                      <a:endParaRPr kumimoji="1" lang="ja-JP" altLang="en-US" sz="1400" dirty="0"/>
                    </a:p>
                  </a:txBody>
                  <a:tcPr anchor="ctr"/>
                </a:tc>
                <a:tc>
                  <a:txBody>
                    <a:bodyPr/>
                    <a:lstStyle/>
                    <a:p>
                      <a:r>
                        <a:rPr kumimoji="1" lang="ja-JP" altLang="en-US" sz="1200" dirty="0" smtClean="0"/>
                        <a:t>大阪急性期・総合医療センター</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dirty="0" smtClean="0"/>
                        <a:t>なし</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6" name="テキスト ボックス 5"/>
          <p:cNvSpPr txBox="1"/>
          <p:nvPr/>
        </p:nvSpPr>
        <p:spPr>
          <a:xfrm>
            <a:off x="539552" y="4653136"/>
            <a:ext cx="8136904" cy="1176458"/>
          </a:xfrm>
          <a:prstGeom prst="rect">
            <a:avLst/>
          </a:prstGeom>
          <a:noFill/>
          <a:ln>
            <a:noFill/>
          </a:ln>
        </p:spPr>
        <p:txBody>
          <a:bodyPr wrap="square" lIns="144000" tIns="144000" rtlCol="0">
            <a:spAutoFit/>
          </a:bodyPr>
          <a:lstStyle/>
          <a:p>
            <a:r>
              <a:rPr lang="en-US" altLang="ja-JP" sz="1600" b="1" dirty="0" smtClean="0">
                <a:latin typeface="+mn-ea"/>
              </a:rPr>
              <a:t>【</a:t>
            </a:r>
            <a:r>
              <a:rPr lang="ja-JP" altLang="en-US" sz="1600" b="1" dirty="0" smtClean="0">
                <a:latin typeface="+mn-ea"/>
              </a:rPr>
              <a:t>推薦（案）</a:t>
            </a:r>
            <a:r>
              <a:rPr lang="en-US" altLang="ja-JP" sz="1600" b="1" dirty="0" smtClean="0">
                <a:latin typeface="+mn-ea"/>
              </a:rPr>
              <a:t>】</a:t>
            </a:r>
          </a:p>
          <a:p>
            <a:r>
              <a:rPr lang="ja-JP" altLang="en-US" sz="1600" b="1" dirty="0">
                <a:latin typeface="+mn-ea"/>
              </a:rPr>
              <a:t>　　</a:t>
            </a:r>
            <a:r>
              <a:rPr lang="ja-JP" altLang="en-US" sz="1600" b="1" dirty="0" smtClean="0">
                <a:latin typeface="+mn-ea"/>
              </a:rPr>
              <a:t>各既指定病院から提出された現況報告等を確認したところ、一部、経過措置に該当する</a:t>
            </a:r>
            <a:r>
              <a:rPr lang="en-US" altLang="ja-JP" sz="1600" b="1" dirty="0" smtClean="0">
                <a:latin typeface="+mn-ea"/>
              </a:rPr>
              <a:t/>
            </a:r>
            <a:br>
              <a:rPr lang="en-US" altLang="ja-JP" sz="1600" b="1" dirty="0" smtClean="0">
                <a:latin typeface="+mn-ea"/>
              </a:rPr>
            </a:br>
            <a:r>
              <a:rPr lang="ja-JP" altLang="en-US" sz="1600" b="1" dirty="0" smtClean="0">
                <a:latin typeface="+mn-ea"/>
              </a:rPr>
              <a:t>　　項目があるものの、各病院</a:t>
            </a:r>
            <a:r>
              <a:rPr lang="ja-JP" altLang="en-US" sz="1600" b="1" dirty="0">
                <a:latin typeface="+mn-ea"/>
              </a:rPr>
              <a:t>とも</a:t>
            </a:r>
            <a:r>
              <a:rPr lang="ja-JP" altLang="en-US" sz="1600" b="1" dirty="0" smtClean="0">
                <a:latin typeface="+mn-ea"/>
              </a:rPr>
              <a:t>指定要件を満たしていることが確認できたため、</a:t>
            </a:r>
            <a:endParaRPr lang="en-US" altLang="ja-JP" sz="1600" b="1" dirty="0" smtClean="0">
              <a:latin typeface="+mn-ea"/>
            </a:endParaRPr>
          </a:p>
          <a:p>
            <a:r>
              <a:rPr lang="ja-JP" altLang="en-US" sz="1600" b="1" dirty="0">
                <a:latin typeface="+mn-ea"/>
              </a:rPr>
              <a:t>　</a:t>
            </a:r>
            <a:r>
              <a:rPr lang="ja-JP" altLang="en-US" sz="1600" b="1" dirty="0" smtClean="0">
                <a:latin typeface="+mn-ea"/>
              </a:rPr>
              <a:t>　全病院、国</a:t>
            </a:r>
            <a:r>
              <a:rPr lang="ja-JP" altLang="en-US" sz="1600" b="1" dirty="0">
                <a:latin typeface="+mn-ea"/>
              </a:rPr>
              <a:t>に指定更新</a:t>
            </a:r>
            <a:r>
              <a:rPr lang="ja-JP" altLang="en-US" sz="1600" b="1" dirty="0" smtClean="0">
                <a:latin typeface="+mn-ea"/>
              </a:rPr>
              <a:t>の推薦を</a:t>
            </a:r>
            <a:r>
              <a:rPr lang="ja-JP" altLang="en-US" sz="1600" b="1" dirty="0">
                <a:latin typeface="+mn-ea"/>
              </a:rPr>
              <a:t>行う</a:t>
            </a:r>
            <a:r>
              <a:rPr lang="ja-JP" altLang="en-US" sz="1600" b="1" dirty="0" smtClean="0">
                <a:latin typeface="+mn-ea"/>
              </a:rPr>
              <a:t>。</a:t>
            </a:r>
            <a:endParaRPr lang="ja-JP" altLang="en-US" sz="1600" b="1" dirty="0"/>
          </a:p>
        </p:txBody>
      </p:sp>
      <p:sp>
        <p:nvSpPr>
          <p:cNvPr id="4" name="スライド番号プレースホルダー 3"/>
          <p:cNvSpPr>
            <a:spLocks noGrp="1"/>
          </p:cNvSpPr>
          <p:nvPr>
            <p:ph type="sldNum" sz="quarter" idx="12"/>
          </p:nvPr>
        </p:nvSpPr>
        <p:spPr/>
        <p:txBody>
          <a:bodyPr/>
          <a:lstStyle/>
          <a:p>
            <a:r>
              <a:rPr kumimoji="1" lang="ja-JP" altLang="en-US" sz="1600" dirty="0" smtClean="0">
                <a:solidFill>
                  <a:schemeClr val="tx1"/>
                </a:solidFill>
              </a:rPr>
              <a:t>６</a:t>
            </a:r>
            <a:endParaRPr kumimoji="1" lang="ja-JP" altLang="en-US" sz="1600" dirty="0">
              <a:solidFill>
                <a:schemeClr val="tx1"/>
              </a:solidFill>
            </a:endParaRPr>
          </a:p>
        </p:txBody>
      </p:sp>
      <p:sp>
        <p:nvSpPr>
          <p:cNvPr id="7" name="テキスト ボックス 6"/>
          <p:cNvSpPr txBox="1"/>
          <p:nvPr/>
        </p:nvSpPr>
        <p:spPr>
          <a:xfrm>
            <a:off x="4377171" y="1772816"/>
            <a:ext cx="461665" cy="2448272"/>
          </a:xfrm>
          <a:prstGeom prst="rect">
            <a:avLst/>
          </a:prstGeom>
          <a:solidFill>
            <a:schemeClr val="bg1"/>
          </a:solidFill>
          <a:ln w="15875">
            <a:solidFill>
              <a:schemeClr val="tx1"/>
            </a:solidFill>
          </a:ln>
        </p:spPr>
        <p:txBody>
          <a:bodyPr vert="eaVert" wrap="square" rtlCol="0" anchor="ctr" anchorCtr="0">
            <a:spAutoFit/>
          </a:bodyPr>
          <a:lstStyle/>
          <a:p>
            <a:pPr algn="ctr"/>
            <a:r>
              <a:rPr kumimoji="1" lang="ja-JP" altLang="en-US" dirty="0" smtClean="0"/>
              <a:t>資料２のとおり</a:t>
            </a:r>
            <a:endParaRPr kumimoji="1" lang="ja-JP" altLang="en-US" dirty="0"/>
          </a:p>
        </p:txBody>
      </p:sp>
    </p:spTree>
    <p:extLst>
      <p:ext uri="{BB962C8B-B14F-4D97-AF65-F5344CB8AC3E}">
        <p14:creationId xmlns:p14="http://schemas.microsoft.com/office/powerpoint/2010/main" val="2911907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1"/>
          <p:cNvSpPr txBox="1"/>
          <p:nvPr/>
        </p:nvSpPr>
        <p:spPr>
          <a:xfrm>
            <a:off x="251520" y="43681"/>
            <a:ext cx="8712968" cy="504999"/>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algn="ctr">
              <a:spcAft>
                <a:spcPts val="0"/>
              </a:spcAft>
            </a:pPr>
            <a:r>
              <a:rPr lang="ja-JP" sz="2000" b="1" dirty="0" smtClean="0">
                <a:solidFill>
                  <a:srgbClr val="FFFFFF"/>
                </a:solidFill>
                <a:effectLst/>
                <a:latin typeface="+mn-ea"/>
                <a:cs typeface="Times New Roman"/>
              </a:rPr>
              <a:t>がん</a:t>
            </a:r>
            <a:r>
              <a:rPr lang="ja-JP" sz="2000" b="1" dirty="0">
                <a:solidFill>
                  <a:srgbClr val="FFFFFF"/>
                </a:solidFill>
                <a:effectLst/>
                <a:latin typeface="+mn-ea"/>
                <a:cs typeface="Times New Roman"/>
              </a:rPr>
              <a:t>診療連携拠点</a:t>
            </a:r>
            <a:r>
              <a:rPr lang="ja-JP" sz="2000" b="1" dirty="0" smtClean="0">
                <a:solidFill>
                  <a:srgbClr val="FFFFFF"/>
                </a:solidFill>
                <a:effectLst/>
                <a:latin typeface="+mn-ea"/>
                <a:cs typeface="Times New Roman"/>
              </a:rPr>
              <a:t>病院の</a:t>
            </a:r>
            <a:r>
              <a:rPr lang="ja-JP" altLang="en-US" sz="2000" b="1" dirty="0" smtClean="0">
                <a:solidFill>
                  <a:srgbClr val="FFFFFF"/>
                </a:solidFill>
                <a:latin typeface="+mn-ea"/>
                <a:cs typeface="Times New Roman"/>
              </a:rPr>
              <a:t>推薦</a:t>
            </a:r>
            <a:endParaRPr lang="ja-JP" b="1" dirty="0">
              <a:effectLst/>
              <a:latin typeface="+mn-ea"/>
              <a:cs typeface="ＭＳ Ｐゴシック"/>
            </a:endParaRPr>
          </a:p>
        </p:txBody>
      </p:sp>
      <p:sp>
        <p:nvSpPr>
          <p:cNvPr id="10" name="テキスト ボックス 9"/>
          <p:cNvSpPr txBox="1"/>
          <p:nvPr/>
        </p:nvSpPr>
        <p:spPr>
          <a:xfrm>
            <a:off x="539552" y="1784488"/>
            <a:ext cx="8074260" cy="2869229"/>
          </a:xfrm>
          <a:prstGeom prst="rect">
            <a:avLst/>
          </a:prstGeom>
          <a:noFill/>
          <a:ln>
            <a:noFill/>
          </a:ln>
        </p:spPr>
        <p:txBody>
          <a:bodyPr wrap="square" lIns="144000" tIns="144000" rtlCol="0">
            <a:spAutoFit/>
          </a:bodyPr>
          <a:lstStyle/>
          <a:p>
            <a:r>
              <a:rPr lang="ja-JP" altLang="en-US" sz="2200" dirty="0" smtClean="0"/>
              <a:t>１　</a:t>
            </a:r>
            <a:r>
              <a:rPr lang="ja-JP" altLang="en-US" sz="2200" u="heavy" dirty="0" smtClean="0"/>
              <a:t>都道府県がん診療連携拠点病院</a:t>
            </a:r>
            <a:r>
              <a:rPr lang="ja-JP" altLang="en-US" sz="2200" dirty="0" smtClean="0">
                <a:latin typeface="+mn-ea"/>
              </a:rPr>
              <a:t>の指定更新の推薦</a:t>
            </a:r>
            <a:r>
              <a:rPr lang="ja-JP" altLang="en-US" sz="2200" dirty="0">
                <a:latin typeface="+mn-ea"/>
              </a:rPr>
              <a:t>について</a:t>
            </a:r>
            <a:endParaRPr lang="en-US" altLang="ja-JP" sz="2200" dirty="0" smtClean="0"/>
          </a:p>
          <a:p>
            <a:endParaRPr lang="en-US" altLang="ja-JP" sz="2200" b="1" dirty="0" smtClean="0">
              <a:solidFill>
                <a:srgbClr val="FF0000"/>
              </a:solidFill>
            </a:endParaRPr>
          </a:p>
          <a:p>
            <a:r>
              <a:rPr lang="ja-JP" altLang="en-US" sz="2200" dirty="0" smtClean="0"/>
              <a:t>２</a:t>
            </a:r>
            <a:r>
              <a:rPr lang="ja-JP" altLang="en-US" sz="2200" dirty="0"/>
              <a:t>　地域がん診療連携拠点病院の</a:t>
            </a:r>
            <a:r>
              <a:rPr lang="ja-JP" altLang="en-US" sz="2200" u="heavy" dirty="0"/>
              <a:t>指定更新</a:t>
            </a:r>
            <a:r>
              <a:rPr lang="ja-JP" altLang="en-US" sz="2200" dirty="0"/>
              <a:t>の推薦について</a:t>
            </a:r>
            <a:endParaRPr lang="en-US" altLang="ja-JP" sz="2200" dirty="0" smtClean="0"/>
          </a:p>
          <a:p>
            <a:endParaRPr lang="en-US" altLang="ja-JP" sz="2200" dirty="0" smtClean="0"/>
          </a:p>
          <a:p>
            <a:r>
              <a:rPr lang="ja-JP" altLang="en-US" sz="2200" b="1" dirty="0" smtClean="0">
                <a:solidFill>
                  <a:srgbClr val="FF0000"/>
                </a:solidFill>
                <a:latin typeface="+mn-ea"/>
              </a:rPr>
              <a:t>３</a:t>
            </a:r>
            <a:r>
              <a:rPr lang="ja-JP" altLang="en-US" sz="2200" b="1" dirty="0">
                <a:solidFill>
                  <a:srgbClr val="FF0000"/>
                </a:solidFill>
                <a:latin typeface="+mn-ea"/>
              </a:rPr>
              <a:t>　地域がん診療連携拠点病院（</a:t>
            </a:r>
            <a:r>
              <a:rPr lang="ja-JP" altLang="en-US" sz="2200" b="1" u="heavy" dirty="0" smtClean="0">
                <a:solidFill>
                  <a:srgbClr val="FF0000"/>
                </a:solidFill>
                <a:latin typeface="+mn-ea"/>
              </a:rPr>
              <a:t>高度型</a:t>
            </a:r>
            <a:r>
              <a:rPr lang="ja-JP" altLang="en-US" sz="2200" b="1" dirty="0" smtClean="0">
                <a:solidFill>
                  <a:srgbClr val="FF0000"/>
                </a:solidFill>
                <a:latin typeface="+mn-ea"/>
              </a:rPr>
              <a:t>）の推薦について</a:t>
            </a:r>
            <a:endParaRPr lang="en-US" altLang="ja-JP" sz="2200" b="1" dirty="0" smtClean="0">
              <a:solidFill>
                <a:srgbClr val="FF0000"/>
              </a:solidFill>
              <a:latin typeface="+mn-ea"/>
            </a:endParaRPr>
          </a:p>
          <a:p>
            <a:endParaRPr lang="en-US" altLang="ja-JP" sz="2200" dirty="0" smtClean="0">
              <a:latin typeface="+mn-ea"/>
            </a:endParaRPr>
          </a:p>
          <a:p>
            <a:r>
              <a:rPr lang="ja-JP" altLang="en-US" sz="2200" dirty="0" smtClean="0">
                <a:latin typeface="+mn-ea"/>
              </a:rPr>
              <a:t>４　</a:t>
            </a:r>
            <a:r>
              <a:rPr lang="ja-JP" altLang="en-US" sz="2200" dirty="0"/>
              <a:t>地域がん診療連携拠点病院の</a:t>
            </a:r>
            <a:r>
              <a:rPr lang="ja-JP" altLang="en-US" sz="2200" u="heavy" dirty="0" smtClean="0">
                <a:latin typeface="+mn-ea"/>
              </a:rPr>
              <a:t>新規指定</a:t>
            </a:r>
            <a:r>
              <a:rPr lang="ja-JP" altLang="en-US" sz="2200" dirty="0" smtClean="0">
                <a:latin typeface="+mn-ea"/>
              </a:rPr>
              <a:t>の推薦について</a:t>
            </a:r>
            <a:endParaRPr lang="en-US" altLang="ja-JP" sz="2200" dirty="0" smtClean="0">
              <a:latin typeface="+mn-ea"/>
            </a:endParaRPr>
          </a:p>
          <a:p>
            <a:endParaRPr lang="en-US" altLang="ja-JP" sz="2000" dirty="0">
              <a:latin typeface="+mn-ea"/>
            </a:endParaRPr>
          </a:p>
        </p:txBody>
      </p:sp>
      <p:sp>
        <p:nvSpPr>
          <p:cNvPr id="3" name="スライド番号プレースホルダー 2"/>
          <p:cNvSpPr>
            <a:spLocks noGrp="1"/>
          </p:cNvSpPr>
          <p:nvPr>
            <p:ph type="sldNum" sz="quarter" idx="12"/>
          </p:nvPr>
        </p:nvSpPr>
        <p:spPr/>
        <p:txBody>
          <a:bodyPr/>
          <a:lstStyle/>
          <a:p>
            <a:r>
              <a:rPr kumimoji="1" lang="ja-JP" altLang="en-US" sz="1600" dirty="0" smtClean="0">
                <a:solidFill>
                  <a:schemeClr val="tx1"/>
                </a:solidFill>
              </a:rPr>
              <a:t>７</a:t>
            </a:r>
            <a:endParaRPr kumimoji="1" lang="ja-JP" altLang="en-US" sz="1600" dirty="0">
              <a:solidFill>
                <a:schemeClr val="tx1"/>
              </a:solidFill>
            </a:endParaRPr>
          </a:p>
        </p:txBody>
      </p:sp>
    </p:spTree>
    <p:extLst>
      <p:ext uri="{BB962C8B-B14F-4D97-AF65-F5344CB8AC3E}">
        <p14:creationId xmlns:p14="http://schemas.microsoft.com/office/powerpoint/2010/main" val="24723484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12700">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5205</TotalTime>
  <Words>3235</Words>
  <Application>Microsoft Office PowerPoint</Application>
  <PresentationFormat>画面に合わせる (4:3)</PresentationFormat>
  <Paragraphs>1145</Paragraphs>
  <Slides>30</Slides>
  <Notes>24</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国指定がん診療連携拠点病院の整備指針の改正及び推薦について</dc:title>
  <dc:creator>HOSTNAME</dc:creator>
  <cp:lastModifiedBy>HOSTNAME</cp:lastModifiedBy>
  <cp:revision>424</cp:revision>
  <cp:lastPrinted>2018-11-22T07:45:42Z</cp:lastPrinted>
  <dcterms:created xsi:type="dcterms:W3CDTF">2018-08-10T07:45:39Z</dcterms:created>
  <dcterms:modified xsi:type="dcterms:W3CDTF">2018-11-22T09:29:07Z</dcterms:modified>
</cp:coreProperties>
</file>