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60" r:id="rId1"/>
  </p:sldMasterIdLst>
  <p:notesMasterIdLst>
    <p:notesMasterId r:id="rId18"/>
  </p:notesMasterIdLst>
  <p:handoutMasterIdLst>
    <p:handoutMasterId r:id="rId19"/>
  </p:handoutMasterIdLst>
  <p:sldIdLst>
    <p:sldId id="287" r:id="rId2"/>
    <p:sldId id="257" r:id="rId3"/>
    <p:sldId id="262" r:id="rId4"/>
    <p:sldId id="270" r:id="rId5"/>
    <p:sldId id="283" r:id="rId6"/>
    <p:sldId id="286" r:id="rId7"/>
    <p:sldId id="268" r:id="rId8"/>
    <p:sldId id="275" r:id="rId9"/>
    <p:sldId id="282" r:id="rId10"/>
    <p:sldId id="276" r:id="rId11"/>
    <p:sldId id="278" r:id="rId12"/>
    <p:sldId id="279" r:id="rId13"/>
    <p:sldId id="281" r:id="rId14"/>
    <p:sldId id="259" r:id="rId15"/>
    <p:sldId id="288" r:id="rId16"/>
    <p:sldId id="289" r:id="rId17"/>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37"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BF7FF"/>
    <a:srgbClr val="99FF99"/>
    <a:srgbClr val="FF0066"/>
    <a:srgbClr val="FF33CC"/>
    <a:srgbClr val="CC3399"/>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52603" autoAdjust="0"/>
  </p:normalViewPr>
  <p:slideViewPr>
    <p:cSldViewPr snapToGrid="0" showGuides="1">
      <p:cViewPr varScale="1">
        <p:scale>
          <a:sx n="74" d="100"/>
          <a:sy n="74" d="100"/>
        </p:scale>
        <p:origin x="1290" y="90"/>
      </p:cViewPr>
      <p:guideLst>
        <p:guide orient="horz" pos="2137"/>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1C826CA2-40EF-407A-9FCE-D4C0A6822127}" type="datetimeFigureOut">
              <a:rPr kumimoji="1" lang="ja-JP" altLang="en-US" smtClean="0"/>
              <a:t>2023/7/4</a:t>
            </a:fld>
            <a:endParaRPr kumimoji="1" lang="ja-JP" altLang="en-US"/>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6393F131-DB6C-4D01-A0A6-B55CA95983DE}" type="slidenum">
              <a:rPr kumimoji="1" lang="ja-JP" altLang="en-US" smtClean="0"/>
              <a:t>‹#›</a:t>
            </a:fld>
            <a:endParaRPr kumimoji="1" lang="ja-JP" altLang="en-US"/>
          </a:p>
        </p:txBody>
      </p:sp>
    </p:spTree>
    <p:extLst>
      <p:ext uri="{BB962C8B-B14F-4D97-AF65-F5344CB8AC3E}">
        <p14:creationId xmlns:p14="http://schemas.microsoft.com/office/powerpoint/2010/main" val="28593135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17A46EBA-071C-4865-A6CE-88314FF6832C}" type="datetimeFigureOut">
              <a:rPr kumimoji="1" lang="ja-JP" altLang="en-US" smtClean="0"/>
              <a:t>2023/7/4</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EC97751C-D93C-4181-96EB-CCFA77E1759A}" type="slidenum">
              <a:rPr kumimoji="1" lang="ja-JP" altLang="en-US" smtClean="0"/>
              <a:t>‹#›</a:t>
            </a:fld>
            <a:endParaRPr kumimoji="1" lang="ja-JP" altLang="en-US"/>
          </a:p>
        </p:txBody>
      </p:sp>
    </p:spTree>
    <p:extLst>
      <p:ext uri="{BB962C8B-B14F-4D97-AF65-F5344CB8AC3E}">
        <p14:creationId xmlns:p14="http://schemas.microsoft.com/office/powerpoint/2010/main" val="10540972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大阪府健康づくり課の〇〇と申します。</a:t>
            </a:r>
            <a:endParaRPr kumimoji="1" lang="en-US" altLang="ja-JP"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資料２に沿って「大阪府がん診療拠点病院の見直しについて」説明させていただきます。</a:t>
            </a:r>
            <a:endParaRPr kumimoji="1" lang="en-US" altLang="ja-JP" dirty="0" smtClean="0"/>
          </a:p>
          <a:p>
            <a:endParaRPr kumimoji="1" lang="ja-JP" altLang="en-US"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EC97751C-D93C-4181-96EB-CCFA77E1759A}" type="slidenum">
              <a:rPr kumimoji="1" lang="ja-JP" altLang="en-US" smtClean="0"/>
              <a:t>0</a:t>
            </a:fld>
            <a:endParaRPr kumimoji="1" lang="ja-JP" altLang="en-US"/>
          </a:p>
        </p:txBody>
      </p:sp>
    </p:spTree>
    <p:extLst>
      <p:ext uri="{BB962C8B-B14F-4D97-AF65-F5344CB8AC3E}">
        <p14:creationId xmlns:p14="http://schemas.microsoft.com/office/powerpoint/2010/main" val="5627004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次に、資料</a:t>
            </a:r>
            <a:r>
              <a:rPr kumimoji="1" lang="en-US" altLang="ja-JP" dirty="0" smtClean="0"/>
              <a:t>9</a:t>
            </a:r>
            <a:r>
              <a:rPr kumimoji="1" lang="ja-JP" altLang="en-US" dirty="0" smtClean="0"/>
              <a:t>ページをご覧ください。</a:t>
            </a:r>
            <a:endParaRPr kumimoji="1" lang="en-US" altLang="ja-JP" dirty="0" smtClean="0"/>
          </a:p>
          <a:p>
            <a:endParaRPr kumimoji="1" lang="en-US" altLang="ja-JP" dirty="0" smtClean="0"/>
          </a:p>
          <a:p>
            <a:r>
              <a:rPr kumimoji="1" lang="ja-JP" altLang="en-US" dirty="0" smtClean="0"/>
              <a:t>論点２</a:t>
            </a:r>
            <a:r>
              <a:rPr kumimoji="1" lang="en-US" altLang="ja-JP" dirty="0" smtClean="0"/>
              <a:t>:</a:t>
            </a:r>
            <a:r>
              <a:rPr kumimoji="1" lang="ja-JP" altLang="en-US" dirty="0" smtClean="0"/>
              <a:t>拠点病院はずれた病院の取扱いについてです。</a:t>
            </a:r>
            <a:endParaRPr kumimoji="1" lang="en-US" altLang="ja-JP" dirty="0" smtClean="0"/>
          </a:p>
          <a:p>
            <a:endParaRPr kumimoji="1" lang="en-US" altLang="ja-JP" dirty="0" smtClean="0"/>
          </a:p>
          <a:p>
            <a:r>
              <a:rPr kumimoji="1" lang="ja-JP" altLang="en-US" dirty="0" smtClean="0"/>
              <a:t>案２－１、拠点を外れた病院について別途新たな指定区分を設ける案を採用した場合、</a:t>
            </a:r>
            <a:endParaRPr kumimoji="1" lang="en-US" altLang="ja-JP" dirty="0" smtClean="0"/>
          </a:p>
          <a:p>
            <a:r>
              <a:rPr kumimoji="1" lang="ja-JP" altLang="en-US" dirty="0" smtClean="0"/>
              <a:t>メリットとしては、</a:t>
            </a:r>
            <a:endParaRPr kumimoji="1" lang="en-US" altLang="ja-JP" dirty="0" smtClean="0"/>
          </a:p>
          <a:p>
            <a:r>
              <a:rPr kumimoji="1" lang="ja-JP" altLang="en-US" dirty="0" smtClean="0"/>
              <a:t>・府の関与を残すことで、府全体の相談支援・緩和ケアを含めたがん医療の質の担保が可能</a:t>
            </a:r>
          </a:p>
          <a:p>
            <a:r>
              <a:rPr kumimoji="1" lang="ja-JP" altLang="en-US" dirty="0" smtClean="0"/>
              <a:t>・南河内圏域に府がん拠点病院はなくなるものの、一定の治療ができている病院を府指定病院として府民に示すことができる</a:t>
            </a:r>
          </a:p>
          <a:p>
            <a:r>
              <a:rPr kumimoji="1" lang="ja-JP" altLang="en-US" dirty="0" smtClean="0"/>
              <a:t>といった点が挙げられます。</a:t>
            </a:r>
            <a:endParaRPr kumimoji="1" lang="en-US" altLang="ja-JP" dirty="0" smtClean="0"/>
          </a:p>
          <a:p>
            <a:r>
              <a:rPr kumimoji="1" lang="ja-JP" altLang="en-US" dirty="0" smtClean="0"/>
              <a:t>一方で、課題としては</a:t>
            </a:r>
            <a:endParaRPr kumimoji="1" lang="en-US" altLang="ja-JP" dirty="0" smtClean="0"/>
          </a:p>
          <a:p>
            <a:r>
              <a:rPr kumimoji="1" lang="ja-JP" altLang="en-US" dirty="0" smtClean="0"/>
              <a:t>・「国拠点」「府拠点」に加え、新たなカテゴリーが増えることとなり、府民にわかりにくくなる可能性がある</a:t>
            </a:r>
          </a:p>
          <a:p>
            <a:r>
              <a:rPr kumimoji="1" lang="ja-JP" altLang="en-US" dirty="0" smtClean="0"/>
              <a:t>といった点が挙げられます。</a:t>
            </a:r>
            <a:endParaRPr kumimoji="1" lang="en-US" altLang="ja-JP" dirty="0" smtClean="0"/>
          </a:p>
          <a:p>
            <a:endParaRPr kumimoji="1" lang="en-US" altLang="ja-JP" dirty="0" smtClean="0"/>
          </a:p>
          <a:p>
            <a:r>
              <a:rPr kumimoji="1" lang="ja-JP" altLang="en-US" dirty="0" smtClean="0"/>
              <a:t>また、案２－２を採用した場合は、</a:t>
            </a:r>
            <a:endParaRPr kumimoji="1" lang="en-US" altLang="ja-JP" dirty="0" smtClean="0"/>
          </a:p>
          <a:p>
            <a:r>
              <a:rPr kumimoji="1" lang="ja-JP" altLang="en-US" dirty="0" smtClean="0"/>
              <a:t>「府民にわかりやすい」というメリットはある一方で、</a:t>
            </a:r>
            <a:endParaRPr kumimoji="1" lang="en-US" altLang="ja-JP"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a:t>
            </a:r>
            <a:r>
              <a:rPr kumimoji="1" lang="ja-JP" altLang="en-US" sz="1200" kern="100" dirty="0" smtClean="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rPr>
              <a:t>府の関与がある病院が減り、拠点病院からはずれた病院の相談支援・緩和ケアを含めたがん医療の質の担保が難しくなる</a:t>
            </a:r>
            <a:r>
              <a:rPr kumimoji="1" lang="ja-JP" altLang="en-US" dirty="0" smtClean="0"/>
              <a:t>」という面があると考えます。</a:t>
            </a:r>
            <a:endParaRPr kumimoji="1" lang="en-US" altLang="ja-JP"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以上、論点１と２でそれぞれ案について比較検討をさせていただきましたが、</a:t>
            </a:r>
            <a:endParaRPr kumimoji="1" lang="en-US" altLang="ja-JP"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実際これらの案を適用した時に、最初の方でお示しした</a:t>
            </a:r>
            <a:r>
              <a:rPr kumimoji="1" lang="en-US" altLang="ja-JP" dirty="0" smtClean="0"/>
              <a:t>12</a:t>
            </a:r>
            <a:r>
              <a:rPr kumimoji="1" lang="ja-JP" altLang="en-US" dirty="0" smtClean="0"/>
              <a:t>病院がどの区分の指定となるか、または指定から外れるかについて、次の</a:t>
            </a:r>
            <a:r>
              <a:rPr kumimoji="1" lang="en-US" altLang="ja-JP" dirty="0" smtClean="0"/>
              <a:t>10</a:t>
            </a:r>
            <a:r>
              <a:rPr kumimoji="1" lang="ja-JP" altLang="en-US" dirty="0" smtClean="0"/>
              <a:t>ページ目の表にまとめております。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EC97751C-D93C-4181-96EB-CCFA77E1759A}" type="slidenum">
              <a:rPr kumimoji="1" lang="ja-JP" altLang="en-US" smtClean="0"/>
              <a:t>9</a:t>
            </a:fld>
            <a:endParaRPr kumimoji="1" lang="ja-JP" altLang="en-US"/>
          </a:p>
        </p:txBody>
      </p:sp>
    </p:spTree>
    <p:extLst>
      <p:ext uri="{BB962C8B-B14F-4D97-AF65-F5344CB8AC3E}">
        <p14:creationId xmlns:p14="http://schemas.microsoft.com/office/powerpoint/2010/main" val="32814097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10</a:t>
            </a:r>
            <a:r>
              <a:rPr kumimoji="1" lang="ja-JP" altLang="en-US" dirty="0" smtClean="0"/>
              <a:t>ページをご覧ください。</a:t>
            </a:r>
            <a:endParaRPr kumimoji="1" lang="en-US" altLang="ja-JP" dirty="0" smtClean="0"/>
          </a:p>
          <a:p>
            <a:endParaRPr kumimoji="1" lang="en-US" altLang="ja-JP" dirty="0" smtClean="0"/>
          </a:p>
          <a:p>
            <a:r>
              <a:rPr kumimoji="1" lang="en-US" altLang="ja-JP" dirty="0" smtClean="0"/>
              <a:t>12</a:t>
            </a:r>
            <a:r>
              <a:rPr kumimoji="1" lang="ja-JP" altLang="en-US" dirty="0" smtClean="0"/>
              <a:t>病院に対して案</a:t>
            </a:r>
            <a:r>
              <a:rPr kumimoji="1" lang="en-US" altLang="ja-JP" dirty="0" smtClean="0"/>
              <a:t>1-1</a:t>
            </a:r>
            <a:r>
              <a:rPr kumimoji="1" lang="ja-JP" altLang="en-US" dirty="0" err="1" smtClean="0"/>
              <a:t>、</a:t>
            </a:r>
            <a:r>
              <a:rPr kumimoji="1" lang="en-US" altLang="ja-JP" dirty="0" smtClean="0"/>
              <a:t>1-2</a:t>
            </a:r>
            <a:r>
              <a:rPr kumimoji="1" lang="ja-JP" altLang="en-US" dirty="0" err="1" smtClean="0"/>
              <a:t>、</a:t>
            </a:r>
            <a:r>
              <a:rPr kumimoji="1" lang="ja-JP" altLang="en-US" dirty="0" smtClean="0"/>
              <a:t>また案</a:t>
            </a:r>
            <a:r>
              <a:rPr kumimoji="1" lang="en-US" altLang="ja-JP" dirty="0" smtClean="0"/>
              <a:t>2-1</a:t>
            </a:r>
            <a:r>
              <a:rPr kumimoji="1" lang="ja-JP" altLang="en-US" dirty="0" err="1" smtClean="0"/>
              <a:t>、</a:t>
            </a:r>
            <a:r>
              <a:rPr kumimoji="1" lang="en-US" altLang="ja-JP" dirty="0" smtClean="0"/>
              <a:t>2-2</a:t>
            </a:r>
            <a:r>
              <a:rPr kumimoji="1" lang="ja-JP" altLang="en-US" dirty="0" smtClean="0"/>
              <a:t>を適用した場合の</a:t>
            </a:r>
            <a:r>
              <a:rPr kumimoji="1" lang="en-US" altLang="ja-JP" dirty="0" smtClean="0"/>
              <a:t>12</a:t>
            </a:r>
            <a:r>
              <a:rPr kumimoji="1" lang="ja-JP" altLang="en-US" dirty="0" smtClean="0"/>
              <a:t>病院の指定区分となります。</a:t>
            </a:r>
            <a:endParaRPr kumimoji="1" lang="en-US" altLang="ja-JP" dirty="0" smtClean="0"/>
          </a:p>
          <a:p>
            <a:r>
              <a:rPr kumimoji="1" lang="ja-JP" altLang="en-US" dirty="0" smtClean="0"/>
              <a:t>なお、論点</a:t>
            </a:r>
            <a:r>
              <a:rPr kumimoji="1" lang="en-US" altLang="ja-JP" dirty="0" smtClean="0"/>
              <a:t>2</a:t>
            </a:r>
            <a:r>
              <a:rPr kumimoji="1" lang="ja-JP" altLang="en-US" dirty="0" smtClean="0"/>
              <a:t>については、論点</a:t>
            </a:r>
            <a:r>
              <a:rPr kumimoji="1" lang="en-US" altLang="ja-JP" dirty="0" smtClean="0"/>
              <a:t>1</a:t>
            </a:r>
            <a:r>
              <a:rPr kumimoji="1" lang="ja-JP" altLang="en-US" dirty="0" smtClean="0"/>
              <a:t>で案</a:t>
            </a:r>
            <a:r>
              <a:rPr kumimoji="1" lang="en-US" altLang="ja-JP" dirty="0" smtClean="0"/>
              <a:t>1-1</a:t>
            </a:r>
            <a:r>
              <a:rPr kumimoji="1" lang="ja-JP" altLang="en-US" dirty="0" smtClean="0"/>
              <a:t>を採用したとものとして、それぞれお示しております。</a:t>
            </a:r>
            <a:endParaRPr kumimoji="1" lang="en-US" altLang="ja-JP" dirty="0" smtClean="0"/>
          </a:p>
          <a:p>
            <a:endParaRPr kumimoji="1" lang="en-US" altLang="ja-JP" dirty="0" smtClean="0"/>
          </a:p>
          <a:p>
            <a:r>
              <a:rPr kumimoji="1" lang="ja-JP" altLang="en-US" dirty="0" smtClean="0"/>
              <a:t>こちらの表は、あくまても令和３年</a:t>
            </a:r>
            <a:r>
              <a:rPr kumimoji="1" lang="en-US" altLang="ja-JP" dirty="0" smtClean="0"/>
              <a:t>1</a:t>
            </a:r>
            <a:r>
              <a:rPr kumimoji="1" lang="ja-JP" altLang="en-US" dirty="0" smtClean="0"/>
              <a:t>月～</a:t>
            </a:r>
            <a:r>
              <a:rPr kumimoji="1" lang="en-US" altLang="ja-JP" dirty="0" smtClean="0"/>
              <a:t>12</a:t>
            </a:r>
            <a:r>
              <a:rPr kumimoji="1" lang="ja-JP" altLang="en-US" dirty="0" smtClean="0"/>
              <a:t>月の実績をあてはめてお示ししたものであり、</a:t>
            </a:r>
            <a:endParaRPr kumimoji="1" lang="en-US" altLang="ja-JP" dirty="0" smtClean="0"/>
          </a:p>
          <a:p>
            <a:r>
              <a:rPr kumimoji="1" lang="ja-JP" altLang="en-US" dirty="0" smtClean="0"/>
              <a:t>実際に指定更新を行う際は、令和４年</a:t>
            </a:r>
            <a:r>
              <a:rPr kumimoji="1" lang="en-US" altLang="ja-JP" dirty="0" smtClean="0"/>
              <a:t>1</a:t>
            </a:r>
            <a:r>
              <a:rPr kumimoji="1" lang="ja-JP" altLang="en-US" dirty="0" smtClean="0"/>
              <a:t>月～</a:t>
            </a:r>
            <a:r>
              <a:rPr kumimoji="1" lang="en-US" altLang="ja-JP" dirty="0" smtClean="0"/>
              <a:t>12</a:t>
            </a:r>
            <a:r>
              <a:rPr kumimoji="1" lang="ja-JP" altLang="en-US" dirty="0" smtClean="0"/>
              <a:t>月の実績、総件数や必要な人員配置などの状況も含めて確認し、</a:t>
            </a:r>
            <a:endParaRPr kumimoji="1" lang="en-US" altLang="ja-JP" dirty="0" smtClean="0"/>
          </a:p>
          <a:p>
            <a:r>
              <a:rPr kumimoji="1" lang="ja-JP" altLang="en-US" dirty="0" smtClean="0"/>
              <a:t>新たに判断する必要がありますので</a:t>
            </a:r>
            <a:endParaRPr kumimoji="1" lang="en-US" altLang="ja-JP" dirty="0" smtClean="0"/>
          </a:p>
          <a:p>
            <a:r>
              <a:rPr kumimoji="1" lang="ja-JP" altLang="en-US" dirty="0" smtClean="0"/>
              <a:t>その点を含んでご覧いただければと思います。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EC97751C-D93C-4181-96EB-CCFA77E1759A}" type="slidenum">
              <a:rPr kumimoji="1" lang="ja-JP" altLang="en-US" smtClean="0"/>
              <a:t>10</a:t>
            </a:fld>
            <a:endParaRPr kumimoji="1" lang="ja-JP" altLang="en-US"/>
          </a:p>
        </p:txBody>
      </p:sp>
    </p:spTree>
    <p:extLst>
      <p:ext uri="{BB962C8B-B14F-4D97-AF65-F5344CB8AC3E}">
        <p14:creationId xmlns:p14="http://schemas.microsoft.com/office/powerpoint/2010/main" val="27427386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つぎの</a:t>
            </a:r>
            <a:r>
              <a:rPr kumimoji="1" lang="ja-JP" altLang="en-US" dirty="0" err="1" smtClean="0"/>
              <a:t>ぺ</a:t>
            </a:r>
            <a:r>
              <a:rPr kumimoji="1" lang="ja-JP" altLang="en-US" dirty="0" smtClean="0"/>
              <a:t>ージ（</a:t>
            </a:r>
            <a:r>
              <a:rPr kumimoji="1" lang="en-US" altLang="ja-JP" dirty="0" smtClean="0"/>
              <a:t>11</a:t>
            </a:r>
            <a:r>
              <a:rPr kumimoji="1" lang="ja-JP" altLang="en-US" dirty="0" smtClean="0"/>
              <a:t>ぺージ）をご覧ください。</a:t>
            </a:r>
            <a:endParaRPr kumimoji="1" lang="en-US" altLang="ja-JP" dirty="0" smtClean="0"/>
          </a:p>
          <a:p>
            <a:r>
              <a:rPr kumimoji="1" lang="ja-JP" altLang="en-US" dirty="0" smtClean="0"/>
              <a:t>こちらでは、それぞれの案を適用した場合の、「府拠点病院」と「新区分指定病院」の数を医療圏別にお示ししております。</a:t>
            </a:r>
            <a:endParaRPr kumimoji="1" lang="en-US" altLang="ja-JP" dirty="0" smtClean="0"/>
          </a:p>
          <a:p>
            <a:r>
              <a:rPr kumimoji="1" lang="ja-JP" altLang="en-US" dirty="0" smtClean="0"/>
              <a:t>この表でも、論点２については、論点</a:t>
            </a:r>
            <a:r>
              <a:rPr kumimoji="1" lang="en-US" altLang="ja-JP" dirty="0" smtClean="0"/>
              <a:t>1</a:t>
            </a:r>
            <a:r>
              <a:rPr kumimoji="1" lang="ja-JP" altLang="en-US" dirty="0" smtClean="0"/>
              <a:t>で案１</a:t>
            </a:r>
            <a:r>
              <a:rPr kumimoji="1" lang="en-US" altLang="ja-JP" dirty="0" smtClean="0"/>
              <a:t>-</a:t>
            </a:r>
            <a:r>
              <a:rPr kumimoji="1" lang="ja-JP" altLang="en-US" dirty="0" smtClean="0"/>
              <a:t>１を採用したものとしてそれぞれ記載しております。</a:t>
            </a:r>
          </a:p>
          <a:p>
            <a:endParaRPr kumimoji="1" lang="en-US" altLang="ja-JP" dirty="0" smtClean="0"/>
          </a:p>
          <a:p>
            <a:r>
              <a:rPr kumimoji="1" lang="ja-JP" altLang="en-US" dirty="0" smtClean="0"/>
              <a:t>まず、論点</a:t>
            </a:r>
            <a:r>
              <a:rPr kumimoji="1" lang="en-US" altLang="ja-JP" dirty="0" smtClean="0"/>
              <a:t>1</a:t>
            </a:r>
            <a:r>
              <a:rPr kumimoji="1" lang="ja-JP" altLang="en-US" dirty="0" smtClean="0"/>
              <a:t>で案</a:t>
            </a:r>
            <a:r>
              <a:rPr kumimoji="1" lang="en-US" altLang="ja-JP" dirty="0" smtClean="0"/>
              <a:t>1-1</a:t>
            </a:r>
            <a:r>
              <a:rPr kumimoji="1" lang="ja-JP" altLang="en-US" dirty="0" smtClean="0"/>
              <a:t>を採用した場合の大阪府がん診療拠点病院の数、枠囲みの部分ですが、</a:t>
            </a:r>
            <a:r>
              <a:rPr kumimoji="1" lang="en-US" altLang="ja-JP" dirty="0" smtClean="0"/>
              <a:t>36</a:t>
            </a:r>
            <a:r>
              <a:rPr kumimoji="1" lang="ja-JP" altLang="en-US" dirty="0" smtClean="0"/>
              <a:t>病院となり、</a:t>
            </a:r>
            <a:endParaRPr kumimoji="1" lang="en-US" altLang="ja-JP" dirty="0" smtClean="0"/>
          </a:p>
          <a:p>
            <a:r>
              <a:rPr kumimoji="1" lang="ja-JP" altLang="en-US" dirty="0" smtClean="0"/>
              <a:t>論点</a:t>
            </a:r>
            <a:r>
              <a:rPr kumimoji="1" lang="en-US" altLang="ja-JP" dirty="0" smtClean="0"/>
              <a:t>2</a:t>
            </a:r>
            <a:r>
              <a:rPr kumimoji="1" lang="ja-JP" altLang="en-US" dirty="0" smtClean="0"/>
              <a:t>で案</a:t>
            </a:r>
            <a:r>
              <a:rPr kumimoji="1" lang="en-US" altLang="ja-JP" dirty="0" smtClean="0"/>
              <a:t>2-1</a:t>
            </a:r>
            <a:r>
              <a:rPr kumimoji="1" lang="ja-JP" altLang="en-US" dirty="0" smtClean="0"/>
              <a:t>を採用した場合の「新区分指定病院」の数は</a:t>
            </a:r>
            <a:r>
              <a:rPr kumimoji="1" lang="en-US" altLang="ja-JP" dirty="0" smtClean="0"/>
              <a:t>8</a:t>
            </a:r>
            <a:r>
              <a:rPr kumimoji="1" lang="ja-JP" altLang="en-US" dirty="0" smtClean="0"/>
              <a:t>病院、指定なしの病院は</a:t>
            </a:r>
            <a:r>
              <a:rPr kumimoji="1" lang="en-US" altLang="ja-JP" dirty="0" smtClean="0"/>
              <a:t>1</a:t>
            </a:r>
            <a:r>
              <a:rPr kumimoji="1" lang="ja-JP" altLang="en-US" dirty="0" smtClean="0"/>
              <a:t>病院となります。</a:t>
            </a:r>
            <a:endParaRPr kumimoji="1" lang="ja-JP" altLang="en-US" dirty="0"/>
          </a:p>
        </p:txBody>
      </p:sp>
      <p:sp>
        <p:nvSpPr>
          <p:cNvPr id="4" name="スライド番号プレースホルダー 3"/>
          <p:cNvSpPr>
            <a:spLocks noGrp="1"/>
          </p:cNvSpPr>
          <p:nvPr>
            <p:ph type="sldNum" sz="quarter" idx="10"/>
          </p:nvPr>
        </p:nvSpPr>
        <p:spPr/>
        <p:txBody>
          <a:bodyPr/>
          <a:lstStyle/>
          <a:p>
            <a:fld id="{EC97751C-D93C-4181-96EB-CCFA77E1759A}" type="slidenum">
              <a:rPr kumimoji="1" lang="ja-JP" altLang="en-US" smtClean="0"/>
              <a:t>11</a:t>
            </a:fld>
            <a:endParaRPr kumimoji="1" lang="ja-JP" altLang="en-US"/>
          </a:p>
        </p:txBody>
      </p:sp>
    </p:spTree>
    <p:extLst>
      <p:ext uri="{BB962C8B-B14F-4D97-AF65-F5344CB8AC3E}">
        <p14:creationId xmlns:p14="http://schemas.microsoft.com/office/powerpoint/2010/main" val="32139767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つづいて、</a:t>
            </a:r>
            <a:r>
              <a:rPr kumimoji="1" lang="en-US" altLang="ja-JP" dirty="0" smtClean="0"/>
              <a:t>12</a:t>
            </a:r>
            <a:r>
              <a:rPr kumimoji="1" lang="ja-JP" altLang="en-US" dirty="0" smtClean="0"/>
              <a:t>ページをご覧ください。</a:t>
            </a:r>
            <a:endParaRPr kumimoji="1" lang="en-US" altLang="ja-JP" dirty="0" smtClean="0"/>
          </a:p>
          <a:p>
            <a:endParaRPr kumimoji="1" lang="en-US" altLang="ja-JP" dirty="0" smtClean="0"/>
          </a:p>
          <a:p>
            <a:r>
              <a:rPr kumimoji="1" lang="ja-JP" altLang="en-US" dirty="0" smtClean="0"/>
              <a:t>府拠点病院見直しに関する観点別評価を行いました。</a:t>
            </a:r>
            <a:endParaRPr kumimoji="1" lang="en-US" altLang="ja-JP" dirty="0" smtClean="0"/>
          </a:p>
          <a:p>
            <a:r>
              <a:rPr kumimoji="1" lang="ja-JP" altLang="en-US" dirty="0" smtClean="0"/>
              <a:t>論点</a:t>
            </a:r>
            <a:r>
              <a:rPr kumimoji="1" lang="en-US" altLang="ja-JP" dirty="0" smtClean="0"/>
              <a:t>1</a:t>
            </a:r>
            <a:r>
              <a:rPr kumimoji="1" lang="ja-JP" altLang="en-US" dirty="0" smtClean="0"/>
              <a:t>では、案</a:t>
            </a:r>
            <a:r>
              <a:rPr kumimoji="1" lang="en-US" altLang="ja-JP" dirty="0" smtClean="0"/>
              <a:t>1-1</a:t>
            </a:r>
            <a:r>
              <a:rPr kumimoji="1" lang="ja-JP" altLang="en-US" dirty="0" smtClean="0"/>
              <a:t>の方が、大阪府の関与、医療圏域とのバランスの面で相対的に望ましいと考えます。</a:t>
            </a:r>
            <a:endParaRPr kumimoji="1" lang="en-US" altLang="ja-JP" dirty="0" smtClean="0"/>
          </a:p>
          <a:p>
            <a:endParaRPr kumimoji="1" lang="en-US" altLang="ja-JP" dirty="0" smtClean="0"/>
          </a:p>
          <a:p>
            <a:r>
              <a:rPr kumimoji="1" lang="ja-JP" altLang="en-US" dirty="0" smtClean="0"/>
              <a:t>また、論点</a:t>
            </a:r>
            <a:r>
              <a:rPr kumimoji="1" lang="en-US" altLang="ja-JP" dirty="0" smtClean="0"/>
              <a:t>2</a:t>
            </a:r>
            <a:r>
              <a:rPr kumimoji="1" lang="ja-JP" altLang="en-US" dirty="0" smtClean="0"/>
              <a:t>では、案</a:t>
            </a:r>
            <a:r>
              <a:rPr kumimoji="1" lang="en-US" altLang="ja-JP" dirty="0" smtClean="0"/>
              <a:t>2-2</a:t>
            </a:r>
            <a:r>
              <a:rPr kumimoji="1" lang="ja-JP" altLang="en-US" dirty="0" smtClean="0"/>
              <a:t>を採用した場合、府の関与が減り、医療圏域のバランスの点が弱くなるため、案</a:t>
            </a:r>
            <a:r>
              <a:rPr kumimoji="1" lang="en-US" altLang="ja-JP" dirty="0" smtClean="0"/>
              <a:t>2-1</a:t>
            </a:r>
            <a:r>
              <a:rPr kumimoji="1" lang="ja-JP" altLang="en-US" dirty="0" smtClean="0"/>
              <a:t>の方が各項目を全体的に網羅できていると考えます。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EC97751C-D93C-4181-96EB-CCFA77E1759A}" type="slidenum">
              <a:rPr kumimoji="1" lang="ja-JP" altLang="en-US" smtClean="0"/>
              <a:t>12</a:t>
            </a:fld>
            <a:endParaRPr kumimoji="1" lang="ja-JP" altLang="en-US"/>
          </a:p>
        </p:txBody>
      </p:sp>
    </p:spTree>
    <p:extLst>
      <p:ext uri="{BB962C8B-B14F-4D97-AF65-F5344CB8AC3E}">
        <p14:creationId xmlns:p14="http://schemas.microsoft.com/office/powerpoint/2010/main" val="275076492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次に</a:t>
            </a:r>
            <a:r>
              <a:rPr kumimoji="1" lang="en-US" altLang="ja-JP" dirty="0" smtClean="0"/>
              <a:t>13</a:t>
            </a:r>
            <a:r>
              <a:rPr kumimoji="1" lang="ja-JP" altLang="en-US" dirty="0" smtClean="0"/>
              <a:t>ページをご覧ください。</a:t>
            </a:r>
            <a:endParaRPr kumimoji="1" lang="en-US" altLang="ja-JP" dirty="0" smtClean="0"/>
          </a:p>
          <a:p>
            <a:endParaRPr kumimoji="1" lang="en-US" altLang="ja-JP" dirty="0" smtClean="0"/>
          </a:p>
          <a:p>
            <a:r>
              <a:rPr kumimoji="1" lang="ja-JP" altLang="en-US" dirty="0" smtClean="0"/>
              <a:t>以上により、大阪府の対応案としては、</a:t>
            </a:r>
            <a:endParaRPr kumimoji="1" lang="en-US" altLang="ja-JP" dirty="0" smtClean="0"/>
          </a:p>
          <a:p>
            <a:r>
              <a:rPr kumimoji="1" lang="ja-JP" altLang="en-US" dirty="0" smtClean="0"/>
              <a:t>肺がんの特殊性に配慮しつつ、緩和ケア・相談支援の一層の充実を図るため、府の関与を一定残すという観点から、案１</a:t>
            </a:r>
            <a:r>
              <a:rPr kumimoji="1" lang="en-US" altLang="ja-JP" dirty="0" smtClean="0"/>
              <a:t>-</a:t>
            </a:r>
            <a:r>
              <a:rPr kumimoji="1" lang="ja-JP" altLang="en-US" dirty="0" smtClean="0"/>
              <a:t>１、案２</a:t>
            </a:r>
            <a:r>
              <a:rPr kumimoji="1" lang="en-US" altLang="ja-JP" dirty="0" smtClean="0"/>
              <a:t>-</a:t>
            </a:r>
            <a:r>
              <a:rPr kumimoji="1" lang="ja-JP" altLang="en-US" dirty="0" smtClean="0"/>
              <a:t>１を採用したいと考えております。</a:t>
            </a:r>
            <a:endParaRPr kumimoji="1" lang="en-US" altLang="ja-JP" dirty="0" smtClean="0"/>
          </a:p>
          <a:p>
            <a:endParaRPr kumimoji="1" lang="en-US" altLang="ja-JP" dirty="0" smtClean="0"/>
          </a:p>
          <a:p>
            <a:r>
              <a:rPr kumimoji="1" lang="ja-JP" altLang="en-US" dirty="0" smtClean="0"/>
              <a:t>その際の新要件は、</a:t>
            </a:r>
            <a:endParaRPr kumimoji="1" lang="en-US" altLang="ja-JP" dirty="0" smtClean="0"/>
          </a:p>
          <a:p>
            <a:r>
              <a:rPr kumimoji="1" lang="ja-JP" altLang="en-US" dirty="0" smtClean="0"/>
              <a:t>・要件として求める治療の提供体制は、現行どおり、原則として、５大がんのすべてについて、ベーシックな症例について「自院での集学的治療の提供」 を指す</a:t>
            </a:r>
          </a:p>
          <a:p>
            <a:r>
              <a:rPr kumimoji="1" lang="ja-JP" altLang="en-US" dirty="0" smtClean="0"/>
              <a:t>・ただし、肺がんについてはその特殊性を踏まえ、放射線治療以外においても「他の医療機関との連携」を認め、手術、放射線、薬物のいずれかを自院で提供する場合は集学的治療を提供できているのものとみなし、それを含めて５大がんの集学的治療を提供できる病院は拠点病院とする。</a:t>
            </a:r>
          </a:p>
          <a:p>
            <a:r>
              <a:rPr kumimoji="1" lang="ja-JP" altLang="en-US" dirty="0" smtClean="0"/>
              <a:t>・拠点をはずれた病院については、対応可能ながん診療のほか、相談支援・緩和ケアを含めたがん医療の質の確保し、大阪のがん医療の均</a:t>
            </a:r>
            <a:r>
              <a:rPr kumimoji="1" lang="ja-JP" altLang="en-US" dirty="0" err="1" smtClean="0"/>
              <a:t>てん化の</a:t>
            </a:r>
            <a:r>
              <a:rPr kumimoji="1" lang="ja-JP" altLang="en-US" dirty="0" smtClean="0"/>
              <a:t>体制を維持するため、</a:t>
            </a:r>
            <a:r>
              <a:rPr kumimoji="1" lang="en-US" altLang="ja-JP" dirty="0" smtClean="0"/>
              <a:t>4</a:t>
            </a:r>
            <a:r>
              <a:rPr kumimoji="1" lang="ja-JP" altLang="en-US" dirty="0" smtClean="0"/>
              <a:t>がんについて集学的治療を自院で提供できる場合に限り、新たな指定区分で指定を行う</a:t>
            </a:r>
            <a:endParaRPr kumimoji="1" lang="en-US" altLang="ja-JP" dirty="0" smtClean="0"/>
          </a:p>
          <a:p>
            <a:r>
              <a:rPr kumimoji="1" lang="ja-JP" altLang="en-US" dirty="0" smtClean="0"/>
              <a:t>という方向で考えております。</a:t>
            </a:r>
          </a:p>
        </p:txBody>
      </p:sp>
      <p:sp>
        <p:nvSpPr>
          <p:cNvPr id="4" name="スライド番号プレースホルダー 3"/>
          <p:cNvSpPr>
            <a:spLocks noGrp="1"/>
          </p:cNvSpPr>
          <p:nvPr>
            <p:ph type="sldNum" sz="quarter" idx="10"/>
          </p:nvPr>
        </p:nvSpPr>
        <p:spPr/>
        <p:txBody>
          <a:bodyPr/>
          <a:lstStyle/>
          <a:p>
            <a:fld id="{EC97751C-D93C-4181-96EB-CCFA77E1759A}" type="slidenum">
              <a:rPr kumimoji="1" lang="ja-JP" altLang="en-US" smtClean="0"/>
              <a:t>13</a:t>
            </a:fld>
            <a:endParaRPr kumimoji="1" lang="ja-JP" altLang="en-US"/>
          </a:p>
        </p:txBody>
      </p:sp>
    </p:spTree>
    <p:extLst>
      <p:ext uri="{BB962C8B-B14F-4D97-AF65-F5344CB8AC3E}">
        <p14:creationId xmlns:p14="http://schemas.microsoft.com/office/powerpoint/2010/main" val="35137982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6813" y="1243013"/>
            <a:ext cx="4473575" cy="3354387"/>
          </a:xfrm>
        </p:spPr>
      </p:sp>
      <p:sp>
        <p:nvSpPr>
          <p:cNvPr id="3" name="ノート プレースホルダー 2"/>
          <p:cNvSpPr>
            <a:spLocks noGrp="1"/>
          </p:cNvSpPr>
          <p:nvPr>
            <p:ph type="body" idx="1"/>
          </p:nvPr>
        </p:nvSpPr>
        <p:spPr/>
        <p:txBody>
          <a:bodyPr/>
          <a:lstStyle/>
          <a:p>
            <a:r>
              <a:rPr kumimoji="1" lang="ja-JP" altLang="en-US" sz="1200" kern="1200" dirty="0" smtClean="0">
                <a:solidFill>
                  <a:schemeClr val="tx1"/>
                </a:solidFill>
                <a:effectLst/>
                <a:latin typeface="+mn-lt"/>
                <a:ea typeface="+mn-ea"/>
                <a:cs typeface="+mn-cs"/>
              </a:rPr>
              <a:t>最後</a:t>
            </a:r>
            <a:r>
              <a:rPr kumimoji="1" lang="ja-JP" altLang="ja-JP" sz="1200" kern="1200" dirty="0" smtClean="0">
                <a:solidFill>
                  <a:schemeClr val="tx1"/>
                </a:solidFill>
                <a:effectLst/>
                <a:latin typeface="+mn-lt"/>
                <a:ea typeface="+mn-ea"/>
                <a:cs typeface="+mn-cs"/>
              </a:rPr>
              <a:t>に１</a:t>
            </a:r>
            <a:r>
              <a:rPr kumimoji="1" lang="en-US" altLang="ja-JP" sz="1200" kern="1200" dirty="0" smtClean="0">
                <a:solidFill>
                  <a:schemeClr val="tx1"/>
                </a:solidFill>
                <a:effectLst/>
                <a:latin typeface="+mn-lt"/>
                <a:ea typeface="+mn-ea"/>
                <a:cs typeface="+mn-cs"/>
              </a:rPr>
              <a:t>4</a:t>
            </a:r>
            <a:r>
              <a:rPr kumimoji="1" lang="ja-JP" altLang="ja-JP" sz="1200" kern="1200" dirty="0" smtClean="0">
                <a:solidFill>
                  <a:schemeClr val="tx1"/>
                </a:solidFill>
                <a:effectLst/>
                <a:latin typeface="+mn-lt"/>
                <a:ea typeface="+mn-ea"/>
                <a:cs typeface="+mn-cs"/>
              </a:rPr>
              <a:t>ページをご覧ください。</a:t>
            </a:r>
          </a:p>
          <a:p>
            <a:r>
              <a:rPr kumimoji="1" lang="ja-JP" altLang="en-US" sz="1200" kern="1200" noProof="0" dirty="0" smtClean="0">
                <a:solidFill>
                  <a:schemeClr val="tx1"/>
                </a:solidFill>
                <a:effectLst/>
                <a:latin typeface="+mn-lt"/>
                <a:ea typeface="+mn-ea"/>
                <a:cs typeface="+mn-cs"/>
                <a:sym typeface="+mn-ea"/>
              </a:rPr>
              <a:t>府拠点病院の指定要件の見直しに関するスケジュールです。</a:t>
            </a:r>
          </a:p>
          <a:p>
            <a:endParaRPr kumimoji="1" lang="ja-JP" altLang="en-US" sz="1200" kern="1200" noProof="0" dirty="0" smtClean="0">
              <a:solidFill>
                <a:schemeClr val="tx1"/>
              </a:solidFill>
              <a:effectLst/>
              <a:latin typeface="+mn-lt"/>
              <a:ea typeface="+mn-ea"/>
              <a:cs typeface="+mn-cs"/>
              <a:sym typeface="+mn-ea"/>
            </a:endParaRPr>
          </a:p>
          <a:p>
            <a:r>
              <a:rPr kumimoji="1" lang="ja-JP" altLang="en-US" sz="1200" kern="1200" noProof="0" dirty="0" smtClean="0">
                <a:solidFill>
                  <a:schemeClr val="tx1"/>
                </a:solidFill>
                <a:effectLst/>
                <a:latin typeface="+mn-lt"/>
                <a:ea typeface="+mn-ea"/>
                <a:cs typeface="+mn-cs"/>
              </a:rPr>
              <a:t>令和４年度、国拠点病院については、</a:t>
            </a:r>
          </a:p>
          <a:p>
            <a:r>
              <a:rPr kumimoji="1" lang="ja-JP" altLang="en-US" sz="1200" kern="1200" noProof="0" dirty="0" smtClean="0">
                <a:solidFill>
                  <a:schemeClr val="tx1"/>
                </a:solidFill>
                <a:effectLst/>
                <a:latin typeface="+mn-lt"/>
                <a:ea typeface="+mn-ea"/>
                <a:cs typeface="+mn-cs"/>
              </a:rPr>
              <a:t>新たに令和５年４月１日からの指定要件の改正が示され、１０月に指定更新の推薦を行いました。</a:t>
            </a:r>
          </a:p>
          <a:p>
            <a:endParaRPr kumimoji="1" lang="ja-JP" altLang="en-US" sz="1200" kern="1200" noProof="0" dirty="0" smtClean="0">
              <a:solidFill>
                <a:schemeClr val="tx1"/>
              </a:solidFill>
              <a:effectLst/>
              <a:latin typeface="+mn-lt"/>
              <a:ea typeface="+mn-ea"/>
              <a:cs typeface="+mn-cs"/>
            </a:endParaRPr>
          </a:p>
          <a:p>
            <a:r>
              <a:rPr kumimoji="1" lang="ja-JP" altLang="en-US" sz="1200" kern="1200" noProof="0" dirty="0" smtClean="0">
                <a:solidFill>
                  <a:schemeClr val="tx1"/>
                </a:solidFill>
                <a:effectLst/>
                <a:latin typeface="+mn-lt"/>
                <a:ea typeface="+mn-ea"/>
                <a:cs typeface="+mn-cs"/>
              </a:rPr>
              <a:t>府拠点病院については、令和４年度は今回の部会で</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noProof="0" dirty="0" smtClean="0">
                <a:solidFill>
                  <a:schemeClr val="tx1"/>
                </a:solidFill>
                <a:effectLst/>
                <a:latin typeface="+mn-lt"/>
                <a:ea typeface="+mn-ea"/>
                <a:cs typeface="+mn-cs"/>
              </a:rPr>
              <a:t>課題解決のための見直しとして、「指定要件の見直しに関する方向性」についてご検討いただくとともに</a:t>
            </a:r>
          </a:p>
          <a:p>
            <a:r>
              <a:rPr kumimoji="1" lang="ja-JP" altLang="en-US" sz="1200" kern="1200" noProof="0" dirty="0" smtClean="0">
                <a:solidFill>
                  <a:schemeClr val="tx1"/>
                </a:solidFill>
                <a:effectLst/>
                <a:latin typeface="+mn-lt"/>
                <a:ea typeface="+mn-ea"/>
                <a:cs typeface="+mn-cs"/>
              </a:rPr>
              <a:t>「指定要件が未充足である病院への対応」についてご意見をいただきました。</a:t>
            </a:r>
          </a:p>
          <a:p>
            <a:endParaRPr kumimoji="1" lang="ja-JP" altLang="en-US" sz="1200" kern="1200" noProof="0" dirty="0" smtClean="0">
              <a:solidFill>
                <a:schemeClr val="tx1"/>
              </a:solidFill>
              <a:effectLst/>
              <a:latin typeface="+mn-lt"/>
              <a:ea typeface="+mn-ea"/>
              <a:cs typeface="+mn-cs"/>
            </a:endParaRPr>
          </a:p>
          <a:p>
            <a:r>
              <a:rPr kumimoji="1" lang="ja-JP" altLang="en-US" sz="1200" kern="1200" noProof="0" dirty="0" smtClean="0">
                <a:solidFill>
                  <a:schemeClr val="tx1"/>
                </a:solidFill>
                <a:effectLst/>
                <a:latin typeface="+mn-lt"/>
                <a:ea typeface="+mn-ea"/>
                <a:cs typeface="+mn-cs"/>
              </a:rPr>
              <a:t>令和５年度は、７月、１１月、３月に部会を開催し、</a:t>
            </a:r>
          </a:p>
          <a:p>
            <a:r>
              <a:rPr kumimoji="1" lang="ja-JP" altLang="en-US" sz="1200" kern="1200" noProof="0" dirty="0" smtClean="0">
                <a:solidFill>
                  <a:schemeClr val="tx1"/>
                </a:solidFill>
                <a:effectLst/>
                <a:latin typeface="+mn-lt"/>
                <a:ea typeface="+mn-ea"/>
                <a:cs typeface="+mn-cs"/>
              </a:rPr>
              <a:t>国の改正を踏まえた指定要件の見直し、および、府独自要件の改正についてご議論いただき、</a:t>
            </a:r>
          </a:p>
          <a:p>
            <a:r>
              <a:rPr kumimoji="1" lang="ja-JP" altLang="en-US" sz="1200" kern="1200" noProof="0" dirty="0" smtClean="0">
                <a:solidFill>
                  <a:schemeClr val="tx1"/>
                </a:solidFill>
                <a:effectLst/>
                <a:latin typeface="+mn-lt"/>
                <a:ea typeface="+mn-ea"/>
                <a:cs typeface="+mn-cs"/>
              </a:rPr>
              <a:t>府指定がん拠点病院の指定更新を行う予定です。</a:t>
            </a:r>
          </a:p>
          <a:p>
            <a:r>
              <a:rPr kumimoji="1" lang="ja-JP" altLang="en-US" sz="1200" kern="1200" noProof="0" dirty="0" smtClean="0">
                <a:solidFill>
                  <a:schemeClr val="tx1"/>
                </a:solidFill>
                <a:effectLst/>
                <a:latin typeface="+mn-lt"/>
                <a:ea typeface="+mn-ea"/>
                <a:cs typeface="+mn-cs"/>
              </a:rPr>
              <a:t>なお、</a:t>
            </a:r>
            <a:r>
              <a:rPr kumimoji="1" lang="ja-JP" altLang="en-US" sz="1200" kern="1200" dirty="0" smtClean="0">
                <a:solidFill>
                  <a:schemeClr val="tx1"/>
                </a:solidFill>
                <a:effectLst/>
                <a:latin typeface="+mn-lt"/>
                <a:ea typeface="+mn-ea"/>
                <a:cs typeface="+mn-cs"/>
                <a:sym typeface="+mn-ea"/>
              </a:rPr>
              <a:t>８がんの取扱い及び特定のがん種に突出した実績を有する病院について検討は令和５年度の府独自要件の改正の中でご議論をお願いしたく考えております。</a:t>
            </a:r>
            <a:endParaRPr kumimoji="1" lang="en-US" altLang="ja-JP" sz="1200" kern="1200" noProof="0" dirty="0" smtClean="0">
              <a:solidFill>
                <a:schemeClr val="tx1"/>
              </a:solidFill>
              <a:effectLst/>
              <a:latin typeface="+mn-lt"/>
              <a:ea typeface="+mn-ea"/>
              <a:cs typeface="+mn-cs"/>
            </a:endParaRPr>
          </a:p>
          <a:p>
            <a:endParaRPr kumimoji="1" lang="en-US" altLang="ja-JP" sz="1200" kern="1200" noProof="0" dirty="0" smtClean="0">
              <a:solidFill>
                <a:schemeClr val="tx1"/>
              </a:solidFill>
              <a:effectLst/>
              <a:latin typeface="+mn-lt"/>
              <a:ea typeface="+mn-ea"/>
              <a:cs typeface="+mn-cs"/>
            </a:endParaRPr>
          </a:p>
          <a:p>
            <a:r>
              <a:rPr kumimoji="1" lang="ja-JP" altLang="en-US" sz="1200" kern="1200" noProof="0" dirty="0" smtClean="0">
                <a:solidFill>
                  <a:schemeClr val="tx1"/>
                </a:solidFill>
                <a:effectLst/>
                <a:latin typeface="+mn-lt"/>
                <a:ea typeface="+mn-ea"/>
                <a:cs typeface="+mn-cs"/>
              </a:rPr>
              <a:t>長くなりましたが、私からの報告は以上です。</a:t>
            </a:r>
            <a:endParaRPr kumimoji="1" lang="en-US" altLang="ja-JP" sz="1200" kern="1200" noProof="0" dirty="0" smtClean="0">
              <a:solidFill>
                <a:schemeClr val="tx1"/>
              </a:solidFill>
              <a:effectLst/>
              <a:latin typeface="+mn-lt"/>
              <a:ea typeface="+mn-ea"/>
              <a:cs typeface="+mn-cs"/>
            </a:endParaRPr>
          </a:p>
          <a:p>
            <a:r>
              <a:rPr kumimoji="1" lang="ja-JP" altLang="en-US" sz="1200" kern="1200" noProof="0" dirty="0" smtClean="0">
                <a:solidFill>
                  <a:schemeClr val="tx1"/>
                </a:solidFill>
                <a:effectLst/>
                <a:latin typeface="+mn-lt"/>
                <a:ea typeface="+mn-ea"/>
                <a:cs typeface="+mn-cs"/>
              </a:rPr>
              <a:t>よろしくお願いします。</a:t>
            </a:r>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B393B3-4669-40DF-99F0-A9064760E014}"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13302580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EC97751C-D93C-4181-96EB-CCFA77E1759A}" type="slidenum">
              <a:rPr kumimoji="1" lang="ja-JP" altLang="en-US" smtClean="0"/>
              <a:t>15</a:t>
            </a:fld>
            <a:endParaRPr kumimoji="1" lang="ja-JP" altLang="en-US"/>
          </a:p>
        </p:txBody>
      </p:sp>
    </p:spTree>
    <p:extLst>
      <p:ext uri="{BB962C8B-B14F-4D97-AF65-F5344CB8AC3E}">
        <p14:creationId xmlns:p14="http://schemas.microsoft.com/office/powerpoint/2010/main" val="16560484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smtClean="0">
                <a:solidFill>
                  <a:schemeClr val="tx1"/>
                </a:solidFill>
                <a:latin typeface="+mn-lt"/>
                <a:ea typeface="+mn-ea"/>
                <a:cs typeface="+mn-cs"/>
              </a:rPr>
              <a:t>１枚めくっていただきまして、まず、「大阪府がん診療拠点病院における課題について」ご説明いたします。</a:t>
            </a:r>
            <a:endParaRPr kumimoji="1" lang="en-US" altLang="ja-JP" sz="1200" kern="120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smtClean="0">
                <a:solidFill>
                  <a:schemeClr val="tx1"/>
                </a:solidFill>
                <a:latin typeface="+mn-lt"/>
                <a:ea typeface="+mn-ea"/>
                <a:cs typeface="+mn-cs"/>
              </a:rPr>
              <a:t>府拠点病院については、２点、課題を挙げさせていただいており、</a:t>
            </a:r>
            <a:endParaRPr kumimoji="1" lang="en-US" altLang="ja-JP" sz="1200" kern="120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smtClean="0">
                <a:solidFill>
                  <a:schemeClr val="tx1"/>
                </a:solidFill>
                <a:latin typeface="+mn-lt"/>
                <a:ea typeface="+mn-ea"/>
                <a:cs typeface="+mn-cs"/>
              </a:rPr>
              <a:t>本日は、課題①の「５大がんについて、指定要件で定める集学的治療を提供する体制がない、あるいは治療実績がない、又は極端に少ない拠点病院の取扱い」についてご議論いただきたく考えております。</a:t>
            </a:r>
            <a:endParaRPr kumimoji="1" lang="en-US" altLang="ja-JP" sz="1200" kern="120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smtClean="0">
                <a:solidFill>
                  <a:schemeClr val="tx1"/>
                </a:solidFill>
                <a:latin typeface="+mn-lt"/>
                <a:ea typeface="+mn-ea"/>
                <a:cs typeface="+mn-cs"/>
              </a:rPr>
              <a:t>なお、課題②「拠点病院以外の突出した実績がある病院の取扱い」については、次回以降、国の拠点病院の指定要件の変更を踏まえた府拠点病院の指定要件の見直し（</a:t>
            </a:r>
            <a:r>
              <a:rPr kumimoji="1" lang="en-US" altLang="ja-JP" sz="1200" kern="1200" dirty="0" smtClean="0">
                <a:solidFill>
                  <a:schemeClr val="tx1"/>
                </a:solidFill>
                <a:latin typeface="+mn-lt"/>
                <a:ea typeface="+mn-ea"/>
                <a:cs typeface="+mn-cs"/>
              </a:rPr>
              <a:t>R6.4</a:t>
            </a:r>
            <a:r>
              <a:rPr kumimoji="1" lang="ja-JP" altLang="en-US" sz="1200" kern="1200" dirty="0" smtClean="0">
                <a:solidFill>
                  <a:schemeClr val="tx1"/>
                </a:solidFill>
                <a:latin typeface="+mn-lt"/>
                <a:ea typeface="+mn-ea"/>
                <a:cs typeface="+mn-cs"/>
              </a:rPr>
              <a:t>～）にあわせてご議論のお願いをさせていただく予定です。</a:t>
            </a:r>
            <a:endParaRPr kumimoji="1" lang="en-US" altLang="ja-JP" sz="1200" kern="1200" dirty="0" smtClean="0">
              <a:solidFill>
                <a:schemeClr val="tx1"/>
              </a:solidFill>
              <a:latin typeface="+mn-lt"/>
              <a:ea typeface="+mn-ea"/>
              <a:cs typeface="+mn-cs"/>
            </a:endParaRPr>
          </a:p>
        </p:txBody>
      </p:sp>
      <p:sp>
        <p:nvSpPr>
          <p:cNvPr id="4" name="スライド番号プレースホルダー 3"/>
          <p:cNvSpPr>
            <a:spLocks noGrp="1"/>
          </p:cNvSpPr>
          <p:nvPr>
            <p:ph type="sldNum" sz="quarter" idx="10"/>
          </p:nvPr>
        </p:nvSpPr>
        <p:spPr/>
        <p:txBody>
          <a:bodyPr/>
          <a:lstStyle/>
          <a:p>
            <a:fld id="{EC97751C-D93C-4181-96EB-CCFA77E1759A}" type="slidenum">
              <a:rPr kumimoji="1" lang="ja-JP" altLang="en-US" smtClean="0"/>
              <a:t>1</a:t>
            </a:fld>
            <a:endParaRPr kumimoji="1" lang="ja-JP" altLang="en-US"/>
          </a:p>
        </p:txBody>
      </p:sp>
    </p:spTree>
    <p:extLst>
      <p:ext uri="{BB962C8B-B14F-4D97-AF65-F5344CB8AC3E}">
        <p14:creationId xmlns:p14="http://schemas.microsoft.com/office/powerpoint/2010/main" val="7037321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kern="1200" dirty="0" smtClean="0">
                <a:solidFill>
                  <a:schemeClr val="tx1"/>
                </a:solidFill>
                <a:latin typeface="+mn-lt"/>
                <a:ea typeface="+mn-ea"/>
                <a:cs typeface="+mn-cs"/>
              </a:rPr>
              <a:t>2</a:t>
            </a:r>
            <a:r>
              <a:rPr kumimoji="1" lang="ja-JP" altLang="en-US" sz="1200" kern="1200" dirty="0" smtClean="0">
                <a:solidFill>
                  <a:schemeClr val="tx1"/>
                </a:solidFill>
                <a:latin typeface="+mn-lt"/>
                <a:ea typeface="+mn-ea"/>
                <a:cs typeface="+mn-cs"/>
              </a:rPr>
              <a:t>ページ目をご覧ください。</a:t>
            </a:r>
            <a:endParaRPr kumimoji="1" lang="en-US" altLang="ja-JP" sz="1200" kern="120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smtClean="0">
                <a:solidFill>
                  <a:schemeClr val="tx1"/>
                </a:solidFill>
                <a:latin typeface="+mn-lt"/>
                <a:ea typeface="+mn-ea"/>
                <a:cs typeface="+mn-cs"/>
              </a:rPr>
              <a:t>大阪府がん診療拠点病院指定要件を抜粋して記載しております。</a:t>
            </a:r>
            <a:endParaRPr kumimoji="1" lang="en-US" altLang="ja-JP" sz="1200" kern="120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kern="120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smtClean="0">
                <a:solidFill>
                  <a:schemeClr val="tx1"/>
                </a:solidFill>
                <a:latin typeface="+mn-lt"/>
                <a:ea typeface="+mn-ea"/>
                <a:cs typeface="+mn-cs"/>
              </a:rPr>
              <a:t>現在の指定要件では、府拠点病院の診療機能として、「５大がんについて、手術、放射線治療及び薬物療法を効果的に組み合わせた集学的治療集学的治療等を提供する体制を有するそれとともに、標準的治療等がん患者の状態に応じた適切な治療を提供すること」を求めております。なお、放射線治療については、他の医療機関との連携によって対応できる体制を有することも可となっております。</a:t>
            </a:r>
            <a:endParaRPr kumimoji="1" lang="ja-JP" altLang="en-US" sz="1200" kern="1200" dirty="0">
              <a:solidFill>
                <a:schemeClr val="tx1"/>
              </a:solidFill>
              <a:latin typeface="+mn-lt"/>
              <a:ea typeface="+mn-ea"/>
              <a:cs typeface="+mn-cs"/>
            </a:endParaRPr>
          </a:p>
        </p:txBody>
      </p:sp>
      <p:sp>
        <p:nvSpPr>
          <p:cNvPr id="4" name="スライド番号プレースホルダー 3"/>
          <p:cNvSpPr>
            <a:spLocks noGrp="1"/>
          </p:cNvSpPr>
          <p:nvPr>
            <p:ph type="sldNum" sz="quarter" idx="10"/>
          </p:nvPr>
        </p:nvSpPr>
        <p:spPr/>
        <p:txBody>
          <a:bodyPr/>
          <a:lstStyle/>
          <a:p>
            <a:fld id="{EC97751C-D93C-4181-96EB-CCFA77E1759A}" type="slidenum">
              <a:rPr kumimoji="1" lang="ja-JP" altLang="en-US" smtClean="0"/>
              <a:t>2</a:t>
            </a:fld>
            <a:endParaRPr kumimoji="1" lang="ja-JP" altLang="en-US"/>
          </a:p>
        </p:txBody>
      </p:sp>
    </p:spTree>
    <p:extLst>
      <p:ext uri="{BB962C8B-B14F-4D97-AF65-F5344CB8AC3E}">
        <p14:creationId xmlns:p14="http://schemas.microsoft.com/office/powerpoint/2010/main" val="30840514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smtClean="0">
                <a:solidFill>
                  <a:schemeClr val="tx1"/>
                </a:solidFill>
                <a:latin typeface="+mn-lt"/>
                <a:ea typeface="+mn-ea"/>
                <a:cs typeface="+mn-cs"/>
              </a:rPr>
              <a:t>続いて</a:t>
            </a:r>
            <a:r>
              <a:rPr kumimoji="1" lang="en-US" altLang="ja-JP" sz="1200" kern="1200" dirty="0" smtClean="0">
                <a:solidFill>
                  <a:schemeClr val="tx1"/>
                </a:solidFill>
                <a:latin typeface="+mn-lt"/>
                <a:ea typeface="+mn-ea"/>
                <a:cs typeface="+mn-cs"/>
              </a:rPr>
              <a:t>3</a:t>
            </a:r>
            <a:r>
              <a:rPr kumimoji="1" lang="ja-JP" altLang="en-US" sz="1200" kern="1200" dirty="0" smtClean="0">
                <a:solidFill>
                  <a:schemeClr val="tx1"/>
                </a:solidFill>
                <a:latin typeface="+mn-lt"/>
                <a:ea typeface="+mn-ea"/>
                <a:cs typeface="+mn-cs"/>
              </a:rPr>
              <a:t>ページをご覧ください。</a:t>
            </a:r>
            <a:endParaRPr kumimoji="1" lang="en-US" altLang="ja-JP" sz="1200" kern="120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smtClean="0">
                <a:solidFill>
                  <a:schemeClr val="tx1"/>
                </a:solidFill>
                <a:latin typeface="+mn-lt"/>
                <a:ea typeface="+mn-ea"/>
                <a:cs typeface="+mn-cs"/>
              </a:rPr>
              <a:t>肺がんの集学的治療の状況についてご説明します。</a:t>
            </a:r>
            <a:endParaRPr kumimoji="1" lang="en-US" altLang="ja-JP" sz="1200" kern="120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smtClean="0">
                <a:solidFill>
                  <a:schemeClr val="tx1"/>
                </a:solidFill>
                <a:latin typeface="+mn-lt"/>
                <a:ea typeface="+mn-ea"/>
                <a:cs typeface="+mn-cs"/>
              </a:rPr>
              <a:t>こちらのスライドは、昨年</a:t>
            </a:r>
            <a:r>
              <a:rPr kumimoji="1" lang="en-US" altLang="ja-JP" sz="1200" kern="1200" dirty="0" smtClean="0">
                <a:solidFill>
                  <a:schemeClr val="tx1"/>
                </a:solidFill>
                <a:latin typeface="+mn-lt"/>
                <a:ea typeface="+mn-ea"/>
                <a:cs typeface="+mn-cs"/>
              </a:rPr>
              <a:t>12</a:t>
            </a:r>
            <a:r>
              <a:rPr kumimoji="1" lang="ja-JP" altLang="en-US" sz="1200" kern="1200" dirty="0" smtClean="0">
                <a:solidFill>
                  <a:schemeClr val="tx1"/>
                </a:solidFill>
                <a:latin typeface="+mn-lt"/>
                <a:ea typeface="+mn-ea"/>
                <a:cs typeface="+mn-cs"/>
              </a:rPr>
              <a:t>月に府で実施した「大阪府がん診療拠点病院における集学的治療等の診療体制調査」の結果を元に作成しております。</a:t>
            </a:r>
            <a:endParaRPr kumimoji="1" lang="en-US" altLang="ja-JP" sz="1200" kern="120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smtClean="0">
                <a:solidFill>
                  <a:schemeClr val="tx1"/>
                </a:solidFill>
                <a:latin typeface="+mn-lt"/>
                <a:ea typeface="+mn-ea"/>
                <a:cs typeface="+mn-cs"/>
              </a:rPr>
              <a:t>こちらの一覧に記載の病院は、この調査で、令和３年１月から</a:t>
            </a:r>
            <a:r>
              <a:rPr kumimoji="1" lang="en-US" altLang="ja-JP" sz="1200" kern="1200" dirty="0" smtClean="0">
                <a:solidFill>
                  <a:schemeClr val="tx1"/>
                </a:solidFill>
                <a:latin typeface="+mn-lt"/>
                <a:ea typeface="+mn-ea"/>
                <a:cs typeface="+mn-cs"/>
              </a:rPr>
              <a:t>12</a:t>
            </a:r>
            <a:r>
              <a:rPr kumimoji="1" lang="ja-JP" altLang="en-US" sz="1200" kern="1200" dirty="0" smtClean="0">
                <a:solidFill>
                  <a:schemeClr val="tx1"/>
                </a:solidFill>
                <a:latin typeface="+mn-lt"/>
                <a:ea typeface="+mn-ea"/>
                <a:cs typeface="+mn-cs"/>
              </a:rPr>
              <a:t>月の間の肺がんに係る手術件数・化学療法が</a:t>
            </a:r>
            <a:r>
              <a:rPr kumimoji="1" lang="en-US" altLang="ja-JP" sz="1200" kern="1200" dirty="0" smtClean="0">
                <a:solidFill>
                  <a:schemeClr val="tx1"/>
                </a:solidFill>
                <a:latin typeface="+mn-lt"/>
                <a:ea typeface="+mn-ea"/>
                <a:cs typeface="+mn-cs"/>
              </a:rPr>
              <a:t>15</a:t>
            </a:r>
            <a:r>
              <a:rPr kumimoji="1" lang="ja-JP" altLang="en-US" sz="1200" kern="1200" dirty="0" smtClean="0">
                <a:solidFill>
                  <a:schemeClr val="tx1"/>
                </a:solidFill>
                <a:latin typeface="+mn-lt"/>
                <a:ea typeface="+mn-ea"/>
                <a:cs typeface="+mn-cs"/>
              </a:rPr>
              <a:t>件未満の病院をあげており、</a:t>
            </a:r>
            <a:endParaRPr kumimoji="1" lang="en-US" altLang="ja-JP" sz="1200" kern="120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smtClean="0">
                <a:solidFill>
                  <a:schemeClr val="tx1"/>
                </a:solidFill>
                <a:latin typeface="+mn-lt"/>
                <a:ea typeface="+mn-ea"/>
                <a:cs typeface="+mn-cs"/>
              </a:rPr>
              <a:t>その右側に手術、放射線、薬物療法それぞれの診療実績の件数と医師の確保状況を記載しております。</a:t>
            </a:r>
            <a:endParaRPr kumimoji="1" lang="en-US" altLang="ja-JP" sz="1200" kern="120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smtClean="0">
                <a:solidFill>
                  <a:schemeClr val="tx1"/>
                </a:solidFill>
                <a:latin typeface="+mn-lt"/>
                <a:ea typeface="+mn-ea"/>
                <a:cs typeface="+mn-cs"/>
              </a:rPr>
              <a:t>医師の確保状況の欄の</a:t>
            </a:r>
            <a:r>
              <a:rPr kumimoji="1" lang="en-US" altLang="ja-JP" sz="1200" kern="1200" dirty="0" smtClean="0">
                <a:solidFill>
                  <a:schemeClr val="tx1"/>
                </a:solidFill>
                <a:latin typeface="+mn-lt"/>
                <a:ea typeface="+mn-ea"/>
                <a:cs typeface="+mn-cs"/>
              </a:rPr>
              <a:t>×</a:t>
            </a:r>
            <a:r>
              <a:rPr kumimoji="1" lang="ja-JP" altLang="en-US" sz="1200" kern="1200" dirty="0" err="1" smtClean="0">
                <a:solidFill>
                  <a:schemeClr val="tx1"/>
                </a:solidFill>
                <a:latin typeface="+mn-lt"/>
                <a:ea typeface="+mn-ea"/>
                <a:cs typeface="+mn-cs"/>
              </a:rPr>
              <a:t>、</a:t>
            </a:r>
            <a:r>
              <a:rPr kumimoji="1" lang="ja-JP" altLang="en-US" sz="1200" kern="1200" dirty="0" smtClean="0">
                <a:solidFill>
                  <a:schemeClr val="tx1"/>
                </a:solidFill>
                <a:latin typeface="+mn-lt"/>
                <a:ea typeface="+mn-ea"/>
                <a:cs typeface="+mn-cs"/>
              </a:rPr>
              <a:t>▲、●の意味ですが、</a:t>
            </a:r>
            <a:endParaRPr kumimoji="1" lang="en-US" altLang="ja-JP" sz="1200" kern="120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kern="1200" dirty="0" smtClean="0">
                <a:solidFill>
                  <a:schemeClr val="tx1"/>
                </a:solidFill>
                <a:latin typeface="+mn-lt"/>
                <a:ea typeface="+mn-ea"/>
                <a:cs typeface="+mn-cs"/>
              </a:rPr>
              <a:t>×</a:t>
            </a:r>
            <a:r>
              <a:rPr kumimoji="1" lang="ja-JP" altLang="en-US" sz="1200" kern="1200" dirty="0" smtClean="0">
                <a:solidFill>
                  <a:schemeClr val="tx1"/>
                </a:solidFill>
                <a:latin typeface="+mn-lt"/>
                <a:ea typeface="+mn-ea"/>
                <a:cs typeface="+mn-cs"/>
              </a:rPr>
              <a:t>：府調査において各治療の件数が少ない理由として</a:t>
            </a:r>
            <a:r>
              <a:rPr kumimoji="1" lang="en-US" altLang="ja-JP" sz="1200" kern="1200" dirty="0" smtClean="0">
                <a:solidFill>
                  <a:schemeClr val="tx1"/>
                </a:solidFill>
                <a:latin typeface="+mn-lt"/>
                <a:ea typeface="+mn-ea"/>
                <a:cs typeface="+mn-cs"/>
              </a:rPr>
              <a:t>『</a:t>
            </a:r>
            <a:r>
              <a:rPr kumimoji="1" lang="ja-JP" altLang="en-US" sz="1200" kern="1200" dirty="0" smtClean="0">
                <a:solidFill>
                  <a:schemeClr val="tx1"/>
                </a:solidFill>
                <a:latin typeface="+mn-lt"/>
                <a:ea typeface="+mn-ea"/>
                <a:cs typeface="+mn-cs"/>
              </a:rPr>
              <a:t>治療できる医師がいない</a:t>
            </a:r>
            <a:r>
              <a:rPr kumimoji="1" lang="en-US" altLang="ja-JP" sz="1200" kern="1200" dirty="0" smtClean="0">
                <a:solidFill>
                  <a:schemeClr val="tx1"/>
                </a:solidFill>
                <a:latin typeface="+mn-lt"/>
                <a:ea typeface="+mn-ea"/>
                <a:cs typeface="+mn-cs"/>
              </a:rPr>
              <a:t>』</a:t>
            </a:r>
            <a:r>
              <a:rPr kumimoji="1" lang="ja-JP" altLang="en-US" sz="1200" kern="1200" dirty="0" smtClean="0">
                <a:solidFill>
                  <a:schemeClr val="tx1"/>
                </a:solidFill>
                <a:latin typeface="+mn-lt"/>
                <a:ea typeface="+mn-ea"/>
                <a:cs typeface="+mn-cs"/>
              </a:rPr>
              <a:t>を選択</a:t>
            </a:r>
            <a:endParaRPr kumimoji="1" lang="en-US" altLang="ja-JP" sz="1200" kern="120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smtClean="0">
                <a:solidFill>
                  <a:schemeClr val="tx1"/>
                </a:solidFill>
                <a:latin typeface="+mn-lt"/>
                <a:ea typeface="+mn-ea"/>
                <a:cs typeface="+mn-cs"/>
              </a:rPr>
              <a:t>▲：府調査において「各治療の件数が少ない理由として</a:t>
            </a:r>
            <a:r>
              <a:rPr kumimoji="1" lang="en-US" altLang="ja-JP" sz="1200" kern="1200" dirty="0" smtClean="0">
                <a:solidFill>
                  <a:schemeClr val="tx1"/>
                </a:solidFill>
                <a:latin typeface="+mn-lt"/>
                <a:ea typeface="+mn-ea"/>
                <a:cs typeface="+mn-cs"/>
              </a:rPr>
              <a:t>『</a:t>
            </a:r>
            <a:r>
              <a:rPr kumimoji="1" lang="ja-JP" altLang="en-US" sz="1200" kern="1200" dirty="0" smtClean="0">
                <a:solidFill>
                  <a:schemeClr val="tx1"/>
                </a:solidFill>
                <a:latin typeface="+mn-lt"/>
                <a:ea typeface="+mn-ea"/>
                <a:cs typeface="+mn-cs"/>
              </a:rPr>
              <a:t>治療できる医師がいない</a:t>
            </a:r>
            <a:r>
              <a:rPr kumimoji="1" lang="en-US" altLang="ja-JP" sz="1200" kern="1200" dirty="0" smtClean="0">
                <a:solidFill>
                  <a:schemeClr val="tx1"/>
                </a:solidFill>
                <a:latin typeface="+mn-lt"/>
                <a:ea typeface="+mn-ea"/>
                <a:cs typeface="+mn-cs"/>
              </a:rPr>
              <a:t>』</a:t>
            </a:r>
            <a:r>
              <a:rPr kumimoji="1" lang="ja-JP" altLang="en-US" sz="1200" kern="1200" dirty="0" smtClean="0">
                <a:solidFill>
                  <a:schemeClr val="tx1"/>
                </a:solidFill>
                <a:latin typeface="+mn-lt"/>
                <a:ea typeface="+mn-ea"/>
                <a:cs typeface="+mn-cs"/>
              </a:rPr>
              <a:t>を選択しておらず」、かつ「当該治療に携わる医師名の記載がない又は、非常勤医師名のみ記載がある」</a:t>
            </a:r>
            <a:endParaRPr kumimoji="1" lang="en-US" altLang="ja-JP" sz="1200" kern="120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smtClean="0">
                <a:solidFill>
                  <a:schemeClr val="tx1"/>
                </a:solidFill>
                <a:latin typeface="+mn-lt"/>
                <a:ea typeface="+mn-ea"/>
                <a:cs typeface="+mn-cs"/>
              </a:rPr>
              <a:t>●：府調査において「各治療の件数が少ない理由として</a:t>
            </a:r>
            <a:r>
              <a:rPr kumimoji="1" lang="en-US" altLang="ja-JP" sz="1200" kern="1200" dirty="0" smtClean="0">
                <a:solidFill>
                  <a:schemeClr val="tx1"/>
                </a:solidFill>
                <a:latin typeface="+mn-lt"/>
                <a:ea typeface="+mn-ea"/>
                <a:cs typeface="+mn-cs"/>
              </a:rPr>
              <a:t>『</a:t>
            </a:r>
            <a:r>
              <a:rPr kumimoji="1" lang="ja-JP" altLang="en-US" sz="1200" kern="1200" dirty="0" smtClean="0">
                <a:solidFill>
                  <a:schemeClr val="tx1"/>
                </a:solidFill>
                <a:latin typeface="+mn-lt"/>
                <a:ea typeface="+mn-ea"/>
                <a:cs typeface="+mn-cs"/>
              </a:rPr>
              <a:t>治療できる医師がいない</a:t>
            </a:r>
            <a:r>
              <a:rPr kumimoji="1" lang="en-US" altLang="ja-JP" sz="1200" kern="1200" dirty="0" smtClean="0">
                <a:solidFill>
                  <a:schemeClr val="tx1"/>
                </a:solidFill>
                <a:latin typeface="+mn-lt"/>
                <a:ea typeface="+mn-ea"/>
                <a:cs typeface="+mn-cs"/>
              </a:rPr>
              <a:t>』</a:t>
            </a:r>
            <a:r>
              <a:rPr kumimoji="1" lang="ja-JP" altLang="en-US" sz="1200" kern="1200" dirty="0" smtClean="0">
                <a:solidFill>
                  <a:schemeClr val="tx1"/>
                </a:solidFill>
                <a:latin typeface="+mn-lt"/>
                <a:ea typeface="+mn-ea"/>
                <a:cs typeface="+mn-cs"/>
              </a:rPr>
              <a:t>を選択しておらず」、かつ「当該治療に携わる常勤医師名の記載がある」</a:t>
            </a:r>
            <a:endParaRPr kumimoji="1" lang="en-US" altLang="ja-JP" sz="1200" kern="120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smtClean="0">
                <a:solidFill>
                  <a:schemeClr val="tx1"/>
                </a:solidFill>
                <a:latin typeface="+mn-lt"/>
                <a:ea typeface="+mn-ea"/>
                <a:cs typeface="+mn-cs"/>
              </a:rPr>
              <a:t>としております。</a:t>
            </a:r>
            <a:endParaRPr kumimoji="1" lang="en-US" altLang="ja-JP" sz="1200" kern="120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kern="120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smtClean="0">
                <a:solidFill>
                  <a:schemeClr val="tx1"/>
                </a:solidFill>
                <a:latin typeface="+mn-lt"/>
                <a:ea typeface="+mn-ea"/>
                <a:cs typeface="+mn-cs"/>
              </a:rPr>
              <a:t>この中で、背景の色を濃く着色している</a:t>
            </a:r>
            <a:r>
              <a:rPr kumimoji="1" lang="en-US" altLang="ja-JP" sz="1200" kern="1200" dirty="0" smtClean="0">
                <a:solidFill>
                  <a:schemeClr val="tx1"/>
                </a:solidFill>
                <a:latin typeface="+mn-lt"/>
                <a:ea typeface="+mn-ea"/>
                <a:cs typeface="+mn-cs"/>
              </a:rPr>
              <a:t>10</a:t>
            </a:r>
            <a:r>
              <a:rPr kumimoji="1" lang="ja-JP" altLang="en-US" sz="1200" kern="1200" dirty="0" smtClean="0">
                <a:solidFill>
                  <a:schemeClr val="tx1"/>
                </a:solidFill>
                <a:latin typeface="+mn-lt"/>
                <a:ea typeface="+mn-ea"/>
                <a:cs typeface="+mn-cs"/>
              </a:rPr>
              <a:t>病院は、手術又は薬物療法の医師確保状況に</a:t>
            </a:r>
            <a:r>
              <a:rPr kumimoji="1" lang="en-US" altLang="ja-JP" sz="1200" kern="1200" dirty="0" smtClean="0">
                <a:solidFill>
                  <a:schemeClr val="tx1"/>
                </a:solidFill>
                <a:latin typeface="+mn-lt"/>
                <a:ea typeface="+mn-ea"/>
                <a:cs typeface="+mn-cs"/>
              </a:rPr>
              <a:t>×</a:t>
            </a:r>
            <a:r>
              <a:rPr kumimoji="1" lang="ja-JP" altLang="en-US" sz="1200" kern="1200" dirty="0" smtClean="0">
                <a:solidFill>
                  <a:schemeClr val="tx1"/>
                </a:solidFill>
                <a:latin typeface="+mn-lt"/>
                <a:ea typeface="+mn-ea"/>
                <a:cs typeface="+mn-cs"/>
              </a:rPr>
              <a:t>がある病院であり、</a:t>
            </a:r>
            <a:endParaRPr kumimoji="1" lang="en-US" altLang="ja-JP" sz="1200" kern="120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smtClean="0">
                <a:solidFill>
                  <a:schemeClr val="tx1"/>
                </a:solidFill>
                <a:latin typeface="+mn-lt"/>
                <a:ea typeface="+mn-ea"/>
                <a:cs typeface="+mn-cs"/>
              </a:rPr>
              <a:t>肺がんにおける集学的治療を自院で提供する体制がない病院となっています。</a:t>
            </a:r>
            <a:endParaRPr kumimoji="1" lang="en-US" altLang="ja-JP" sz="1200" kern="1200" dirty="0" smtClean="0">
              <a:solidFill>
                <a:schemeClr val="tx1"/>
              </a:solidFill>
              <a:latin typeface="+mn-lt"/>
              <a:ea typeface="+mn-ea"/>
              <a:cs typeface="+mn-cs"/>
            </a:endParaRPr>
          </a:p>
        </p:txBody>
      </p:sp>
      <p:sp>
        <p:nvSpPr>
          <p:cNvPr id="4" name="スライド番号プレースホルダー 3"/>
          <p:cNvSpPr>
            <a:spLocks noGrp="1"/>
          </p:cNvSpPr>
          <p:nvPr>
            <p:ph type="sldNum" sz="quarter" idx="10"/>
          </p:nvPr>
        </p:nvSpPr>
        <p:spPr/>
        <p:txBody>
          <a:bodyPr/>
          <a:lstStyle/>
          <a:p>
            <a:fld id="{EC97751C-D93C-4181-96EB-CCFA77E1759A}" type="slidenum">
              <a:rPr kumimoji="1" lang="ja-JP" altLang="en-US" smtClean="0"/>
              <a:t>3</a:t>
            </a:fld>
            <a:endParaRPr kumimoji="1" lang="ja-JP" altLang="en-US"/>
          </a:p>
        </p:txBody>
      </p:sp>
    </p:spTree>
    <p:extLst>
      <p:ext uri="{BB962C8B-B14F-4D97-AF65-F5344CB8AC3E}">
        <p14:creationId xmlns:p14="http://schemas.microsoft.com/office/powerpoint/2010/main" val="42060282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つづいて</a:t>
            </a:r>
            <a:r>
              <a:rPr kumimoji="1" lang="en-US" altLang="ja-JP" dirty="0" smtClean="0"/>
              <a:t>4</a:t>
            </a:r>
            <a:r>
              <a:rPr kumimoji="1" lang="ja-JP" altLang="en-US" dirty="0" smtClean="0"/>
              <a:t>ページをご覧ください。</a:t>
            </a:r>
            <a:endParaRPr kumimoji="1" lang="en-US" altLang="ja-JP" dirty="0" smtClean="0"/>
          </a:p>
          <a:p>
            <a:r>
              <a:rPr kumimoji="1" lang="ja-JP" altLang="en-US" dirty="0" smtClean="0"/>
              <a:t>乳がんの集学的治療の状況についてご説明します。</a:t>
            </a:r>
            <a:endParaRPr kumimoji="1" lang="en-US" altLang="ja-JP" dirty="0" smtClean="0"/>
          </a:p>
          <a:p>
            <a:r>
              <a:rPr kumimoji="1" lang="ja-JP" altLang="en-US" dirty="0" smtClean="0"/>
              <a:t>先ほどの肺がんの場合と同じく、</a:t>
            </a:r>
            <a:endParaRPr kumimoji="1" lang="en-US" altLang="ja-JP" dirty="0" smtClean="0"/>
          </a:p>
          <a:p>
            <a:r>
              <a:rPr kumimoji="1" lang="ja-JP" altLang="en-US" dirty="0" smtClean="0"/>
              <a:t>昨年</a:t>
            </a:r>
            <a:r>
              <a:rPr kumimoji="1" lang="en-US" altLang="ja-JP" dirty="0" smtClean="0"/>
              <a:t>12</a:t>
            </a:r>
            <a:r>
              <a:rPr kumimoji="1" lang="ja-JP" altLang="en-US" dirty="0" smtClean="0"/>
              <a:t>月に実施の府の</a:t>
            </a:r>
            <a:r>
              <a:rPr kumimoji="1" lang="ja-JP" altLang="en-US" sz="1200" b="0" i="0" u="none" strike="noStrike" kern="1200" baseline="0" dirty="0" smtClean="0">
                <a:solidFill>
                  <a:schemeClr val="tx1"/>
                </a:solidFill>
                <a:latin typeface="+mn-lt"/>
                <a:ea typeface="+mn-ea"/>
                <a:cs typeface="+mn-cs"/>
              </a:rPr>
              <a:t>調査</a:t>
            </a:r>
            <a:r>
              <a:rPr kumimoji="1" lang="ja-JP" altLang="en-US" dirty="0" smtClean="0"/>
              <a:t>結果を元に作成しており、</a:t>
            </a:r>
            <a:endParaRPr kumimoji="1" lang="en-US" altLang="ja-JP" dirty="0" smtClean="0"/>
          </a:p>
          <a:p>
            <a:r>
              <a:rPr kumimoji="1" lang="ja-JP" altLang="en-US" dirty="0" smtClean="0"/>
              <a:t>一覧に記載の病院は令和３年１月から</a:t>
            </a:r>
            <a:r>
              <a:rPr kumimoji="1" lang="en-US" altLang="ja-JP" dirty="0" smtClean="0"/>
              <a:t>12</a:t>
            </a:r>
            <a:r>
              <a:rPr kumimoji="1" lang="ja-JP" altLang="en-US" dirty="0" smtClean="0"/>
              <a:t>月の乳がんに係る手術件数・化学療法が</a:t>
            </a:r>
            <a:r>
              <a:rPr kumimoji="1" lang="en-US" altLang="ja-JP" dirty="0" smtClean="0"/>
              <a:t>15</a:t>
            </a:r>
            <a:r>
              <a:rPr kumimoji="1" lang="ja-JP" altLang="en-US" dirty="0" smtClean="0"/>
              <a:t>件未満の病院をあげております。</a:t>
            </a:r>
            <a:endParaRPr kumimoji="1" lang="en-US" altLang="ja-JP" dirty="0" smtClean="0"/>
          </a:p>
          <a:p>
            <a:r>
              <a:rPr kumimoji="1" lang="ja-JP" altLang="en-US" dirty="0" smtClean="0"/>
              <a:t>医師の確保状況の欄についても、先ほどの肺がんの場合と同じ基準で</a:t>
            </a:r>
            <a:r>
              <a:rPr kumimoji="1" lang="en-US" altLang="ja-JP" dirty="0" smtClean="0"/>
              <a:t>×</a:t>
            </a:r>
            <a:r>
              <a:rPr kumimoji="1" lang="ja-JP" altLang="en-US" dirty="0" err="1" smtClean="0"/>
              <a:t>、</a:t>
            </a:r>
            <a:r>
              <a:rPr kumimoji="1" lang="ja-JP" altLang="en-US" dirty="0" smtClean="0"/>
              <a:t>▲、●のいずれかで記載しております。</a:t>
            </a:r>
            <a:endParaRPr kumimoji="1" lang="en-US" altLang="ja-JP" dirty="0" smtClean="0"/>
          </a:p>
          <a:p>
            <a:endParaRPr kumimoji="1" lang="en-US" altLang="ja-JP"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その中で、背景の色を濃く着色している</a:t>
            </a:r>
            <a:r>
              <a:rPr kumimoji="1" lang="en-US" altLang="ja-JP" dirty="0" smtClean="0"/>
              <a:t>4</a:t>
            </a:r>
            <a:r>
              <a:rPr kumimoji="1" lang="ja-JP" altLang="en-US" dirty="0" smtClean="0"/>
              <a:t>病院は、手術又は薬物療法の医師確保状況に</a:t>
            </a:r>
            <a:r>
              <a:rPr kumimoji="1" lang="en-US" altLang="ja-JP" dirty="0" smtClean="0"/>
              <a:t>×</a:t>
            </a:r>
            <a:r>
              <a:rPr kumimoji="1" lang="ja-JP" altLang="en-US" dirty="0" smtClean="0"/>
              <a:t>がある病院であり、</a:t>
            </a:r>
            <a:endParaRPr kumimoji="1" lang="en-US" altLang="ja-JP"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乳がんの集学的治療の提供体制がない病院となります。</a:t>
            </a:r>
            <a:endParaRPr kumimoji="1" lang="en-US" altLang="ja-JP" dirty="0" smtClean="0"/>
          </a:p>
          <a:p>
            <a:endParaRPr kumimoji="1" lang="en-US" altLang="ja-JP" dirty="0" smtClean="0"/>
          </a:p>
          <a:p>
            <a:r>
              <a:rPr kumimoji="1" lang="ja-JP" altLang="en-US" dirty="0" smtClean="0"/>
              <a:t>さきほどのスライドの肺がんと、このスライドの乳がんの集学的治療の自院での提供体制の状況としては、</a:t>
            </a:r>
            <a:endParaRPr kumimoji="1" lang="en-US" altLang="ja-JP" dirty="0" smtClean="0"/>
          </a:p>
          <a:p>
            <a:r>
              <a:rPr kumimoji="1" lang="ja-JP" altLang="en-US" dirty="0" smtClean="0"/>
              <a:t>放射線治療を他の病院との連携での対応を可とする点は今のまま維持した上で、</a:t>
            </a:r>
            <a:endParaRPr kumimoji="1" lang="en-US" altLang="ja-JP" dirty="0" smtClean="0"/>
          </a:p>
          <a:p>
            <a:endParaRPr kumimoji="1" lang="en-US" altLang="ja-JP" dirty="0" smtClean="0"/>
          </a:p>
          <a:p>
            <a:r>
              <a:rPr kumimoji="1" lang="ja-JP" altLang="en-US" dirty="0" smtClean="0"/>
              <a:t>①肺がんの集学的治療の提供体制がない病院が</a:t>
            </a:r>
            <a:r>
              <a:rPr kumimoji="1" lang="en-US" altLang="ja-JP" dirty="0" smtClean="0"/>
              <a:t>10</a:t>
            </a:r>
            <a:r>
              <a:rPr kumimoji="1" lang="ja-JP" altLang="en-US" dirty="0" smtClean="0"/>
              <a:t>病院</a:t>
            </a:r>
          </a:p>
          <a:p>
            <a:r>
              <a:rPr kumimoji="1" lang="ja-JP" altLang="en-US" dirty="0" smtClean="0"/>
              <a:t>②乳がんの集学的治療の提供体制がない病院が</a:t>
            </a:r>
            <a:r>
              <a:rPr kumimoji="1" lang="en-US" altLang="ja-JP" dirty="0" smtClean="0"/>
              <a:t>4</a:t>
            </a:r>
            <a:r>
              <a:rPr kumimoji="1" lang="ja-JP" altLang="en-US" dirty="0" smtClean="0"/>
              <a:t>病院</a:t>
            </a:r>
          </a:p>
          <a:p>
            <a:r>
              <a:rPr kumimoji="1" lang="ja-JP" altLang="en-US" dirty="0" smtClean="0"/>
              <a:t>③肺がん・乳がんいずれも集学的治療を提供体制がない病院は、全体で</a:t>
            </a:r>
            <a:r>
              <a:rPr kumimoji="1" lang="en-US" altLang="ja-JP" dirty="0" smtClean="0"/>
              <a:t>12</a:t>
            </a:r>
            <a:r>
              <a:rPr kumimoji="1" lang="ja-JP" altLang="en-US" dirty="0" smtClean="0"/>
              <a:t>病院となります。</a:t>
            </a:r>
            <a:endParaRPr kumimoji="1" lang="en-US" altLang="ja-JP" dirty="0" smtClean="0"/>
          </a:p>
          <a:p>
            <a:r>
              <a:rPr kumimoji="1" lang="ja-JP" altLang="en-US" dirty="0" smtClean="0"/>
              <a:t>なお、ＰＬ病院、星ヶ丘医療センターは肺がん・乳がんともに集学的治療を提供する体制ない状態となっております。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EC97751C-D93C-4181-96EB-CCFA77E1759A}" type="slidenum">
              <a:rPr kumimoji="1" lang="ja-JP" altLang="en-US" smtClean="0"/>
              <a:t>4</a:t>
            </a:fld>
            <a:endParaRPr kumimoji="1" lang="ja-JP" altLang="en-US"/>
          </a:p>
        </p:txBody>
      </p:sp>
    </p:spTree>
    <p:extLst>
      <p:ext uri="{BB962C8B-B14F-4D97-AF65-F5344CB8AC3E}">
        <p14:creationId xmlns:p14="http://schemas.microsoft.com/office/powerpoint/2010/main" val="15458647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つづいて</a:t>
            </a:r>
            <a:r>
              <a:rPr kumimoji="1" lang="en-US" altLang="ja-JP" dirty="0" smtClean="0"/>
              <a:t>5</a:t>
            </a:r>
            <a:r>
              <a:rPr kumimoji="1" lang="ja-JP" altLang="en-US" dirty="0" smtClean="0"/>
              <a:t>ページをご覧ください・。</a:t>
            </a:r>
            <a:endParaRPr kumimoji="1" lang="en-US" altLang="ja-JP" dirty="0" smtClean="0"/>
          </a:p>
          <a:p>
            <a:endParaRPr kumimoji="1" lang="en-US" altLang="ja-JP" dirty="0" smtClean="0"/>
          </a:p>
          <a:p>
            <a:r>
              <a:rPr kumimoji="1" lang="ja-JP" altLang="en-US" dirty="0" smtClean="0"/>
              <a:t>ここで、先ほど挙げた病院のように「自院での集学的治療を提供する体制がない病院を、拠点病院等として取扱うかどうかについて」ご意見をいただきたく考えております。</a:t>
            </a:r>
            <a:endParaRPr kumimoji="1" lang="en-US" altLang="ja-JP" dirty="0" smtClean="0"/>
          </a:p>
          <a:p>
            <a:r>
              <a:rPr kumimoji="1" lang="ja-JP" altLang="en-US" dirty="0" smtClean="0"/>
              <a:t>論点は</a:t>
            </a:r>
            <a:r>
              <a:rPr kumimoji="1" lang="en-US" altLang="ja-JP" dirty="0" smtClean="0"/>
              <a:t>2</a:t>
            </a:r>
            <a:r>
              <a:rPr kumimoji="1" lang="ja-JP" altLang="en-US" dirty="0" smtClean="0"/>
              <a:t>つあります。</a:t>
            </a:r>
            <a:endParaRPr kumimoji="1" lang="en-US" altLang="ja-JP" dirty="0" smtClean="0"/>
          </a:p>
          <a:p>
            <a:r>
              <a:rPr kumimoji="1" lang="ja-JP" altLang="en-US" dirty="0" smtClean="0"/>
              <a:t>１つ目は、自院での集学的治療の提供体制がない病院の取扱いについて</a:t>
            </a:r>
            <a:endParaRPr kumimoji="1" lang="en-US" altLang="ja-JP" dirty="0" smtClean="0"/>
          </a:p>
          <a:p>
            <a:r>
              <a:rPr kumimoji="1" lang="ja-JP" altLang="en-US" dirty="0" smtClean="0"/>
              <a:t>２つ目は、拠点病院からはずれた病院の取扱いについて</a:t>
            </a:r>
            <a:endParaRPr kumimoji="1" lang="en-US" altLang="ja-JP" dirty="0" smtClean="0"/>
          </a:p>
          <a:p>
            <a:r>
              <a:rPr kumimoji="1" lang="ja-JP" altLang="en-US" dirty="0" smtClean="0"/>
              <a:t>です。</a:t>
            </a:r>
            <a:endParaRPr kumimoji="1" lang="en-US" altLang="ja-JP" dirty="0" smtClean="0"/>
          </a:p>
          <a:p>
            <a:endParaRPr kumimoji="1" lang="en-US" altLang="ja-JP" dirty="0" smtClean="0"/>
          </a:p>
          <a:p>
            <a:r>
              <a:rPr kumimoji="1" lang="ja-JP" altLang="en-US" dirty="0" smtClean="0"/>
              <a:t>まず、論点</a:t>
            </a:r>
            <a:r>
              <a:rPr kumimoji="1" lang="en-US" altLang="ja-JP" dirty="0" smtClean="0"/>
              <a:t>1</a:t>
            </a:r>
            <a:r>
              <a:rPr kumimoji="1" lang="ja-JP" altLang="en-US" dirty="0" smtClean="0"/>
              <a:t>に関しては</a:t>
            </a:r>
            <a:endParaRPr kumimoji="1" lang="en-US" altLang="ja-JP" dirty="0" smtClean="0"/>
          </a:p>
          <a:p>
            <a:r>
              <a:rPr kumimoji="1" lang="ja-JP" altLang="en-US" dirty="0" smtClean="0"/>
              <a:t>案</a:t>
            </a:r>
            <a:r>
              <a:rPr kumimoji="1" lang="en-US" altLang="ja-JP" dirty="0" smtClean="0"/>
              <a:t>1-1</a:t>
            </a:r>
          </a:p>
          <a:p>
            <a:r>
              <a:rPr kumimoji="1" lang="ja-JP" altLang="en-US" dirty="0" smtClean="0"/>
              <a:t>指定要件を見直し、特殊性がある特定のがん種においては、自院での集学的治療が提供できない病院も、一定の基準を満たせば集学的治療提供体制があるとみなし、</a:t>
            </a:r>
            <a:endParaRPr kumimoji="1" lang="en-US" altLang="ja-JP" dirty="0" smtClean="0"/>
          </a:p>
          <a:p>
            <a:r>
              <a:rPr kumimoji="1" lang="ja-JP" altLang="en-US" dirty="0" smtClean="0"/>
              <a:t>それを含めて５大がんの治療ができれば、拠点病院と位置付ける。</a:t>
            </a:r>
          </a:p>
          <a:p>
            <a:endParaRPr kumimoji="1" lang="en-US" altLang="ja-JP" strike="sngStrike" baseline="0" dirty="0" smtClean="0"/>
          </a:p>
          <a:p>
            <a:r>
              <a:rPr kumimoji="1" lang="ja-JP" altLang="en-US" dirty="0" smtClean="0"/>
              <a:t>案</a:t>
            </a:r>
            <a:r>
              <a:rPr kumimoji="1" lang="en-US" altLang="ja-JP" dirty="0" smtClean="0"/>
              <a:t>1-2</a:t>
            </a:r>
          </a:p>
          <a:p>
            <a:r>
              <a:rPr kumimoji="1" lang="ja-JP" altLang="en-US" dirty="0" smtClean="0"/>
              <a:t>５大がんすべてで集学的治療を自院で提供できる体制を有しない病院は、拠点病院の指定からはずす。</a:t>
            </a:r>
          </a:p>
          <a:p>
            <a:r>
              <a:rPr kumimoji="1" lang="ja-JP" altLang="en-US" dirty="0" smtClean="0"/>
              <a:t>という２つの案を挙げております。</a:t>
            </a:r>
            <a:endParaRPr kumimoji="1" lang="en-US" altLang="ja-JP" dirty="0" smtClean="0"/>
          </a:p>
          <a:p>
            <a:endParaRPr kumimoji="1" lang="en-US" altLang="ja-JP" dirty="0" smtClean="0"/>
          </a:p>
          <a:p>
            <a:r>
              <a:rPr kumimoji="1" lang="ja-JP" altLang="en-US" dirty="0" smtClean="0"/>
              <a:t>また、論点２について、</a:t>
            </a:r>
            <a:endParaRPr kumimoji="1" lang="en-US" altLang="ja-JP" dirty="0" smtClean="0"/>
          </a:p>
          <a:p>
            <a:r>
              <a:rPr kumimoji="1" lang="ja-JP" altLang="en-US" dirty="0" smtClean="0"/>
              <a:t>案</a:t>
            </a:r>
            <a:r>
              <a:rPr kumimoji="1" lang="en-US" altLang="ja-JP" dirty="0" smtClean="0"/>
              <a:t>2-1</a:t>
            </a:r>
            <a:r>
              <a:rPr kumimoji="1" lang="ja-JP" altLang="en-US" dirty="0" smtClean="0"/>
              <a:t>として、拠点から外れた病院について、別途、新たな指定区分を設ける。</a:t>
            </a:r>
            <a:endParaRPr kumimoji="1" lang="en-US" altLang="ja-JP" dirty="0" smtClean="0"/>
          </a:p>
          <a:p>
            <a:r>
              <a:rPr kumimoji="1" lang="ja-JP" altLang="en-US" dirty="0" smtClean="0"/>
              <a:t>案</a:t>
            </a:r>
            <a:r>
              <a:rPr kumimoji="1" lang="en-US" altLang="ja-JP" dirty="0" smtClean="0"/>
              <a:t>2-2</a:t>
            </a:r>
            <a:r>
              <a:rPr kumimoji="1" lang="ja-JP" altLang="en-US" dirty="0" smtClean="0"/>
              <a:t>として、拠点が外れた病院はそのままとして、特に新たな指定を行わない</a:t>
            </a:r>
            <a:endParaRPr kumimoji="1" lang="en-US" altLang="ja-JP" dirty="0" smtClean="0"/>
          </a:p>
          <a:p>
            <a:r>
              <a:rPr kumimoji="1" lang="ja-JP" altLang="en-US" dirty="0" smtClean="0"/>
              <a:t>という２案を挙げており、</a:t>
            </a:r>
            <a:endParaRPr kumimoji="1" lang="en-US" altLang="ja-JP" dirty="0" smtClean="0"/>
          </a:p>
          <a:p>
            <a:endParaRPr kumimoji="1" lang="en-US" altLang="ja-JP" dirty="0" smtClean="0"/>
          </a:p>
          <a:p>
            <a:r>
              <a:rPr kumimoji="1" lang="ja-JP" altLang="en-US" dirty="0" smtClean="0"/>
              <a:t>議論のポイントとしては、</a:t>
            </a:r>
            <a:endParaRPr kumimoji="1" lang="en-US" altLang="ja-JP" dirty="0" smtClean="0"/>
          </a:p>
          <a:p>
            <a:r>
              <a:rPr kumimoji="1" lang="ja-JP" altLang="en-US" dirty="0" smtClean="0"/>
              <a:t>・集学的治療を提供できる体制を有すると判断する上で、がん種によって差を設けるかどうか、</a:t>
            </a:r>
            <a:endParaRPr kumimoji="1" lang="en-US" altLang="ja-JP" dirty="0" smtClean="0"/>
          </a:p>
          <a:p>
            <a:r>
              <a:rPr kumimoji="1" lang="ja-JP" altLang="en-US" dirty="0" smtClean="0"/>
              <a:t>・府拠点から外す場合、その外れた病院について何らかの府の関与を残すかどうか</a:t>
            </a:r>
            <a:endParaRPr kumimoji="1" lang="en-US" altLang="ja-JP" dirty="0" smtClean="0"/>
          </a:p>
          <a:p>
            <a:r>
              <a:rPr kumimoji="1" lang="ja-JP" altLang="en-US" dirty="0" smtClean="0"/>
              <a:t>という点になると考えております。</a:t>
            </a:r>
            <a:endParaRPr kumimoji="1" lang="en-US" altLang="ja-JP" dirty="0" smtClean="0"/>
          </a:p>
          <a:p>
            <a:endParaRPr kumimoji="1" lang="en-US" altLang="ja-JP" dirty="0" smtClean="0"/>
          </a:p>
          <a:p>
            <a:r>
              <a:rPr kumimoji="1" lang="ja-JP" altLang="en-US" dirty="0" smtClean="0"/>
              <a:t>事務局の考えを先に申し上げますと、案</a:t>
            </a:r>
            <a:r>
              <a:rPr kumimoji="1" lang="en-US" altLang="ja-JP" dirty="0" smtClean="0"/>
              <a:t>1-1</a:t>
            </a:r>
            <a:r>
              <a:rPr kumimoji="1" lang="ja-JP" altLang="en-US" dirty="0" smtClean="0"/>
              <a:t>と案</a:t>
            </a:r>
            <a:r>
              <a:rPr kumimoji="1" lang="en-US" altLang="ja-JP" dirty="0" smtClean="0"/>
              <a:t>2-1</a:t>
            </a:r>
            <a:r>
              <a:rPr kumimoji="1" lang="ja-JP" altLang="en-US" dirty="0" smtClean="0"/>
              <a:t>を採用し、</a:t>
            </a:r>
            <a:endParaRPr kumimoji="1" lang="en-US" altLang="ja-JP" dirty="0" smtClean="0"/>
          </a:p>
          <a:p>
            <a:r>
              <a:rPr kumimoji="1" lang="ja-JP" altLang="en-US" dirty="0" smtClean="0"/>
              <a:t>・特定のがん種として肺がんについては、手術、薬物、放射線、どれか１つの治療ができれば、肺がんの治療提供体制があるとみなし、それを含めて５大がんの対応ができれば拠点病院として指定、</a:t>
            </a:r>
            <a:endParaRPr kumimoji="1" lang="en-US" altLang="ja-JP" dirty="0" smtClean="0"/>
          </a:p>
          <a:p>
            <a:r>
              <a:rPr kumimoji="1" lang="ja-JP" altLang="en-US" dirty="0" smtClean="0"/>
              <a:t>・拠点を外れた病院については、一定の基準を設けて新たな指定区分として指定することとしてはどうかと考えております。</a:t>
            </a:r>
            <a:endParaRPr kumimoji="1" lang="en-US" altLang="ja-JP" dirty="0" smtClean="0"/>
          </a:p>
          <a:p>
            <a:endParaRPr kumimoji="1" lang="en-US" altLang="ja-JP" dirty="0" smtClean="0"/>
          </a:p>
          <a:p>
            <a:r>
              <a:rPr kumimoji="1" lang="ja-JP" altLang="en-US" dirty="0" smtClean="0"/>
              <a:t>それぞれの案の比較検討について、次のスライドから説明をさせていただきます。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EC97751C-D93C-4181-96EB-CCFA77E1759A}" type="slidenum">
              <a:rPr kumimoji="1" lang="ja-JP" altLang="en-US" smtClean="0"/>
              <a:t>5</a:t>
            </a:fld>
            <a:endParaRPr kumimoji="1" lang="ja-JP" altLang="en-US"/>
          </a:p>
        </p:txBody>
      </p:sp>
    </p:spTree>
    <p:extLst>
      <p:ext uri="{BB962C8B-B14F-4D97-AF65-F5344CB8AC3E}">
        <p14:creationId xmlns:p14="http://schemas.microsoft.com/office/powerpoint/2010/main" val="19021057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ページをめくっていただき、資料の</a:t>
            </a:r>
            <a:r>
              <a:rPr kumimoji="1" lang="en-US" altLang="ja-JP" dirty="0" smtClean="0"/>
              <a:t>6</a:t>
            </a:r>
            <a:r>
              <a:rPr kumimoji="1" lang="ja-JP" altLang="en-US" dirty="0" smtClean="0"/>
              <a:t>ページをご覧ください。</a:t>
            </a:r>
            <a:endParaRPr kumimoji="1" lang="en-US" altLang="ja-JP" dirty="0" smtClean="0"/>
          </a:p>
          <a:p>
            <a:endParaRPr kumimoji="1" lang="en-US" altLang="ja-JP" dirty="0" smtClean="0"/>
          </a:p>
          <a:p>
            <a:r>
              <a:rPr kumimoji="1" lang="ja-JP" altLang="en-US" dirty="0" smtClean="0"/>
              <a:t>論点１につきまして、</a:t>
            </a:r>
            <a:endParaRPr kumimoji="1" lang="en-US" altLang="ja-JP" dirty="0" smtClean="0"/>
          </a:p>
          <a:p>
            <a:r>
              <a:rPr kumimoji="1" lang="ja-JP" altLang="en-US" dirty="0" smtClean="0"/>
              <a:t>案１－１</a:t>
            </a:r>
            <a:endParaRPr kumimoji="1" lang="en-US" altLang="ja-JP" dirty="0" smtClean="0"/>
          </a:p>
          <a:p>
            <a:r>
              <a:rPr kumimoji="1" lang="ja-JP" altLang="en-US" dirty="0" smtClean="0"/>
              <a:t>特定のがん種においては、自院での集学的治療が提供できない病院も、一定の基準を満たせば集学的治療提供体制があるとみなし、</a:t>
            </a:r>
            <a:endParaRPr kumimoji="1" lang="en-US" altLang="ja-JP" dirty="0" smtClean="0"/>
          </a:p>
          <a:p>
            <a:r>
              <a:rPr kumimoji="1" lang="ja-JP" altLang="en-US" dirty="0" smtClean="0"/>
              <a:t>それを含めて５大がんの治療ができれば、拠点病院と位置付けるというものですが、この案を採用した場合、</a:t>
            </a:r>
            <a:endParaRPr kumimoji="1" lang="en-US" altLang="ja-JP" dirty="0" smtClean="0"/>
          </a:p>
          <a:p>
            <a:r>
              <a:rPr kumimoji="1" lang="ja-JP" altLang="en-US" dirty="0" smtClean="0"/>
              <a:t>メリットとしては、</a:t>
            </a:r>
            <a:endParaRPr kumimoji="1" lang="en-US" altLang="ja-JP" dirty="0" smtClean="0"/>
          </a:p>
          <a:p>
            <a:r>
              <a:rPr kumimoji="1" lang="ja-JP" altLang="en-US" dirty="0" smtClean="0"/>
              <a:t>・拠点病院として府の関与を残すことで、自院で可能ながん診療のほか、相談支援・緩和ケアを含めたがん医療の質の担保が可能であるという点が挙げられると考えます。</a:t>
            </a:r>
          </a:p>
          <a:p>
            <a:endParaRPr kumimoji="1" lang="en-US" altLang="ja-JP" dirty="0" smtClean="0"/>
          </a:p>
          <a:p>
            <a:r>
              <a:rPr kumimoji="1" lang="ja-JP" altLang="en-US" dirty="0" smtClean="0"/>
              <a:t>一方で、自院において、５大がんの「標準的治療」を担えないにもかかわらず、「拠点」という名称で指定することの是非という点が課題となってきます。</a:t>
            </a:r>
          </a:p>
          <a:p>
            <a:endParaRPr kumimoji="1" lang="en-US" altLang="ja-JP" dirty="0" smtClean="0"/>
          </a:p>
          <a:p>
            <a:r>
              <a:rPr kumimoji="1" lang="ja-JP" altLang="en-US" dirty="0" smtClean="0"/>
              <a:t>ここでいう特定のがん種についてですが、次の７ページをご覧ください。</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EC97751C-D93C-4181-96EB-CCFA77E1759A}" type="slidenum">
              <a:rPr kumimoji="1" lang="ja-JP" altLang="en-US" smtClean="0"/>
              <a:t>6</a:t>
            </a:fld>
            <a:endParaRPr kumimoji="1" lang="ja-JP" altLang="en-US"/>
          </a:p>
        </p:txBody>
      </p:sp>
    </p:spTree>
    <p:extLst>
      <p:ext uri="{BB962C8B-B14F-4D97-AF65-F5344CB8AC3E}">
        <p14:creationId xmlns:p14="http://schemas.microsoft.com/office/powerpoint/2010/main" val="8486835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algn="l" defTabSz="914400" rtl="0" eaLnBrk="1" latinLnBrk="0" hangingPunct="1"/>
            <a:r>
              <a:rPr kumimoji="1" lang="ja-JP" altLang="en-US" dirty="0" smtClean="0"/>
              <a:t>肺がんについては、</a:t>
            </a:r>
            <a:endParaRPr kumimoji="1" lang="en-US" altLang="ja-JP" sz="1200" kern="1200" dirty="0" smtClean="0">
              <a:solidFill>
                <a:schemeClr val="tx1"/>
              </a:solidFill>
              <a:latin typeface="+mn-lt"/>
              <a:ea typeface="+mn-ea"/>
              <a:cs typeface="+mn-cs"/>
            </a:endParaRPr>
          </a:p>
          <a:p>
            <a:pPr marL="0" algn="l" defTabSz="914400" rtl="0" eaLnBrk="1" latinLnBrk="0" hangingPunct="1"/>
            <a:r>
              <a:rPr kumimoji="1" lang="ja-JP" altLang="en-US" sz="1200" kern="1200" dirty="0" smtClean="0">
                <a:solidFill>
                  <a:schemeClr val="tx1"/>
                </a:solidFill>
                <a:latin typeface="+mn-lt"/>
                <a:ea typeface="+mn-ea"/>
                <a:cs typeface="+mn-cs"/>
              </a:rPr>
              <a:t>・まず治療の特色として、ステージ３以降は、手術ができず、放射線、薬物療法のみで治療が行われることが多く、</a:t>
            </a:r>
            <a:endParaRPr kumimoji="1" lang="en-US" altLang="ja-JP" sz="1200" kern="1200" dirty="0" smtClean="0">
              <a:solidFill>
                <a:schemeClr val="tx1"/>
              </a:solidFill>
              <a:latin typeface="+mn-lt"/>
              <a:ea typeface="+mn-ea"/>
              <a:cs typeface="+mn-cs"/>
            </a:endParaRPr>
          </a:p>
          <a:p>
            <a:pPr marL="0" algn="l" defTabSz="914400" rtl="0" eaLnBrk="1" latinLnBrk="0" hangingPunct="1"/>
            <a:r>
              <a:rPr kumimoji="1" lang="ja-JP" altLang="en-US" sz="1200" kern="1200" dirty="0" smtClean="0">
                <a:solidFill>
                  <a:schemeClr val="tx1"/>
                </a:solidFill>
                <a:latin typeface="+mn-lt"/>
                <a:ea typeface="+mn-ea"/>
                <a:cs typeface="+mn-cs"/>
              </a:rPr>
              <a:t>ステージ３・４の割合も、他の４がんと比較して多いという点、</a:t>
            </a:r>
            <a:endParaRPr kumimoji="1" lang="en-US" altLang="ja-JP" sz="1200" kern="1200" dirty="0" smtClean="0">
              <a:solidFill>
                <a:schemeClr val="tx1"/>
              </a:solidFill>
              <a:latin typeface="+mn-lt"/>
              <a:ea typeface="+mn-ea"/>
              <a:cs typeface="+mn-cs"/>
            </a:endParaRPr>
          </a:p>
          <a:p>
            <a:pPr marL="0" algn="l" defTabSz="914400" rtl="0" eaLnBrk="1" latinLnBrk="0" hangingPunct="1"/>
            <a:endParaRPr kumimoji="1" lang="en-US" altLang="ja-JP" sz="1200" kern="1200" dirty="0" smtClean="0">
              <a:solidFill>
                <a:schemeClr val="tx1"/>
              </a:solidFill>
              <a:latin typeface="+mn-lt"/>
              <a:ea typeface="+mn-ea"/>
              <a:cs typeface="+mn-cs"/>
            </a:endParaRPr>
          </a:p>
          <a:p>
            <a:pPr marL="0" algn="l" defTabSz="914400" rtl="0" eaLnBrk="1" latinLnBrk="0" hangingPunct="1">
              <a:lnSpc>
                <a:spcPts val="2200"/>
              </a:lnSpc>
            </a:pPr>
            <a:r>
              <a:rPr kumimoji="1" lang="ja-JP" altLang="en-US" sz="1200" kern="1200" dirty="0" smtClean="0">
                <a:solidFill>
                  <a:schemeClr val="tx1"/>
                </a:solidFill>
                <a:latin typeface="+mn-lt"/>
                <a:ea typeface="+mn-ea"/>
                <a:cs typeface="+mn-cs"/>
              </a:rPr>
              <a:t>・次に地域等の特色として、府内には３つの肺がんの府拠点病院があり、長年にわたり、地域で連携して集学的治療を提供、治療を集約化する傾向にあるという点、</a:t>
            </a:r>
            <a:endParaRPr kumimoji="1" lang="en-US" altLang="ja-JP" sz="1200" kern="1200" dirty="0" smtClean="0">
              <a:solidFill>
                <a:schemeClr val="tx1"/>
              </a:solidFill>
              <a:latin typeface="+mn-lt"/>
              <a:ea typeface="+mn-ea"/>
              <a:cs typeface="+mn-cs"/>
            </a:endParaRPr>
          </a:p>
          <a:p>
            <a:pPr marL="0" algn="l" defTabSz="914400" rtl="0" eaLnBrk="1" latinLnBrk="0" hangingPunct="1">
              <a:lnSpc>
                <a:spcPts val="2200"/>
              </a:lnSpc>
            </a:pPr>
            <a:endParaRPr kumimoji="1" lang="en-US" altLang="ja-JP" sz="1200" kern="1200" dirty="0" smtClean="0">
              <a:solidFill>
                <a:schemeClr val="tx1"/>
              </a:solidFill>
              <a:latin typeface="+mn-lt"/>
              <a:ea typeface="+mn-ea"/>
              <a:cs typeface="+mn-cs"/>
            </a:endParaRPr>
          </a:p>
          <a:p>
            <a:pPr marL="0" algn="l" defTabSz="914400" rtl="0" eaLnBrk="1" latinLnBrk="0" hangingPunct="1">
              <a:lnSpc>
                <a:spcPts val="2200"/>
              </a:lnSpc>
            </a:pPr>
            <a:r>
              <a:rPr kumimoji="1" lang="ja-JP" altLang="en-US" sz="1200" kern="1200" dirty="0" smtClean="0">
                <a:solidFill>
                  <a:schemeClr val="tx1"/>
                </a:solidFill>
                <a:latin typeface="+mn-lt"/>
                <a:ea typeface="+mn-ea"/>
                <a:cs typeface="+mn-cs"/>
              </a:rPr>
              <a:t>・また医師確保上の課題として、診療できる医師が少ないため、医師が確保しにくい面があるという点、</a:t>
            </a:r>
            <a:endParaRPr kumimoji="1" lang="en-US" altLang="ja-JP" sz="1200" kern="1200" dirty="0" smtClean="0">
              <a:solidFill>
                <a:schemeClr val="tx1"/>
              </a:solidFill>
              <a:latin typeface="+mn-lt"/>
              <a:ea typeface="+mn-ea"/>
              <a:cs typeface="+mn-cs"/>
            </a:endParaRPr>
          </a:p>
          <a:p>
            <a:pPr marL="0" algn="l" defTabSz="914400" rtl="0" eaLnBrk="1" latinLnBrk="0" hangingPunct="1">
              <a:lnSpc>
                <a:spcPts val="2200"/>
              </a:lnSpc>
            </a:pPr>
            <a:endParaRPr kumimoji="1" lang="en-US" altLang="ja-JP" sz="1200" kern="1200" dirty="0" smtClean="0">
              <a:solidFill>
                <a:schemeClr val="tx1"/>
              </a:solidFill>
              <a:latin typeface="+mn-lt"/>
              <a:ea typeface="+mn-ea"/>
              <a:cs typeface="+mn-cs"/>
            </a:endParaRPr>
          </a:p>
          <a:p>
            <a:pPr marL="0" algn="l" defTabSz="914400" rtl="0" eaLnBrk="1" latinLnBrk="0" hangingPunct="1">
              <a:lnSpc>
                <a:spcPts val="2200"/>
              </a:lnSpc>
            </a:pPr>
            <a:r>
              <a:rPr kumimoji="1" lang="ja-JP" altLang="en-US" sz="1200" kern="1200" dirty="0" smtClean="0">
                <a:solidFill>
                  <a:schemeClr val="tx1"/>
                </a:solidFill>
                <a:latin typeface="+mn-lt"/>
                <a:ea typeface="+mn-ea"/>
                <a:cs typeface="+mn-cs"/>
              </a:rPr>
              <a:t>こういった点から、肺がん治療についての特殊性を整理しており、</a:t>
            </a:r>
            <a:endParaRPr kumimoji="1" lang="en-US" altLang="ja-JP" sz="1200" kern="1200" dirty="0" smtClean="0">
              <a:solidFill>
                <a:schemeClr val="tx1"/>
              </a:solidFill>
              <a:latin typeface="+mn-lt"/>
              <a:ea typeface="+mn-ea"/>
              <a:cs typeface="+mn-cs"/>
            </a:endParaRPr>
          </a:p>
          <a:p>
            <a:pPr marL="0" algn="l" defTabSz="914400" rtl="0" eaLnBrk="1" latinLnBrk="0" hangingPunct="1">
              <a:lnSpc>
                <a:spcPts val="2200"/>
              </a:lnSpc>
            </a:pPr>
            <a:r>
              <a:rPr kumimoji="1" lang="ja-JP" altLang="en-US" sz="1200" kern="1200" dirty="0" smtClean="0">
                <a:solidFill>
                  <a:schemeClr val="tx1"/>
                </a:solidFill>
                <a:latin typeface="+mn-lt"/>
                <a:ea typeface="+mn-ea"/>
                <a:cs typeface="+mn-cs"/>
              </a:rPr>
              <a:t>案１－１の特定のがん種として、肺がんを想定しております。</a:t>
            </a:r>
            <a:endParaRPr kumimoji="1" lang="en-US" altLang="ja-JP" sz="1200" kern="1200" dirty="0" smtClean="0">
              <a:solidFill>
                <a:schemeClr val="tx1"/>
              </a:solidFill>
              <a:latin typeface="+mn-lt"/>
              <a:ea typeface="+mn-ea"/>
              <a:cs typeface="+mn-cs"/>
            </a:endParaRPr>
          </a:p>
        </p:txBody>
      </p:sp>
      <p:sp>
        <p:nvSpPr>
          <p:cNvPr id="4" name="スライド番号プレースホルダー 3"/>
          <p:cNvSpPr>
            <a:spLocks noGrp="1"/>
          </p:cNvSpPr>
          <p:nvPr>
            <p:ph type="sldNum" sz="quarter" idx="10"/>
          </p:nvPr>
        </p:nvSpPr>
        <p:spPr/>
        <p:txBody>
          <a:bodyPr/>
          <a:lstStyle/>
          <a:p>
            <a:fld id="{EC97751C-D93C-4181-96EB-CCFA77E1759A}" type="slidenum">
              <a:rPr kumimoji="1" lang="ja-JP" altLang="en-US" smtClean="0"/>
              <a:t>7</a:t>
            </a:fld>
            <a:endParaRPr kumimoji="1" lang="ja-JP" altLang="en-US"/>
          </a:p>
        </p:txBody>
      </p:sp>
    </p:spTree>
    <p:extLst>
      <p:ext uri="{BB962C8B-B14F-4D97-AF65-F5344CB8AC3E}">
        <p14:creationId xmlns:p14="http://schemas.microsoft.com/office/powerpoint/2010/main" val="42930244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続いて、資料</a:t>
            </a:r>
            <a:r>
              <a:rPr kumimoji="1" lang="en-US" altLang="ja-JP" dirty="0" smtClean="0"/>
              <a:t>8</a:t>
            </a:r>
            <a:r>
              <a:rPr kumimoji="1" lang="ja-JP" altLang="en-US" dirty="0" err="1" smtClean="0"/>
              <a:t>ぺ</a:t>
            </a:r>
            <a:r>
              <a:rPr kumimoji="1" lang="ja-JP" altLang="en-US" dirty="0" smtClean="0"/>
              <a:t>ージをご覧ください。</a:t>
            </a:r>
            <a:endParaRPr kumimoji="1" lang="en-US" altLang="ja-JP" dirty="0" smtClean="0"/>
          </a:p>
          <a:p>
            <a:endParaRPr kumimoji="1" lang="en-US" altLang="ja-JP" dirty="0" smtClean="0"/>
          </a:p>
          <a:p>
            <a:r>
              <a:rPr kumimoji="1" lang="ja-JP" altLang="en-US" dirty="0" smtClean="0"/>
              <a:t>論点１で案１－２を採用した場合、</a:t>
            </a:r>
            <a:endParaRPr kumimoji="1" lang="en-US" altLang="ja-JP" dirty="0" smtClean="0"/>
          </a:p>
          <a:p>
            <a:endParaRPr kumimoji="1" lang="en-US" altLang="ja-JP" dirty="0" smtClean="0"/>
          </a:p>
          <a:p>
            <a:r>
              <a:rPr kumimoji="1" lang="ja-JP" altLang="en-US" dirty="0" smtClean="0"/>
              <a:t>・府がん拠点病院の位置づけが明確になるというメリットがある一方で、</a:t>
            </a:r>
            <a:endParaRPr kumimoji="1" lang="en-US" altLang="ja-JP" dirty="0" smtClean="0"/>
          </a:p>
          <a:p>
            <a:endParaRPr kumimoji="1" lang="ja-JP" altLang="en-US" dirty="0" smtClean="0"/>
          </a:p>
          <a:p>
            <a:r>
              <a:rPr kumimoji="1" lang="ja-JP" altLang="en-US" dirty="0" smtClean="0"/>
              <a:t>・一定数の病院について府の関与がなくなり、診療体制のみならず、府全体の相談支援や緩和ケアの質の低下の可能性がある</a:t>
            </a:r>
          </a:p>
          <a:p>
            <a:r>
              <a:rPr kumimoji="1" lang="ja-JP" altLang="en-US" dirty="0" smtClean="0"/>
              <a:t>・南河内圏域に府が指定する病院がなくなる</a:t>
            </a:r>
            <a:endParaRPr kumimoji="1" lang="en-US" altLang="ja-JP" dirty="0" smtClean="0"/>
          </a:p>
          <a:p>
            <a:r>
              <a:rPr kumimoji="1" lang="ja-JP" altLang="en-US" dirty="0" smtClean="0"/>
              <a:t>・連携体制が脆弱になる</a:t>
            </a:r>
            <a:endParaRPr kumimoji="1" lang="en-US" altLang="ja-JP" dirty="0" smtClean="0"/>
          </a:p>
          <a:p>
            <a:r>
              <a:rPr kumimoji="1" lang="ja-JP" altLang="en-US" dirty="0" smtClean="0"/>
              <a:t>といった課題があります。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EC97751C-D93C-4181-96EB-CCFA77E1759A}" type="slidenum">
              <a:rPr kumimoji="1" lang="ja-JP" altLang="en-US" smtClean="0"/>
              <a:t>8</a:t>
            </a:fld>
            <a:endParaRPr kumimoji="1" lang="ja-JP" altLang="en-US"/>
          </a:p>
        </p:txBody>
      </p:sp>
    </p:spTree>
    <p:extLst>
      <p:ext uri="{BB962C8B-B14F-4D97-AF65-F5344CB8AC3E}">
        <p14:creationId xmlns:p14="http://schemas.microsoft.com/office/powerpoint/2010/main" val="18632307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FB60E688-88DA-4595-A2E8-EBB896754333}" type="datetime1">
              <a:rPr kumimoji="1" lang="ja-JP" altLang="en-US" smtClean="0"/>
              <a:t>2023/7/4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EDE3AD1-F2D3-4350-9CA3-EF0FD7A3BA10}" type="slidenum">
              <a:rPr kumimoji="1" lang="ja-JP" altLang="en-US" smtClean="0"/>
              <a:t>‹#›</a:t>
            </a:fld>
            <a:endParaRPr kumimoji="1" lang="ja-JP" altLang="en-US"/>
          </a:p>
        </p:txBody>
      </p:sp>
    </p:spTree>
    <p:extLst>
      <p:ext uri="{BB962C8B-B14F-4D97-AF65-F5344CB8AC3E}">
        <p14:creationId xmlns:p14="http://schemas.microsoft.com/office/powerpoint/2010/main" val="26757157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9158C44-7499-4A6C-91E0-8683EDD95725}" type="datetime1">
              <a:rPr kumimoji="1" lang="ja-JP" altLang="en-US" smtClean="0"/>
              <a:t>2023/7/4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EDE3AD1-F2D3-4350-9CA3-EF0FD7A3BA10}" type="slidenum">
              <a:rPr kumimoji="1" lang="ja-JP" altLang="en-US" smtClean="0"/>
              <a:t>‹#›</a:t>
            </a:fld>
            <a:endParaRPr kumimoji="1" lang="ja-JP" altLang="en-US"/>
          </a:p>
        </p:txBody>
      </p:sp>
    </p:spTree>
    <p:extLst>
      <p:ext uri="{BB962C8B-B14F-4D97-AF65-F5344CB8AC3E}">
        <p14:creationId xmlns:p14="http://schemas.microsoft.com/office/powerpoint/2010/main" val="7151401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ED533A1-DECB-44D6-8D34-04C395088647}" type="datetime1">
              <a:rPr kumimoji="1" lang="ja-JP" altLang="en-US" smtClean="0"/>
              <a:t>2023/7/4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EDE3AD1-F2D3-4350-9CA3-EF0FD7A3BA10}" type="slidenum">
              <a:rPr kumimoji="1" lang="ja-JP" altLang="en-US" smtClean="0"/>
              <a:t>‹#›</a:t>
            </a:fld>
            <a:endParaRPr kumimoji="1" lang="ja-JP" altLang="en-US"/>
          </a:p>
        </p:txBody>
      </p:sp>
    </p:spTree>
    <p:extLst>
      <p:ext uri="{BB962C8B-B14F-4D97-AF65-F5344CB8AC3E}">
        <p14:creationId xmlns:p14="http://schemas.microsoft.com/office/powerpoint/2010/main" val="5483646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2422920-29DD-457F-BFAA-58B963F20CE3}" type="datetime1">
              <a:rPr kumimoji="1" lang="ja-JP" altLang="en-US" smtClean="0"/>
              <a:t>2023/7/4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EDE3AD1-F2D3-4350-9CA3-EF0FD7A3BA10}" type="slidenum">
              <a:rPr kumimoji="1" lang="ja-JP" altLang="en-US" smtClean="0"/>
              <a:t>‹#›</a:t>
            </a:fld>
            <a:endParaRPr kumimoji="1" lang="ja-JP" altLang="en-US"/>
          </a:p>
        </p:txBody>
      </p:sp>
    </p:spTree>
    <p:extLst>
      <p:ext uri="{BB962C8B-B14F-4D97-AF65-F5344CB8AC3E}">
        <p14:creationId xmlns:p14="http://schemas.microsoft.com/office/powerpoint/2010/main" val="2493556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34B01B8A-7D46-4A42-B389-22EFAFC5398A}" type="datetime1">
              <a:rPr kumimoji="1" lang="ja-JP" altLang="en-US" smtClean="0"/>
              <a:t>2023/7/4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EDE3AD1-F2D3-4350-9CA3-EF0FD7A3BA10}" type="slidenum">
              <a:rPr kumimoji="1" lang="ja-JP" altLang="en-US" smtClean="0"/>
              <a:t>‹#›</a:t>
            </a:fld>
            <a:endParaRPr kumimoji="1" lang="ja-JP" altLang="en-US"/>
          </a:p>
        </p:txBody>
      </p:sp>
    </p:spTree>
    <p:extLst>
      <p:ext uri="{BB962C8B-B14F-4D97-AF65-F5344CB8AC3E}">
        <p14:creationId xmlns:p14="http://schemas.microsoft.com/office/powerpoint/2010/main" val="27930253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2F59BA7C-C902-4F8A-8B09-BDC3F1137A33}" type="datetime1">
              <a:rPr kumimoji="1" lang="ja-JP" altLang="en-US" smtClean="0"/>
              <a:t>2023/7/4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EDE3AD1-F2D3-4350-9CA3-EF0FD7A3BA10}" type="slidenum">
              <a:rPr kumimoji="1" lang="ja-JP" altLang="en-US" smtClean="0"/>
              <a:t>‹#›</a:t>
            </a:fld>
            <a:endParaRPr kumimoji="1" lang="ja-JP" altLang="en-US"/>
          </a:p>
        </p:txBody>
      </p:sp>
    </p:spTree>
    <p:extLst>
      <p:ext uri="{BB962C8B-B14F-4D97-AF65-F5344CB8AC3E}">
        <p14:creationId xmlns:p14="http://schemas.microsoft.com/office/powerpoint/2010/main" val="1061398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871A336E-A55B-4E04-8749-778688AA358B}" type="datetime1">
              <a:rPr kumimoji="1" lang="ja-JP" altLang="en-US" smtClean="0"/>
              <a:t>2023/7/4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EDE3AD1-F2D3-4350-9CA3-EF0FD7A3BA10}" type="slidenum">
              <a:rPr kumimoji="1" lang="ja-JP" altLang="en-US" smtClean="0"/>
              <a:t>‹#›</a:t>
            </a:fld>
            <a:endParaRPr kumimoji="1" lang="ja-JP" altLang="en-US"/>
          </a:p>
        </p:txBody>
      </p:sp>
    </p:spTree>
    <p:extLst>
      <p:ext uri="{BB962C8B-B14F-4D97-AF65-F5344CB8AC3E}">
        <p14:creationId xmlns:p14="http://schemas.microsoft.com/office/powerpoint/2010/main" val="11311366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ACF91FA6-F6E6-4FA0-8519-C0026D40DD75}" type="datetime1">
              <a:rPr kumimoji="1" lang="ja-JP" altLang="en-US" smtClean="0"/>
              <a:t>2023/7/4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EDE3AD1-F2D3-4350-9CA3-EF0FD7A3BA10}" type="slidenum">
              <a:rPr kumimoji="1" lang="ja-JP" altLang="en-US" smtClean="0"/>
              <a:t>‹#›</a:t>
            </a:fld>
            <a:endParaRPr kumimoji="1" lang="ja-JP" altLang="en-US"/>
          </a:p>
        </p:txBody>
      </p:sp>
    </p:spTree>
    <p:extLst>
      <p:ext uri="{BB962C8B-B14F-4D97-AF65-F5344CB8AC3E}">
        <p14:creationId xmlns:p14="http://schemas.microsoft.com/office/powerpoint/2010/main" val="30509297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C4583F-D049-4508-8014-991D50EEB6EC}" type="datetime1">
              <a:rPr kumimoji="1" lang="ja-JP" altLang="en-US" smtClean="0"/>
              <a:t>2023/7/4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EDE3AD1-F2D3-4350-9CA3-EF0FD7A3BA10}" type="slidenum">
              <a:rPr kumimoji="1" lang="ja-JP" altLang="en-US" smtClean="0"/>
              <a:t>‹#›</a:t>
            </a:fld>
            <a:endParaRPr kumimoji="1" lang="ja-JP" altLang="en-US"/>
          </a:p>
        </p:txBody>
      </p:sp>
    </p:spTree>
    <p:extLst>
      <p:ext uri="{BB962C8B-B14F-4D97-AF65-F5344CB8AC3E}">
        <p14:creationId xmlns:p14="http://schemas.microsoft.com/office/powerpoint/2010/main" val="3504549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8EDB3DB-ACD1-4206-85C1-74ECAC6B9901}" type="datetime1">
              <a:rPr kumimoji="1" lang="ja-JP" altLang="en-US" smtClean="0"/>
              <a:t>2023/7/4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EDE3AD1-F2D3-4350-9CA3-EF0FD7A3BA10}" type="slidenum">
              <a:rPr kumimoji="1" lang="ja-JP" altLang="en-US" smtClean="0"/>
              <a:t>‹#›</a:t>
            </a:fld>
            <a:endParaRPr kumimoji="1" lang="ja-JP" altLang="en-US"/>
          </a:p>
        </p:txBody>
      </p:sp>
    </p:spTree>
    <p:extLst>
      <p:ext uri="{BB962C8B-B14F-4D97-AF65-F5344CB8AC3E}">
        <p14:creationId xmlns:p14="http://schemas.microsoft.com/office/powerpoint/2010/main" val="811865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B0B1074-A0E9-48D2-BD55-AC1C20F93762}" type="datetime1">
              <a:rPr kumimoji="1" lang="ja-JP" altLang="en-US" smtClean="0"/>
              <a:t>2023/7/4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EDE3AD1-F2D3-4350-9CA3-EF0FD7A3BA10}" type="slidenum">
              <a:rPr kumimoji="1" lang="ja-JP" altLang="en-US" smtClean="0"/>
              <a:t>‹#›</a:t>
            </a:fld>
            <a:endParaRPr kumimoji="1" lang="ja-JP" altLang="en-US"/>
          </a:p>
        </p:txBody>
      </p:sp>
    </p:spTree>
    <p:extLst>
      <p:ext uri="{BB962C8B-B14F-4D97-AF65-F5344CB8AC3E}">
        <p14:creationId xmlns:p14="http://schemas.microsoft.com/office/powerpoint/2010/main" val="32480568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8F3A55-5CBD-41DC-B04B-0F2C65D9BE34}" type="datetime1">
              <a:rPr kumimoji="1" lang="ja-JP" altLang="en-US" smtClean="0"/>
              <a:t>2023/7/4</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DE3AD1-F2D3-4350-9CA3-EF0FD7A3BA10}" type="slidenum">
              <a:rPr kumimoji="1" lang="ja-JP" altLang="en-US" smtClean="0"/>
              <a:t>‹#›</a:t>
            </a:fld>
            <a:endParaRPr kumimoji="1" lang="ja-JP" altLang="en-US"/>
          </a:p>
        </p:txBody>
      </p:sp>
    </p:spTree>
    <p:extLst>
      <p:ext uri="{BB962C8B-B14F-4D97-AF65-F5344CB8AC3E}">
        <p14:creationId xmlns:p14="http://schemas.microsoft.com/office/powerpoint/2010/main" val="1599529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タイトル 1"/>
          <p:cNvSpPr txBox="1">
            <a:spLocks/>
          </p:cNvSpPr>
          <p:nvPr/>
        </p:nvSpPr>
        <p:spPr>
          <a:xfrm>
            <a:off x="203671" y="1645225"/>
            <a:ext cx="8568952" cy="1470025"/>
          </a:xfrm>
          <a:prstGeom prst="rect">
            <a:avLst/>
          </a:prstGeom>
          <a:effectLst/>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800" b="1" spc="50" dirty="0">
                <a:ln w="11430"/>
                <a:solidFill>
                  <a:srgbClr val="C0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　</a:t>
            </a:r>
            <a:endParaRPr lang="ja-JP" altLang="en-US" sz="2800" spc="50" dirty="0">
              <a:ln w="1143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sp>
        <p:nvSpPr>
          <p:cNvPr id="11" name="テキスト ボックス 10"/>
          <p:cNvSpPr txBox="1"/>
          <p:nvPr/>
        </p:nvSpPr>
        <p:spPr>
          <a:xfrm>
            <a:off x="451017" y="3082226"/>
            <a:ext cx="8074260" cy="560905"/>
          </a:xfrm>
          <a:prstGeom prst="rect">
            <a:avLst/>
          </a:prstGeom>
          <a:noFill/>
          <a:ln>
            <a:noFill/>
          </a:ln>
        </p:spPr>
        <p:txBody>
          <a:bodyPr wrap="square" lIns="144000" tIns="144000" rtlCol="0">
            <a:spAutoFit/>
          </a:bodyPr>
          <a:lstStyle/>
          <a:p>
            <a:pPr algn="ctr"/>
            <a:r>
              <a:rPr lang="ja-JP" altLang="en-US" sz="2400" b="1" dirty="0" smtClean="0">
                <a:latin typeface="Meiryo UI" panose="020B0604030504040204" pitchFamily="50" charset="-128"/>
                <a:ea typeface="Meiryo UI" panose="020B0604030504040204" pitchFamily="50" charset="-128"/>
              </a:rPr>
              <a:t>令和５年３月</a:t>
            </a:r>
            <a:r>
              <a:rPr lang="ja-JP" altLang="en-US" sz="2400" b="1" dirty="0">
                <a:latin typeface="Meiryo UI" panose="020B0604030504040204" pitchFamily="50" charset="-128"/>
                <a:ea typeface="Meiryo UI" panose="020B0604030504040204" pitchFamily="50" charset="-128"/>
              </a:rPr>
              <a:t>７</a:t>
            </a:r>
            <a:r>
              <a:rPr lang="ja-JP" altLang="en-US" sz="2400" b="1" dirty="0" smtClean="0">
                <a:latin typeface="Meiryo UI" panose="020B0604030504040204" pitchFamily="50" charset="-128"/>
                <a:ea typeface="Meiryo UI" panose="020B0604030504040204" pitchFamily="50" charset="-128"/>
              </a:rPr>
              <a:t>日</a:t>
            </a:r>
            <a:endParaRPr lang="en-US" altLang="ja-JP" sz="2000" dirty="0">
              <a:latin typeface="Meiryo UI" panose="020B0604030504040204" pitchFamily="50" charset="-128"/>
              <a:ea typeface="Meiryo UI" panose="020B0604030504040204" pitchFamily="50" charset="-128"/>
            </a:endParaRPr>
          </a:p>
        </p:txBody>
      </p:sp>
      <p:sp>
        <p:nvSpPr>
          <p:cNvPr id="12" name="テキスト ボックス 11"/>
          <p:cNvSpPr txBox="1"/>
          <p:nvPr/>
        </p:nvSpPr>
        <p:spPr>
          <a:xfrm>
            <a:off x="451017" y="4547111"/>
            <a:ext cx="8074260" cy="930236"/>
          </a:xfrm>
          <a:prstGeom prst="rect">
            <a:avLst/>
          </a:prstGeom>
          <a:noFill/>
          <a:ln>
            <a:noFill/>
          </a:ln>
        </p:spPr>
        <p:txBody>
          <a:bodyPr wrap="square" lIns="144000" tIns="144000" rtlCol="0">
            <a:spAutoFit/>
          </a:bodyPr>
          <a:lstStyle/>
          <a:p>
            <a:pPr algn="ctr"/>
            <a:r>
              <a:rPr lang="ja-JP" altLang="en-US" sz="2400" b="1" dirty="0" smtClean="0">
                <a:latin typeface="Meiryo UI" panose="020B0604030504040204" pitchFamily="50" charset="-128"/>
                <a:ea typeface="Meiryo UI" panose="020B0604030504040204" pitchFamily="50" charset="-128"/>
              </a:rPr>
              <a:t>令和４年度</a:t>
            </a:r>
            <a:r>
              <a:rPr lang="ja-JP" altLang="en-US" sz="2400" b="1" dirty="0">
                <a:latin typeface="Meiryo UI" panose="020B0604030504040204" pitchFamily="50" charset="-128"/>
                <a:ea typeface="Meiryo UI" panose="020B0604030504040204" pitchFamily="50" charset="-128"/>
              </a:rPr>
              <a:t>大阪府がん対策推進委員会</a:t>
            </a:r>
            <a:endParaRPr lang="en-US" altLang="ja-JP" sz="2400" b="1" dirty="0">
              <a:latin typeface="Meiryo UI" panose="020B0604030504040204" pitchFamily="50" charset="-128"/>
              <a:ea typeface="Meiryo UI" panose="020B0604030504040204" pitchFamily="50" charset="-128"/>
            </a:endParaRPr>
          </a:p>
          <a:p>
            <a:pPr algn="ctr"/>
            <a:r>
              <a:rPr lang="ja-JP" altLang="en-US" sz="2400" b="1" dirty="0" smtClean="0">
                <a:latin typeface="Meiryo UI" panose="020B0604030504040204" pitchFamily="50" charset="-128"/>
                <a:ea typeface="Meiryo UI" panose="020B0604030504040204" pitchFamily="50" charset="-128"/>
              </a:rPr>
              <a:t>第５回</a:t>
            </a:r>
            <a:r>
              <a:rPr lang="ja-JP" altLang="en-US" sz="2400" b="1" dirty="0">
                <a:latin typeface="Meiryo UI" panose="020B0604030504040204" pitchFamily="50" charset="-128"/>
                <a:ea typeface="Meiryo UI" panose="020B0604030504040204" pitchFamily="50" charset="-128"/>
              </a:rPr>
              <a:t>がん診療連携検討部会</a:t>
            </a:r>
            <a:endParaRPr lang="en-US" altLang="ja-JP" sz="2000" dirty="0">
              <a:latin typeface="Meiryo UI" panose="020B0604030504040204" pitchFamily="50" charset="-128"/>
              <a:ea typeface="Meiryo UI" panose="020B0604030504040204" pitchFamily="50" charset="-128"/>
            </a:endParaRPr>
          </a:p>
        </p:txBody>
      </p:sp>
      <p:sp>
        <p:nvSpPr>
          <p:cNvPr id="13" name="テキスト ボックス 12"/>
          <p:cNvSpPr txBox="1"/>
          <p:nvPr/>
        </p:nvSpPr>
        <p:spPr>
          <a:xfrm>
            <a:off x="7304969" y="213364"/>
            <a:ext cx="1467654"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ja-JP" altLang="en-US" dirty="0" smtClean="0">
                <a:latin typeface="Meiryo UI" panose="020B0604030504040204" pitchFamily="50" charset="-128"/>
                <a:ea typeface="Meiryo UI" panose="020B0604030504040204" pitchFamily="50" charset="-128"/>
              </a:rPr>
              <a:t>参考資料３</a:t>
            </a:r>
            <a:endParaRPr kumimoji="1" lang="ja-JP" altLang="en-US" dirty="0">
              <a:latin typeface="Meiryo UI" panose="020B0604030504040204" pitchFamily="50" charset="-128"/>
              <a:ea typeface="Meiryo UI" panose="020B0604030504040204" pitchFamily="50" charset="-128"/>
            </a:endParaRPr>
          </a:p>
        </p:txBody>
      </p:sp>
      <p:sp>
        <p:nvSpPr>
          <p:cNvPr id="14" name="テキスト ボックス 13"/>
          <p:cNvSpPr txBox="1"/>
          <p:nvPr/>
        </p:nvSpPr>
        <p:spPr>
          <a:xfrm>
            <a:off x="783771" y="1412776"/>
            <a:ext cx="7604653" cy="584775"/>
          </a:xfrm>
          <a:prstGeom prst="rect">
            <a:avLst/>
          </a:prstGeom>
          <a:noFill/>
        </p:spPr>
        <p:txBody>
          <a:bodyPr wrap="square" rtlCol="0">
            <a:spAutoFit/>
          </a:bodyPr>
          <a:lstStyle/>
          <a:p>
            <a:r>
              <a:rPr kumimoji="1" lang="ja-JP" altLang="en-US" sz="3200" b="1" dirty="0" smtClean="0">
                <a:latin typeface="Meiryo UI" panose="020B0604030504040204" pitchFamily="50" charset="-128"/>
                <a:ea typeface="Meiryo UI" panose="020B0604030504040204" pitchFamily="50" charset="-128"/>
              </a:rPr>
              <a:t>大阪府がん診療拠点病院の見直しについて</a:t>
            </a:r>
            <a:endParaRPr kumimoji="1" lang="ja-JP" altLang="en-US" sz="32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2859014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1"/>
          <p:cNvSpPr txBox="1"/>
          <p:nvPr/>
        </p:nvSpPr>
        <p:spPr>
          <a:xfrm>
            <a:off x="0" y="22798"/>
            <a:ext cx="9144000" cy="504999"/>
          </a:xfrm>
          <a:prstGeom prst="rect">
            <a:avLst/>
          </a:prstGeom>
          <a:solidFill>
            <a:srgbClr val="1F497D">
              <a:lumMod val="50000"/>
            </a:srgbClr>
          </a:solidFill>
          <a:ln w="9525" cmpd="sng">
            <a:noFill/>
          </a:ln>
          <a:effectLst/>
        </p:spPr>
        <p:txBody>
          <a:bodyPr wrap="square" tIns="0" bIns="0" rtlCol="0" anchor="ctr" anchorCtr="0">
            <a:noAutofit/>
          </a:bodyPr>
          <a:lstStyle/>
          <a:p>
            <a:pPr>
              <a:defRPr/>
            </a:pPr>
            <a:r>
              <a:rPr lang="ja-JP" altLang="en-US" sz="2000" b="1" kern="0" dirty="0" smtClean="0">
                <a:solidFill>
                  <a:srgbClr val="FFFFFF"/>
                </a:solidFill>
                <a:latin typeface="Meiryo UI" panose="020B0604030504040204" pitchFamily="50" charset="-128"/>
                <a:ea typeface="Meiryo UI" panose="020B0604030504040204" pitchFamily="50" charset="-128"/>
                <a:cs typeface="Times New Roman"/>
              </a:rPr>
              <a:t>　</a:t>
            </a:r>
            <a:r>
              <a:rPr lang="ja-JP" altLang="en-US" sz="2000" b="1" kern="0" dirty="0">
                <a:solidFill>
                  <a:srgbClr val="FFFFFF"/>
                </a:solidFill>
                <a:latin typeface="Meiryo UI" panose="020B0604030504040204" pitchFamily="50" charset="-128"/>
                <a:ea typeface="Meiryo UI" panose="020B0604030504040204" pitchFamily="50" charset="-128"/>
                <a:cs typeface="Times New Roman"/>
              </a:rPr>
              <a:t> １</a:t>
            </a:r>
            <a:r>
              <a:rPr lang="en-US" altLang="ja-JP" sz="2000" b="1" kern="0" dirty="0" smtClean="0">
                <a:solidFill>
                  <a:srgbClr val="FFFFFF"/>
                </a:solidFill>
                <a:latin typeface="Meiryo UI" panose="020B0604030504040204" pitchFamily="50" charset="-128"/>
                <a:ea typeface="Meiryo UI" panose="020B0604030504040204" pitchFamily="50" charset="-128"/>
                <a:cs typeface="Times New Roman"/>
              </a:rPr>
              <a:t>(</a:t>
            </a:r>
            <a:r>
              <a:rPr lang="ja-JP" altLang="en-US" sz="2000" b="1" kern="0" dirty="0" smtClean="0">
                <a:solidFill>
                  <a:srgbClr val="FFFFFF"/>
                </a:solidFill>
                <a:latin typeface="Meiryo UI" panose="020B0604030504040204" pitchFamily="50" charset="-128"/>
                <a:ea typeface="Meiryo UI" panose="020B0604030504040204" pitchFamily="50" charset="-128"/>
                <a:cs typeface="Times New Roman"/>
              </a:rPr>
              <a:t>４</a:t>
            </a:r>
            <a:r>
              <a:rPr lang="en-US" altLang="ja-JP" sz="2000" b="1" kern="0" dirty="0" smtClean="0">
                <a:solidFill>
                  <a:srgbClr val="FFFFFF"/>
                </a:solidFill>
                <a:latin typeface="Meiryo UI" panose="020B0604030504040204" pitchFamily="50" charset="-128"/>
                <a:ea typeface="Meiryo UI" panose="020B0604030504040204" pitchFamily="50" charset="-128"/>
                <a:cs typeface="Times New Roman"/>
              </a:rPr>
              <a:t>)</a:t>
            </a:r>
            <a:r>
              <a:rPr lang="ja-JP" altLang="en-US" sz="2000" b="1" kern="0" dirty="0" err="1" smtClean="0">
                <a:solidFill>
                  <a:srgbClr val="FFFFFF"/>
                </a:solidFill>
                <a:latin typeface="Meiryo UI" panose="020B0604030504040204" pitchFamily="50" charset="-128"/>
                <a:ea typeface="Meiryo UI" panose="020B0604030504040204" pitchFamily="50" charset="-128"/>
                <a:cs typeface="Times New Roman"/>
              </a:rPr>
              <a:t>ー</a:t>
            </a:r>
            <a:r>
              <a:rPr lang="ja-JP" altLang="en-US" sz="2000" b="1" kern="0" dirty="0">
                <a:solidFill>
                  <a:srgbClr val="FFFFFF"/>
                </a:solidFill>
                <a:latin typeface="Meiryo UI" panose="020B0604030504040204" pitchFamily="50" charset="-128"/>
                <a:ea typeface="Meiryo UI" panose="020B0604030504040204" pitchFamily="50" charset="-128"/>
                <a:cs typeface="Times New Roman"/>
              </a:rPr>
              <a:t>３</a:t>
            </a:r>
            <a:r>
              <a:rPr lang="ja-JP" altLang="en-US" sz="2000" b="1" kern="0" dirty="0" smtClean="0">
                <a:solidFill>
                  <a:srgbClr val="FFFFFF"/>
                </a:solidFill>
                <a:latin typeface="Meiryo UI" panose="020B0604030504040204" pitchFamily="50" charset="-128"/>
                <a:ea typeface="Meiryo UI" panose="020B0604030504040204" pitchFamily="50" charset="-128"/>
                <a:cs typeface="Times New Roman"/>
              </a:rPr>
              <a:t>　</a:t>
            </a:r>
            <a:r>
              <a:rPr lang="ja-JP" altLang="en-US" sz="2000" b="1" kern="0" dirty="0">
                <a:solidFill>
                  <a:srgbClr val="FFFFFF"/>
                </a:solidFill>
                <a:latin typeface="Meiryo UI" panose="020B0604030504040204" pitchFamily="50" charset="-128"/>
                <a:ea typeface="Meiryo UI" panose="020B0604030504040204" pitchFamily="50" charset="-128"/>
                <a:cs typeface="Times New Roman"/>
              </a:rPr>
              <a:t>自院での集学的治療を提供する体制がない病院の取扱い（検討</a:t>
            </a:r>
            <a:r>
              <a:rPr lang="ja-JP" altLang="en-US" sz="2000" b="1" kern="0" dirty="0" smtClean="0">
                <a:solidFill>
                  <a:srgbClr val="FFFFFF"/>
                </a:solidFill>
                <a:latin typeface="Meiryo UI" panose="020B0604030504040204" pitchFamily="50" charset="-128"/>
                <a:ea typeface="Meiryo UI" panose="020B0604030504040204" pitchFamily="50" charset="-128"/>
                <a:cs typeface="Times New Roman"/>
              </a:rPr>
              <a:t>）</a:t>
            </a:r>
            <a:endParaRPr lang="ja-JP" altLang="en-US" sz="2000" b="1" kern="0" dirty="0">
              <a:solidFill>
                <a:srgbClr val="FFFFFF"/>
              </a:solidFill>
              <a:latin typeface="Meiryo UI" panose="020B0604030504040204" pitchFamily="50" charset="-128"/>
              <a:ea typeface="Meiryo UI" panose="020B0604030504040204" pitchFamily="50" charset="-128"/>
              <a:cs typeface="Times New Roman"/>
            </a:endParaRPr>
          </a:p>
        </p:txBody>
      </p:sp>
      <p:sp>
        <p:nvSpPr>
          <p:cNvPr id="7" name="テキスト ボックス 6"/>
          <p:cNvSpPr txBox="1"/>
          <p:nvPr/>
        </p:nvSpPr>
        <p:spPr>
          <a:xfrm>
            <a:off x="171386" y="1471097"/>
            <a:ext cx="3701367" cy="1323439"/>
          </a:xfrm>
          <a:prstGeom prst="rect">
            <a:avLst/>
          </a:prstGeom>
          <a:noFill/>
          <a:ln>
            <a:noFill/>
          </a:ln>
        </p:spPr>
        <p:txBody>
          <a:bodyPr wrap="square" rtlCol="0">
            <a:spAutoFit/>
          </a:bodyPr>
          <a:lstStyle/>
          <a:p>
            <a:pPr>
              <a:lnSpc>
                <a:spcPts val="2400"/>
              </a:lnSpc>
            </a:pPr>
            <a:r>
              <a:rPr lang="en-US" altLang="ja-JP" sz="1400" dirty="0" smtClean="0">
                <a:latin typeface="Meiryo UI" panose="020B0604030504040204" pitchFamily="50" charset="-128"/>
                <a:ea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rPr>
              <a:t>新たな指定区分のイメージ</a:t>
            </a:r>
            <a:r>
              <a:rPr lang="en-US" altLang="ja-JP" sz="1400" dirty="0" smtClean="0">
                <a:latin typeface="Meiryo UI" panose="020B0604030504040204" pitchFamily="50" charset="-128"/>
                <a:ea typeface="Meiryo UI" panose="020B0604030504040204" pitchFamily="50" charset="-128"/>
              </a:rPr>
              <a:t>〕</a:t>
            </a:r>
          </a:p>
          <a:p>
            <a:pPr>
              <a:lnSpc>
                <a:spcPts val="2400"/>
              </a:lnSpc>
            </a:pPr>
            <a:r>
              <a:rPr lang="ja-JP" altLang="en-US" sz="1400" dirty="0" smtClean="0">
                <a:latin typeface="Meiryo UI" panose="020B0604030504040204" pitchFamily="50" charset="-128"/>
                <a:ea typeface="Meiryo UI" panose="020B0604030504040204" pitchFamily="50" charset="-128"/>
              </a:rPr>
              <a:t>（名称例）</a:t>
            </a:r>
            <a:endParaRPr lang="en-US" altLang="ja-JP" sz="1400" dirty="0" smtClean="0">
              <a:latin typeface="Meiryo UI" panose="020B0604030504040204" pitchFamily="50" charset="-128"/>
              <a:ea typeface="Meiryo UI" panose="020B0604030504040204" pitchFamily="50" charset="-128"/>
            </a:endParaRPr>
          </a:p>
          <a:p>
            <a:pPr>
              <a:lnSpc>
                <a:spcPts val="2400"/>
              </a:lnSpc>
            </a:pPr>
            <a:r>
              <a:rPr lang="ja-JP" altLang="en-US" sz="1400" dirty="0" smtClean="0">
                <a:latin typeface="Meiryo UI" panose="020B0604030504040204" pitchFamily="50" charset="-128"/>
                <a:ea typeface="Meiryo UI" panose="020B0604030504040204" pitchFamily="50" charset="-128"/>
              </a:rPr>
              <a:t>・府がん診療推進病院</a:t>
            </a:r>
            <a:endParaRPr lang="en-US" altLang="ja-JP" sz="1400" dirty="0" smtClean="0">
              <a:latin typeface="Meiryo UI" panose="020B0604030504040204" pitchFamily="50" charset="-128"/>
              <a:ea typeface="Meiryo UI" panose="020B0604030504040204" pitchFamily="50" charset="-128"/>
            </a:endParaRPr>
          </a:p>
          <a:p>
            <a:pPr>
              <a:lnSpc>
                <a:spcPts val="2400"/>
              </a:lnSpc>
            </a:pPr>
            <a:r>
              <a:rPr lang="ja-JP" altLang="en-US" sz="1400" dirty="0" smtClean="0">
                <a:latin typeface="Meiryo UI" panose="020B0604030504040204" pitchFamily="50" charset="-128"/>
                <a:ea typeface="Meiryo UI" panose="020B0604030504040204" pitchFamily="50" charset="-128"/>
              </a:rPr>
              <a:t>・府がん診療連携病院　など</a:t>
            </a:r>
            <a:endParaRPr lang="en-US" altLang="ja-JP" sz="1400" dirty="0" smtClean="0">
              <a:latin typeface="Meiryo UI" panose="020B0604030504040204" pitchFamily="50" charset="-128"/>
              <a:ea typeface="Meiryo UI" panose="020B0604030504040204" pitchFamily="50" charset="-128"/>
            </a:endParaRPr>
          </a:p>
        </p:txBody>
      </p:sp>
      <p:sp>
        <p:nvSpPr>
          <p:cNvPr id="9" name="スライド番号プレースホルダー 8"/>
          <p:cNvSpPr>
            <a:spLocks noGrp="1"/>
          </p:cNvSpPr>
          <p:nvPr>
            <p:ph type="sldNum" sz="quarter" idx="12"/>
          </p:nvPr>
        </p:nvSpPr>
        <p:spPr>
          <a:xfrm>
            <a:off x="7086600" y="6472193"/>
            <a:ext cx="2057400" cy="365125"/>
          </a:xfrm>
        </p:spPr>
        <p:txBody>
          <a:bodyPr/>
          <a:lstStyle/>
          <a:p>
            <a:fld id="{3EDE3AD1-F2D3-4350-9CA3-EF0FD7A3BA10}" type="slidenum">
              <a:rPr kumimoji="1" lang="ja-JP" altLang="en-US" smtClean="0"/>
              <a:t>9</a:t>
            </a:fld>
            <a:endParaRPr kumimoji="1" lang="ja-JP" altLang="en-US" dirty="0"/>
          </a:p>
        </p:txBody>
      </p:sp>
      <p:sp>
        <p:nvSpPr>
          <p:cNvPr id="2" name="テキスト ボックス 1"/>
          <p:cNvSpPr txBox="1"/>
          <p:nvPr/>
        </p:nvSpPr>
        <p:spPr>
          <a:xfrm>
            <a:off x="152896" y="1239622"/>
            <a:ext cx="8666075" cy="338554"/>
          </a:xfrm>
          <a:prstGeom prst="rect">
            <a:avLst/>
          </a:prstGeom>
          <a:noFill/>
        </p:spPr>
        <p:txBody>
          <a:bodyPr wrap="square" rtlCol="0">
            <a:spAutoFit/>
          </a:bodyPr>
          <a:lstStyle/>
          <a:p>
            <a:r>
              <a:rPr kumimoji="1" lang="en-US" altLang="ja-JP" sz="1600" b="1" dirty="0" smtClean="0">
                <a:latin typeface="Meiryo UI" panose="020B0604030504040204" pitchFamily="50" charset="-128"/>
                <a:ea typeface="Meiryo UI" panose="020B0604030504040204" pitchFamily="50" charset="-128"/>
              </a:rPr>
              <a:t>【</a:t>
            </a:r>
            <a:r>
              <a:rPr kumimoji="1" lang="ja-JP" altLang="en-US" sz="1600" b="1" dirty="0" smtClean="0">
                <a:latin typeface="Meiryo UI" panose="020B0604030504040204" pitchFamily="50" charset="-128"/>
                <a:ea typeface="Meiryo UI" panose="020B0604030504040204" pitchFamily="50" charset="-128"/>
              </a:rPr>
              <a:t>案２</a:t>
            </a:r>
            <a:r>
              <a:rPr kumimoji="1" lang="en-US" altLang="ja-JP" sz="1600" b="1" dirty="0" smtClean="0">
                <a:latin typeface="Meiryo UI" panose="020B0604030504040204" pitchFamily="50" charset="-128"/>
                <a:ea typeface="Meiryo UI" panose="020B0604030504040204" pitchFamily="50" charset="-128"/>
              </a:rPr>
              <a:t>-</a:t>
            </a:r>
            <a:r>
              <a:rPr kumimoji="1" lang="ja-JP" altLang="en-US" sz="1600" b="1" dirty="0" smtClean="0">
                <a:latin typeface="Meiryo UI" panose="020B0604030504040204" pitchFamily="50" charset="-128"/>
                <a:ea typeface="Meiryo UI" panose="020B0604030504040204" pitchFamily="50" charset="-128"/>
              </a:rPr>
              <a:t>１</a:t>
            </a:r>
            <a:r>
              <a:rPr kumimoji="1" lang="en-US" altLang="ja-JP" sz="1600" b="1" dirty="0" smtClean="0">
                <a:latin typeface="Meiryo UI" panose="020B0604030504040204" pitchFamily="50" charset="-128"/>
                <a:ea typeface="Meiryo UI" panose="020B0604030504040204" pitchFamily="50" charset="-128"/>
              </a:rPr>
              <a:t>】</a:t>
            </a:r>
            <a:r>
              <a:rPr kumimoji="1" lang="ja-JP" altLang="en-US" sz="1600" b="1" dirty="0" smtClean="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別途</a:t>
            </a:r>
            <a:r>
              <a:rPr lang="ja-JP" altLang="en-US" sz="1600" b="1" dirty="0">
                <a:latin typeface="Meiryo UI" panose="020B0604030504040204" pitchFamily="50" charset="-128"/>
                <a:ea typeface="Meiryo UI" panose="020B0604030504040204" pitchFamily="50" charset="-128"/>
              </a:rPr>
              <a:t>、新たな指定区分を設ける</a:t>
            </a:r>
            <a:r>
              <a:rPr lang="ja-JP" altLang="en-US" sz="1600" b="1" dirty="0" smtClean="0">
                <a:latin typeface="Meiryo UI" panose="020B0604030504040204" pitchFamily="50" charset="-128"/>
                <a:ea typeface="Meiryo UI" panose="020B0604030504040204" pitchFamily="50" charset="-128"/>
              </a:rPr>
              <a:t>。</a:t>
            </a:r>
            <a:endParaRPr lang="en-US" altLang="ja-JP" sz="1600" b="1" dirty="0">
              <a:latin typeface="Meiryo UI" panose="020B0604030504040204" pitchFamily="50" charset="-128"/>
              <a:ea typeface="Meiryo UI" panose="020B0604030504040204"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623241257"/>
              </p:ext>
            </p:extLst>
          </p:nvPr>
        </p:nvGraphicFramePr>
        <p:xfrm>
          <a:off x="171386" y="3197752"/>
          <a:ext cx="8880389" cy="1993708"/>
        </p:xfrm>
        <a:graphic>
          <a:graphicData uri="http://schemas.openxmlformats.org/drawingml/2006/table">
            <a:tbl>
              <a:tblPr firstRow="1" bandRow="1">
                <a:tableStyleId>{5C22544A-7EE6-4342-B048-85BDC9FD1C3A}</a:tableStyleId>
              </a:tblPr>
              <a:tblGrid>
                <a:gridCol w="4360273">
                  <a:extLst>
                    <a:ext uri="{9D8B030D-6E8A-4147-A177-3AD203B41FA5}">
                      <a16:colId xmlns:a16="http://schemas.microsoft.com/office/drawing/2014/main" val="2342265941"/>
                    </a:ext>
                  </a:extLst>
                </a:gridCol>
                <a:gridCol w="4520116">
                  <a:extLst>
                    <a:ext uri="{9D8B030D-6E8A-4147-A177-3AD203B41FA5}">
                      <a16:colId xmlns:a16="http://schemas.microsoft.com/office/drawing/2014/main" val="1731820817"/>
                    </a:ext>
                  </a:extLst>
                </a:gridCol>
              </a:tblGrid>
              <a:tr h="146502">
                <a:tc>
                  <a:txBody>
                    <a:bodyPr/>
                    <a:lstStyle/>
                    <a:p>
                      <a:pPr marL="133350" indent="-133350" algn="ctr" defTabSz="914400" rtl="0" eaLnBrk="1" latinLnBrk="0" hangingPunct="1">
                        <a:spcAft>
                          <a:spcPts val="0"/>
                        </a:spcAft>
                      </a:pPr>
                      <a:r>
                        <a:rPr kumimoji="1" lang="ja-JP" sz="1400"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メリット</a:t>
                      </a:r>
                    </a:p>
                  </a:txBody>
                  <a:tcPr marL="68580" marR="68580" marT="0" marB="0" anchor="ctr"/>
                </a:tc>
                <a:tc>
                  <a:txBody>
                    <a:bodyPr/>
                    <a:lstStyle/>
                    <a:p>
                      <a:pPr marL="133350" indent="-133350" algn="ctr" defTabSz="914400" rtl="0" eaLnBrk="1" latinLnBrk="0" hangingPunct="1">
                        <a:spcAft>
                          <a:spcPts val="0"/>
                        </a:spcAft>
                      </a:pPr>
                      <a:r>
                        <a:rPr kumimoji="1" lang="ja-JP" sz="1400"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課題</a:t>
                      </a:r>
                    </a:p>
                  </a:txBody>
                  <a:tcPr marL="68580" marR="68580" marT="0" marB="0" anchor="ctr"/>
                </a:tc>
                <a:extLst>
                  <a:ext uri="{0D108BD9-81ED-4DB2-BD59-A6C34878D82A}">
                    <a16:rowId xmlns:a16="http://schemas.microsoft.com/office/drawing/2014/main" val="230792426"/>
                  </a:ext>
                </a:extLst>
              </a:tr>
              <a:tr h="439506">
                <a:tc>
                  <a:txBody>
                    <a:bodyPr/>
                    <a:lstStyle/>
                    <a:p>
                      <a:pPr algn="just">
                        <a:spcAft>
                          <a:spcPts val="0"/>
                        </a:spcAft>
                      </a:pPr>
                      <a:r>
                        <a:rPr lang="ja-JP" altLang="ja-JP"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府の関与を残すことで、自院で対応可能ながん診療のほか、相談支援・緩和ケアを含めたがん医療の質の担保（均てん化）が可能</a:t>
                      </a:r>
                      <a:endParaRPr lang="ja-JP" alt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marL="133350" indent="-133350" algn="l" defTabSz="914400" rtl="0" eaLnBrk="1" latinLnBrk="0" hangingPunct="1">
                        <a:spcAft>
                          <a:spcPts val="0"/>
                        </a:spcAft>
                      </a:pPr>
                      <a:r>
                        <a:rPr kumimoji="1" lang="ja-JP" sz="1400"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rPr>
                        <a:t>・「国拠点」「府拠点」「府肺拠点」に加え、新たなカテゴリーが増えることとなり、府民にわかりにくくなる。</a:t>
                      </a:r>
                    </a:p>
                  </a:txBody>
                  <a:tcPr marL="68580" marR="68580" marT="0" marB="0" anchor="ctr"/>
                </a:tc>
                <a:extLst>
                  <a:ext uri="{0D108BD9-81ED-4DB2-BD59-A6C34878D82A}">
                    <a16:rowId xmlns:a16="http://schemas.microsoft.com/office/drawing/2014/main" val="1868738263"/>
                  </a:ext>
                </a:extLst>
              </a:tr>
              <a:tr h="316215">
                <a:tc>
                  <a:txBody>
                    <a:bodyPr/>
                    <a:lstStyle/>
                    <a:p>
                      <a:pPr marL="133350" indent="-133350" algn="l">
                        <a:spcAft>
                          <a:spcPts val="0"/>
                        </a:spcAft>
                      </a:pPr>
                      <a:r>
                        <a:rPr lang="ja-JP"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・緩和</a:t>
                      </a:r>
                      <a:r>
                        <a:rPr lang="ja-JP" sz="1400" kern="100" dirty="0">
                          <a:effectLst/>
                          <a:latin typeface="Meiryo UI" panose="020B0604030504040204" pitchFamily="50" charset="-128"/>
                          <a:ea typeface="Meiryo UI" panose="020B0604030504040204" pitchFamily="50" charset="-128"/>
                          <a:cs typeface="Times New Roman" panose="02020603050405020304" pitchFamily="18" charset="0"/>
                        </a:rPr>
                        <a:t>ケアや相談支援体制</a:t>
                      </a:r>
                      <a:r>
                        <a:rPr lang="ja-JP"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等</a:t>
                      </a:r>
                      <a:r>
                        <a:rPr lang="ja-JP" altLang="en-US"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について</a:t>
                      </a:r>
                      <a:r>
                        <a:rPr lang="ja-JP"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地域のニーズに応じたきめ細やかな</a:t>
                      </a:r>
                      <a:r>
                        <a:rPr lang="ja-JP"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がん</a:t>
                      </a:r>
                      <a:r>
                        <a:rPr lang="ja-JP" sz="1400" kern="100" dirty="0">
                          <a:effectLst/>
                          <a:latin typeface="Meiryo UI" panose="020B0604030504040204" pitchFamily="50" charset="-128"/>
                          <a:ea typeface="Meiryo UI" panose="020B0604030504040204" pitchFamily="50" charset="-128"/>
                          <a:cs typeface="Times New Roman" panose="02020603050405020304" pitchFamily="18" charset="0"/>
                        </a:rPr>
                        <a:t>患者</a:t>
                      </a:r>
                      <a:r>
                        <a:rPr lang="ja-JP"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支援</a:t>
                      </a:r>
                      <a:r>
                        <a:rPr lang="ja-JP" altLang="en-US"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の</a:t>
                      </a:r>
                      <a:r>
                        <a:rPr lang="ja-JP"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体制</a:t>
                      </a:r>
                      <a:r>
                        <a:rPr lang="ja-JP" sz="1400" kern="100" dirty="0">
                          <a:effectLst/>
                          <a:latin typeface="Meiryo UI" panose="020B0604030504040204" pitchFamily="50" charset="-128"/>
                          <a:ea typeface="Meiryo UI" panose="020B0604030504040204" pitchFamily="50" charset="-128"/>
                          <a:cs typeface="Times New Roman" panose="02020603050405020304" pitchFamily="18" charset="0"/>
                        </a:rPr>
                        <a:t>が維持できる</a:t>
                      </a:r>
                    </a:p>
                  </a:txBody>
                  <a:tcPr marL="68580" marR="6858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ja-JP"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・「拠点病院」の指定から</a:t>
                      </a:r>
                      <a:r>
                        <a:rPr lang="ja-JP" altLang="en-US"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外れ</a:t>
                      </a:r>
                      <a:r>
                        <a:rPr lang="ja-JP" altLang="ja-JP"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ないように、例えば治療実績が豊富とは言えない医師で診療体制を確保する</a:t>
                      </a:r>
                      <a:r>
                        <a:rPr lang="ja-JP" altLang="en-US"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病院</a:t>
                      </a:r>
                      <a:r>
                        <a:rPr lang="ja-JP" altLang="ja-JP"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が生じる可能性がある</a:t>
                      </a:r>
                    </a:p>
                  </a:txBody>
                  <a:tcPr marL="68580" marR="68580" marT="0" marB="0" anchor="ctr"/>
                </a:tc>
                <a:extLst>
                  <a:ext uri="{0D108BD9-81ED-4DB2-BD59-A6C34878D82A}">
                    <a16:rowId xmlns:a16="http://schemas.microsoft.com/office/drawing/2014/main" val="3530465907"/>
                  </a:ext>
                </a:extLst>
              </a:tr>
              <a:tr h="50018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・南河内</a:t>
                      </a:r>
                      <a:r>
                        <a:rPr lang="ja-JP" altLang="ja-JP"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圏域に府がん拠点病院</a:t>
                      </a:r>
                      <a:r>
                        <a:rPr lang="ja-JP" altLang="en-US"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はなくなるが、一定の治療ができている病院を府民に示すことができる</a:t>
                      </a:r>
                      <a:endParaRPr lang="en-US" altLang="ja-JP" sz="1400" kern="100" dirty="0" smtClean="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l">
                        <a:spcAft>
                          <a:spcPts val="0"/>
                        </a:spcAft>
                      </a:pP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051817998"/>
                  </a:ext>
                </a:extLst>
              </a:tr>
            </a:tbl>
          </a:graphicData>
        </a:graphic>
      </p:graphicFrame>
      <p:sp>
        <p:nvSpPr>
          <p:cNvPr id="8" name="テキスト ボックス 7"/>
          <p:cNvSpPr txBox="1"/>
          <p:nvPr/>
        </p:nvSpPr>
        <p:spPr>
          <a:xfrm>
            <a:off x="152896" y="679112"/>
            <a:ext cx="8433012" cy="369332"/>
          </a:xfrm>
          <a:prstGeom prst="rect">
            <a:avLst/>
          </a:prstGeom>
          <a:noFill/>
          <a:ln>
            <a:solidFill>
              <a:schemeClr val="tx1"/>
            </a:solidFill>
          </a:ln>
        </p:spPr>
        <p:txBody>
          <a:bodyPr wrap="square" rtlCol="0">
            <a:spAutoFit/>
          </a:bodyPr>
          <a:lstStyle/>
          <a:p>
            <a:r>
              <a:rPr kumimoji="1" lang="ja-JP" altLang="en-US" b="1" dirty="0">
                <a:latin typeface="Meiryo UI" panose="020B0604030504040204" pitchFamily="50" charset="-128"/>
                <a:ea typeface="Meiryo UI" panose="020B0604030504040204" pitchFamily="50" charset="-128"/>
              </a:rPr>
              <a:t>論点２</a:t>
            </a:r>
            <a:r>
              <a:rPr kumimoji="1" lang="en-US" altLang="ja-JP" b="1" dirty="0">
                <a:latin typeface="Meiryo UI" panose="020B0604030504040204" pitchFamily="50" charset="-128"/>
                <a:ea typeface="Meiryo UI" panose="020B0604030504040204" pitchFamily="50" charset="-128"/>
              </a:rPr>
              <a:t>:</a:t>
            </a:r>
            <a:r>
              <a:rPr kumimoji="1" lang="ja-JP" altLang="en-US" b="1" dirty="0">
                <a:latin typeface="Meiryo UI" panose="020B0604030504040204" pitchFamily="50" charset="-128"/>
                <a:ea typeface="Meiryo UI" panose="020B0604030504040204" pitchFamily="50" charset="-128"/>
              </a:rPr>
              <a:t>拠点病院の指定からはずれた病院の取扱いについて</a:t>
            </a:r>
          </a:p>
        </p:txBody>
      </p:sp>
      <p:sp>
        <p:nvSpPr>
          <p:cNvPr id="10" name="テキスト ボックス 9"/>
          <p:cNvSpPr txBox="1"/>
          <p:nvPr/>
        </p:nvSpPr>
        <p:spPr>
          <a:xfrm>
            <a:off x="2324042" y="1471097"/>
            <a:ext cx="6494929" cy="1631216"/>
          </a:xfrm>
          <a:prstGeom prst="rect">
            <a:avLst/>
          </a:prstGeom>
          <a:noFill/>
          <a:ln>
            <a:noFill/>
          </a:ln>
        </p:spPr>
        <p:txBody>
          <a:bodyPr wrap="square" rtlCol="0">
            <a:spAutoFit/>
          </a:bodyPr>
          <a:lstStyle/>
          <a:p>
            <a:pPr>
              <a:lnSpc>
                <a:spcPts val="2400"/>
              </a:lnSpc>
            </a:pPr>
            <a:r>
              <a:rPr lang="ja-JP" altLang="en-US" sz="1400" dirty="0" smtClean="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要件例</a:t>
            </a:r>
            <a:r>
              <a:rPr lang="ja-JP" altLang="en-US" sz="1400" dirty="0" smtClean="0">
                <a:latin typeface="Meiryo UI" panose="020B0604030504040204" pitchFamily="50" charset="-128"/>
                <a:ea typeface="Meiryo UI" panose="020B0604030504040204" pitchFamily="50" charset="-128"/>
              </a:rPr>
              <a:t>）</a:t>
            </a:r>
            <a:endParaRPr lang="en-US" altLang="ja-JP" sz="1400" dirty="0" smtClean="0">
              <a:latin typeface="Meiryo UI" panose="020B0604030504040204" pitchFamily="50" charset="-128"/>
              <a:ea typeface="Meiryo UI" panose="020B0604030504040204" pitchFamily="50" charset="-128"/>
            </a:endParaRPr>
          </a:p>
          <a:p>
            <a:pPr>
              <a:lnSpc>
                <a:spcPts val="2400"/>
              </a:lnSpc>
            </a:pPr>
            <a:r>
              <a:rPr lang="ja-JP" altLang="en-US" sz="1400" dirty="0" smtClean="0">
                <a:latin typeface="Meiryo UI" panose="020B0604030504040204" pitchFamily="50" charset="-128"/>
                <a:ea typeface="Meiryo UI" panose="020B0604030504040204" pitchFamily="50" charset="-128"/>
              </a:rPr>
              <a:t>・</a:t>
            </a:r>
            <a:r>
              <a:rPr lang="en-US" altLang="ja-JP" sz="1400" dirty="0" smtClean="0">
                <a:latin typeface="Meiryo UI" panose="020B0604030504040204" pitchFamily="50" charset="-128"/>
                <a:ea typeface="Meiryo UI" panose="020B0604030504040204" pitchFamily="50" charset="-128"/>
              </a:rPr>
              <a:t>4</a:t>
            </a:r>
            <a:r>
              <a:rPr lang="ja-JP" altLang="en-US" sz="1400" dirty="0" smtClean="0">
                <a:latin typeface="Meiryo UI" panose="020B0604030504040204" pitchFamily="50" charset="-128"/>
                <a:ea typeface="Meiryo UI" panose="020B0604030504040204" pitchFamily="50" charset="-128"/>
              </a:rPr>
              <a:t>大がんについて自院で集学的治療が提供できる</a:t>
            </a:r>
            <a:endParaRPr lang="en-US" altLang="ja-JP" sz="1400" dirty="0" smtClean="0">
              <a:latin typeface="Meiryo UI" panose="020B0604030504040204" pitchFamily="50" charset="-128"/>
              <a:ea typeface="Meiryo UI" panose="020B0604030504040204" pitchFamily="50" charset="-128"/>
            </a:endParaRPr>
          </a:p>
          <a:p>
            <a:pPr>
              <a:lnSpc>
                <a:spcPts val="2400"/>
              </a:lnSpc>
            </a:pPr>
            <a:r>
              <a:rPr lang="ja-JP" altLang="en-US" sz="1400" dirty="0" smtClean="0">
                <a:latin typeface="Meiryo UI" panose="020B0604030504040204" pitchFamily="50" charset="-128"/>
                <a:ea typeface="Meiryo UI" panose="020B0604030504040204" pitchFamily="50" charset="-128"/>
              </a:rPr>
              <a:t>・対応</a:t>
            </a:r>
            <a:r>
              <a:rPr lang="ja-JP" altLang="en-US" sz="1400" dirty="0">
                <a:latin typeface="Meiryo UI" panose="020B0604030504040204" pitchFamily="50" charset="-128"/>
                <a:ea typeface="Meiryo UI" panose="020B0604030504040204" pitchFamily="50" charset="-128"/>
              </a:rPr>
              <a:t>できるがん種については、具体的に</a:t>
            </a:r>
            <a:r>
              <a:rPr lang="ja-JP" altLang="en-US" sz="1400" dirty="0" smtClean="0">
                <a:latin typeface="Meiryo UI" panose="020B0604030504040204" pitchFamily="50" charset="-128"/>
                <a:ea typeface="Meiryo UI" panose="020B0604030504040204" pitchFamily="50" charset="-128"/>
              </a:rPr>
              <a:t>明示</a:t>
            </a:r>
            <a:endParaRPr lang="en-US" altLang="ja-JP" sz="1400" dirty="0" smtClean="0">
              <a:latin typeface="Meiryo UI" panose="020B0604030504040204" pitchFamily="50" charset="-128"/>
              <a:ea typeface="Meiryo UI" panose="020B0604030504040204" pitchFamily="50" charset="-128"/>
            </a:endParaRPr>
          </a:p>
          <a:p>
            <a:pPr>
              <a:lnSpc>
                <a:spcPts val="2400"/>
              </a:lnSpc>
            </a:pPr>
            <a:r>
              <a:rPr lang="ja-JP" altLang="en-US" sz="1400" dirty="0" smtClean="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その他の要件（緩和ケアの実施、相談支援体制の整備など</a:t>
            </a:r>
            <a:r>
              <a:rPr lang="ja-JP" altLang="en-US" sz="1400" dirty="0" smtClean="0">
                <a:latin typeface="Meiryo UI" panose="020B0604030504040204" pitchFamily="50" charset="-128"/>
                <a:ea typeface="Meiryo UI" panose="020B0604030504040204" pitchFamily="50" charset="-128"/>
              </a:rPr>
              <a:t>）をすべて</a:t>
            </a:r>
            <a:r>
              <a:rPr lang="ja-JP" altLang="en-US" sz="1400" dirty="0">
                <a:latin typeface="Meiryo UI" panose="020B0604030504040204" pitchFamily="50" charset="-128"/>
                <a:ea typeface="Meiryo UI" panose="020B0604030504040204" pitchFamily="50" charset="-128"/>
              </a:rPr>
              <a:t>満たして</a:t>
            </a:r>
            <a:r>
              <a:rPr lang="ja-JP" altLang="en-US" sz="1400" dirty="0" smtClean="0">
                <a:latin typeface="Meiryo UI" panose="020B0604030504040204" pitchFamily="50" charset="-128"/>
                <a:ea typeface="Meiryo UI" panose="020B0604030504040204" pitchFamily="50" charset="-128"/>
              </a:rPr>
              <a:t>いる</a:t>
            </a:r>
            <a:endParaRPr lang="en-US" altLang="ja-JP" sz="1400" dirty="0" smtClean="0">
              <a:latin typeface="Meiryo UI" panose="020B0604030504040204" pitchFamily="50" charset="-128"/>
              <a:ea typeface="Meiryo UI" panose="020B0604030504040204" pitchFamily="50" charset="-128"/>
            </a:endParaRPr>
          </a:p>
          <a:p>
            <a:pPr>
              <a:lnSpc>
                <a:spcPts val="2400"/>
              </a:lnSpc>
            </a:pPr>
            <a:r>
              <a:rPr lang="ja-JP" altLang="en-US" sz="1400" dirty="0" smtClean="0">
                <a:latin typeface="Meiryo UI" panose="020B0604030504040204" pitchFamily="50" charset="-128"/>
                <a:ea typeface="Meiryo UI" panose="020B0604030504040204" pitchFamily="50" charset="-128"/>
              </a:rPr>
              <a:t>・連携先を明確にしている</a:t>
            </a:r>
            <a:r>
              <a:rPr lang="ja-JP" altLang="en-US" sz="1400" dirty="0">
                <a:latin typeface="Meiryo UI" panose="020B0604030504040204" pitchFamily="50" charset="-128"/>
                <a:ea typeface="Meiryo UI" panose="020B0604030504040204" pitchFamily="50" charset="-128"/>
              </a:rPr>
              <a:t>　</a:t>
            </a:r>
          </a:p>
        </p:txBody>
      </p:sp>
      <p:sp>
        <p:nvSpPr>
          <p:cNvPr id="11" name="テキスト ボックス 10"/>
          <p:cNvSpPr txBox="1"/>
          <p:nvPr/>
        </p:nvSpPr>
        <p:spPr>
          <a:xfrm>
            <a:off x="171386" y="5286899"/>
            <a:ext cx="8666075" cy="338554"/>
          </a:xfrm>
          <a:prstGeom prst="rect">
            <a:avLst/>
          </a:prstGeom>
          <a:noFill/>
        </p:spPr>
        <p:txBody>
          <a:bodyPr wrap="square" rtlCol="0">
            <a:spAutoFit/>
          </a:bodyPr>
          <a:lstStyle/>
          <a:p>
            <a:r>
              <a:rPr kumimoji="1" lang="en-US" altLang="ja-JP" sz="1600" b="1" dirty="0" smtClean="0">
                <a:latin typeface="Meiryo UI" panose="020B0604030504040204" pitchFamily="50" charset="-128"/>
                <a:ea typeface="Meiryo UI" panose="020B0604030504040204" pitchFamily="50" charset="-128"/>
              </a:rPr>
              <a:t>【</a:t>
            </a:r>
            <a:r>
              <a:rPr kumimoji="1" lang="ja-JP" altLang="en-US" sz="1600" b="1" dirty="0" smtClean="0">
                <a:latin typeface="Meiryo UI" panose="020B0604030504040204" pitchFamily="50" charset="-128"/>
                <a:ea typeface="Meiryo UI" panose="020B0604030504040204" pitchFamily="50" charset="-128"/>
              </a:rPr>
              <a:t>案２</a:t>
            </a:r>
            <a:r>
              <a:rPr kumimoji="1" lang="en-US" altLang="ja-JP" sz="1600" b="1" dirty="0" smtClean="0">
                <a:latin typeface="Meiryo UI" panose="020B0604030504040204" pitchFamily="50" charset="-128"/>
                <a:ea typeface="Meiryo UI" panose="020B0604030504040204" pitchFamily="50" charset="-128"/>
              </a:rPr>
              <a:t>-</a:t>
            </a:r>
            <a:r>
              <a:rPr kumimoji="1" lang="ja-JP" altLang="en-US" sz="1600" b="1" dirty="0" smtClean="0">
                <a:latin typeface="Meiryo UI" panose="020B0604030504040204" pitchFamily="50" charset="-128"/>
                <a:ea typeface="Meiryo UI" panose="020B0604030504040204" pitchFamily="50" charset="-128"/>
              </a:rPr>
              <a:t>２</a:t>
            </a:r>
            <a:r>
              <a:rPr kumimoji="1" lang="en-US" altLang="ja-JP" sz="1600" b="1" dirty="0" smtClean="0">
                <a:latin typeface="Meiryo UI" panose="020B0604030504040204" pitchFamily="50" charset="-128"/>
                <a:ea typeface="Meiryo UI" panose="020B0604030504040204" pitchFamily="50" charset="-128"/>
              </a:rPr>
              <a:t>】</a:t>
            </a:r>
            <a:r>
              <a:rPr kumimoji="1" lang="ja-JP" altLang="en-US" sz="1600" b="1" dirty="0" smtClean="0">
                <a:latin typeface="Meiryo UI" panose="020B0604030504040204" pitchFamily="50" charset="-128"/>
                <a:ea typeface="Meiryo UI" panose="020B0604030504040204" pitchFamily="50" charset="-128"/>
              </a:rPr>
              <a:t>　</a:t>
            </a:r>
            <a:r>
              <a:rPr lang="ja-JP" altLang="en-US" sz="1600" b="1" dirty="0">
                <a:latin typeface="Meiryo UI" panose="020B0604030504040204" pitchFamily="50" charset="-128"/>
                <a:ea typeface="Meiryo UI" panose="020B0604030504040204" pitchFamily="50" charset="-128"/>
              </a:rPr>
              <a:t>特に新たな指定は</a:t>
            </a:r>
            <a:r>
              <a:rPr lang="ja-JP" altLang="en-US" sz="1600" b="1" dirty="0" smtClean="0">
                <a:latin typeface="Meiryo UI" panose="020B0604030504040204" pitchFamily="50" charset="-128"/>
                <a:ea typeface="Meiryo UI" panose="020B0604030504040204" pitchFamily="50" charset="-128"/>
              </a:rPr>
              <a:t>行わない</a:t>
            </a:r>
            <a:endParaRPr lang="ja-JP" altLang="en-US" sz="1600" b="1" dirty="0">
              <a:latin typeface="Meiryo UI" panose="020B0604030504040204" pitchFamily="50" charset="-128"/>
              <a:ea typeface="Meiryo UI" panose="020B0604030504040204" pitchFamily="50" charset="-128"/>
            </a:endParaRPr>
          </a:p>
        </p:txBody>
      </p:sp>
      <p:graphicFrame>
        <p:nvGraphicFramePr>
          <p:cNvPr id="13" name="表 12"/>
          <p:cNvGraphicFramePr>
            <a:graphicFrameLocks noGrp="1"/>
          </p:cNvGraphicFramePr>
          <p:nvPr>
            <p:extLst>
              <p:ext uri="{D42A27DB-BD31-4B8C-83A1-F6EECF244321}">
                <p14:modId xmlns:p14="http://schemas.microsoft.com/office/powerpoint/2010/main" val="2998509505"/>
              </p:ext>
            </p:extLst>
          </p:nvPr>
        </p:nvGraphicFramePr>
        <p:xfrm>
          <a:off x="152896" y="5608786"/>
          <a:ext cx="8880389" cy="853440"/>
        </p:xfrm>
        <a:graphic>
          <a:graphicData uri="http://schemas.openxmlformats.org/drawingml/2006/table">
            <a:tbl>
              <a:tblPr firstRow="1" bandRow="1">
                <a:tableStyleId>{5C22544A-7EE6-4342-B048-85BDC9FD1C3A}</a:tableStyleId>
              </a:tblPr>
              <a:tblGrid>
                <a:gridCol w="4351868">
                  <a:extLst>
                    <a:ext uri="{9D8B030D-6E8A-4147-A177-3AD203B41FA5}">
                      <a16:colId xmlns:a16="http://schemas.microsoft.com/office/drawing/2014/main" val="2342265941"/>
                    </a:ext>
                  </a:extLst>
                </a:gridCol>
                <a:gridCol w="4528521">
                  <a:extLst>
                    <a:ext uri="{9D8B030D-6E8A-4147-A177-3AD203B41FA5}">
                      <a16:colId xmlns:a16="http://schemas.microsoft.com/office/drawing/2014/main" val="1731820817"/>
                    </a:ext>
                  </a:extLst>
                </a:gridCol>
              </a:tblGrid>
              <a:tr h="179573">
                <a:tc>
                  <a:txBody>
                    <a:bodyPr/>
                    <a:lstStyle/>
                    <a:p>
                      <a:pPr marL="133350" indent="-133350" algn="ctr" defTabSz="914400" rtl="0" eaLnBrk="1" latinLnBrk="0" hangingPunct="1">
                        <a:spcAft>
                          <a:spcPts val="0"/>
                        </a:spcAft>
                      </a:pPr>
                      <a:r>
                        <a:rPr kumimoji="1" lang="ja-JP" sz="1400"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メリット</a:t>
                      </a:r>
                    </a:p>
                  </a:txBody>
                  <a:tcPr marL="68580" marR="68580" marT="0" marB="0" anchor="ctr"/>
                </a:tc>
                <a:tc>
                  <a:txBody>
                    <a:bodyPr/>
                    <a:lstStyle/>
                    <a:p>
                      <a:pPr marL="133350" indent="-133350" algn="ctr" defTabSz="914400" rtl="0" eaLnBrk="1" latinLnBrk="0" hangingPunct="1">
                        <a:spcAft>
                          <a:spcPts val="0"/>
                        </a:spcAft>
                      </a:pPr>
                      <a:r>
                        <a:rPr kumimoji="1" lang="ja-JP" sz="1400"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課題</a:t>
                      </a:r>
                    </a:p>
                  </a:txBody>
                  <a:tcPr marL="68580" marR="68580" marT="0" marB="0" anchor="ctr"/>
                </a:tc>
                <a:extLst>
                  <a:ext uri="{0D108BD9-81ED-4DB2-BD59-A6C34878D82A}">
                    <a16:rowId xmlns:a16="http://schemas.microsoft.com/office/drawing/2014/main" val="230792426"/>
                  </a:ext>
                </a:extLst>
              </a:tr>
              <a:tr h="538719">
                <a:tc>
                  <a:txBody>
                    <a:bodyPr/>
                    <a:lstStyle/>
                    <a:p>
                      <a:pPr algn="just">
                        <a:spcAft>
                          <a:spcPts val="0"/>
                        </a:spcAft>
                      </a:pPr>
                      <a:r>
                        <a:rPr lang="ja-JP" altLang="en-US"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・府民にわかりやすい。</a:t>
                      </a:r>
                      <a:endParaRPr lang="en-US" altLang="ja-JP" sz="1400" kern="100" dirty="0" smtClean="0">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endParaRPr lang="en-US" altLang="ja-JP" sz="1400" kern="100" dirty="0" smtClean="0">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endParaRPr lang="ja-JP" alt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marL="133350" indent="-133350" algn="l" defTabSz="914400" rtl="0" eaLnBrk="1" latinLnBrk="0" hangingPunct="1">
                        <a:spcAft>
                          <a:spcPts val="0"/>
                        </a:spcAft>
                      </a:pPr>
                      <a:r>
                        <a:rPr kumimoji="1" lang="ja-JP" altLang="en-US" sz="1400" kern="100" dirty="0" smtClean="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rPr>
                        <a:t>・府の関与がある病院が減り、拠点病院からはずれた病院の相談支援・緩和ケアを含めたがん医療の質の担保が難しくなる。</a:t>
                      </a:r>
                      <a:endParaRPr kumimoji="1" lang="en-US" altLang="ja-JP" sz="1400" kern="100" dirty="0" smtClean="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868738263"/>
                  </a:ext>
                </a:extLst>
              </a:tr>
            </a:tbl>
          </a:graphicData>
        </a:graphic>
      </p:graphicFrame>
    </p:spTree>
    <p:extLst>
      <p:ext uri="{BB962C8B-B14F-4D97-AF65-F5344CB8AC3E}">
        <p14:creationId xmlns:p14="http://schemas.microsoft.com/office/powerpoint/2010/main" val="17496107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1"/>
          <p:cNvSpPr txBox="1"/>
          <p:nvPr/>
        </p:nvSpPr>
        <p:spPr>
          <a:xfrm>
            <a:off x="13447" y="-4096"/>
            <a:ext cx="9144000" cy="504999"/>
          </a:xfrm>
          <a:prstGeom prst="rect">
            <a:avLst/>
          </a:prstGeom>
          <a:solidFill>
            <a:srgbClr val="1F497D">
              <a:lumMod val="50000"/>
            </a:srgbClr>
          </a:solidFill>
          <a:ln w="9525" cmpd="sng">
            <a:noFill/>
          </a:ln>
          <a:effectLst/>
        </p:spPr>
        <p:txBody>
          <a:bodyPr wrap="square" tIns="0" bIns="0" rtlCol="0" anchor="ctr" anchorCtr="0">
            <a:noAutofit/>
          </a:bodyPr>
          <a:lstStyle/>
          <a:p>
            <a:pPr lvl="0">
              <a:defRPr/>
            </a:pPr>
            <a:r>
              <a:rPr lang="ja-JP" altLang="en-US" sz="2000" b="1" kern="0" dirty="0" smtClean="0">
                <a:solidFill>
                  <a:srgbClr val="FFFFFF"/>
                </a:solidFill>
                <a:latin typeface="Meiryo UI" panose="020B0604030504040204" pitchFamily="50" charset="-128"/>
                <a:ea typeface="Meiryo UI" panose="020B0604030504040204" pitchFamily="50" charset="-128"/>
                <a:cs typeface="Times New Roman"/>
              </a:rPr>
              <a:t>　</a:t>
            </a:r>
            <a:r>
              <a:rPr lang="ja-JP" altLang="en-US" sz="2000" b="1" kern="0" dirty="0">
                <a:solidFill>
                  <a:srgbClr val="FFFFFF"/>
                </a:solidFill>
                <a:latin typeface="Meiryo UI" panose="020B0604030504040204" pitchFamily="50" charset="-128"/>
                <a:ea typeface="Meiryo UI" panose="020B0604030504040204" pitchFamily="50" charset="-128"/>
                <a:cs typeface="Times New Roman"/>
              </a:rPr>
              <a:t> １</a:t>
            </a:r>
            <a:r>
              <a:rPr lang="en-US" altLang="ja-JP" sz="2000" b="1" kern="0" dirty="0" smtClean="0">
                <a:solidFill>
                  <a:srgbClr val="FFFFFF"/>
                </a:solidFill>
                <a:latin typeface="Meiryo UI" panose="020B0604030504040204" pitchFamily="50" charset="-128"/>
                <a:ea typeface="Meiryo UI" panose="020B0604030504040204" pitchFamily="50" charset="-128"/>
                <a:cs typeface="Times New Roman"/>
              </a:rPr>
              <a:t>(</a:t>
            </a:r>
            <a:r>
              <a:rPr lang="ja-JP" altLang="en-US" sz="2000" b="1" kern="0" dirty="0" smtClean="0">
                <a:solidFill>
                  <a:srgbClr val="FFFFFF"/>
                </a:solidFill>
                <a:latin typeface="Meiryo UI" panose="020B0604030504040204" pitchFamily="50" charset="-128"/>
                <a:ea typeface="Meiryo UI" panose="020B0604030504040204" pitchFamily="50" charset="-128"/>
                <a:cs typeface="Times New Roman"/>
              </a:rPr>
              <a:t>４</a:t>
            </a:r>
            <a:r>
              <a:rPr lang="en-US" altLang="ja-JP" sz="2000" b="1" kern="0" dirty="0" smtClean="0">
                <a:solidFill>
                  <a:srgbClr val="FFFFFF"/>
                </a:solidFill>
                <a:latin typeface="Meiryo UI" panose="020B0604030504040204" pitchFamily="50" charset="-128"/>
                <a:ea typeface="Meiryo UI" panose="020B0604030504040204" pitchFamily="50" charset="-128"/>
                <a:cs typeface="Times New Roman"/>
              </a:rPr>
              <a:t>)</a:t>
            </a:r>
            <a:r>
              <a:rPr lang="ja-JP" altLang="en-US" sz="2000" b="1" kern="0" dirty="0" err="1" smtClean="0">
                <a:solidFill>
                  <a:srgbClr val="FFFFFF"/>
                </a:solidFill>
                <a:latin typeface="Meiryo UI" panose="020B0604030504040204" pitchFamily="50" charset="-128"/>
                <a:ea typeface="Meiryo UI" panose="020B0604030504040204" pitchFamily="50" charset="-128"/>
                <a:cs typeface="Times New Roman"/>
              </a:rPr>
              <a:t>ー</a:t>
            </a:r>
            <a:r>
              <a:rPr lang="ja-JP" altLang="en-US" sz="2000" b="1" kern="0" dirty="0">
                <a:solidFill>
                  <a:srgbClr val="FFFFFF"/>
                </a:solidFill>
                <a:latin typeface="Meiryo UI" panose="020B0604030504040204" pitchFamily="50" charset="-128"/>
                <a:ea typeface="Meiryo UI" panose="020B0604030504040204" pitchFamily="50" charset="-128"/>
                <a:cs typeface="Times New Roman"/>
              </a:rPr>
              <a:t>４</a:t>
            </a:r>
            <a:r>
              <a:rPr lang="ja-JP" altLang="en-US" sz="2000" b="1" kern="0" dirty="0" smtClean="0">
                <a:solidFill>
                  <a:srgbClr val="FFFFFF"/>
                </a:solidFill>
                <a:latin typeface="Meiryo UI" panose="020B0604030504040204" pitchFamily="50" charset="-128"/>
                <a:ea typeface="Meiryo UI" panose="020B0604030504040204" pitchFamily="50" charset="-128"/>
                <a:cs typeface="Times New Roman"/>
              </a:rPr>
              <a:t>　案１</a:t>
            </a:r>
            <a:r>
              <a:rPr lang="en-US" altLang="ja-JP" sz="2000" b="1" kern="0" dirty="0" smtClean="0">
                <a:solidFill>
                  <a:srgbClr val="FFFFFF"/>
                </a:solidFill>
                <a:latin typeface="Meiryo UI" panose="020B0604030504040204" pitchFamily="50" charset="-128"/>
                <a:ea typeface="Meiryo UI" panose="020B0604030504040204" pitchFamily="50" charset="-128"/>
                <a:cs typeface="Times New Roman"/>
              </a:rPr>
              <a:t>-1</a:t>
            </a:r>
            <a:r>
              <a:rPr lang="ja-JP" altLang="en-US" sz="2000" b="1" kern="0" dirty="0" smtClean="0">
                <a:solidFill>
                  <a:srgbClr val="FFFFFF"/>
                </a:solidFill>
                <a:latin typeface="Meiryo UI" panose="020B0604030504040204" pitchFamily="50" charset="-128"/>
                <a:ea typeface="Meiryo UI" panose="020B0604030504040204" pitchFamily="50" charset="-128"/>
                <a:cs typeface="Times New Roman"/>
              </a:rPr>
              <a:t>～案２</a:t>
            </a:r>
            <a:r>
              <a:rPr lang="en-US" altLang="ja-JP" sz="2000" b="1" kern="0" dirty="0" smtClean="0">
                <a:solidFill>
                  <a:srgbClr val="FFFFFF"/>
                </a:solidFill>
                <a:latin typeface="Meiryo UI" panose="020B0604030504040204" pitchFamily="50" charset="-128"/>
                <a:ea typeface="Meiryo UI" panose="020B0604030504040204" pitchFamily="50" charset="-128"/>
                <a:cs typeface="Times New Roman"/>
              </a:rPr>
              <a:t>-2</a:t>
            </a:r>
            <a:r>
              <a:rPr lang="ja-JP" altLang="en-US" sz="2000" b="1" kern="0" dirty="0" smtClean="0">
                <a:solidFill>
                  <a:srgbClr val="FFFFFF"/>
                </a:solidFill>
                <a:latin typeface="Meiryo UI" panose="020B0604030504040204" pitchFamily="50" charset="-128"/>
                <a:ea typeface="Meiryo UI" panose="020B0604030504040204" pitchFamily="50" charset="-128"/>
                <a:cs typeface="Times New Roman"/>
              </a:rPr>
              <a:t>を適用した場合の</a:t>
            </a:r>
            <a:r>
              <a:rPr lang="en-US" altLang="ja-JP" sz="2000" b="1" kern="0" dirty="0" smtClean="0">
                <a:solidFill>
                  <a:srgbClr val="FFFFFF"/>
                </a:solidFill>
                <a:latin typeface="Meiryo UI" panose="020B0604030504040204" pitchFamily="50" charset="-128"/>
                <a:ea typeface="Meiryo UI" panose="020B0604030504040204" pitchFamily="50" charset="-128"/>
                <a:cs typeface="Times New Roman"/>
              </a:rPr>
              <a:t>1</a:t>
            </a:r>
            <a:r>
              <a:rPr lang="ja-JP" altLang="en-US" sz="2000" b="1" kern="0" dirty="0" smtClean="0">
                <a:solidFill>
                  <a:srgbClr val="FFFFFF"/>
                </a:solidFill>
                <a:latin typeface="Meiryo UI" panose="020B0604030504040204" pitchFamily="50" charset="-128"/>
                <a:ea typeface="Meiryo UI" panose="020B0604030504040204" pitchFamily="50" charset="-128"/>
                <a:cs typeface="Times New Roman"/>
              </a:rPr>
              <a:t>２病院の指定区分</a:t>
            </a:r>
            <a:endParaRPr lang="ja-JP" altLang="en-US" sz="2000" b="1" kern="0" dirty="0">
              <a:solidFill>
                <a:srgbClr val="FFFFFF"/>
              </a:solidFill>
              <a:latin typeface="Meiryo UI" panose="020B0604030504040204" pitchFamily="50" charset="-128"/>
              <a:ea typeface="Meiryo UI" panose="020B0604030504040204" pitchFamily="50" charset="-128"/>
              <a:cs typeface="Times New Roman"/>
            </a:endParaRPr>
          </a:p>
        </p:txBody>
      </p:sp>
      <p:sp>
        <p:nvSpPr>
          <p:cNvPr id="9" name="スライド番号プレースホルダー 8"/>
          <p:cNvSpPr>
            <a:spLocks noGrp="1"/>
          </p:cNvSpPr>
          <p:nvPr>
            <p:ph type="sldNum" sz="quarter" idx="12"/>
          </p:nvPr>
        </p:nvSpPr>
        <p:spPr>
          <a:xfrm>
            <a:off x="7064786" y="6472192"/>
            <a:ext cx="2057400" cy="365125"/>
          </a:xfrm>
        </p:spPr>
        <p:txBody>
          <a:bodyPr/>
          <a:lstStyle/>
          <a:p>
            <a:fld id="{3EDE3AD1-F2D3-4350-9CA3-EF0FD7A3BA10}" type="slidenum">
              <a:rPr kumimoji="1" lang="ja-JP" altLang="en-US" smtClean="0"/>
              <a:t>10</a:t>
            </a:fld>
            <a:endParaRPr kumimoji="1" lang="ja-JP" altLang="en-US" dirty="0"/>
          </a:p>
        </p:txBody>
      </p:sp>
      <p:graphicFrame>
        <p:nvGraphicFramePr>
          <p:cNvPr id="8" name="表 7"/>
          <p:cNvGraphicFramePr>
            <a:graphicFrameLocks noGrp="1"/>
          </p:cNvGraphicFramePr>
          <p:nvPr>
            <p:extLst>
              <p:ext uri="{D42A27DB-BD31-4B8C-83A1-F6EECF244321}">
                <p14:modId xmlns:p14="http://schemas.microsoft.com/office/powerpoint/2010/main" val="2847581401"/>
              </p:ext>
            </p:extLst>
          </p:nvPr>
        </p:nvGraphicFramePr>
        <p:xfrm>
          <a:off x="522162" y="566582"/>
          <a:ext cx="8126570" cy="4547554"/>
        </p:xfrm>
        <a:graphic>
          <a:graphicData uri="http://schemas.openxmlformats.org/drawingml/2006/table">
            <a:tbl>
              <a:tblPr firstRow="1" bandRow="1">
                <a:tableStyleId>{5C22544A-7EE6-4342-B048-85BDC9FD1C3A}</a:tableStyleId>
              </a:tblPr>
              <a:tblGrid>
                <a:gridCol w="607744">
                  <a:extLst>
                    <a:ext uri="{9D8B030D-6E8A-4147-A177-3AD203B41FA5}">
                      <a16:colId xmlns:a16="http://schemas.microsoft.com/office/drawing/2014/main" val="4102097118"/>
                    </a:ext>
                  </a:extLst>
                </a:gridCol>
                <a:gridCol w="2662205">
                  <a:extLst>
                    <a:ext uri="{9D8B030D-6E8A-4147-A177-3AD203B41FA5}">
                      <a16:colId xmlns:a16="http://schemas.microsoft.com/office/drawing/2014/main" val="3345044351"/>
                    </a:ext>
                  </a:extLst>
                </a:gridCol>
                <a:gridCol w="1142013">
                  <a:extLst>
                    <a:ext uri="{9D8B030D-6E8A-4147-A177-3AD203B41FA5}">
                      <a16:colId xmlns:a16="http://schemas.microsoft.com/office/drawing/2014/main" val="4164824513"/>
                    </a:ext>
                  </a:extLst>
                </a:gridCol>
                <a:gridCol w="1183341">
                  <a:extLst>
                    <a:ext uri="{9D8B030D-6E8A-4147-A177-3AD203B41FA5}">
                      <a16:colId xmlns:a16="http://schemas.microsoft.com/office/drawing/2014/main" val="2939323309"/>
                    </a:ext>
                  </a:extLst>
                </a:gridCol>
                <a:gridCol w="1237129">
                  <a:extLst>
                    <a:ext uri="{9D8B030D-6E8A-4147-A177-3AD203B41FA5}">
                      <a16:colId xmlns:a16="http://schemas.microsoft.com/office/drawing/2014/main" val="4224994351"/>
                    </a:ext>
                  </a:extLst>
                </a:gridCol>
                <a:gridCol w="1294138">
                  <a:extLst>
                    <a:ext uri="{9D8B030D-6E8A-4147-A177-3AD203B41FA5}">
                      <a16:colId xmlns:a16="http://schemas.microsoft.com/office/drawing/2014/main" val="2557319841"/>
                    </a:ext>
                  </a:extLst>
                </a:gridCol>
              </a:tblGrid>
              <a:tr h="323575">
                <a:tc rowSpan="2" gridSpan="2">
                  <a:txBody>
                    <a:bodyPr/>
                    <a:lstStyle/>
                    <a:p>
                      <a:pPr algn="ctr"/>
                      <a:r>
                        <a:rPr kumimoji="1" lang="ja-JP" altLang="en-US" sz="1100" dirty="0" smtClean="0">
                          <a:latin typeface="Meiryo UI" panose="020B0604030504040204" pitchFamily="50" charset="-128"/>
                          <a:ea typeface="Meiryo UI" panose="020B0604030504040204" pitchFamily="50" charset="-128"/>
                        </a:rPr>
                        <a:t>該当病院</a:t>
                      </a:r>
                      <a:endParaRPr kumimoji="1" lang="ja-JP" altLang="en-US" sz="1100" dirty="0">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rowSpan="2" hMerge="1">
                  <a:txBody>
                    <a:bodyPr/>
                    <a:lstStyle/>
                    <a:p>
                      <a:endParaRPr kumimoji="1" lang="ja-JP" altLang="en-US" dirty="0"/>
                    </a:p>
                  </a:txBody>
                  <a:tcPr/>
                </a:tc>
                <a:tc gridSpan="2">
                  <a:txBody>
                    <a:bodyPr/>
                    <a:lstStyle/>
                    <a:p>
                      <a:pPr algn="ctr"/>
                      <a:r>
                        <a:rPr kumimoji="1" lang="ja-JP" altLang="en-US" sz="1100" dirty="0" smtClean="0">
                          <a:latin typeface="Meiryo UI" panose="020B0604030504040204" pitchFamily="50" charset="-128"/>
                          <a:ea typeface="Meiryo UI" panose="020B0604030504040204" pitchFamily="50" charset="-128"/>
                        </a:rPr>
                        <a:t>論点１</a:t>
                      </a:r>
                      <a:endParaRPr kumimoji="1" lang="ja-JP" altLang="en-US" sz="1100" dirty="0">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nchor="ct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rPr>
                        <a:t>論点２</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dirty="0" smtClean="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513064109"/>
                  </a:ext>
                </a:extLst>
              </a:tr>
              <a:tr h="323575">
                <a:tc gridSpan="2" vMerge="1">
                  <a:txBody>
                    <a:bodyPr/>
                    <a:lstStyle/>
                    <a:p>
                      <a:pPr algn="ctr"/>
                      <a:endParaRPr kumimoji="1" lang="ja-JP" altLang="en-US" sz="1100" dirty="0">
                        <a:latin typeface="Meiryo UI" panose="020B0604030504040204" pitchFamily="50" charset="-128"/>
                        <a:ea typeface="Meiryo UI" panose="020B0604030504040204" pitchFamily="50" charset="-128"/>
                      </a:endParaRPr>
                    </a:p>
                  </a:txBody>
                  <a:tcPr anchor="ctr"/>
                </a:tc>
                <a:tc hMerge="1" vMerge="1">
                  <a:txBody>
                    <a:bodyPr/>
                    <a:lstStyle/>
                    <a:p>
                      <a:endParaRPr kumimoji="1" lang="ja-JP" altLang="en-US"/>
                    </a:p>
                  </a:txBody>
                  <a:tcPr/>
                </a:tc>
                <a:tc>
                  <a:txBody>
                    <a:bodyPr/>
                    <a:lstStyle/>
                    <a:p>
                      <a:pPr algn="ctr"/>
                      <a:r>
                        <a:rPr kumimoji="1" lang="ja-JP" altLang="en-US" sz="1100" dirty="0" smtClean="0">
                          <a:latin typeface="Meiryo UI" panose="020B0604030504040204" pitchFamily="50" charset="-128"/>
                          <a:ea typeface="Meiryo UI" panose="020B0604030504040204" pitchFamily="50" charset="-128"/>
                        </a:rPr>
                        <a:t>案１</a:t>
                      </a:r>
                      <a:r>
                        <a:rPr kumimoji="1" lang="en-US" altLang="ja-JP" sz="1100" dirty="0" smtClean="0">
                          <a:latin typeface="Meiryo UI" panose="020B0604030504040204" pitchFamily="50" charset="-128"/>
                          <a:ea typeface="Meiryo UI" panose="020B0604030504040204" pitchFamily="50" charset="-128"/>
                        </a:rPr>
                        <a:t>-</a:t>
                      </a:r>
                      <a:r>
                        <a:rPr kumimoji="1" lang="ja-JP" altLang="en-US" sz="1100" dirty="0" smtClean="0">
                          <a:latin typeface="Meiryo UI" panose="020B0604030504040204" pitchFamily="50" charset="-128"/>
                          <a:ea typeface="Meiryo UI" panose="020B0604030504040204" pitchFamily="50" charset="-128"/>
                        </a:rPr>
                        <a:t>１</a:t>
                      </a:r>
                      <a:endParaRPr kumimoji="1" lang="en-US" altLang="ja-JP" sz="1100" dirty="0" smtClean="0">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sz="1100" dirty="0" smtClean="0">
                          <a:latin typeface="Meiryo UI" panose="020B0604030504040204" pitchFamily="50" charset="-128"/>
                          <a:ea typeface="Meiryo UI" panose="020B0604030504040204" pitchFamily="50" charset="-128"/>
                        </a:rPr>
                        <a:t>案１</a:t>
                      </a:r>
                      <a:r>
                        <a:rPr kumimoji="1" lang="en-US" altLang="ja-JP" sz="1100" dirty="0" smtClean="0">
                          <a:latin typeface="Meiryo UI" panose="020B0604030504040204" pitchFamily="50" charset="-128"/>
                          <a:ea typeface="Meiryo UI" panose="020B0604030504040204" pitchFamily="50" charset="-128"/>
                        </a:rPr>
                        <a:t>-</a:t>
                      </a:r>
                      <a:r>
                        <a:rPr kumimoji="1" lang="ja-JP" altLang="en-US" sz="1100" dirty="0" smtClean="0">
                          <a:latin typeface="Meiryo UI" panose="020B0604030504040204" pitchFamily="50" charset="-128"/>
                          <a:ea typeface="Meiryo UI" panose="020B0604030504040204" pitchFamily="50" charset="-128"/>
                        </a:rPr>
                        <a:t>２</a:t>
                      </a:r>
                      <a:endParaRPr kumimoji="1" lang="ja-JP" altLang="en-US" sz="1100" dirty="0">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sz="1100" dirty="0" smtClean="0">
                          <a:latin typeface="Meiryo UI" panose="020B0604030504040204" pitchFamily="50" charset="-128"/>
                          <a:ea typeface="Meiryo UI" panose="020B0604030504040204" pitchFamily="50" charset="-128"/>
                        </a:rPr>
                        <a:t>案２</a:t>
                      </a:r>
                      <a:r>
                        <a:rPr kumimoji="1" lang="en-US" altLang="ja-JP" sz="1100" dirty="0" smtClean="0">
                          <a:latin typeface="Meiryo UI" panose="020B0604030504040204" pitchFamily="50" charset="-128"/>
                          <a:ea typeface="Meiryo UI" panose="020B0604030504040204" pitchFamily="50" charset="-128"/>
                        </a:rPr>
                        <a:t>-</a:t>
                      </a:r>
                      <a:r>
                        <a:rPr kumimoji="1" lang="ja-JP" altLang="en-US" sz="1100" dirty="0" smtClean="0">
                          <a:latin typeface="Meiryo UI" panose="020B0604030504040204" pitchFamily="50" charset="-128"/>
                          <a:ea typeface="Meiryo UI" panose="020B0604030504040204" pitchFamily="50" charset="-128"/>
                        </a:rPr>
                        <a:t>１</a:t>
                      </a:r>
                      <a:endParaRPr kumimoji="1" lang="ja-JP" altLang="en-US" sz="1100" dirty="0">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rPr>
                        <a:t>案２</a:t>
                      </a:r>
                      <a:r>
                        <a:rPr kumimoji="1" lang="en-US" altLang="ja-JP" sz="1100" dirty="0" smtClean="0">
                          <a:latin typeface="Meiryo UI" panose="020B0604030504040204" pitchFamily="50" charset="-128"/>
                          <a:ea typeface="Meiryo UI" panose="020B0604030504040204" pitchFamily="50" charset="-128"/>
                        </a:rPr>
                        <a:t>-</a:t>
                      </a:r>
                      <a:r>
                        <a:rPr kumimoji="1" lang="ja-JP" altLang="en-US" sz="1100" dirty="0" smtClean="0">
                          <a:latin typeface="Meiryo UI" panose="020B0604030504040204" pitchFamily="50" charset="-128"/>
                          <a:ea typeface="Meiryo UI" panose="020B0604030504040204" pitchFamily="50" charset="-128"/>
                        </a:rPr>
                        <a:t>２</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369589522"/>
                  </a:ext>
                </a:extLst>
              </a:tr>
              <a:tr h="323575">
                <a:tc>
                  <a:txBody>
                    <a:bodyPr/>
                    <a:lstStyle/>
                    <a:p>
                      <a:pPr algn="ctr"/>
                      <a:r>
                        <a:rPr kumimoji="1" lang="ja-JP" altLang="en-US" sz="1100" dirty="0" smtClean="0">
                          <a:latin typeface="Meiryo UI" panose="020B0604030504040204" pitchFamily="50" charset="-128"/>
                          <a:ea typeface="Meiryo UI" panose="020B0604030504040204" pitchFamily="50" charset="-128"/>
                        </a:rPr>
                        <a:t>三島</a:t>
                      </a:r>
                      <a:endParaRPr kumimoji="1" lang="ja-JP" altLang="en-US" sz="1100" dirty="0">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1" u="none" dirty="0" smtClean="0">
                          <a:latin typeface="Meiryo UI" panose="020B0604030504040204" pitchFamily="50" charset="-128"/>
                          <a:ea typeface="Meiryo UI" panose="020B0604030504040204" pitchFamily="50" charset="-128"/>
                        </a:rPr>
                        <a:t>①北摂総合病院（乳）</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a:t>
                      </a:r>
                      <a:endParaRPr kumimoji="1" lang="en-US" altLang="ja-JP" sz="1100" b="1"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rPr>
                        <a:t>―</a:t>
                      </a:r>
                      <a:endPar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zh-CN" altLang="en-US" sz="1100" dirty="0" smtClean="0">
                          <a:latin typeface="Meiryo UI" panose="020B0604030504040204" pitchFamily="50" charset="-128"/>
                          <a:ea typeface="Meiryo UI" panose="020B0604030504040204" pitchFamily="50" charset="-128"/>
                        </a:rPr>
                        <a:t>新区分 指定病院</a:t>
                      </a:r>
                      <a:endParaRPr lang="en-US" altLang="ja-JP" sz="1100" b="1" i="0" u="none" strike="noStrike" dirty="0" smtClean="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rPr>
                        <a:t>指定なし</a:t>
                      </a:r>
                      <a:endParaRPr lang="ja-JP" altLang="en-US" sz="1100" dirty="0">
                        <a:latin typeface="Meiryo UI" panose="020B0604030504040204" pitchFamily="50" charset="-128"/>
                        <a:ea typeface="Meiryo UI" panose="020B0604030504040204"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654433390"/>
                  </a:ext>
                </a:extLst>
              </a:tr>
              <a:tr h="323575">
                <a:tc>
                  <a:txBody>
                    <a:bodyPr/>
                    <a:lstStyle/>
                    <a:p>
                      <a:pPr algn="ctr"/>
                      <a:r>
                        <a:rPr kumimoji="1" lang="ja-JP" altLang="en-US" sz="1100" dirty="0" smtClean="0">
                          <a:latin typeface="Meiryo UI" panose="020B0604030504040204" pitchFamily="50" charset="-128"/>
                          <a:ea typeface="Meiryo UI" panose="020B0604030504040204" pitchFamily="50" charset="-128"/>
                        </a:rPr>
                        <a:t>北河内</a:t>
                      </a:r>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a:txBody>
                    <a:bodyPr/>
                    <a:lstStyle/>
                    <a:p>
                      <a:r>
                        <a:rPr kumimoji="1" lang="ja-JP" altLang="en-US" sz="1100" b="1" u="none" dirty="0" smtClean="0">
                          <a:latin typeface="Meiryo UI" panose="020B0604030504040204" pitchFamily="50" charset="-128"/>
                          <a:ea typeface="Meiryo UI" panose="020B0604030504040204" pitchFamily="50" charset="-128"/>
                        </a:rPr>
                        <a:t>②星ヶ丘医療センター（肺・乳）</a:t>
                      </a:r>
                      <a:endParaRPr kumimoji="1" lang="ja-JP" altLang="en-US" sz="1100" b="1" u="none" dirty="0">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a:t>
                      </a:r>
                      <a:endParaRPr kumimoji="1" lang="en-US" altLang="ja-JP" sz="1100" b="1"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a:t>
                      </a:r>
                      <a:endParaRPr kumimoji="1" lang="ja-JP" altLang="en-US" sz="11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zh-CN" altLang="en-US" sz="1100" dirty="0" smtClean="0">
                          <a:latin typeface="Meiryo UI" panose="020B0604030504040204" pitchFamily="50" charset="-128"/>
                          <a:ea typeface="Meiryo UI" panose="020B0604030504040204" pitchFamily="50" charset="-128"/>
                        </a:rPr>
                        <a:t>新区分 指定病院</a:t>
                      </a:r>
                      <a:endParaRPr lang="en-US" altLang="ja-JP" sz="1100" b="1" i="0" u="none" strike="noStrike" dirty="0" smtClean="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a:txBody>
                    <a:bodyPr/>
                    <a:lstStyle/>
                    <a:p>
                      <a:pPr algn="ctr"/>
                      <a:r>
                        <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rPr>
                        <a:t>指定なし</a:t>
                      </a:r>
                      <a:endParaRPr lang="ja-JP" altLang="en-US" sz="1100" dirty="0">
                        <a:latin typeface="Meiryo UI" panose="020B0604030504040204" pitchFamily="50" charset="-128"/>
                        <a:ea typeface="Meiryo UI" panose="020B0604030504040204"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extLst>
                  <a:ext uri="{0D108BD9-81ED-4DB2-BD59-A6C34878D82A}">
                    <a16:rowId xmlns:a16="http://schemas.microsoft.com/office/drawing/2014/main" val="352693784"/>
                  </a:ext>
                </a:extLst>
              </a:tr>
              <a:tr h="323575">
                <a:tc rowSpan="2">
                  <a:txBody>
                    <a:bodyPr/>
                    <a:lstStyle/>
                    <a:p>
                      <a:pPr algn="ctr"/>
                      <a:r>
                        <a:rPr kumimoji="1" lang="ja-JP" altLang="en-US" sz="1100" dirty="0" smtClean="0">
                          <a:latin typeface="Meiryo UI" panose="020B0604030504040204" pitchFamily="50" charset="-128"/>
                          <a:ea typeface="Meiryo UI" panose="020B0604030504040204" pitchFamily="50" charset="-128"/>
                        </a:rPr>
                        <a:t>中河内</a:t>
                      </a:r>
                      <a:endParaRPr kumimoji="1" lang="ja-JP" altLang="en-US" sz="1100" dirty="0">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100" b="1" u="none" dirty="0" smtClean="0">
                          <a:latin typeface="Meiryo UI" panose="020B0604030504040204" pitchFamily="50" charset="-128"/>
                          <a:ea typeface="Meiryo UI" panose="020B0604030504040204" pitchFamily="50" charset="-128"/>
                        </a:rPr>
                        <a:t>③若草第一病院（肺）</a:t>
                      </a:r>
                      <a:endParaRPr kumimoji="1" lang="ja-JP" altLang="en-US" sz="1100" b="1" u="none" dirty="0">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rPr>
                        <a:t>府拠点病院</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a:t>
                      </a:r>
                      <a:endParaRPr kumimoji="1" lang="ja-JP" altLang="en-US" sz="11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a:t>
                      </a:r>
                      <a:endParaRPr kumimoji="1" lang="en-US" altLang="ja-JP" sz="1100" b="1"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a:t>
                      </a:r>
                      <a:endParaRPr kumimoji="1" lang="en-US" altLang="ja-JP" sz="1100" b="1"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768891562"/>
                  </a:ext>
                </a:extLst>
              </a:tr>
              <a:tr h="323575">
                <a:tc vMerge="1">
                  <a:txBody>
                    <a:bodyPr/>
                    <a:lstStyle/>
                    <a:p>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ja-JP" altLang="en-US" sz="1100" b="1" u="none" dirty="0" smtClean="0">
                          <a:latin typeface="Meiryo UI" panose="020B0604030504040204" pitchFamily="50" charset="-128"/>
                          <a:ea typeface="Meiryo UI" panose="020B0604030504040204" pitchFamily="50" charset="-128"/>
                        </a:rPr>
                        <a:t>④市立柏原病院（肺）</a:t>
                      </a:r>
                      <a:endParaRPr kumimoji="1" lang="ja-JP" altLang="en-US" sz="1100" b="1" u="none" dirty="0">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a:t>
                      </a:r>
                      <a:endParaRPr kumimoji="1" lang="en-US" altLang="ja-JP" sz="1100" b="1"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a:t>
                      </a:r>
                      <a:endParaRPr kumimoji="1" lang="ja-JP" altLang="en-US" sz="11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zh-CN" altLang="en-US" sz="1100" dirty="0" smtClean="0">
                          <a:latin typeface="Meiryo UI" panose="020B0604030504040204" pitchFamily="50" charset="-128"/>
                          <a:ea typeface="Meiryo UI" panose="020B0604030504040204" pitchFamily="50" charset="-128"/>
                        </a:rPr>
                        <a:t>新区分 指定病院</a:t>
                      </a:r>
                      <a:endParaRPr lang="en-US" altLang="ja-JP" sz="1100" b="1" i="0" u="none" strike="noStrike" dirty="0" smtClean="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a:txBody>
                    <a:bodyPr/>
                    <a:lstStyle/>
                    <a:p>
                      <a:pPr algn="ctr"/>
                      <a:r>
                        <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rPr>
                        <a:t>指定なし</a:t>
                      </a:r>
                      <a:endParaRPr lang="ja-JP" altLang="en-US" sz="1100" dirty="0">
                        <a:latin typeface="Meiryo UI" panose="020B0604030504040204" pitchFamily="50" charset="-128"/>
                        <a:ea typeface="Meiryo UI" panose="020B0604030504040204"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extLst>
                  <a:ext uri="{0D108BD9-81ED-4DB2-BD59-A6C34878D82A}">
                    <a16:rowId xmlns:a16="http://schemas.microsoft.com/office/drawing/2014/main" val="3962380281"/>
                  </a:ext>
                </a:extLst>
              </a:tr>
              <a:tr h="323575">
                <a:tc rowSpan="4">
                  <a:txBody>
                    <a:bodyPr/>
                    <a:lstStyle/>
                    <a:p>
                      <a:pPr algn="ctr"/>
                      <a:r>
                        <a:rPr kumimoji="1" lang="ja-JP" altLang="en-US" sz="1100" dirty="0" smtClean="0">
                          <a:latin typeface="Meiryo UI" panose="020B0604030504040204" pitchFamily="50" charset="-128"/>
                          <a:ea typeface="Meiryo UI" panose="020B0604030504040204" pitchFamily="50" charset="-128"/>
                        </a:rPr>
                        <a:t>南河内</a:t>
                      </a:r>
                      <a:endParaRPr kumimoji="1" lang="ja-JP" altLang="en-US" sz="1100" dirty="0">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a:txBody>
                    <a:bodyPr/>
                    <a:lstStyle/>
                    <a:p>
                      <a:r>
                        <a:rPr kumimoji="1" lang="ja-JP" altLang="en-US" sz="1100" b="1" u="none" dirty="0" smtClean="0">
                          <a:latin typeface="Meiryo UI" panose="020B0604030504040204" pitchFamily="50" charset="-128"/>
                          <a:ea typeface="Meiryo UI" panose="020B0604030504040204" pitchFamily="50" charset="-128"/>
                        </a:rPr>
                        <a:t>⑤済生会富田林病院（肺）</a:t>
                      </a:r>
                      <a:endParaRPr kumimoji="1" lang="ja-JP" altLang="en-US" sz="1100" b="1" u="none" dirty="0">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smtClean="0">
                          <a:ln>
                            <a:noFill/>
                          </a:ln>
                          <a:solidFill>
                            <a:srgbClr val="000000"/>
                          </a:solidFill>
                          <a:effectLst/>
                          <a:uLnTx/>
                          <a:uFillTx/>
                          <a:latin typeface="Meiryo UI" panose="020B0604030504040204" pitchFamily="50" charset="-128"/>
                          <a:ea typeface="Meiryo UI" panose="020B0604030504040204" pitchFamily="50" charset="-128"/>
                          <a:cs typeface="+mn-cs"/>
                        </a:rPr>
                        <a:t>―</a:t>
                      </a:r>
                      <a:endPar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smtClean="0">
                          <a:ln>
                            <a:noFill/>
                          </a:ln>
                          <a:solidFill>
                            <a:srgbClr val="000000"/>
                          </a:solidFill>
                          <a:effectLst/>
                          <a:uLnTx/>
                          <a:uFillTx/>
                          <a:latin typeface="Meiryo UI" panose="020B0604030504040204" pitchFamily="50" charset="-128"/>
                          <a:ea typeface="Meiryo UI" panose="020B0604030504040204" pitchFamily="50" charset="-128"/>
                          <a:cs typeface="+mn-cs"/>
                        </a:rPr>
                        <a:t>―</a:t>
                      </a:r>
                      <a:endParaRPr kumimoji="1" lang="ja-JP" altLang="en-US" sz="11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zh-CN" altLang="en-US" sz="1100" dirty="0" smtClean="0">
                          <a:latin typeface="Meiryo UI" panose="020B0604030504040204" pitchFamily="50" charset="-128"/>
                          <a:ea typeface="Meiryo UI" panose="020B0604030504040204" pitchFamily="50" charset="-128"/>
                        </a:rPr>
                        <a:t>新区分 指定病院</a:t>
                      </a:r>
                      <a:endParaRPr lang="en-US" altLang="ja-JP" sz="1100" b="1" i="0" u="none" strike="noStrike" dirty="0" smtClean="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rPr>
                        <a:t>指定なし</a:t>
                      </a:r>
                      <a:endParaRPr lang="ja-JP" altLang="en-US" sz="1100" dirty="0">
                        <a:latin typeface="Meiryo UI" panose="020B0604030504040204" pitchFamily="50" charset="-128"/>
                        <a:ea typeface="Meiryo UI" panose="020B0604030504040204"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997626321"/>
                  </a:ext>
                </a:extLst>
              </a:tr>
              <a:tr h="323575">
                <a:tc vMerge="1">
                  <a:txBody>
                    <a:bodyPr/>
                    <a:lstStyle/>
                    <a:p>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ja-JP" altLang="en-US" sz="1100" b="1" u="none" dirty="0" smtClean="0">
                          <a:latin typeface="Meiryo UI" panose="020B0604030504040204" pitchFamily="50" charset="-128"/>
                          <a:ea typeface="Meiryo UI" panose="020B0604030504040204" pitchFamily="50" charset="-128"/>
                        </a:rPr>
                        <a:t>⑥ＰＬ病院（肺・乳）</a:t>
                      </a:r>
                      <a:endParaRPr kumimoji="1" lang="ja-JP" altLang="en-US" sz="1100" b="1" u="none" dirty="0">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a:txBody>
                    <a:bodyPr/>
                    <a:lstStyle/>
                    <a:p>
                      <a:pPr algn="ctr" fontAlgn="ctr"/>
                      <a:r>
                        <a:rPr kumimoji="1" lang="en-US" altLang="ja-JP" sz="11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a:t>
                      </a:r>
                      <a:endParaRPr lang="en-US" altLang="ja-JP" sz="1100" b="1"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a:t>
                      </a:r>
                      <a:endParaRPr kumimoji="1" lang="ja-JP" altLang="en-US" sz="11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a:txBody>
                    <a:bodyPr/>
                    <a:lstStyle/>
                    <a:p>
                      <a:pPr algn="ctr" fontAlgn="ctr"/>
                      <a:r>
                        <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rPr>
                        <a:t>指定なし</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a:txBody>
                    <a:bodyPr/>
                    <a:lstStyle/>
                    <a:p>
                      <a:pPr algn="ctr"/>
                      <a:r>
                        <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rPr>
                        <a:t>指定なし</a:t>
                      </a:r>
                      <a:endParaRPr lang="ja-JP" altLang="en-US" sz="1100" dirty="0">
                        <a:latin typeface="Meiryo UI" panose="020B0604030504040204" pitchFamily="50" charset="-128"/>
                        <a:ea typeface="Meiryo UI" panose="020B0604030504040204"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extLst>
                  <a:ext uri="{0D108BD9-81ED-4DB2-BD59-A6C34878D82A}">
                    <a16:rowId xmlns:a16="http://schemas.microsoft.com/office/drawing/2014/main" val="4096455621"/>
                  </a:ext>
                </a:extLst>
              </a:tr>
              <a:tr h="323575">
                <a:tc vMerge="1">
                  <a:txBody>
                    <a:bodyPr/>
                    <a:lstStyle/>
                    <a:p>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ja-JP" altLang="en-US" sz="1100" b="1" u="none" dirty="0" smtClean="0">
                          <a:latin typeface="Meiryo UI" panose="020B0604030504040204" pitchFamily="50" charset="-128"/>
                          <a:ea typeface="Meiryo UI" panose="020B0604030504040204" pitchFamily="50" charset="-128"/>
                        </a:rPr>
                        <a:t>⑦城山病院（肺）</a:t>
                      </a:r>
                      <a:endParaRPr kumimoji="1" lang="ja-JP" altLang="en-US" sz="1100" b="1" u="none" dirty="0">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kumimoji="1" lang="en-US" altLang="ja-JP" sz="1100" b="0" i="0" u="none" strike="noStrike" kern="1200" cap="none" spc="0" normalizeH="0" baseline="0" noProof="0" smtClean="0">
                          <a:ln>
                            <a:noFill/>
                          </a:ln>
                          <a:solidFill>
                            <a:srgbClr val="000000"/>
                          </a:solidFill>
                          <a:effectLst/>
                          <a:uLnTx/>
                          <a:uFillTx/>
                          <a:latin typeface="Meiryo UI" panose="020B0604030504040204" pitchFamily="50" charset="-128"/>
                          <a:ea typeface="Meiryo UI" panose="020B0604030504040204" pitchFamily="50" charset="-128"/>
                          <a:cs typeface="+mn-cs"/>
                        </a:rPr>
                        <a:t>―</a:t>
                      </a:r>
                      <a:endParaRPr lang="en-US" altLang="ja-JP" sz="1100" b="1"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smtClean="0">
                          <a:ln>
                            <a:noFill/>
                          </a:ln>
                          <a:solidFill>
                            <a:srgbClr val="000000"/>
                          </a:solidFill>
                          <a:effectLst/>
                          <a:uLnTx/>
                          <a:uFillTx/>
                          <a:latin typeface="Meiryo UI" panose="020B0604030504040204" pitchFamily="50" charset="-128"/>
                          <a:ea typeface="Meiryo UI" panose="020B0604030504040204" pitchFamily="50" charset="-128"/>
                          <a:cs typeface="+mn-cs"/>
                        </a:rPr>
                        <a:t>―</a:t>
                      </a:r>
                      <a:endParaRPr kumimoji="1" lang="ja-JP" altLang="en-US" sz="11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zh-CN" altLang="en-US" sz="1100" dirty="0" smtClean="0">
                          <a:latin typeface="Meiryo UI" panose="020B0604030504040204" pitchFamily="50" charset="-128"/>
                          <a:ea typeface="Meiryo UI" panose="020B0604030504040204" pitchFamily="50" charset="-128"/>
                        </a:rPr>
                        <a:t>新区分 指定病院</a:t>
                      </a:r>
                      <a:endParaRPr lang="en-US" altLang="ja-JP" sz="1100" b="1" i="0" u="none" strike="noStrike" dirty="0" smtClean="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rPr>
                        <a:t>指定なし</a:t>
                      </a:r>
                      <a:endParaRPr lang="ja-JP" altLang="en-US" sz="1100" dirty="0">
                        <a:latin typeface="Meiryo UI" panose="020B0604030504040204" pitchFamily="50" charset="-128"/>
                        <a:ea typeface="Meiryo UI" panose="020B0604030504040204"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35777126"/>
                  </a:ext>
                </a:extLst>
              </a:tr>
              <a:tr h="341079">
                <a:tc vMerge="1">
                  <a:txBody>
                    <a:bodyPr/>
                    <a:lstStyle/>
                    <a:p>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ja-JP" altLang="en-US" sz="1100" b="1" u="none" dirty="0" smtClean="0">
                          <a:latin typeface="Meiryo UI" panose="020B0604030504040204" pitchFamily="50" charset="-128"/>
                          <a:ea typeface="Meiryo UI" panose="020B0604030504040204" pitchFamily="50" charset="-128"/>
                        </a:rPr>
                        <a:t>⑧松原徳洲会病院（肺）</a:t>
                      </a:r>
                      <a:endParaRPr kumimoji="1" lang="ja-JP" altLang="en-US" sz="1100" b="1" u="none" dirty="0">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a:txBody>
                    <a:bodyPr/>
                    <a:lstStyle/>
                    <a:p>
                      <a:pPr algn="ctr" fontAlgn="ctr"/>
                      <a:r>
                        <a:rPr kumimoji="1" lang="en-US" altLang="ja-JP" sz="11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a:t>
                      </a:r>
                      <a:endParaRPr kumimoji="1" lang="ja-JP" altLang="en-US" sz="11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zh-CN" altLang="en-US" sz="1100" dirty="0" smtClean="0">
                          <a:latin typeface="Meiryo UI" panose="020B0604030504040204" pitchFamily="50" charset="-128"/>
                          <a:ea typeface="Meiryo UI" panose="020B0604030504040204" pitchFamily="50" charset="-128"/>
                        </a:rPr>
                        <a:t>新区分 指定病院</a:t>
                      </a:r>
                      <a:endParaRPr lang="en-US" altLang="ja-JP" sz="1100" b="1" i="0" u="none" strike="noStrike" dirty="0" smtClean="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a:txBody>
                    <a:bodyPr/>
                    <a:lstStyle/>
                    <a:p>
                      <a:pPr algn="ctr"/>
                      <a:r>
                        <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rPr>
                        <a:t>指定なし</a:t>
                      </a:r>
                      <a:endParaRPr lang="ja-JP" altLang="en-US" sz="1100" dirty="0">
                        <a:latin typeface="Meiryo UI" panose="020B0604030504040204" pitchFamily="50" charset="-128"/>
                        <a:ea typeface="Meiryo UI" panose="020B0604030504040204"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extLst>
                  <a:ext uri="{0D108BD9-81ED-4DB2-BD59-A6C34878D82A}">
                    <a16:rowId xmlns:a16="http://schemas.microsoft.com/office/drawing/2014/main" val="2255015556"/>
                  </a:ext>
                </a:extLst>
              </a:tr>
              <a:tr h="323575">
                <a:tc>
                  <a:txBody>
                    <a:bodyPr/>
                    <a:lstStyle/>
                    <a:p>
                      <a:pPr algn="ctr"/>
                      <a:r>
                        <a:rPr kumimoji="1" lang="ja-JP" altLang="en-US" sz="1100" dirty="0" smtClean="0">
                          <a:latin typeface="Meiryo UI" panose="020B0604030504040204" pitchFamily="50" charset="-128"/>
                          <a:ea typeface="Meiryo UI" panose="020B0604030504040204" pitchFamily="50" charset="-128"/>
                        </a:rPr>
                        <a:t>泉州</a:t>
                      </a:r>
                      <a:endParaRPr kumimoji="1" lang="ja-JP" altLang="en-US" sz="1100" dirty="0">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100" b="1" u="none" dirty="0" smtClean="0">
                          <a:latin typeface="Meiryo UI" panose="020B0604030504040204" pitchFamily="50" charset="-128"/>
                          <a:ea typeface="Meiryo UI" panose="020B0604030504040204" pitchFamily="50" charset="-128"/>
                        </a:rPr>
                        <a:t>⑨市立貝塚病院（肺）</a:t>
                      </a:r>
                      <a:endParaRPr kumimoji="1" lang="ja-JP" altLang="en-US" sz="1100" b="1" u="none" dirty="0">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a:t>
                      </a:r>
                      <a:endPar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smtClean="0">
                          <a:ln>
                            <a:noFill/>
                          </a:ln>
                          <a:solidFill>
                            <a:srgbClr val="000000"/>
                          </a:solidFill>
                          <a:effectLst/>
                          <a:uLnTx/>
                          <a:uFillTx/>
                          <a:latin typeface="Meiryo UI" panose="020B0604030504040204" pitchFamily="50" charset="-128"/>
                          <a:ea typeface="Meiryo UI" panose="020B0604030504040204" pitchFamily="50" charset="-128"/>
                          <a:cs typeface="+mn-cs"/>
                        </a:rPr>
                        <a:t>―</a:t>
                      </a:r>
                      <a:endParaRPr kumimoji="1" lang="ja-JP" altLang="en-US" sz="11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zh-CN" altLang="en-US" sz="1100" dirty="0" smtClean="0">
                          <a:latin typeface="Meiryo UI" panose="020B0604030504040204" pitchFamily="50" charset="-128"/>
                          <a:ea typeface="Meiryo UI" panose="020B0604030504040204" pitchFamily="50" charset="-128"/>
                        </a:rPr>
                        <a:t>新区分 指定病院</a:t>
                      </a:r>
                      <a:endParaRPr lang="en-US" altLang="ja-JP" sz="1100" b="1" i="0" u="none" strike="noStrike" dirty="0" smtClean="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rPr>
                        <a:t>指定なし</a:t>
                      </a:r>
                      <a:endParaRPr lang="ja-JP" altLang="en-US" sz="1100" dirty="0">
                        <a:latin typeface="Meiryo UI" panose="020B0604030504040204" pitchFamily="50" charset="-128"/>
                        <a:ea typeface="Meiryo UI" panose="020B0604030504040204"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53409318"/>
                  </a:ext>
                </a:extLst>
              </a:tr>
              <a:tr h="323575">
                <a:tc rowSpan="3">
                  <a:txBody>
                    <a:bodyPr/>
                    <a:lstStyle/>
                    <a:p>
                      <a:pPr algn="ctr"/>
                      <a:r>
                        <a:rPr kumimoji="1" lang="ja-JP" altLang="en-US" sz="1100" dirty="0" smtClean="0">
                          <a:latin typeface="Meiryo UI" panose="020B0604030504040204" pitchFamily="50" charset="-128"/>
                          <a:ea typeface="Meiryo UI" panose="020B0604030504040204" pitchFamily="50" charset="-128"/>
                        </a:rPr>
                        <a:t>大阪市</a:t>
                      </a:r>
                      <a:endParaRPr kumimoji="1" lang="ja-JP" altLang="en-US" sz="1100" dirty="0">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a:txBody>
                    <a:bodyPr/>
                    <a:lstStyle/>
                    <a:p>
                      <a:r>
                        <a:rPr kumimoji="1" lang="ja-JP" altLang="en-US" sz="1100" b="1" u="none" dirty="0" smtClean="0">
                          <a:latin typeface="Meiryo UI" panose="020B0604030504040204" pitchFamily="50" charset="-128"/>
                          <a:ea typeface="Meiryo UI" panose="020B0604030504040204" pitchFamily="50" charset="-128"/>
                        </a:rPr>
                        <a:t>⑩多根総合病院（肺）</a:t>
                      </a:r>
                      <a:endParaRPr kumimoji="1" lang="ja-JP" altLang="en-US" sz="1100" b="1" u="none" dirty="0">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rPr>
                        <a:t>府拠点病院</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a:t>
                      </a:r>
                      <a:endParaRPr kumimoji="1" lang="ja-JP" altLang="en-US" sz="11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a:t>
                      </a:r>
                      <a:endParaRPr kumimoji="1" lang="en-US" altLang="ja-JP" sz="1100" b="1"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a:t>
                      </a:r>
                      <a:endParaRPr kumimoji="1" lang="en-US" altLang="ja-JP" sz="1100" b="1"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extLst>
                  <a:ext uri="{0D108BD9-81ED-4DB2-BD59-A6C34878D82A}">
                    <a16:rowId xmlns:a16="http://schemas.microsoft.com/office/drawing/2014/main" val="2451360000"/>
                  </a:ext>
                </a:extLst>
              </a:tr>
              <a:tr h="323575">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1" u="none" dirty="0" smtClean="0">
                          <a:latin typeface="Meiryo UI" panose="020B0604030504040204" pitchFamily="50" charset="-128"/>
                          <a:ea typeface="Meiryo UI" panose="020B0604030504040204" pitchFamily="50" charset="-128"/>
                        </a:rPr>
                        <a:t>⑪東住吉森本病院（乳）</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a:t>
                      </a:r>
                      <a:endPar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a:t>
                      </a:r>
                      <a:endParaRPr kumimoji="1" lang="ja-JP" altLang="en-US" sz="11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zh-CN" altLang="en-US" sz="1100" dirty="0" smtClean="0">
                          <a:latin typeface="Meiryo UI" panose="020B0604030504040204" pitchFamily="50" charset="-128"/>
                          <a:ea typeface="Meiryo UI" panose="020B0604030504040204" pitchFamily="50" charset="-128"/>
                        </a:rPr>
                        <a:t>新区分 指定病院</a:t>
                      </a:r>
                      <a:endParaRPr lang="en-US" altLang="ja-JP" sz="1100" b="1" i="0" u="none" strike="noStrike" dirty="0" smtClean="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rPr>
                        <a:t>指定なし</a:t>
                      </a:r>
                      <a:endParaRPr lang="ja-JP" altLang="en-US" sz="1100" dirty="0">
                        <a:latin typeface="Meiryo UI" panose="020B0604030504040204" pitchFamily="50" charset="-128"/>
                        <a:ea typeface="Meiryo UI" panose="020B0604030504040204"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23075052"/>
                  </a:ext>
                </a:extLst>
              </a:tr>
              <a:tr h="323575">
                <a:tc vMerge="1">
                  <a:txBody>
                    <a:bodyPr/>
                    <a:lstStyle/>
                    <a:p>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ja-JP" altLang="en-US" sz="1100" b="1" u="none" dirty="0" smtClean="0">
                          <a:latin typeface="Meiryo UI" panose="020B0604030504040204" pitchFamily="50" charset="-128"/>
                          <a:ea typeface="Meiryo UI" panose="020B0604030504040204" pitchFamily="50" charset="-128"/>
                        </a:rPr>
                        <a:t>⑫十三市民病院（肺）</a:t>
                      </a:r>
                      <a:endParaRPr kumimoji="1" lang="ja-JP" altLang="en-US" sz="1100" b="1" u="none" dirty="0">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rPr>
                        <a:t>府拠点病院</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a:t>
                      </a:r>
                      <a:endParaRPr kumimoji="1" lang="ja-JP" altLang="en-US" sz="11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a:t>
                      </a:r>
                      <a:endParaRPr kumimoji="1" lang="en-US" altLang="ja-JP" sz="1100" b="1"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a:t>
                      </a:r>
                      <a:endParaRPr kumimoji="1" lang="en-US" altLang="ja-JP" sz="1100" b="1"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extLst>
                  <a:ext uri="{0D108BD9-81ED-4DB2-BD59-A6C34878D82A}">
                    <a16:rowId xmlns:a16="http://schemas.microsoft.com/office/drawing/2014/main" val="2614766694"/>
                  </a:ext>
                </a:extLst>
              </a:tr>
            </a:tbl>
          </a:graphicData>
        </a:graphic>
      </p:graphicFrame>
      <p:sp>
        <p:nvSpPr>
          <p:cNvPr id="5" name="テキスト ボックス 4"/>
          <p:cNvSpPr txBox="1"/>
          <p:nvPr/>
        </p:nvSpPr>
        <p:spPr>
          <a:xfrm>
            <a:off x="5497567" y="5078018"/>
            <a:ext cx="3736585" cy="322332"/>
          </a:xfrm>
          <a:prstGeom prst="rect">
            <a:avLst/>
          </a:prstGeom>
          <a:noFill/>
          <a:ln>
            <a:noFill/>
            <a:prstDash val="dash"/>
          </a:ln>
        </p:spPr>
        <p:txBody>
          <a:bodyPr wrap="square" rtlCol="0">
            <a:spAutoFit/>
          </a:bodyPr>
          <a:lstStyle/>
          <a:p>
            <a:pPr>
              <a:lnSpc>
                <a:spcPts val="2100"/>
              </a:lnSpc>
            </a:pPr>
            <a:r>
              <a:rPr lang="en-US" altLang="ja-JP" sz="1100" b="1" dirty="0" smtClean="0">
                <a:latin typeface="Meiryo UI" panose="020B0604030504040204" pitchFamily="50" charset="-128"/>
                <a:ea typeface="Meiryo UI" panose="020B0604030504040204" pitchFamily="50" charset="-128"/>
              </a:rPr>
              <a:t>※</a:t>
            </a:r>
            <a:r>
              <a:rPr lang="ja-JP" altLang="en-US" sz="1100" b="1" dirty="0" smtClean="0">
                <a:latin typeface="Meiryo UI" panose="020B0604030504040204" pitchFamily="50" charset="-128"/>
                <a:ea typeface="Meiryo UI" panose="020B0604030504040204" pitchFamily="50" charset="-128"/>
              </a:rPr>
              <a:t>論点２については、論点</a:t>
            </a:r>
            <a:r>
              <a:rPr lang="en-US" altLang="ja-JP" sz="1100" b="1" dirty="0" smtClean="0">
                <a:latin typeface="Meiryo UI" panose="020B0604030504040204" pitchFamily="50" charset="-128"/>
                <a:ea typeface="Meiryo UI" panose="020B0604030504040204" pitchFamily="50" charset="-128"/>
              </a:rPr>
              <a:t>1</a:t>
            </a:r>
            <a:r>
              <a:rPr lang="ja-JP" altLang="en-US" sz="1100" b="1" dirty="0">
                <a:latin typeface="Meiryo UI" panose="020B0604030504040204" pitchFamily="50" charset="-128"/>
                <a:ea typeface="Meiryo UI" panose="020B0604030504040204" pitchFamily="50" charset="-128"/>
              </a:rPr>
              <a:t>で</a:t>
            </a:r>
            <a:r>
              <a:rPr lang="ja-JP" altLang="en-US" sz="1100" b="1" dirty="0" smtClean="0">
                <a:latin typeface="Meiryo UI" panose="020B0604030504040204" pitchFamily="50" charset="-128"/>
                <a:ea typeface="Meiryo UI" panose="020B0604030504040204" pitchFamily="50" charset="-128"/>
              </a:rPr>
              <a:t>案１</a:t>
            </a:r>
            <a:r>
              <a:rPr lang="en-US" altLang="ja-JP" sz="1100" b="1" dirty="0" smtClean="0">
                <a:latin typeface="Meiryo UI" panose="020B0604030504040204" pitchFamily="50" charset="-128"/>
                <a:ea typeface="Meiryo UI" panose="020B0604030504040204" pitchFamily="50" charset="-128"/>
              </a:rPr>
              <a:t>-</a:t>
            </a:r>
            <a:r>
              <a:rPr lang="ja-JP" altLang="en-US" sz="1100" b="1" dirty="0" smtClean="0">
                <a:latin typeface="Meiryo UI" panose="020B0604030504040204" pitchFamily="50" charset="-128"/>
                <a:ea typeface="Meiryo UI" panose="020B0604030504040204" pitchFamily="50" charset="-128"/>
              </a:rPr>
              <a:t>１を採用したとして記載</a:t>
            </a:r>
            <a:endParaRPr lang="en-US" altLang="ja-JP" sz="1100" b="1" dirty="0" smtClean="0">
              <a:latin typeface="Meiryo UI" panose="020B0604030504040204" pitchFamily="50" charset="-128"/>
              <a:ea typeface="Meiryo UI" panose="020B0604030504040204" pitchFamily="50" charset="-128"/>
            </a:endParaRPr>
          </a:p>
        </p:txBody>
      </p:sp>
      <p:sp>
        <p:nvSpPr>
          <p:cNvPr id="7" name="テキスト ボックス 6"/>
          <p:cNvSpPr txBox="1"/>
          <p:nvPr/>
        </p:nvSpPr>
        <p:spPr>
          <a:xfrm>
            <a:off x="111057" y="5239224"/>
            <a:ext cx="9076250" cy="1546577"/>
          </a:xfrm>
          <a:prstGeom prst="rect">
            <a:avLst/>
          </a:prstGeom>
          <a:noFill/>
        </p:spPr>
        <p:txBody>
          <a:bodyPr wrap="square" rtlCol="0">
            <a:spAutoFit/>
          </a:bodyPr>
          <a:lstStyle/>
          <a:p>
            <a:r>
              <a:rPr kumimoji="1" lang="en-US" altLang="ja-JP" sz="1050" dirty="0" smtClean="0">
                <a:latin typeface="Meiryo UI" panose="020B0604030504040204" pitchFamily="50" charset="-128"/>
                <a:ea typeface="Meiryo UI" panose="020B0604030504040204" pitchFamily="50" charset="-128"/>
              </a:rPr>
              <a:t>【</a:t>
            </a:r>
            <a:r>
              <a:rPr kumimoji="1" lang="ja-JP" altLang="en-US" sz="1050" dirty="0" smtClean="0">
                <a:latin typeface="Meiryo UI" panose="020B0604030504040204" pitchFamily="50" charset="-128"/>
                <a:ea typeface="Meiryo UI" panose="020B0604030504040204" pitchFamily="50" charset="-128"/>
              </a:rPr>
              <a:t>参考</a:t>
            </a:r>
            <a:r>
              <a:rPr kumimoji="1" lang="en-US" altLang="ja-JP" sz="1050" dirty="0" smtClean="0">
                <a:latin typeface="Meiryo UI" panose="020B0604030504040204" pitchFamily="50" charset="-128"/>
                <a:ea typeface="Meiryo UI" panose="020B0604030504040204" pitchFamily="50" charset="-128"/>
              </a:rPr>
              <a:t>】</a:t>
            </a:r>
          </a:p>
          <a:p>
            <a:r>
              <a:rPr kumimoji="1" lang="en-US" altLang="ja-JP" sz="1050" dirty="0" smtClean="0">
                <a:latin typeface="Meiryo UI" panose="020B0604030504040204" pitchFamily="50" charset="-128"/>
                <a:ea typeface="Meiryo UI" panose="020B0604030504040204" pitchFamily="50" charset="-128"/>
              </a:rPr>
              <a:t>【</a:t>
            </a:r>
            <a:r>
              <a:rPr kumimoji="1" lang="ja-JP" altLang="en-US" sz="1050" dirty="0" smtClean="0">
                <a:latin typeface="Meiryo UI" panose="020B0604030504040204" pitchFamily="50" charset="-128"/>
                <a:ea typeface="Meiryo UI" panose="020B0604030504040204" pitchFamily="50" charset="-128"/>
              </a:rPr>
              <a:t>論点１</a:t>
            </a:r>
            <a:r>
              <a:rPr kumimoji="1" lang="en-US" altLang="ja-JP" sz="1050" dirty="0" smtClean="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自院での集学的治療を提供する体制がない病院の取扱いについて</a:t>
            </a:r>
          </a:p>
          <a:p>
            <a:r>
              <a:rPr kumimoji="1" lang="ja-JP" altLang="en-US" sz="1050" dirty="0" smtClean="0">
                <a:latin typeface="Meiryo UI" panose="020B0604030504040204" pitchFamily="50" charset="-128"/>
                <a:ea typeface="Meiryo UI" panose="020B0604030504040204" pitchFamily="50" charset="-128"/>
              </a:rPr>
              <a:t>案</a:t>
            </a:r>
            <a:r>
              <a:rPr kumimoji="1" lang="ja-JP" altLang="en-US" sz="1050" dirty="0">
                <a:latin typeface="Meiryo UI" panose="020B0604030504040204" pitchFamily="50" charset="-128"/>
                <a:ea typeface="Meiryo UI" panose="020B0604030504040204" pitchFamily="50" charset="-128"/>
              </a:rPr>
              <a:t>１</a:t>
            </a:r>
            <a:r>
              <a:rPr kumimoji="1" lang="en-US" altLang="ja-JP" sz="1050" dirty="0" smtClean="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１： 指定要件を見直し、５大がんのうち特定のがん種において、自院での集学的治療が提供</a:t>
            </a:r>
            <a:r>
              <a:rPr kumimoji="1" lang="ja-JP" altLang="en-US" sz="1050" dirty="0" smtClean="0">
                <a:latin typeface="Meiryo UI" panose="020B0604030504040204" pitchFamily="50" charset="-128"/>
                <a:ea typeface="Meiryo UI" panose="020B0604030504040204" pitchFamily="50" charset="-128"/>
              </a:rPr>
              <a:t>できない</a:t>
            </a:r>
            <a:r>
              <a:rPr kumimoji="1" lang="ja-JP" altLang="en-US" sz="1050" dirty="0">
                <a:latin typeface="Meiryo UI" panose="020B0604030504040204" pitchFamily="50" charset="-128"/>
                <a:ea typeface="Meiryo UI" panose="020B0604030504040204" pitchFamily="50" charset="-128"/>
              </a:rPr>
              <a:t>病院も拠点病院と位置付ける。</a:t>
            </a:r>
          </a:p>
          <a:p>
            <a:r>
              <a:rPr kumimoji="1" lang="ja-JP" altLang="en-US" sz="1050" dirty="0">
                <a:latin typeface="Meiryo UI" panose="020B0604030504040204" pitchFamily="50" charset="-128"/>
                <a:ea typeface="Meiryo UI" panose="020B0604030504040204" pitchFamily="50" charset="-128"/>
              </a:rPr>
              <a:t>               </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特定のがん種（肺）において、放射線治療以外でも「他の医療機関との連携」 を認め、手術</a:t>
            </a:r>
            <a:r>
              <a:rPr kumimoji="1" lang="ja-JP" altLang="en-US" sz="1050" dirty="0" smtClean="0">
                <a:latin typeface="Meiryo UI" panose="020B0604030504040204" pitchFamily="50" charset="-128"/>
                <a:ea typeface="Meiryo UI" panose="020B0604030504040204" pitchFamily="50" charset="-128"/>
              </a:rPr>
              <a:t>、放射</a:t>
            </a:r>
            <a:r>
              <a:rPr kumimoji="1" lang="ja-JP" altLang="en-US" sz="1050" dirty="0">
                <a:latin typeface="Meiryo UI" panose="020B0604030504040204" pitchFamily="50" charset="-128"/>
                <a:ea typeface="Meiryo UI" panose="020B0604030504040204" pitchFamily="50" charset="-128"/>
              </a:rPr>
              <a:t>線、薬物のいずれかを自院で</a:t>
            </a:r>
            <a:r>
              <a:rPr kumimoji="1" lang="ja-JP" altLang="en-US" sz="1050" dirty="0" smtClean="0">
                <a:latin typeface="Meiryo UI" panose="020B0604030504040204" pitchFamily="50" charset="-128"/>
                <a:ea typeface="Meiryo UI" panose="020B0604030504040204" pitchFamily="50" charset="-128"/>
              </a:rPr>
              <a:t>提供する</a:t>
            </a:r>
            <a:r>
              <a:rPr kumimoji="1" lang="ja-JP" altLang="en-US" sz="1050" dirty="0">
                <a:latin typeface="Meiryo UI" panose="020B0604030504040204" pitchFamily="50" charset="-128"/>
                <a:ea typeface="Meiryo UI" panose="020B0604030504040204" pitchFamily="50" charset="-128"/>
              </a:rPr>
              <a:t>場合は</a:t>
            </a:r>
            <a:r>
              <a:rPr kumimoji="1" lang="ja-JP" altLang="en-US" sz="1050" dirty="0" smtClean="0">
                <a:latin typeface="Meiryo UI" panose="020B0604030504040204" pitchFamily="50" charset="-128"/>
                <a:ea typeface="Meiryo UI" panose="020B0604030504040204" pitchFamily="50" charset="-128"/>
              </a:rPr>
              <a:t>集学的</a:t>
            </a:r>
            <a:endParaRPr kumimoji="1" lang="en-US" altLang="ja-JP" sz="1050" dirty="0" smtClean="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　</a:t>
            </a:r>
            <a:r>
              <a:rPr kumimoji="1" lang="ja-JP" altLang="en-US" sz="1050" dirty="0" smtClean="0">
                <a:latin typeface="Meiryo UI" panose="020B0604030504040204" pitchFamily="50" charset="-128"/>
                <a:ea typeface="Meiryo UI" panose="020B0604030504040204" pitchFamily="50" charset="-128"/>
              </a:rPr>
              <a:t>　　　　　　　治療</a:t>
            </a:r>
            <a:r>
              <a:rPr kumimoji="1" lang="ja-JP" altLang="en-US" sz="1050" dirty="0">
                <a:latin typeface="Meiryo UI" panose="020B0604030504040204" pitchFamily="50" charset="-128"/>
                <a:ea typeface="Meiryo UI" panose="020B0604030504040204" pitchFamily="50" charset="-128"/>
              </a:rPr>
              <a:t>を提供できる体制を有するもの</a:t>
            </a:r>
            <a:r>
              <a:rPr kumimoji="1" lang="ja-JP" altLang="en-US" sz="1050" dirty="0" smtClean="0">
                <a:latin typeface="Meiryo UI" panose="020B0604030504040204" pitchFamily="50" charset="-128"/>
                <a:ea typeface="Meiryo UI" panose="020B0604030504040204" pitchFamily="50" charset="-128"/>
              </a:rPr>
              <a:t>とみなし</a:t>
            </a:r>
            <a:r>
              <a:rPr kumimoji="1" lang="ja-JP" altLang="en-US" sz="1050" dirty="0">
                <a:latin typeface="Meiryo UI" panose="020B0604030504040204" pitchFamily="50" charset="-128"/>
                <a:ea typeface="Meiryo UI" panose="020B0604030504040204" pitchFamily="50" charset="-128"/>
              </a:rPr>
              <a:t>、それを含め５大がんの集学的治療を提供できる体制を有する病院を</a:t>
            </a:r>
            <a:r>
              <a:rPr kumimoji="1" lang="ja-JP" altLang="en-US" sz="1050" dirty="0" smtClean="0">
                <a:latin typeface="Meiryo UI" panose="020B0604030504040204" pitchFamily="50" charset="-128"/>
                <a:ea typeface="Meiryo UI" panose="020B0604030504040204" pitchFamily="50" charset="-128"/>
              </a:rPr>
              <a:t>拠点</a:t>
            </a:r>
            <a:r>
              <a:rPr kumimoji="1" lang="ja-JP" altLang="en-US" sz="1050" dirty="0">
                <a:latin typeface="Meiryo UI" panose="020B0604030504040204" pitchFamily="50" charset="-128"/>
                <a:ea typeface="Meiryo UI" panose="020B0604030504040204" pitchFamily="50" charset="-128"/>
              </a:rPr>
              <a:t>病院とする。</a:t>
            </a:r>
            <a:r>
              <a:rPr kumimoji="1" lang="en-US" altLang="ja-JP" sz="1050" dirty="0">
                <a:latin typeface="Meiryo UI" panose="020B0604030504040204" pitchFamily="50" charset="-128"/>
                <a:ea typeface="Meiryo UI" panose="020B0604030504040204" pitchFamily="50" charset="-128"/>
              </a:rPr>
              <a:t>)</a:t>
            </a:r>
          </a:p>
          <a:p>
            <a:r>
              <a:rPr kumimoji="1" lang="ja-JP" altLang="en-US" sz="1050" dirty="0" smtClean="0">
                <a:latin typeface="Meiryo UI" panose="020B0604030504040204" pitchFamily="50" charset="-128"/>
                <a:ea typeface="Meiryo UI" panose="020B0604030504040204" pitchFamily="50" charset="-128"/>
              </a:rPr>
              <a:t>案１</a:t>
            </a:r>
            <a:r>
              <a:rPr kumimoji="1" lang="en-US" altLang="ja-JP" sz="1050" dirty="0" smtClean="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２：５大がんすべてで集学的治療を自院で提供できる体制を有しない病院は、拠点病院の指定</a:t>
            </a:r>
            <a:r>
              <a:rPr kumimoji="1" lang="ja-JP" altLang="en-US" sz="1050" dirty="0" smtClean="0">
                <a:latin typeface="Meiryo UI" panose="020B0604030504040204" pitchFamily="50" charset="-128"/>
                <a:ea typeface="Meiryo UI" panose="020B0604030504040204" pitchFamily="50" charset="-128"/>
              </a:rPr>
              <a:t>からはずす。</a:t>
            </a:r>
            <a:endParaRPr kumimoji="1" lang="en-US" altLang="ja-JP" sz="1050" dirty="0" smtClean="0">
              <a:latin typeface="Meiryo UI" panose="020B0604030504040204" pitchFamily="50" charset="-128"/>
              <a:ea typeface="Meiryo UI" panose="020B0604030504040204" pitchFamily="50" charset="-128"/>
            </a:endParaRPr>
          </a:p>
          <a:p>
            <a:r>
              <a:rPr kumimoji="1" lang="en-US" altLang="ja-JP" sz="1050" dirty="0" smtClean="0">
                <a:latin typeface="Meiryo UI" panose="020B0604030504040204" pitchFamily="50" charset="-128"/>
                <a:ea typeface="Meiryo UI" panose="020B0604030504040204" pitchFamily="50" charset="-128"/>
              </a:rPr>
              <a:t>【</a:t>
            </a:r>
            <a:r>
              <a:rPr kumimoji="1" lang="ja-JP" altLang="en-US" sz="1050" dirty="0" smtClean="0">
                <a:latin typeface="Meiryo UI" panose="020B0604030504040204" pitchFamily="50" charset="-128"/>
                <a:ea typeface="Meiryo UI" panose="020B0604030504040204" pitchFamily="50" charset="-128"/>
              </a:rPr>
              <a:t>論点２</a:t>
            </a:r>
            <a:r>
              <a:rPr kumimoji="1" lang="en-US" altLang="ja-JP" sz="1050" dirty="0" smtClean="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拠点病院の指定からはずれた病院の取扱いに</a:t>
            </a:r>
            <a:r>
              <a:rPr kumimoji="1" lang="ja-JP" altLang="en-US" sz="1050" dirty="0" smtClean="0">
                <a:latin typeface="Meiryo UI" panose="020B0604030504040204" pitchFamily="50" charset="-128"/>
                <a:ea typeface="Meiryo UI" panose="020B0604030504040204" pitchFamily="50" charset="-128"/>
              </a:rPr>
              <a:t>ついて</a:t>
            </a:r>
            <a:endParaRPr kumimoji="1" lang="en-US" altLang="ja-JP" sz="1050" dirty="0" smtClean="0">
              <a:latin typeface="Meiryo UI" panose="020B0604030504040204" pitchFamily="50" charset="-128"/>
              <a:ea typeface="Meiryo UI" panose="020B0604030504040204" pitchFamily="50" charset="-128"/>
            </a:endParaRPr>
          </a:p>
          <a:p>
            <a:r>
              <a:rPr kumimoji="1" lang="ja-JP" altLang="en-US" sz="1050" dirty="0" smtClean="0">
                <a:latin typeface="Meiryo UI" panose="020B0604030504040204" pitchFamily="50" charset="-128"/>
                <a:ea typeface="Meiryo UI" panose="020B0604030504040204" pitchFamily="50" charset="-128"/>
              </a:rPr>
              <a:t>案２</a:t>
            </a:r>
            <a:r>
              <a:rPr kumimoji="1" lang="en-US" altLang="ja-JP" sz="1050" dirty="0" smtClean="0">
                <a:latin typeface="Meiryo UI" panose="020B0604030504040204" pitchFamily="50" charset="-128"/>
                <a:ea typeface="Meiryo UI" panose="020B0604030504040204" pitchFamily="50" charset="-128"/>
              </a:rPr>
              <a:t>-</a:t>
            </a:r>
            <a:r>
              <a:rPr kumimoji="1" lang="ja-JP" altLang="en-US" sz="1050" dirty="0" smtClean="0">
                <a:latin typeface="Meiryo UI" panose="020B0604030504040204" pitchFamily="50" charset="-128"/>
                <a:ea typeface="Meiryo UI" panose="020B0604030504040204" pitchFamily="50" charset="-128"/>
              </a:rPr>
              <a:t>１</a:t>
            </a:r>
            <a:r>
              <a:rPr kumimoji="1" lang="ja-JP" altLang="en-US" sz="1050" dirty="0">
                <a:latin typeface="Meiryo UI" panose="020B0604030504040204" pitchFamily="50" charset="-128"/>
                <a:ea typeface="Meiryo UI" panose="020B0604030504040204" pitchFamily="50" charset="-128"/>
              </a:rPr>
              <a:t>：別途、新たな指定区分を設ける</a:t>
            </a:r>
            <a:r>
              <a:rPr kumimoji="1" lang="ja-JP" altLang="en-US" sz="1050" dirty="0" smtClean="0">
                <a:latin typeface="Meiryo UI" panose="020B0604030504040204" pitchFamily="50" charset="-128"/>
                <a:ea typeface="Meiryo UI" panose="020B0604030504040204" pitchFamily="50" charset="-128"/>
              </a:rPr>
              <a:t>。　　　　　　　　</a:t>
            </a:r>
            <a:endParaRPr kumimoji="1" lang="en-US" altLang="ja-JP" sz="1050" dirty="0" smtClean="0">
              <a:latin typeface="Meiryo UI" panose="020B0604030504040204" pitchFamily="50" charset="-128"/>
              <a:ea typeface="Meiryo UI" panose="020B0604030504040204" pitchFamily="50" charset="-128"/>
            </a:endParaRPr>
          </a:p>
          <a:p>
            <a:r>
              <a:rPr kumimoji="1" lang="ja-JP" altLang="en-US" sz="1050" dirty="0" smtClean="0">
                <a:latin typeface="Meiryo UI" panose="020B0604030504040204" pitchFamily="50" charset="-128"/>
                <a:ea typeface="Meiryo UI" panose="020B0604030504040204" pitchFamily="50" charset="-128"/>
              </a:rPr>
              <a:t>案２</a:t>
            </a:r>
            <a:r>
              <a:rPr kumimoji="1" lang="en-US" altLang="ja-JP" sz="1050" dirty="0" smtClean="0">
                <a:latin typeface="Meiryo UI" panose="020B0604030504040204" pitchFamily="50" charset="-128"/>
                <a:ea typeface="Meiryo UI" panose="020B0604030504040204" pitchFamily="50" charset="-128"/>
              </a:rPr>
              <a:t>-</a:t>
            </a:r>
            <a:r>
              <a:rPr kumimoji="1" lang="ja-JP" altLang="en-US" sz="1050" dirty="0" smtClean="0">
                <a:latin typeface="Meiryo UI" panose="020B0604030504040204" pitchFamily="50" charset="-128"/>
                <a:ea typeface="Meiryo UI" panose="020B0604030504040204" pitchFamily="50" charset="-128"/>
              </a:rPr>
              <a:t>２</a:t>
            </a:r>
            <a:r>
              <a:rPr kumimoji="1" lang="ja-JP" altLang="en-US" sz="1050" dirty="0">
                <a:latin typeface="Meiryo UI" panose="020B0604030504040204" pitchFamily="50" charset="-128"/>
                <a:ea typeface="Meiryo UI" panose="020B0604030504040204" pitchFamily="50" charset="-128"/>
              </a:rPr>
              <a:t>：特に新たな指定は行わない。</a:t>
            </a:r>
          </a:p>
        </p:txBody>
      </p:sp>
    </p:spTree>
    <p:extLst>
      <p:ext uri="{BB962C8B-B14F-4D97-AF65-F5344CB8AC3E}">
        <p14:creationId xmlns:p14="http://schemas.microsoft.com/office/powerpoint/2010/main" val="13947445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884894" y="6369798"/>
            <a:ext cx="2057400" cy="365125"/>
          </a:xfrm>
        </p:spPr>
        <p:txBody>
          <a:bodyPr/>
          <a:lstStyle/>
          <a:p>
            <a:fld id="{3EDE3AD1-F2D3-4350-9CA3-EF0FD7A3BA10}" type="slidenum">
              <a:rPr kumimoji="1" lang="ja-JP" altLang="en-US" smtClean="0"/>
              <a:t>11</a:t>
            </a:fld>
            <a:endParaRPr kumimoji="1" lang="ja-JP" altLang="en-US"/>
          </a:p>
        </p:txBody>
      </p:sp>
      <p:graphicFrame>
        <p:nvGraphicFramePr>
          <p:cNvPr id="5" name="表 4"/>
          <p:cNvGraphicFramePr>
            <a:graphicFrameLocks noGrp="1"/>
          </p:cNvGraphicFramePr>
          <p:nvPr>
            <p:extLst>
              <p:ext uri="{D42A27DB-BD31-4B8C-83A1-F6EECF244321}">
                <p14:modId xmlns:p14="http://schemas.microsoft.com/office/powerpoint/2010/main" val="3125019356"/>
              </p:ext>
            </p:extLst>
          </p:nvPr>
        </p:nvGraphicFramePr>
        <p:xfrm>
          <a:off x="584415" y="639099"/>
          <a:ext cx="8048597" cy="4393599"/>
        </p:xfrm>
        <a:graphic>
          <a:graphicData uri="http://schemas.openxmlformats.org/drawingml/2006/table">
            <a:tbl>
              <a:tblPr firstRow="1" bandRow="1">
                <a:tableStyleId>{21E4AEA4-8DFA-4A89-87EB-49C32662AFE0}</a:tableStyleId>
              </a:tblPr>
              <a:tblGrid>
                <a:gridCol w="804561">
                  <a:extLst>
                    <a:ext uri="{9D8B030D-6E8A-4147-A177-3AD203B41FA5}">
                      <a16:colId xmlns:a16="http://schemas.microsoft.com/office/drawing/2014/main" val="497298787"/>
                    </a:ext>
                  </a:extLst>
                </a:gridCol>
                <a:gridCol w="551330">
                  <a:extLst>
                    <a:ext uri="{9D8B030D-6E8A-4147-A177-3AD203B41FA5}">
                      <a16:colId xmlns:a16="http://schemas.microsoft.com/office/drawing/2014/main" val="4157973476"/>
                    </a:ext>
                  </a:extLst>
                </a:gridCol>
                <a:gridCol w="605117">
                  <a:extLst>
                    <a:ext uri="{9D8B030D-6E8A-4147-A177-3AD203B41FA5}">
                      <a16:colId xmlns:a16="http://schemas.microsoft.com/office/drawing/2014/main" val="1971374150"/>
                    </a:ext>
                  </a:extLst>
                </a:gridCol>
                <a:gridCol w="524436">
                  <a:extLst>
                    <a:ext uri="{9D8B030D-6E8A-4147-A177-3AD203B41FA5}">
                      <a16:colId xmlns:a16="http://schemas.microsoft.com/office/drawing/2014/main" val="556878162"/>
                    </a:ext>
                  </a:extLst>
                </a:gridCol>
                <a:gridCol w="1004600">
                  <a:extLst>
                    <a:ext uri="{9D8B030D-6E8A-4147-A177-3AD203B41FA5}">
                      <a16:colId xmlns:a16="http://schemas.microsoft.com/office/drawing/2014/main" val="2686178298"/>
                    </a:ext>
                  </a:extLst>
                </a:gridCol>
                <a:gridCol w="1075765">
                  <a:extLst>
                    <a:ext uri="{9D8B030D-6E8A-4147-A177-3AD203B41FA5}">
                      <a16:colId xmlns:a16="http://schemas.microsoft.com/office/drawing/2014/main" val="3835091278"/>
                    </a:ext>
                  </a:extLst>
                </a:gridCol>
                <a:gridCol w="1116105">
                  <a:extLst>
                    <a:ext uri="{9D8B030D-6E8A-4147-A177-3AD203B41FA5}">
                      <a16:colId xmlns:a16="http://schemas.microsoft.com/office/drawing/2014/main" val="690579464"/>
                    </a:ext>
                  </a:extLst>
                </a:gridCol>
                <a:gridCol w="1156447">
                  <a:extLst>
                    <a:ext uri="{9D8B030D-6E8A-4147-A177-3AD203B41FA5}">
                      <a16:colId xmlns:a16="http://schemas.microsoft.com/office/drawing/2014/main" val="1754156122"/>
                    </a:ext>
                  </a:extLst>
                </a:gridCol>
                <a:gridCol w="1210236">
                  <a:extLst>
                    <a:ext uri="{9D8B030D-6E8A-4147-A177-3AD203B41FA5}">
                      <a16:colId xmlns:a16="http://schemas.microsoft.com/office/drawing/2014/main" val="852769836"/>
                    </a:ext>
                  </a:extLst>
                </a:gridCol>
              </a:tblGrid>
              <a:tr h="152400">
                <a:tc rowSpan="3">
                  <a:txBody>
                    <a:bodyPr/>
                    <a:lstStyle/>
                    <a:p>
                      <a:pPr algn="ctr"/>
                      <a:r>
                        <a:rPr kumimoji="1" lang="ja-JP" altLang="en-US" sz="1400" dirty="0" smtClean="0">
                          <a:latin typeface="Meiryo UI" panose="020B0604030504040204" pitchFamily="50" charset="-128"/>
                          <a:ea typeface="Meiryo UI" panose="020B0604030504040204" pitchFamily="50" charset="-128"/>
                        </a:rPr>
                        <a:t>圏域</a:t>
                      </a:r>
                      <a:endParaRPr kumimoji="1" lang="ja-JP" altLang="en-US" sz="1400" dirty="0">
                        <a:latin typeface="Meiryo UI" panose="020B0604030504040204" pitchFamily="50" charset="-128"/>
                        <a:ea typeface="Meiryo UI" panose="020B0604030504040204" pitchFamily="50" charset="-128"/>
                      </a:endParaRPr>
                    </a:p>
                  </a:txBody>
                  <a:tcPr/>
                </a:tc>
                <a:tc rowSpan="3">
                  <a:txBody>
                    <a:bodyPr/>
                    <a:lstStyle/>
                    <a:p>
                      <a:pPr algn="ctr"/>
                      <a:r>
                        <a:rPr kumimoji="1" lang="ja-JP" altLang="en-US" sz="1400" dirty="0" smtClean="0">
                          <a:latin typeface="Meiryo UI" panose="020B0604030504040204" pitchFamily="50" charset="-128"/>
                          <a:ea typeface="Meiryo UI" panose="020B0604030504040204" pitchFamily="50" charset="-128"/>
                        </a:rPr>
                        <a:t>国</a:t>
                      </a:r>
                      <a:endParaRPr kumimoji="1" lang="ja-JP" altLang="en-US" sz="1400" dirty="0">
                        <a:latin typeface="Meiryo UI" panose="020B0604030504040204" pitchFamily="50" charset="-128"/>
                        <a:ea typeface="Meiryo UI" panose="020B0604030504040204" pitchFamily="50" charset="-128"/>
                      </a:endParaRPr>
                    </a:p>
                  </a:txBody>
                  <a:tcPr/>
                </a:tc>
                <a:tc rowSpan="3">
                  <a:txBody>
                    <a:bodyPr/>
                    <a:lstStyle/>
                    <a:p>
                      <a:pPr algn="ctr"/>
                      <a:r>
                        <a:rPr kumimoji="1" lang="ja-JP" altLang="en-US" sz="1400" dirty="0" smtClean="0">
                          <a:latin typeface="Meiryo UI" panose="020B0604030504040204" pitchFamily="50" charset="-128"/>
                          <a:ea typeface="Meiryo UI" panose="020B0604030504040204" pitchFamily="50" charset="-128"/>
                        </a:rPr>
                        <a:t>府</a:t>
                      </a:r>
                      <a:r>
                        <a:rPr kumimoji="1" lang="en-US" altLang="ja-JP" sz="1400" dirty="0" smtClean="0">
                          <a:latin typeface="Meiryo UI" panose="020B0604030504040204" pitchFamily="50" charset="-128"/>
                          <a:ea typeface="Meiryo UI" panose="020B0604030504040204" pitchFamily="50" charset="-128"/>
                        </a:rPr>
                        <a:t>(</a:t>
                      </a:r>
                      <a:r>
                        <a:rPr kumimoji="1" lang="ja-JP" altLang="en-US" sz="1400" dirty="0" smtClean="0">
                          <a:latin typeface="Meiryo UI" panose="020B0604030504040204" pitchFamily="50" charset="-128"/>
                          <a:ea typeface="Meiryo UI" panose="020B0604030504040204" pitchFamily="50" charset="-128"/>
                        </a:rPr>
                        <a:t>肺</a:t>
                      </a:r>
                      <a:r>
                        <a:rPr kumimoji="1" lang="en-US" altLang="ja-JP" sz="1400" dirty="0" smtClean="0">
                          <a:latin typeface="Meiryo UI" panose="020B0604030504040204" pitchFamily="50" charset="-128"/>
                          <a:ea typeface="Meiryo UI" panose="020B0604030504040204" pitchFamily="50" charset="-128"/>
                        </a:rPr>
                        <a:t>)</a:t>
                      </a:r>
                      <a:endParaRPr kumimoji="1" lang="ja-JP" altLang="en-US" sz="1400" dirty="0">
                        <a:latin typeface="Meiryo UI" panose="020B0604030504040204" pitchFamily="50" charset="-128"/>
                        <a:ea typeface="Meiryo UI" panose="020B0604030504040204" pitchFamily="50" charset="-128"/>
                      </a:endParaRPr>
                    </a:p>
                  </a:txBody>
                  <a:tcPr/>
                </a:tc>
                <a:tc rowSpan="3">
                  <a:txBody>
                    <a:bodyPr/>
                    <a:lstStyle/>
                    <a:p>
                      <a:pPr algn="ctr"/>
                      <a:r>
                        <a:rPr kumimoji="1" lang="ja-JP" altLang="en-US" sz="1400" dirty="0" smtClean="0">
                          <a:latin typeface="Meiryo UI" panose="020B0604030504040204" pitchFamily="50" charset="-128"/>
                          <a:ea typeface="Meiryo UI" panose="020B0604030504040204" pitchFamily="50" charset="-128"/>
                        </a:rPr>
                        <a:t>府</a:t>
                      </a:r>
                      <a:endParaRPr kumimoji="1" lang="ja-JP" altLang="en-US" sz="1400" dirty="0">
                        <a:latin typeface="Meiryo UI" panose="020B0604030504040204" pitchFamily="50" charset="-128"/>
                        <a:ea typeface="Meiryo UI" panose="020B0604030504040204" pitchFamily="50" charset="-128"/>
                      </a:endParaRPr>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smtClean="0">
                          <a:latin typeface="Meiryo UI" panose="020B0604030504040204" pitchFamily="50" charset="-128"/>
                          <a:ea typeface="Meiryo UI" panose="020B0604030504040204" pitchFamily="50" charset="-128"/>
                        </a:rPr>
                        <a:t>論点１</a:t>
                      </a:r>
                      <a:endParaRPr kumimoji="1" lang="en-US" altLang="ja-JP" sz="1400" dirty="0" smtClean="0">
                        <a:latin typeface="Meiryo UI" panose="020B0604030504040204" pitchFamily="50" charset="-128"/>
                        <a:ea typeface="Meiryo UI" panose="020B0604030504040204" pitchFamily="50" charset="-128"/>
                      </a:endParaRPr>
                    </a:p>
                  </a:txBody>
                  <a:tcPr>
                    <a:solidFill>
                      <a:schemeClr val="accent2">
                        <a:lumMod val="60000"/>
                        <a:lumOff val="40000"/>
                      </a:schemeClr>
                    </a:solidFill>
                  </a:tcPr>
                </a:tc>
                <a:tc hMerge="1">
                  <a:txBody>
                    <a:bodyPr/>
                    <a:lstStyle/>
                    <a:p>
                      <a:endParaRPr kumimoji="1" lang="ja-JP" altLang="en-US"/>
                    </a:p>
                  </a:txBody>
                  <a:tcP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smtClean="0">
                          <a:latin typeface="Meiryo UI" panose="020B0604030504040204" pitchFamily="50" charset="-128"/>
                          <a:ea typeface="Meiryo UI" panose="020B0604030504040204" pitchFamily="50" charset="-128"/>
                        </a:rPr>
                        <a:t>論点２</a:t>
                      </a:r>
                      <a:endParaRPr kumimoji="1" lang="en-US" altLang="ja-JP" sz="1400" dirty="0" smtClean="0">
                        <a:latin typeface="Meiryo UI" panose="020B0604030504040204" pitchFamily="50" charset="-128"/>
                        <a:ea typeface="Meiryo UI" panose="020B0604030504040204" pitchFamily="50" charset="-128"/>
                      </a:endParaRPr>
                    </a:p>
                  </a:txBody>
                  <a:tcPr>
                    <a:solidFill>
                      <a:schemeClr val="accent2">
                        <a:lumMod val="60000"/>
                        <a:lumOff val="40000"/>
                      </a:schemeClr>
                    </a:solidFill>
                  </a:tcPr>
                </a:tc>
                <a:tc hMerge="1">
                  <a:txBody>
                    <a:bodyPr/>
                    <a:lstStyle/>
                    <a:p>
                      <a:endParaRPr kumimoji="1" lang="ja-JP" altLang="en-US"/>
                    </a:p>
                  </a:txBody>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dirty="0" smtClean="0">
                        <a:latin typeface="Meiryo UI" panose="020B0604030504040204" pitchFamily="50" charset="-128"/>
                        <a:ea typeface="Meiryo UI" panose="020B0604030504040204" pitchFamily="50" charset="-128"/>
                      </a:endParaRPr>
                    </a:p>
                  </a:txBody>
                  <a:tcPr>
                    <a:solidFill>
                      <a:schemeClr val="accent2">
                        <a:lumMod val="60000"/>
                        <a:lumOff val="40000"/>
                      </a:schemeClr>
                    </a:solidFill>
                  </a:tcPr>
                </a:tc>
                <a:extLst>
                  <a:ext uri="{0D108BD9-81ED-4DB2-BD59-A6C34878D82A}">
                    <a16:rowId xmlns:a16="http://schemas.microsoft.com/office/drawing/2014/main" val="94138757"/>
                  </a:ext>
                </a:extLst>
              </a:tr>
              <a:tr h="15240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smtClean="0">
                          <a:latin typeface="Meiryo UI" panose="020B0604030504040204" pitchFamily="50" charset="-128"/>
                          <a:ea typeface="Meiryo UI" panose="020B0604030504040204" pitchFamily="50" charset="-128"/>
                        </a:rPr>
                        <a:t>案１</a:t>
                      </a:r>
                      <a:r>
                        <a:rPr kumimoji="1" lang="en-US" altLang="ja-JP" sz="1400" dirty="0" smtClean="0">
                          <a:latin typeface="Meiryo UI" panose="020B0604030504040204" pitchFamily="50" charset="-128"/>
                          <a:ea typeface="Meiryo UI" panose="020B0604030504040204" pitchFamily="50" charset="-128"/>
                        </a:rPr>
                        <a:t>-</a:t>
                      </a:r>
                      <a:r>
                        <a:rPr kumimoji="1" lang="ja-JP" altLang="en-US" sz="1400" dirty="0" smtClean="0">
                          <a:latin typeface="Meiryo UI" panose="020B0604030504040204" pitchFamily="50" charset="-128"/>
                          <a:ea typeface="Meiryo UI" panose="020B0604030504040204" pitchFamily="50" charset="-128"/>
                        </a:rPr>
                        <a:t>１</a:t>
                      </a:r>
                      <a:endParaRPr kumimoji="1" lang="en-US" altLang="ja-JP" sz="1400" dirty="0" smtClean="0">
                        <a:latin typeface="Meiryo UI" panose="020B0604030504040204" pitchFamily="50" charset="-128"/>
                        <a:ea typeface="Meiryo UI" panose="020B0604030504040204" pitchFamily="50" charset="-128"/>
                      </a:endParaRPr>
                    </a:p>
                  </a:txBody>
                  <a:tcPr>
                    <a:solidFill>
                      <a:schemeClr val="accent2">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smtClean="0">
                          <a:latin typeface="Meiryo UI" panose="020B0604030504040204" pitchFamily="50" charset="-128"/>
                          <a:ea typeface="Meiryo UI" panose="020B0604030504040204" pitchFamily="50" charset="-128"/>
                        </a:rPr>
                        <a:t>案１</a:t>
                      </a:r>
                      <a:r>
                        <a:rPr kumimoji="1" lang="en-US" altLang="ja-JP" sz="1400" dirty="0" smtClean="0">
                          <a:latin typeface="Meiryo UI" panose="020B0604030504040204" pitchFamily="50" charset="-128"/>
                          <a:ea typeface="Meiryo UI" panose="020B0604030504040204" pitchFamily="50" charset="-128"/>
                        </a:rPr>
                        <a:t>-</a:t>
                      </a:r>
                      <a:r>
                        <a:rPr kumimoji="1" lang="ja-JP" altLang="en-US" sz="1400" dirty="0" smtClean="0">
                          <a:latin typeface="Meiryo UI" panose="020B0604030504040204" pitchFamily="50" charset="-128"/>
                          <a:ea typeface="Meiryo UI" panose="020B0604030504040204" pitchFamily="50" charset="-128"/>
                        </a:rPr>
                        <a:t>２</a:t>
                      </a:r>
                    </a:p>
                  </a:txBody>
                  <a:tcPr>
                    <a:solidFill>
                      <a:schemeClr val="accent2">
                        <a:lumMod val="60000"/>
                        <a:lumOff val="40000"/>
                      </a:schemeClr>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smtClean="0">
                          <a:latin typeface="Meiryo UI" panose="020B0604030504040204" pitchFamily="50" charset="-128"/>
                          <a:ea typeface="Meiryo UI" panose="020B0604030504040204" pitchFamily="50" charset="-128"/>
                        </a:rPr>
                        <a:t>案２</a:t>
                      </a:r>
                      <a:r>
                        <a:rPr kumimoji="1" lang="en-US" altLang="ja-JP" sz="1400" dirty="0" smtClean="0">
                          <a:latin typeface="Meiryo UI" panose="020B0604030504040204" pitchFamily="50" charset="-128"/>
                          <a:ea typeface="Meiryo UI" panose="020B0604030504040204" pitchFamily="50" charset="-128"/>
                        </a:rPr>
                        <a:t>-</a:t>
                      </a:r>
                      <a:r>
                        <a:rPr kumimoji="1" lang="ja-JP" altLang="en-US" sz="1400" dirty="0" smtClean="0">
                          <a:latin typeface="Meiryo UI" panose="020B0604030504040204" pitchFamily="50" charset="-128"/>
                          <a:ea typeface="Meiryo UI" panose="020B0604030504040204" pitchFamily="50" charset="-128"/>
                        </a:rPr>
                        <a:t>１</a:t>
                      </a:r>
                      <a:endParaRPr kumimoji="1" lang="en-US" altLang="ja-JP" sz="1400" dirty="0" smtClean="0">
                        <a:latin typeface="Meiryo UI" panose="020B0604030504040204" pitchFamily="50" charset="-128"/>
                        <a:ea typeface="Meiryo UI" panose="020B0604030504040204" pitchFamily="50" charset="-128"/>
                      </a:endParaRPr>
                    </a:p>
                  </a:txBody>
                  <a:tcPr>
                    <a:solidFill>
                      <a:schemeClr val="accent2">
                        <a:lumMod val="60000"/>
                        <a:lumOff val="40000"/>
                      </a:schemeClr>
                    </a:solidFill>
                  </a:tcPr>
                </a:tc>
                <a:tc hMerge="1">
                  <a:txBody>
                    <a:bodyPr/>
                    <a:lstStyle/>
                    <a:p>
                      <a:endParaRPr kumimoji="1" lang="ja-JP"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smtClean="0">
                          <a:latin typeface="Meiryo UI" panose="020B0604030504040204" pitchFamily="50" charset="-128"/>
                          <a:ea typeface="Meiryo UI" panose="020B0604030504040204" pitchFamily="50" charset="-128"/>
                        </a:rPr>
                        <a:t>案２</a:t>
                      </a:r>
                      <a:r>
                        <a:rPr kumimoji="1" lang="en-US" altLang="ja-JP" sz="1400" dirty="0" smtClean="0">
                          <a:latin typeface="Meiryo UI" panose="020B0604030504040204" pitchFamily="50" charset="-128"/>
                          <a:ea typeface="Meiryo UI" panose="020B0604030504040204" pitchFamily="50" charset="-128"/>
                        </a:rPr>
                        <a:t>-</a:t>
                      </a:r>
                      <a:r>
                        <a:rPr kumimoji="1" lang="ja-JP" altLang="en-US" sz="1400" dirty="0" smtClean="0">
                          <a:latin typeface="Meiryo UI" panose="020B0604030504040204" pitchFamily="50" charset="-128"/>
                          <a:ea typeface="Meiryo UI" panose="020B0604030504040204" pitchFamily="50" charset="-128"/>
                        </a:rPr>
                        <a:t>２</a:t>
                      </a:r>
                      <a:endParaRPr kumimoji="1" lang="en-US" altLang="ja-JP" sz="1400" dirty="0" smtClean="0">
                        <a:latin typeface="Meiryo UI" panose="020B0604030504040204" pitchFamily="50" charset="-128"/>
                        <a:ea typeface="Meiryo UI" panose="020B0604030504040204" pitchFamily="50" charset="-128"/>
                      </a:endParaRPr>
                    </a:p>
                  </a:txBody>
                  <a:tcPr>
                    <a:solidFill>
                      <a:schemeClr val="accent2">
                        <a:lumMod val="60000"/>
                        <a:lumOff val="40000"/>
                      </a:schemeClr>
                    </a:solidFill>
                  </a:tcPr>
                </a:tc>
                <a:extLst>
                  <a:ext uri="{0D108BD9-81ED-4DB2-BD59-A6C34878D82A}">
                    <a16:rowId xmlns:a16="http://schemas.microsoft.com/office/drawing/2014/main" val="2191873076"/>
                  </a:ext>
                </a:extLst>
              </a:tr>
              <a:tr h="373033">
                <a:tc vMerge="1">
                  <a:txBody>
                    <a:bodyPr/>
                    <a:lstStyle/>
                    <a:p>
                      <a:pPr algn="ctr"/>
                      <a:endParaRPr kumimoji="1" lang="ja-JP" altLang="en-US" sz="1400" dirty="0">
                        <a:latin typeface="Meiryo UI" panose="020B0604030504040204" pitchFamily="50" charset="-128"/>
                        <a:ea typeface="Meiryo UI" panose="020B0604030504040204" pitchFamily="50" charset="-128"/>
                      </a:endParaRPr>
                    </a:p>
                  </a:txBody>
                  <a:tcPr/>
                </a:tc>
                <a:tc vMerge="1">
                  <a:txBody>
                    <a:bodyPr/>
                    <a:lstStyle/>
                    <a:p>
                      <a:pPr algn="ctr"/>
                      <a:endParaRPr kumimoji="1" lang="ja-JP" altLang="en-US" sz="1400" dirty="0">
                        <a:latin typeface="Meiryo UI" panose="020B0604030504040204" pitchFamily="50" charset="-128"/>
                        <a:ea typeface="Meiryo UI" panose="020B0604030504040204" pitchFamily="50" charset="-128"/>
                      </a:endParaRPr>
                    </a:p>
                  </a:txBody>
                  <a:tcPr/>
                </a:tc>
                <a:tc vMerge="1">
                  <a:txBody>
                    <a:bodyPr/>
                    <a:lstStyle/>
                    <a:p>
                      <a:pPr algn="ctr"/>
                      <a:endParaRPr kumimoji="1" lang="ja-JP" altLang="en-US" sz="1400" dirty="0">
                        <a:latin typeface="Meiryo UI" panose="020B0604030504040204" pitchFamily="50" charset="-128"/>
                        <a:ea typeface="Meiryo UI" panose="020B0604030504040204" pitchFamily="50" charset="-128"/>
                      </a:endParaRPr>
                    </a:p>
                  </a:txBody>
                  <a:tcPr/>
                </a:tc>
                <a:tc vMerge="1">
                  <a:txBody>
                    <a:bodyPr/>
                    <a:lstStyle/>
                    <a:p>
                      <a:pPr algn="ctr"/>
                      <a:endParaRPr kumimoji="1" lang="ja-JP" altLang="en-US" sz="1400" dirty="0">
                        <a:latin typeface="Meiryo UI" panose="020B0604030504040204" pitchFamily="50" charset="-128"/>
                        <a:ea typeface="Meiryo UI" panose="020B0604030504040204" pitchFamily="50" charset="-128"/>
                      </a:endParaRPr>
                    </a:p>
                  </a:txBody>
                  <a:tcPr/>
                </a:tc>
                <a:tc gridSpan="2">
                  <a:txBody>
                    <a:bodyPr/>
                    <a:lstStyle/>
                    <a:p>
                      <a:pPr algn="ctr"/>
                      <a:r>
                        <a:rPr kumimoji="1" lang="ja-JP" altLang="en-US" sz="1400" dirty="0" smtClean="0">
                          <a:latin typeface="Meiryo UI" panose="020B0604030504040204" pitchFamily="50" charset="-128"/>
                          <a:ea typeface="Meiryo UI" panose="020B0604030504040204" pitchFamily="50" charset="-128"/>
                        </a:rPr>
                        <a:t>府拠点病院</a:t>
                      </a:r>
                      <a:endParaRPr kumimoji="1" lang="en-US" altLang="ja-JP" sz="1400" dirty="0" smtClean="0">
                        <a:latin typeface="Meiryo UI" panose="020B0604030504040204" pitchFamily="50" charset="-128"/>
                        <a:ea typeface="Meiryo UI" panose="020B0604030504040204" pitchFamily="50" charset="-128"/>
                      </a:endParaRPr>
                    </a:p>
                  </a:txBody>
                  <a:tcPr anchor="ctr"/>
                </a:tc>
                <a:tc hMerge="1">
                  <a:txBody>
                    <a:bodyPr/>
                    <a:lstStyle/>
                    <a:p>
                      <a:endParaRPr kumimoji="1" lang="ja-JP" altLang="en-US"/>
                    </a:p>
                  </a:txBody>
                  <a:tcPr/>
                </a:tc>
                <a:tc>
                  <a:txBody>
                    <a:bodyPr/>
                    <a:lstStyle/>
                    <a:p>
                      <a:pPr algn="ctr"/>
                      <a:r>
                        <a:rPr kumimoji="1" lang="ja-JP" altLang="en-US" sz="1400" dirty="0" smtClean="0">
                          <a:latin typeface="Meiryo UI" panose="020B0604030504040204" pitchFamily="50" charset="-128"/>
                          <a:ea typeface="Meiryo UI" panose="020B0604030504040204" pitchFamily="50" charset="-128"/>
                        </a:rPr>
                        <a:t>新区分</a:t>
                      </a:r>
                      <a:endParaRPr kumimoji="1" lang="en-US" altLang="ja-JP" sz="1400" dirty="0" smtClean="0">
                        <a:latin typeface="Meiryo UI" panose="020B0604030504040204" pitchFamily="50" charset="-128"/>
                        <a:ea typeface="Meiryo UI" panose="020B0604030504040204" pitchFamily="50" charset="-128"/>
                      </a:endParaRPr>
                    </a:p>
                    <a:p>
                      <a:pPr algn="ctr"/>
                      <a:r>
                        <a:rPr kumimoji="1" lang="ja-JP" altLang="en-US" sz="1400" dirty="0" smtClean="0">
                          <a:latin typeface="Meiryo UI" panose="020B0604030504040204" pitchFamily="50" charset="-128"/>
                          <a:ea typeface="Meiryo UI" panose="020B0604030504040204" pitchFamily="50" charset="-128"/>
                        </a:rPr>
                        <a:t>指定病院</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400" dirty="0" smtClean="0">
                          <a:latin typeface="Meiryo UI" panose="020B0604030504040204" pitchFamily="50" charset="-128"/>
                          <a:ea typeface="Meiryo UI" panose="020B0604030504040204" pitchFamily="50" charset="-128"/>
                        </a:rPr>
                        <a:t>指定なし</a:t>
                      </a:r>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400" dirty="0" smtClean="0">
                          <a:latin typeface="Meiryo UI" panose="020B0604030504040204" pitchFamily="50" charset="-128"/>
                          <a:ea typeface="Meiryo UI" panose="020B0604030504040204" pitchFamily="50" charset="-128"/>
                        </a:rPr>
                        <a:t>指定なし</a:t>
                      </a:r>
                      <a:endParaRPr kumimoji="1" lang="ja-JP" altLang="en-US" sz="14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020092734"/>
                  </a:ext>
                </a:extLst>
              </a:tr>
              <a:tr h="362871">
                <a:tc>
                  <a:txBody>
                    <a:bodyPr/>
                    <a:lstStyle/>
                    <a:p>
                      <a:pPr algn="ctr"/>
                      <a:r>
                        <a:rPr kumimoji="1" lang="ja-JP" altLang="en-US" sz="1400" dirty="0" smtClean="0">
                          <a:latin typeface="Meiryo UI" panose="020B0604030504040204" pitchFamily="50" charset="-128"/>
                          <a:ea typeface="Meiryo UI" panose="020B0604030504040204" pitchFamily="50" charset="-128"/>
                        </a:rPr>
                        <a:t>豊能</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smtClean="0">
                          <a:latin typeface="Meiryo UI" panose="020B0604030504040204" pitchFamily="50" charset="-128"/>
                          <a:ea typeface="Meiryo UI" panose="020B0604030504040204" pitchFamily="50" charset="-128"/>
                        </a:rPr>
                        <a:t>2</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smtClean="0">
                          <a:latin typeface="Meiryo UI" panose="020B0604030504040204" pitchFamily="50" charset="-128"/>
                          <a:ea typeface="Meiryo UI" panose="020B0604030504040204" pitchFamily="50" charset="-128"/>
                        </a:rPr>
                        <a:t>1</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smtClean="0">
                          <a:latin typeface="Meiryo UI" panose="020B0604030504040204" pitchFamily="50" charset="-128"/>
                          <a:ea typeface="Meiryo UI" panose="020B0604030504040204" pitchFamily="50" charset="-128"/>
                        </a:rPr>
                        <a:t>5</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smtClean="0">
                          <a:latin typeface="Meiryo UI" panose="020B0604030504040204" pitchFamily="50" charset="-128"/>
                          <a:ea typeface="Meiryo UI" panose="020B0604030504040204" pitchFamily="50" charset="-128"/>
                        </a:rPr>
                        <a:t>5</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smtClean="0">
                          <a:latin typeface="Meiryo UI" panose="020B0604030504040204" pitchFamily="50" charset="-128"/>
                          <a:ea typeface="Meiryo UI" panose="020B0604030504040204" pitchFamily="50" charset="-128"/>
                        </a:rPr>
                        <a:t>5</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smtClean="0">
                          <a:latin typeface="Meiryo UI" panose="020B0604030504040204" pitchFamily="50" charset="-128"/>
                          <a:ea typeface="Meiryo UI" panose="020B0604030504040204" pitchFamily="50" charset="-128"/>
                        </a:rPr>
                        <a:t>0</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smtClean="0">
                          <a:latin typeface="Meiryo UI" panose="020B0604030504040204" pitchFamily="50" charset="-128"/>
                          <a:ea typeface="Meiryo UI" panose="020B0604030504040204" pitchFamily="50" charset="-128"/>
                        </a:rPr>
                        <a:t>0</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smtClean="0">
                          <a:latin typeface="Meiryo UI" panose="020B0604030504040204" pitchFamily="50" charset="-128"/>
                          <a:ea typeface="Meiryo UI" panose="020B0604030504040204" pitchFamily="50" charset="-128"/>
                        </a:rPr>
                        <a:t>0</a:t>
                      </a:r>
                      <a:endParaRPr kumimoji="1" lang="ja-JP" altLang="en-US" sz="14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773591714"/>
                  </a:ext>
                </a:extLst>
              </a:tr>
              <a:tr h="362871">
                <a:tc>
                  <a:txBody>
                    <a:bodyPr/>
                    <a:lstStyle/>
                    <a:p>
                      <a:pPr algn="ctr"/>
                      <a:r>
                        <a:rPr kumimoji="1" lang="ja-JP" altLang="en-US" sz="1400" dirty="0" smtClean="0">
                          <a:latin typeface="Meiryo UI" panose="020B0604030504040204" pitchFamily="50" charset="-128"/>
                          <a:ea typeface="Meiryo UI" panose="020B0604030504040204" pitchFamily="50" charset="-128"/>
                        </a:rPr>
                        <a:t>三島</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smtClean="0">
                          <a:latin typeface="Meiryo UI" panose="020B0604030504040204" pitchFamily="50" charset="-128"/>
                          <a:ea typeface="Meiryo UI" panose="020B0604030504040204" pitchFamily="50" charset="-128"/>
                        </a:rPr>
                        <a:t>1</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smtClean="0">
                          <a:latin typeface="Meiryo UI" panose="020B0604030504040204" pitchFamily="50" charset="-128"/>
                          <a:ea typeface="Meiryo UI" panose="020B0604030504040204" pitchFamily="50" charset="-128"/>
                        </a:rPr>
                        <a:t>4</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smtClean="0">
                          <a:latin typeface="Meiryo UI" panose="020B0604030504040204" pitchFamily="50" charset="-128"/>
                          <a:ea typeface="Meiryo UI" panose="020B0604030504040204" pitchFamily="50" charset="-128"/>
                        </a:rPr>
                        <a:t>3</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smtClean="0">
                          <a:latin typeface="Meiryo UI" panose="020B0604030504040204" pitchFamily="50" charset="-128"/>
                          <a:ea typeface="Meiryo UI" panose="020B0604030504040204" pitchFamily="50" charset="-128"/>
                        </a:rPr>
                        <a:t>3</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smtClean="0">
                          <a:latin typeface="Meiryo UI" panose="020B0604030504040204" pitchFamily="50" charset="-128"/>
                          <a:ea typeface="Meiryo UI" panose="020B0604030504040204" pitchFamily="50" charset="-128"/>
                        </a:rPr>
                        <a:t>1</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smtClean="0">
                          <a:latin typeface="Meiryo UI" panose="020B0604030504040204" pitchFamily="50" charset="-128"/>
                          <a:ea typeface="Meiryo UI" panose="020B0604030504040204" pitchFamily="50" charset="-128"/>
                        </a:rPr>
                        <a:t>0</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smtClean="0">
                          <a:latin typeface="Meiryo UI" panose="020B0604030504040204" pitchFamily="50" charset="-128"/>
                          <a:ea typeface="Meiryo UI" panose="020B0604030504040204" pitchFamily="50" charset="-128"/>
                        </a:rPr>
                        <a:t>1</a:t>
                      </a:r>
                      <a:endParaRPr kumimoji="1" lang="ja-JP" altLang="en-US" sz="14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80283378"/>
                  </a:ext>
                </a:extLst>
              </a:tr>
              <a:tr h="362871">
                <a:tc>
                  <a:txBody>
                    <a:bodyPr/>
                    <a:lstStyle/>
                    <a:p>
                      <a:pPr algn="ctr"/>
                      <a:r>
                        <a:rPr kumimoji="1" lang="ja-JP" altLang="en-US" sz="1400" dirty="0" smtClean="0">
                          <a:latin typeface="Meiryo UI" panose="020B0604030504040204" pitchFamily="50" charset="-128"/>
                          <a:ea typeface="Meiryo UI" panose="020B0604030504040204" pitchFamily="50" charset="-128"/>
                        </a:rPr>
                        <a:t>北河内</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smtClean="0">
                          <a:latin typeface="Meiryo UI" panose="020B0604030504040204" pitchFamily="50" charset="-128"/>
                          <a:ea typeface="Meiryo UI" panose="020B0604030504040204" pitchFamily="50" charset="-128"/>
                        </a:rPr>
                        <a:t>1</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smtClean="0">
                          <a:latin typeface="Meiryo UI" panose="020B0604030504040204" pitchFamily="50" charset="-128"/>
                          <a:ea typeface="Meiryo UI" panose="020B0604030504040204" pitchFamily="50" charset="-128"/>
                        </a:rPr>
                        <a:t>5</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400" dirty="0" smtClean="0">
                          <a:latin typeface="Meiryo UI" panose="020B0604030504040204" pitchFamily="50" charset="-128"/>
                          <a:ea typeface="Meiryo UI" panose="020B0604030504040204" pitchFamily="50" charset="-128"/>
                        </a:rPr>
                        <a:t>４</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smtClean="0">
                          <a:latin typeface="Meiryo UI" panose="020B0604030504040204" pitchFamily="50" charset="-128"/>
                          <a:ea typeface="Meiryo UI" panose="020B0604030504040204" pitchFamily="50" charset="-128"/>
                        </a:rPr>
                        <a:t>4</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smtClean="0">
                          <a:latin typeface="Meiryo UI" panose="020B0604030504040204" pitchFamily="50" charset="-128"/>
                          <a:ea typeface="Meiryo UI" panose="020B0604030504040204" pitchFamily="50" charset="-128"/>
                        </a:rPr>
                        <a:t>1</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smtClean="0">
                          <a:latin typeface="Meiryo UI" panose="020B0604030504040204" pitchFamily="50" charset="-128"/>
                          <a:ea typeface="Meiryo UI" panose="020B0604030504040204" pitchFamily="50" charset="-128"/>
                        </a:rPr>
                        <a:t>0</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smtClean="0">
                          <a:latin typeface="Meiryo UI" panose="020B0604030504040204" pitchFamily="50" charset="-128"/>
                          <a:ea typeface="Meiryo UI" panose="020B0604030504040204" pitchFamily="50" charset="-128"/>
                        </a:rPr>
                        <a:t>1</a:t>
                      </a:r>
                      <a:endParaRPr kumimoji="1" lang="ja-JP" altLang="en-US" sz="14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979845456"/>
                  </a:ext>
                </a:extLst>
              </a:tr>
              <a:tr h="362871">
                <a:tc>
                  <a:txBody>
                    <a:bodyPr/>
                    <a:lstStyle/>
                    <a:p>
                      <a:pPr algn="ctr"/>
                      <a:r>
                        <a:rPr kumimoji="1" lang="ja-JP" altLang="en-US" sz="1400" dirty="0" smtClean="0">
                          <a:latin typeface="Meiryo UI" panose="020B0604030504040204" pitchFamily="50" charset="-128"/>
                          <a:ea typeface="Meiryo UI" panose="020B0604030504040204" pitchFamily="50" charset="-128"/>
                        </a:rPr>
                        <a:t>中河内</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smtClean="0">
                          <a:latin typeface="Meiryo UI" panose="020B0604030504040204" pitchFamily="50" charset="-128"/>
                          <a:ea typeface="Meiryo UI" panose="020B0604030504040204" pitchFamily="50" charset="-128"/>
                        </a:rPr>
                        <a:t>2</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smtClean="0">
                          <a:latin typeface="Meiryo UI" panose="020B0604030504040204" pitchFamily="50" charset="-128"/>
                          <a:ea typeface="Meiryo UI" panose="020B0604030504040204" pitchFamily="50" charset="-128"/>
                        </a:rPr>
                        <a:t>4</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smtClean="0">
                          <a:latin typeface="Meiryo UI" panose="020B0604030504040204" pitchFamily="50" charset="-128"/>
                          <a:ea typeface="Meiryo UI" panose="020B0604030504040204" pitchFamily="50" charset="-128"/>
                        </a:rPr>
                        <a:t>3</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smtClean="0">
                          <a:latin typeface="Meiryo UI" panose="020B0604030504040204" pitchFamily="50" charset="-128"/>
                          <a:ea typeface="Meiryo UI" panose="020B0604030504040204" pitchFamily="50" charset="-128"/>
                        </a:rPr>
                        <a:t>2</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smtClean="0">
                          <a:latin typeface="Meiryo UI" panose="020B0604030504040204" pitchFamily="50" charset="-128"/>
                          <a:ea typeface="Meiryo UI" panose="020B0604030504040204" pitchFamily="50" charset="-128"/>
                        </a:rPr>
                        <a:t>1</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smtClean="0">
                          <a:latin typeface="Meiryo UI" panose="020B0604030504040204" pitchFamily="50" charset="-128"/>
                          <a:ea typeface="Meiryo UI" panose="020B0604030504040204" pitchFamily="50" charset="-128"/>
                        </a:rPr>
                        <a:t>0</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smtClean="0">
                          <a:latin typeface="Meiryo UI" panose="020B0604030504040204" pitchFamily="50" charset="-128"/>
                          <a:ea typeface="Meiryo UI" panose="020B0604030504040204" pitchFamily="50" charset="-128"/>
                        </a:rPr>
                        <a:t>1</a:t>
                      </a:r>
                      <a:endParaRPr kumimoji="1" lang="ja-JP" altLang="en-US" sz="14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382058573"/>
                  </a:ext>
                </a:extLst>
              </a:tr>
              <a:tr h="362871">
                <a:tc>
                  <a:txBody>
                    <a:bodyPr/>
                    <a:lstStyle/>
                    <a:p>
                      <a:pPr algn="ctr"/>
                      <a:r>
                        <a:rPr kumimoji="1" lang="ja-JP" altLang="en-US" sz="1400" dirty="0" smtClean="0">
                          <a:latin typeface="Meiryo UI" panose="020B0604030504040204" pitchFamily="50" charset="-128"/>
                          <a:ea typeface="Meiryo UI" panose="020B0604030504040204" pitchFamily="50" charset="-128"/>
                        </a:rPr>
                        <a:t>南河内</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smtClean="0">
                          <a:latin typeface="Meiryo UI" panose="020B0604030504040204" pitchFamily="50" charset="-128"/>
                          <a:ea typeface="Meiryo UI" panose="020B0604030504040204" pitchFamily="50" charset="-128"/>
                        </a:rPr>
                        <a:t>2</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smtClean="0">
                          <a:latin typeface="Meiryo UI" panose="020B0604030504040204" pitchFamily="50" charset="-128"/>
                          <a:ea typeface="Meiryo UI" panose="020B0604030504040204" pitchFamily="50" charset="-128"/>
                        </a:rPr>
                        <a:t>1</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smtClean="0">
                          <a:latin typeface="Meiryo UI" panose="020B0604030504040204" pitchFamily="50" charset="-128"/>
                          <a:ea typeface="Meiryo UI" panose="020B0604030504040204" pitchFamily="50" charset="-128"/>
                        </a:rPr>
                        <a:t>4</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smtClean="0">
                          <a:latin typeface="Meiryo UI" panose="020B0604030504040204" pitchFamily="50" charset="-128"/>
                          <a:ea typeface="Meiryo UI" panose="020B0604030504040204" pitchFamily="50" charset="-128"/>
                        </a:rPr>
                        <a:t>0</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smtClean="0">
                          <a:latin typeface="Meiryo UI" panose="020B0604030504040204" pitchFamily="50" charset="-128"/>
                          <a:ea typeface="Meiryo UI" panose="020B0604030504040204" pitchFamily="50" charset="-128"/>
                        </a:rPr>
                        <a:t>0</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smtClean="0">
                          <a:latin typeface="Meiryo UI" panose="020B0604030504040204" pitchFamily="50" charset="-128"/>
                          <a:ea typeface="Meiryo UI" panose="020B0604030504040204" pitchFamily="50" charset="-128"/>
                        </a:rPr>
                        <a:t>3</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smtClean="0">
                          <a:latin typeface="Meiryo UI" panose="020B0604030504040204" pitchFamily="50" charset="-128"/>
                          <a:ea typeface="Meiryo UI" panose="020B0604030504040204" pitchFamily="50" charset="-128"/>
                        </a:rPr>
                        <a:t>1</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smtClean="0">
                          <a:latin typeface="Meiryo UI" panose="020B0604030504040204" pitchFamily="50" charset="-128"/>
                          <a:ea typeface="Meiryo UI" panose="020B0604030504040204" pitchFamily="50" charset="-128"/>
                        </a:rPr>
                        <a:t>4</a:t>
                      </a:r>
                    </a:p>
                  </a:txBody>
                  <a:tcPr/>
                </a:tc>
                <a:extLst>
                  <a:ext uri="{0D108BD9-81ED-4DB2-BD59-A6C34878D82A}">
                    <a16:rowId xmlns:a16="http://schemas.microsoft.com/office/drawing/2014/main" val="1903989868"/>
                  </a:ext>
                </a:extLst>
              </a:tr>
              <a:tr h="362871">
                <a:tc>
                  <a:txBody>
                    <a:bodyPr/>
                    <a:lstStyle/>
                    <a:p>
                      <a:pPr algn="ctr"/>
                      <a:r>
                        <a:rPr kumimoji="1" lang="ja-JP" altLang="en-US" sz="1400" dirty="0" smtClean="0">
                          <a:latin typeface="Meiryo UI" panose="020B0604030504040204" pitchFamily="50" charset="-128"/>
                          <a:ea typeface="Meiryo UI" panose="020B0604030504040204" pitchFamily="50" charset="-128"/>
                        </a:rPr>
                        <a:t>堺市</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smtClean="0">
                          <a:latin typeface="Meiryo UI" panose="020B0604030504040204" pitchFamily="50" charset="-128"/>
                          <a:ea typeface="Meiryo UI" panose="020B0604030504040204" pitchFamily="50" charset="-128"/>
                        </a:rPr>
                        <a:t>2</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smtClean="0">
                          <a:latin typeface="Meiryo UI" panose="020B0604030504040204" pitchFamily="50" charset="-128"/>
                          <a:ea typeface="Meiryo UI" panose="020B0604030504040204" pitchFamily="50" charset="-128"/>
                        </a:rPr>
                        <a:t>1</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smtClean="0">
                          <a:latin typeface="Meiryo UI" panose="020B0604030504040204" pitchFamily="50" charset="-128"/>
                          <a:ea typeface="Meiryo UI" panose="020B0604030504040204" pitchFamily="50" charset="-128"/>
                        </a:rPr>
                        <a:t>2</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smtClean="0">
                          <a:latin typeface="Meiryo UI" panose="020B0604030504040204" pitchFamily="50" charset="-128"/>
                          <a:ea typeface="Meiryo UI" panose="020B0604030504040204" pitchFamily="50" charset="-128"/>
                        </a:rPr>
                        <a:t>2</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smtClean="0">
                          <a:latin typeface="Meiryo UI" panose="020B0604030504040204" pitchFamily="50" charset="-128"/>
                          <a:ea typeface="Meiryo UI" panose="020B0604030504040204" pitchFamily="50" charset="-128"/>
                        </a:rPr>
                        <a:t>2</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smtClean="0">
                          <a:latin typeface="Meiryo UI" panose="020B0604030504040204" pitchFamily="50" charset="-128"/>
                          <a:ea typeface="Meiryo UI" panose="020B0604030504040204" pitchFamily="50" charset="-128"/>
                        </a:rPr>
                        <a:t>0</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smtClean="0">
                          <a:latin typeface="Meiryo UI" panose="020B0604030504040204" pitchFamily="50" charset="-128"/>
                          <a:ea typeface="Meiryo UI" panose="020B0604030504040204" pitchFamily="50" charset="-128"/>
                        </a:rPr>
                        <a:t>0</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smtClean="0">
                          <a:latin typeface="Meiryo UI" panose="020B0604030504040204" pitchFamily="50" charset="-128"/>
                          <a:ea typeface="Meiryo UI" panose="020B0604030504040204" pitchFamily="50" charset="-128"/>
                        </a:rPr>
                        <a:t>0</a:t>
                      </a:r>
                      <a:endParaRPr kumimoji="1" lang="ja-JP" altLang="en-US" sz="14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768946369"/>
                  </a:ext>
                </a:extLst>
              </a:tr>
              <a:tr h="362871">
                <a:tc>
                  <a:txBody>
                    <a:bodyPr/>
                    <a:lstStyle/>
                    <a:p>
                      <a:pPr algn="ctr"/>
                      <a:r>
                        <a:rPr kumimoji="1" lang="ja-JP" altLang="en-US" sz="1400" dirty="0" smtClean="0">
                          <a:latin typeface="Meiryo UI" panose="020B0604030504040204" pitchFamily="50" charset="-128"/>
                          <a:ea typeface="Meiryo UI" panose="020B0604030504040204" pitchFamily="50" charset="-128"/>
                        </a:rPr>
                        <a:t>泉州</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smtClean="0">
                          <a:latin typeface="Meiryo UI" panose="020B0604030504040204" pitchFamily="50" charset="-128"/>
                          <a:ea typeface="Meiryo UI" panose="020B0604030504040204" pitchFamily="50" charset="-128"/>
                        </a:rPr>
                        <a:t>2</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smtClean="0">
                          <a:latin typeface="Meiryo UI" panose="020B0604030504040204" pitchFamily="50" charset="-128"/>
                          <a:ea typeface="Meiryo UI" panose="020B0604030504040204" pitchFamily="50" charset="-128"/>
                        </a:rPr>
                        <a:t>4</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smtClean="0">
                          <a:latin typeface="Meiryo UI" panose="020B0604030504040204" pitchFamily="50" charset="-128"/>
                          <a:ea typeface="Meiryo UI" panose="020B0604030504040204" pitchFamily="50" charset="-128"/>
                        </a:rPr>
                        <a:t>3</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smtClean="0">
                          <a:latin typeface="Meiryo UI" panose="020B0604030504040204" pitchFamily="50" charset="-128"/>
                          <a:ea typeface="Meiryo UI" panose="020B0604030504040204" pitchFamily="50" charset="-128"/>
                        </a:rPr>
                        <a:t>3</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smtClean="0">
                          <a:latin typeface="Meiryo UI" panose="020B0604030504040204" pitchFamily="50" charset="-128"/>
                          <a:ea typeface="Meiryo UI" panose="020B0604030504040204" pitchFamily="50" charset="-128"/>
                        </a:rPr>
                        <a:t>1</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smtClean="0">
                          <a:latin typeface="Meiryo UI" panose="020B0604030504040204" pitchFamily="50" charset="-128"/>
                          <a:ea typeface="Meiryo UI" panose="020B0604030504040204" pitchFamily="50" charset="-128"/>
                        </a:rPr>
                        <a:t>0</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smtClean="0">
                          <a:latin typeface="Meiryo UI" panose="020B0604030504040204" pitchFamily="50" charset="-128"/>
                          <a:ea typeface="Meiryo UI" panose="020B0604030504040204" pitchFamily="50" charset="-128"/>
                        </a:rPr>
                        <a:t>1</a:t>
                      </a:r>
                      <a:endParaRPr kumimoji="1" lang="ja-JP" altLang="en-US" sz="14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758802636"/>
                  </a:ext>
                </a:extLst>
              </a:tr>
              <a:tr h="362871">
                <a:tc>
                  <a:txBody>
                    <a:bodyPr/>
                    <a:lstStyle/>
                    <a:p>
                      <a:pPr algn="ctr"/>
                      <a:r>
                        <a:rPr kumimoji="1" lang="ja-JP" altLang="en-US" sz="1400" dirty="0" smtClean="0">
                          <a:latin typeface="Meiryo UI" panose="020B0604030504040204" pitchFamily="50" charset="-128"/>
                          <a:ea typeface="Meiryo UI" panose="020B0604030504040204" pitchFamily="50" charset="-128"/>
                        </a:rPr>
                        <a:t>大阪市</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smtClean="0">
                          <a:latin typeface="Meiryo UI" panose="020B0604030504040204" pitchFamily="50" charset="-128"/>
                          <a:ea typeface="Meiryo UI" panose="020B0604030504040204" pitchFamily="50" charset="-128"/>
                        </a:rPr>
                        <a:t>6</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smtClean="0">
                          <a:latin typeface="Meiryo UI" panose="020B0604030504040204" pitchFamily="50" charset="-128"/>
                          <a:ea typeface="Meiryo UI" panose="020B0604030504040204" pitchFamily="50" charset="-128"/>
                        </a:rPr>
                        <a:t>17</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smtClean="0">
                          <a:latin typeface="Meiryo UI" panose="020B0604030504040204" pitchFamily="50" charset="-128"/>
                          <a:ea typeface="Meiryo UI" panose="020B0604030504040204" pitchFamily="50" charset="-128"/>
                        </a:rPr>
                        <a:t>16</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smtClean="0">
                          <a:latin typeface="Meiryo UI" panose="020B0604030504040204" pitchFamily="50" charset="-128"/>
                          <a:ea typeface="Meiryo UI" panose="020B0604030504040204" pitchFamily="50" charset="-128"/>
                        </a:rPr>
                        <a:t>14</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smtClean="0">
                          <a:latin typeface="Meiryo UI" panose="020B0604030504040204" pitchFamily="50" charset="-128"/>
                          <a:ea typeface="Meiryo UI" panose="020B0604030504040204" pitchFamily="50" charset="-128"/>
                        </a:rPr>
                        <a:t>1</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smtClean="0">
                          <a:latin typeface="Meiryo UI" panose="020B0604030504040204" pitchFamily="50" charset="-128"/>
                          <a:ea typeface="Meiryo UI" panose="020B0604030504040204" pitchFamily="50" charset="-128"/>
                        </a:rPr>
                        <a:t>0</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smtClean="0">
                          <a:latin typeface="Meiryo UI" panose="020B0604030504040204" pitchFamily="50" charset="-128"/>
                          <a:ea typeface="Meiryo UI" panose="020B0604030504040204" pitchFamily="50" charset="-128"/>
                        </a:rPr>
                        <a:t>1</a:t>
                      </a:r>
                      <a:endParaRPr kumimoji="1" lang="ja-JP" altLang="en-US" sz="14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963857714"/>
                  </a:ext>
                </a:extLst>
              </a:tr>
              <a:tr h="362871">
                <a:tc>
                  <a:txBody>
                    <a:bodyPr/>
                    <a:lstStyle/>
                    <a:p>
                      <a:pPr algn="ctr"/>
                      <a:r>
                        <a:rPr kumimoji="1" lang="ja-JP" altLang="en-US" sz="1400" b="1" dirty="0" smtClean="0"/>
                        <a:t>合計</a:t>
                      </a:r>
                      <a:endParaRPr kumimoji="1" lang="ja-JP" altLang="en-US" sz="1400" b="1" dirty="0"/>
                    </a:p>
                  </a:txBody>
                  <a:tcPr>
                    <a:solidFill>
                      <a:schemeClr val="accent6"/>
                    </a:solidFill>
                  </a:tcPr>
                </a:tc>
                <a:tc>
                  <a:txBody>
                    <a:bodyPr/>
                    <a:lstStyle/>
                    <a:p>
                      <a:pPr algn="ctr"/>
                      <a:r>
                        <a:rPr kumimoji="1" lang="en-US" altLang="ja-JP" sz="1400" b="1" dirty="0" smtClean="0"/>
                        <a:t>18</a:t>
                      </a:r>
                      <a:endParaRPr kumimoji="1" lang="ja-JP" altLang="en-US" sz="1400" b="1" dirty="0"/>
                    </a:p>
                  </a:txBody>
                  <a:tcPr>
                    <a:solidFill>
                      <a:schemeClr val="accent6"/>
                    </a:solidFill>
                  </a:tcPr>
                </a:tc>
                <a:tc>
                  <a:txBody>
                    <a:bodyPr/>
                    <a:lstStyle/>
                    <a:p>
                      <a:pPr algn="ctr"/>
                      <a:r>
                        <a:rPr kumimoji="1" lang="en-US" altLang="ja-JP" sz="1400" b="1" dirty="0" smtClean="0"/>
                        <a:t>3</a:t>
                      </a:r>
                      <a:endParaRPr kumimoji="1" lang="ja-JP" altLang="en-US" sz="1400" b="1" dirty="0"/>
                    </a:p>
                  </a:txBody>
                  <a:tcPr>
                    <a:solidFill>
                      <a:schemeClr val="accent6"/>
                    </a:solidFill>
                  </a:tcPr>
                </a:tc>
                <a:tc>
                  <a:txBody>
                    <a:bodyPr/>
                    <a:lstStyle/>
                    <a:p>
                      <a:pPr algn="ctr"/>
                      <a:r>
                        <a:rPr kumimoji="1" lang="en-US" altLang="ja-JP" sz="1400" b="1" dirty="0" smtClean="0"/>
                        <a:t>45</a:t>
                      </a:r>
                      <a:endParaRPr kumimoji="1" lang="ja-JP" altLang="en-US" sz="1400" b="1" dirty="0"/>
                    </a:p>
                  </a:txBody>
                  <a:tcPr>
                    <a:solidFill>
                      <a:schemeClr val="accent6"/>
                    </a:solidFill>
                  </a:tcPr>
                </a:tc>
                <a:tc>
                  <a:txBody>
                    <a:bodyPr/>
                    <a:lstStyle/>
                    <a:p>
                      <a:pPr algn="ctr"/>
                      <a:r>
                        <a:rPr kumimoji="1" lang="en-US" altLang="ja-JP" sz="1400" b="1" dirty="0" smtClean="0">
                          <a:latin typeface="Meiryo UI" panose="020B0604030504040204" pitchFamily="50" charset="-128"/>
                          <a:ea typeface="Meiryo UI" panose="020B0604030504040204" pitchFamily="50" charset="-128"/>
                        </a:rPr>
                        <a:t>36</a:t>
                      </a:r>
                      <a:endParaRPr kumimoji="1" lang="ja-JP" altLang="en-US" sz="1400" b="1" dirty="0">
                        <a:latin typeface="Meiryo UI" panose="020B0604030504040204" pitchFamily="50" charset="-128"/>
                        <a:ea typeface="Meiryo UI" panose="020B0604030504040204" pitchFamily="50" charset="-128"/>
                      </a:endParaRPr>
                    </a:p>
                  </a:txBody>
                  <a:tcPr>
                    <a:solidFill>
                      <a:schemeClr val="accent6"/>
                    </a:solidFill>
                  </a:tcPr>
                </a:tc>
                <a:tc>
                  <a:txBody>
                    <a:bodyPr/>
                    <a:lstStyle/>
                    <a:p>
                      <a:pPr algn="ctr"/>
                      <a:r>
                        <a:rPr kumimoji="1" lang="en-US" altLang="ja-JP" sz="1400" b="1" dirty="0" smtClean="0">
                          <a:latin typeface="Meiryo UI" panose="020B0604030504040204" pitchFamily="50" charset="-128"/>
                          <a:ea typeface="Meiryo UI" panose="020B0604030504040204" pitchFamily="50" charset="-128"/>
                        </a:rPr>
                        <a:t>33</a:t>
                      </a:r>
                      <a:endParaRPr kumimoji="1" lang="ja-JP" altLang="en-US" sz="1400" b="1" dirty="0">
                        <a:latin typeface="Meiryo UI" panose="020B0604030504040204" pitchFamily="50" charset="-128"/>
                        <a:ea typeface="Meiryo UI" panose="020B0604030504040204" pitchFamily="50" charset="-128"/>
                      </a:endParaRPr>
                    </a:p>
                  </a:txBody>
                  <a:tcPr>
                    <a:solidFill>
                      <a:schemeClr val="accent6"/>
                    </a:solidFill>
                  </a:tcPr>
                </a:tc>
                <a:tc>
                  <a:txBody>
                    <a:bodyPr/>
                    <a:lstStyle/>
                    <a:p>
                      <a:pPr algn="ctr"/>
                      <a:r>
                        <a:rPr kumimoji="1" lang="en-US" altLang="ja-JP" sz="1400" b="1" dirty="0" smtClean="0">
                          <a:latin typeface="Meiryo UI" panose="020B0604030504040204" pitchFamily="50" charset="-128"/>
                          <a:ea typeface="Meiryo UI" panose="020B0604030504040204" pitchFamily="50" charset="-128"/>
                        </a:rPr>
                        <a:t>8</a:t>
                      </a:r>
                      <a:endParaRPr kumimoji="1" lang="ja-JP" altLang="en-US" sz="1400" b="1" dirty="0">
                        <a:latin typeface="Meiryo UI" panose="020B0604030504040204" pitchFamily="50" charset="-128"/>
                        <a:ea typeface="Meiryo UI" panose="020B0604030504040204" pitchFamily="50" charset="-128"/>
                      </a:endParaRPr>
                    </a:p>
                  </a:txBody>
                  <a:tcPr>
                    <a:solidFill>
                      <a:schemeClr val="accent6"/>
                    </a:solidFill>
                  </a:tcPr>
                </a:tc>
                <a:tc>
                  <a:txBody>
                    <a:bodyPr/>
                    <a:lstStyle/>
                    <a:p>
                      <a:pPr algn="ctr"/>
                      <a:r>
                        <a:rPr kumimoji="1" lang="en-US" altLang="ja-JP" sz="1400" b="1" dirty="0" smtClean="0">
                          <a:latin typeface="Meiryo UI" panose="020B0604030504040204" pitchFamily="50" charset="-128"/>
                          <a:ea typeface="Meiryo UI" panose="020B0604030504040204" pitchFamily="50" charset="-128"/>
                        </a:rPr>
                        <a:t>1</a:t>
                      </a:r>
                    </a:p>
                  </a:txBody>
                  <a:tcPr>
                    <a:solidFill>
                      <a:schemeClr val="accent6"/>
                    </a:solidFill>
                  </a:tcPr>
                </a:tc>
                <a:tc>
                  <a:txBody>
                    <a:bodyPr/>
                    <a:lstStyle/>
                    <a:p>
                      <a:pPr algn="ctr"/>
                      <a:r>
                        <a:rPr kumimoji="1" lang="en-US" altLang="ja-JP" sz="1400" b="1" dirty="0" smtClean="0">
                          <a:latin typeface="Meiryo UI" panose="020B0604030504040204" pitchFamily="50" charset="-128"/>
                          <a:ea typeface="Meiryo UI" panose="020B0604030504040204" pitchFamily="50" charset="-128"/>
                        </a:rPr>
                        <a:t>9</a:t>
                      </a:r>
                    </a:p>
                  </a:txBody>
                  <a:tcPr>
                    <a:solidFill>
                      <a:schemeClr val="accent6"/>
                    </a:solidFill>
                  </a:tcPr>
                </a:tc>
                <a:extLst>
                  <a:ext uri="{0D108BD9-81ED-4DB2-BD59-A6C34878D82A}">
                    <a16:rowId xmlns:a16="http://schemas.microsoft.com/office/drawing/2014/main" val="710590271"/>
                  </a:ext>
                </a:extLst>
              </a:tr>
            </a:tbl>
          </a:graphicData>
        </a:graphic>
      </p:graphicFrame>
      <p:sp>
        <p:nvSpPr>
          <p:cNvPr id="6" name="テキスト ボックス 1"/>
          <p:cNvSpPr txBox="1"/>
          <p:nvPr/>
        </p:nvSpPr>
        <p:spPr>
          <a:xfrm>
            <a:off x="0" y="9351"/>
            <a:ext cx="9144000" cy="504999"/>
          </a:xfrm>
          <a:prstGeom prst="rect">
            <a:avLst/>
          </a:prstGeom>
          <a:solidFill>
            <a:srgbClr val="1F497D">
              <a:lumMod val="50000"/>
            </a:srgbClr>
          </a:solidFill>
          <a:ln w="9525" cmpd="sng">
            <a:noFill/>
          </a:ln>
          <a:effectLst/>
        </p:spPr>
        <p:txBody>
          <a:bodyPr wrap="square" tIns="0" bIns="0" rtlCol="0" anchor="ctr" anchorCtr="0">
            <a:noAutofit/>
          </a:bodyPr>
          <a:lstStyle/>
          <a:p>
            <a:pPr lvl="0">
              <a:defRPr/>
            </a:pPr>
            <a:r>
              <a:rPr lang="ja-JP" altLang="en-US" sz="2000" b="1" kern="0" dirty="0">
                <a:solidFill>
                  <a:srgbClr val="FFFFFF"/>
                </a:solidFill>
                <a:latin typeface="Meiryo UI" panose="020B0604030504040204" pitchFamily="50" charset="-128"/>
                <a:ea typeface="Meiryo UI" panose="020B0604030504040204" pitchFamily="50" charset="-128"/>
                <a:cs typeface="Times New Roman"/>
              </a:rPr>
              <a:t>１ </a:t>
            </a:r>
            <a:r>
              <a:rPr lang="ja-JP" altLang="en-US" sz="2000" b="1" kern="0" dirty="0" smtClean="0">
                <a:solidFill>
                  <a:srgbClr val="FFFFFF"/>
                </a:solidFill>
                <a:latin typeface="Meiryo UI" panose="020B0604030504040204" pitchFamily="50" charset="-128"/>
                <a:ea typeface="Meiryo UI" panose="020B0604030504040204" pitchFamily="50" charset="-128"/>
                <a:cs typeface="Times New Roman"/>
              </a:rPr>
              <a:t>（４）</a:t>
            </a:r>
            <a:r>
              <a:rPr lang="ja-JP" altLang="en-US" sz="2000" b="1" kern="0" dirty="0" err="1" smtClean="0">
                <a:solidFill>
                  <a:srgbClr val="FFFFFF"/>
                </a:solidFill>
                <a:latin typeface="Meiryo UI" panose="020B0604030504040204" pitchFamily="50" charset="-128"/>
                <a:ea typeface="Meiryo UI" panose="020B0604030504040204" pitchFamily="50" charset="-128"/>
                <a:cs typeface="Times New Roman"/>
              </a:rPr>
              <a:t>ー</a:t>
            </a:r>
            <a:r>
              <a:rPr lang="ja-JP" altLang="en-US" sz="2000" b="1" kern="0" dirty="0">
                <a:solidFill>
                  <a:srgbClr val="FFFFFF"/>
                </a:solidFill>
                <a:latin typeface="Meiryo UI" panose="020B0604030504040204" pitchFamily="50" charset="-128"/>
                <a:ea typeface="Meiryo UI" panose="020B0604030504040204" pitchFamily="50" charset="-128"/>
                <a:cs typeface="Times New Roman"/>
              </a:rPr>
              <a:t>５</a:t>
            </a:r>
            <a:r>
              <a:rPr lang="ja-JP" altLang="en-US" sz="2000" b="1" kern="0" dirty="0" smtClean="0">
                <a:solidFill>
                  <a:srgbClr val="FFFFFF"/>
                </a:solidFill>
                <a:latin typeface="Meiryo UI" panose="020B0604030504040204" pitchFamily="50" charset="-128"/>
                <a:ea typeface="Meiryo UI" panose="020B0604030504040204" pitchFamily="50" charset="-128"/>
                <a:cs typeface="Times New Roman"/>
              </a:rPr>
              <a:t>　案１～案２を適用した場合の医療圏別の拠点病院等の数</a:t>
            </a:r>
            <a:endParaRPr lang="ja-JP" altLang="en-US" sz="2000" b="1" kern="0" dirty="0">
              <a:solidFill>
                <a:srgbClr val="FFFFFF"/>
              </a:solidFill>
              <a:latin typeface="Meiryo UI" panose="020B0604030504040204" pitchFamily="50" charset="-128"/>
              <a:ea typeface="Meiryo UI" panose="020B0604030504040204" pitchFamily="50" charset="-128"/>
              <a:cs typeface="Times New Roman"/>
            </a:endParaRPr>
          </a:p>
        </p:txBody>
      </p:sp>
      <p:sp>
        <p:nvSpPr>
          <p:cNvPr id="7" name="テキスト ボックス 6"/>
          <p:cNvSpPr txBox="1"/>
          <p:nvPr/>
        </p:nvSpPr>
        <p:spPr>
          <a:xfrm>
            <a:off x="67750" y="4963586"/>
            <a:ext cx="9076250" cy="1938992"/>
          </a:xfrm>
          <a:prstGeom prst="rect">
            <a:avLst/>
          </a:prstGeom>
          <a:noFill/>
        </p:spPr>
        <p:txBody>
          <a:bodyPr wrap="square" rtlCol="0">
            <a:spAutoFit/>
          </a:bodyPr>
          <a:lstStyle/>
          <a:p>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参考</a:t>
            </a:r>
            <a:r>
              <a:rPr kumimoji="1" lang="en-US" altLang="ja-JP" sz="1200" dirty="0" smtClean="0">
                <a:latin typeface="Meiryo UI" panose="020B0604030504040204" pitchFamily="50" charset="-128"/>
                <a:ea typeface="Meiryo UI" panose="020B0604030504040204" pitchFamily="50" charset="-128"/>
              </a:rPr>
              <a:t>】</a:t>
            </a:r>
          </a:p>
          <a:p>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論点１</a:t>
            </a: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自院での集学的治療を提供する体制がない病院の取扱いについて</a:t>
            </a:r>
          </a:p>
          <a:p>
            <a:r>
              <a:rPr kumimoji="1" lang="ja-JP" altLang="en-US" sz="1200" dirty="0" smtClean="0">
                <a:latin typeface="Meiryo UI" panose="020B0604030504040204" pitchFamily="50" charset="-128"/>
                <a:ea typeface="Meiryo UI" panose="020B0604030504040204" pitchFamily="50" charset="-128"/>
              </a:rPr>
              <a:t>案</a:t>
            </a:r>
            <a:r>
              <a:rPr kumimoji="1" lang="ja-JP" altLang="en-US" sz="1200" dirty="0">
                <a:latin typeface="Meiryo UI" panose="020B0604030504040204" pitchFamily="50" charset="-128"/>
                <a:ea typeface="Meiryo UI" panose="020B0604030504040204" pitchFamily="50" charset="-128"/>
              </a:rPr>
              <a:t>１</a:t>
            </a: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１： 指定要件を見直し、５大がんのうち特定のがん種において、自院での集学的治療が提供</a:t>
            </a:r>
            <a:r>
              <a:rPr kumimoji="1" lang="ja-JP" altLang="en-US" sz="1200" dirty="0" smtClean="0">
                <a:latin typeface="Meiryo UI" panose="020B0604030504040204" pitchFamily="50" charset="-128"/>
                <a:ea typeface="Meiryo UI" panose="020B0604030504040204" pitchFamily="50" charset="-128"/>
              </a:rPr>
              <a:t>できない</a:t>
            </a:r>
            <a:r>
              <a:rPr kumimoji="1" lang="ja-JP" altLang="en-US" sz="1200" dirty="0">
                <a:latin typeface="Meiryo UI" panose="020B0604030504040204" pitchFamily="50" charset="-128"/>
                <a:ea typeface="Meiryo UI" panose="020B0604030504040204" pitchFamily="50" charset="-128"/>
              </a:rPr>
              <a:t>病院も拠点病院と位置付ける。</a:t>
            </a:r>
          </a:p>
          <a:p>
            <a:r>
              <a:rPr kumimoji="1" lang="ja-JP" altLang="en-US" sz="1200" dirty="0">
                <a:latin typeface="Meiryo UI" panose="020B0604030504040204" pitchFamily="50" charset="-128"/>
                <a:ea typeface="Meiryo UI" panose="020B0604030504040204" pitchFamily="50" charset="-128"/>
              </a:rPr>
              <a:t>               </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特定のがん種（肺）において、放射線治療以外でも「他の医療機関との連携」 を認め、手術</a:t>
            </a:r>
            <a:r>
              <a:rPr kumimoji="1" lang="ja-JP" altLang="en-US" sz="1200" dirty="0" smtClean="0">
                <a:latin typeface="Meiryo UI" panose="020B0604030504040204" pitchFamily="50" charset="-128"/>
                <a:ea typeface="Meiryo UI" panose="020B0604030504040204" pitchFamily="50" charset="-128"/>
              </a:rPr>
              <a:t>、放射</a:t>
            </a:r>
            <a:r>
              <a:rPr kumimoji="1" lang="ja-JP" altLang="en-US" sz="1200" dirty="0">
                <a:latin typeface="Meiryo UI" panose="020B0604030504040204" pitchFamily="50" charset="-128"/>
                <a:ea typeface="Meiryo UI" panose="020B0604030504040204" pitchFamily="50" charset="-128"/>
              </a:rPr>
              <a:t>線、薬物のいずれかを自院で</a:t>
            </a:r>
            <a:r>
              <a:rPr kumimoji="1" lang="ja-JP" altLang="en-US" sz="1200" dirty="0" smtClean="0">
                <a:latin typeface="Meiryo UI" panose="020B0604030504040204" pitchFamily="50" charset="-128"/>
                <a:ea typeface="Meiryo UI" panose="020B0604030504040204" pitchFamily="50" charset="-128"/>
              </a:rPr>
              <a:t>提供</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　　　　　　　する</a:t>
            </a:r>
            <a:r>
              <a:rPr kumimoji="1" lang="ja-JP" altLang="en-US" sz="1200" dirty="0">
                <a:latin typeface="Meiryo UI" panose="020B0604030504040204" pitchFamily="50" charset="-128"/>
                <a:ea typeface="Meiryo UI" panose="020B0604030504040204" pitchFamily="50" charset="-128"/>
              </a:rPr>
              <a:t>場合は集学的治療を提供できる体制を有するもの</a:t>
            </a:r>
            <a:r>
              <a:rPr kumimoji="1" lang="ja-JP" altLang="en-US" sz="1200" dirty="0" smtClean="0">
                <a:latin typeface="Meiryo UI" panose="020B0604030504040204" pitchFamily="50" charset="-128"/>
                <a:ea typeface="Meiryo UI" panose="020B0604030504040204" pitchFamily="50" charset="-128"/>
              </a:rPr>
              <a:t>とみなし</a:t>
            </a:r>
            <a:r>
              <a:rPr kumimoji="1" lang="ja-JP" altLang="en-US" sz="1200" dirty="0">
                <a:latin typeface="Meiryo UI" panose="020B0604030504040204" pitchFamily="50" charset="-128"/>
                <a:ea typeface="Meiryo UI" panose="020B0604030504040204" pitchFamily="50" charset="-128"/>
              </a:rPr>
              <a:t>、それを含め５大がんの集学的治療を提供できる体制を有する病院を</a:t>
            </a:r>
            <a:r>
              <a:rPr kumimoji="1" lang="ja-JP" altLang="en-US" sz="1200" dirty="0" smtClean="0">
                <a:latin typeface="Meiryo UI" panose="020B0604030504040204" pitchFamily="50" charset="-128"/>
                <a:ea typeface="Meiryo UI" panose="020B0604030504040204" pitchFamily="50" charset="-128"/>
              </a:rPr>
              <a:t>拠</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　　　　　　　点</a:t>
            </a:r>
            <a:r>
              <a:rPr kumimoji="1" lang="ja-JP" altLang="en-US" sz="1200" dirty="0">
                <a:latin typeface="Meiryo UI" panose="020B0604030504040204" pitchFamily="50" charset="-128"/>
                <a:ea typeface="Meiryo UI" panose="020B0604030504040204" pitchFamily="50" charset="-128"/>
              </a:rPr>
              <a:t>病院とする。</a:t>
            </a:r>
            <a:r>
              <a:rPr kumimoji="1" lang="en-US" altLang="ja-JP" sz="1200" dirty="0">
                <a:latin typeface="Meiryo UI" panose="020B0604030504040204" pitchFamily="50" charset="-128"/>
                <a:ea typeface="Meiryo UI" panose="020B0604030504040204" pitchFamily="50" charset="-128"/>
              </a:rPr>
              <a:t>)</a:t>
            </a:r>
          </a:p>
          <a:p>
            <a:r>
              <a:rPr kumimoji="1" lang="ja-JP" altLang="en-US" sz="1200" dirty="0" smtClean="0">
                <a:latin typeface="Meiryo UI" panose="020B0604030504040204" pitchFamily="50" charset="-128"/>
                <a:ea typeface="Meiryo UI" panose="020B0604030504040204" pitchFamily="50" charset="-128"/>
              </a:rPr>
              <a:t>案１</a:t>
            </a: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２：５大がんすべてで集学的治療を自院で提供できる体制を有しない病院は、拠点病院の指定</a:t>
            </a:r>
            <a:r>
              <a:rPr kumimoji="1" lang="ja-JP" altLang="en-US" sz="1200" dirty="0" smtClean="0">
                <a:latin typeface="Meiryo UI" panose="020B0604030504040204" pitchFamily="50" charset="-128"/>
                <a:ea typeface="Meiryo UI" panose="020B0604030504040204" pitchFamily="50" charset="-128"/>
              </a:rPr>
              <a:t>からはずす。</a:t>
            </a:r>
            <a:endParaRPr kumimoji="1" lang="en-US" altLang="ja-JP" sz="1200" dirty="0" smtClean="0">
              <a:latin typeface="Meiryo UI" panose="020B0604030504040204" pitchFamily="50" charset="-128"/>
              <a:ea typeface="Meiryo UI" panose="020B0604030504040204" pitchFamily="50" charset="-128"/>
            </a:endParaRPr>
          </a:p>
          <a:p>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論点２</a:t>
            </a: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拠点病院の指定からはずれた病院の取扱いに</a:t>
            </a:r>
            <a:r>
              <a:rPr kumimoji="1" lang="ja-JP" altLang="en-US" sz="1200" dirty="0" smtClean="0">
                <a:latin typeface="Meiryo UI" panose="020B0604030504040204" pitchFamily="50" charset="-128"/>
                <a:ea typeface="Meiryo UI" panose="020B0604030504040204" pitchFamily="50" charset="-128"/>
              </a:rPr>
              <a:t>ついて</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案２</a:t>
            </a: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１</a:t>
            </a:r>
            <a:r>
              <a:rPr kumimoji="1" lang="ja-JP" altLang="en-US" sz="1200" dirty="0">
                <a:latin typeface="Meiryo UI" panose="020B0604030504040204" pitchFamily="50" charset="-128"/>
                <a:ea typeface="Meiryo UI" panose="020B0604030504040204" pitchFamily="50" charset="-128"/>
              </a:rPr>
              <a:t>：別途、新たな指定区分を設ける。</a:t>
            </a:r>
          </a:p>
          <a:p>
            <a:r>
              <a:rPr kumimoji="1" lang="ja-JP" altLang="en-US" sz="1200" dirty="0" smtClean="0">
                <a:latin typeface="Meiryo UI" panose="020B0604030504040204" pitchFamily="50" charset="-128"/>
                <a:ea typeface="Meiryo UI" panose="020B0604030504040204" pitchFamily="50" charset="-128"/>
              </a:rPr>
              <a:t>案２</a:t>
            </a: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２</a:t>
            </a:r>
            <a:r>
              <a:rPr kumimoji="1" lang="ja-JP" altLang="en-US" sz="1200" dirty="0">
                <a:latin typeface="Meiryo UI" panose="020B0604030504040204" pitchFamily="50" charset="-128"/>
                <a:ea typeface="Meiryo UI" panose="020B0604030504040204" pitchFamily="50" charset="-128"/>
              </a:rPr>
              <a:t>：特に新たな指定は行わない。</a:t>
            </a:r>
          </a:p>
        </p:txBody>
      </p:sp>
      <p:sp>
        <p:nvSpPr>
          <p:cNvPr id="2" name="正方形/長方形 1"/>
          <p:cNvSpPr/>
          <p:nvPr/>
        </p:nvSpPr>
        <p:spPr>
          <a:xfrm>
            <a:off x="3065927" y="953076"/>
            <a:ext cx="998005" cy="4108959"/>
          </a:xfrm>
          <a:prstGeom prst="rect">
            <a:avLst/>
          </a:prstGeom>
          <a:noFill/>
          <a:ln w="57150">
            <a:solidFill>
              <a:srgbClr val="FF0066"/>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5259260" y="4963586"/>
            <a:ext cx="4569079" cy="324833"/>
          </a:xfrm>
          <a:prstGeom prst="rect">
            <a:avLst/>
          </a:prstGeom>
          <a:noFill/>
          <a:ln>
            <a:noFill/>
            <a:prstDash val="dash"/>
          </a:ln>
        </p:spPr>
        <p:txBody>
          <a:bodyPr wrap="square" rtlCol="0">
            <a:spAutoFit/>
          </a:bodyPr>
          <a:lstStyle/>
          <a:p>
            <a:pPr>
              <a:lnSpc>
                <a:spcPts val="2100"/>
              </a:lnSpc>
            </a:pPr>
            <a:r>
              <a:rPr lang="en-US" altLang="ja-JP" sz="1200" dirty="0" smtClean="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論点２については、論点</a:t>
            </a:r>
            <a:r>
              <a:rPr lang="en-US" altLang="ja-JP" sz="1200" dirty="0" smtClean="0">
                <a:latin typeface="Meiryo UI" panose="020B0604030504040204" pitchFamily="50" charset="-128"/>
                <a:ea typeface="Meiryo UI" panose="020B0604030504040204" pitchFamily="50" charset="-128"/>
              </a:rPr>
              <a:t>1</a:t>
            </a:r>
            <a:r>
              <a:rPr lang="ja-JP" altLang="en-US" sz="1200" dirty="0">
                <a:latin typeface="Meiryo UI" panose="020B0604030504040204" pitchFamily="50" charset="-128"/>
                <a:ea typeface="Meiryo UI" panose="020B0604030504040204" pitchFamily="50" charset="-128"/>
              </a:rPr>
              <a:t>で</a:t>
            </a:r>
            <a:r>
              <a:rPr lang="ja-JP" altLang="en-US" sz="1200" dirty="0" smtClean="0">
                <a:latin typeface="Meiryo UI" panose="020B0604030504040204" pitchFamily="50" charset="-128"/>
                <a:ea typeface="Meiryo UI" panose="020B0604030504040204" pitchFamily="50" charset="-128"/>
              </a:rPr>
              <a:t>案１</a:t>
            </a:r>
            <a:r>
              <a:rPr lang="en-US" altLang="ja-JP" sz="1200" dirty="0" smtClean="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１を採用したとして記載</a:t>
            </a:r>
            <a:endParaRPr lang="en-US" altLang="ja-JP" sz="1200" dirty="0" smtClean="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0233315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884894" y="6369798"/>
            <a:ext cx="2057400" cy="365125"/>
          </a:xfrm>
        </p:spPr>
        <p:txBody>
          <a:bodyPr/>
          <a:lstStyle/>
          <a:p>
            <a:fld id="{3EDE3AD1-F2D3-4350-9CA3-EF0FD7A3BA10}" type="slidenum">
              <a:rPr kumimoji="1" lang="ja-JP" altLang="en-US" smtClean="0"/>
              <a:t>12</a:t>
            </a:fld>
            <a:endParaRPr kumimoji="1" lang="ja-JP" altLang="en-US"/>
          </a:p>
        </p:txBody>
      </p:sp>
      <p:graphicFrame>
        <p:nvGraphicFramePr>
          <p:cNvPr id="5" name="表 4"/>
          <p:cNvGraphicFramePr>
            <a:graphicFrameLocks noGrp="1"/>
          </p:cNvGraphicFramePr>
          <p:nvPr>
            <p:extLst>
              <p:ext uri="{D42A27DB-BD31-4B8C-83A1-F6EECF244321}">
                <p14:modId xmlns:p14="http://schemas.microsoft.com/office/powerpoint/2010/main" val="20644417"/>
              </p:ext>
            </p:extLst>
          </p:nvPr>
        </p:nvGraphicFramePr>
        <p:xfrm>
          <a:off x="194981" y="1471289"/>
          <a:ext cx="8747313" cy="2423955"/>
        </p:xfrm>
        <a:graphic>
          <a:graphicData uri="http://schemas.openxmlformats.org/drawingml/2006/table">
            <a:tbl>
              <a:tblPr firstRow="1" bandRow="1">
                <a:tableStyleId>{21E4AEA4-8DFA-4A89-87EB-49C32662AFE0}</a:tableStyleId>
              </a:tblPr>
              <a:tblGrid>
                <a:gridCol w="4566982">
                  <a:extLst>
                    <a:ext uri="{9D8B030D-6E8A-4147-A177-3AD203B41FA5}">
                      <a16:colId xmlns:a16="http://schemas.microsoft.com/office/drawing/2014/main" val="497298787"/>
                    </a:ext>
                  </a:extLst>
                </a:gridCol>
                <a:gridCol w="1087508">
                  <a:extLst>
                    <a:ext uri="{9D8B030D-6E8A-4147-A177-3AD203B41FA5}">
                      <a16:colId xmlns:a16="http://schemas.microsoft.com/office/drawing/2014/main" val="2686178298"/>
                    </a:ext>
                  </a:extLst>
                </a:gridCol>
                <a:gridCol w="1035423">
                  <a:extLst>
                    <a:ext uri="{9D8B030D-6E8A-4147-A177-3AD203B41FA5}">
                      <a16:colId xmlns:a16="http://schemas.microsoft.com/office/drawing/2014/main" val="1793273800"/>
                    </a:ext>
                  </a:extLst>
                </a:gridCol>
                <a:gridCol w="1040390">
                  <a:extLst>
                    <a:ext uri="{9D8B030D-6E8A-4147-A177-3AD203B41FA5}">
                      <a16:colId xmlns:a16="http://schemas.microsoft.com/office/drawing/2014/main" val="690579464"/>
                    </a:ext>
                  </a:extLst>
                </a:gridCol>
                <a:gridCol w="1017010">
                  <a:extLst>
                    <a:ext uri="{9D8B030D-6E8A-4147-A177-3AD203B41FA5}">
                      <a16:colId xmlns:a16="http://schemas.microsoft.com/office/drawing/2014/main" val="65495535"/>
                    </a:ext>
                  </a:extLst>
                </a:gridCol>
              </a:tblGrid>
              <a:tr h="152400">
                <a:tc rowSpan="2">
                  <a:txBody>
                    <a:bodyPr/>
                    <a:lstStyle/>
                    <a:p>
                      <a:pPr algn="ctr"/>
                      <a:r>
                        <a:rPr kumimoji="1" lang="ja-JP" altLang="en-US" sz="1400" dirty="0" smtClean="0"/>
                        <a:t>項目</a:t>
                      </a:r>
                      <a:endParaRPr kumimoji="1" lang="ja-JP" altLang="en-US" sz="1400" dirty="0">
                        <a:latin typeface="Meiryo UI" panose="020B0604030504040204" pitchFamily="50" charset="-128"/>
                        <a:ea typeface="Meiryo UI" panose="020B0604030504040204" pitchFamily="50" charset="-128"/>
                      </a:endParaRPr>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論点１</a:t>
                      </a:r>
                      <a:endParaRPr kumimoji="1" lang="en-US" altLang="ja-JP" sz="1400" dirty="0" smtClean="0">
                        <a:latin typeface="Meiryo UI" panose="020B0604030504040204" pitchFamily="50" charset="-128"/>
                        <a:ea typeface="Meiryo UI" panose="020B0604030504040204" pitchFamily="50" charset="-128"/>
                      </a:endParaRPr>
                    </a:p>
                  </a:txBody>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smtClean="0">
                        <a:latin typeface="Meiryo UI" panose="020B0604030504040204" pitchFamily="50" charset="-128"/>
                        <a:ea typeface="Meiryo UI" panose="020B0604030504040204" pitchFamily="50" charset="-128"/>
                      </a:endParaRPr>
                    </a:p>
                  </a:txBody>
                  <a:tcPr>
                    <a:lnR w="12700" cap="flat" cmpd="sng" algn="ctr">
                      <a:solidFill>
                        <a:schemeClr val="tx1"/>
                      </a:solidFill>
                      <a:prstDash val="solid"/>
                      <a:round/>
                      <a:headEnd type="none" w="med" len="med"/>
                      <a:tailEnd type="none" w="med" len="med"/>
                    </a:lnR>
                    <a:solidFill>
                      <a:schemeClr val="accent2">
                        <a:lumMod val="60000"/>
                        <a:lumOff val="40000"/>
                      </a:schemeClr>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論点</a:t>
                      </a:r>
                      <a:endParaRPr kumimoji="1" lang="ja-JP" altLang="en-US" sz="1400" dirty="0" smtClean="0">
                        <a:latin typeface="Meiryo UI" panose="020B0604030504040204" pitchFamily="50" charset="-128"/>
                        <a:ea typeface="Meiryo UI" panose="020B0604030504040204" pitchFamily="50" charset="-128"/>
                      </a:endParaRPr>
                    </a:p>
                  </a:txBody>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smtClean="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2">
                        <a:lumMod val="60000"/>
                        <a:lumOff val="40000"/>
                      </a:schemeClr>
                    </a:solidFill>
                  </a:tcPr>
                </a:tc>
                <a:extLst>
                  <a:ext uri="{0D108BD9-81ED-4DB2-BD59-A6C34878D82A}">
                    <a16:rowId xmlns:a16="http://schemas.microsoft.com/office/drawing/2014/main" val="94138757"/>
                  </a:ext>
                </a:extLst>
              </a:tr>
              <a:tr h="152400">
                <a:tc vMerge="1">
                  <a:txBody>
                    <a:bodyPr/>
                    <a:lstStyle/>
                    <a:p>
                      <a:pPr algn="ct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案１</a:t>
                      </a:r>
                      <a:r>
                        <a:rPr kumimoji="1" lang="en-US" altLang="ja-JP" sz="1400" dirty="0" smtClean="0"/>
                        <a:t>-</a:t>
                      </a:r>
                      <a:r>
                        <a:rPr kumimoji="1" lang="ja-JP" altLang="en-US" sz="1400" dirty="0" smtClean="0"/>
                        <a:t>１</a:t>
                      </a:r>
                      <a:endParaRPr kumimoji="1" lang="en-US" altLang="ja-JP" sz="1400" dirty="0" smtClean="0">
                        <a:latin typeface="Meiryo UI" panose="020B0604030504040204" pitchFamily="50" charset="-128"/>
                        <a:ea typeface="Meiryo UI" panose="020B0604030504040204" pitchFamily="50" charset="-128"/>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案１</a:t>
                      </a:r>
                      <a:r>
                        <a:rPr kumimoji="1" lang="en-US" altLang="ja-JP" sz="1400" dirty="0" smtClean="0"/>
                        <a:t>-</a:t>
                      </a:r>
                      <a:r>
                        <a:rPr kumimoji="1" lang="ja-JP" altLang="en-US" sz="1400" dirty="0" smtClean="0"/>
                        <a:t>２</a:t>
                      </a:r>
                      <a:endParaRPr kumimoji="1" lang="ja-JP" altLang="en-US" sz="1400" dirty="0" smtClean="0">
                        <a:latin typeface="Meiryo UI" panose="020B0604030504040204" pitchFamily="50" charset="-128"/>
                        <a:ea typeface="Meiryo UI" panose="020B0604030504040204" pitchFamily="50" charset="-128"/>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案２</a:t>
                      </a:r>
                      <a:r>
                        <a:rPr kumimoji="1" lang="en-US" altLang="ja-JP" sz="1400" dirty="0" smtClean="0"/>
                        <a:t>-</a:t>
                      </a:r>
                      <a:r>
                        <a:rPr kumimoji="1" lang="ja-JP" altLang="en-US" sz="1400" dirty="0" smtClean="0"/>
                        <a:t>１</a:t>
                      </a:r>
                      <a:endParaRPr kumimoji="1" lang="ja-JP" altLang="en-US" sz="1400" dirty="0" smtClean="0">
                        <a:latin typeface="Meiryo UI" panose="020B0604030504040204" pitchFamily="50" charset="-128"/>
                        <a:ea typeface="Meiryo UI" panose="020B0604030504040204" pitchFamily="50" charset="-128"/>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案２</a:t>
                      </a:r>
                      <a:r>
                        <a:rPr kumimoji="1" lang="en-US" altLang="ja-JP" sz="1400" dirty="0" smtClean="0"/>
                        <a:t>-</a:t>
                      </a:r>
                      <a:r>
                        <a:rPr kumimoji="1" lang="ja-JP" altLang="en-US" sz="1400" dirty="0" smtClean="0"/>
                        <a:t>２</a:t>
                      </a:r>
                      <a:endParaRPr kumimoji="1" lang="ja-JP" altLang="en-US" sz="1400" dirty="0" smtClean="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966148216"/>
                  </a:ext>
                </a:extLst>
              </a:tr>
              <a:tr h="362871">
                <a:tc>
                  <a:txBody>
                    <a:bodyPr/>
                    <a:lstStyle/>
                    <a:p>
                      <a:pPr algn="l"/>
                      <a:r>
                        <a:rPr kumimoji="1" lang="ja-JP" altLang="en-US" sz="1400" dirty="0" smtClean="0"/>
                        <a:t>５大がんの集学的治療体制といえるか</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400" dirty="0" smtClean="0"/>
                        <a:t>●</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400" dirty="0" smtClean="0"/>
                        <a:t>●</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400" dirty="0" smtClean="0"/>
                        <a:t>●</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a:t>
                      </a:r>
                      <a:endParaRPr kumimoji="1" lang="ja-JP" altLang="en-US" sz="1400" dirty="0" smtClean="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773591714"/>
                  </a:ext>
                </a:extLst>
              </a:tr>
              <a:tr h="362871">
                <a:tc>
                  <a:txBody>
                    <a:bodyPr/>
                    <a:lstStyle/>
                    <a:p>
                      <a:pPr algn="l"/>
                      <a:r>
                        <a:rPr kumimoji="1" lang="ja-JP" altLang="en-US" sz="1400" dirty="0" smtClean="0"/>
                        <a:t>府民へのわかりやすさ　➡分類がシンプルか</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400" dirty="0" smtClean="0"/>
                        <a:t>●</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400" dirty="0" smtClean="0"/>
                        <a:t>●</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400" dirty="0" smtClean="0"/>
                        <a:t>▲</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a:t>
                      </a:r>
                      <a:endParaRPr kumimoji="1" lang="ja-JP" altLang="en-US" sz="1400" dirty="0" smtClean="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80283378"/>
                  </a:ext>
                </a:extLst>
              </a:tr>
              <a:tr h="36287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kern="100" dirty="0" smtClean="0">
                          <a:effectLst/>
                        </a:rPr>
                        <a:t>実態に即した指定状況であるか</a:t>
                      </a:r>
                      <a:endParaRPr lang="ja-JP" altLang="ja-JP" sz="1400" kern="100" dirty="0" smtClean="0">
                        <a:effectLst/>
                        <a:latin typeface="Meiryo UI" panose="020B0604030504040204" pitchFamily="50" charset="-128"/>
                        <a:ea typeface="Meiryo UI" panose="020B0604030504040204" pitchFamily="50" charset="-128"/>
                        <a:cs typeface="Times New Roman" panose="02020603050405020304" pitchFamily="18" charset="0"/>
                      </a:endParaRPr>
                    </a:p>
                  </a:txBody>
                  <a:tcPr/>
                </a:tc>
                <a:tc>
                  <a:txBody>
                    <a:bodyPr/>
                    <a:lstStyle/>
                    <a:p>
                      <a:pPr algn="ctr"/>
                      <a:r>
                        <a:rPr kumimoji="1" lang="en-US" altLang="ja-JP" sz="1400" dirty="0" smtClean="0"/>
                        <a:t>×</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400" dirty="0" smtClean="0"/>
                        <a:t>▲</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400" dirty="0" smtClean="0"/>
                        <a:t>●</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a:t>
                      </a:r>
                      <a:endParaRPr kumimoji="1" lang="ja-JP" altLang="en-US" sz="1400" dirty="0" smtClean="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742270457"/>
                  </a:ext>
                </a:extLst>
              </a:tr>
              <a:tr h="36287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kern="100" dirty="0" smtClean="0">
                          <a:effectLst/>
                        </a:rPr>
                        <a:t>府の関与（緩和ケア・相談支援の実施）➡関与の強弱</a:t>
                      </a:r>
                      <a:endParaRPr lang="ja-JP" altLang="ja-JP" sz="1400" kern="100" dirty="0" smtClean="0">
                        <a:effectLst/>
                        <a:latin typeface="Meiryo UI" panose="020B0604030504040204" pitchFamily="50" charset="-128"/>
                        <a:ea typeface="Meiryo UI" panose="020B0604030504040204" pitchFamily="50" charset="-128"/>
                        <a:cs typeface="Times New Roman" panose="02020603050405020304" pitchFamily="18" charset="0"/>
                      </a:endParaRPr>
                    </a:p>
                  </a:txBody>
                  <a:tcPr/>
                </a:tc>
                <a:tc>
                  <a:txBody>
                    <a:bodyPr/>
                    <a:lstStyle/>
                    <a:p>
                      <a:pPr algn="ctr"/>
                      <a:r>
                        <a:rPr kumimoji="1" lang="ja-JP" altLang="en-US" sz="1400" dirty="0" smtClean="0"/>
                        <a:t>●</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400" dirty="0" smtClean="0"/>
                        <a:t>▲</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400" dirty="0" smtClean="0"/>
                        <a:t>●</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smtClean="0"/>
                        <a:t>×</a:t>
                      </a:r>
                      <a:endParaRPr kumimoji="1" lang="ja-JP" altLang="en-US" sz="14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382058573"/>
                  </a:ext>
                </a:extLst>
              </a:tr>
              <a:tr h="362871">
                <a:tc>
                  <a:txBody>
                    <a:bodyPr/>
                    <a:lstStyle/>
                    <a:p>
                      <a:pPr algn="l"/>
                      <a:r>
                        <a:rPr kumimoji="1" lang="ja-JP" altLang="en-US" sz="1400" dirty="0" smtClean="0"/>
                        <a:t>医療圏域のバランス</a:t>
                      </a:r>
                      <a:endParaRPr kumimoji="1" lang="en-US" altLang="ja-JP" sz="1400" dirty="0" smtClean="0">
                        <a:latin typeface="Meiryo UI" panose="020B0604030504040204" pitchFamily="50" charset="-128"/>
                        <a:ea typeface="Meiryo UI" panose="020B0604030504040204" pitchFamily="50" charset="-128"/>
                      </a:endParaRPr>
                    </a:p>
                  </a:txBody>
                  <a:tcPr/>
                </a:tc>
                <a:tc>
                  <a:txBody>
                    <a:bodyPr/>
                    <a:lstStyle/>
                    <a:p>
                      <a:pPr algn="ctr"/>
                      <a:r>
                        <a:rPr kumimoji="1" lang="ja-JP" altLang="en-US" sz="1400" dirty="0" smtClean="0"/>
                        <a:t>●</a:t>
                      </a:r>
                      <a:endParaRPr kumimoji="1" lang="ja-JP" altLang="en-US" sz="1400" dirty="0">
                        <a:latin typeface="Meiryo UI" panose="020B0604030504040204" pitchFamily="50" charset="-128"/>
                        <a:ea typeface="Meiryo UI" panose="020B0604030504040204" pitchFamily="50" charset="-128"/>
                      </a:endParaRPr>
                    </a:p>
                  </a:txBody>
                  <a:tcPr anchor="ctr" anchorCtr="1"/>
                </a:tc>
                <a:tc>
                  <a:txBody>
                    <a:bodyPr/>
                    <a:lstStyle/>
                    <a:p>
                      <a:pPr algn="ctr"/>
                      <a:r>
                        <a:rPr kumimoji="1" lang="ja-JP" altLang="en-US" sz="1400" dirty="0" smtClean="0"/>
                        <a:t>▲</a:t>
                      </a:r>
                      <a:endParaRPr kumimoji="1" lang="ja-JP" altLang="en-US" sz="1400" dirty="0">
                        <a:latin typeface="Meiryo UI" panose="020B0604030504040204" pitchFamily="50" charset="-128"/>
                        <a:ea typeface="Meiryo UI" panose="020B0604030504040204" pitchFamily="50" charset="-128"/>
                      </a:endParaRPr>
                    </a:p>
                  </a:txBody>
                  <a:tcPr anchor="ctr" anchorCtr="1"/>
                </a:tc>
                <a:tc>
                  <a:txBody>
                    <a:bodyPr/>
                    <a:lstStyle/>
                    <a:p>
                      <a:pPr algn="ctr"/>
                      <a:r>
                        <a:rPr kumimoji="1" lang="ja-JP" altLang="en-US" sz="1400" dirty="0" smtClean="0"/>
                        <a:t>▲</a:t>
                      </a:r>
                      <a:endParaRPr kumimoji="1" lang="ja-JP" altLang="en-US" sz="1400" dirty="0">
                        <a:latin typeface="Meiryo UI" panose="020B0604030504040204" pitchFamily="50" charset="-128"/>
                        <a:ea typeface="Meiryo UI" panose="020B0604030504040204" pitchFamily="50" charset="-128"/>
                      </a:endParaRPr>
                    </a:p>
                  </a:txBody>
                  <a:tcPr anchor="ctr" anchorCtr="1"/>
                </a:tc>
                <a:tc>
                  <a:txBody>
                    <a:bodyPr/>
                    <a:lstStyle/>
                    <a:p>
                      <a:pPr algn="ctr"/>
                      <a:r>
                        <a:rPr kumimoji="1" lang="en-US" altLang="ja-JP" sz="1400" dirty="0" smtClean="0"/>
                        <a:t>×</a:t>
                      </a:r>
                      <a:endParaRPr kumimoji="1" lang="ja-JP" altLang="en-US" sz="1400" dirty="0">
                        <a:latin typeface="Meiryo UI" panose="020B0604030504040204" pitchFamily="50" charset="-128"/>
                        <a:ea typeface="Meiryo UI" panose="020B0604030504040204" pitchFamily="50" charset="-128"/>
                      </a:endParaRPr>
                    </a:p>
                  </a:txBody>
                  <a:tcPr anchor="ctr" anchorCtr="1"/>
                </a:tc>
                <a:extLst>
                  <a:ext uri="{0D108BD9-81ED-4DB2-BD59-A6C34878D82A}">
                    <a16:rowId xmlns:a16="http://schemas.microsoft.com/office/drawing/2014/main" val="1903989868"/>
                  </a:ext>
                </a:extLst>
              </a:tr>
            </a:tbl>
          </a:graphicData>
        </a:graphic>
      </p:graphicFrame>
      <p:sp>
        <p:nvSpPr>
          <p:cNvPr id="6" name="テキスト ボックス 1"/>
          <p:cNvSpPr txBox="1"/>
          <p:nvPr/>
        </p:nvSpPr>
        <p:spPr>
          <a:xfrm>
            <a:off x="0" y="22798"/>
            <a:ext cx="9144000" cy="504999"/>
          </a:xfrm>
          <a:prstGeom prst="rect">
            <a:avLst/>
          </a:prstGeom>
          <a:solidFill>
            <a:srgbClr val="1F497D">
              <a:lumMod val="50000"/>
            </a:srgbClr>
          </a:solidFill>
          <a:ln w="9525" cmpd="sng">
            <a:noFill/>
          </a:ln>
          <a:effectLst/>
        </p:spPr>
        <p:txBody>
          <a:bodyPr wrap="square" tIns="0" bIns="0" rtlCol="0" anchor="ctr" anchorCtr="0">
            <a:noAutofit/>
          </a:bodyPr>
          <a:lstStyle/>
          <a:p>
            <a:pPr lvl="0">
              <a:defRPr/>
            </a:pPr>
            <a:r>
              <a:rPr lang="ja-JP" altLang="en-US" sz="2000" b="1" kern="0" dirty="0">
                <a:solidFill>
                  <a:srgbClr val="FFFFFF"/>
                </a:solidFill>
                <a:latin typeface="Meiryo UI" panose="020B0604030504040204" pitchFamily="50" charset="-128"/>
                <a:ea typeface="Meiryo UI" panose="020B0604030504040204" pitchFamily="50" charset="-128"/>
                <a:cs typeface="Times New Roman"/>
              </a:rPr>
              <a:t>１</a:t>
            </a:r>
            <a:r>
              <a:rPr lang="en-US" altLang="ja-JP" sz="2000" b="1" kern="0" dirty="0" smtClean="0">
                <a:solidFill>
                  <a:srgbClr val="FFFFFF"/>
                </a:solidFill>
                <a:latin typeface="Meiryo UI" panose="020B0604030504040204" pitchFamily="50" charset="-128"/>
                <a:ea typeface="Meiryo UI" panose="020B0604030504040204" pitchFamily="50" charset="-128"/>
                <a:cs typeface="Times New Roman"/>
              </a:rPr>
              <a:t> (</a:t>
            </a:r>
            <a:r>
              <a:rPr lang="ja-JP" altLang="en-US" sz="2000" b="1" kern="0" dirty="0">
                <a:solidFill>
                  <a:srgbClr val="FFFFFF"/>
                </a:solidFill>
                <a:latin typeface="Meiryo UI" panose="020B0604030504040204" pitchFamily="50" charset="-128"/>
                <a:ea typeface="Meiryo UI" panose="020B0604030504040204" pitchFamily="50" charset="-128"/>
                <a:cs typeface="Times New Roman"/>
              </a:rPr>
              <a:t>４</a:t>
            </a:r>
            <a:r>
              <a:rPr lang="en-US" altLang="ja-JP" sz="2000" b="1" kern="0" dirty="0" smtClean="0">
                <a:solidFill>
                  <a:srgbClr val="FFFFFF"/>
                </a:solidFill>
                <a:latin typeface="Meiryo UI" panose="020B0604030504040204" pitchFamily="50" charset="-128"/>
                <a:ea typeface="Meiryo UI" panose="020B0604030504040204" pitchFamily="50" charset="-128"/>
                <a:cs typeface="Times New Roman"/>
              </a:rPr>
              <a:t>)</a:t>
            </a:r>
            <a:r>
              <a:rPr lang="ja-JP" altLang="en-US" sz="2000" b="1" kern="0" dirty="0" err="1" smtClean="0">
                <a:solidFill>
                  <a:srgbClr val="FFFFFF"/>
                </a:solidFill>
                <a:latin typeface="Meiryo UI" panose="020B0604030504040204" pitchFamily="50" charset="-128"/>
                <a:ea typeface="Meiryo UI" panose="020B0604030504040204" pitchFamily="50" charset="-128"/>
                <a:cs typeface="Times New Roman"/>
              </a:rPr>
              <a:t>ー</a:t>
            </a:r>
            <a:r>
              <a:rPr lang="ja-JP" altLang="en-US" sz="2000" b="1" kern="0" dirty="0">
                <a:solidFill>
                  <a:srgbClr val="FFFFFF"/>
                </a:solidFill>
                <a:latin typeface="Meiryo UI" panose="020B0604030504040204" pitchFamily="50" charset="-128"/>
                <a:ea typeface="Meiryo UI" panose="020B0604030504040204" pitchFamily="50" charset="-128"/>
                <a:cs typeface="Times New Roman"/>
              </a:rPr>
              <a:t>６</a:t>
            </a:r>
            <a:r>
              <a:rPr lang="ja-JP" altLang="en-US" sz="2000" b="1" kern="0" dirty="0" smtClean="0">
                <a:solidFill>
                  <a:srgbClr val="FFFFFF"/>
                </a:solidFill>
                <a:latin typeface="Meiryo UI" panose="020B0604030504040204" pitchFamily="50" charset="-128"/>
                <a:ea typeface="Meiryo UI" panose="020B0604030504040204" pitchFamily="50" charset="-128"/>
                <a:cs typeface="Times New Roman"/>
              </a:rPr>
              <a:t>　</a:t>
            </a:r>
            <a:r>
              <a:rPr lang="ja-JP" altLang="en-US" sz="2000" b="1" kern="0" dirty="0">
                <a:solidFill>
                  <a:srgbClr val="FFFFFF"/>
                </a:solidFill>
                <a:latin typeface="Meiryo UI" panose="020B0604030504040204" pitchFamily="50" charset="-128"/>
                <a:ea typeface="Meiryo UI" panose="020B0604030504040204" pitchFamily="50" charset="-128"/>
                <a:cs typeface="Times New Roman"/>
              </a:rPr>
              <a:t>府</a:t>
            </a:r>
            <a:r>
              <a:rPr lang="ja-JP" altLang="en-US" sz="2000" b="1" kern="0" dirty="0" smtClean="0">
                <a:solidFill>
                  <a:srgbClr val="FFFFFF"/>
                </a:solidFill>
                <a:latin typeface="Meiryo UI" panose="020B0604030504040204" pitchFamily="50" charset="-128"/>
                <a:ea typeface="Meiryo UI" panose="020B0604030504040204" pitchFamily="50" charset="-128"/>
                <a:cs typeface="Times New Roman"/>
              </a:rPr>
              <a:t>拠点病院見直しに関する観点別評価</a:t>
            </a:r>
            <a:endParaRPr lang="ja-JP" altLang="en-US" sz="2000" b="1" kern="0" dirty="0">
              <a:solidFill>
                <a:srgbClr val="FFFFFF"/>
              </a:solidFill>
              <a:latin typeface="Meiryo UI" panose="020B0604030504040204" pitchFamily="50" charset="-128"/>
              <a:ea typeface="Meiryo UI" panose="020B0604030504040204" pitchFamily="50" charset="-128"/>
              <a:cs typeface="Times New Roman"/>
            </a:endParaRPr>
          </a:p>
        </p:txBody>
      </p:sp>
      <p:sp>
        <p:nvSpPr>
          <p:cNvPr id="8" name="テキスト ボックス 7"/>
          <p:cNvSpPr txBox="1"/>
          <p:nvPr/>
        </p:nvSpPr>
        <p:spPr>
          <a:xfrm>
            <a:off x="67750" y="4795931"/>
            <a:ext cx="9076250" cy="1938992"/>
          </a:xfrm>
          <a:prstGeom prst="rect">
            <a:avLst/>
          </a:prstGeom>
          <a:noFill/>
        </p:spPr>
        <p:txBody>
          <a:bodyPr wrap="square" rtlCol="0">
            <a:spAutoFit/>
          </a:bodyPr>
          <a:lstStyle/>
          <a:p>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参考</a:t>
            </a:r>
            <a:r>
              <a:rPr kumimoji="1" lang="en-US" altLang="ja-JP" sz="1200" dirty="0" smtClean="0">
                <a:latin typeface="Meiryo UI" panose="020B0604030504040204" pitchFamily="50" charset="-128"/>
                <a:ea typeface="Meiryo UI" panose="020B0604030504040204" pitchFamily="50" charset="-128"/>
              </a:rPr>
              <a:t>】</a:t>
            </a:r>
          </a:p>
          <a:p>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論点１</a:t>
            </a: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自院での集学的治療を提供する体制がない病院の取扱いについて</a:t>
            </a:r>
          </a:p>
          <a:p>
            <a:r>
              <a:rPr kumimoji="1" lang="ja-JP" altLang="en-US" sz="1200" dirty="0" smtClean="0">
                <a:latin typeface="Meiryo UI" panose="020B0604030504040204" pitchFamily="50" charset="-128"/>
                <a:ea typeface="Meiryo UI" panose="020B0604030504040204" pitchFamily="50" charset="-128"/>
              </a:rPr>
              <a:t>案</a:t>
            </a:r>
            <a:r>
              <a:rPr kumimoji="1" lang="ja-JP" altLang="en-US" sz="1200" dirty="0">
                <a:latin typeface="Meiryo UI" panose="020B0604030504040204" pitchFamily="50" charset="-128"/>
                <a:ea typeface="Meiryo UI" panose="020B0604030504040204" pitchFamily="50" charset="-128"/>
              </a:rPr>
              <a:t>１</a:t>
            </a: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１： 指定要件を見直し、５大がんのうち特定のがん種において、自院での集学的治療が提供</a:t>
            </a:r>
            <a:r>
              <a:rPr kumimoji="1" lang="ja-JP" altLang="en-US" sz="1200" dirty="0" smtClean="0">
                <a:latin typeface="Meiryo UI" panose="020B0604030504040204" pitchFamily="50" charset="-128"/>
                <a:ea typeface="Meiryo UI" panose="020B0604030504040204" pitchFamily="50" charset="-128"/>
              </a:rPr>
              <a:t>できない</a:t>
            </a:r>
            <a:r>
              <a:rPr kumimoji="1" lang="ja-JP" altLang="en-US" sz="1200" dirty="0">
                <a:latin typeface="Meiryo UI" panose="020B0604030504040204" pitchFamily="50" charset="-128"/>
                <a:ea typeface="Meiryo UI" panose="020B0604030504040204" pitchFamily="50" charset="-128"/>
              </a:rPr>
              <a:t>病院も拠点病院と位置付ける。</a:t>
            </a:r>
          </a:p>
          <a:p>
            <a:r>
              <a:rPr kumimoji="1" lang="ja-JP" altLang="en-US" sz="1200" dirty="0">
                <a:latin typeface="Meiryo UI" panose="020B0604030504040204" pitchFamily="50" charset="-128"/>
                <a:ea typeface="Meiryo UI" panose="020B0604030504040204" pitchFamily="50" charset="-128"/>
              </a:rPr>
              <a:t>               </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特定のがん種（肺）において、放射線治療以外でも「他の医療機関との連携」 を認め、手術</a:t>
            </a:r>
            <a:r>
              <a:rPr kumimoji="1" lang="ja-JP" altLang="en-US" sz="1200" dirty="0" smtClean="0">
                <a:latin typeface="Meiryo UI" panose="020B0604030504040204" pitchFamily="50" charset="-128"/>
                <a:ea typeface="Meiryo UI" panose="020B0604030504040204" pitchFamily="50" charset="-128"/>
              </a:rPr>
              <a:t>、放射</a:t>
            </a:r>
            <a:r>
              <a:rPr kumimoji="1" lang="ja-JP" altLang="en-US" sz="1200" dirty="0">
                <a:latin typeface="Meiryo UI" panose="020B0604030504040204" pitchFamily="50" charset="-128"/>
                <a:ea typeface="Meiryo UI" panose="020B0604030504040204" pitchFamily="50" charset="-128"/>
              </a:rPr>
              <a:t>線、薬物のいずれかを自院で</a:t>
            </a:r>
            <a:r>
              <a:rPr kumimoji="1" lang="ja-JP" altLang="en-US" sz="1200" dirty="0" smtClean="0">
                <a:latin typeface="Meiryo UI" panose="020B0604030504040204" pitchFamily="50" charset="-128"/>
                <a:ea typeface="Meiryo UI" panose="020B0604030504040204" pitchFamily="50" charset="-128"/>
              </a:rPr>
              <a:t>提供</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　　　　　　　する</a:t>
            </a:r>
            <a:r>
              <a:rPr kumimoji="1" lang="ja-JP" altLang="en-US" sz="1200" dirty="0">
                <a:latin typeface="Meiryo UI" panose="020B0604030504040204" pitchFamily="50" charset="-128"/>
                <a:ea typeface="Meiryo UI" panose="020B0604030504040204" pitchFamily="50" charset="-128"/>
              </a:rPr>
              <a:t>場合は集学的治療を提供できる体制を有するもの</a:t>
            </a:r>
            <a:r>
              <a:rPr kumimoji="1" lang="ja-JP" altLang="en-US" sz="1200" dirty="0" smtClean="0">
                <a:latin typeface="Meiryo UI" panose="020B0604030504040204" pitchFamily="50" charset="-128"/>
                <a:ea typeface="Meiryo UI" panose="020B0604030504040204" pitchFamily="50" charset="-128"/>
              </a:rPr>
              <a:t>とみなし</a:t>
            </a:r>
            <a:r>
              <a:rPr kumimoji="1" lang="ja-JP" altLang="en-US" sz="1200" dirty="0">
                <a:latin typeface="Meiryo UI" panose="020B0604030504040204" pitchFamily="50" charset="-128"/>
                <a:ea typeface="Meiryo UI" panose="020B0604030504040204" pitchFamily="50" charset="-128"/>
              </a:rPr>
              <a:t>、それを含め５大がんの集学的治療を提供できる体制を有する病院を</a:t>
            </a:r>
            <a:r>
              <a:rPr kumimoji="1" lang="ja-JP" altLang="en-US" sz="1200" dirty="0" smtClean="0">
                <a:latin typeface="Meiryo UI" panose="020B0604030504040204" pitchFamily="50" charset="-128"/>
                <a:ea typeface="Meiryo UI" panose="020B0604030504040204" pitchFamily="50" charset="-128"/>
              </a:rPr>
              <a:t>拠</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　　　　　　　点</a:t>
            </a:r>
            <a:r>
              <a:rPr kumimoji="1" lang="ja-JP" altLang="en-US" sz="1200" dirty="0">
                <a:latin typeface="Meiryo UI" panose="020B0604030504040204" pitchFamily="50" charset="-128"/>
                <a:ea typeface="Meiryo UI" panose="020B0604030504040204" pitchFamily="50" charset="-128"/>
              </a:rPr>
              <a:t>病院とする。</a:t>
            </a:r>
            <a:r>
              <a:rPr kumimoji="1" lang="en-US" altLang="ja-JP" sz="1200" dirty="0">
                <a:latin typeface="Meiryo UI" panose="020B0604030504040204" pitchFamily="50" charset="-128"/>
                <a:ea typeface="Meiryo UI" panose="020B0604030504040204" pitchFamily="50" charset="-128"/>
              </a:rPr>
              <a:t>)</a:t>
            </a:r>
          </a:p>
          <a:p>
            <a:r>
              <a:rPr kumimoji="1" lang="ja-JP" altLang="en-US" sz="1200" dirty="0" smtClean="0">
                <a:latin typeface="Meiryo UI" panose="020B0604030504040204" pitchFamily="50" charset="-128"/>
                <a:ea typeface="Meiryo UI" panose="020B0604030504040204" pitchFamily="50" charset="-128"/>
              </a:rPr>
              <a:t>案１</a:t>
            </a: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２：５大がんすべてで集学的治療を自院で提供できる体制を有しない病院は、拠点病院の指定</a:t>
            </a:r>
            <a:r>
              <a:rPr kumimoji="1" lang="ja-JP" altLang="en-US" sz="1200" dirty="0" smtClean="0">
                <a:latin typeface="Meiryo UI" panose="020B0604030504040204" pitchFamily="50" charset="-128"/>
                <a:ea typeface="Meiryo UI" panose="020B0604030504040204" pitchFamily="50" charset="-128"/>
              </a:rPr>
              <a:t>からはずす。</a:t>
            </a:r>
            <a:endParaRPr kumimoji="1" lang="en-US" altLang="ja-JP" sz="1200" dirty="0" smtClean="0">
              <a:latin typeface="Meiryo UI" panose="020B0604030504040204" pitchFamily="50" charset="-128"/>
              <a:ea typeface="Meiryo UI" panose="020B0604030504040204" pitchFamily="50" charset="-128"/>
            </a:endParaRPr>
          </a:p>
          <a:p>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論点２</a:t>
            </a: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拠点病院の指定からはずれた病院の取扱いに</a:t>
            </a:r>
            <a:r>
              <a:rPr kumimoji="1" lang="ja-JP" altLang="en-US" sz="1200" dirty="0" smtClean="0">
                <a:latin typeface="Meiryo UI" panose="020B0604030504040204" pitchFamily="50" charset="-128"/>
                <a:ea typeface="Meiryo UI" panose="020B0604030504040204" pitchFamily="50" charset="-128"/>
              </a:rPr>
              <a:t>ついて</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案２</a:t>
            </a: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１</a:t>
            </a:r>
            <a:r>
              <a:rPr kumimoji="1" lang="ja-JP" altLang="en-US" sz="1200" dirty="0">
                <a:latin typeface="Meiryo UI" panose="020B0604030504040204" pitchFamily="50" charset="-128"/>
                <a:ea typeface="Meiryo UI" panose="020B0604030504040204" pitchFamily="50" charset="-128"/>
              </a:rPr>
              <a:t>：別途、新たな指定区分を設ける。</a:t>
            </a:r>
          </a:p>
          <a:p>
            <a:r>
              <a:rPr kumimoji="1" lang="ja-JP" altLang="en-US" sz="1200" dirty="0" smtClean="0">
                <a:latin typeface="Meiryo UI" panose="020B0604030504040204" pitchFamily="50" charset="-128"/>
                <a:ea typeface="Meiryo UI" panose="020B0604030504040204" pitchFamily="50" charset="-128"/>
              </a:rPr>
              <a:t>案２</a:t>
            </a: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２</a:t>
            </a:r>
            <a:r>
              <a:rPr kumimoji="1" lang="ja-JP" altLang="en-US" sz="1200" dirty="0">
                <a:latin typeface="Meiryo UI" panose="020B0604030504040204" pitchFamily="50" charset="-128"/>
                <a:ea typeface="Meiryo UI" panose="020B0604030504040204" pitchFamily="50" charset="-128"/>
              </a:rPr>
              <a:t>：特に新たな指定は行わない。</a:t>
            </a:r>
          </a:p>
        </p:txBody>
      </p:sp>
    </p:spTree>
    <p:extLst>
      <p:ext uri="{BB962C8B-B14F-4D97-AF65-F5344CB8AC3E}">
        <p14:creationId xmlns:p14="http://schemas.microsoft.com/office/powerpoint/2010/main" val="33683995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1"/>
          <p:cNvSpPr txBox="1"/>
          <p:nvPr/>
        </p:nvSpPr>
        <p:spPr>
          <a:xfrm>
            <a:off x="0" y="22798"/>
            <a:ext cx="9144000" cy="504999"/>
          </a:xfrm>
          <a:prstGeom prst="rect">
            <a:avLst/>
          </a:prstGeom>
          <a:solidFill>
            <a:srgbClr val="1F497D">
              <a:lumMod val="50000"/>
            </a:srgbClr>
          </a:solidFill>
          <a:ln w="9525" cmpd="sng">
            <a:noFill/>
          </a:ln>
          <a:effectLst/>
        </p:spPr>
        <p:txBody>
          <a:bodyPr wrap="square" tIns="0" bIns="0" rtlCol="0" anchor="ctr" anchorCtr="0">
            <a:noAutofit/>
          </a:bodyPr>
          <a:lstStyle/>
          <a:p>
            <a:pPr lvl="0">
              <a:defRPr/>
            </a:pPr>
            <a:r>
              <a:rPr lang="ja-JP" altLang="en-US" sz="2000" b="1" kern="0" dirty="0">
                <a:solidFill>
                  <a:srgbClr val="FFFFFF"/>
                </a:solidFill>
                <a:latin typeface="Meiryo UI" panose="020B0604030504040204" pitchFamily="50" charset="-128"/>
                <a:ea typeface="Meiryo UI" panose="020B0604030504040204" pitchFamily="50" charset="-128"/>
                <a:cs typeface="Times New Roman"/>
              </a:rPr>
              <a:t>１ </a:t>
            </a:r>
            <a:r>
              <a:rPr lang="ja-JP" altLang="en-US" sz="2000" b="1" kern="0" dirty="0" smtClean="0">
                <a:solidFill>
                  <a:srgbClr val="FFFFFF"/>
                </a:solidFill>
                <a:latin typeface="Meiryo UI" panose="020B0604030504040204" pitchFamily="50" charset="-128"/>
                <a:ea typeface="Meiryo UI" panose="020B0604030504040204" pitchFamily="50" charset="-128"/>
                <a:cs typeface="Times New Roman"/>
              </a:rPr>
              <a:t>（５）対応案</a:t>
            </a:r>
            <a:endParaRPr kumimoji="0" lang="ja-JP" altLang="en-US" sz="2000" b="1" kern="0" dirty="0">
              <a:solidFill>
                <a:srgbClr val="FFFFFF"/>
              </a:solidFill>
              <a:latin typeface="Meiryo UI" panose="020B0604030504040204" pitchFamily="50" charset="-128"/>
              <a:ea typeface="Meiryo UI" panose="020B0604030504040204" pitchFamily="50" charset="-128"/>
              <a:cs typeface="Times New Roman"/>
            </a:endParaRPr>
          </a:p>
        </p:txBody>
      </p:sp>
      <p:sp>
        <p:nvSpPr>
          <p:cNvPr id="14" name="テキスト ボックス 13"/>
          <p:cNvSpPr txBox="1"/>
          <p:nvPr/>
        </p:nvSpPr>
        <p:spPr>
          <a:xfrm>
            <a:off x="122347" y="2600315"/>
            <a:ext cx="8802142" cy="3054682"/>
          </a:xfrm>
          <a:prstGeom prst="rect">
            <a:avLst/>
          </a:prstGeom>
          <a:noFill/>
          <a:ln>
            <a:solidFill>
              <a:schemeClr val="accent1">
                <a:shade val="50000"/>
              </a:schemeClr>
            </a:solidFill>
          </a:ln>
        </p:spPr>
        <p:txBody>
          <a:bodyPr wrap="square" rtlCol="0">
            <a:spAutoFit/>
          </a:bodyPr>
          <a:lstStyle/>
          <a:p>
            <a:pPr>
              <a:lnSpc>
                <a:spcPts val="2100"/>
              </a:lnSpc>
            </a:pPr>
            <a:r>
              <a:rPr lang="ja-JP" altLang="en-US" sz="1400" b="1" dirty="0" smtClean="0">
                <a:latin typeface="Meiryo UI" panose="020B0604030504040204" pitchFamily="50" charset="-128"/>
                <a:ea typeface="Meiryo UI" panose="020B0604030504040204" pitchFamily="50" charset="-128"/>
              </a:rPr>
              <a:t>・</a:t>
            </a:r>
            <a:r>
              <a:rPr lang="ja-JP" altLang="en-US" sz="1600" b="1" dirty="0" smtClean="0">
                <a:latin typeface="Meiryo UI" panose="020B0604030504040204" pitchFamily="50" charset="-128"/>
                <a:ea typeface="Meiryo UI" panose="020B0604030504040204" pitchFamily="50" charset="-128"/>
              </a:rPr>
              <a:t>要件として求める治療の提供体制は、現行どおり、原則５大がんのすべてについて、ベーシックな症例について「自院での集学的治療の提供」 を指す（放射線治療は他院との連携による対応も可）</a:t>
            </a:r>
            <a:endParaRPr lang="en-US" altLang="ja-JP" sz="1600" b="1" dirty="0" smtClean="0">
              <a:latin typeface="Meiryo UI" panose="020B0604030504040204" pitchFamily="50" charset="-128"/>
              <a:ea typeface="Meiryo UI" panose="020B0604030504040204" pitchFamily="50" charset="-128"/>
            </a:endParaRPr>
          </a:p>
          <a:p>
            <a:pPr>
              <a:lnSpc>
                <a:spcPts val="2100"/>
              </a:lnSpc>
            </a:pPr>
            <a:r>
              <a:rPr lang="ja-JP" altLang="en-US" sz="1600" b="1" dirty="0" smtClean="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＊ただし、診療</a:t>
            </a:r>
            <a:r>
              <a:rPr lang="ja-JP" altLang="en-US" sz="1400" dirty="0">
                <a:latin typeface="Meiryo UI" panose="020B0604030504040204" pitchFamily="50" charset="-128"/>
                <a:ea typeface="Meiryo UI" panose="020B0604030504040204" pitchFamily="50" charset="-128"/>
              </a:rPr>
              <a:t>実績はないが、治療ができる医師の配置があれば診療体制があるものとみなす。</a:t>
            </a:r>
            <a:endParaRPr lang="en-US" altLang="ja-JP" sz="1400" dirty="0">
              <a:latin typeface="Meiryo UI" panose="020B0604030504040204" pitchFamily="50" charset="-128"/>
              <a:ea typeface="Meiryo UI" panose="020B0604030504040204" pitchFamily="50" charset="-128"/>
            </a:endParaRPr>
          </a:p>
          <a:p>
            <a:pPr>
              <a:lnSpc>
                <a:spcPts val="2100"/>
              </a:lnSpc>
            </a:pPr>
            <a:endParaRPr lang="en-US" altLang="ja-JP" sz="1400" dirty="0" smtClean="0">
              <a:latin typeface="Meiryo UI" panose="020B0604030504040204" pitchFamily="50" charset="-128"/>
              <a:ea typeface="Meiryo UI" panose="020B0604030504040204" pitchFamily="50" charset="-128"/>
            </a:endParaRPr>
          </a:p>
          <a:p>
            <a:pPr>
              <a:lnSpc>
                <a:spcPts val="2100"/>
              </a:lnSpc>
            </a:pPr>
            <a:r>
              <a:rPr lang="ja-JP" altLang="en-US" sz="1600" b="1" dirty="0">
                <a:latin typeface="Meiryo UI" panose="020B0604030504040204" pitchFamily="50" charset="-128"/>
                <a:ea typeface="Meiryo UI" panose="020B0604030504040204" pitchFamily="50" charset="-128"/>
              </a:rPr>
              <a:t>・ただし、肺がんについてはその特殊性を踏まえ、放射線治療以外においても「他の医療機関との連携」を認め、手術、放射線、薬物のいずれかを自院で提供する場合は集学的</a:t>
            </a:r>
            <a:r>
              <a:rPr lang="ja-JP" altLang="en-US" sz="1600" b="1" dirty="0" smtClean="0">
                <a:latin typeface="Meiryo UI" panose="020B0604030504040204" pitchFamily="50" charset="-128"/>
                <a:ea typeface="Meiryo UI" panose="020B0604030504040204" pitchFamily="50" charset="-128"/>
              </a:rPr>
              <a:t>治療</a:t>
            </a:r>
            <a:r>
              <a:rPr lang="ja-JP" altLang="en-US" sz="1600" b="1" dirty="0">
                <a:latin typeface="Meiryo UI" panose="020B0604030504040204" pitchFamily="50" charset="-128"/>
                <a:ea typeface="Meiryo UI" panose="020B0604030504040204" pitchFamily="50" charset="-128"/>
              </a:rPr>
              <a:t>を提供できているのものとみなし、５大がんの集学的治療を提供できる病院</a:t>
            </a:r>
            <a:r>
              <a:rPr lang="ja-JP" altLang="en-US" sz="1600" b="1" dirty="0" smtClean="0">
                <a:latin typeface="Meiryo UI" panose="020B0604030504040204" pitchFamily="50" charset="-128"/>
                <a:ea typeface="Meiryo UI" panose="020B0604030504040204" pitchFamily="50" charset="-128"/>
              </a:rPr>
              <a:t>は拠点病院とする。</a:t>
            </a:r>
            <a:endParaRPr lang="ja-JP" altLang="en-US" sz="1600" b="1" dirty="0">
              <a:latin typeface="Meiryo UI" panose="020B0604030504040204" pitchFamily="50" charset="-128"/>
              <a:ea typeface="Meiryo UI" panose="020B0604030504040204" pitchFamily="50" charset="-128"/>
            </a:endParaRPr>
          </a:p>
          <a:p>
            <a:pPr>
              <a:lnSpc>
                <a:spcPts val="2100"/>
              </a:lnSpc>
            </a:pPr>
            <a:endParaRPr lang="en-US" altLang="ja-JP" sz="1600" b="1" dirty="0">
              <a:latin typeface="Meiryo UI" panose="020B0604030504040204" pitchFamily="50" charset="-128"/>
              <a:ea typeface="Meiryo UI" panose="020B0604030504040204" pitchFamily="50" charset="-128"/>
            </a:endParaRPr>
          </a:p>
          <a:p>
            <a:pPr>
              <a:lnSpc>
                <a:spcPts val="2100"/>
              </a:lnSpc>
            </a:pPr>
            <a:r>
              <a:rPr lang="ja-JP" altLang="en-US" sz="1600" b="1" dirty="0">
                <a:latin typeface="Meiryo UI" panose="020B0604030504040204" pitchFamily="50" charset="-128"/>
                <a:ea typeface="Meiryo UI" panose="020B0604030504040204" pitchFamily="50" charset="-128"/>
              </a:rPr>
              <a:t>・拠点をはずれた病院については</a:t>
            </a:r>
            <a:r>
              <a:rPr lang="ja-JP" altLang="en-US" sz="1600" b="1" dirty="0" smtClean="0">
                <a:latin typeface="Meiryo UI" panose="020B0604030504040204" pitchFamily="50" charset="-128"/>
                <a:ea typeface="Meiryo UI" panose="020B0604030504040204" pitchFamily="50" charset="-128"/>
              </a:rPr>
              <a:t>、対応</a:t>
            </a:r>
            <a:r>
              <a:rPr lang="ja-JP" altLang="en-US" sz="1600" b="1" dirty="0">
                <a:latin typeface="Meiryo UI" panose="020B0604030504040204" pitchFamily="50" charset="-128"/>
                <a:ea typeface="Meiryo UI" panose="020B0604030504040204" pitchFamily="50" charset="-128"/>
              </a:rPr>
              <a:t>可能ながん診療のほか、相談支援・緩和ケアを含めたがん医療の</a:t>
            </a:r>
            <a:r>
              <a:rPr lang="ja-JP" altLang="en-US" sz="1600" b="1" dirty="0" smtClean="0">
                <a:latin typeface="Meiryo UI" panose="020B0604030504040204" pitchFamily="50" charset="-128"/>
                <a:ea typeface="Meiryo UI" panose="020B0604030504040204" pitchFamily="50" charset="-128"/>
              </a:rPr>
              <a:t>質</a:t>
            </a:r>
            <a:r>
              <a:rPr lang="ja-JP" altLang="en-US" sz="1600" b="1" dirty="0">
                <a:latin typeface="Meiryo UI" panose="020B0604030504040204" pitchFamily="50" charset="-128"/>
                <a:ea typeface="Meiryo UI" panose="020B0604030504040204" pitchFamily="50" charset="-128"/>
              </a:rPr>
              <a:t>を</a:t>
            </a:r>
            <a:r>
              <a:rPr lang="ja-JP" altLang="en-US" sz="1600" b="1" dirty="0" smtClean="0">
                <a:latin typeface="Meiryo UI" panose="020B0604030504040204" pitchFamily="50" charset="-128"/>
                <a:ea typeface="Meiryo UI" panose="020B0604030504040204" pitchFamily="50" charset="-128"/>
              </a:rPr>
              <a:t>確保し</a:t>
            </a:r>
            <a:r>
              <a:rPr lang="ja-JP" altLang="en-US" sz="1600" b="1" dirty="0">
                <a:latin typeface="Meiryo UI" panose="020B0604030504040204" pitchFamily="50" charset="-128"/>
                <a:ea typeface="Meiryo UI" panose="020B0604030504040204" pitchFamily="50" charset="-128"/>
              </a:rPr>
              <a:t>、大阪のがん医療の均</a:t>
            </a:r>
            <a:r>
              <a:rPr lang="ja-JP" altLang="en-US" sz="1600" b="1" dirty="0" err="1">
                <a:latin typeface="Meiryo UI" panose="020B0604030504040204" pitchFamily="50" charset="-128"/>
                <a:ea typeface="Meiryo UI" panose="020B0604030504040204" pitchFamily="50" charset="-128"/>
              </a:rPr>
              <a:t>てん化の</a:t>
            </a:r>
            <a:r>
              <a:rPr lang="ja-JP" altLang="en-US" sz="1600" b="1" dirty="0">
                <a:latin typeface="Meiryo UI" panose="020B0604030504040204" pitchFamily="50" charset="-128"/>
                <a:ea typeface="Meiryo UI" panose="020B0604030504040204" pitchFamily="50" charset="-128"/>
              </a:rPr>
              <a:t>体制</a:t>
            </a:r>
            <a:r>
              <a:rPr lang="ja-JP" altLang="en-US" sz="1600" b="1" dirty="0" smtClean="0">
                <a:latin typeface="Meiryo UI" panose="020B0604030504040204" pitchFamily="50" charset="-128"/>
                <a:ea typeface="Meiryo UI" panose="020B0604030504040204" pitchFamily="50" charset="-128"/>
              </a:rPr>
              <a:t>を</a:t>
            </a:r>
            <a:r>
              <a:rPr lang="ja-JP" altLang="en-US" sz="1600" b="1" dirty="0">
                <a:latin typeface="Meiryo UI" panose="020B0604030504040204" pitchFamily="50" charset="-128"/>
                <a:ea typeface="Meiryo UI" panose="020B0604030504040204" pitchFamily="50" charset="-128"/>
              </a:rPr>
              <a:t>維持</a:t>
            </a:r>
            <a:r>
              <a:rPr lang="ja-JP" altLang="en-US" sz="1600" b="1" dirty="0" smtClean="0">
                <a:latin typeface="Meiryo UI" panose="020B0604030504040204" pitchFamily="50" charset="-128"/>
                <a:ea typeface="Meiryo UI" panose="020B0604030504040204" pitchFamily="50" charset="-128"/>
              </a:rPr>
              <a:t>する</a:t>
            </a:r>
            <a:r>
              <a:rPr lang="ja-JP" altLang="en-US" sz="1600" b="1" dirty="0">
                <a:latin typeface="Meiryo UI" panose="020B0604030504040204" pitchFamily="50" charset="-128"/>
                <a:ea typeface="Meiryo UI" panose="020B0604030504040204" pitchFamily="50" charset="-128"/>
              </a:rPr>
              <a:t>ため</a:t>
            </a:r>
            <a:r>
              <a:rPr lang="ja-JP" altLang="en-US" sz="1600" b="1" dirty="0" smtClean="0">
                <a:latin typeface="Meiryo UI" panose="020B0604030504040204" pitchFamily="50" charset="-128"/>
                <a:ea typeface="Meiryo UI" panose="020B0604030504040204" pitchFamily="50" charset="-128"/>
              </a:rPr>
              <a:t>、</a:t>
            </a:r>
            <a:r>
              <a:rPr lang="en-US" altLang="ja-JP" sz="1600" b="1" dirty="0" smtClean="0">
                <a:latin typeface="Meiryo UI" panose="020B0604030504040204" pitchFamily="50" charset="-128"/>
                <a:ea typeface="Meiryo UI" panose="020B0604030504040204" pitchFamily="50" charset="-128"/>
              </a:rPr>
              <a:t>4</a:t>
            </a:r>
            <a:r>
              <a:rPr lang="ja-JP" altLang="en-US" sz="1600" b="1" dirty="0" smtClean="0">
                <a:latin typeface="Meiryo UI" panose="020B0604030504040204" pitchFamily="50" charset="-128"/>
                <a:ea typeface="Meiryo UI" panose="020B0604030504040204" pitchFamily="50" charset="-128"/>
              </a:rPr>
              <a:t>がんについて集学的治療が自院で提供できる場合に限り、新た</a:t>
            </a:r>
            <a:r>
              <a:rPr lang="ja-JP" altLang="en-US" sz="1600" b="1" dirty="0">
                <a:latin typeface="Meiryo UI" panose="020B0604030504040204" pitchFamily="50" charset="-128"/>
                <a:ea typeface="Meiryo UI" panose="020B0604030504040204" pitchFamily="50" charset="-128"/>
              </a:rPr>
              <a:t>な指定区分を</a:t>
            </a:r>
            <a:r>
              <a:rPr lang="ja-JP" altLang="en-US" sz="1600" b="1" dirty="0" smtClean="0">
                <a:latin typeface="Meiryo UI" panose="020B0604030504040204" pitchFamily="50" charset="-128"/>
                <a:ea typeface="Meiryo UI" panose="020B0604030504040204" pitchFamily="50" charset="-128"/>
              </a:rPr>
              <a:t>設ける</a:t>
            </a:r>
            <a:endParaRPr lang="ja-JP" altLang="en-US" sz="1600" b="1" dirty="0">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a:xfrm>
            <a:off x="6964250" y="6492875"/>
            <a:ext cx="2057400" cy="365125"/>
          </a:xfrm>
        </p:spPr>
        <p:txBody>
          <a:bodyPr/>
          <a:lstStyle/>
          <a:p>
            <a:fld id="{3EDE3AD1-F2D3-4350-9CA3-EF0FD7A3BA10}" type="slidenum">
              <a:rPr kumimoji="1" lang="ja-JP" altLang="en-US" smtClean="0"/>
              <a:t>13</a:t>
            </a:fld>
            <a:endParaRPr kumimoji="1" lang="ja-JP" altLang="en-US" dirty="0"/>
          </a:p>
        </p:txBody>
      </p:sp>
      <p:sp>
        <p:nvSpPr>
          <p:cNvPr id="3" name="テキスト ボックス 2"/>
          <p:cNvSpPr txBox="1"/>
          <p:nvPr/>
        </p:nvSpPr>
        <p:spPr>
          <a:xfrm>
            <a:off x="122347" y="2181471"/>
            <a:ext cx="6226936" cy="338554"/>
          </a:xfrm>
          <a:prstGeom prst="rect">
            <a:avLst/>
          </a:prstGeom>
          <a:noFill/>
        </p:spPr>
        <p:txBody>
          <a:bodyPr wrap="square" rtlCol="0">
            <a:spAutoFit/>
          </a:bodyPr>
          <a:lstStyle/>
          <a:p>
            <a:r>
              <a:rPr kumimoji="1" lang="ja-JP" altLang="en-US" sz="1600" dirty="0" smtClean="0">
                <a:latin typeface="Meiryo UI" panose="020B0604030504040204" pitchFamily="50" charset="-128"/>
                <a:ea typeface="Meiryo UI" panose="020B0604030504040204" pitchFamily="50" charset="-128"/>
              </a:rPr>
              <a:t>案１</a:t>
            </a:r>
            <a:r>
              <a:rPr kumimoji="1" lang="en-US" altLang="ja-JP" sz="1600" dirty="0" smtClean="0">
                <a:latin typeface="Meiryo UI" panose="020B0604030504040204" pitchFamily="50" charset="-128"/>
                <a:ea typeface="Meiryo UI" panose="020B0604030504040204" pitchFamily="50" charset="-128"/>
              </a:rPr>
              <a:t>-</a:t>
            </a:r>
            <a:r>
              <a:rPr kumimoji="1" lang="ja-JP" altLang="en-US" sz="1600" dirty="0" smtClean="0">
                <a:latin typeface="Meiryo UI" panose="020B0604030504040204" pitchFamily="50" charset="-128"/>
                <a:ea typeface="Meiryo UI" panose="020B0604030504040204" pitchFamily="50" charset="-128"/>
              </a:rPr>
              <a:t>１、案２</a:t>
            </a:r>
            <a:r>
              <a:rPr kumimoji="1" lang="en-US" altLang="ja-JP" sz="1600" dirty="0" smtClean="0">
                <a:latin typeface="Meiryo UI" panose="020B0604030504040204" pitchFamily="50" charset="-128"/>
                <a:ea typeface="Meiryo UI" panose="020B0604030504040204" pitchFamily="50" charset="-128"/>
              </a:rPr>
              <a:t>-</a:t>
            </a:r>
            <a:r>
              <a:rPr kumimoji="1" lang="ja-JP" altLang="en-US" sz="1600" dirty="0" smtClean="0">
                <a:latin typeface="Meiryo UI" panose="020B0604030504040204" pitchFamily="50" charset="-128"/>
                <a:ea typeface="Meiryo UI" panose="020B0604030504040204" pitchFamily="50" charset="-128"/>
              </a:rPr>
              <a:t>１を採用した場合の新要件は、以下のとおり</a:t>
            </a:r>
            <a:endParaRPr kumimoji="1" lang="ja-JP" altLang="en-US" sz="1600" dirty="0">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122347" y="1116107"/>
            <a:ext cx="8802142" cy="646331"/>
          </a:xfrm>
          <a:prstGeom prst="rect">
            <a:avLst/>
          </a:prstGeom>
          <a:noFill/>
        </p:spPr>
        <p:txBody>
          <a:bodyPr wrap="square" rtlCol="0">
            <a:spAutoFit/>
          </a:bodyPr>
          <a:lstStyle/>
          <a:p>
            <a:r>
              <a:rPr kumimoji="1" lang="ja-JP" altLang="en-US" b="1" dirty="0" smtClean="0">
                <a:latin typeface="Meiryo UI" panose="020B0604030504040204" pitchFamily="50" charset="-128"/>
                <a:ea typeface="Meiryo UI" panose="020B0604030504040204" pitchFamily="50" charset="-128"/>
              </a:rPr>
              <a:t>肺がんの特殊性に配慮しつつ、緩和</a:t>
            </a:r>
            <a:r>
              <a:rPr kumimoji="1" lang="ja-JP" altLang="en-US" b="1" dirty="0">
                <a:latin typeface="Meiryo UI" panose="020B0604030504040204" pitchFamily="50" charset="-128"/>
                <a:ea typeface="Meiryo UI" panose="020B0604030504040204" pitchFamily="50" charset="-128"/>
              </a:rPr>
              <a:t>ケア・相談支援の一層の充実を</a:t>
            </a:r>
            <a:r>
              <a:rPr kumimoji="1" lang="ja-JP" altLang="en-US" b="1" dirty="0" smtClean="0">
                <a:latin typeface="Meiryo UI" panose="020B0604030504040204" pitchFamily="50" charset="-128"/>
                <a:ea typeface="Meiryo UI" panose="020B0604030504040204" pitchFamily="50" charset="-128"/>
              </a:rPr>
              <a:t>図る</a:t>
            </a:r>
            <a:r>
              <a:rPr kumimoji="1" lang="ja-JP" altLang="en-US" b="1" dirty="0">
                <a:latin typeface="Meiryo UI" panose="020B0604030504040204" pitchFamily="50" charset="-128"/>
                <a:ea typeface="Meiryo UI" panose="020B0604030504040204" pitchFamily="50" charset="-128"/>
              </a:rPr>
              <a:t>ため</a:t>
            </a:r>
            <a:r>
              <a:rPr kumimoji="1" lang="ja-JP" altLang="en-US" b="1" dirty="0" smtClean="0">
                <a:latin typeface="Meiryo UI" panose="020B0604030504040204" pitchFamily="50" charset="-128"/>
                <a:ea typeface="Meiryo UI" panose="020B0604030504040204" pitchFamily="50" charset="-128"/>
              </a:rPr>
              <a:t>、</a:t>
            </a:r>
            <a:r>
              <a:rPr kumimoji="1" lang="ja-JP" altLang="en-US" b="1" dirty="0">
                <a:latin typeface="Meiryo UI" panose="020B0604030504040204" pitchFamily="50" charset="-128"/>
                <a:ea typeface="Meiryo UI" panose="020B0604030504040204" pitchFamily="50" charset="-128"/>
              </a:rPr>
              <a:t>府の関与を</a:t>
            </a:r>
            <a:r>
              <a:rPr kumimoji="1" lang="ja-JP" altLang="en-US" b="1" dirty="0" smtClean="0">
                <a:latin typeface="Meiryo UI" panose="020B0604030504040204" pitchFamily="50" charset="-128"/>
                <a:ea typeface="Meiryo UI" panose="020B0604030504040204" pitchFamily="50" charset="-128"/>
              </a:rPr>
              <a:t>一定残すという観点</a:t>
            </a:r>
            <a:r>
              <a:rPr kumimoji="1" lang="ja-JP" altLang="en-US" b="1" dirty="0">
                <a:latin typeface="Meiryo UI" panose="020B0604030504040204" pitchFamily="50" charset="-128"/>
                <a:ea typeface="Meiryo UI" panose="020B0604030504040204" pitchFamily="50" charset="-128"/>
              </a:rPr>
              <a:t>から、</a:t>
            </a:r>
            <a:r>
              <a:rPr kumimoji="1" lang="ja-JP" altLang="en-US" b="1" dirty="0" smtClean="0">
                <a:latin typeface="Meiryo UI" panose="020B0604030504040204" pitchFamily="50" charset="-128"/>
                <a:ea typeface="Meiryo UI" panose="020B0604030504040204" pitchFamily="50" charset="-128"/>
              </a:rPr>
              <a:t>案１</a:t>
            </a:r>
            <a:r>
              <a:rPr kumimoji="1" lang="en-US" altLang="ja-JP" b="1" dirty="0" smtClean="0">
                <a:latin typeface="Meiryo UI" panose="020B0604030504040204" pitchFamily="50" charset="-128"/>
                <a:ea typeface="Meiryo UI" panose="020B0604030504040204" pitchFamily="50" charset="-128"/>
              </a:rPr>
              <a:t>-</a:t>
            </a:r>
            <a:r>
              <a:rPr kumimoji="1" lang="ja-JP" altLang="en-US" b="1" dirty="0" smtClean="0">
                <a:latin typeface="Meiryo UI" panose="020B0604030504040204" pitchFamily="50" charset="-128"/>
                <a:ea typeface="Meiryo UI" panose="020B0604030504040204" pitchFamily="50" charset="-128"/>
              </a:rPr>
              <a:t>１、案２</a:t>
            </a:r>
            <a:r>
              <a:rPr kumimoji="1" lang="en-US" altLang="ja-JP" b="1" dirty="0" smtClean="0">
                <a:latin typeface="Meiryo UI" panose="020B0604030504040204" pitchFamily="50" charset="-128"/>
                <a:ea typeface="Meiryo UI" panose="020B0604030504040204" pitchFamily="50" charset="-128"/>
              </a:rPr>
              <a:t>-</a:t>
            </a:r>
            <a:r>
              <a:rPr kumimoji="1" lang="ja-JP" altLang="en-US" b="1" dirty="0" smtClean="0">
                <a:latin typeface="Meiryo UI" panose="020B0604030504040204" pitchFamily="50" charset="-128"/>
                <a:ea typeface="Meiryo UI" panose="020B0604030504040204" pitchFamily="50" charset="-128"/>
              </a:rPr>
              <a:t>１を採用。</a:t>
            </a:r>
            <a:endParaRPr kumimoji="1" lang="ja-JP" altLang="en-US"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59850463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1"/>
          <p:cNvSpPr txBox="1"/>
          <p:nvPr/>
        </p:nvSpPr>
        <p:spPr>
          <a:xfrm>
            <a:off x="796687" y="4616893"/>
            <a:ext cx="1262910" cy="432048"/>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tIns="0" bIns="0" rtlCol="0" anchor="ctr" anchorCtr="0">
            <a:noAutofit/>
          </a:bodyPr>
          <a:lstStyle/>
          <a:p>
            <a:pPr defTabSz="844083">
              <a:defRPr/>
            </a:pPr>
            <a:endParaRPr kumimoji="1" lang="ja-JP" altLang="en-US" sz="1662" b="1" dirty="0">
              <a:solidFill>
                <a:prstClr val="black"/>
              </a:solidFill>
              <a:latin typeface="Meiryo UI" panose="020B0604030504040204" pitchFamily="50" charset="-128"/>
              <a:ea typeface="Meiryo UI" panose="020B0604030504040204" pitchFamily="50" charset="-128"/>
              <a:cs typeface="ＭＳ Ｐゴシック"/>
            </a:endParaRPr>
          </a:p>
        </p:txBody>
      </p:sp>
      <p:sp>
        <p:nvSpPr>
          <p:cNvPr id="15" name="テキスト ボックス 1"/>
          <p:cNvSpPr txBox="1"/>
          <p:nvPr/>
        </p:nvSpPr>
        <p:spPr>
          <a:xfrm>
            <a:off x="1" y="0"/>
            <a:ext cx="9086648" cy="466153"/>
          </a:xfrm>
          <a:prstGeom prst="rect">
            <a:avLst/>
          </a:prstGeom>
          <a:solidFill>
            <a:schemeClr val="tx2">
              <a:lumMod val="50000"/>
            </a:schemeClr>
          </a:solidFill>
          <a:ln w="9525" cmpd="sng">
            <a:noFill/>
          </a:ln>
        </p:spPr>
        <p:style>
          <a:lnRef idx="0">
            <a:scrgbClr r="0" g="0" b="0"/>
          </a:lnRef>
          <a:fillRef idx="0">
            <a:scrgbClr r="0" g="0" b="0"/>
          </a:fillRef>
          <a:effectRef idx="0">
            <a:scrgbClr r="0" g="0" b="0"/>
          </a:effectRef>
          <a:fontRef idx="minor">
            <a:schemeClr val="dk1"/>
          </a:fontRef>
        </p:style>
        <p:txBody>
          <a:bodyPr wrap="square" tIns="0" bIns="0" rtlCol="0" anchor="ctr" anchorCtr="0">
            <a:noAutofit/>
          </a:bodyPr>
          <a:lstStyle/>
          <a:p>
            <a:pPr defTabSz="844083">
              <a:defRPr/>
            </a:pPr>
            <a:r>
              <a:rPr kumimoji="1" lang="ja-JP" altLang="en-US" sz="1846" b="1" dirty="0" smtClean="0">
                <a:solidFill>
                  <a:srgbClr val="FFFFFF"/>
                </a:solidFill>
                <a:latin typeface="Meiryo UI" panose="020B0604030504040204" pitchFamily="50" charset="-128"/>
                <a:ea typeface="Meiryo UI" panose="020B0604030504040204" pitchFamily="50" charset="-128"/>
                <a:cs typeface="Times New Roman"/>
              </a:rPr>
              <a:t>２　府</a:t>
            </a:r>
            <a:r>
              <a:rPr kumimoji="1" lang="ja-JP" altLang="en-US" sz="1846" b="1" dirty="0">
                <a:solidFill>
                  <a:srgbClr val="FFFFFF"/>
                </a:solidFill>
                <a:latin typeface="Meiryo UI" panose="020B0604030504040204" pitchFamily="50" charset="-128"/>
                <a:ea typeface="Meiryo UI" panose="020B0604030504040204" pitchFamily="50" charset="-128"/>
                <a:cs typeface="Times New Roman"/>
              </a:rPr>
              <a:t>拠点病院の指定要件の見直しに関するスケジュール</a:t>
            </a:r>
          </a:p>
        </p:txBody>
      </p:sp>
      <p:graphicFrame>
        <p:nvGraphicFramePr>
          <p:cNvPr id="2" name="表 1"/>
          <p:cNvGraphicFramePr>
            <a:graphicFrameLocks noGrp="1"/>
          </p:cNvGraphicFramePr>
          <p:nvPr>
            <p:extLst>
              <p:ext uri="{D42A27DB-BD31-4B8C-83A1-F6EECF244321}">
                <p14:modId xmlns:p14="http://schemas.microsoft.com/office/powerpoint/2010/main" val="3744422361"/>
              </p:ext>
            </p:extLst>
          </p:nvPr>
        </p:nvGraphicFramePr>
        <p:xfrm>
          <a:off x="94855" y="664966"/>
          <a:ext cx="8896940" cy="5604298"/>
        </p:xfrm>
        <a:graphic>
          <a:graphicData uri="http://schemas.openxmlformats.org/drawingml/2006/table">
            <a:tbl>
              <a:tblPr firstRow="1" firstCol="1" bandRow="1"/>
              <a:tblGrid>
                <a:gridCol w="681346">
                  <a:extLst>
                    <a:ext uri="{9D8B030D-6E8A-4147-A177-3AD203B41FA5}">
                      <a16:colId xmlns:a16="http://schemas.microsoft.com/office/drawing/2014/main" val="1190368982"/>
                    </a:ext>
                  </a:extLst>
                </a:gridCol>
                <a:gridCol w="657997">
                  <a:extLst>
                    <a:ext uri="{9D8B030D-6E8A-4147-A177-3AD203B41FA5}">
                      <a16:colId xmlns:a16="http://schemas.microsoft.com/office/drawing/2014/main" val="4259603200"/>
                    </a:ext>
                  </a:extLst>
                </a:gridCol>
                <a:gridCol w="2437660">
                  <a:extLst>
                    <a:ext uri="{9D8B030D-6E8A-4147-A177-3AD203B41FA5}">
                      <a16:colId xmlns:a16="http://schemas.microsoft.com/office/drawing/2014/main" val="1836013972"/>
                    </a:ext>
                  </a:extLst>
                </a:gridCol>
                <a:gridCol w="2626710">
                  <a:extLst>
                    <a:ext uri="{9D8B030D-6E8A-4147-A177-3AD203B41FA5}">
                      <a16:colId xmlns:a16="http://schemas.microsoft.com/office/drawing/2014/main" val="1626732933"/>
                    </a:ext>
                  </a:extLst>
                </a:gridCol>
                <a:gridCol w="2493227">
                  <a:extLst>
                    <a:ext uri="{9D8B030D-6E8A-4147-A177-3AD203B41FA5}">
                      <a16:colId xmlns:a16="http://schemas.microsoft.com/office/drawing/2014/main" val="3875244522"/>
                    </a:ext>
                  </a:extLst>
                </a:gridCol>
              </a:tblGrid>
              <a:tr h="446145">
                <a:tc gridSpan="2">
                  <a:txBody>
                    <a:bodyPr/>
                    <a:lstStyle/>
                    <a:p>
                      <a:pPr algn="ctr">
                        <a:lnSpc>
                          <a:spcPts val="1300"/>
                        </a:lnSpc>
                        <a:spcAft>
                          <a:spcPts val="0"/>
                        </a:spcAft>
                      </a:pPr>
                      <a:r>
                        <a:rPr lang="ja-JP" sz="1000" b="1" kern="100" dirty="0">
                          <a:effectLst/>
                          <a:latin typeface="游明朝" panose="02020400000000000000" pitchFamily="18" charset="-128"/>
                          <a:ea typeface="BIZ UDPゴシック" panose="020B0400000000000000" pitchFamily="50" charset="-128"/>
                          <a:cs typeface="Times New Roman" panose="02020603050405020304" pitchFamily="18" charset="0"/>
                        </a:rPr>
                        <a:t>日程</a:t>
                      </a:r>
                      <a:endParaRPr lang="ja-JP" sz="1000" b="1"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47341" marR="473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hMerge="1">
                  <a:txBody>
                    <a:bodyPr/>
                    <a:lstStyle/>
                    <a:p>
                      <a:endParaRPr kumimoji="1" lang="ja-JP" altLang="en-US"/>
                    </a:p>
                  </a:txBody>
                  <a:tcPr/>
                </a:tc>
                <a:tc>
                  <a:txBody>
                    <a:bodyPr/>
                    <a:lstStyle/>
                    <a:p>
                      <a:pPr algn="ctr">
                        <a:lnSpc>
                          <a:spcPts val="1300"/>
                        </a:lnSpc>
                        <a:spcAft>
                          <a:spcPts val="0"/>
                        </a:spcAft>
                      </a:pPr>
                      <a:r>
                        <a:rPr lang="ja-JP" sz="1000" b="1" kern="100" dirty="0">
                          <a:effectLst/>
                          <a:latin typeface="游明朝" panose="02020400000000000000" pitchFamily="18" charset="-128"/>
                          <a:ea typeface="BIZ UDPゴシック" panose="020B0400000000000000" pitchFamily="50" charset="-128"/>
                          <a:cs typeface="Times New Roman" panose="02020603050405020304" pitchFamily="18" charset="0"/>
                        </a:rPr>
                        <a:t>国拠点病院の動き</a:t>
                      </a:r>
                      <a:endParaRPr lang="ja-JP" sz="1000" b="1"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47341" marR="473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ts val="1300"/>
                        </a:lnSpc>
                        <a:spcAft>
                          <a:spcPts val="0"/>
                        </a:spcAft>
                      </a:pPr>
                      <a:r>
                        <a:rPr lang="ja-JP" sz="1000" b="1" kern="100" dirty="0">
                          <a:effectLst/>
                          <a:latin typeface="游明朝" panose="02020400000000000000" pitchFamily="18" charset="-128"/>
                          <a:ea typeface="BIZ UDPゴシック" panose="020B0400000000000000" pitchFamily="50" charset="-128"/>
                          <a:cs typeface="Times New Roman" panose="02020603050405020304" pitchFamily="18" charset="0"/>
                        </a:rPr>
                        <a:t>府拠点</a:t>
                      </a:r>
                      <a:endParaRPr lang="ja-JP" sz="1000" b="1"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ctr">
                        <a:lnSpc>
                          <a:spcPts val="1300"/>
                        </a:lnSpc>
                        <a:spcAft>
                          <a:spcPts val="0"/>
                        </a:spcAft>
                      </a:pPr>
                      <a:r>
                        <a:rPr lang="ja-JP" sz="1000" b="1" kern="100" dirty="0">
                          <a:effectLst/>
                          <a:latin typeface="游明朝" panose="02020400000000000000" pitchFamily="18" charset="-128"/>
                          <a:ea typeface="BIZ UDPゴシック" panose="020B0400000000000000" pitchFamily="50" charset="-128"/>
                          <a:cs typeface="Times New Roman" panose="02020603050405020304" pitchFamily="18" charset="0"/>
                        </a:rPr>
                        <a:t>（国改正に伴う見直し）</a:t>
                      </a:r>
                      <a:endParaRPr lang="ja-JP" sz="1000" b="1"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47341" marR="47341" marT="0" marB="0" anchor="ctr">
                    <a:lnL w="127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ts val="1300"/>
                        </a:lnSpc>
                        <a:spcAft>
                          <a:spcPts val="0"/>
                        </a:spcAft>
                      </a:pPr>
                      <a:r>
                        <a:rPr lang="ja-JP" sz="1000" b="1" kern="100" dirty="0">
                          <a:effectLst/>
                          <a:latin typeface="游明朝" panose="02020400000000000000" pitchFamily="18" charset="-128"/>
                          <a:ea typeface="BIZ UDPゴシック" panose="020B0400000000000000" pitchFamily="50" charset="-128"/>
                          <a:cs typeface="Times New Roman" panose="02020603050405020304" pitchFamily="18" charset="0"/>
                        </a:rPr>
                        <a:t>府拠点</a:t>
                      </a:r>
                      <a:endParaRPr lang="ja-JP" sz="1000" b="1"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ctr">
                        <a:lnSpc>
                          <a:spcPts val="1300"/>
                        </a:lnSpc>
                        <a:spcAft>
                          <a:spcPts val="0"/>
                        </a:spcAft>
                      </a:pPr>
                      <a:r>
                        <a:rPr lang="ja-JP" sz="1000" b="1" kern="100" dirty="0">
                          <a:effectLst/>
                          <a:latin typeface="游明朝" panose="02020400000000000000" pitchFamily="18" charset="-128"/>
                          <a:ea typeface="BIZ UDPゴシック" panose="020B0400000000000000" pitchFamily="50" charset="-128"/>
                          <a:cs typeface="Times New Roman" panose="02020603050405020304" pitchFamily="18" charset="0"/>
                        </a:rPr>
                        <a:t>（課題解決のための見直し）</a:t>
                      </a:r>
                      <a:endParaRPr lang="ja-JP" sz="1000" b="1"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47341" marR="47341" marT="0" marB="0" anchor="ctr">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2290773122"/>
                  </a:ext>
                </a:extLst>
              </a:tr>
              <a:tr h="427314">
                <a:tc rowSpan="5">
                  <a:txBody>
                    <a:bodyPr/>
                    <a:lstStyle/>
                    <a:p>
                      <a:pPr algn="r">
                        <a:lnSpc>
                          <a:spcPts val="1300"/>
                        </a:lnSpc>
                        <a:spcAft>
                          <a:spcPts val="0"/>
                        </a:spcAft>
                      </a:pPr>
                      <a:r>
                        <a:rPr lang="en-US" sz="1000" b="0" kern="100" dirty="0">
                          <a:effectLst/>
                          <a:latin typeface="BIZ UDPゴシック" panose="020B0400000000000000" pitchFamily="50" charset="-128"/>
                          <a:ea typeface="游明朝" panose="02020400000000000000" pitchFamily="18" charset="-128"/>
                          <a:cs typeface="Times New Roman" panose="02020603050405020304" pitchFamily="18" charset="0"/>
                        </a:rPr>
                        <a:t>R4</a:t>
                      </a:r>
                      <a:endParaRPr lang="ja-JP" sz="1000" b="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47341" marR="473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300"/>
                        </a:lnSpc>
                        <a:spcAft>
                          <a:spcPts val="0"/>
                        </a:spcAft>
                      </a:pPr>
                      <a:r>
                        <a:rPr lang="en-US" sz="1000" b="0" kern="100">
                          <a:effectLst/>
                          <a:latin typeface="BIZ UDPゴシック" panose="020B0400000000000000" pitchFamily="50" charset="-128"/>
                          <a:ea typeface="游明朝" panose="02020400000000000000" pitchFamily="18" charset="-128"/>
                          <a:cs typeface="Times New Roman" panose="02020603050405020304" pitchFamily="18" charset="0"/>
                        </a:rPr>
                        <a:t>8</a:t>
                      </a:r>
                      <a:r>
                        <a:rPr lang="ja-JP" sz="1000" b="0" kern="100">
                          <a:effectLst/>
                          <a:latin typeface="游明朝" panose="02020400000000000000" pitchFamily="18" charset="-128"/>
                          <a:ea typeface="BIZ UDPゴシック" panose="020B0400000000000000" pitchFamily="50" charset="-128"/>
                          <a:cs typeface="Times New Roman" panose="02020603050405020304" pitchFamily="18" charset="0"/>
                        </a:rPr>
                        <a:t>月</a:t>
                      </a:r>
                      <a:endParaRPr lang="ja-JP" sz="1000" b="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47341" marR="473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300"/>
                        </a:lnSpc>
                        <a:spcAft>
                          <a:spcPts val="0"/>
                        </a:spcAft>
                      </a:pPr>
                      <a:r>
                        <a:rPr lang="ja-JP" sz="1000" b="0" kern="100" dirty="0">
                          <a:effectLst/>
                          <a:latin typeface="游明朝" panose="02020400000000000000" pitchFamily="18" charset="-128"/>
                          <a:ea typeface="BIZ UDPゴシック" panose="020B0400000000000000" pitchFamily="50" charset="-128"/>
                          <a:cs typeface="Times New Roman" panose="02020603050405020304" pitchFamily="18" charset="0"/>
                        </a:rPr>
                        <a:t>整備指針の発出</a:t>
                      </a:r>
                      <a:endParaRPr lang="ja-JP" sz="1000" b="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47341" marR="473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300"/>
                        </a:lnSpc>
                        <a:spcAft>
                          <a:spcPts val="0"/>
                        </a:spcAft>
                      </a:pPr>
                      <a:r>
                        <a:rPr lang="ja-JP" sz="1000" b="0" kern="100" dirty="0">
                          <a:effectLst/>
                          <a:latin typeface="游明朝" panose="02020400000000000000" pitchFamily="18" charset="-128"/>
                          <a:ea typeface="BIZ UDPゴシック" panose="020B0400000000000000" pitchFamily="50" charset="-128"/>
                          <a:cs typeface="Times New Roman" panose="02020603050405020304" pitchFamily="18" charset="0"/>
                        </a:rPr>
                        <a:t>【部会開催】</a:t>
                      </a:r>
                      <a:endParaRPr lang="ja-JP" sz="1000" b="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lnSpc>
                          <a:spcPts val="1300"/>
                        </a:lnSpc>
                        <a:spcAft>
                          <a:spcPts val="0"/>
                        </a:spcAft>
                      </a:pPr>
                      <a:r>
                        <a:rPr lang="ja-JP" sz="1000" b="0" kern="100" dirty="0">
                          <a:effectLst/>
                          <a:latin typeface="游明朝" panose="02020400000000000000" pitchFamily="18" charset="-128"/>
                          <a:ea typeface="BIZ UDPゴシック" panose="020B0400000000000000" pitchFamily="50" charset="-128"/>
                          <a:cs typeface="Times New Roman" panose="02020603050405020304" pitchFamily="18" charset="0"/>
                        </a:rPr>
                        <a:t>未充足病院への対応</a:t>
                      </a:r>
                      <a:endParaRPr lang="ja-JP" sz="1000" b="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47341" marR="47341" marT="0" marB="0" anchor="ctr">
                    <a:lnL w="127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300"/>
                        </a:lnSpc>
                        <a:spcAft>
                          <a:spcPts val="0"/>
                        </a:spcAft>
                      </a:pPr>
                      <a:r>
                        <a:rPr lang="en-US" sz="1000" b="0" kern="100" dirty="0">
                          <a:effectLst/>
                          <a:latin typeface="BIZ UDPゴシック" panose="020B0400000000000000" pitchFamily="50" charset="-128"/>
                          <a:ea typeface="游明朝" panose="02020400000000000000" pitchFamily="18" charset="-128"/>
                          <a:cs typeface="Times New Roman" panose="02020603050405020304" pitchFamily="18" charset="0"/>
                        </a:rPr>
                        <a:t> </a:t>
                      </a:r>
                      <a:endParaRPr lang="ja-JP" sz="1000" b="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47341" marR="47341" marT="0" marB="0" anchor="ctr">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38044332"/>
                  </a:ext>
                </a:extLst>
              </a:tr>
              <a:tr h="359166">
                <a:tc vMerge="1">
                  <a:txBody>
                    <a:bodyPr/>
                    <a:lstStyle/>
                    <a:p>
                      <a:endParaRPr kumimoji="1" lang="ja-JP" altLang="en-US"/>
                    </a:p>
                  </a:txBody>
                  <a:tcPr/>
                </a:tc>
                <a:tc>
                  <a:txBody>
                    <a:bodyPr/>
                    <a:lstStyle/>
                    <a:p>
                      <a:pPr algn="r">
                        <a:lnSpc>
                          <a:spcPts val="1300"/>
                        </a:lnSpc>
                        <a:spcAft>
                          <a:spcPts val="0"/>
                        </a:spcAft>
                      </a:pPr>
                      <a:r>
                        <a:rPr lang="en-US" sz="1000" b="0" kern="100" dirty="0">
                          <a:effectLst/>
                          <a:latin typeface="BIZ UDPゴシック" panose="020B0400000000000000" pitchFamily="50" charset="-128"/>
                          <a:ea typeface="游明朝" panose="02020400000000000000" pitchFamily="18" charset="-128"/>
                          <a:cs typeface="Times New Roman" panose="02020603050405020304" pitchFamily="18" charset="0"/>
                        </a:rPr>
                        <a:t>9</a:t>
                      </a:r>
                      <a:r>
                        <a:rPr lang="ja-JP" sz="1000" b="0" kern="100" dirty="0">
                          <a:effectLst/>
                          <a:latin typeface="游明朝" panose="02020400000000000000" pitchFamily="18" charset="-128"/>
                          <a:ea typeface="BIZ UDPゴシック" panose="020B0400000000000000" pitchFamily="50" charset="-128"/>
                          <a:cs typeface="Times New Roman" panose="02020603050405020304" pitchFamily="18" charset="0"/>
                        </a:rPr>
                        <a:t>月</a:t>
                      </a:r>
                      <a:endParaRPr lang="ja-JP" sz="1000" b="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47341" marR="473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300"/>
                        </a:lnSpc>
                        <a:spcAft>
                          <a:spcPts val="0"/>
                        </a:spcAft>
                      </a:pPr>
                      <a:r>
                        <a:rPr lang="ja-JP" sz="1000" b="0" kern="100" dirty="0">
                          <a:effectLst/>
                          <a:latin typeface="游明朝" panose="02020400000000000000" pitchFamily="18" charset="-128"/>
                          <a:ea typeface="BIZ UDPゴシック" panose="020B0400000000000000" pitchFamily="50" charset="-128"/>
                          <a:cs typeface="Times New Roman" panose="02020603050405020304" pitchFamily="18" charset="0"/>
                        </a:rPr>
                        <a:t>【部会開催】</a:t>
                      </a:r>
                      <a:endParaRPr lang="ja-JP" sz="1000" b="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lnSpc>
                          <a:spcPts val="1300"/>
                        </a:lnSpc>
                        <a:spcAft>
                          <a:spcPts val="0"/>
                        </a:spcAft>
                      </a:pPr>
                      <a:r>
                        <a:rPr lang="ja-JP" sz="1000" b="0" kern="100" dirty="0">
                          <a:effectLst/>
                          <a:latin typeface="游明朝" panose="02020400000000000000" pitchFamily="18" charset="-128"/>
                          <a:ea typeface="BIZ UDPゴシック" panose="020B0400000000000000" pitchFamily="50" charset="-128"/>
                          <a:cs typeface="Times New Roman" panose="02020603050405020304" pitchFamily="18" charset="0"/>
                        </a:rPr>
                        <a:t>指定整備方針の改正について</a:t>
                      </a:r>
                      <a:endParaRPr lang="ja-JP" sz="1000" b="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47341" marR="473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300"/>
                        </a:lnSpc>
                        <a:spcAft>
                          <a:spcPts val="0"/>
                        </a:spcAft>
                      </a:pPr>
                      <a:r>
                        <a:rPr lang="ja-JP" sz="1000" b="0" kern="100" dirty="0">
                          <a:effectLst/>
                          <a:latin typeface="游明朝" panose="02020400000000000000" pitchFamily="18" charset="-128"/>
                          <a:ea typeface="BIZ UDPゴシック" panose="020B0400000000000000" pitchFamily="50" charset="-128"/>
                          <a:cs typeface="Times New Roman" panose="02020603050405020304" pitchFamily="18" charset="0"/>
                        </a:rPr>
                        <a:t>（見直し検討のため、新規募集は見送り）</a:t>
                      </a:r>
                      <a:endParaRPr lang="ja-JP" sz="1000" b="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47341" marR="47341" marT="0" marB="0" anchor="ctr">
                    <a:lnL w="127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300"/>
                        </a:lnSpc>
                        <a:spcAft>
                          <a:spcPts val="0"/>
                        </a:spcAft>
                      </a:pPr>
                      <a:r>
                        <a:rPr lang="ja-JP" sz="1000" b="0" kern="100" dirty="0">
                          <a:effectLst/>
                          <a:latin typeface="游明朝" panose="02020400000000000000" pitchFamily="18" charset="-128"/>
                          <a:ea typeface="BIZ UDPゴシック" panose="020B0400000000000000" pitchFamily="50" charset="-128"/>
                          <a:cs typeface="Times New Roman" panose="02020603050405020304" pitchFamily="18" charset="0"/>
                        </a:rPr>
                        <a:t>（見直し検討のため、新規募集は見送り）</a:t>
                      </a:r>
                      <a:endParaRPr lang="ja-JP" sz="1000" b="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47341" marR="47341" marT="0" marB="0" anchor="ctr">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08651001"/>
                  </a:ext>
                </a:extLst>
              </a:tr>
              <a:tr h="229774">
                <a:tc vMerge="1">
                  <a:txBody>
                    <a:bodyPr/>
                    <a:lstStyle/>
                    <a:p>
                      <a:endParaRPr kumimoji="1" lang="ja-JP" altLang="en-US"/>
                    </a:p>
                  </a:txBody>
                  <a:tcPr/>
                </a:tc>
                <a:tc>
                  <a:txBody>
                    <a:bodyPr/>
                    <a:lstStyle/>
                    <a:p>
                      <a:pPr algn="r">
                        <a:lnSpc>
                          <a:spcPts val="1300"/>
                        </a:lnSpc>
                        <a:spcAft>
                          <a:spcPts val="0"/>
                        </a:spcAft>
                      </a:pPr>
                      <a:r>
                        <a:rPr lang="en-US" sz="1000" b="0" kern="100" dirty="0">
                          <a:effectLst/>
                          <a:latin typeface="BIZ UDPゴシック" panose="020B0400000000000000" pitchFamily="50" charset="-128"/>
                          <a:ea typeface="游明朝" panose="02020400000000000000" pitchFamily="18" charset="-128"/>
                          <a:cs typeface="Times New Roman" panose="02020603050405020304" pitchFamily="18" charset="0"/>
                        </a:rPr>
                        <a:t>10</a:t>
                      </a:r>
                      <a:r>
                        <a:rPr lang="ja-JP" sz="1000" b="0" kern="100" dirty="0">
                          <a:effectLst/>
                          <a:latin typeface="游明朝" panose="02020400000000000000" pitchFamily="18" charset="-128"/>
                          <a:ea typeface="BIZ UDPゴシック" panose="020B0400000000000000" pitchFamily="50" charset="-128"/>
                          <a:cs typeface="Times New Roman" panose="02020603050405020304" pitchFamily="18" charset="0"/>
                        </a:rPr>
                        <a:t>月</a:t>
                      </a:r>
                      <a:endParaRPr lang="ja-JP" sz="1000" b="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47341" marR="473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ts val="1300"/>
                        </a:lnSpc>
                        <a:spcAft>
                          <a:spcPts val="0"/>
                        </a:spcAft>
                      </a:pPr>
                      <a:r>
                        <a:rPr lang="ja-JP" sz="1000" b="0" kern="100" dirty="0">
                          <a:effectLst/>
                          <a:latin typeface="游明朝" panose="02020400000000000000" pitchFamily="18" charset="-128"/>
                          <a:ea typeface="BIZ UDPゴシック" panose="020B0400000000000000" pitchFamily="50" charset="-128"/>
                          <a:cs typeface="Times New Roman" panose="02020603050405020304" pitchFamily="18" charset="0"/>
                        </a:rPr>
                        <a:t>【部会開催】指定更新の推薦</a:t>
                      </a:r>
                      <a:endParaRPr lang="ja-JP" sz="1000" b="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47341" marR="473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ts val="1300"/>
                        </a:lnSpc>
                        <a:spcAft>
                          <a:spcPts val="0"/>
                        </a:spcAft>
                      </a:pPr>
                      <a:r>
                        <a:rPr lang="en-US" sz="1000" b="0" kern="100" dirty="0">
                          <a:effectLst/>
                          <a:latin typeface="BIZ UDPゴシック" panose="020B0400000000000000" pitchFamily="50" charset="-128"/>
                          <a:ea typeface="游明朝" panose="02020400000000000000" pitchFamily="18" charset="-128"/>
                          <a:cs typeface="Times New Roman" panose="02020603050405020304" pitchFamily="18" charset="0"/>
                        </a:rPr>
                        <a:t> </a:t>
                      </a:r>
                      <a:endParaRPr lang="ja-JP" sz="1000" b="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47341" marR="47341" marT="0" marB="0" anchor="ctr">
                    <a:lnL w="127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ts val="1300"/>
                        </a:lnSpc>
                        <a:spcAft>
                          <a:spcPts val="0"/>
                        </a:spcAft>
                      </a:pPr>
                      <a:r>
                        <a:rPr lang="ja-JP" sz="1000" b="0" kern="100" dirty="0">
                          <a:effectLst/>
                          <a:latin typeface="游明朝" panose="02020400000000000000" pitchFamily="18" charset="-128"/>
                          <a:ea typeface="BIZ UDPゴシック" panose="020B0400000000000000" pitchFamily="50" charset="-128"/>
                          <a:cs typeface="Times New Roman" panose="02020603050405020304" pitchFamily="18" charset="0"/>
                        </a:rPr>
                        <a:t>【部会開催】課題の提示</a:t>
                      </a:r>
                      <a:endParaRPr lang="ja-JP" sz="1000" b="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47341" marR="47341" marT="0" marB="0" anchor="ctr">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502658447"/>
                  </a:ext>
                </a:extLst>
              </a:tr>
              <a:tr h="282728">
                <a:tc vMerge="1">
                  <a:txBody>
                    <a:bodyPr/>
                    <a:lstStyle/>
                    <a:p>
                      <a:endParaRPr kumimoji="1" lang="ja-JP" altLang="en-US"/>
                    </a:p>
                  </a:txBody>
                  <a:tcPr/>
                </a:tc>
                <a:tc>
                  <a:txBody>
                    <a:bodyPr/>
                    <a:lstStyle/>
                    <a:p>
                      <a:pPr algn="r">
                        <a:lnSpc>
                          <a:spcPts val="1300"/>
                        </a:lnSpc>
                        <a:spcAft>
                          <a:spcPts val="0"/>
                        </a:spcAft>
                      </a:pPr>
                      <a:r>
                        <a:rPr lang="en-US" sz="1000" b="0" kern="100" dirty="0">
                          <a:effectLst/>
                          <a:latin typeface="BIZ UDPゴシック" panose="020B0400000000000000" pitchFamily="50" charset="-128"/>
                          <a:ea typeface="游明朝" panose="02020400000000000000" pitchFamily="18" charset="-128"/>
                          <a:cs typeface="Times New Roman" panose="02020603050405020304" pitchFamily="18" charset="0"/>
                        </a:rPr>
                        <a:t>11</a:t>
                      </a:r>
                      <a:r>
                        <a:rPr lang="ja-JP" sz="1000" b="0" kern="100" dirty="0">
                          <a:effectLst/>
                          <a:latin typeface="游明朝" panose="02020400000000000000" pitchFamily="18" charset="-128"/>
                          <a:ea typeface="BIZ UDPゴシック" panose="020B0400000000000000" pitchFamily="50" charset="-128"/>
                          <a:cs typeface="Times New Roman" panose="02020603050405020304" pitchFamily="18" charset="0"/>
                        </a:rPr>
                        <a:t>月</a:t>
                      </a:r>
                      <a:endParaRPr lang="ja-JP" sz="1000" b="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47341" marR="473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300"/>
                        </a:lnSpc>
                        <a:spcAft>
                          <a:spcPts val="0"/>
                        </a:spcAft>
                      </a:pPr>
                      <a:r>
                        <a:rPr lang="en-US" sz="1000" b="0" kern="100" dirty="0">
                          <a:effectLst/>
                          <a:latin typeface="BIZ UDPゴシック" panose="020B0400000000000000" pitchFamily="50" charset="-128"/>
                          <a:ea typeface="游明朝" panose="02020400000000000000" pitchFamily="18" charset="-128"/>
                          <a:cs typeface="Times New Roman" panose="02020603050405020304" pitchFamily="18" charset="0"/>
                        </a:rPr>
                        <a:t> </a:t>
                      </a:r>
                      <a:endParaRPr lang="ja-JP" sz="1000" b="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47341" marR="473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300"/>
                        </a:lnSpc>
                        <a:spcAft>
                          <a:spcPts val="0"/>
                        </a:spcAft>
                      </a:pPr>
                      <a:r>
                        <a:rPr lang="en-US" sz="1000" b="0" kern="100" dirty="0">
                          <a:effectLst/>
                          <a:latin typeface="BIZ UDPゴシック" panose="020B0400000000000000" pitchFamily="50" charset="-128"/>
                          <a:ea typeface="游明朝" panose="02020400000000000000" pitchFamily="18" charset="-128"/>
                          <a:cs typeface="Times New Roman" panose="02020603050405020304" pitchFamily="18" charset="0"/>
                        </a:rPr>
                        <a:t> </a:t>
                      </a:r>
                      <a:endParaRPr lang="ja-JP" sz="1000" b="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47341" marR="47341" marT="0" marB="0" anchor="ctr">
                    <a:lnL w="127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just">
                        <a:lnSpc>
                          <a:spcPts val="1300"/>
                        </a:lnSpc>
                        <a:spcAft>
                          <a:spcPts val="0"/>
                        </a:spcAft>
                      </a:pPr>
                      <a:r>
                        <a:rPr lang="ja-JP" altLang="en-US" sz="1000" b="0" kern="100" dirty="0" smtClean="0">
                          <a:effectLst/>
                          <a:latin typeface="BIZ UDPゴシック" panose="020B0400000000000000" pitchFamily="50" charset="-128"/>
                          <a:ea typeface="BIZ UDPゴシック" panose="020B0400000000000000" pitchFamily="50" charset="-128"/>
                          <a:cs typeface="Times New Roman" panose="02020603050405020304" pitchFamily="18" charset="0"/>
                        </a:rPr>
                        <a:t>課題のある拠点病院へのヒアリング</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7341" marR="47341" marT="0" marB="0" anchor="ctr">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99469220"/>
                  </a:ext>
                </a:extLst>
              </a:tr>
              <a:tr h="282728">
                <a:tc vMerge="1">
                  <a:txBody>
                    <a:bodyPr/>
                    <a:lstStyle/>
                    <a:p>
                      <a:endParaRPr kumimoji="1" lang="ja-JP" altLang="en-US"/>
                    </a:p>
                  </a:txBody>
                  <a:tcPr/>
                </a:tc>
                <a:tc>
                  <a:txBody>
                    <a:bodyPr/>
                    <a:lstStyle/>
                    <a:p>
                      <a:pPr algn="r">
                        <a:lnSpc>
                          <a:spcPts val="1300"/>
                        </a:lnSpc>
                        <a:spcAft>
                          <a:spcPts val="0"/>
                        </a:spcAft>
                      </a:pPr>
                      <a:r>
                        <a:rPr lang="en-US" sz="1000" b="0" kern="100" dirty="0">
                          <a:effectLst/>
                          <a:latin typeface="BIZ UDPゴシック" panose="020B0400000000000000" pitchFamily="50" charset="-128"/>
                          <a:ea typeface="游明朝" panose="02020400000000000000" pitchFamily="18" charset="-128"/>
                          <a:cs typeface="Times New Roman" panose="02020603050405020304" pitchFamily="18" charset="0"/>
                        </a:rPr>
                        <a:t>12</a:t>
                      </a:r>
                      <a:r>
                        <a:rPr lang="ja-JP" sz="1000" b="0" kern="100" dirty="0">
                          <a:effectLst/>
                          <a:latin typeface="游明朝" panose="02020400000000000000" pitchFamily="18" charset="-128"/>
                          <a:ea typeface="BIZ UDPゴシック" panose="020B0400000000000000" pitchFamily="50" charset="-128"/>
                          <a:cs typeface="Times New Roman" panose="02020603050405020304" pitchFamily="18" charset="0"/>
                        </a:rPr>
                        <a:t>月</a:t>
                      </a:r>
                      <a:endParaRPr lang="ja-JP" sz="1000" b="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47341" marR="473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300"/>
                        </a:lnSpc>
                        <a:spcAft>
                          <a:spcPts val="0"/>
                        </a:spcAft>
                      </a:pPr>
                      <a:r>
                        <a:rPr lang="en-US" sz="1000" b="0" kern="100" dirty="0">
                          <a:effectLst/>
                          <a:latin typeface="BIZ UDPゴシック" panose="020B0400000000000000" pitchFamily="50" charset="-128"/>
                          <a:ea typeface="游明朝" panose="02020400000000000000" pitchFamily="18" charset="-128"/>
                          <a:cs typeface="Times New Roman" panose="02020603050405020304" pitchFamily="18" charset="0"/>
                        </a:rPr>
                        <a:t> </a:t>
                      </a:r>
                      <a:endParaRPr lang="ja-JP" sz="1000" b="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47341" marR="473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300"/>
                        </a:lnSpc>
                        <a:spcAft>
                          <a:spcPts val="0"/>
                        </a:spcAft>
                      </a:pPr>
                      <a:r>
                        <a:rPr lang="en-US" sz="1000" b="0" kern="100" dirty="0">
                          <a:effectLst/>
                          <a:latin typeface="BIZ UDPゴシック" panose="020B0400000000000000" pitchFamily="50" charset="-128"/>
                          <a:ea typeface="游明朝" panose="02020400000000000000" pitchFamily="18" charset="-128"/>
                          <a:cs typeface="Times New Roman" panose="02020603050405020304" pitchFamily="18" charset="0"/>
                        </a:rPr>
                        <a:t> </a:t>
                      </a:r>
                      <a:endParaRPr lang="ja-JP" sz="1000" b="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47341" marR="47341" marT="0" marB="0" anchor="ctr">
                    <a:lnL w="127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gn="just">
                        <a:lnSpc>
                          <a:spcPts val="1300"/>
                        </a:lnSpc>
                        <a:spcAft>
                          <a:spcPts val="0"/>
                        </a:spcAft>
                      </a:pP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51286" marR="51286" marT="0" marB="0" anchor="ctr">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87379254"/>
                  </a:ext>
                </a:extLst>
              </a:tr>
              <a:tr h="359166">
                <a:tc rowSpan="6">
                  <a:txBody>
                    <a:bodyPr/>
                    <a:lstStyle/>
                    <a:p>
                      <a:pPr algn="r">
                        <a:lnSpc>
                          <a:spcPts val="1300"/>
                        </a:lnSpc>
                        <a:spcAft>
                          <a:spcPts val="0"/>
                        </a:spcAft>
                      </a:pPr>
                      <a:r>
                        <a:rPr lang="en-US" sz="1000" b="0" kern="100" dirty="0">
                          <a:effectLst/>
                          <a:latin typeface="BIZ UDPゴシック" panose="020B0400000000000000" pitchFamily="50" charset="-128"/>
                          <a:ea typeface="游明朝" panose="02020400000000000000" pitchFamily="18" charset="-128"/>
                          <a:cs typeface="Times New Roman" panose="02020603050405020304" pitchFamily="18" charset="0"/>
                        </a:rPr>
                        <a:t>R5</a:t>
                      </a:r>
                      <a:endParaRPr lang="ja-JP" sz="1000" b="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r">
                        <a:lnSpc>
                          <a:spcPts val="1300"/>
                        </a:lnSpc>
                        <a:spcAft>
                          <a:spcPts val="0"/>
                        </a:spcAft>
                      </a:pPr>
                      <a:r>
                        <a:rPr lang="ja-JP" sz="1000" b="0" kern="100" dirty="0">
                          <a:effectLst/>
                          <a:latin typeface="游明朝" panose="02020400000000000000" pitchFamily="18" charset="-128"/>
                          <a:ea typeface="BIZ UDPゴシック" panose="020B0400000000000000" pitchFamily="50" charset="-128"/>
                          <a:cs typeface="Times New Roman" panose="02020603050405020304" pitchFamily="18" charset="0"/>
                        </a:rPr>
                        <a:t>　</a:t>
                      </a:r>
                      <a:endParaRPr lang="ja-JP" sz="1000" b="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r">
                        <a:lnSpc>
                          <a:spcPts val="1300"/>
                        </a:lnSpc>
                        <a:spcAft>
                          <a:spcPts val="0"/>
                        </a:spcAft>
                      </a:pPr>
                      <a:r>
                        <a:rPr lang="ja-JP" sz="1000" b="0" kern="100" dirty="0">
                          <a:effectLst/>
                          <a:latin typeface="游明朝" panose="02020400000000000000" pitchFamily="18" charset="-128"/>
                          <a:ea typeface="BIZ UDPゴシック" panose="020B0400000000000000" pitchFamily="50" charset="-128"/>
                          <a:cs typeface="Times New Roman" panose="02020603050405020304" pitchFamily="18" charset="0"/>
                        </a:rPr>
                        <a:t>　</a:t>
                      </a:r>
                      <a:endParaRPr lang="ja-JP" sz="1000" b="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r">
                        <a:lnSpc>
                          <a:spcPts val="1300"/>
                        </a:lnSpc>
                        <a:spcAft>
                          <a:spcPts val="0"/>
                        </a:spcAft>
                      </a:pPr>
                      <a:r>
                        <a:rPr lang="ja-JP" sz="1000" b="0" kern="100" dirty="0">
                          <a:effectLst/>
                          <a:latin typeface="游明朝" panose="02020400000000000000" pitchFamily="18" charset="-128"/>
                          <a:ea typeface="BIZ UDPゴシック" panose="020B0400000000000000" pitchFamily="50" charset="-128"/>
                          <a:cs typeface="Times New Roman" panose="02020603050405020304" pitchFamily="18" charset="0"/>
                        </a:rPr>
                        <a:t>　</a:t>
                      </a:r>
                      <a:endParaRPr lang="ja-JP" sz="1000" b="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47341" marR="473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300"/>
                        </a:lnSpc>
                        <a:spcAft>
                          <a:spcPts val="0"/>
                        </a:spcAft>
                      </a:pPr>
                      <a:r>
                        <a:rPr lang="en-US" altLang="ja-JP" sz="1000" b="0" kern="100" dirty="0" smtClean="0">
                          <a:effectLst/>
                          <a:latin typeface="BIZ UDPゴシック" panose="020B0400000000000000" pitchFamily="50" charset="-128"/>
                          <a:ea typeface="BIZ UDPゴシック" panose="020B0400000000000000" pitchFamily="50" charset="-128"/>
                          <a:cs typeface="Times New Roman" panose="02020603050405020304" pitchFamily="18" charset="0"/>
                        </a:rPr>
                        <a:t>1</a:t>
                      </a:r>
                      <a:r>
                        <a:rPr lang="ja-JP" altLang="en-US" sz="1000" b="0" kern="100" dirty="0" smtClean="0">
                          <a:effectLst/>
                          <a:latin typeface="BIZ UDPゴシック" panose="020B0400000000000000" pitchFamily="50" charset="-128"/>
                          <a:ea typeface="BIZ UDPゴシック" panose="020B0400000000000000" pitchFamily="50" charset="-128"/>
                          <a:cs typeface="Times New Roman" panose="02020603050405020304" pitchFamily="18" charset="0"/>
                        </a:rPr>
                        <a:t>月</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7341" marR="473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300"/>
                        </a:lnSpc>
                        <a:spcAft>
                          <a:spcPts val="0"/>
                        </a:spcAft>
                      </a:pP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7341" marR="473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300"/>
                        </a:lnSpc>
                        <a:spcAft>
                          <a:spcPts val="0"/>
                        </a:spcAft>
                      </a:pP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7341" marR="47341" marT="0" marB="0" anchor="ctr">
                    <a:lnL w="127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300"/>
                        </a:lnSpc>
                        <a:spcAft>
                          <a:spcPts val="0"/>
                        </a:spcAft>
                      </a:pPr>
                      <a:r>
                        <a:rPr lang="en-US" altLang="ja-JP" sz="1000" b="0" kern="100" dirty="0" smtClean="0">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1000" b="0" kern="100" dirty="0" smtClean="0">
                          <a:effectLst/>
                          <a:latin typeface="BIZ UDPゴシック" panose="020B0400000000000000" pitchFamily="50" charset="-128"/>
                          <a:ea typeface="BIZ UDPゴシック" panose="020B0400000000000000" pitchFamily="50" charset="-128"/>
                          <a:cs typeface="Times New Roman" panose="02020603050405020304" pitchFamily="18" charset="0"/>
                        </a:rPr>
                        <a:t>部会開催</a:t>
                      </a:r>
                      <a:r>
                        <a:rPr lang="en-US" altLang="ja-JP" sz="1000" b="0" kern="100" dirty="0" smtClean="0">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1000" b="0" kern="100" dirty="0" smtClean="0">
                          <a:effectLst/>
                          <a:latin typeface="BIZ UDPゴシック" panose="020B0400000000000000" pitchFamily="50" charset="-128"/>
                          <a:ea typeface="BIZ UDPゴシック" panose="020B0400000000000000" pitchFamily="50" charset="-128"/>
                          <a:cs typeface="Times New Roman" panose="02020603050405020304" pitchFamily="18" charset="0"/>
                        </a:rPr>
                        <a:t>課題に対する意見聴取</a:t>
                      </a:r>
                    </a:p>
                  </a:txBody>
                  <a:tcPr marL="47341" marR="47341" marT="0" marB="0" anchor="ctr">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53168457"/>
                  </a:ext>
                </a:extLst>
              </a:tr>
              <a:tr h="359166">
                <a:tc vMerge="1">
                  <a:txBody>
                    <a:bodyPr/>
                    <a:lstStyle/>
                    <a:p>
                      <a:pPr algn="r">
                        <a:lnSpc>
                          <a:spcPts val="1300"/>
                        </a:lnSpc>
                        <a:spcAft>
                          <a:spcPts val="0"/>
                        </a:spcAft>
                      </a:pP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51286" marR="512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300"/>
                        </a:lnSpc>
                        <a:spcAft>
                          <a:spcPts val="0"/>
                        </a:spcAft>
                      </a:pPr>
                      <a:r>
                        <a:rPr lang="en-US" sz="1000" b="0" kern="100" dirty="0">
                          <a:effectLst/>
                          <a:latin typeface="BIZ UDPゴシック" panose="020B0400000000000000" pitchFamily="50" charset="-128"/>
                          <a:ea typeface="游明朝" panose="02020400000000000000" pitchFamily="18" charset="-128"/>
                          <a:cs typeface="Times New Roman" panose="02020603050405020304" pitchFamily="18" charset="0"/>
                        </a:rPr>
                        <a:t>2</a:t>
                      </a:r>
                      <a:r>
                        <a:rPr lang="ja-JP" sz="1000" b="0" kern="100" dirty="0">
                          <a:effectLst/>
                          <a:latin typeface="游明朝" panose="02020400000000000000" pitchFamily="18" charset="-128"/>
                          <a:ea typeface="BIZ UDPゴシック" panose="020B0400000000000000" pitchFamily="50" charset="-128"/>
                          <a:cs typeface="Times New Roman" panose="02020603050405020304" pitchFamily="18" charset="0"/>
                        </a:rPr>
                        <a:t>月</a:t>
                      </a:r>
                      <a:endParaRPr lang="ja-JP" sz="1000" b="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47341" marR="473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300"/>
                        </a:lnSpc>
                        <a:spcAft>
                          <a:spcPts val="0"/>
                        </a:spcAft>
                      </a:pPr>
                      <a:r>
                        <a:rPr lang="en-US" sz="1000" b="0" kern="100" dirty="0">
                          <a:effectLst/>
                          <a:latin typeface="BIZ UDPゴシック" panose="020B0400000000000000" pitchFamily="50" charset="-128"/>
                          <a:ea typeface="游明朝" panose="02020400000000000000" pitchFamily="18" charset="-128"/>
                          <a:cs typeface="Times New Roman" panose="02020603050405020304" pitchFamily="18" charset="0"/>
                        </a:rPr>
                        <a:t> </a:t>
                      </a:r>
                      <a:endParaRPr lang="ja-JP" sz="1000" b="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47341" marR="473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300"/>
                        </a:lnSpc>
                        <a:spcAft>
                          <a:spcPts val="0"/>
                        </a:spcAft>
                      </a:pPr>
                      <a:endParaRPr lang="ja-JP" sz="1000" b="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47341" marR="47341" marT="0" marB="0" anchor="ctr">
                    <a:lnL w="127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300"/>
                        </a:lnSpc>
                        <a:spcAft>
                          <a:spcPts val="0"/>
                        </a:spcAft>
                      </a:pPr>
                      <a:endParaRPr lang="ja-JP" sz="1000" b="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47341" marR="47341" marT="0" marB="0" anchor="ctr">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90626219"/>
                  </a:ext>
                </a:extLst>
              </a:tr>
              <a:tr h="767111">
                <a:tc vMerge="1">
                  <a:txBody>
                    <a:bodyPr/>
                    <a:lstStyle/>
                    <a:p>
                      <a:endParaRPr kumimoji="1" lang="ja-JP" altLang="en-US"/>
                    </a:p>
                  </a:txBody>
                  <a:tcPr/>
                </a:tc>
                <a:tc>
                  <a:txBody>
                    <a:bodyPr/>
                    <a:lstStyle/>
                    <a:p>
                      <a:pPr algn="r">
                        <a:lnSpc>
                          <a:spcPts val="1300"/>
                        </a:lnSpc>
                        <a:spcAft>
                          <a:spcPts val="0"/>
                        </a:spcAft>
                      </a:pPr>
                      <a:r>
                        <a:rPr lang="en-US" sz="1000" b="0" kern="100">
                          <a:effectLst/>
                          <a:latin typeface="BIZ UDPゴシック" panose="020B0400000000000000" pitchFamily="50" charset="-128"/>
                          <a:ea typeface="游明朝" panose="02020400000000000000" pitchFamily="18" charset="-128"/>
                          <a:cs typeface="Times New Roman" panose="02020603050405020304" pitchFamily="18" charset="0"/>
                        </a:rPr>
                        <a:t>3</a:t>
                      </a:r>
                      <a:r>
                        <a:rPr lang="ja-JP" sz="1000" b="0" kern="100">
                          <a:effectLst/>
                          <a:latin typeface="游明朝" panose="02020400000000000000" pitchFamily="18" charset="-128"/>
                          <a:ea typeface="BIZ UDPゴシック" panose="020B0400000000000000" pitchFamily="50" charset="-128"/>
                          <a:cs typeface="Times New Roman" panose="02020603050405020304" pitchFamily="18" charset="0"/>
                        </a:rPr>
                        <a:t>月</a:t>
                      </a:r>
                      <a:endParaRPr lang="ja-JP" sz="1000" b="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47341" marR="473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300"/>
                        </a:lnSpc>
                        <a:spcAft>
                          <a:spcPts val="0"/>
                        </a:spcAft>
                      </a:pPr>
                      <a:r>
                        <a:rPr lang="ja-JP" sz="1000" b="0" kern="100" dirty="0" smtClean="0">
                          <a:effectLst/>
                          <a:latin typeface="游明朝" panose="02020400000000000000" pitchFamily="18" charset="-128"/>
                          <a:ea typeface="BIZ UDPゴシック" panose="020B0400000000000000" pitchFamily="50" charset="-128"/>
                          <a:cs typeface="Times New Roman" panose="02020603050405020304" pitchFamily="18" charset="0"/>
                        </a:rPr>
                        <a:t>【</a:t>
                      </a:r>
                      <a:r>
                        <a:rPr lang="ja-JP" altLang="en-US" sz="1000" b="0" kern="100" dirty="0" smtClean="0">
                          <a:effectLst/>
                          <a:latin typeface="游明朝" panose="02020400000000000000" pitchFamily="18" charset="-128"/>
                          <a:ea typeface="BIZ UDPゴシック" panose="020B0400000000000000" pitchFamily="50" charset="-128"/>
                          <a:cs typeface="Times New Roman" panose="02020603050405020304" pitchFamily="18" charset="0"/>
                        </a:rPr>
                        <a:t>委員会</a:t>
                      </a:r>
                      <a:r>
                        <a:rPr lang="ja-JP" sz="1000" b="0" kern="100" dirty="0" smtClean="0">
                          <a:effectLst/>
                          <a:latin typeface="游明朝" panose="02020400000000000000" pitchFamily="18" charset="-128"/>
                          <a:ea typeface="BIZ UDPゴシック" panose="020B0400000000000000" pitchFamily="50" charset="-128"/>
                          <a:cs typeface="Times New Roman" panose="02020603050405020304" pitchFamily="18" charset="0"/>
                        </a:rPr>
                        <a:t>開催</a:t>
                      </a:r>
                      <a:r>
                        <a:rPr lang="ja-JP" sz="1000" b="0" kern="100" dirty="0">
                          <a:effectLst/>
                          <a:latin typeface="游明朝" panose="02020400000000000000" pitchFamily="18" charset="-128"/>
                          <a:ea typeface="BIZ UDPゴシック" panose="020B0400000000000000" pitchFamily="50" charset="-128"/>
                          <a:cs typeface="Times New Roman" panose="02020603050405020304" pitchFamily="18" charset="0"/>
                        </a:rPr>
                        <a:t>】</a:t>
                      </a:r>
                      <a:endParaRPr lang="ja-JP" sz="1000" b="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l">
                        <a:lnSpc>
                          <a:spcPts val="1300"/>
                        </a:lnSpc>
                        <a:spcAft>
                          <a:spcPts val="0"/>
                        </a:spcAft>
                      </a:pPr>
                      <a:r>
                        <a:rPr lang="ja-JP" sz="1000" b="0" kern="100" dirty="0" smtClean="0">
                          <a:effectLst/>
                          <a:latin typeface="游明朝" panose="02020400000000000000" pitchFamily="18" charset="-128"/>
                          <a:ea typeface="BIZ UDPゴシック" panose="020B0400000000000000" pitchFamily="50" charset="-128"/>
                          <a:cs typeface="Times New Roman" panose="02020603050405020304" pitchFamily="18" charset="0"/>
                        </a:rPr>
                        <a:t>大阪</a:t>
                      </a:r>
                      <a:r>
                        <a:rPr lang="ja-JP" altLang="en-US" sz="1000" b="0" kern="100" dirty="0" smtClean="0">
                          <a:effectLst/>
                          <a:latin typeface="游明朝" panose="02020400000000000000" pitchFamily="18" charset="-128"/>
                          <a:ea typeface="BIZ UDPゴシック" panose="020B0400000000000000" pitchFamily="50" charset="-128"/>
                          <a:cs typeface="Times New Roman" panose="02020603050405020304" pitchFamily="18" charset="0"/>
                        </a:rPr>
                        <a:t>府</a:t>
                      </a:r>
                      <a:r>
                        <a:rPr lang="ja-JP" sz="1000" b="0" kern="100" dirty="0" smtClean="0">
                          <a:effectLst/>
                          <a:latin typeface="游明朝" panose="02020400000000000000" pitchFamily="18" charset="-128"/>
                          <a:ea typeface="BIZ UDPゴシック" panose="020B0400000000000000" pitchFamily="50" charset="-128"/>
                          <a:cs typeface="Times New Roman" panose="02020603050405020304" pitchFamily="18" charset="0"/>
                        </a:rPr>
                        <a:t>がん</a:t>
                      </a:r>
                      <a:r>
                        <a:rPr lang="ja-JP" sz="1000" b="0" kern="100" dirty="0">
                          <a:effectLst/>
                          <a:latin typeface="游明朝" panose="02020400000000000000" pitchFamily="18" charset="-128"/>
                          <a:ea typeface="BIZ UDPゴシック" panose="020B0400000000000000" pitchFamily="50" charset="-128"/>
                          <a:cs typeface="Times New Roman" panose="02020603050405020304" pitchFamily="18" charset="0"/>
                        </a:rPr>
                        <a:t>対策推進委員会開催</a:t>
                      </a:r>
                      <a:endParaRPr lang="ja-JP" sz="1000" b="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47341" marR="473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300"/>
                        </a:lnSpc>
                        <a:spcAft>
                          <a:spcPts val="0"/>
                        </a:spcAft>
                      </a:pPr>
                      <a:endParaRPr lang="ja-JP" sz="1000" b="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47341" marR="47341" marT="0" marB="0" anchor="ctr">
                    <a:lnL w="127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300"/>
                        </a:lnSpc>
                        <a:spcAft>
                          <a:spcPts val="0"/>
                        </a:spcAft>
                      </a:pPr>
                      <a:r>
                        <a:rPr lang="en-US" altLang="ja-JP" sz="1000" b="0" kern="100" dirty="0" smtClean="0">
                          <a:effectLst/>
                          <a:latin typeface="游明朝" panose="02020400000000000000" pitchFamily="18" charset="-128"/>
                          <a:ea typeface="BIZ UDPゴシック" panose="020B0400000000000000" pitchFamily="50" charset="-128"/>
                          <a:cs typeface="Times New Roman" panose="02020603050405020304" pitchFamily="18" charset="0"/>
                        </a:rPr>
                        <a:t>【</a:t>
                      </a:r>
                      <a:r>
                        <a:rPr lang="ja-JP" altLang="en-US" sz="1000" b="0" kern="100" dirty="0" smtClean="0">
                          <a:effectLst/>
                          <a:latin typeface="游明朝" panose="02020400000000000000" pitchFamily="18" charset="-128"/>
                          <a:ea typeface="BIZ UDPゴシック" panose="020B0400000000000000" pitchFamily="50" charset="-128"/>
                          <a:cs typeface="Times New Roman" panose="02020603050405020304" pitchFamily="18" charset="0"/>
                        </a:rPr>
                        <a:t>部会開催</a:t>
                      </a:r>
                      <a:r>
                        <a:rPr lang="en-US" altLang="ja-JP" sz="1000" b="0" kern="100" dirty="0" smtClean="0">
                          <a:effectLst/>
                          <a:latin typeface="游明朝" panose="02020400000000000000" pitchFamily="18" charset="-128"/>
                          <a:ea typeface="BIZ UDPゴシック" panose="020B0400000000000000" pitchFamily="50" charset="-128"/>
                          <a:cs typeface="Times New Roman" panose="02020603050405020304" pitchFamily="18" charset="0"/>
                        </a:rPr>
                        <a:t>】</a:t>
                      </a:r>
                    </a:p>
                    <a:p>
                      <a:pPr algn="l">
                        <a:lnSpc>
                          <a:spcPts val="1300"/>
                        </a:lnSpc>
                        <a:spcAft>
                          <a:spcPts val="0"/>
                        </a:spcAft>
                      </a:pPr>
                      <a:r>
                        <a:rPr lang="ja-JP" altLang="en-US" sz="1000" b="0" kern="100" dirty="0" smtClean="0">
                          <a:effectLst/>
                          <a:latin typeface="游明朝" panose="02020400000000000000" pitchFamily="18" charset="-128"/>
                          <a:ea typeface="BIZ UDPゴシック" panose="020B0400000000000000" pitchFamily="50" charset="-128"/>
                          <a:cs typeface="Times New Roman" panose="02020603050405020304" pitchFamily="18" charset="0"/>
                        </a:rPr>
                        <a:t>方向性の提示</a:t>
                      </a:r>
                    </a:p>
                    <a:p>
                      <a:pPr algn="l">
                        <a:lnSpc>
                          <a:spcPts val="1300"/>
                        </a:lnSpc>
                        <a:spcAft>
                          <a:spcPts val="0"/>
                        </a:spcAft>
                      </a:pPr>
                      <a:r>
                        <a:rPr lang="ja-JP" altLang="en-US" sz="1000" b="0" kern="100" dirty="0" smtClean="0">
                          <a:effectLst/>
                          <a:latin typeface="游明朝" panose="02020400000000000000" pitchFamily="18" charset="-128"/>
                          <a:ea typeface="BIZ UDPゴシック" panose="020B0400000000000000" pitchFamily="50" charset="-128"/>
                          <a:cs typeface="Times New Roman" panose="02020603050405020304" pitchFamily="18" charset="0"/>
                        </a:rPr>
                        <a:t>指定要件が未充足である病院への対応</a:t>
                      </a:r>
                      <a:endParaRPr lang="en-US" altLang="ja-JP" sz="1000" b="0" kern="100" dirty="0" smtClean="0">
                        <a:effectLst/>
                        <a:latin typeface="游明朝" panose="02020400000000000000" pitchFamily="18" charset="-128"/>
                        <a:ea typeface="BIZ UDPゴシック" panose="020B0400000000000000" pitchFamily="50" charset="-128"/>
                        <a:cs typeface="Times New Roman" panose="02020603050405020304" pitchFamily="18" charset="0"/>
                      </a:endParaRPr>
                    </a:p>
                    <a:p>
                      <a:pPr algn="l">
                        <a:lnSpc>
                          <a:spcPts val="1300"/>
                        </a:lnSpc>
                        <a:spcAft>
                          <a:spcPts val="0"/>
                        </a:spcAft>
                      </a:pPr>
                      <a:r>
                        <a:rPr lang="ja-JP" sz="1000" b="0" kern="100" dirty="0" smtClean="0">
                          <a:effectLst/>
                          <a:latin typeface="游明朝" panose="02020400000000000000" pitchFamily="18" charset="-128"/>
                          <a:ea typeface="BIZ UDPゴシック" panose="020B0400000000000000" pitchFamily="50" charset="-128"/>
                          <a:cs typeface="Times New Roman" panose="02020603050405020304" pitchFamily="18" charset="0"/>
                        </a:rPr>
                        <a:t>【</a:t>
                      </a:r>
                      <a:r>
                        <a:rPr lang="ja-JP" altLang="en-US" sz="1000" b="0" kern="100" dirty="0" smtClean="0">
                          <a:effectLst/>
                          <a:latin typeface="游明朝" panose="02020400000000000000" pitchFamily="18" charset="-128"/>
                          <a:ea typeface="BIZ UDPゴシック" panose="020B0400000000000000" pitchFamily="50" charset="-128"/>
                          <a:cs typeface="Times New Roman" panose="02020603050405020304" pitchFamily="18" charset="0"/>
                        </a:rPr>
                        <a:t>委員会</a:t>
                      </a:r>
                      <a:r>
                        <a:rPr lang="ja-JP" sz="1000" b="0" kern="100" dirty="0" smtClean="0">
                          <a:effectLst/>
                          <a:latin typeface="游明朝" panose="02020400000000000000" pitchFamily="18" charset="-128"/>
                          <a:ea typeface="BIZ UDPゴシック" panose="020B0400000000000000" pitchFamily="50" charset="-128"/>
                          <a:cs typeface="Times New Roman" panose="02020603050405020304" pitchFamily="18" charset="0"/>
                        </a:rPr>
                        <a:t>開催</a:t>
                      </a:r>
                      <a:r>
                        <a:rPr lang="ja-JP" sz="1000" b="0" kern="100" dirty="0">
                          <a:effectLst/>
                          <a:latin typeface="游明朝" panose="02020400000000000000" pitchFamily="18" charset="-128"/>
                          <a:ea typeface="BIZ UDPゴシック" panose="020B0400000000000000" pitchFamily="50" charset="-128"/>
                          <a:cs typeface="Times New Roman" panose="02020603050405020304" pitchFamily="18" charset="0"/>
                        </a:rPr>
                        <a:t>】</a:t>
                      </a:r>
                      <a:endParaRPr lang="ja-JP" sz="1000" b="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l">
                        <a:lnSpc>
                          <a:spcPts val="1300"/>
                        </a:lnSpc>
                        <a:spcAft>
                          <a:spcPts val="0"/>
                        </a:spcAft>
                      </a:pPr>
                      <a:r>
                        <a:rPr lang="ja-JP" sz="1000" b="0" kern="100" dirty="0" smtClean="0">
                          <a:effectLst/>
                          <a:latin typeface="游明朝" panose="02020400000000000000" pitchFamily="18" charset="-128"/>
                          <a:ea typeface="BIZ UDPゴシック" panose="020B0400000000000000" pitchFamily="50" charset="-128"/>
                          <a:cs typeface="Times New Roman" panose="02020603050405020304" pitchFamily="18" charset="0"/>
                        </a:rPr>
                        <a:t>大阪</a:t>
                      </a:r>
                      <a:r>
                        <a:rPr lang="ja-JP" altLang="en-US" sz="1000" b="0" kern="100" dirty="0" smtClean="0">
                          <a:effectLst/>
                          <a:latin typeface="游明朝" panose="02020400000000000000" pitchFamily="18" charset="-128"/>
                          <a:ea typeface="BIZ UDPゴシック" panose="020B0400000000000000" pitchFamily="50" charset="-128"/>
                          <a:cs typeface="Times New Roman" panose="02020603050405020304" pitchFamily="18" charset="0"/>
                        </a:rPr>
                        <a:t>府</a:t>
                      </a:r>
                      <a:r>
                        <a:rPr lang="ja-JP" sz="1000" b="0" kern="100" dirty="0" smtClean="0">
                          <a:effectLst/>
                          <a:latin typeface="游明朝" panose="02020400000000000000" pitchFamily="18" charset="-128"/>
                          <a:ea typeface="BIZ UDPゴシック" panose="020B0400000000000000" pitchFamily="50" charset="-128"/>
                          <a:cs typeface="Times New Roman" panose="02020603050405020304" pitchFamily="18" charset="0"/>
                        </a:rPr>
                        <a:t>がん</a:t>
                      </a:r>
                      <a:r>
                        <a:rPr lang="ja-JP" sz="1000" b="0" kern="100" dirty="0">
                          <a:effectLst/>
                          <a:latin typeface="游明朝" panose="02020400000000000000" pitchFamily="18" charset="-128"/>
                          <a:ea typeface="BIZ UDPゴシック" panose="020B0400000000000000" pitchFamily="50" charset="-128"/>
                          <a:cs typeface="Times New Roman" panose="02020603050405020304" pitchFamily="18" charset="0"/>
                        </a:rPr>
                        <a:t>対策推進委員会開催</a:t>
                      </a:r>
                      <a:endParaRPr lang="ja-JP" sz="1000" b="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47341" marR="47341" marT="0" marB="0" anchor="ctr">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35154495"/>
                  </a:ext>
                </a:extLst>
              </a:tr>
              <a:tr h="253218">
                <a:tc vMerge="1">
                  <a:txBody>
                    <a:bodyPr/>
                    <a:lstStyle/>
                    <a:p>
                      <a:endParaRPr kumimoji="1" lang="ja-JP" altLang="en-US"/>
                    </a:p>
                  </a:txBody>
                  <a:tcPr/>
                </a:tc>
                <a:tc>
                  <a:txBody>
                    <a:bodyPr/>
                    <a:lstStyle/>
                    <a:p>
                      <a:pPr algn="r">
                        <a:lnSpc>
                          <a:spcPts val="1300"/>
                        </a:lnSpc>
                        <a:spcAft>
                          <a:spcPts val="0"/>
                        </a:spcAft>
                      </a:pPr>
                      <a:r>
                        <a:rPr lang="en-US" sz="1000" b="0" kern="100" dirty="0">
                          <a:effectLst/>
                          <a:latin typeface="BIZ UDPゴシック" panose="020B0400000000000000" pitchFamily="50" charset="-128"/>
                          <a:ea typeface="游明朝" panose="02020400000000000000" pitchFamily="18" charset="-128"/>
                          <a:cs typeface="Times New Roman" panose="02020603050405020304" pitchFamily="18" charset="0"/>
                        </a:rPr>
                        <a:t>4</a:t>
                      </a:r>
                      <a:r>
                        <a:rPr lang="ja-JP" sz="1000" b="0" kern="100" dirty="0">
                          <a:effectLst/>
                          <a:latin typeface="游明朝" panose="02020400000000000000" pitchFamily="18" charset="-128"/>
                          <a:ea typeface="BIZ UDPゴシック" panose="020B0400000000000000" pitchFamily="50" charset="-128"/>
                          <a:cs typeface="Times New Roman" panose="02020603050405020304" pitchFamily="18" charset="0"/>
                        </a:rPr>
                        <a:t>月</a:t>
                      </a:r>
                      <a:endParaRPr lang="ja-JP" sz="1000" b="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47341" marR="473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300"/>
                        </a:lnSpc>
                        <a:spcAft>
                          <a:spcPts val="0"/>
                        </a:spcAft>
                      </a:pPr>
                      <a:r>
                        <a:rPr lang="ja-JP" sz="1000" b="0" kern="100">
                          <a:effectLst/>
                          <a:latin typeface="游明朝" panose="02020400000000000000" pitchFamily="18" charset="-128"/>
                          <a:ea typeface="BIZ UDPゴシック" panose="020B0400000000000000" pitchFamily="50" charset="-128"/>
                          <a:cs typeface="Times New Roman" panose="02020603050405020304" pitchFamily="18" charset="0"/>
                        </a:rPr>
                        <a:t>新要件で指定</a:t>
                      </a:r>
                      <a:endParaRPr lang="ja-JP" sz="1000" b="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47341" marR="473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kumimoji="1" lang="ja-JP" altLang="en-US" sz="1700" b="0"/>
                    </a:p>
                  </a:txBody>
                  <a:tcPr marL="47341" marR="47341" marT="0" marB="0" anchor="ctr">
                    <a:lnL w="127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300"/>
                        </a:lnSpc>
                        <a:spcAft>
                          <a:spcPts val="0"/>
                        </a:spcAft>
                      </a:pPr>
                      <a:r>
                        <a:rPr lang="en-US" sz="1000" b="0" kern="100" dirty="0">
                          <a:effectLst/>
                          <a:latin typeface="BIZ UDPゴシック" panose="020B0400000000000000" pitchFamily="50" charset="-128"/>
                          <a:ea typeface="游明朝" panose="02020400000000000000" pitchFamily="18" charset="-128"/>
                          <a:cs typeface="Times New Roman" panose="02020603050405020304" pitchFamily="18" charset="0"/>
                        </a:rPr>
                        <a:t> </a:t>
                      </a:r>
                      <a:r>
                        <a:rPr lang="ja-JP" altLang="en-US" sz="1000" b="0" kern="100" dirty="0" smtClean="0">
                          <a:effectLst/>
                          <a:latin typeface="BIZ UDPゴシック" panose="020B0400000000000000" pitchFamily="50" charset="-128"/>
                          <a:ea typeface="BIZ UDPゴシック" panose="020B0400000000000000" pitchFamily="50" charset="-128"/>
                          <a:cs typeface="Times New Roman" panose="02020603050405020304" pitchFamily="18" charset="0"/>
                        </a:rPr>
                        <a:t>８がんに関する実態調査</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7341" marR="47341" marT="0" marB="0" anchor="ctr">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14463226"/>
                  </a:ext>
                </a:extLst>
              </a:tr>
              <a:tr h="835458">
                <a:tc vMerge="1">
                  <a:txBody>
                    <a:bodyPr/>
                    <a:lstStyle/>
                    <a:p>
                      <a:endParaRPr kumimoji="1" lang="ja-JP" altLang="en-US"/>
                    </a:p>
                  </a:txBody>
                  <a:tcPr/>
                </a:tc>
                <a:tc>
                  <a:txBody>
                    <a:bodyPr/>
                    <a:lstStyle/>
                    <a:p>
                      <a:pPr marL="0" algn="r" defTabSz="914400" rtl="0" eaLnBrk="1" latinLnBrk="0" hangingPunct="1">
                        <a:lnSpc>
                          <a:spcPts val="1300"/>
                        </a:lnSpc>
                        <a:spcAft>
                          <a:spcPts val="0"/>
                        </a:spcAft>
                      </a:pPr>
                      <a:r>
                        <a:rPr kumimoji="1" lang="ja-JP" altLang="en-US" sz="1000" b="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７</a:t>
                      </a:r>
                      <a:r>
                        <a:rPr kumimoji="1" lang="ja-JP" sz="1000" b="0" kern="100" dirty="0" smtClean="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月</a:t>
                      </a:r>
                      <a:endParaRPr kumimoji="1" lang="ja-JP" sz="1000" b="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7341" marR="473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300"/>
                        </a:lnSpc>
                        <a:spcAft>
                          <a:spcPts val="0"/>
                        </a:spcAft>
                      </a:pPr>
                      <a:r>
                        <a:rPr lang="ja-JP" sz="1000" b="0" kern="100" dirty="0">
                          <a:effectLst/>
                          <a:latin typeface="游明朝" panose="02020400000000000000" pitchFamily="18" charset="-128"/>
                          <a:ea typeface="BIZ UDPゴシック" panose="020B0400000000000000" pitchFamily="50" charset="-128"/>
                          <a:cs typeface="Times New Roman" panose="02020603050405020304" pitchFamily="18" charset="0"/>
                        </a:rPr>
                        <a:t>　</a:t>
                      </a:r>
                      <a:endParaRPr lang="ja-JP" sz="1000" b="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47341" marR="473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300"/>
                        </a:lnSpc>
                        <a:spcAft>
                          <a:spcPts val="0"/>
                        </a:spcAft>
                      </a:pPr>
                      <a:r>
                        <a:rPr lang="ja-JP" sz="1000" b="0" kern="100" dirty="0">
                          <a:effectLst/>
                          <a:latin typeface="游明朝" panose="02020400000000000000" pitchFamily="18" charset="-128"/>
                          <a:ea typeface="BIZ UDPゴシック" panose="020B0400000000000000" pitchFamily="50" charset="-128"/>
                          <a:cs typeface="Times New Roman" panose="02020603050405020304" pitchFamily="18" charset="0"/>
                        </a:rPr>
                        <a:t>【部会開催】</a:t>
                      </a:r>
                      <a:endParaRPr lang="ja-JP" sz="1000" b="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lnSpc>
                          <a:spcPts val="1300"/>
                        </a:lnSpc>
                        <a:spcAft>
                          <a:spcPts val="0"/>
                        </a:spcAft>
                      </a:pPr>
                      <a:r>
                        <a:rPr lang="ja-JP" altLang="en-US" sz="1000" b="0" kern="100" dirty="0" smtClean="0">
                          <a:effectLst/>
                          <a:latin typeface="游明朝" panose="02020400000000000000" pitchFamily="18" charset="-128"/>
                          <a:ea typeface="BIZ UDPゴシック" panose="020B0400000000000000" pitchFamily="50" charset="-128"/>
                          <a:cs typeface="Times New Roman" panose="02020603050405020304" pitchFamily="18" charset="0"/>
                        </a:rPr>
                        <a:t>国の改正を踏まえた</a:t>
                      </a:r>
                      <a:r>
                        <a:rPr lang="ja-JP" sz="1000" b="0" kern="100" dirty="0" smtClean="0">
                          <a:effectLst/>
                          <a:latin typeface="游明朝" panose="02020400000000000000" pitchFamily="18" charset="-128"/>
                          <a:ea typeface="BIZ UDPゴシック" panose="020B0400000000000000" pitchFamily="50" charset="-128"/>
                          <a:cs typeface="Times New Roman" panose="02020603050405020304" pitchFamily="18" charset="0"/>
                        </a:rPr>
                        <a:t>指定</a:t>
                      </a:r>
                      <a:r>
                        <a:rPr lang="ja-JP" sz="1000" b="0" kern="100" dirty="0">
                          <a:effectLst/>
                          <a:latin typeface="游明朝" panose="02020400000000000000" pitchFamily="18" charset="-128"/>
                          <a:ea typeface="BIZ UDPゴシック" panose="020B0400000000000000" pitchFamily="50" charset="-128"/>
                          <a:cs typeface="Times New Roman" panose="02020603050405020304" pitchFamily="18" charset="0"/>
                        </a:rPr>
                        <a:t>要件の見直しについて</a:t>
                      </a:r>
                      <a:endParaRPr lang="ja-JP" sz="1000" b="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47341" marR="47341" marT="0" marB="0" anchor="ctr">
                    <a:lnL w="127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300"/>
                        </a:lnSpc>
                        <a:spcAft>
                          <a:spcPts val="0"/>
                        </a:spcAft>
                      </a:pPr>
                      <a:r>
                        <a:rPr lang="ja-JP" sz="1000" b="0" kern="100" dirty="0">
                          <a:effectLst/>
                          <a:latin typeface="游明朝" panose="02020400000000000000" pitchFamily="18" charset="-128"/>
                          <a:ea typeface="BIZ UDPゴシック" panose="020B0400000000000000" pitchFamily="50" charset="-128"/>
                          <a:cs typeface="Times New Roman" panose="02020603050405020304" pitchFamily="18" charset="0"/>
                        </a:rPr>
                        <a:t>【部会開催】</a:t>
                      </a:r>
                      <a:endParaRPr lang="ja-JP" sz="1000" b="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lnSpc>
                          <a:spcPts val="1300"/>
                        </a:lnSpc>
                        <a:spcAft>
                          <a:spcPts val="0"/>
                        </a:spcAft>
                      </a:pPr>
                      <a:r>
                        <a:rPr lang="ja-JP" sz="1000" b="0" kern="100" dirty="0">
                          <a:effectLst/>
                          <a:latin typeface="游明朝" panose="02020400000000000000" pitchFamily="18" charset="-128"/>
                          <a:ea typeface="BIZ UDPゴシック" panose="020B0400000000000000" pitchFamily="50" charset="-128"/>
                          <a:cs typeface="Times New Roman" panose="02020603050405020304" pitchFamily="18" charset="0"/>
                        </a:rPr>
                        <a:t>府独自</a:t>
                      </a:r>
                      <a:r>
                        <a:rPr lang="ja-JP" sz="1000" b="0" kern="100" dirty="0" smtClean="0">
                          <a:effectLst/>
                          <a:latin typeface="游明朝" panose="02020400000000000000" pitchFamily="18" charset="-128"/>
                          <a:ea typeface="BIZ UDPゴシック" panose="020B0400000000000000" pitchFamily="50" charset="-128"/>
                          <a:cs typeface="Times New Roman" panose="02020603050405020304" pitchFamily="18" charset="0"/>
                        </a:rPr>
                        <a:t>要件の</a:t>
                      </a:r>
                      <a:r>
                        <a:rPr lang="ja-JP" sz="1000" b="0" kern="100" dirty="0">
                          <a:effectLst/>
                          <a:latin typeface="游明朝" panose="02020400000000000000" pitchFamily="18" charset="-128"/>
                          <a:ea typeface="BIZ UDPゴシック" panose="020B0400000000000000" pitchFamily="50" charset="-128"/>
                          <a:cs typeface="Times New Roman" panose="02020603050405020304" pitchFamily="18" charset="0"/>
                        </a:rPr>
                        <a:t>改正に</a:t>
                      </a:r>
                      <a:r>
                        <a:rPr lang="ja-JP" sz="1000" b="0" kern="100" dirty="0" smtClean="0">
                          <a:effectLst/>
                          <a:latin typeface="游明朝" panose="02020400000000000000" pitchFamily="18" charset="-128"/>
                          <a:ea typeface="BIZ UDPゴシック" panose="020B0400000000000000" pitchFamily="50" charset="-128"/>
                          <a:cs typeface="Times New Roman" panose="02020603050405020304" pitchFamily="18" charset="0"/>
                        </a:rPr>
                        <a:t>ついて</a:t>
                      </a:r>
                      <a:endParaRPr lang="en-US" altLang="ja-JP" sz="1000" b="0" kern="100" dirty="0" smtClean="0">
                        <a:effectLst/>
                        <a:latin typeface="游明朝" panose="02020400000000000000" pitchFamily="18" charset="-128"/>
                        <a:ea typeface="BIZ UDPゴシック" panose="020B0400000000000000" pitchFamily="50" charset="-128"/>
                        <a:cs typeface="Times New Roman" panose="02020603050405020304" pitchFamily="18" charset="0"/>
                      </a:endParaRPr>
                    </a:p>
                    <a:p>
                      <a:pPr algn="just">
                        <a:lnSpc>
                          <a:spcPts val="1300"/>
                        </a:lnSpc>
                        <a:spcAft>
                          <a:spcPts val="0"/>
                        </a:spcAft>
                      </a:pPr>
                      <a:r>
                        <a:rPr lang="en-US" altLang="ja-JP" sz="1000" b="0" kern="100" dirty="0" smtClean="0">
                          <a:effectLst/>
                          <a:latin typeface="游明朝" panose="02020400000000000000" pitchFamily="18" charset="-128"/>
                          <a:ea typeface="BIZ UDPゴシック" panose="020B0400000000000000" pitchFamily="50" charset="-128"/>
                          <a:cs typeface="Times New Roman" panose="02020603050405020304" pitchFamily="18" charset="0"/>
                        </a:rPr>
                        <a:t>※</a:t>
                      </a:r>
                      <a:r>
                        <a:rPr lang="ja-JP" altLang="en-US" sz="1000" b="0" kern="100" dirty="0" smtClean="0">
                          <a:effectLst/>
                          <a:latin typeface="游明朝" panose="02020400000000000000" pitchFamily="18" charset="-128"/>
                          <a:ea typeface="BIZ UDPゴシック" panose="020B0400000000000000" pitchFamily="50" charset="-128"/>
                          <a:cs typeface="Times New Roman" panose="02020603050405020304" pitchFamily="18" charset="0"/>
                        </a:rPr>
                        <a:t>８がんの取扱い及び特定のがん種に突出した実績を有する病院について検討</a:t>
                      </a:r>
                      <a:endParaRPr lang="ja-JP" sz="1000" b="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47341" marR="47341" marT="0" marB="0" anchor="ctr">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92239118"/>
                  </a:ext>
                </a:extLst>
              </a:tr>
              <a:tr h="359166">
                <a:tc vMerge="1">
                  <a:txBody>
                    <a:bodyPr/>
                    <a:lstStyle/>
                    <a:p>
                      <a:endParaRPr kumimoji="1" lang="ja-JP" altLang="en-US"/>
                    </a:p>
                  </a:txBody>
                  <a:tcPr/>
                </a:tc>
                <a:tc>
                  <a:txBody>
                    <a:bodyPr/>
                    <a:lstStyle/>
                    <a:p>
                      <a:pPr algn="r">
                        <a:lnSpc>
                          <a:spcPts val="1300"/>
                        </a:lnSpc>
                        <a:spcAft>
                          <a:spcPts val="0"/>
                        </a:spcAft>
                      </a:pPr>
                      <a:r>
                        <a:rPr lang="en-US" sz="1000" b="0" kern="100">
                          <a:effectLst/>
                          <a:latin typeface="BIZ UDPゴシック" panose="020B0400000000000000" pitchFamily="50" charset="-128"/>
                          <a:ea typeface="游明朝" panose="02020400000000000000" pitchFamily="18" charset="-128"/>
                          <a:cs typeface="Times New Roman" panose="02020603050405020304" pitchFamily="18" charset="0"/>
                        </a:rPr>
                        <a:t>11</a:t>
                      </a:r>
                      <a:r>
                        <a:rPr lang="ja-JP" sz="1000" b="0" kern="100">
                          <a:effectLst/>
                          <a:latin typeface="游明朝" panose="02020400000000000000" pitchFamily="18" charset="-128"/>
                          <a:ea typeface="BIZ UDPゴシック" panose="020B0400000000000000" pitchFamily="50" charset="-128"/>
                          <a:cs typeface="Times New Roman" panose="02020603050405020304" pitchFamily="18" charset="0"/>
                        </a:rPr>
                        <a:t>月</a:t>
                      </a:r>
                      <a:endParaRPr lang="ja-JP" sz="1000" b="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47341" marR="473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00"/>
                        </a:lnSpc>
                        <a:spcAft>
                          <a:spcPts val="0"/>
                        </a:spcAft>
                      </a:pPr>
                      <a:r>
                        <a:rPr lang="en-US" sz="1000" b="0" kern="100">
                          <a:effectLst/>
                          <a:latin typeface="BIZ UDPゴシック" panose="020B0400000000000000" pitchFamily="50" charset="-128"/>
                          <a:ea typeface="游明朝" panose="02020400000000000000" pitchFamily="18" charset="-128"/>
                          <a:cs typeface="Times New Roman" panose="02020603050405020304" pitchFamily="18" charset="0"/>
                        </a:rPr>
                        <a:t> </a:t>
                      </a:r>
                      <a:endParaRPr lang="ja-JP" sz="1000" b="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47341" marR="473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300"/>
                        </a:lnSpc>
                        <a:spcAft>
                          <a:spcPts val="0"/>
                        </a:spcAft>
                      </a:pPr>
                      <a:r>
                        <a:rPr lang="ja-JP" sz="1000" b="0" kern="100" dirty="0">
                          <a:effectLst/>
                          <a:latin typeface="游明朝" panose="02020400000000000000" pitchFamily="18" charset="-128"/>
                          <a:ea typeface="BIZ UDPゴシック" panose="020B0400000000000000" pitchFamily="50" charset="-128"/>
                          <a:cs typeface="Times New Roman" panose="02020603050405020304" pitchFamily="18" charset="0"/>
                        </a:rPr>
                        <a:t>【部会開催】</a:t>
                      </a:r>
                      <a:endParaRPr lang="ja-JP" sz="1000" b="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l">
                        <a:lnSpc>
                          <a:spcPts val="1300"/>
                        </a:lnSpc>
                        <a:spcAft>
                          <a:spcPts val="0"/>
                        </a:spcAft>
                      </a:pPr>
                      <a:r>
                        <a:rPr lang="ja-JP" sz="1000" b="0" kern="100" dirty="0">
                          <a:effectLst/>
                          <a:latin typeface="游明朝" panose="02020400000000000000" pitchFamily="18" charset="-128"/>
                          <a:ea typeface="BIZ UDPゴシック" panose="020B0400000000000000" pitchFamily="50" charset="-128"/>
                          <a:cs typeface="Times New Roman" panose="02020603050405020304" pitchFamily="18" charset="0"/>
                        </a:rPr>
                        <a:t>府指定がん拠点病院の指定について</a:t>
                      </a:r>
                      <a:endParaRPr lang="ja-JP" sz="1000" b="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47341" marR="47341" marT="0" marB="0" anchor="ctr">
                    <a:lnL w="127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300"/>
                        </a:lnSpc>
                        <a:spcAft>
                          <a:spcPts val="0"/>
                        </a:spcAft>
                      </a:pPr>
                      <a:r>
                        <a:rPr lang="ja-JP" sz="1000" b="0" kern="100" dirty="0">
                          <a:effectLst/>
                          <a:latin typeface="游明朝" panose="02020400000000000000" pitchFamily="18" charset="-128"/>
                          <a:ea typeface="BIZ UDPゴシック" panose="020B0400000000000000" pitchFamily="50" charset="-128"/>
                          <a:cs typeface="Times New Roman" panose="02020603050405020304" pitchFamily="18" charset="0"/>
                        </a:rPr>
                        <a:t>【部会開催】</a:t>
                      </a:r>
                      <a:endParaRPr lang="ja-JP" sz="1000" b="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l">
                        <a:lnSpc>
                          <a:spcPts val="1300"/>
                        </a:lnSpc>
                        <a:spcAft>
                          <a:spcPts val="0"/>
                        </a:spcAft>
                      </a:pPr>
                      <a:r>
                        <a:rPr lang="ja-JP" sz="1000" b="0" kern="100" dirty="0">
                          <a:effectLst/>
                          <a:latin typeface="游明朝" panose="02020400000000000000" pitchFamily="18" charset="-128"/>
                          <a:ea typeface="BIZ UDPゴシック" panose="020B0400000000000000" pitchFamily="50" charset="-128"/>
                          <a:cs typeface="Times New Roman" panose="02020603050405020304" pitchFamily="18" charset="0"/>
                        </a:rPr>
                        <a:t>府指定がん拠点病院の指定について</a:t>
                      </a:r>
                      <a:endParaRPr lang="ja-JP" sz="1000" b="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47341" marR="47341" marT="0" marB="0" anchor="ctr">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13030134"/>
                  </a:ext>
                </a:extLst>
              </a:tr>
              <a:tr h="359166">
                <a:tc rowSpan="2">
                  <a:txBody>
                    <a:bodyPr/>
                    <a:lstStyle/>
                    <a:p>
                      <a:pPr algn="r">
                        <a:lnSpc>
                          <a:spcPts val="1300"/>
                        </a:lnSpc>
                        <a:spcAft>
                          <a:spcPts val="0"/>
                        </a:spcAft>
                      </a:pPr>
                      <a:r>
                        <a:rPr lang="en-US" sz="1000" b="0" kern="100" dirty="0">
                          <a:effectLst/>
                          <a:latin typeface="BIZ UDPゴシック" panose="020B0400000000000000" pitchFamily="50" charset="-128"/>
                          <a:ea typeface="游明朝" panose="02020400000000000000" pitchFamily="18" charset="-128"/>
                          <a:cs typeface="Times New Roman" panose="02020603050405020304" pitchFamily="18" charset="0"/>
                        </a:rPr>
                        <a:t>R6</a:t>
                      </a:r>
                      <a:endParaRPr lang="ja-JP" sz="1000" b="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47341" marR="473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300"/>
                        </a:lnSpc>
                        <a:spcAft>
                          <a:spcPts val="0"/>
                        </a:spcAft>
                      </a:pPr>
                      <a:r>
                        <a:rPr lang="en-US" sz="1000" b="0" kern="100">
                          <a:effectLst/>
                          <a:latin typeface="BIZ UDPゴシック" panose="020B0400000000000000" pitchFamily="50" charset="-128"/>
                          <a:ea typeface="游明朝" panose="02020400000000000000" pitchFamily="18" charset="-128"/>
                          <a:cs typeface="Times New Roman" panose="02020603050405020304" pitchFamily="18" charset="0"/>
                        </a:rPr>
                        <a:t>3</a:t>
                      </a:r>
                      <a:r>
                        <a:rPr lang="ja-JP" sz="1000" b="0" kern="100">
                          <a:effectLst/>
                          <a:latin typeface="游明朝" panose="02020400000000000000" pitchFamily="18" charset="-128"/>
                          <a:ea typeface="BIZ UDPゴシック" panose="020B0400000000000000" pitchFamily="50" charset="-128"/>
                          <a:cs typeface="Times New Roman" panose="02020603050405020304" pitchFamily="18" charset="0"/>
                        </a:rPr>
                        <a:t>月</a:t>
                      </a:r>
                      <a:endParaRPr lang="ja-JP" sz="1000" b="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47341" marR="473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300"/>
                        </a:lnSpc>
                        <a:spcAft>
                          <a:spcPts val="0"/>
                        </a:spcAft>
                      </a:pPr>
                      <a:r>
                        <a:rPr lang="en-US" sz="1000" b="0" kern="100">
                          <a:effectLst/>
                          <a:latin typeface="BIZ UDPゴシック" panose="020B0400000000000000" pitchFamily="50" charset="-128"/>
                          <a:ea typeface="游明朝" panose="02020400000000000000" pitchFamily="18" charset="-128"/>
                          <a:cs typeface="Times New Roman" panose="02020603050405020304" pitchFamily="18" charset="0"/>
                        </a:rPr>
                        <a:t> </a:t>
                      </a:r>
                      <a:endParaRPr lang="ja-JP" sz="1000" b="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47341" marR="473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300"/>
                        </a:lnSpc>
                        <a:spcAft>
                          <a:spcPts val="0"/>
                        </a:spcAft>
                      </a:pPr>
                      <a:r>
                        <a:rPr lang="ja-JP" sz="1000" b="0" kern="100" dirty="0">
                          <a:effectLst/>
                          <a:latin typeface="游明朝" panose="02020400000000000000" pitchFamily="18" charset="-128"/>
                          <a:ea typeface="BIZ UDPゴシック" panose="020B0400000000000000" pitchFamily="50" charset="-128"/>
                          <a:cs typeface="Times New Roman" panose="02020603050405020304" pitchFamily="18" charset="0"/>
                        </a:rPr>
                        <a:t>【部会開催】</a:t>
                      </a:r>
                      <a:endParaRPr lang="ja-JP" sz="1000" b="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lnSpc>
                          <a:spcPts val="1300"/>
                        </a:lnSpc>
                        <a:spcAft>
                          <a:spcPts val="0"/>
                        </a:spcAft>
                      </a:pPr>
                      <a:r>
                        <a:rPr lang="ja-JP" sz="1000" b="0" kern="100" dirty="0" smtClean="0">
                          <a:effectLst/>
                          <a:latin typeface="游明朝" panose="02020400000000000000" pitchFamily="18" charset="-128"/>
                          <a:ea typeface="BIZ UDPゴシック" panose="020B0400000000000000" pitchFamily="50" charset="-128"/>
                          <a:cs typeface="Times New Roman" panose="02020603050405020304" pitchFamily="18" charset="0"/>
                        </a:rPr>
                        <a:t>大阪</a:t>
                      </a:r>
                      <a:r>
                        <a:rPr lang="ja-JP" altLang="en-US" sz="1000" b="0" kern="100" dirty="0" smtClean="0">
                          <a:effectLst/>
                          <a:latin typeface="游明朝" panose="02020400000000000000" pitchFamily="18" charset="-128"/>
                          <a:ea typeface="BIZ UDPゴシック" panose="020B0400000000000000" pitchFamily="50" charset="-128"/>
                          <a:cs typeface="Times New Roman" panose="02020603050405020304" pitchFamily="18" charset="0"/>
                        </a:rPr>
                        <a:t>府</a:t>
                      </a:r>
                      <a:r>
                        <a:rPr lang="ja-JP" sz="1000" b="0" kern="100" dirty="0" smtClean="0">
                          <a:effectLst/>
                          <a:latin typeface="游明朝" panose="02020400000000000000" pitchFamily="18" charset="-128"/>
                          <a:ea typeface="BIZ UDPゴシック" panose="020B0400000000000000" pitchFamily="50" charset="-128"/>
                          <a:cs typeface="Times New Roman" panose="02020603050405020304" pitchFamily="18" charset="0"/>
                        </a:rPr>
                        <a:t>がん</a:t>
                      </a:r>
                      <a:r>
                        <a:rPr lang="ja-JP" sz="1000" b="0" kern="100" dirty="0">
                          <a:effectLst/>
                          <a:latin typeface="游明朝" panose="02020400000000000000" pitchFamily="18" charset="-128"/>
                          <a:ea typeface="BIZ UDPゴシック" panose="020B0400000000000000" pitchFamily="50" charset="-128"/>
                          <a:cs typeface="Times New Roman" panose="02020603050405020304" pitchFamily="18" charset="0"/>
                        </a:rPr>
                        <a:t>対策推進委員会開催</a:t>
                      </a:r>
                      <a:endParaRPr lang="ja-JP" sz="1000" b="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47341" marR="47341" marT="0" marB="0" anchor="ctr">
                    <a:lnL w="127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300"/>
                        </a:lnSpc>
                        <a:spcAft>
                          <a:spcPts val="0"/>
                        </a:spcAft>
                      </a:pPr>
                      <a:r>
                        <a:rPr lang="ja-JP" sz="1000" b="0" kern="100" dirty="0">
                          <a:effectLst/>
                          <a:latin typeface="游明朝" panose="02020400000000000000" pitchFamily="18" charset="-128"/>
                          <a:ea typeface="BIZ UDPゴシック" panose="020B0400000000000000" pitchFamily="50" charset="-128"/>
                          <a:cs typeface="Times New Roman" panose="02020603050405020304" pitchFamily="18" charset="0"/>
                        </a:rPr>
                        <a:t>【部会開催】</a:t>
                      </a:r>
                      <a:endParaRPr lang="ja-JP" sz="1000" b="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lnSpc>
                          <a:spcPts val="1300"/>
                        </a:lnSpc>
                        <a:spcAft>
                          <a:spcPts val="0"/>
                        </a:spcAft>
                      </a:pPr>
                      <a:r>
                        <a:rPr lang="ja-JP" sz="1000" b="0" kern="100" dirty="0" smtClean="0">
                          <a:effectLst/>
                          <a:latin typeface="游明朝" panose="02020400000000000000" pitchFamily="18" charset="-128"/>
                          <a:ea typeface="BIZ UDPゴシック" panose="020B0400000000000000" pitchFamily="50" charset="-128"/>
                          <a:cs typeface="Times New Roman" panose="02020603050405020304" pitchFamily="18" charset="0"/>
                        </a:rPr>
                        <a:t>大阪</a:t>
                      </a:r>
                      <a:r>
                        <a:rPr lang="ja-JP" altLang="en-US" sz="1000" b="0" kern="100" dirty="0" smtClean="0">
                          <a:effectLst/>
                          <a:latin typeface="游明朝" panose="02020400000000000000" pitchFamily="18" charset="-128"/>
                          <a:ea typeface="BIZ UDPゴシック" panose="020B0400000000000000" pitchFamily="50" charset="-128"/>
                          <a:cs typeface="Times New Roman" panose="02020603050405020304" pitchFamily="18" charset="0"/>
                        </a:rPr>
                        <a:t>府</a:t>
                      </a:r>
                      <a:r>
                        <a:rPr lang="ja-JP" sz="1000" b="0" kern="100" dirty="0" smtClean="0">
                          <a:effectLst/>
                          <a:latin typeface="游明朝" panose="02020400000000000000" pitchFamily="18" charset="-128"/>
                          <a:ea typeface="BIZ UDPゴシック" panose="020B0400000000000000" pitchFamily="50" charset="-128"/>
                          <a:cs typeface="Times New Roman" panose="02020603050405020304" pitchFamily="18" charset="0"/>
                        </a:rPr>
                        <a:t>がん</a:t>
                      </a:r>
                      <a:r>
                        <a:rPr lang="ja-JP" sz="1000" b="0" kern="100" dirty="0">
                          <a:effectLst/>
                          <a:latin typeface="游明朝" panose="02020400000000000000" pitchFamily="18" charset="-128"/>
                          <a:ea typeface="BIZ UDPゴシック" panose="020B0400000000000000" pitchFamily="50" charset="-128"/>
                          <a:cs typeface="Times New Roman" panose="02020603050405020304" pitchFamily="18" charset="0"/>
                        </a:rPr>
                        <a:t>対策推進委員会開催</a:t>
                      </a:r>
                      <a:endParaRPr lang="ja-JP" sz="1000" b="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47341" marR="47341" marT="0" marB="0" anchor="ctr">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25690455"/>
                  </a:ext>
                </a:extLst>
              </a:tr>
              <a:tr h="229774">
                <a:tc vMerge="1">
                  <a:txBody>
                    <a:bodyPr/>
                    <a:lstStyle/>
                    <a:p>
                      <a:endParaRPr kumimoji="1" lang="ja-JP" altLang="en-US"/>
                    </a:p>
                  </a:txBody>
                  <a:tcPr/>
                </a:tc>
                <a:tc>
                  <a:txBody>
                    <a:bodyPr/>
                    <a:lstStyle/>
                    <a:p>
                      <a:pPr algn="r">
                        <a:lnSpc>
                          <a:spcPts val="1300"/>
                        </a:lnSpc>
                        <a:spcAft>
                          <a:spcPts val="0"/>
                        </a:spcAft>
                      </a:pPr>
                      <a:r>
                        <a:rPr lang="en-US" sz="1000" b="0" kern="100">
                          <a:effectLst/>
                          <a:latin typeface="BIZ UDPゴシック" panose="020B0400000000000000" pitchFamily="50" charset="-128"/>
                          <a:ea typeface="游明朝" panose="02020400000000000000" pitchFamily="18" charset="-128"/>
                          <a:cs typeface="Times New Roman" panose="02020603050405020304" pitchFamily="18" charset="0"/>
                        </a:rPr>
                        <a:t>4</a:t>
                      </a:r>
                      <a:r>
                        <a:rPr lang="ja-JP" sz="1000" b="0" kern="100">
                          <a:effectLst/>
                          <a:latin typeface="游明朝" panose="02020400000000000000" pitchFamily="18" charset="-128"/>
                          <a:ea typeface="BIZ UDPゴシック" panose="020B0400000000000000" pitchFamily="50" charset="-128"/>
                          <a:cs typeface="Times New Roman" panose="02020603050405020304" pitchFamily="18" charset="0"/>
                        </a:rPr>
                        <a:t>月</a:t>
                      </a:r>
                      <a:endParaRPr lang="ja-JP" sz="1000" b="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47341" marR="473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300"/>
                        </a:lnSpc>
                        <a:spcAft>
                          <a:spcPts val="0"/>
                        </a:spcAft>
                      </a:pPr>
                      <a:r>
                        <a:rPr lang="en-US" sz="1000" b="0" kern="100" dirty="0">
                          <a:effectLst/>
                          <a:latin typeface="BIZ UDPゴシック" panose="020B0400000000000000" pitchFamily="50" charset="-128"/>
                          <a:ea typeface="游明朝" panose="02020400000000000000" pitchFamily="18" charset="-128"/>
                          <a:cs typeface="Times New Roman" panose="02020603050405020304" pitchFamily="18" charset="0"/>
                        </a:rPr>
                        <a:t> </a:t>
                      </a:r>
                      <a:endParaRPr lang="ja-JP" sz="1000" b="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47341" marR="473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300"/>
                        </a:lnSpc>
                        <a:spcAft>
                          <a:spcPts val="0"/>
                        </a:spcAft>
                      </a:pPr>
                      <a:r>
                        <a:rPr lang="ja-JP" sz="1000" b="0" kern="100" dirty="0">
                          <a:effectLst/>
                          <a:latin typeface="游明朝" panose="02020400000000000000" pitchFamily="18" charset="-128"/>
                          <a:ea typeface="BIZ UDPゴシック" panose="020B0400000000000000" pitchFamily="50" charset="-128"/>
                          <a:cs typeface="Times New Roman" panose="02020603050405020304" pitchFamily="18" charset="0"/>
                        </a:rPr>
                        <a:t>新要件で指定</a:t>
                      </a:r>
                      <a:endParaRPr lang="ja-JP" sz="1000" b="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47341" marR="47341" marT="0" marB="0" anchor="ctr">
                    <a:lnL w="127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300"/>
                        </a:lnSpc>
                        <a:spcAft>
                          <a:spcPts val="0"/>
                        </a:spcAft>
                      </a:pPr>
                      <a:r>
                        <a:rPr lang="ja-JP" sz="1000" b="0" kern="100" dirty="0">
                          <a:effectLst/>
                          <a:latin typeface="游明朝" panose="02020400000000000000" pitchFamily="18" charset="-128"/>
                          <a:ea typeface="BIZ UDPゴシック" panose="020B0400000000000000" pitchFamily="50" charset="-128"/>
                          <a:cs typeface="Times New Roman" panose="02020603050405020304" pitchFamily="18" charset="0"/>
                        </a:rPr>
                        <a:t>新要件で指定</a:t>
                      </a:r>
                      <a:endParaRPr lang="ja-JP" sz="1000" b="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47341" marR="47341" marT="0" marB="0" anchor="ctr">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80551943"/>
                  </a:ext>
                </a:extLst>
              </a:tr>
            </a:tbl>
          </a:graphicData>
        </a:graphic>
      </p:graphicFrame>
      <p:sp>
        <p:nvSpPr>
          <p:cNvPr id="5" name="スライド番号プレースホルダー 1"/>
          <p:cNvSpPr>
            <a:spLocks noGrp="1"/>
          </p:cNvSpPr>
          <p:nvPr>
            <p:ph type="sldNum" sz="quarter" idx="12"/>
          </p:nvPr>
        </p:nvSpPr>
        <p:spPr>
          <a:xfrm>
            <a:off x="7029249" y="6478111"/>
            <a:ext cx="2057400" cy="337038"/>
          </a:xfrm>
        </p:spPr>
        <p:txBody>
          <a:bodyPr/>
          <a:lstStyle/>
          <a:p>
            <a:r>
              <a:rPr lang="ja-JP" altLang="en-US" b="1" dirty="0" smtClean="0"/>
              <a:t>１</a:t>
            </a:r>
            <a:r>
              <a:rPr lang="en-US" altLang="ja-JP" b="1" dirty="0" smtClean="0"/>
              <a:t>4</a:t>
            </a:r>
            <a:endParaRPr kumimoji="1" lang="ja-JP" altLang="en-US" b="1" dirty="0"/>
          </a:p>
        </p:txBody>
      </p:sp>
    </p:spTree>
    <p:extLst>
      <p:ext uri="{BB962C8B-B14F-4D97-AF65-F5344CB8AC3E}">
        <p14:creationId xmlns:p14="http://schemas.microsoft.com/office/powerpoint/2010/main" val="214722877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1397898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p:cNvSpPr/>
          <p:nvPr/>
        </p:nvSpPr>
        <p:spPr>
          <a:xfrm>
            <a:off x="5128582" y="1036660"/>
            <a:ext cx="3922655" cy="64698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ltLang="ja-JP" sz="1600" dirty="0" smtClean="0">
                <a:latin typeface="Meiryo UI" panose="020B0604030504040204" pitchFamily="50" charset="-128"/>
                <a:ea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rPr>
              <a:t>国指定</a:t>
            </a:r>
            <a:r>
              <a:rPr lang="en-US" altLang="ja-JP" sz="1600" dirty="0" smtClean="0">
                <a:latin typeface="Meiryo UI" panose="020B0604030504040204" pitchFamily="50" charset="-128"/>
                <a:ea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rPr>
              <a:t>都道府県</a:t>
            </a:r>
            <a:r>
              <a:rPr lang="ja-JP" altLang="en-US" sz="1600" dirty="0">
                <a:latin typeface="Meiryo UI" panose="020B0604030504040204" pitchFamily="50" charset="-128"/>
                <a:ea typeface="Meiryo UI" panose="020B0604030504040204" pitchFamily="50" charset="-128"/>
              </a:rPr>
              <a:t>がん診療連携拠点病院</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（１か所：大阪府国際がんセンター）</a:t>
            </a:r>
          </a:p>
        </p:txBody>
      </p:sp>
      <p:sp>
        <p:nvSpPr>
          <p:cNvPr id="5" name="角丸四角形 4"/>
          <p:cNvSpPr/>
          <p:nvPr/>
        </p:nvSpPr>
        <p:spPr>
          <a:xfrm>
            <a:off x="5128582" y="1829360"/>
            <a:ext cx="3922655" cy="64698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国指定</a:t>
            </a:r>
            <a:r>
              <a:rPr lang="en-US" altLang="ja-JP" sz="1600" dirty="0">
                <a:latin typeface="Meiryo UI" panose="020B0604030504040204" pitchFamily="50" charset="-128"/>
                <a:ea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rPr>
              <a:t>地域</a:t>
            </a:r>
            <a:r>
              <a:rPr lang="ja-JP" altLang="en-US" sz="1600" dirty="0">
                <a:latin typeface="Meiryo UI" panose="020B0604030504040204" pitchFamily="50" charset="-128"/>
                <a:ea typeface="Meiryo UI" panose="020B0604030504040204" pitchFamily="50" charset="-128"/>
              </a:rPr>
              <a:t>がん診療連携拠点病院</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（１７か所）</a:t>
            </a:r>
          </a:p>
        </p:txBody>
      </p:sp>
      <p:sp>
        <p:nvSpPr>
          <p:cNvPr id="6" name="角丸四角形 5"/>
          <p:cNvSpPr/>
          <p:nvPr/>
        </p:nvSpPr>
        <p:spPr>
          <a:xfrm>
            <a:off x="5128583" y="2554313"/>
            <a:ext cx="2678344" cy="951548"/>
          </a:xfrm>
          <a:prstGeom prst="roundRect">
            <a:avLst>
              <a:gd name="adj" fmla="val 22527"/>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ltLang="ja-JP" sz="1600" dirty="0" smtClean="0">
                <a:latin typeface="Meiryo UI" panose="020B0604030504040204" pitchFamily="50" charset="-128"/>
                <a:ea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rPr>
              <a:t>府指定</a:t>
            </a:r>
            <a:r>
              <a:rPr lang="en-US" altLang="ja-JP" sz="1600" dirty="0" smtClean="0">
                <a:latin typeface="Meiryo UI" panose="020B0604030504040204" pitchFamily="50" charset="-128"/>
                <a:ea typeface="Meiryo UI" panose="020B0604030504040204" pitchFamily="50" charset="-128"/>
              </a:rPr>
              <a:t>】</a:t>
            </a:r>
          </a:p>
          <a:p>
            <a:r>
              <a:rPr lang="ja-JP" altLang="en-US" sz="1600" dirty="0" smtClean="0">
                <a:latin typeface="Meiryo UI" panose="020B0604030504040204" pitchFamily="50" charset="-128"/>
                <a:ea typeface="Meiryo UI" panose="020B0604030504040204" pitchFamily="50" charset="-128"/>
              </a:rPr>
              <a:t>大阪府</a:t>
            </a:r>
            <a:r>
              <a:rPr lang="ja-JP" altLang="en-US" sz="1600" dirty="0">
                <a:latin typeface="Meiryo UI" panose="020B0604030504040204" pitchFamily="50" charset="-128"/>
                <a:ea typeface="Meiryo UI" panose="020B0604030504040204" pitchFamily="50" charset="-128"/>
              </a:rPr>
              <a:t>がん</a:t>
            </a:r>
            <a:r>
              <a:rPr lang="ja-JP" altLang="en-US" sz="1600" dirty="0" smtClean="0">
                <a:latin typeface="Meiryo UI" panose="020B0604030504040204" pitchFamily="50" charset="-128"/>
                <a:ea typeface="Meiryo UI" panose="020B0604030504040204" pitchFamily="50" charset="-128"/>
              </a:rPr>
              <a:t>診療拠点</a:t>
            </a:r>
            <a:r>
              <a:rPr lang="ja-JP" altLang="en-US" sz="1600" dirty="0">
                <a:latin typeface="Meiryo UI" panose="020B0604030504040204" pitchFamily="50" charset="-128"/>
                <a:ea typeface="Meiryo UI" panose="020B0604030504040204" pitchFamily="50" charset="-128"/>
              </a:rPr>
              <a:t>病院</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（４５か所）</a:t>
            </a:r>
          </a:p>
        </p:txBody>
      </p:sp>
      <p:sp>
        <p:nvSpPr>
          <p:cNvPr id="8" name="角丸四角形 7"/>
          <p:cNvSpPr/>
          <p:nvPr/>
        </p:nvSpPr>
        <p:spPr>
          <a:xfrm>
            <a:off x="7806928" y="2554313"/>
            <a:ext cx="1225525" cy="91940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altLang="ja-JP" sz="1600" dirty="0" smtClean="0">
                <a:latin typeface="Meiryo UI" panose="020B0604030504040204" pitchFamily="50" charset="-128"/>
                <a:ea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rPr>
              <a:t>府指定</a:t>
            </a:r>
            <a:r>
              <a:rPr lang="en-US" altLang="ja-JP" sz="1600" dirty="0" smtClean="0">
                <a:latin typeface="Meiryo UI" panose="020B0604030504040204" pitchFamily="50" charset="-128"/>
                <a:ea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肺］</a:t>
            </a:r>
            <a:endParaRPr lang="en-US" altLang="ja-JP" sz="1600" dirty="0">
              <a:latin typeface="Meiryo UI" panose="020B0604030504040204" pitchFamily="50" charset="-128"/>
              <a:ea typeface="Meiryo UI" panose="020B0604030504040204" pitchFamily="50" charset="-128"/>
            </a:endParaRPr>
          </a:p>
          <a:p>
            <a:pPr algn="ctr"/>
            <a:r>
              <a:rPr lang="ja-JP" altLang="en-US" sz="1600" dirty="0">
                <a:latin typeface="Meiryo UI" panose="020B0604030504040204" pitchFamily="50" charset="-128"/>
                <a:ea typeface="Meiryo UI" panose="020B0604030504040204" pitchFamily="50" charset="-128"/>
              </a:rPr>
              <a:t>（３）</a:t>
            </a:r>
          </a:p>
        </p:txBody>
      </p:sp>
      <p:sp>
        <p:nvSpPr>
          <p:cNvPr id="9" name="テキスト ボックス 8"/>
          <p:cNvSpPr txBox="1"/>
          <p:nvPr/>
        </p:nvSpPr>
        <p:spPr>
          <a:xfrm>
            <a:off x="5128584" y="6526836"/>
            <a:ext cx="5138669" cy="276999"/>
          </a:xfrm>
          <a:prstGeom prst="rect">
            <a:avLst/>
          </a:prstGeom>
          <a:noFill/>
        </p:spPr>
        <p:txBody>
          <a:bodyPr wrap="square" rtlCol="0">
            <a:spAutoFit/>
          </a:bodyPr>
          <a:lstStyle/>
          <a:p>
            <a:r>
              <a:rPr lang="en-US" altLang="ja-JP" sz="12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別途、小児がん拠点病院（国１，府２あり）</a:t>
            </a:r>
          </a:p>
        </p:txBody>
      </p:sp>
      <p:graphicFrame>
        <p:nvGraphicFramePr>
          <p:cNvPr id="11" name="表 10"/>
          <p:cNvGraphicFramePr>
            <a:graphicFrameLocks noGrp="1"/>
          </p:cNvGraphicFramePr>
          <p:nvPr>
            <p:extLst>
              <p:ext uri="{D42A27DB-BD31-4B8C-83A1-F6EECF244321}">
                <p14:modId xmlns:p14="http://schemas.microsoft.com/office/powerpoint/2010/main" val="1674108345"/>
              </p:ext>
            </p:extLst>
          </p:nvPr>
        </p:nvGraphicFramePr>
        <p:xfrm>
          <a:off x="5118870" y="3486672"/>
          <a:ext cx="3913582" cy="3048000"/>
        </p:xfrm>
        <a:graphic>
          <a:graphicData uri="http://schemas.openxmlformats.org/drawingml/2006/table">
            <a:tbl>
              <a:tblPr firstRow="1" bandRow="1">
                <a:tableStyleId>{21E4AEA4-8DFA-4A89-87EB-49C32662AFE0}</a:tableStyleId>
              </a:tblPr>
              <a:tblGrid>
                <a:gridCol w="1832047">
                  <a:extLst>
                    <a:ext uri="{9D8B030D-6E8A-4147-A177-3AD203B41FA5}">
                      <a16:colId xmlns:a16="http://schemas.microsoft.com/office/drawing/2014/main" val="497298787"/>
                    </a:ext>
                  </a:extLst>
                </a:gridCol>
                <a:gridCol w="482515">
                  <a:extLst>
                    <a:ext uri="{9D8B030D-6E8A-4147-A177-3AD203B41FA5}">
                      <a16:colId xmlns:a16="http://schemas.microsoft.com/office/drawing/2014/main" val="4157973476"/>
                    </a:ext>
                  </a:extLst>
                </a:gridCol>
                <a:gridCol w="482515">
                  <a:extLst>
                    <a:ext uri="{9D8B030D-6E8A-4147-A177-3AD203B41FA5}">
                      <a16:colId xmlns:a16="http://schemas.microsoft.com/office/drawing/2014/main" val="922470501"/>
                    </a:ext>
                  </a:extLst>
                </a:gridCol>
                <a:gridCol w="1116505">
                  <a:extLst>
                    <a:ext uri="{9D8B030D-6E8A-4147-A177-3AD203B41FA5}">
                      <a16:colId xmlns:a16="http://schemas.microsoft.com/office/drawing/2014/main" val="1971374150"/>
                    </a:ext>
                  </a:extLst>
                </a:gridCol>
              </a:tblGrid>
              <a:tr h="0">
                <a:tc>
                  <a:txBody>
                    <a:bodyPr/>
                    <a:lstStyle/>
                    <a:p>
                      <a:pPr algn="ctr"/>
                      <a:r>
                        <a:rPr kumimoji="1" lang="ja-JP" altLang="en-US" sz="1400" dirty="0" smtClean="0">
                          <a:latin typeface="Meiryo UI" panose="020B0604030504040204" pitchFamily="50" charset="-128"/>
                          <a:ea typeface="Meiryo UI" panose="020B0604030504040204" pitchFamily="50" charset="-128"/>
                        </a:rPr>
                        <a:t>（圏域）</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400" dirty="0" smtClean="0">
                          <a:latin typeface="Meiryo UI" panose="020B0604030504040204" pitchFamily="50" charset="-128"/>
                          <a:ea typeface="Meiryo UI" panose="020B0604030504040204" pitchFamily="50" charset="-128"/>
                        </a:rPr>
                        <a:t>国</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400" dirty="0" smtClean="0">
                          <a:latin typeface="Meiryo UI" panose="020B0604030504040204" pitchFamily="50" charset="-128"/>
                          <a:ea typeface="Meiryo UI" panose="020B0604030504040204" pitchFamily="50" charset="-128"/>
                        </a:rPr>
                        <a:t>府</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400" dirty="0" smtClean="0">
                          <a:latin typeface="Meiryo UI" panose="020B0604030504040204" pitchFamily="50" charset="-128"/>
                          <a:ea typeface="Meiryo UI" panose="020B0604030504040204" pitchFamily="50" charset="-128"/>
                        </a:rPr>
                        <a:t>府（肺）</a:t>
                      </a:r>
                      <a:endParaRPr kumimoji="1" lang="ja-JP" altLang="en-US" sz="14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719849401"/>
                  </a:ext>
                </a:extLst>
              </a:tr>
              <a:tr h="0">
                <a:tc>
                  <a:txBody>
                    <a:bodyPr/>
                    <a:lstStyle/>
                    <a:p>
                      <a:pPr algn="ctr"/>
                      <a:r>
                        <a:rPr kumimoji="1" lang="ja-JP" altLang="en-US" sz="1400" dirty="0" smtClean="0">
                          <a:latin typeface="Meiryo UI" panose="020B0604030504040204" pitchFamily="50" charset="-128"/>
                          <a:ea typeface="Meiryo UI" panose="020B0604030504040204" pitchFamily="50" charset="-128"/>
                        </a:rPr>
                        <a:t>豊能</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smtClean="0">
                          <a:latin typeface="Meiryo UI" panose="020B0604030504040204" pitchFamily="50" charset="-128"/>
                          <a:ea typeface="Meiryo UI" panose="020B0604030504040204" pitchFamily="50" charset="-128"/>
                        </a:rPr>
                        <a:t>2</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smtClean="0">
                          <a:latin typeface="Meiryo UI" panose="020B0604030504040204" pitchFamily="50" charset="-128"/>
                          <a:ea typeface="Meiryo UI" panose="020B0604030504040204" pitchFamily="50" charset="-128"/>
                        </a:rPr>
                        <a:t>5</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smtClean="0">
                          <a:latin typeface="Meiryo UI" panose="020B0604030504040204" pitchFamily="50" charset="-128"/>
                          <a:ea typeface="Meiryo UI" panose="020B0604030504040204" pitchFamily="50" charset="-128"/>
                        </a:rPr>
                        <a:t>1</a:t>
                      </a:r>
                      <a:endParaRPr kumimoji="1" lang="ja-JP" altLang="en-US" sz="14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020092734"/>
                  </a:ext>
                </a:extLst>
              </a:tr>
              <a:tr h="0">
                <a:tc>
                  <a:txBody>
                    <a:bodyPr/>
                    <a:lstStyle/>
                    <a:p>
                      <a:pPr algn="ctr"/>
                      <a:r>
                        <a:rPr kumimoji="1" lang="ja-JP" altLang="en-US" sz="1400" dirty="0" smtClean="0">
                          <a:latin typeface="Meiryo UI" panose="020B0604030504040204" pitchFamily="50" charset="-128"/>
                          <a:ea typeface="Meiryo UI" panose="020B0604030504040204" pitchFamily="50" charset="-128"/>
                        </a:rPr>
                        <a:t>三島</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smtClean="0">
                          <a:latin typeface="Meiryo UI" panose="020B0604030504040204" pitchFamily="50" charset="-128"/>
                          <a:ea typeface="Meiryo UI" panose="020B0604030504040204" pitchFamily="50" charset="-128"/>
                        </a:rPr>
                        <a:t>1</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smtClean="0">
                          <a:latin typeface="Meiryo UI" panose="020B0604030504040204" pitchFamily="50" charset="-128"/>
                          <a:ea typeface="Meiryo UI" panose="020B0604030504040204" pitchFamily="50" charset="-128"/>
                        </a:rPr>
                        <a:t>4</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endParaRPr kumimoji="1" lang="ja-JP" altLang="en-US" sz="14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80283378"/>
                  </a:ext>
                </a:extLst>
              </a:tr>
              <a:tr h="0">
                <a:tc>
                  <a:txBody>
                    <a:bodyPr/>
                    <a:lstStyle/>
                    <a:p>
                      <a:pPr algn="ctr"/>
                      <a:r>
                        <a:rPr kumimoji="1" lang="ja-JP" altLang="en-US" sz="1400" dirty="0" smtClean="0">
                          <a:latin typeface="Meiryo UI" panose="020B0604030504040204" pitchFamily="50" charset="-128"/>
                          <a:ea typeface="Meiryo UI" panose="020B0604030504040204" pitchFamily="50" charset="-128"/>
                        </a:rPr>
                        <a:t>北河内</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smtClean="0">
                          <a:latin typeface="Meiryo UI" panose="020B0604030504040204" pitchFamily="50" charset="-128"/>
                          <a:ea typeface="Meiryo UI" panose="020B0604030504040204" pitchFamily="50" charset="-128"/>
                        </a:rPr>
                        <a:t>1</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smtClean="0">
                          <a:latin typeface="Meiryo UI" panose="020B0604030504040204" pitchFamily="50" charset="-128"/>
                          <a:ea typeface="Meiryo UI" panose="020B0604030504040204" pitchFamily="50" charset="-128"/>
                        </a:rPr>
                        <a:t>5</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endParaRPr kumimoji="1" lang="ja-JP" altLang="en-US" sz="14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979845456"/>
                  </a:ext>
                </a:extLst>
              </a:tr>
              <a:tr h="0">
                <a:tc>
                  <a:txBody>
                    <a:bodyPr/>
                    <a:lstStyle/>
                    <a:p>
                      <a:pPr algn="ctr"/>
                      <a:r>
                        <a:rPr kumimoji="1" lang="ja-JP" altLang="en-US" sz="1400" dirty="0" smtClean="0">
                          <a:latin typeface="Meiryo UI" panose="020B0604030504040204" pitchFamily="50" charset="-128"/>
                          <a:ea typeface="Meiryo UI" panose="020B0604030504040204" pitchFamily="50" charset="-128"/>
                        </a:rPr>
                        <a:t>中河内</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smtClean="0">
                          <a:latin typeface="Meiryo UI" panose="020B0604030504040204" pitchFamily="50" charset="-128"/>
                          <a:ea typeface="Meiryo UI" panose="020B0604030504040204" pitchFamily="50" charset="-128"/>
                        </a:rPr>
                        <a:t>2</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smtClean="0">
                          <a:latin typeface="Meiryo UI" panose="020B0604030504040204" pitchFamily="50" charset="-128"/>
                          <a:ea typeface="Meiryo UI" panose="020B0604030504040204" pitchFamily="50" charset="-128"/>
                        </a:rPr>
                        <a:t>4</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endParaRPr kumimoji="1" lang="ja-JP" altLang="en-US" sz="14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382058573"/>
                  </a:ext>
                </a:extLst>
              </a:tr>
              <a:tr h="0">
                <a:tc>
                  <a:txBody>
                    <a:bodyPr/>
                    <a:lstStyle/>
                    <a:p>
                      <a:pPr algn="ctr"/>
                      <a:r>
                        <a:rPr kumimoji="1" lang="ja-JP" altLang="en-US" sz="1400" dirty="0" smtClean="0">
                          <a:latin typeface="Meiryo UI" panose="020B0604030504040204" pitchFamily="50" charset="-128"/>
                          <a:ea typeface="Meiryo UI" panose="020B0604030504040204" pitchFamily="50" charset="-128"/>
                        </a:rPr>
                        <a:t>南河内</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smtClean="0">
                          <a:latin typeface="Meiryo UI" panose="020B0604030504040204" pitchFamily="50" charset="-128"/>
                          <a:ea typeface="Meiryo UI" panose="020B0604030504040204" pitchFamily="50" charset="-128"/>
                        </a:rPr>
                        <a:t>2</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smtClean="0">
                          <a:latin typeface="Meiryo UI" panose="020B0604030504040204" pitchFamily="50" charset="-128"/>
                          <a:ea typeface="Meiryo UI" panose="020B0604030504040204" pitchFamily="50" charset="-128"/>
                        </a:rPr>
                        <a:t>4</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smtClean="0">
                          <a:latin typeface="Meiryo UI" panose="020B0604030504040204" pitchFamily="50" charset="-128"/>
                          <a:ea typeface="Meiryo UI" panose="020B0604030504040204" pitchFamily="50" charset="-128"/>
                        </a:rPr>
                        <a:t>1</a:t>
                      </a:r>
                      <a:endParaRPr kumimoji="1" lang="ja-JP" altLang="en-US" sz="14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903989868"/>
                  </a:ext>
                </a:extLst>
              </a:tr>
              <a:tr h="0">
                <a:tc>
                  <a:txBody>
                    <a:bodyPr/>
                    <a:lstStyle/>
                    <a:p>
                      <a:pPr algn="ctr"/>
                      <a:r>
                        <a:rPr kumimoji="1" lang="ja-JP" altLang="en-US" sz="1400" dirty="0" smtClean="0">
                          <a:latin typeface="Meiryo UI" panose="020B0604030504040204" pitchFamily="50" charset="-128"/>
                          <a:ea typeface="Meiryo UI" panose="020B0604030504040204" pitchFamily="50" charset="-128"/>
                        </a:rPr>
                        <a:t>堺市</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smtClean="0">
                          <a:latin typeface="Meiryo UI" panose="020B0604030504040204" pitchFamily="50" charset="-128"/>
                          <a:ea typeface="Meiryo UI" panose="020B0604030504040204" pitchFamily="50" charset="-128"/>
                        </a:rPr>
                        <a:t>2</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400" dirty="0" smtClean="0">
                          <a:latin typeface="Meiryo UI" panose="020B0604030504040204" pitchFamily="50" charset="-128"/>
                          <a:ea typeface="Meiryo UI" panose="020B0604030504040204" pitchFamily="50" charset="-128"/>
                        </a:rPr>
                        <a:t>２</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smtClean="0">
                          <a:latin typeface="Meiryo UI" panose="020B0604030504040204" pitchFamily="50" charset="-128"/>
                          <a:ea typeface="Meiryo UI" panose="020B0604030504040204" pitchFamily="50" charset="-128"/>
                        </a:rPr>
                        <a:t>1</a:t>
                      </a:r>
                      <a:endParaRPr kumimoji="1" lang="ja-JP" altLang="en-US" sz="14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768946369"/>
                  </a:ext>
                </a:extLst>
              </a:tr>
              <a:tr h="0">
                <a:tc>
                  <a:txBody>
                    <a:bodyPr/>
                    <a:lstStyle/>
                    <a:p>
                      <a:pPr algn="ctr"/>
                      <a:r>
                        <a:rPr kumimoji="1" lang="ja-JP" altLang="en-US" sz="1400" dirty="0" smtClean="0">
                          <a:latin typeface="Meiryo UI" panose="020B0604030504040204" pitchFamily="50" charset="-128"/>
                          <a:ea typeface="Meiryo UI" panose="020B0604030504040204" pitchFamily="50" charset="-128"/>
                        </a:rPr>
                        <a:t>泉州</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smtClean="0">
                          <a:latin typeface="Meiryo UI" panose="020B0604030504040204" pitchFamily="50" charset="-128"/>
                          <a:ea typeface="Meiryo UI" panose="020B0604030504040204" pitchFamily="50" charset="-128"/>
                        </a:rPr>
                        <a:t>2</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smtClean="0">
                          <a:latin typeface="Meiryo UI" panose="020B0604030504040204" pitchFamily="50" charset="-128"/>
                          <a:ea typeface="Meiryo UI" panose="020B0604030504040204" pitchFamily="50" charset="-128"/>
                        </a:rPr>
                        <a:t>4</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endParaRPr kumimoji="1" lang="ja-JP" altLang="en-US" sz="14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758802636"/>
                  </a:ext>
                </a:extLst>
              </a:tr>
              <a:tr h="0">
                <a:tc>
                  <a:txBody>
                    <a:bodyPr/>
                    <a:lstStyle/>
                    <a:p>
                      <a:pPr algn="ctr"/>
                      <a:r>
                        <a:rPr kumimoji="1" lang="ja-JP" altLang="en-US" sz="1400" dirty="0" smtClean="0">
                          <a:latin typeface="Meiryo UI" panose="020B0604030504040204" pitchFamily="50" charset="-128"/>
                          <a:ea typeface="Meiryo UI" panose="020B0604030504040204" pitchFamily="50" charset="-128"/>
                        </a:rPr>
                        <a:t>大阪市</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smtClean="0">
                          <a:latin typeface="Meiryo UI" panose="020B0604030504040204" pitchFamily="50" charset="-128"/>
                          <a:ea typeface="Meiryo UI" panose="020B0604030504040204" pitchFamily="50" charset="-128"/>
                        </a:rPr>
                        <a:t>6</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smtClean="0">
                          <a:latin typeface="Meiryo UI" panose="020B0604030504040204" pitchFamily="50" charset="-128"/>
                          <a:ea typeface="Meiryo UI" panose="020B0604030504040204" pitchFamily="50" charset="-128"/>
                        </a:rPr>
                        <a:t>17</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endParaRPr kumimoji="1" lang="ja-JP" altLang="en-US" sz="14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963857714"/>
                  </a:ext>
                </a:extLst>
              </a:tr>
              <a:tr h="0">
                <a:tc>
                  <a:txBody>
                    <a:bodyPr/>
                    <a:lstStyle/>
                    <a:p>
                      <a:pPr algn="ctr"/>
                      <a:r>
                        <a:rPr kumimoji="1" lang="ja-JP" altLang="en-US" sz="1400" b="1" dirty="0" smtClean="0"/>
                        <a:t>合計</a:t>
                      </a:r>
                      <a:endParaRPr kumimoji="1" lang="ja-JP" altLang="en-US" sz="1400" b="1" dirty="0"/>
                    </a:p>
                  </a:txBody>
                  <a:tcPr>
                    <a:solidFill>
                      <a:schemeClr val="accent6"/>
                    </a:solidFill>
                  </a:tcPr>
                </a:tc>
                <a:tc>
                  <a:txBody>
                    <a:bodyPr/>
                    <a:lstStyle/>
                    <a:p>
                      <a:pPr algn="ctr"/>
                      <a:r>
                        <a:rPr kumimoji="1" lang="en-US" altLang="ja-JP" sz="1400" b="1" dirty="0" smtClean="0"/>
                        <a:t>18</a:t>
                      </a:r>
                      <a:endParaRPr kumimoji="1" lang="ja-JP" altLang="en-US" sz="1400" b="1" dirty="0"/>
                    </a:p>
                  </a:txBody>
                  <a:tcPr>
                    <a:solidFill>
                      <a:schemeClr val="accent6"/>
                    </a:solidFill>
                  </a:tcPr>
                </a:tc>
                <a:tc>
                  <a:txBody>
                    <a:bodyPr/>
                    <a:lstStyle/>
                    <a:p>
                      <a:pPr algn="ctr"/>
                      <a:r>
                        <a:rPr kumimoji="1" lang="en-US" altLang="ja-JP" sz="1400" b="1" dirty="0" smtClean="0"/>
                        <a:t>45</a:t>
                      </a:r>
                      <a:endParaRPr kumimoji="1" lang="ja-JP" altLang="en-US" sz="1400" b="1" dirty="0"/>
                    </a:p>
                  </a:txBody>
                  <a:tcPr>
                    <a:solidFill>
                      <a:schemeClr val="accent6"/>
                    </a:solidFill>
                  </a:tcPr>
                </a:tc>
                <a:tc>
                  <a:txBody>
                    <a:bodyPr/>
                    <a:lstStyle/>
                    <a:p>
                      <a:pPr algn="ctr"/>
                      <a:r>
                        <a:rPr kumimoji="1" lang="en-US" altLang="ja-JP" sz="1400" b="1" dirty="0" smtClean="0"/>
                        <a:t>3</a:t>
                      </a:r>
                      <a:endParaRPr kumimoji="1" lang="ja-JP" altLang="en-US" sz="1400" b="1" dirty="0"/>
                    </a:p>
                  </a:txBody>
                  <a:tcPr>
                    <a:solidFill>
                      <a:schemeClr val="accent6"/>
                    </a:solidFill>
                  </a:tcPr>
                </a:tc>
                <a:extLst>
                  <a:ext uri="{0D108BD9-81ED-4DB2-BD59-A6C34878D82A}">
                    <a16:rowId xmlns:a16="http://schemas.microsoft.com/office/drawing/2014/main" val="710590271"/>
                  </a:ext>
                </a:extLst>
              </a:tr>
            </a:tbl>
          </a:graphicData>
        </a:graphic>
      </p:graphicFrame>
      <p:sp>
        <p:nvSpPr>
          <p:cNvPr id="13" name="テキスト ボックス 12"/>
          <p:cNvSpPr txBox="1"/>
          <p:nvPr/>
        </p:nvSpPr>
        <p:spPr>
          <a:xfrm>
            <a:off x="70340" y="594187"/>
            <a:ext cx="4862730" cy="610103"/>
          </a:xfrm>
          <a:prstGeom prst="rect">
            <a:avLst/>
          </a:prstGeom>
          <a:noFill/>
        </p:spPr>
        <p:txBody>
          <a:bodyPr wrap="square" rtlCol="0">
            <a:spAutoFit/>
          </a:bodyPr>
          <a:lstStyle/>
          <a:p>
            <a:r>
              <a:rPr lang="en-US" altLang="ja-JP" sz="1600" b="1" dirty="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指定の経緯</a:t>
            </a:r>
            <a:r>
              <a:rPr lang="en-US" altLang="ja-JP" sz="1600" b="1" dirty="0">
                <a:latin typeface="Meiryo UI" panose="020B0604030504040204" pitchFamily="50" charset="-128"/>
                <a:ea typeface="Meiryo UI" panose="020B0604030504040204" pitchFamily="50" charset="-128"/>
              </a:rPr>
              <a:t>】</a:t>
            </a:r>
          </a:p>
          <a:p>
            <a:pPr>
              <a:lnSpc>
                <a:spcPts val="2400"/>
              </a:lnSpc>
            </a:pPr>
            <a:r>
              <a:rPr lang="ja-JP" altLang="en-US" sz="1600" dirty="0">
                <a:latin typeface="Meiryo UI" panose="020B0604030504040204" pitchFamily="50" charset="-128"/>
                <a:ea typeface="Meiryo UI" panose="020B0604030504040204" pitchFamily="50" charset="-128"/>
              </a:rPr>
              <a:t>・平成</a:t>
            </a:r>
            <a:r>
              <a:rPr lang="en-US" altLang="ja-JP" sz="1600" dirty="0">
                <a:latin typeface="Meiryo UI" panose="020B0604030504040204" pitchFamily="50" charset="-128"/>
                <a:ea typeface="Meiryo UI" panose="020B0604030504040204" pitchFamily="50" charset="-128"/>
              </a:rPr>
              <a:t>21</a:t>
            </a:r>
            <a:r>
              <a:rPr lang="ja-JP" altLang="en-US" sz="1600" dirty="0">
                <a:latin typeface="Meiryo UI" panose="020B0604030504040204" pitchFamily="50" charset="-128"/>
                <a:ea typeface="Meiryo UI" panose="020B0604030504040204" pitchFamily="50" charset="-128"/>
              </a:rPr>
              <a:t>年</a:t>
            </a:r>
            <a:r>
              <a:rPr lang="en-US" altLang="ja-JP" sz="1600" dirty="0">
                <a:latin typeface="Meiryo UI" panose="020B0604030504040204" pitchFamily="50" charset="-128"/>
                <a:ea typeface="Meiryo UI" panose="020B0604030504040204" pitchFamily="50" charset="-128"/>
              </a:rPr>
              <a:t>4</a:t>
            </a:r>
            <a:r>
              <a:rPr lang="ja-JP" altLang="en-US" sz="1600" dirty="0">
                <a:latin typeface="Meiryo UI" panose="020B0604030504040204" pitchFamily="50" charset="-128"/>
                <a:ea typeface="Meiryo UI" panose="020B0604030504040204" pitchFamily="50" charset="-128"/>
              </a:rPr>
              <a:t>月</a:t>
            </a:r>
            <a:r>
              <a:rPr lang="en-US" altLang="ja-JP" sz="1600" dirty="0">
                <a:latin typeface="Meiryo UI" panose="020B0604030504040204" pitchFamily="50" charset="-128"/>
                <a:ea typeface="Meiryo UI" panose="020B0604030504040204" pitchFamily="50" charset="-128"/>
              </a:rPr>
              <a:t>1</a:t>
            </a:r>
            <a:r>
              <a:rPr lang="ja-JP" altLang="en-US" sz="1600" dirty="0">
                <a:latin typeface="Meiryo UI" panose="020B0604030504040204" pitchFamily="50" charset="-128"/>
                <a:ea typeface="Meiryo UI" panose="020B0604030504040204" pitchFamily="50" charset="-128"/>
              </a:rPr>
              <a:t>日から</a:t>
            </a:r>
            <a:r>
              <a:rPr lang="ja-JP" altLang="en-US" sz="1600" dirty="0" smtClean="0">
                <a:latin typeface="Meiryo UI" panose="020B0604030504040204" pitchFamily="50" charset="-128"/>
                <a:ea typeface="Meiryo UI" panose="020B0604030504040204" pitchFamily="50" charset="-128"/>
              </a:rPr>
              <a:t>指定制度開始</a:t>
            </a:r>
            <a:r>
              <a:rPr lang="ja-JP" altLang="en-US" sz="1600" dirty="0">
                <a:latin typeface="Meiryo UI" panose="020B0604030504040204" pitchFamily="50" charset="-128"/>
                <a:ea typeface="Meiryo UI" panose="020B0604030504040204" pitchFamily="50" charset="-128"/>
              </a:rPr>
              <a:t>。</a:t>
            </a:r>
            <a:endParaRPr lang="en-US" altLang="ja-JP" sz="1600" dirty="0">
              <a:latin typeface="Meiryo UI" panose="020B0604030504040204" pitchFamily="50" charset="-128"/>
              <a:ea typeface="Meiryo UI" panose="020B0604030504040204" pitchFamily="50" charset="-128"/>
            </a:endParaRPr>
          </a:p>
        </p:txBody>
      </p:sp>
      <p:sp>
        <p:nvSpPr>
          <p:cNvPr id="14" name="テキスト ボックス 13"/>
          <p:cNvSpPr txBox="1"/>
          <p:nvPr/>
        </p:nvSpPr>
        <p:spPr>
          <a:xfrm>
            <a:off x="70340" y="1262560"/>
            <a:ext cx="4862730" cy="1831014"/>
          </a:xfrm>
          <a:prstGeom prst="rect">
            <a:avLst/>
          </a:prstGeom>
          <a:noFill/>
        </p:spPr>
        <p:txBody>
          <a:bodyPr wrap="square" rtlCol="0">
            <a:spAutoFit/>
          </a:bodyPr>
          <a:lstStyle/>
          <a:p>
            <a:r>
              <a:rPr lang="en-US" altLang="ja-JP" sz="1600" b="1" dirty="0"/>
              <a:t>【</a:t>
            </a:r>
            <a:r>
              <a:rPr lang="ja-JP" altLang="en-US" sz="1600" b="1" dirty="0">
                <a:latin typeface="Meiryo UI" panose="020B0604030504040204" pitchFamily="50" charset="-128"/>
                <a:ea typeface="Meiryo UI" panose="020B0604030504040204" pitchFamily="50" charset="-128"/>
              </a:rPr>
              <a:t>指定の目的</a:t>
            </a:r>
            <a:r>
              <a:rPr lang="en-US" altLang="ja-JP" sz="1600" b="1" dirty="0">
                <a:latin typeface="Meiryo UI" panose="020B0604030504040204" pitchFamily="50" charset="-128"/>
                <a:ea typeface="Meiryo UI" panose="020B0604030504040204" pitchFamily="50" charset="-128"/>
              </a:rPr>
              <a:t>】</a:t>
            </a:r>
          </a:p>
          <a:p>
            <a:pPr>
              <a:lnSpc>
                <a:spcPts val="2400"/>
              </a:lnSpc>
            </a:pPr>
            <a:r>
              <a:rPr lang="ja-JP" altLang="en-US" sz="1400" dirty="0">
                <a:latin typeface="Meiryo UI" panose="020B0604030504040204" pitchFamily="50" charset="-128"/>
                <a:ea typeface="Meiryo UI" panose="020B0604030504040204" pitchFamily="50" charset="-128"/>
              </a:rPr>
              <a:t>・専門的ながん診療機能の充実を図るため、大阪府がん診療拠点病院を指定することにより、大阪府におけるがん医療水準の向上を図るとともに、府民が安心かつ適切ながん医療が選択できることを目的に設置</a:t>
            </a:r>
            <a:r>
              <a:rPr lang="ja-JP" altLang="en-US" sz="1400" dirty="0" smtClean="0">
                <a:latin typeface="Meiryo UI" panose="020B0604030504040204" pitchFamily="50" charset="-128"/>
                <a:ea typeface="Meiryo UI" panose="020B0604030504040204" pitchFamily="50" charset="-128"/>
              </a:rPr>
              <a:t>。</a:t>
            </a:r>
            <a:endParaRPr lang="en-US" altLang="ja-JP" sz="1400" dirty="0" smtClean="0">
              <a:latin typeface="Meiryo UI" panose="020B0604030504040204" pitchFamily="50" charset="-128"/>
              <a:ea typeface="Meiryo UI" panose="020B0604030504040204" pitchFamily="50" charset="-128"/>
            </a:endParaRPr>
          </a:p>
          <a:p>
            <a:pPr>
              <a:lnSpc>
                <a:spcPts val="2400"/>
              </a:lnSpc>
            </a:pPr>
            <a:r>
              <a:rPr lang="ja-JP" altLang="en-US" sz="1200" dirty="0" smtClean="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大阪府がん診療拠点病院等設置要綱第</a:t>
            </a:r>
            <a:r>
              <a:rPr lang="en-US" altLang="ja-JP" sz="1200" dirty="0">
                <a:latin typeface="Meiryo UI" panose="020B0604030504040204" pitchFamily="50" charset="-128"/>
                <a:ea typeface="Meiryo UI" panose="020B0604030504040204" pitchFamily="50" charset="-128"/>
              </a:rPr>
              <a:t>1</a:t>
            </a:r>
            <a:r>
              <a:rPr lang="ja-JP" altLang="en-US" sz="1200" dirty="0">
                <a:latin typeface="Meiryo UI" panose="020B0604030504040204" pitchFamily="50" charset="-128"/>
                <a:ea typeface="Meiryo UI" panose="020B0604030504040204" pitchFamily="50" charset="-128"/>
              </a:rPr>
              <a:t>条）</a:t>
            </a:r>
            <a:endParaRPr lang="ja-JP" altLang="en-US" sz="1600" dirty="0">
              <a:latin typeface="Meiryo UI" panose="020B0604030504040204" pitchFamily="50" charset="-128"/>
              <a:ea typeface="Meiryo UI" panose="020B0604030504040204" pitchFamily="50" charset="-128"/>
            </a:endParaRPr>
          </a:p>
        </p:txBody>
      </p:sp>
      <p:sp>
        <p:nvSpPr>
          <p:cNvPr id="15" name="テキスト ボックス 14"/>
          <p:cNvSpPr txBox="1"/>
          <p:nvPr/>
        </p:nvSpPr>
        <p:spPr>
          <a:xfrm>
            <a:off x="70338" y="3143189"/>
            <a:ext cx="4862730" cy="1723549"/>
          </a:xfrm>
          <a:prstGeom prst="rect">
            <a:avLst/>
          </a:prstGeom>
          <a:noFill/>
          <a:ln>
            <a:solidFill>
              <a:schemeClr val="accent1">
                <a:shade val="50000"/>
              </a:schemeClr>
            </a:solidFill>
          </a:ln>
        </p:spPr>
        <p:txBody>
          <a:bodyPr wrap="square" rtlCol="0">
            <a:spAutoFit/>
          </a:bodyPr>
          <a:lstStyle/>
          <a:p>
            <a:r>
              <a:rPr lang="en-US" altLang="ja-JP" sz="1400" dirty="0"/>
              <a:t>【</a:t>
            </a:r>
            <a:r>
              <a:rPr lang="ja-JP" altLang="en-US" sz="1400" dirty="0" smtClean="0">
                <a:latin typeface="Meiryo UI" panose="020B0604030504040204" pitchFamily="50" charset="-128"/>
                <a:ea typeface="Meiryo UI" panose="020B0604030504040204" pitchFamily="50" charset="-128"/>
              </a:rPr>
              <a:t>課題①</a:t>
            </a:r>
            <a:r>
              <a:rPr lang="en-US" altLang="ja-JP" sz="1400" dirty="0" smtClean="0">
                <a:latin typeface="Meiryo UI" panose="020B0604030504040204" pitchFamily="50" charset="-128"/>
                <a:ea typeface="Meiryo UI" panose="020B0604030504040204" pitchFamily="50" charset="-128"/>
              </a:rPr>
              <a:t>】</a:t>
            </a:r>
            <a:endParaRPr lang="en-US" altLang="ja-JP" sz="1400" dirty="0">
              <a:latin typeface="Meiryo UI" panose="020B0604030504040204" pitchFamily="50" charset="-128"/>
              <a:ea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rPr>
              <a:t>・５</a:t>
            </a:r>
            <a:r>
              <a:rPr lang="ja-JP" altLang="en-US" sz="1400" dirty="0">
                <a:latin typeface="Meiryo UI" panose="020B0604030504040204" pitchFamily="50" charset="-128"/>
                <a:ea typeface="Meiryo UI" panose="020B0604030504040204" pitchFamily="50" charset="-128"/>
              </a:rPr>
              <a:t>大</a:t>
            </a:r>
            <a:r>
              <a:rPr lang="ja-JP" altLang="en-US" sz="1400" dirty="0" smtClean="0">
                <a:latin typeface="Meiryo UI" panose="020B0604030504040204" pitchFamily="50" charset="-128"/>
                <a:ea typeface="Meiryo UI" panose="020B0604030504040204" pitchFamily="50" charset="-128"/>
              </a:rPr>
              <a:t>がんについて、指定要件で定める集学的治療を提供する体制がない（他院との連携で対応）あるいは治療実績がない、又は極端に少ない拠点</a:t>
            </a:r>
            <a:r>
              <a:rPr lang="ja-JP" altLang="en-US" sz="1400" dirty="0">
                <a:latin typeface="Meiryo UI" panose="020B0604030504040204" pitchFamily="50" charset="-128"/>
                <a:ea typeface="Meiryo UI" panose="020B0604030504040204" pitchFamily="50" charset="-128"/>
              </a:rPr>
              <a:t>病院が</a:t>
            </a:r>
            <a:r>
              <a:rPr lang="ja-JP" altLang="en-US" sz="1400" dirty="0" smtClean="0">
                <a:latin typeface="Meiryo UI" panose="020B0604030504040204" pitchFamily="50" charset="-128"/>
                <a:ea typeface="Meiryo UI" panose="020B0604030504040204" pitchFamily="50" charset="-128"/>
              </a:rPr>
              <a:t>ある。</a:t>
            </a:r>
            <a:endParaRPr lang="en-US" altLang="ja-JP" sz="1400" dirty="0" smtClean="0">
              <a:latin typeface="Meiryo UI" panose="020B0604030504040204" pitchFamily="50" charset="-128"/>
              <a:ea typeface="Meiryo UI" panose="020B0604030504040204" pitchFamily="50" charset="-128"/>
            </a:endParaRPr>
          </a:p>
          <a:p>
            <a:endParaRPr lang="en-US" altLang="ja-JP" sz="1400" dirty="0" smtClean="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「集学的治療」</a:t>
            </a:r>
            <a:r>
              <a:rPr lang="ja-JP" altLang="en-US" sz="1200" dirty="0">
                <a:latin typeface="Meiryo UI" panose="020B0604030504040204" pitchFamily="50" charset="-128"/>
                <a:ea typeface="Meiryo UI" panose="020B0604030504040204" pitchFamily="50" charset="-128"/>
              </a:rPr>
              <a:t>とは</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主に、手術、薬物療法、放射線治療などを組み合わせて行う治療</a:t>
            </a:r>
            <a:r>
              <a:rPr lang="ja-JP" altLang="en-US" sz="1200" dirty="0" smtClean="0">
                <a:latin typeface="Meiryo UI" panose="020B0604030504040204" pitchFamily="50" charset="-128"/>
                <a:ea typeface="Meiryo UI" panose="020B0604030504040204" pitchFamily="50" charset="-128"/>
              </a:rPr>
              <a:t>。その</a:t>
            </a:r>
            <a:r>
              <a:rPr lang="ja-JP" altLang="en-US" sz="1200" dirty="0">
                <a:latin typeface="Meiryo UI" panose="020B0604030504040204" pitchFamily="50" charset="-128"/>
                <a:ea typeface="Meiryo UI" panose="020B0604030504040204" pitchFamily="50" charset="-128"/>
              </a:rPr>
              <a:t>際には、支持療法や緩和ケア、療養生活に欠かせない栄養サポートなども行われる。（国立がん研究センター</a:t>
            </a:r>
            <a:r>
              <a:rPr lang="en-US" altLang="ja-JP" sz="1200" dirty="0">
                <a:latin typeface="Meiryo UI" panose="020B0604030504040204" pitchFamily="50" charset="-128"/>
                <a:ea typeface="Meiryo UI" panose="020B0604030504040204" pitchFamily="50" charset="-128"/>
              </a:rPr>
              <a:t>HP</a:t>
            </a:r>
            <a:r>
              <a:rPr lang="ja-JP" altLang="en-US" sz="1200" dirty="0" smtClean="0">
                <a:latin typeface="Meiryo UI" panose="020B0604030504040204" pitchFamily="50" charset="-128"/>
                <a:ea typeface="Meiryo UI" panose="020B0604030504040204" pitchFamily="50" charset="-128"/>
              </a:rPr>
              <a:t>）</a:t>
            </a:r>
            <a:endParaRPr lang="en-US" altLang="ja-JP" sz="1400" dirty="0">
              <a:latin typeface="Meiryo UI" panose="020B0604030504040204" pitchFamily="50" charset="-128"/>
              <a:ea typeface="Meiryo UI" panose="020B0604030504040204" pitchFamily="50" charset="-128"/>
            </a:endParaRPr>
          </a:p>
        </p:txBody>
      </p:sp>
      <p:sp>
        <p:nvSpPr>
          <p:cNvPr id="16" name="下矢印 15"/>
          <p:cNvSpPr/>
          <p:nvPr/>
        </p:nvSpPr>
        <p:spPr>
          <a:xfrm>
            <a:off x="2138091" y="5552253"/>
            <a:ext cx="675249" cy="40796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a:p>
        </p:txBody>
      </p:sp>
      <p:sp>
        <p:nvSpPr>
          <p:cNvPr id="17" name="テキスト ボックス 16"/>
          <p:cNvSpPr txBox="1"/>
          <p:nvPr/>
        </p:nvSpPr>
        <p:spPr>
          <a:xfrm>
            <a:off x="70339" y="5989923"/>
            <a:ext cx="4862730" cy="738664"/>
          </a:xfrm>
          <a:prstGeom prst="rect">
            <a:avLst/>
          </a:prstGeom>
          <a:noFill/>
          <a:ln>
            <a:noFill/>
          </a:ln>
        </p:spPr>
        <p:txBody>
          <a:bodyPr wrap="square" rtlCol="0">
            <a:spAutoFit/>
          </a:bodyPr>
          <a:lstStyle/>
          <a:p>
            <a:r>
              <a:rPr lang="ja-JP" altLang="en-US" sz="1400" dirty="0">
                <a:latin typeface="Meiryo UI" panose="020B0604030504040204" pitchFamily="50" charset="-128"/>
                <a:ea typeface="Meiryo UI" panose="020B0604030504040204" pitchFamily="50" charset="-128"/>
              </a:rPr>
              <a:t>国の拠点病院の指定要件の変更を踏まえた府拠点病院の指定要件の見直し（</a:t>
            </a:r>
            <a:r>
              <a:rPr lang="en-US" altLang="ja-JP" sz="1400" dirty="0">
                <a:latin typeface="Meiryo UI" panose="020B0604030504040204" pitchFamily="50" charset="-128"/>
                <a:ea typeface="Meiryo UI" panose="020B0604030504040204" pitchFamily="50" charset="-128"/>
              </a:rPr>
              <a:t>R6.4</a:t>
            </a:r>
            <a:r>
              <a:rPr lang="ja-JP" altLang="en-US" sz="1400" dirty="0">
                <a:latin typeface="Meiryo UI" panose="020B0604030504040204" pitchFamily="50" charset="-128"/>
                <a:ea typeface="Meiryo UI" panose="020B0604030504040204" pitchFamily="50" charset="-128"/>
              </a:rPr>
              <a:t>～）にあわせて、上記課題への対応について、検討を</a:t>
            </a:r>
            <a:r>
              <a:rPr lang="ja-JP" altLang="en-US" sz="1400" dirty="0" smtClean="0">
                <a:latin typeface="Meiryo UI" panose="020B0604030504040204" pitchFamily="50" charset="-128"/>
                <a:ea typeface="Meiryo UI" panose="020B0604030504040204" pitchFamily="50" charset="-128"/>
              </a:rPr>
              <a:t>行う。</a:t>
            </a:r>
            <a:endParaRPr lang="ja-JP" altLang="en-US" sz="1400" dirty="0">
              <a:latin typeface="Meiryo UI" panose="020B0604030504040204" pitchFamily="50" charset="-128"/>
              <a:ea typeface="Meiryo UI" panose="020B0604030504040204" pitchFamily="50" charset="-128"/>
            </a:endParaRPr>
          </a:p>
        </p:txBody>
      </p:sp>
      <p:sp>
        <p:nvSpPr>
          <p:cNvPr id="18" name="テキスト ボックス 1"/>
          <p:cNvSpPr txBox="1"/>
          <p:nvPr/>
        </p:nvSpPr>
        <p:spPr>
          <a:xfrm>
            <a:off x="0" y="22798"/>
            <a:ext cx="9144000" cy="504999"/>
          </a:xfrm>
          <a:prstGeom prst="rect">
            <a:avLst/>
          </a:prstGeom>
          <a:solidFill>
            <a:srgbClr val="1F497D">
              <a:lumMod val="50000"/>
            </a:srgbClr>
          </a:solidFill>
          <a:ln w="9525" cmpd="sng">
            <a:noFill/>
          </a:ln>
          <a:effectLst/>
        </p:spPr>
        <p:txBody>
          <a:bodyPr wrap="square" tIns="0" bIns="0" rtlCol="0" anchor="ctr" anchorCtr="0">
            <a:noAutofit/>
          </a:bodyPr>
          <a:lstStyle/>
          <a:p>
            <a:pPr lvl="0">
              <a:defRPr/>
            </a:pPr>
            <a:r>
              <a:rPr kumimoji="0" lang="ja-JP" altLang="en-US" sz="2000" b="1" kern="0" dirty="0" smtClean="0">
                <a:solidFill>
                  <a:srgbClr val="FFFFFF"/>
                </a:solidFill>
                <a:latin typeface="Meiryo UI" panose="020B0604030504040204" pitchFamily="50" charset="-128"/>
                <a:ea typeface="Meiryo UI" panose="020B0604030504040204" pitchFamily="50" charset="-128"/>
                <a:cs typeface="Times New Roman"/>
              </a:rPr>
              <a:t>１</a:t>
            </a:r>
            <a:r>
              <a:rPr kumimoji="0" lang="en-US" altLang="ja-JP" sz="2000" b="1" kern="0" dirty="0" smtClean="0">
                <a:solidFill>
                  <a:srgbClr val="FFFFFF"/>
                </a:solidFill>
                <a:latin typeface="Meiryo UI" panose="020B0604030504040204" pitchFamily="50" charset="-128"/>
                <a:ea typeface="Meiryo UI" panose="020B0604030504040204" pitchFamily="50" charset="-128"/>
                <a:cs typeface="Times New Roman"/>
              </a:rPr>
              <a:t> (</a:t>
            </a:r>
            <a:r>
              <a:rPr kumimoji="0" lang="ja-JP" altLang="en-US" sz="2000" b="1" kern="0" dirty="0" smtClean="0">
                <a:solidFill>
                  <a:srgbClr val="FFFFFF"/>
                </a:solidFill>
                <a:latin typeface="Meiryo UI" panose="020B0604030504040204" pitchFamily="50" charset="-128"/>
                <a:ea typeface="Meiryo UI" panose="020B0604030504040204" pitchFamily="50" charset="-128"/>
                <a:cs typeface="Times New Roman"/>
              </a:rPr>
              <a:t>１</a:t>
            </a:r>
            <a:r>
              <a:rPr kumimoji="0" lang="en-US" altLang="ja-JP" sz="2000" b="1" kern="0" dirty="0" smtClean="0">
                <a:solidFill>
                  <a:srgbClr val="FFFFFF"/>
                </a:solidFill>
                <a:latin typeface="Meiryo UI" panose="020B0604030504040204" pitchFamily="50" charset="-128"/>
                <a:ea typeface="Meiryo UI" panose="020B0604030504040204" pitchFamily="50" charset="-128"/>
                <a:cs typeface="Times New Roman"/>
              </a:rPr>
              <a:t>) </a:t>
            </a:r>
            <a:r>
              <a:rPr kumimoji="0" lang="ja-JP" altLang="en-US" sz="2000" b="1" kern="0" dirty="0" smtClean="0">
                <a:solidFill>
                  <a:srgbClr val="FFFFFF"/>
                </a:solidFill>
                <a:latin typeface="Meiryo UI" panose="020B0604030504040204" pitchFamily="50" charset="-128"/>
                <a:ea typeface="Meiryo UI" panose="020B0604030504040204" pitchFamily="50" charset="-128"/>
                <a:cs typeface="Times New Roman"/>
              </a:rPr>
              <a:t>府</a:t>
            </a:r>
            <a:r>
              <a:rPr kumimoji="0" lang="ja-JP" altLang="en-US" sz="2000" b="1" kern="0" dirty="0">
                <a:solidFill>
                  <a:srgbClr val="FFFFFF"/>
                </a:solidFill>
                <a:latin typeface="Meiryo UI" panose="020B0604030504040204" pitchFamily="50" charset="-128"/>
                <a:ea typeface="Meiryo UI" panose="020B0604030504040204" pitchFamily="50" charset="-128"/>
                <a:cs typeface="Times New Roman"/>
              </a:rPr>
              <a:t>がん診療拠点病院における課題</a:t>
            </a:r>
          </a:p>
        </p:txBody>
      </p:sp>
      <p:sp>
        <p:nvSpPr>
          <p:cNvPr id="19" name="テキスト ボックス 18"/>
          <p:cNvSpPr txBox="1"/>
          <p:nvPr/>
        </p:nvSpPr>
        <p:spPr>
          <a:xfrm>
            <a:off x="5184361" y="640192"/>
            <a:ext cx="3811095" cy="338554"/>
          </a:xfrm>
          <a:prstGeom prst="rect">
            <a:avLst/>
          </a:prstGeom>
          <a:noFill/>
        </p:spPr>
        <p:txBody>
          <a:bodyPr wrap="square" rtlCol="0">
            <a:spAutoFit/>
          </a:bodyPr>
          <a:lstStyle/>
          <a:p>
            <a:r>
              <a:rPr kumimoji="1" lang="en-US" altLang="ja-JP" sz="1600" b="1" dirty="0" smtClean="0">
                <a:latin typeface="Meiryo UI" panose="020B0604030504040204" pitchFamily="50" charset="-128"/>
                <a:ea typeface="Meiryo UI" panose="020B0604030504040204" pitchFamily="50" charset="-128"/>
              </a:rPr>
              <a:t>【</a:t>
            </a:r>
            <a:r>
              <a:rPr kumimoji="1" lang="ja-JP" altLang="en-US" sz="1600" b="1" dirty="0">
                <a:latin typeface="Meiryo UI" panose="020B0604030504040204" pitchFamily="50" charset="-128"/>
                <a:ea typeface="Meiryo UI" panose="020B0604030504040204" pitchFamily="50" charset="-128"/>
              </a:rPr>
              <a:t>大阪</a:t>
            </a:r>
            <a:r>
              <a:rPr kumimoji="1" lang="ja-JP" altLang="en-US" sz="1600" b="1" dirty="0" smtClean="0">
                <a:latin typeface="Meiryo UI" panose="020B0604030504040204" pitchFamily="50" charset="-128"/>
                <a:ea typeface="Meiryo UI" panose="020B0604030504040204" pitchFamily="50" charset="-128"/>
              </a:rPr>
              <a:t>府内のがん診療拠点病院</a:t>
            </a:r>
            <a:r>
              <a:rPr kumimoji="1" lang="en-US" altLang="ja-JP" sz="1600" b="1" dirty="0" smtClean="0">
                <a:latin typeface="Meiryo UI" panose="020B0604030504040204" pitchFamily="50" charset="-128"/>
                <a:ea typeface="Meiryo UI" panose="020B0604030504040204" pitchFamily="50" charset="-128"/>
              </a:rPr>
              <a:t>】</a:t>
            </a:r>
            <a:endParaRPr kumimoji="1" lang="ja-JP" altLang="en-US" sz="1600" b="1" dirty="0">
              <a:latin typeface="Meiryo UI" panose="020B0604030504040204" pitchFamily="50" charset="-128"/>
              <a:ea typeface="Meiryo UI" panose="020B0604030504040204" pitchFamily="50" charset="-128"/>
            </a:endParaRPr>
          </a:p>
        </p:txBody>
      </p:sp>
      <p:sp>
        <p:nvSpPr>
          <p:cNvPr id="2" name="テキスト ボックス 1"/>
          <p:cNvSpPr txBox="1"/>
          <p:nvPr/>
        </p:nvSpPr>
        <p:spPr>
          <a:xfrm>
            <a:off x="122084" y="5059707"/>
            <a:ext cx="4759237" cy="523220"/>
          </a:xfrm>
          <a:prstGeom prst="rect">
            <a:avLst/>
          </a:prstGeom>
          <a:noFill/>
          <a:ln w="15875">
            <a:solidFill>
              <a:schemeClr val="accent1"/>
            </a:solidFill>
            <a:prstDash val="sysDash"/>
          </a:ln>
        </p:spPr>
        <p:txBody>
          <a:bodyPr wrap="square" rtlCol="0">
            <a:spAutoFit/>
          </a:bodyPr>
          <a:lstStyle/>
          <a:p>
            <a:r>
              <a:rPr lang="en-US" altLang="ja-JP" sz="1400" dirty="0">
                <a:latin typeface="Meiryo UI" panose="020B0604030504040204" pitchFamily="50" charset="-128"/>
                <a:ea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rPr>
              <a:t>課題②</a:t>
            </a:r>
            <a:r>
              <a:rPr lang="en-US" altLang="ja-JP" sz="1400" dirty="0" smtClean="0">
                <a:latin typeface="Meiryo UI" panose="020B0604030504040204" pitchFamily="50" charset="-128"/>
                <a:ea typeface="Meiryo UI" panose="020B0604030504040204" pitchFamily="50" charset="-128"/>
              </a:rPr>
              <a:t>】</a:t>
            </a:r>
            <a:endParaRPr lang="en-US" altLang="ja-JP" sz="1400" dirty="0">
              <a:latin typeface="Meiryo UI" panose="020B0604030504040204" pitchFamily="50" charset="-128"/>
              <a:ea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rPr>
              <a:t>・拠点</a:t>
            </a:r>
            <a:r>
              <a:rPr lang="ja-JP" altLang="en-US" sz="1400" dirty="0">
                <a:latin typeface="Meiryo UI" panose="020B0604030504040204" pitchFamily="50" charset="-128"/>
                <a:ea typeface="Meiryo UI" panose="020B0604030504040204" pitchFamily="50" charset="-128"/>
              </a:rPr>
              <a:t>病院以外で突出して実績がある病院が</a:t>
            </a:r>
            <a:r>
              <a:rPr lang="ja-JP" altLang="en-US" sz="1400" dirty="0" smtClean="0">
                <a:latin typeface="Meiryo UI" panose="020B0604030504040204" pitchFamily="50" charset="-128"/>
                <a:ea typeface="Meiryo UI" panose="020B0604030504040204" pitchFamily="50" charset="-128"/>
              </a:rPr>
              <a:t>ある。</a:t>
            </a:r>
            <a:endParaRPr lang="en-US" altLang="ja-JP" sz="1400" dirty="0">
              <a:latin typeface="Meiryo UI" panose="020B0604030504040204" pitchFamily="50" charset="-128"/>
              <a:ea typeface="Meiryo UI" panose="020B0604030504040204" pitchFamily="50" charset="-128"/>
            </a:endParaRPr>
          </a:p>
        </p:txBody>
      </p:sp>
      <p:sp>
        <p:nvSpPr>
          <p:cNvPr id="3" name="スライド番号プレースホルダー 2"/>
          <p:cNvSpPr>
            <a:spLocks noGrp="1"/>
          </p:cNvSpPr>
          <p:nvPr>
            <p:ph type="sldNum" sz="quarter" idx="12"/>
          </p:nvPr>
        </p:nvSpPr>
        <p:spPr>
          <a:xfrm>
            <a:off x="6975052" y="6546025"/>
            <a:ext cx="2057400" cy="365125"/>
          </a:xfrm>
        </p:spPr>
        <p:txBody>
          <a:bodyPr/>
          <a:lstStyle/>
          <a:p>
            <a:fld id="{3EDE3AD1-F2D3-4350-9CA3-EF0FD7A3BA10}" type="slidenum">
              <a:rPr kumimoji="1" lang="ja-JP" altLang="en-US" smtClean="0"/>
              <a:t>1</a:t>
            </a:fld>
            <a:endParaRPr kumimoji="1" lang="ja-JP" altLang="en-US" dirty="0"/>
          </a:p>
        </p:txBody>
      </p:sp>
      <p:sp>
        <p:nvSpPr>
          <p:cNvPr id="7" name="角丸四角形 6"/>
          <p:cNvSpPr/>
          <p:nvPr/>
        </p:nvSpPr>
        <p:spPr>
          <a:xfrm>
            <a:off x="3789140" y="2896701"/>
            <a:ext cx="1259839" cy="340332"/>
          </a:xfrm>
          <a:prstGeom prst="roundRect">
            <a:avLst/>
          </a:prstGeom>
          <a:solidFill>
            <a:schemeClr val="accent4">
              <a:lumMod val="20000"/>
              <a:lumOff val="80000"/>
            </a:schemeClr>
          </a:solidFill>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600" b="1" dirty="0" smtClean="0">
                <a:latin typeface="Meiryo UI" panose="020B0604030504040204" pitchFamily="50" charset="-128"/>
                <a:ea typeface="Meiryo UI" panose="020B0604030504040204" pitchFamily="50" charset="-128"/>
              </a:rPr>
              <a:t>今回検討</a:t>
            </a:r>
            <a:endParaRPr kumimoji="1" lang="ja-JP" altLang="en-US" sz="1600" b="1" dirty="0">
              <a:latin typeface="Meiryo UI" panose="020B0604030504040204" pitchFamily="50" charset="-128"/>
              <a:ea typeface="Meiryo UI" panose="020B0604030504040204" pitchFamily="50" charset="-128"/>
            </a:endParaRPr>
          </a:p>
        </p:txBody>
      </p:sp>
      <p:sp>
        <p:nvSpPr>
          <p:cNvPr id="20" name="角丸四角形 19"/>
          <p:cNvSpPr/>
          <p:nvPr/>
        </p:nvSpPr>
        <p:spPr>
          <a:xfrm>
            <a:off x="3601602" y="4893632"/>
            <a:ext cx="1398494" cy="406996"/>
          </a:xfrm>
          <a:prstGeom prst="roundRect">
            <a:avLst/>
          </a:prstGeom>
          <a:solidFill>
            <a:schemeClr val="accent4">
              <a:lumMod val="20000"/>
              <a:lumOff val="80000"/>
            </a:schemeClr>
          </a:solidFill>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smtClean="0">
                <a:latin typeface="Meiryo UI" panose="020B0604030504040204" pitchFamily="50" charset="-128"/>
                <a:ea typeface="Meiryo UI" panose="020B0604030504040204" pitchFamily="50" charset="-128"/>
              </a:rPr>
              <a:t>来年度以降</a:t>
            </a:r>
            <a:endParaRPr kumimoji="1" lang="en-US" altLang="ja-JP" sz="1200" b="1" dirty="0" smtClean="0">
              <a:latin typeface="Meiryo UI" panose="020B0604030504040204" pitchFamily="50" charset="-128"/>
              <a:ea typeface="Meiryo UI" panose="020B0604030504040204" pitchFamily="50" charset="-128"/>
            </a:endParaRPr>
          </a:p>
          <a:p>
            <a:pPr algn="ctr"/>
            <a:r>
              <a:rPr kumimoji="1" lang="ja-JP" altLang="en-US" sz="1200" b="1" dirty="0" smtClean="0">
                <a:latin typeface="Meiryo UI" panose="020B0604030504040204" pitchFamily="50" charset="-128"/>
                <a:ea typeface="Meiryo UI" panose="020B0604030504040204" pitchFamily="50" charset="-128"/>
              </a:rPr>
              <a:t>検討</a:t>
            </a:r>
            <a:endParaRPr kumimoji="1" lang="ja-JP" altLang="en-US" sz="12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2103133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ボックス 8"/>
          <p:cNvSpPr txBox="1"/>
          <p:nvPr/>
        </p:nvSpPr>
        <p:spPr>
          <a:xfrm>
            <a:off x="66074" y="1376510"/>
            <a:ext cx="9011851" cy="4524315"/>
          </a:xfrm>
          <a:prstGeom prst="rect">
            <a:avLst/>
          </a:prstGeom>
          <a:noFill/>
          <a:ln>
            <a:noFill/>
          </a:ln>
        </p:spPr>
        <p:txBody>
          <a:bodyPr wrap="square" rtlCol="0">
            <a:spAutoFit/>
          </a:bodyPr>
          <a:lstStyle/>
          <a:p>
            <a:r>
              <a:rPr lang="ja-JP" altLang="en-US" sz="1600" dirty="0" smtClean="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知事は、大阪府がん診療拠点病院等設置</a:t>
            </a:r>
            <a:r>
              <a:rPr lang="ja-JP" altLang="en-US" sz="1600" dirty="0" smtClean="0">
                <a:latin typeface="Meiryo UI" panose="020B0604030504040204" pitchFamily="50" charset="-128"/>
                <a:ea typeface="Meiryo UI" panose="020B0604030504040204" pitchFamily="50" charset="-128"/>
              </a:rPr>
              <a:t>要綱第３条</a:t>
            </a:r>
            <a:r>
              <a:rPr lang="ja-JP" altLang="en-US" sz="1600" dirty="0">
                <a:latin typeface="Meiryo UI" panose="020B0604030504040204" pitchFamily="50" charset="-128"/>
                <a:ea typeface="Meiryo UI" panose="020B0604030504040204" pitchFamily="50" charset="-128"/>
              </a:rPr>
              <a:t>第１項第１号の規定により大阪府がん診療拠点病院指定要件を定める</a:t>
            </a:r>
            <a:r>
              <a:rPr lang="ja-JP" altLang="en-US" sz="1600" dirty="0" smtClean="0">
                <a:latin typeface="Meiryo UI" panose="020B0604030504040204" pitchFamily="50" charset="-128"/>
                <a:ea typeface="Meiryo UI" panose="020B0604030504040204" pitchFamily="50" charset="-128"/>
              </a:rPr>
              <a:t>。</a:t>
            </a:r>
            <a:endParaRPr lang="en-US" altLang="ja-JP" sz="1600" dirty="0" smtClean="0">
              <a:latin typeface="Meiryo UI" panose="020B0604030504040204" pitchFamily="50" charset="-128"/>
              <a:ea typeface="Meiryo UI" panose="020B0604030504040204" pitchFamily="50" charset="-128"/>
            </a:endParaRPr>
          </a:p>
          <a:p>
            <a:endParaRPr lang="ja-JP" altLang="en-US"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・府拠点病院の診療機能として、大阪府がん診療拠点病院</a:t>
            </a:r>
            <a:r>
              <a:rPr lang="ja-JP" altLang="en-US" sz="1600" dirty="0" smtClean="0">
                <a:latin typeface="Meiryo UI" panose="020B0604030504040204" pitchFamily="50" charset="-128"/>
                <a:ea typeface="Meiryo UI" panose="020B0604030504040204" pitchFamily="50" charset="-128"/>
              </a:rPr>
              <a:t>指定要件第２の</a:t>
            </a:r>
            <a:r>
              <a:rPr lang="ja-JP" altLang="en-US" sz="1600" dirty="0">
                <a:latin typeface="Meiryo UI" panose="020B0604030504040204" pitchFamily="50" charset="-128"/>
                <a:ea typeface="Meiryo UI" panose="020B0604030504040204" pitchFamily="50" charset="-128"/>
              </a:rPr>
              <a:t>１（１）ア（ア）</a:t>
            </a:r>
            <a:r>
              <a:rPr lang="ja-JP" altLang="en-US" sz="1600" dirty="0" smtClean="0">
                <a:latin typeface="Meiryo UI" panose="020B0604030504040204" pitchFamily="50" charset="-128"/>
                <a:ea typeface="Meiryo UI" panose="020B0604030504040204" pitchFamily="50" charset="-128"/>
              </a:rPr>
              <a:t>において、</a:t>
            </a:r>
            <a:endParaRPr lang="en-US" altLang="ja-JP" sz="1600" dirty="0" smtClean="0">
              <a:latin typeface="Meiryo UI" panose="020B0604030504040204" pitchFamily="50" charset="-128"/>
              <a:ea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我が国に多いがん（肺がん、胃がん、肝がん、大腸がん及び乳がんをいう。以下同じ。）及びその他各医療機関が専門とするがんについて、手術、放射線治療及び薬物療法を効果的に組み合わせた集学的治療及び緩和ケア（以下「集学的治療等」という。）を提供する体制を有する（放射線治療については、他の医療機関との連携によって対応できる体制を有することも可とする。）とともに、各学会の診療ガイドラインに準ずる標準的治療（以下「標準的治療」という。）等がん患者の状態に応じた適切な治療を提供する</a:t>
            </a:r>
            <a:r>
              <a:rPr lang="ja-JP" altLang="en-US" sz="1600" dirty="0" smtClean="0">
                <a:latin typeface="Meiryo UI" panose="020B0604030504040204" pitchFamily="50" charset="-128"/>
                <a:ea typeface="Meiryo UI" panose="020B0604030504040204" pitchFamily="50" charset="-128"/>
              </a:rPr>
              <a:t>こと」を指定要件</a:t>
            </a:r>
            <a:r>
              <a:rPr lang="ja-JP" altLang="en-US" sz="1600" dirty="0">
                <a:latin typeface="Meiryo UI" panose="020B0604030504040204" pitchFamily="50" charset="-128"/>
                <a:ea typeface="Meiryo UI" panose="020B0604030504040204" pitchFamily="50" charset="-128"/>
              </a:rPr>
              <a:t>としている</a:t>
            </a:r>
            <a:r>
              <a:rPr lang="ja-JP" altLang="en-US" sz="1600" dirty="0" smtClean="0">
                <a:latin typeface="Meiryo UI" panose="020B0604030504040204" pitchFamily="50" charset="-128"/>
                <a:ea typeface="Meiryo UI" panose="020B0604030504040204" pitchFamily="50" charset="-128"/>
              </a:rPr>
              <a:t>。</a:t>
            </a:r>
            <a:endParaRPr lang="en-US" altLang="ja-JP" sz="1600" dirty="0" smtClean="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診療</a:t>
            </a:r>
            <a:r>
              <a:rPr lang="ja-JP" altLang="en-US" sz="1600" dirty="0" smtClean="0">
                <a:latin typeface="Meiryo UI" panose="020B0604030504040204" pitchFamily="50" charset="-128"/>
                <a:ea typeface="Meiryo UI" panose="020B0604030504040204" pitchFamily="50" charset="-128"/>
              </a:rPr>
              <a:t>実績　</a:t>
            </a:r>
            <a:endParaRPr lang="en-US" altLang="ja-JP" sz="1600" dirty="0" smtClean="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大阪府がん診療拠点病院指定要件第２の２アにおいて、以下</a:t>
            </a:r>
            <a:r>
              <a:rPr lang="ja-JP" altLang="en-US" sz="1600" dirty="0">
                <a:latin typeface="Meiryo UI" panose="020B0604030504040204" pitchFamily="50" charset="-128"/>
                <a:ea typeface="Meiryo UI" panose="020B0604030504040204" pitchFamily="50" charset="-128"/>
              </a:rPr>
              <a:t>の項目をそれぞれ満たす</a:t>
            </a:r>
            <a:r>
              <a:rPr lang="ja-JP" altLang="en-US" sz="1600" dirty="0" smtClean="0">
                <a:latin typeface="Meiryo UI" panose="020B0604030504040204" pitchFamily="50" charset="-128"/>
                <a:ea typeface="Meiryo UI" panose="020B0604030504040204" pitchFamily="50" charset="-128"/>
              </a:rPr>
              <a:t>ことを指定要件としている </a:t>
            </a:r>
            <a:endParaRPr lang="ja-JP" altLang="en-US"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（ア）　</a:t>
            </a:r>
            <a:r>
              <a:rPr lang="ja-JP" altLang="en-US" sz="1600" dirty="0" smtClean="0">
                <a:latin typeface="Meiryo UI" panose="020B0604030504040204" pitchFamily="50" charset="-128"/>
                <a:ea typeface="Meiryo UI" panose="020B0604030504040204" pitchFamily="50" charset="-128"/>
              </a:rPr>
              <a:t>院内がん</a:t>
            </a:r>
            <a:r>
              <a:rPr lang="ja-JP" altLang="en-US" sz="1600" dirty="0">
                <a:latin typeface="Meiryo UI" panose="020B0604030504040204" pitchFamily="50" charset="-128"/>
                <a:ea typeface="Meiryo UI" panose="020B0604030504040204" pitchFamily="50" charset="-128"/>
              </a:rPr>
              <a:t>登録数（入院、外来は問わない自施設初回治療分</a:t>
            </a:r>
            <a:r>
              <a:rPr lang="ja-JP" altLang="en-US" sz="1600" dirty="0" smtClean="0">
                <a:latin typeface="Meiryo UI" panose="020B0604030504040204" pitchFamily="50" charset="-128"/>
                <a:ea typeface="Meiryo UI" panose="020B0604030504040204" pitchFamily="50" charset="-128"/>
              </a:rPr>
              <a:t>）年間</a:t>
            </a:r>
            <a:r>
              <a:rPr lang="ja-JP" altLang="en-US" sz="1600" dirty="0">
                <a:latin typeface="Meiryo UI" panose="020B0604030504040204" pitchFamily="50" charset="-128"/>
                <a:ea typeface="Meiryo UI" panose="020B0604030504040204" pitchFamily="50" charset="-128"/>
              </a:rPr>
              <a:t>２００件以上</a:t>
            </a:r>
          </a:p>
          <a:p>
            <a:r>
              <a:rPr lang="ja-JP" altLang="en-US" sz="1600" dirty="0" smtClean="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イ）　悪性腫瘍の手術件数　年間２００件以上</a:t>
            </a:r>
            <a:endParaRPr lang="en-US" altLang="ja-JP" sz="1600" dirty="0" smtClean="0">
              <a:latin typeface="Meiryo UI" panose="020B0604030504040204" pitchFamily="50" charset="-128"/>
              <a:ea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ウ）　がんに係る薬物療法のべ患者数　年間４００人</a:t>
            </a:r>
            <a:r>
              <a:rPr lang="ja-JP" altLang="en-US" sz="1600" dirty="0" smtClean="0">
                <a:latin typeface="Meiryo UI" panose="020B0604030504040204" pitchFamily="50" charset="-128"/>
                <a:ea typeface="Meiryo UI" panose="020B0604030504040204" pitchFamily="50" charset="-128"/>
              </a:rPr>
              <a:t>以上</a:t>
            </a:r>
            <a:endParaRPr lang="ja-JP" altLang="en-US"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（エ）　緩和ケアチームの新規介入患者数　年間３５人以上</a:t>
            </a:r>
            <a:endParaRPr lang="en-US" altLang="ja-JP" sz="1600" dirty="0" smtClean="0">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a:xfrm>
            <a:off x="7017785" y="6356351"/>
            <a:ext cx="2057400" cy="365125"/>
          </a:xfrm>
        </p:spPr>
        <p:txBody>
          <a:bodyPr/>
          <a:lstStyle/>
          <a:p>
            <a:fld id="{3EDE3AD1-F2D3-4350-9CA3-EF0FD7A3BA10}" type="slidenum">
              <a:rPr kumimoji="1" lang="ja-JP" altLang="en-US" smtClean="0"/>
              <a:t>2</a:t>
            </a:fld>
            <a:endParaRPr kumimoji="1" lang="ja-JP" altLang="en-US"/>
          </a:p>
        </p:txBody>
      </p:sp>
      <p:sp>
        <p:nvSpPr>
          <p:cNvPr id="6" name="テキスト ボックス 1"/>
          <p:cNvSpPr txBox="1"/>
          <p:nvPr/>
        </p:nvSpPr>
        <p:spPr>
          <a:xfrm>
            <a:off x="0" y="0"/>
            <a:ext cx="9144000" cy="504999"/>
          </a:xfrm>
          <a:prstGeom prst="rect">
            <a:avLst/>
          </a:prstGeom>
          <a:solidFill>
            <a:srgbClr val="1F497D">
              <a:lumMod val="50000"/>
            </a:srgbClr>
          </a:solidFill>
          <a:ln w="9525" cmpd="sng">
            <a:noFill/>
          </a:ln>
          <a:effectLst/>
        </p:spPr>
        <p:txBody>
          <a:bodyPr wrap="square" tIns="0" bIns="0" rtlCol="0" anchor="ctr" anchorCtr="0">
            <a:noAutofit/>
          </a:bodyPr>
          <a:lstStyle/>
          <a:p>
            <a:pPr lvl="0">
              <a:defRPr/>
            </a:pPr>
            <a:r>
              <a:rPr lang="ja-JP" altLang="en-US" sz="2000" b="1" kern="0" dirty="0" smtClean="0">
                <a:solidFill>
                  <a:srgbClr val="FFFFFF"/>
                </a:solidFill>
                <a:latin typeface="Meiryo UI" panose="020B0604030504040204" pitchFamily="50" charset="-128"/>
                <a:ea typeface="Meiryo UI" panose="020B0604030504040204" pitchFamily="50" charset="-128"/>
                <a:cs typeface="Times New Roman"/>
              </a:rPr>
              <a:t> ＜</a:t>
            </a:r>
            <a:r>
              <a:rPr kumimoji="0" lang="ja-JP" altLang="en-US" sz="2000" b="1" kern="0" dirty="0" smtClean="0">
                <a:solidFill>
                  <a:srgbClr val="FFFFFF"/>
                </a:solidFill>
                <a:latin typeface="Meiryo UI" panose="020B0604030504040204" pitchFamily="50" charset="-128"/>
                <a:ea typeface="Meiryo UI" panose="020B0604030504040204" pitchFamily="50" charset="-128"/>
                <a:cs typeface="Times New Roman"/>
              </a:rPr>
              <a:t>参考</a:t>
            </a:r>
            <a:r>
              <a:rPr lang="ja-JP" altLang="en-US" sz="2000" b="1" kern="0" dirty="0" smtClean="0">
                <a:solidFill>
                  <a:srgbClr val="FFFFFF"/>
                </a:solidFill>
                <a:latin typeface="Meiryo UI" panose="020B0604030504040204" pitchFamily="50" charset="-128"/>
                <a:ea typeface="Meiryo UI" panose="020B0604030504040204" pitchFamily="50" charset="-128"/>
                <a:cs typeface="Times New Roman"/>
              </a:rPr>
              <a:t>＞ </a:t>
            </a:r>
            <a:r>
              <a:rPr kumimoji="0" lang="ja-JP" altLang="en-US" sz="2000" b="1" kern="0" dirty="0" smtClean="0">
                <a:solidFill>
                  <a:srgbClr val="FFFFFF"/>
                </a:solidFill>
                <a:latin typeface="Meiryo UI" panose="020B0604030504040204" pitchFamily="50" charset="-128"/>
                <a:ea typeface="Meiryo UI" panose="020B0604030504040204" pitchFamily="50" charset="-128"/>
                <a:cs typeface="Times New Roman"/>
              </a:rPr>
              <a:t>府がん診療拠点病院の指定要件</a:t>
            </a:r>
            <a:endParaRPr kumimoji="0" lang="ja-JP" altLang="en-US" sz="2000" b="1" kern="0" dirty="0">
              <a:solidFill>
                <a:srgbClr val="FFFFFF"/>
              </a:solidFill>
              <a:latin typeface="Meiryo UI" panose="020B0604030504040204" pitchFamily="50" charset="-128"/>
              <a:ea typeface="Meiryo UI" panose="020B0604030504040204" pitchFamily="50" charset="-128"/>
              <a:cs typeface="Times New Roman"/>
            </a:endParaRPr>
          </a:p>
        </p:txBody>
      </p:sp>
    </p:spTree>
    <p:extLst>
      <p:ext uri="{BB962C8B-B14F-4D97-AF65-F5344CB8AC3E}">
        <p14:creationId xmlns:p14="http://schemas.microsoft.com/office/powerpoint/2010/main" val="23023563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1"/>
          <p:cNvSpPr txBox="1"/>
          <p:nvPr/>
        </p:nvSpPr>
        <p:spPr>
          <a:xfrm>
            <a:off x="0" y="-32613"/>
            <a:ext cx="9144000" cy="504999"/>
          </a:xfrm>
          <a:prstGeom prst="rect">
            <a:avLst/>
          </a:prstGeom>
          <a:solidFill>
            <a:srgbClr val="1F497D">
              <a:lumMod val="50000"/>
            </a:srgbClr>
          </a:solidFill>
          <a:ln w="9525" cmpd="sng">
            <a:noFill/>
          </a:ln>
          <a:effectLst/>
        </p:spPr>
        <p:txBody>
          <a:bodyPr wrap="square" tIns="0" bIns="0" rtlCol="0" anchor="ctr" anchorCtr="0">
            <a:noAutofit/>
          </a:bodyPr>
          <a:lstStyle/>
          <a:p>
            <a:pPr lvl="0">
              <a:defRPr/>
            </a:pPr>
            <a:r>
              <a:rPr lang="ja-JP" altLang="en-US" sz="2000" b="1" kern="0" dirty="0" smtClean="0">
                <a:solidFill>
                  <a:srgbClr val="FFFFFF"/>
                </a:solidFill>
                <a:latin typeface="Meiryo UI" panose="020B0604030504040204" pitchFamily="50" charset="-128"/>
                <a:ea typeface="Meiryo UI" panose="020B0604030504040204" pitchFamily="50" charset="-128"/>
                <a:cs typeface="Times New Roman"/>
              </a:rPr>
              <a:t>１</a:t>
            </a:r>
            <a:r>
              <a:rPr lang="en-US" altLang="ja-JP" sz="2000" b="1" kern="0" dirty="0" smtClean="0">
                <a:solidFill>
                  <a:srgbClr val="FFFFFF"/>
                </a:solidFill>
                <a:latin typeface="Meiryo UI" panose="020B0604030504040204" pitchFamily="50" charset="-128"/>
                <a:ea typeface="Meiryo UI" panose="020B0604030504040204" pitchFamily="50" charset="-128"/>
                <a:cs typeface="Times New Roman"/>
              </a:rPr>
              <a:t> (</a:t>
            </a:r>
            <a:r>
              <a:rPr kumimoji="0" lang="ja-JP" altLang="en-US" sz="2000" b="1" kern="0" dirty="0" smtClean="0">
                <a:solidFill>
                  <a:srgbClr val="FFFFFF"/>
                </a:solidFill>
                <a:latin typeface="Meiryo UI" panose="020B0604030504040204" pitchFamily="50" charset="-128"/>
                <a:ea typeface="Meiryo UI" panose="020B0604030504040204" pitchFamily="50" charset="-128"/>
                <a:cs typeface="Times New Roman"/>
              </a:rPr>
              <a:t>２</a:t>
            </a:r>
            <a:r>
              <a:rPr kumimoji="0" lang="en-US" altLang="ja-JP" sz="2000" b="1" kern="0" dirty="0" smtClean="0">
                <a:solidFill>
                  <a:srgbClr val="FFFFFF"/>
                </a:solidFill>
                <a:latin typeface="Meiryo UI" panose="020B0604030504040204" pitchFamily="50" charset="-128"/>
                <a:ea typeface="Meiryo UI" panose="020B0604030504040204" pitchFamily="50" charset="-128"/>
                <a:cs typeface="Times New Roman"/>
              </a:rPr>
              <a:t>)</a:t>
            </a:r>
            <a:r>
              <a:rPr kumimoji="0" lang="ja-JP" altLang="en-US" sz="2000" b="1" kern="0" dirty="0" smtClean="0">
                <a:solidFill>
                  <a:srgbClr val="FFFFFF"/>
                </a:solidFill>
                <a:latin typeface="Meiryo UI" panose="020B0604030504040204" pitchFamily="50" charset="-128"/>
                <a:ea typeface="Meiryo UI" panose="020B0604030504040204" pitchFamily="50" charset="-128"/>
                <a:cs typeface="Times New Roman"/>
              </a:rPr>
              <a:t>－１ 肺がん治療における集学的治療の実態について</a:t>
            </a:r>
            <a:endParaRPr kumimoji="0" lang="ja-JP" altLang="en-US" sz="2000" b="1" kern="0" dirty="0">
              <a:solidFill>
                <a:srgbClr val="FFFFFF"/>
              </a:solidFill>
              <a:latin typeface="Meiryo UI" panose="020B0604030504040204" pitchFamily="50" charset="-128"/>
              <a:ea typeface="Meiryo UI" panose="020B0604030504040204" pitchFamily="50" charset="-128"/>
              <a:cs typeface="Times New Roman"/>
            </a:endParaRPr>
          </a:p>
        </p:txBody>
      </p:sp>
      <p:graphicFrame>
        <p:nvGraphicFramePr>
          <p:cNvPr id="6" name="表 5"/>
          <p:cNvGraphicFramePr>
            <a:graphicFrameLocks noGrp="1"/>
          </p:cNvGraphicFramePr>
          <p:nvPr>
            <p:extLst>
              <p:ext uri="{D42A27DB-BD31-4B8C-83A1-F6EECF244321}">
                <p14:modId xmlns:p14="http://schemas.microsoft.com/office/powerpoint/2010/main" val="342074375"/>
              </p:ext>
            </p:extLst>
          </p:nvPr>
        </p:nvGraphicFramePr>
        <p:xfrm>
          <a:off x="429461" y="756677"/>
          <a:ext cx="8364071" cy="4572000"/>
        </p:xfrm>
        <a:graphic>
          <a:graphicData uri="http://schemas.openxmlformats.org/drawingml/2006/table">
            <a:tbl>
              <a:tblPr firstRow="1" bandRow="1">
                <a:tableStyleId>{5C22544A-7EE6-4342-B048-85BDC9FD1C3A}</a:tableStyleId>
              </a:tblPr>
              <a:tblGrid>
                <a:gridCol w="833718">
                  <a:extLst>
                    <a:ext uri="{9D8B030D-6E8A-4147-A177-3AD203B41FA5}">
                      <a16:colId xmlns:a16="http://schemas.microsoft.com/office/drawing/2014/main" val="4102097118"/>
                    </a:ext>
                  </a:extLst>
                </a:gridCol>
                <a:gridCol w="1464555">
                  <a:extLst>
                    <a:ext uri="{9D8B030D-6E8A-4147-A177-3AD203B41FA5}">
                      <a16:colId xmlns:a16="http://schemas.microsoft.com/office/drawing/2014/main" val="3345044351"/>
                    </a:ext>
                  </a:extLst>
                </a:gridCol>
                <a:gridCol w="990238">
                  <a:extLst>
                    <a:ext uri="{9D8B030D-6E8A-4147-A177-3AD203B41FA5}">
                      <a16:colId xmlns:a16="http://schemas.microsoft.com/office/drawing/2014/main" val="4164824513"/>
                    </a:ext>
                  </a:extLst>
                </a:gridCol>
                <a:gridCol w="990238">
                  <a:extLst>
                    <a:ext uri="{9D8B030D-6E8A-4147-A177-3AD203B41FA5}">
                      <a16:colId xmlns:a16="http://schemas.microsoft.com/office/drawing/2014/main" val="2927259873"/>
                    </a:ext>
                  </a:extLst>
                </a:gridCol>
                <a:gridCol w="996030">
                  <a:extLst>
                    <a:ext uri="{9D8B030D-6E8A-4147-A177-3AD203B41FA5}">
                      <a16:colId xmlns:a16="http://schemas.microsoft.com/office/drawing/2014/main" val="3505811226"/>
                    </a:ext>
                  </a:extLst>
                </a:gridCol>
                <a:gridCol w="996030">
                  <a:extLst>
                    <a:ext uri="{9D8B030D-6E8A-4147-A177-3AD203B41FA5}">
                      <a16:colId xmlns:a16="http://schemas.microsoft.com/office/drawing/2014/main" val="558647461"/>
                    </a:ext>
                  </a:extLst>
                </a:gridCol>
                <a:gridCol w="1098180">
                  <a:extLst>
                    <a:ext uri="{9D8B030D-6E8A-4147-A177-3AD203B41FA5}">
                      <a16:colId xmlns:a16="http://schemas.microsoft.com/office/drawing/2014/main" val="3859908729"/>
                    </a:ext>
                  </a:extLst>
                </a:gridCol>
                <a:gridCol w="995082">
                  <a:extLst>
                    <a:ext uri="{9D8B030D-6E8A-4147-A177-3AD203B41FA5}">
                      <a16:colId xmlns:a16="http://schemas.microsoft.com/office/drawing/2014/main" val="1358201488"/>
                    </a:ext>
                  </a:extLst>
                </a:gridCol>
              </a:tblGrid>
              <a:tr h="247869">
                <a:tc rowSpan="2" gridSpan="2">
                  <a:txBody>
                    <a:bodyPr/>
                    <a:lstStyle/>
                    <a:p>
                      <a:pPr algn="ctr"/>
                      <a:r>
                        <a:rPr kumimoji="1" lang="ja-JP" altLang="en-US" sz="1100" dirty="0" smtClean="0">
                          <a:latin typeface="Meiryo UI" panose="020B0604030504040204" pitchFamily="50" charset="-128"/>
                          <a:ea typeface="Meiryo UI" panose="020B0604030504040204" pitchFamily="50" charset="-128"/>
                        </a:rPr>
                        <a:t>該当病院</a:t>
                      </a:r>
                      <a:endParaRPr kumimoji="1" lang="ja-JP" altLang="en-US" sz="1100" dirty="0">
                        <a:latin typeface="Meiryo UI" panose="020B0604030504040204" pitchFamily="50" charset="-128"/>
                        <a:ea typeface="Meiryo UI" panose="020B0604030504040204" pitchFamily="50" charset="-128"/>
                      </a:endParaRPr>
                    </a:p>
                  </a:txBody>
                  <a:tcPr anchor="ctr"/>
                </a:tc>
                <a:tc rowSpan="2" hMerge="1">
                  <a:txBody>
                    <a:bodyPr/>
                    <a:lstStyle/>
                    <a:p>
                      <a:endParaRPr kumimoji="1" lang="ja-JP" altLang="en-US" dirty="0"/>
                    </a:p>
                  </a:txBody>
                  <a:tcPr/>
                </a:tc>
                <a:tc gridSpan="2">
                  <a:txBody>
                    <a:bodyPr/>
                    <a:lstStyle/>
                    <a:p>
                      <a:pPr algn="ctr"/>
                      <a:r>
                        <a:rPr kumimoji="1" lang="ja-JP" altLang="en-US" sz="1100" dirty="0" smtClean="0">
                          <a:latin typeface="Meiryo UI" panose="020B0604030504040204" pitchFamily="50" charset="-128"/>
                          <a:ea typeface="Meiryo UI" panose="020B0604030504040204" pitchFamily="50" charset="-128"/>
                        </a:rPr>
                        <a:t>手術</a:t>
                      </a:r>
                      <a:endParaRPr kumimoji="1" lang="ja-JP" altLang="en-US" sz="1100" dirty="0">
                        <a:latin typeface="Meiryo UI" panose="020B0604030504040204" pitchFamily="50" charset="-128"/>
                        <a:ea typeface="Meiryo UI" panose="020B0604030504040204" pitchFamily="50" charset="-128"/>
                      </a:endParaRPr>
                    </a:p>
                  </a:txBody>
                  <a:tcPr anchor="ctr"/>
                </a:tc>
                <a:tc hMerge="1">
                  <a:txBody>
                    <a:bodyPr/>
                    <a:lstStyle/>
                    <a:p>
                      <a:pPr algn="ctr"/>
                      <a:endParaRPr kumimoji="1" lang="ja-JP" altLang="en-US" sz="1100" dirty="0">
                        <a:latin typeface="Meiryo UI" panose="020B0604030504040204" pitchFamily="50" charset="-128"/>
                        <a:ea typeface="Meiryo UI" panose="020B0604030504040204" pitchFamily="50" charset="-128"/>
                      </a:endParaRPr>
                    </a:p>
                  </a:txBody>
                  <a:tcPr anchor="ctr"/>
                </a:tc>
                <a:tc gridSpan="2">
                  <a:txBody>
                    <a:bodyPr/>
                    <a:lstStyle/>
                    <a:p>
                      <a:pPr algn="ctr"/>
                      <a:r>
                        <a:rPr kumimoji="1" lang="ja-JP" altLang="en-US" sz="1100" dirty="0" smtClean="0">
                          <a:latin typeface="Meiryo UI" panose="020B0604030504040204" pitchFamily="50" charset="-128"/>
                          <a:ea typeface="Meiryo UI" panose="020B0604030504040204" pitchFamily="50" charset="-128"/>
                        </a:rPr>
                        <a:t>放射線</a:t>
                      </a:r>
                      <a:endParaRPr kumimoji="1" lang="ja-JP" altLang="en-US" sz="1100" dirty="0">
                        <a:latin typeface="Meiryo UI" panose="020B0604030504040204" pitchFamily="50" charset="-128"/>
                        <a:ea typeface="Meiryo UI" panose="020B0604030504040204" pitchFamily="50" charset="-128"/>
                      </a:endParaRPr>
                    </a:p>
                  </a:txBody>
                  <a:tcPr anchor="ctr"/>
                </a:tc>
                <a:tc hMerge="1">
                  <a:txBody>
                    <a:bodyPr/>
                    <a:lstStyle/>
                    <a:p>
                      <a:pPr algn="ctr"/>
                      <a:endParaRPr kumimoji="1" lang="ja-JP" altLang="en-US" sz="1100" dirty="0">
                        <a:latin typeface="Meiryo UI" panose="020B0604030504040204" pitchFamily="50" charset="-128"/>
                        <a:ea typeface="Meiryo UI" panose="020B0604030504040204" pitchFamily="50" charset="-128"/>
                      </a:endParaRPr>
                    </a:p>
                  </a:txBody>
                  <a:tcPr anchor="ctr"/>
                </a:tc>
                <a:tc gridSpan="2">
                  <a:txBody>
                    <a:bodyPr/>
                    <a:lstStyle/>
                    <a:p>
                      <a:pPr algn="ctr"/>
                      <a:r>
                        <a:rPr kumimoji="1" lang="ja-JP" altLang="en-US" sz="1100" dirty="0" smtClean="0">
                          <a:latin typeface="Meiryo UI" panose="020B0604030504040204" pitchFamily="50" charset="-128"/>
                          <a:ea typeface="Meiryo UI" panose="020B0604030504040204" pitchFamily="50" charset="-128"/>
                        </a:rPr>
                        <a:t>薬物</a:t>
                      </a:r>
                      <a:endParaRPr kumimoji="1" lang="ja-JP" altLang="en-US" sz="1100" dirty="0">
                        <a:latin typeface="Meiryo UI" panose="020B0604030504040204" pitchFamily="50" charset="-128"/>
                        <a:ea typeface="Meiryo UI" panose="020B0604030504040204" pitchFamily="50" charset="-128"/>
                      </a:endParaRPr>
                    </a:p>
                  </a:txBody>
                  <a:tcPr anchor="ctr"/>
                </a:tc>
                <a:tc hMerge="1">
                  <a:txBody>
                    <a:bodyPr/>
                    <a:lstStyle/>
                    <a:p>
                      <a:pPr algn="ctr"/>
                      <a:endParaRPr kumimoji="1" lang="ja-JP" altLang="en-US" sz="11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331112682"/>
                  </a:ext>
                </a:extLst>
              </a:tr>
              <a:tr h="408255">
                <a:tc gridSpan="2" vMerge="1">
                  <a:txBody>
                    <a:bodyPr/>
                    <a:lstStyle/>
                    <a:p>
                      <a:endParaRPr kumimoji="1" lang="ja-JP" altLang="en-US"/>
                    </a:p>
                  </a:txBody>
                  <a:tcPr/>
                </a:tc>
                <a:tc hMerge="1" vMerge="1">
                  <a:txBody>
                    <a:bodyPr/>
                    <a:lstStyle/>
                    <a:p>
                      <a:endParaRPr kumimoji="1" lang="ja-JP" altLang="en-US" dirty="0"/>
                    </a:p>
                  </a:txBody>
                  <a:tcPr/>
                </a:tc>
                <a:tc>
                  <a:txBody>
                    <a:bodyPr/>
                    <a:lstStyle/>
                    <a:p>
                      <a:pPr algn="ctr"/>
                      <a:r>
                        <a:rPr kumimoji="1" lang="ja-JP" altLang="en-US" sz="1100" dirty="0" smtClean="0">
                          <a:latin typeface="Meiryo UI" panose="020B0604030504040204" pitchFamily="50" charset="-128"/>
                          <a:ea typeface="Meiryo UI" panose="020B0604030504040204" pitchFamily="50" charset="-128"/>
                        </a:rPr>
                        <a:t>診療実績</a:t>
                      </a:r>
                      <a:endParaRPr kumimoji="1" lang="en-US" altLang="ja-JP" sz="1100" dirty="0" smtClean="0">
                        <a:latin typeface="Meiryo UI" panose="020B0604030504040204" pitchFamily="50" charset="-128"/>
                        <a:ea typeface="Meiryo UI" panose="020B0604030504040204" pitchFamily="50" charset="-128"/>
                      </a:endParaRPr>
                    </a:p>
                    <a:p>
                      <a:pPr algn="ctr"/>
                      <a:r>
                        <a:rPr kumimoji="1" lang="ja-JP" altLang="en-US" sz="1100" dirty="0" smtClean="0">
                          <a:latin typeface="Meiryo UI" panose="020B0604030504040204" pitchFamily="50" charset="-128"/>
                          <a:ea typeface="Meiryo UI" panose="020B0604030504040204" pitchFamily="50" charset="-128"/>
                        </a:rPr>
                        <a:t>（Ｒ３）</a:t>
                      </a:r>
                      <a:endParaRPr kumimoji="1" lang="ja-JP" altLang="en-US" sz="11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100" dirty="0" smtClean="0">
                          <a:latin typeface="Meiryo UI" panose="020B0604030504040204" pitchFamily="50" charset="-128"/>
                          <a:ea typeface="Meiryo UI" panose="020B0604030504040204" pitchFamily="50" charset="-128"/>
                        </a:rPr>
                        <a:t>医師確保</a:t>
                      </a:r>
                      <a:endParaRPr kumimoji="1" lang="ja-JP" altLang="en-US" sz="11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100" dirty="0" smtClean="0">
                          <a:latin typeface="Meiryo UI" panose="020B0604030504040204" pitchFamily="50" charset="-128"/>
                          <a:ea typeface="Meiryo UI" panose="020B0604030504040204" pitchFamily="50" charset="-128"/>
                        </a:rPr>
                        <a:t>診療実績</a:t>
                      </a:r>
                      <a:endParaRPr kumimoji="1" lang="en-US" altLang="ja-JP" sz="1100" dirty="0" smtClean="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rPr>
                        <a:t>（Ｒ３）</a:t>
                      </a:r>
                    </a:p>
                  </a:txBody>
                  <a:tcPr anchor="ctr"/>
                </a:tc>
                <a:tc>
                  <a:txBody>
                    <a:bodyPr/>
                    <a:lstStyle/>
                    <a:p>
                      <a:pPr algn="ctr"/>
                      <a:r>
                        <a:rPr kumimoji="1" lang="ja-JP" altLang="en-US" sz="1100" dirty="0" smtClean="0">
                          <a:latin typeface="Meiryo UI" panose="020B0604030504040204" pitchFamily="50" charset="-128"/>
                          <a:ea typeface="Meiryo UI" panose="020B0604030504040204" pitchFamily="50" charset="-128"/>
                        </a:rPr>
                        <a:t>医師確保</a:t>
                      </a:r>
                      <a:endParaRPr kumimoji="1" lang="ja-JP" altLang="en-US" sz="11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100" dirty="0" smtClean="0">
                          <a:latin typeface="Meiryo UI" panose="020B0604030504040204" pitchFamily="50" charset="-128"/>
                          <a:ea typeface="Meiryo UI" panose="020B0604030504040204" pitchFamily="50" charset="-128"/>
                        </a:rPr>
                        <a:t>診療実績</a:t>
                      </a:r>
                      <a:endParaRPr kumimoji="1" lang="en-US" altLang="ja-JP" sz="1100" dirty="0" smtClean="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rPr>
                        <a:t>（Ｒ３）</a:t>
                      </a:r>
                    </a:p>
                  </a:txBody>
                  <a:tcPr anchor="ctr"/>
                </a:tc>
                <a:tc>
                  <a:txBody>
                    <a:bodyPr/>
                    <a:lstStyle/>
                    <a:p>
                      <a:pPr algn="ctr"/>
                      <a:r>
                        <a:rPr kumimoji="1" lang="ja-JP" altLang="en-US" sz="1100" dirty="0" smtClean="0">
                          <a:latin typeface="Meiryo UI" panose="020B0604030504040204" pitchFamily="50" charset="-128"/>
                          <a:ea typeface="Meiryo UI" panose="020B0604030504040204" pitchFamily="50" charset="-128"/>
                        </a:rPr>
                        <a:t>医師確保</a:t>
                      </a:r>
                      <a:endParaRPr kumimoji="1" lang="ja-JP" altLang="en-US" sz="11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513064109"/>
                  </a:ext>
                </a:extLst>
              </a:tr>
              <a:tr h="247869">
                <a:tc>
                  <a:txBody>
                    <a:bodyPr/>
                    <a:lstStyle/>
                    <a:p>
                      <a:r>
                        <a:rPr kumimoji="1" lang="ja-JP" altLang="en-US" sz="1100" dirty="0" smtClean="0">
                          <a:latin typeface="Meiryo UI" panose="020B0604030504040204" pitchFamily="50" charset="-128"/>
                          <a:ea typeface="Meiryo UI" panose="020B0604030504040204" pitchFamily="50" charset="-128"/>
                        </a:rPr>
                        <a:t>豊能</a:t>
                      </a:r>
                      <a:endParaRPr kumimoji="1" lang="ja-JP" altLang="en-US" sz="1100" dirty="0">
                        <a:latin typeface="Meiryo UI" panose="020B0604030504040204" pitchFamily="50" charset="-128"/>
                        <a:ea typeface="Meiryo UI" panose="020B0604030504040204" pitchFamily="50" charset="-128"/>
                      </a:endParaRPr>
                    </a:p>
                  </a:txBody>
                  <a:tcPr>
                    <a:solidFill>
                      <a:srgbClr val="EBF7FF"/>
                    </a:solidFill>
                  </a:tcPr>
                </a:tc>
                <a:tc>
                  <a:txBody>
                    <a:bodyPr/>
                    <a:lstStyle/>
                    <a:p>
                      <a:r>
                        <a:rPr kumimoji="1" lang="ja-JP" altLang="en-US" sz="1100" dirty="0" smtClean="0">
                          <a:latin typeface="Meiryo UI" panose="020B0604030504040204" pitchFamily="50" charset="-128"/>
                          <a:ea typeface="Meiryo UI" panose="020B0604030504040204" pitchFamily="50" charset="-128"/>
                        </a:rPr>
                        <a:t>①</a:t>
                      </a:r>
                      <a:r>
                        <a:rPr kumimoji="1" lang="ja-JP" altLang="en-US" sz="1100" b="0" u="none" dirty="0" smtClean="0">
                          <a:latin typeface="Meiryo UI" panose="020B0604030504040204" pitchFamily="50" charset="-128"/>
                          <a:ea typeface="Meiryo UI" panose="020B0604030504040204" pitchFamily="50" charset="-128"/>
                        </a:rPr>
                        <a:t>済生会千里病院</a:t>
                      </a:r>
                      <a:endParaRPr kumimoji="1" lang="ja-JP" altLang="en-US" sz="1100" b="0" u="none" dirty="0">
                        <a:latin typeface="Meiryo UI" panose="020B0604030504040204" pitchFamily="50" charset="-128"/>
                        <a:ea typeface="Meiryo UI" panose="020B0604030504040204" pitchFamily="50" charset="-128"/>
                      </a:endParaRPr>
                    </a:p>
                  </a:txBody>
                  <a:tcPr>
                    <a:solidFill>
                      <a:srgbClr val="EBF7FF"/>
                    </a:solidFill>
                  </a:tcPr>
                </a:tc>
                <a:tc>
                  <a:txBody>
                    <a:bodyPr/>
                    <a:lstStyle/>
                    <a:p>
                      <a:pPr algn="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0</a:t>
                      </a:r>
                    </a:p>
                  </a:txBody>
                  <a:tcPr marL="0" marR="0" marT="0" marB="0" anchor="ctr">
                    <a:solidFill>
                      <a:srgbClr val="EBF7FF"/>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smtClean="0">
                          <a:solidFill>
                            <a:srgbClr val="000000"/>
                          </a:solidFill>
                          <a:effectLst/>
                          <a:latin typeface="Meiryo UI" panose="020B0604030504040204" pitchFamily="50" charset="-128"/>
                          <a:ea typeface="Meiryo UI" panose="020B0604030504040204" pitchFamily="50" charset="-128"/>
                        </a:rPr>
                        <a:t>▲</a:t>
                      </a: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　</a:t>
                      </a:r>
                    </a:p>
                  </a:txBody>
                  <a:tcPr marL="0" marR="0" marT="0" marB="0" anchor="ctr">
                    <a:solidFill>
                      <a:srgbClr val="EBF7FF"/>
                    </a:solidFill>
                  </a:tcPr>
                </a:tc>
                <a:tc>
                  <a:txBody>
                    <a:bodyPr/>
                    <a:lstStyle/>
                    <a:p>
                      <a:pPr algn="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0</a:t>
                      </a:r>
                    </a:p>
                  </a:txBody>
                  <a:tcPr marL="0" marR="0" marT="0" marB="0" anchor="ctr">
                    <a:solidFill>
                      <a:srgbClr val="EBF7FF"/>
                    </a:solidFill>
                  </a:tcPr>
                </a:tc>
                <a:tc>
                  <a:txBody>
                    <a:bodyPr/>
                    <a:lstStyle/>
                    <a:p>
                      <a:pPr algn="ctr" fontAlgn="ctr"/>
                      <a:r>
                        <a:rPr kumimoji="1" lang="ja-JP" altLang="en-US" sz="12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solidFill>
                      <a:srgbClr val="EBF7FF"/>
                    </a:solidFill>
                  </a:tcPr>
                </a:tc>
                <a:tc>
                  <a:txBody>
                    <a:bodyPr/>
                    <a:lstStyle/>
                    <a:p>
                      <a:pPr algn="r" fontAlgn="ctr"/>
                      <a:r>
                        <a:rPr lang="en-US" altLang="ja-JP" sz="1200" b="0" i="0" u="none" strike="noStrike">
                          <a:solidFill>
                            <a:srgbClr val="000000"/>
                          </a:solidFill>
                          <a:effectLst/>
                          <a:latin typeface="Meiryo UI" panose="020B0604030504040204" pitchFamily="50" charset="-128"/>
                          <a:ea typeface="Meiryo UI" panose="020B0604030504040204" pitchFamily="50" charset="-128"/>
                        </a:rPr>
                        <a:t>32</a:t>
                      </a:r>
                    </a:p>
                  </a:txBody>
                  <a:tcPr marL="0" marR="0" marT="0" marB="0" anchor="ctr">
                    <a:solidFill>
                      <a:srgbClr val="EBF7FF"/>
                    </a:solidFill>
                  </a:tcPr>
                </a:tc>
                <a:tc>
                  <a:txBody>
                    <a:bodyPr/>
                    <a:lstStyle/>
                    <a:p>
                      <a:pPr algn="ctr" fontAlgn="ctr"/>
                      <a:r>
                        <a:rPr lang="ja-JP" altLang="en-US" sz="1200" b="0" i="0" u="none" strike="noStrike" dirty="0" smtClean="0">
                          <a:solidFill>
                            <a:srgbClr val="000000"/>
                          </a:solidFill>
                          <a:effectLst/>
                          <a:latin typeface="Meiryo UI" panose="020B0604030504040204" pitchFamily="50" charset="-128"/>
                          <a:ea typeface="Meiryo UI" panose="020B0604030504040204" pitchFamily="50" charset="-128"/>
                        </a:rPr>
                        <a:t>●</a:t>
                      </a: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　</a:t>
                      </a:r>
                    </a:p>
                  </a:txBody>
                  <a:tcPr marL="0" marR="0" marT="0" marB="0" anchor="ctr">
                    <a:solidFill>
                      <a:srgbClr val="EBF7FF"/>
                    </a:solidFill>
                  </a:tcPr>
                </a:tc>
                <a:extLst>
                  <a:ext uri="{0D108BD9-81ED-4DB2-BD59-A6C34878D82A}">
                    <a16:rowId xmlns:a16="http://schemas.microsoft.com/office/drawing/2014/main" val="409067218"/>
                  </a:ext>
                </a:extLst>
              </a:tr>
              <a:tr h="247869">
                <a:tc>
                  <a:txBody>
                    <a:bodyPr/>
                    <a:lstStyle/>
                    <a:p>
                      <a:r>
                        <a:rPr kumimoji="1" lang="ja-JP" altLang="en-US" sz="1100" dirty="0" smtClean="0">
                          <a:latin typeface="Meiryo UI" panose="020B0604030504040204" pitchFamily="50" charset="-128"/>
                          <a:ea typeface="Meiryo UI" panose="020B0604030504040204" pitchFamily="50" charset="-128"/>
                        </a:rPr>
                        <a:t>三島</a:t>
                      </a:r>
                      <a:endParaRPr kumimoji="1" lang="ja-JP" altLang="en-US" sz="1100" dirty="0">
                        <a:latin typeface="Meiryo UI" panose="020B0604030504040204" pitchFamily="50" charset="-128"/>
                        <a:ea typeface="Meiryo UI" panose="020B0604030504040204" pitchFamily="50" charset="-128"/>
                      </a:endParaRPr>
                    </a:p>
                  </a:txBody>
                  <a:tcPr anchor="ctr">
                    <a:solidFill>
                      <a:srgbClr val="EBF7FF"/>
                    </a:solidFill>
                  </a:tcPr>
                </a:tc>
                <a:tc>
                  <a:txBody>
                    <a:bodyPr/>
                    <a:lstStyle/>
                    <a:p>
                      <a:r>
                        <a:rPr kumimoji="1" lang="ja-JP" altLang="en-US" sz="1100" b="0" dirty="0" smtClean="0">
                          <a:latin typeface="Meiryo UI" panose="020B0604030504040204" pitchFamily="50" charset="-128"/>
                          <a:ea typeface="Meiryo UI" panose="020B0604030504040204" pitchFamily="50" charset="-128"/>
                        </a:rPr>
                        <a:t>②第一東会和病院</a:t>
                      </a:r>
                      <a:endParaRPr kumimoji="1" lang="ja-JP" altLang="en-US" sz="1100" b="0" dirty="0">
                        <a:latin typeface="Meiryo UI" panose="020B0604030504040204" pitchFamily="50" charset="-128"/>
                        <a:ea typeface="Meiryo UI" panose="020B0604030504040204" pitchFamily="50" charset="-128"/>
                      </a:endParaRPr>
                    </a:p>
                  </a:txBody>
                  <a:tcPr>
                    <a:solidFill>
                      <a:srgbClr val="EBF7FF"/>
                    </a:solidFill>
                  </a:tcPr>
                </a:tc>
                <a:tc>
                  <a:txBody>
                    <a:bodyPr/>
                    <a:lstStyle/>
                    <a:p>
                      <a:pPr algn="r" fontAlgn="ctr"/>
                      <a:r>
                        <a:rPr lang="en-US" altLang="ja-JP" sz="1200" b="0" i="0" u="none" strike="noStrike" baseline="0" dirty="0" smtClean="0">
                          <a:solidFill>
                            <a:srgbClr val="000000"/>
                          </a:solidFill>
                          <a:effectLst/>
                          <a:latin typeface="Meiryo UI" panose="020B0604030504040204" pitchFamily="50" charset="-128"/>
                          <a:ea typeface="Meiryo UI" panose="020B0604030504040204" pitchFamily="50" charset="-128"/>
                        </a:rPr>
                        <a:t>2</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solidFill>
                      <a:srgbClr val="EBF7FF"/>
                    </a:solidFill>
                  </a:tcPr>
                </a:tc>
                <a:tc>
                  <a:txBody>
                    <a:bodyPr/>
                    <a:lstStyle/>
                    <a:p>
                      <a:pPr algn="ctr" fontAlgn="ctr"/>
                      <a:r>
                        <a:rPr lang="ja-JP" altLang="en-US" sz="1200" b="0" i="0" u="none" strike="noStrike" dirty="0" smtClean="0">
                          <a:solidFill>
                            <a:srgbClr val="000000"/>
                          </a:solidFill>
                          <a:effectLst/>
                          <a:latin typeface="Meiryo UI" panose="020B0604030504040204" pitchFamily="50" charset="-128"/>
                          <a:ea typeface="Meiryo UI" panose="020B0604030504040204" pitchFamily="50" charset="-128"/>
                        </a:rPr>
                        <a:t>▲</a:t>
                      </a: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　</a:t>
                      </a:r>
                    </a:p>
                  </a:txBody>
                  <a:tcPr marL="0" marR="0" marT="0" marB="0" anchor="ctr">
                    <a:solidFill>
                      <a:srgbClr val="EBF7FF"/>
                    </a:solidFill>
                  </a:tcPr>
                </a:tc>
                <a:tc>
                  <a:txBody>
                    <a:bodyPr/>
                    <a:lstStyle/>
                    <a:p>
                      <a:pPr algn="r" fontAlgn="ctr"/>
                      <a:r>
                        <a:rPr lang="en-US" altLang="ja-JP" sz="1200" b="0" i="0" u="none" strike="noStrike" baseline="0" dirty="0" smtClean="0">
                          <a:solidFill>
                            <a:srgbClr val="000000"/>
                          </a:solidFill>
                          <a:effectLst/>
                          <a:latin typeface="Meiryo UI" panose="020B0604030504040204" pitchFamily="50" charset="-128"/>
                          <a:ea typeface="Meiryo UI" panose="020B0604030504040204" pitchFamily="50" charset="-128"/>
                        </a:rPr>
                        <a:t>0</a:t>
                      </a:r>
                      <a:r>
                        <a:rPr lang="en-US" altLang="ja-JP" sz="1200" b="0" i="0" u="none" strike="noStrike" baseline="30000" dirty="0" smtClean="0">
                          <a:solidFill>
                            <a:srgbClr val="000000"/>
                          </a:solidFill>
                          <a:effectLst/>
                          <a:latin typeface="Meiryo UI" panose="020B0604030504040204" pitchFamily="50" charset="-128"/>
                          <a:ea typeface="Meiryo UI" panose="020B0604030504040204" pitchFamily="50" charset="-128"/>
                        </a:rPr>
                        <a:t>※4</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solidFill>
                      <a:srgbClr val="EBF7FF"/>
                    </a:solidFill>
                  </a:tcPr>
                </a:tc>
                <a:tc>
                  <a:txBody>
                    <a:bodyPr/>
                    <a:lstStyle/>
                    <a:p>
                      <a:pPr algn="ctr" fontAlgn="ctr"/>
                      <a:r>
                        <a:rPr lang="ja-JP" altLang="en-US" sz="1200" b="0" i="0" u="none" strike="noStrike" dirty="0" smtClean="0">
                          <a:solidFill>
                            <a:srgbClr val="000000"/>
                          </a:solidFill>
                          <a:effectLst/>
                          <a:latin typeface="Meiryo UI" panose="020B0604030504040204" pitchFamily="50" charset="-128"/>
                          <a:ea typeface="Meiryo UI" panose="020B0604030504040204" pitchFamily="50" charset="-128"/>
                        </a:rPr>
                        <a:t>－</a:t>
                      </a: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　</a:t>
                      </a:r>
                    </a:p>
                  </a:txBody>
                  <a:tcPr marL="0" marR="0" marT="0" marB="0" anchor="ctr">
                    <a:solidFill>
                      <a:srgbClr val="EBF7FF"/>
                    </a:solid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0</a:t>
                      </a:r>
                      <a:endParaRPr kumimoji="1" lang="en-US" altLang="ja-JP"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L="0" marR="0" marT="0" marB="0" anchor="ctr">
                    <a:solidFill>
                      <a:srgbClr val="EBF7FF"/>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smtClean="0">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baseline="30000" dirty="0" smtClean="0">
                          <a:solidFill>
                            <a:srgbClr val="000000"/>
                          </a:solidFill>
                          <a:effectLst/>
                          <a:latin typeface="Meiryo UI" panose="020B0604030504040204" pitchFamily="50" charset="-128"/>
                          <a:ea typeface="Meiryo UI" panose="020B0604030504040204" pitchFamily="50" charset="-128"/>
                        </a:rPr>
                        <a:t>※5</a:t>
                      </a:r>
                    </a:p>
                  </a:txBody>
                  <a:tcPr marL="0" marR="0" marT="0" marB="0" anchor="ctr">
                    <a:solidFill>
                      <a:srgbClr val="EBF7FF"/>
                    </a:solidFill>
                  </a:tcPr>
                </a:tc>
                <a:extLst>
                  <a:ext uri="{0D108BD9-81ED-4DB2-BD59-A6C34878D82A}">
                    <a16:rowId xmlns:a16="http://schemas.microsoft.com/office/drawing/2014/main" val="234299759"/>
                  </a:ext>
                </a:extLst>
              </a:tr>
              <a:tr h="247869">
                <a:tc>
                  <a:txBody>
                    <a:bodyPr/>
                    <a:lstStyle/>
                    <a:p>
                      <a:r>
                        <a:rPr kumimoji="1" lang="ja-JP" altLang="en-US" sz="1100" dirty="0" smtClean="0">
                          <a:latin typeface="Meiryo UI" panose="020B0604030504040204" pitchFamily="50" charset="-128"/>
                          <a:ea typeface="Meiryo UI" panose="020B0604030504040204" pitchFamily="50" charset="-128"/>
                        </a:rPr>
                        <a:t>北河内</a:t>
                      </a:r>
                      <a:endParaRPr kumimoji="1" lang="ja-JP" altLang="en-US" sz="1100" dirty="0">
                        <a:latin typeface="Meiryo UI" panose="020B0604030504040204" pitchFamily="50" charset="-128"/>
                        <a:ea typeface="Meiryo UI" panose="020B0604030504040204" pitchFamily="50" charset="-128"/>
                      </a:endParaRPr>
                    </a:p>
                  </a:txBody>
                  <a:tcPr>
                    <a:solidFill>
                      <a:schemeClr val="accent5">
                        <a:lumMod val="60000"/>
                        <a:lumOff val="40000"/>
                      </a:schemeClr>
                    </a:solidFill>
                  </a:tcPr>
                </a:tc>
                <a:tc>
                  <a:txBody>
                    <a:bodyPr/>
                    <a:lstStyle/>
                    <a:p>
                      <a:r>
                        <a:rPr kumimoji="1" lang="ja-JP" altLang="en-US" sz="1100" b="1" u="sng" dirty="0" smtClean="0">
                          <a:latin typeface="Meiryo UI" panose="020B0604030504040204" pitchFamily="50" charset="-128"/>
                          <a:ea typeface="Meiryo UI" panose="020B0604030504040204" pitchFamily="50" charset="-128"/>
                        </a:rPr>
                        <a:t>③星ヶ丘医療センター</a:t>
                      </a:r>
                      <a:endParaRPr kumimoji="1" lang="ja-JP" altLang="en-US" sz="1100" b="1" u="sng" dirty="0">
                        <a:latin typeface="Meiryo UI" panose="020B0604030504040204" pitchFamily="50" charset="-128"/>
                        <a:ea typeface="Meiryo UI" panose="020B0604030504040204" pitchFamily="50" charset="-128"/>
                      </a:endParaRPr>
                    </a:p>
                  </a:txBody>
                  <a:tcPr>
                    <a:solidFill>
                      <a:schemeClr val="accent5">
                        <a:lumMod val="60000"/>
                        <a:lumOff val="40000"/>
                      </a:schemeClr>
                    </a:solidFill>
                  </a:tcPr>
                </a:tc>
                <a:tc>
                  <a:txBody>
                    <a:bodyPr/>
                    <a:lstStyle/>
                    <a:p>
                      <a:pPr algn="r" fontAlgn="ctr"/>
                      <a:r>
                        <a:rPr lang="en-US" altLang="ja-JP" sz="1200" b="1" i="0" u="none" strike="noStrike" dirty="0">
                          <a:solidFill>
                            <a:srgbClr val="000000"/>
                          </a:solidFill>
                          <a:effectLst/>
                          <a:latin typeface="Meiryo UI" panose="020B0604030504040204" pitchFamily="50" charset="-128"/>
                          <a:ea typeface="Meiryo UI" panose="020B0604030504040204" pitchFamily="50" charset="-128"/>
                        </a:rPr>
                        <a:t>9</a:t>
                      </a:r>
                    </a:p>
                  </a:txBody>
                  <a:tcPr marL="0" marR="0" marT="0" marB="0" anchor="ctr">
                    <a:solidFill>
                      <a:schemeClr val="accent5">
                        <a:lumMod val="60000"/>
                        <a:lumOff val="40000"/>
                      </a:schemeClr>
                    </a:solidFill>
                  </a:tcPr>
                </a:tc>
                <a:tc>
                  <a:txBody>
                    <a:bodyPr/>
                    <a:lstStyle/>
                    <a:p>
                      <a:pPr algn="ctr" fontAlgn="ctr"/>
                      <a:r>
                        <a:rPr lang="ja-JP" altLang="en-US" sz="1200" b="1" i="0" u="none" strike="noStrike" dirty="0" smtClean="0">
                          <a:solidFill>
                            <a:srgbClr val="000000"/>
                          </a:solidFill>
                          <a:effectLst/>
                          <a:latin typeface="Meiryo UI" panose="020B0604030504040204" pitchFamily="50" charset="-128"/>
                          <a:ea typeface="Meiryo UI" panose="020B0604030504040204" pitchFamily="50" charset="-128"/>
                        </a:rPr>
                        <a:t>　</a:t>
                      </a:r>
                      <a:r>
                        <a:rPr lang="ja-JP" altLang="en-US" sz="1200" b="1" i="0" u="none" strike="noStrike" baseline="0" dirty="0" smtClean="0">
                          <a:solidFill>
                            <a:srgbClr val="000000"/>
                          </a:solidFill>
                          <a:effectLst/>
                          <a:latin typeface="Meiryo UI" panose="020B0604030504040204" pitchFamily="50" charset="-128"/>
                          <a:ea typeface="Meiryo UI" panose="020B0604030504040204" pitchFamily="50" charset="-128"/>
                        </a:rPr>
                        <a:t> </a:t>
                      </a:r>
                      <a:r>
                        <a:rPr lang="en-US" altLang="ja-JP" sz="1200" b="1" i="0" u="none" strike="noStrike" dirty="0" smtClean="0">
                          <a:solidFill>
                            <a:srgbClr val="000000"/>
                          </a:solidFill>
                          <a:effectLst/>
                          <a:latin typeface="Meiryo UI" panose="020B0604030504040204" pitchFamily="50" charset="-128"/>
                          <a:ea typeface="Meiryo UI" panose="020B0604030504040204" pitchFamily="50" charset="-128"/>
                        </a:rPr>
                        <a:t>×</a:t>
                      </a:r>
                      <a:r>
                        <a:rPr lang="en-US" altLang="ja-JP" sz="1200" b="1" i="0" u="none" strike="noStrike" baseline="30000" dirty="0" smtClean="0">
                          <a:solidFill>
                            <a:srgbClr val="000000"/>
                          </a:solidFill>
                          <a:effectLst/>
                          <a:latin typeface="Meiryo UI" panose="020B0604030504040204" pitchFamily="50" charset="-128"/>
                          <a:ea typeface="Meiryo UI" panose="020B0604030504040204" pitchFamily="50" charset="-128"/>
                        </a:rPr>
                        <a:t>※1</a:t>
                      </a:r>
                      <a:endParaRPr lang="ja-JP" altLang="en-US" sz="1200" b="1"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solidFill>
                      <a:schemeClr val="accent5">
                        <a:lumMod val="60000"/>
                        <a:lumOff val="40000"/>
                      </a:schemeClr>
                    </a:solidFill>
                  </a:tcPr>
                </a:tc>
                <a:tc>
                  <a:txBody>
                    <a:bodyPr/>
                    <a:lstStyle/>
                    <a:p>
                      <a:pPr algn="r" fontAlgn="ctr"/>
                      <a:r>
                        <a:rPr lang="en-US" altLang="ja-JP" sz="1200" b="1" i="0" u="none" strike="noStrike" baseline="0" dirty="0" smtClean="0">
                          <a:solidFill>
                            <a:srgbClr val="000000"/>
                          </a:solidFill>
                          <a:effectLst/>
                          <a:latin typeface="Meiryo UI" panose="020B0604030504040204" pitchFamily="50" charset="-128"/>
                          <a:ea typeface="Meiryo UI" panose="020B0604030504040204" pitchFamily="50" charset="-128"/>
                        </a:rPr>
                        <a:t>1</a:t>
                      </a:r>
                      <a:endParaRPr lang="en-US" altLang="ja-JP" sz="1200" b="1"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solidFill>
                      <a:schemeClr val="accent5">
                        <a:lumMod val="60000"/>
                        <a:lumOff val="40000"/>
                      </a:schemeClr>
                    </a:solidFill>
                  </a:tcPr>
                </a:tc>
                <a:tc>
                  <a:txBody>
                    <a:bodyPr/>
                    <a:lstStyle/>
                    <a:p>
                      <a:pPr algn="ctr" fontAlgn="ctr"/>
                      <a:r>
                        <a:rPr lang="ja-JP" altLang="en-US" sz="1200" b="1" i="0" u="none" strike="noStrike" dirty="0" smtClean="0">
                          <a:solidFill>
                            <a:srgbClr val="000000"/>
                          </a:solidFill>
                          <a:effectLst/>
                          <a:latin typeface="Meiryo UI" panose="020B0604030504040204" pitchFamily="50" charset="-128"/>
                          <a:ea typeface="Meiryo UI" panose="020B0604030504040204" pitchFamily="50" charset="-128"/>
                        </a:rPr>
                        <a:t>   ▲</a:t>
                      </a:r>
                      <a:r>
                        <a:rPr lang="en-US" altLang="ja-JP" sz="1200" b="1" i="0" u="none" strike="noStrike" baseline="30000" dirty="0" smtClean="0">
                          <a:solidFill>
                            <a:srgbClr val="000000"/>
                          </a:solidFill>
                          <a:effectLst/>
                          <a:latin typeface="Meiryo UI" panose="020B0604030504040204" pitchFamily="50" charset="-128"/>
                          <a:ea typeface="Meiryo UI" panose="020B0604030504040204" pitchFamily="50" charset="-128"/>
                        </a:rPr>
                        <a:t>※5</a:t>
                      </a:r>
                      <a:endParaRPr lang="ja-JP" altLang="en-US" sz="1200" b="1"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solidFill>
                      <a:schemeClr val="accent5">
                        <a:lumMod val="60000"/>
                        <a:lumOff val="40000"/>
                      </a:schemeClr>
                    </a:solidFill>
                  </a:tcPr>
                </a:tc>
                <a:tc>
                  <a:txBody>
                    <a:bodyPr/>
                    <a:lstStyle/>
                    <a:p>
                      <a:pPr algn="r" fontAlgn="ctr"/>
                      <a:r>
                        <a:rPr lang="en-US" altLang="ja-JP" sz="1200" b="1" i="0" u="none" strike="noStrike" dirty="0">
                          <a:solidFill>
                            <a:srgbClr val="000000"/>
                          </a:solidFill>
                          <a:effectLst/>
                          <a:latin typeface="Meiryo UI" panose="020B0604030504040204" pitchFamily="50" charset="-128"/>
                          <a:ea typeface="Meiryo UI" panose="020B0604030504040204" pitchFamily="50" charset="-128"/>
                        </a:rPr>
                        <a:t>11</a:t>
                      </a:r>
                    </a:p>
                  </a:txBody>
                  <a:tcPr marL="0" marR="0" marT="0" marB="0" anchor="ctr">
                    <a:solidFill>
                      <a:schemeClr val="accent5">
                        <a:lumMod val="60000"/>
                        <a:lumOff val="40000"/>
                      </a:schemeClr>
                    </a:solidFill>
                  </a:tcPr>
                </a:tc>
                <a:tc>
                  <a:txBody>
                    <a:bodyPr/>
                    <a:lstStyle/>
                    <a:p>
                      <a:pPr algn="ctr" fontAlgn="ctr"/>
                      <a:r>
                        <a:rPr lang="ja-JP" altLang="en-US" sz="1200" b="1" i="0" u="none" strike="noStrike" dirty="0" smtClean="0">
                          <a:solidFill>
                            <a:srgbClr val="000000"/>
                          </a:solidFill>
                          <a:effectLst/>
                          <a:latin typeface="Meiryo UI" panose="020B0604030504040204" pitchFamily="50" charset="-128"/>
                          <a:ea typeface="Meiryo UI" panose="020B0604030504040204" pitchFamily="50" charset="-128"/>
                        </a:rPr>
                        <a:t>　 </a:t>
                      </a:r>
                      <a:r>
                        <a:rPr lang="en-US" altLang="ja-JP" sz="1200" b="1" i="0" u="none" strike="noStrike" dirty="0" smtClean="0">
                          <a:solidFill>
                            <a:srgbClr val="000000"/>
                          </a:solidFill>
                          <a:effectLst/>
                          <a:latin typeface="Meiryo UI" panose="020B0604030504040204" pitchFamily="50" charset="-128"/>
                          <a:ea typeface="Meiryo UI" panose="020B0604030504040204" pitchFamily="50" charset="-128"/>
                        </a:rPr>
                        <a:t>×</a:t>
                      </a:r>
                      <a:r>
                        <a:rPr lang="en-US" altLang="ja-JP" sz="1200" b="1" i="0" u="none" strike="noStrike" baseline="30000" dirty="0" smtClean="0">
                          <a:solidFill>
                            <a:srgbClr val="000000"/>
                          </a:solidFill>
                          <a:effectLst/>
                          <a:latin typeface="Meiryo UI" panose="020B0604030504040204" pitchFamily="50" charset="-128"/>
                          <a:ea typeface="Meiryo UI" panose="020B0604030504040204" pitchFamily="50" charset="-128"/>
                        </a:rPr>
                        <a:t>※1</a:t>
                      </a:r>
                      <a:endParaRPr lang="ja-JP" altLang="en-US" sz="1200" b="1"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solidFill>
                      <a:schemeClr val="accent5">
                        <a:lumMod val="60000"/>
                        <a:lumOff val="40000"/>
                      </a:schemeClr>
                    </a:solidFill>
                  </a:tcPr>
                </a:tc>
                <a:extLst>
                  <a:ext uri="{0D108BD9-81ED-4DB2-BD59-A6C34878D82A}">
                    <a16:rowId xmlns:a16="http://schemas.microsoft.com/office/drawing/2014/main" val="352693784"/>
                  </a:ext>
                </a:extLst>
              </a:tr>
              <a:tr h="247869">
                <a:tc rowSpan="2">
                  <a:txBody>
                    <a:bodyPr/>
                    <a:lstStyle/>
                    <a:p>
                      <a:r>
                        <a:rPr kumimoji="1" lang="ja-JP" altLang="en-US" sz="1100" dirty="0" smtClean="0">
                          <a:latin typeface="Meiryo UI" panose="020B0604030504040204" pitchFamily="50" charset="-128"/>
                          <a:ea typeface="Meiryo UI" panose="020B0604030504040204" pitchFamily="50" charset="-128"/>
                        </a:rPr>
                        <a:t>中河内</a:t>
                      </a:r>
                      <a:endParaRPr kumimoji="1" lang="ja-JP" altLang="en-US" sz="1100" dirty="0">
                        <a:latin typeface="Meiryo UI" panose="020B0604030504040204" pitchFamily="50" charset="-128"/>
                        <a:ea typeface="Meiryo UI" panose="020B0604030504040204" pitchFamily="50" charset="-128"/>
                      </a:endParaRPr>
                    </a:p>
                  </a:txBody>
                  <a:tcPr anchor="ctr">
                    <a:solidFill>
                      <a:schemeClr val="accent5">
                        <a:lumMod val="60000"/>
                        <a:lumOff val="40000"/>
                      </a:schemeClr>
                    </a:solidFill>
                  </a:tcPr>
                </a:tc>
                <a:tc>
                  <a:txBody>
                    <a:bodyPr/>
                    <a:lstStyle/>
                    <a:p>
                      <a:r>
                        <a:rPr kumimoji="1" lang="ja-JP" altLang="en-US" sz="1100" b="1" u="sng" dirty="0" smtClean="0">
                          <a:latin typeface="Meiryo UI" panose="020B0604030504040204" pitchFamily="50" charset="-128"/>
                          <a:ea typeface="Meiryo UI" panose="020B0604030504040204" pitchFamily="50" charset="-128"/>
                        </a:rPr>
                        <a:t>④若草第一病院</a:t>
                      </a:r>
                      <a:endParaRPr kumimoji="1" lang="ja-JP" altLang="en-US" sz="1100" b="1" u="sng" dirty="0">
                        <a:latin typeface="Meiryo UI" panose="020B0604030504040204" pitchFamily="50" charset="-128"/>
                        <a:ea typeface="Meiryo UI" panose="020B0604030504040204" pitchFamily="50" charset="-128"/>
                      </a:endParaRPr>
                    </a:p>
                  </a:txBody>
                  <a:tcPr>
                    <a:solidFill>
                      <a:schemeClr val="accent5">
                        <a:lumMod val="60000"/>
                        <a:lumOff val="40000"/>
                      </a:schemeClr>
                    </a:solidFill>
                  </a:tcPr>
                </a:tc>
                <a:tc>
                  <a:txBody>
                    <a:bodyPr/>
                    <a:lstStyle/>
                    <a:p>
                      <a:pPr algn="r" fontAlgn="ctr"/>
                      <a:r>
                        <a:rPr lang="en-US" altLang="ja-JP" sz="1200" b="1" i="0" u="none" strike="noStrike" dirty="0">
                          <a:solidFill>
                            <a:srgbClr val="000000"/>
                          </a:solidFill>
                          <a:effectLst/>
                          <a:latin typeface="Meiryo UI" panose="020B0604030504040204" pitchFamily="50" charset="-128"/>
                          <a:ea typeface="Meiryo UI" panose="020B0604030504040204" pitchFamily="50" charset="-128"/>
                        </a:rPr>
                        <a:t>0</a:t>
                      </a:r>
                    </a:p>
                  </a:txBody>
                  <a:tcPr marL="0" marR="0" marT="0" marB="0" anchor="ctr">
                    <a:solidFill>
                      <a:schemeClr val="accent5">
                        <a:lumMod val="60000"/>
                        <a:lumOff val="40000"/>
                      </a:schemeClr>
                    </a:solidFill>
                  </a:tcPr>
                </a:tc>
                <a:tc>
                  <a:txBody>
                    <a:bodyPr/>
                    <a:lstStyle/>
                    <a:p>
                      <a:pPr algn="ctr" fontAlgn="ctr"/>
                      <a:r>
                        <a:rPr lang="en-US" altLang="ja-JP" sz="1200" b="1" i="0" u="none" strike="noStrike" dirty="0" smtClean="0">
                          <a:solidFill>
                            <a:srgbClr val="000000"/>
                          </a:solidFill>
                          <a:effectLst/>
                          <a:latin typeface="Meiryo UI" panose="020B0604030504040204" pitchFamily="50" charset="-128"/>
                          <a:ea typeface="Meiryo UI" panose="020B0604030504040204" pitchFamily="50" charset="-128"/>
                        </a:rPr>
                        <a:t>×</a:t>
                      </a:r>
                      <a:endParaRPr lang="ja-JP" altLang="en-US" sz="1200" b="1"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solidFill>
                      <a:schemeClr val="accent5">
                        <a:lumMod val="60000"/>
                        <a:lumOff val="40000"/>
                      </a:schemeClr>
                    </a:solidFill>
                  </a:tcPr>
                </a:tc>
                <a:tc>
                  <a:txBody>
                    <a:bodyPr/>
                    <a:lstStyle/>
                    <a:p>
                      <a:pPr algn="r" fontAlgn="ctr"/>
                      <a:r>
                        <a:rPr lang="en-US" altLang="ja-JP" sz="1200" b="1" i="0" u="none" strike="noStrike" dirty="0" smtClean="0">
                          <a:solidFill>
                            <a:srgbClr val="000000"/>
                          </a:solidFill>
                          <a:effectLst/>
                          <a:latin typeface="Meiryo UI" panose="020B0604030504040204" pitchFamily="50" charset="-128"/>
                          <a:ea typeface="Meiryo UI" panose="020B0604030504040204" pitchFamily="50" charset="-128"/>
                        </a:rPr>
                        <a:t>8</a:t>
                      </a:r>
                      <a:r>
                        <a:rPr lang="en-US" altLang="ja-JP" sz="1200" b="1" i="0" u="none" strike="noStrike" baseline="30000" dirty="0" smtClean="0">
                          <a:solidFill>
                            <a:srgbClr val="000000"/>
                          </a:solidFill>
                          <a:effectLst/>
                          <a:latin typeface="Meiryo UI" panose="020B0604030504040204" pitchFamily="50" charset="-128"/>
                          <a:ea typeface="Meiryo UI" panose="020B0604030504040204" pitchFamily="50" charset="-128"/>
                        </a:rPr>
                        <a:t>※2</a:t>
                      </a:r>
                      <a:endParaRPr lang="en-US" altLang="ja-JP" sz="1200" b="1"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solidFill>
                      <a:schemeClr val="accent5">
                        <a:lumMod val="60000"/>
                        <a:lumOff val="40000"/>
                      </a:schemeClr>
                    </a:solidFill>
                  </a:tcPr>
                </a:tc>
                <a:tc>
                  <a:txBody>
                    <a:bodyPr/>
                    <a:lstStyle/>
                    <a:p>
                      <a:pPr algn="ctr" fontAlgn="ctr"/>
                      <a:r>
                        <a:rPr kumimoji="1" lang="ja-JP" altLang="en-US" sz="1200" b="1"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   ●</a:t>
                      </a:r>
                      <a:r>
                        <a:rPr lang="en-US" altLang="ja-JP" sz="1200" b="1" i="0" u="none" strike="noStrike" baseline="30000" dirty="0" smtClean="0">
                          <a:solidFill>
                            <a:srgbClr val="000000"/>
                          </a:solidFill>
                          <a:effectLst/>
                          <a:latin typeface="Meiryo UI" panose="020B0604030504040204" pitchFamily="50" charset="-128"/>
                          <a:ea typeface="Meiryo UI" panose="020B0604030504040204" pitchFamily="50" charset="-128"/>
                        </a:rPr>
                        <a:t>※5</a:t>
                      </a:r>
                      <a:endParaRPr lang="ja-JP" altLang="en-US" sz="1200" b="1"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solidFill>
                      <a:schemeClr val="accent5">
                        <a:lumMod val="60000"/>
                        <a:lumOff val="40000"/>
                      </a:schemeClr>
                    </a:solidFill>
                  </a:tcPr>
                </a:tc>
                <a:tc>
                  <a:txBody>
                    <a:bodyPr/>
                    <a:lstStyle/>
                    <a:p>
                      <a:pPr algn="r" fontAlgn="ctr"/>
                      <a:r>
                        <a:rPr lang="en-US" altLang="ja-JP" sz="1200" b="1" i="0" u="none" strike="noStrike" dirty="0">
                          <a:solidFill>
                            <a:srgbClr val="000000"/>
                          </a:solidFill>
                          <a:effectLst/>
                          <a:latin typeface="Meiryo UI" panose="020B0604030504040204" pitchFamily="50" charset="-128"/>
                          <a:ea typeface="Meiryo UI" panose="020B0604030504040204" pitchFamily="50" charset="-128"/>
                        </a:rPr>
                        <a:t>25</a:t>
                      </a:r>
                    </a:p>
                  </a:txBody>
                  <a:tcPr marL="0" marR="0" marT="0" marB="0" anchor="ctr">
                    <a:solidFill>
                      <a:schemeClr val="accent5">
                        <a:lumMod val="60000"/>
                        <a:lumOff val="40000"/>
                      </a:schemeClr>
                    </a:solidFill>
                  </a:tcPr>
                </a:tc>
                <a:tc>
                  <a:txBody>
                    <a:bodyPr/>
                    <a:lstStyle/>
                    <a:p>
                      <a:pPr algn="ctr" fontAlgn="ctr"/>
                      <a:r>
                        <a:rPr lang="ja-JP" altLang="en-US" sz="1200" b="1" i="0" u="none" strike="noStrike" dirty="0">
                          <a:solidFill>
                            <a:srgbClr val="000000"/>
                          </a:solidFill>
                          <a:effectLst/>
                          <a:latin typeface="Meiryo UI" panose="020B0604030504040204" pitchFamily="50" charset="-128"/>
                          <a:ea typeface="Meiryo UI" panose="020B0604030504040204" pitchFamily="50" charset="-128"/>
                        </a:rPr>
                        <a:t>●</a:t>
                      </a:r>
                    </a:p>
                  </a:txBody>
                  <a:tcPr marL="0" marR="0" marT="0" marB="0" anchor="ctr">
                    <a:solidFill>
                      <a:schemeClr val="accent5">
                        <a:lumMod val="60000"/>
                        <a:lumOff val="40000"/>
                      </a:schemeClr>
                    </a:solidFill>
                  </a:tcPr>
                </a:tc>
                <a:extLst>
                  <a:ext uri="{0D108BD9-81ED-4DB2-BD59-A6C34878D82A}">
                    <a16:rowId xmlns:a16="http://schemas.microsoft.com/office/drawing/2014/main" val="3768891562"/>
                  </a:ext>
                </a:extLst>
              </a:tr>
              <a:tr h="247869">
                <a:tc vMerge="1">
                  <a:txBody>
                    <a:bodyPr/>
                    <a:lstStyle/>
                    <a:p>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ja-JP" altLang="en-US" sz="1100" b="1" u="sng" dirty="0" smtClean="0">
                          <a:latin typeface="Meiryo UI" panose="020B0604030504040204" pitchFamily="50" charset="-128"/>
                          <a:ea typeface="Meiryo UI" panose="020B0604030504040204" pitchFamily="50" charset="-128"/>
                        </a:rPr>
                        <a:t>➄市立柏原病院</a:t>
                      </a:r>
                      <a:endParaRPr kumimoji="1" lang="ja-JP" altLang="en-US" sz="1100" b="1" u="sng" dirty="0">
                        <a:latin typeface="Meiryo UI" panose="020B0604030504040204" pitchFamily="50" charset="-128"/>
                        <a:ea typeface="Meiryo UI" panose="020B0604030504040204" pitchFamily="50" charset="-128"/>
                      </a:endParaRPr>
                    </a:p>
                  </a:txBody>
                  <a:tcPr>
                    <a:solidFill>
                      <a:schemeClr val="accent5">
                        <a:lumMod val="60000"/>
                        <a:lumOff val="40000"/>
                      </a:schemeClr>
                    </a:solidFill>
                  </a:tcPr>
                </a:tc>
                <a:tc>
                  <a:txBody>
                    <a:bodyPr/>
                    <a:lstStyle/>
                    <a:p>
                      <a:pPr algn="r" fontAlgn="ctr"/>
                      <a:r>
                        <a:rPr lang="en-US" altLang="ja-JP" sz="1200" b="1" i="0" u="none" strike="noStrike" dirty="0">
                          <a:solidFill>
                            <a:srgbClr val="000000"/>
                          </a:solidFill>
                          <a:effectLst/>
                          <a:latin typeface="Meiryo UI" panose="020B0604030504040204" pitchFamily="50" charset="-128"/>
                          <a:ea typeface="Meiryo UI" panose="020B0604030504040204" pitchFamily="50" charset="-128"/>
                        </a:rPr>
                        <a:t>0</a:t>
                      </a:r>
                    </a:p>
                  </a:txBody>
                  <a:tcPr marL="0" marR="0" marT="0" marB="0" anchor="ctr">
                    <a:solidFill>
                      <a:schemeClr val="accent5">
                        <a:lumMod val="60000"/>
                        <a:lumOff val="40000"/>
                      </a:schemeClr>
                    </a:solidFill>
                  </a:tcPr>
                </a:tc>
                <a:tc>
                  <a:txBody>
                    <a:bodyPr/>
                    <a:lstStyle/>
                    <a:p>
                      <a:pPr algn="ctr" fontAlgn="ctr"/>
                      <a:r>
                        <a:rPr lang="en-US" altLang="ja-JP" sz="1200" b="1" i="0" u="none" strike="noStrike" dirty="0" smtClean="0">
                          <a:solidFill>
                            <a:srgbClr val="000000"/>
                          </a:solidFill>
                          <a:effectLst/>
                          <a:latin typeface="Meiryo UI" panose="020B0604030504040204" pitchFamily="50" charset="-128"/>
                          <a:ea typeface="Meiryo UI" panose="020B0604030504040204" pitchFamily="50" charset="-128"/>
                        </a:rPr>
                        <a:t>×</a:t>
                      </a:r>
                      <a:endParaRPr lang="ja-JP" altLang="en-US" sz="1200" b="1"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solidFill>
                      <a:schemeClr val="accent5">
                        <a:lumMod val="60000"/>
                        <a:lumOff val="40000"/>
                      </a:schemeClr>
                    </a:solidFill>
                  </a:tcPr>
                </a:tc>
                <a:tc>
                  <a:txBody>
                    <a:bodyPr/>
                    <a:lstStyle/>
                    <a:p>
                      <a:pPr algn="r" fontAlgn="ctr"/>
                      <a:r>
                        <a:rPr lang="en-US" altLang="ja-JP" sz="1200" b="1" i="0" u="none" strike="noStrike" dirty="0" smtClean="0">
                          <a:solidFill>
                            <a:srgbClr val="000000"/>
                          </a:solidFill>
                          <a:effectLst/>
                          <a:latin typeface="Meiryo UI" panose="020B0604030504040204" pitchFamily="50" charset="-128"/>
                          <a:ea typeface="Meiryo UI" panose="020B0604030504040204" pitchFamily="50" charset="-128"/>
                        </a:rPr>
                        <a:t>0</a:t>
                      </a:r>
                      <a:r>
                        <a:rPr lang="en-US" altLang="ja-JP" sz="1200" b="1" i="0" u="none" strike="noStrike" baseline="30000" dirty="0" smtClean="0">
                          <a:solidFill>
                            <a:srgbClr val="000000"/>
                          </a:solidFill>
                          <a:effectLst/>
                          <a:latin typeface="Meiryo UI" panose="020B0604030504040204" pitchFamily="50" charset="-128"/>
                          <a:ea typeface="Meiryo UI" panose="020B0604030504040204" pitchFamily="50" charset="-128"/>
                        </a:rPr>
                        <a:t>※4</a:t>
                      </a:r>
                      <a:endParaRPr lang="en-US" altLang="ja-JP" sz="1200" b="1"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solidFill>
                      <a:schemeClr val="accent5">
                        <a:lumMod val="60000"/>
                        <a:lumOff val="40000"/>
                      </a:schemeClr>
                    </a:solidFill>
                  </a:tcPr>
                </a:tc>
                <a:tc>
                  <a:txBody>
                    <a:bodyPr/>
                    <a:lstStyle/>
                    <a:p>
                      <a:pPr algn="ctr" fontAlgn="ctr"/>
                      <a:r>
                        <a:rPr lang="ja-JP" altLang="en-US" sz="1200" b="1" i="0" u="none" strike="noStrike" dirty="0" smtClean="0">
                          <a:solidFill>
                            <a:srgbClr val="000000"/>
                          </a:solidFill>
                          <a:effectLst/>
                          <a:latin typeface="Meiryo UI" panose="020B0604030504040204" pitchFamily="50" charset="-128"/>
                          <a:ea typeface="Meiryo UI" panose="020B0604030504040204" pitchFamily="50" charset="-128"/>
                        </a:rPr>
                        <a:t>－</a:t>
                      </a:r>
                      <a:endParaRPr lang="ja-JP" altLang="en-US" sz="1200" b="1"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solidFill>
                      <a:schemeClr val="accent5">
                        <a:lumMod val="60000"/>
                        <a:lumOff val="40000"/>
                      </a:schemeClr>
                    </a:solidFill>
                  </a:tcPr>
                </a:tc>
                <a:tc>
                  <a:txBody>
                    <a:bodyPr/>
                    <a:lstStyle/>
                    <a:p>
                      <a:pPr algn="r" fontAlgn="ctr"/>
                      <a:r>
                        <a:rPr lang="en-US" altLang="ja-JP" sz="1200" b="1" i="0" u="none" strike="noStrike" dirty="0">
                          <a:solidFill>
                            <a:srgbClr val="000000"/>
                          </a:solidFill>
                          <a:effectLst/>
                          <a:latin typeface="Meiryo UI" panose="020B0604030504040204" pitchFamily="50" charset="-128"/>
                          <a:ea typeface="Meiryo UI" panose="020B0604030504040204" pitchFamily="50" charset="-128"/>
                        </a:rPr>
                        <a:t>0</a:t>
                      </a:r>
                    </a:p>
                  </a:txBody>
                  <a:tcPr marL="0" marR="0" marT="0" marB="0" anchor="ctr">
                    <a:solidFill>
                      <a:schemeClr val="accent5">
                        <a:lumMod val="60000"/>
                        <a:lumOff val="40000"/>
                      </a:schemeClr>
                    </a:solidFill>
                  </a:tcPr>
                </a:tc>
                <a:tc>
                  <a:txBody>
                    <a:bodyPr/>
                    <a:lstStyle/>
                    <a:p>
                      <a:pPr algn="ctr" fontAlgn="ctr"/>
                      <a:r>
                        <a:rPr lang="en-US" altLang="ja-JP" sz="1200" b="1" i="0" u="none" strike="noStrike" dirty="0" smtClean="0">
                          <a:solidFill>
                            <a:srgbClr val="000000"/>
                          </a:solidFill>
                          <a:effectLst/>
                          <a:latin typeface="Meiryo UI" panose="020B0604030504040204" pitchFamily="50" charset="-128"/>
                          <a:ea typeface="Meiryo UI" panose="020B0604030504040204" pitchFamily="50" charset="-128"/>
                        </a:rPr>
                        <a:t>×</a:t>
                      </a:r>
                      <a:endParaRPr lang="ja-JP" altLang="en-US" sz="1200" b="1"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solidFill>
                      <a:schemeClr val="accent5">
                        <a:lumMod val="60000"/>
                        <a:lumOff val="40000"/>
                      </a:schemeClr>
                    </a:solidFill>
                  </a:tcPr>
                </a:tc>
                <a:extLst>
                  <a:ext uri="{0D108BD9-81ED-4DB2-BD59-A6C34878D82A}">
                    <a16:rowId xmlns:a16="http://schemas.microsoft.com/office/drawing/2014/main" val="3962380281"/>
                  </a:ext>
                </a:extLst>
              </a:tr>
              <a:tr h="247869">
                <a:tc rowSpan="4">
                  <a:txBody>
                    <a:bodyPr/>
                    <a:lstStyle/>
                    <a:p>
                      <a:r>
                        <a:rPr kumimoji="1" lang="ja-JP" altLang="en-US" sz="1100" dirty="0" smtClean="0">
                          <a:latin typeface="Meiryo UI" panose="020B0604030504040204" pitchFamily="50" charset="-128"/>
                          <a:ea typeface="Meiryo UI" panose="020B0604030504040204" pitchFamily="50" charset="-128"/>
                        </a:rPr>
                        <a:t>南河内</a:t>
                      </a:r>
                      <a:endParaRPr kumimoji="1" lang="ja-JP" altLang="en-US" sz="1100" dirty="0">
                        <a:latin typeface="Meiryo UI" panose="020B0604030504040204" pitchFamily="50" charset="-128"/>
                        <a:ea typeface="Meiryo UI" panose="020B0604030504040204" pitchFamily="50" charset="-128"/>
                      </a:endParaRPr>
                    </a:p>
                  </a:txBody>
                  <a:tcPr anchor="ctr">
                    <a:solidFill>
                      <a:schemeClr val="accent5">
                        <a:lumMod val="60000"/>
                        <a:lumOff val="40000"/>
                      </a:schemeClr>
                    </a:solidFill>
                  </a:tcPr>
                </a:tc>
                <a:tc>
                  <a:txBody>
                    <a:bodyPr/>
                    <a:lstStyle/>
                    <a:p>
                      <a:r>
                        <a:rPr kumimoji="1" lang="ja-JP" altLang="en-US" sz="1100" b="1" u="sng" dirty="0" smtClean="0">
                          <a:latin typeface="Meiryo UI" panose="020B0604030504040204" pitchFamily="50" charset="-128"/>
                          <a:ea typeface="Meiryo UI" panose="020B0604030504040204" pitchFamily="50" charset="-128"/>
                        </a:rPr>
                        <a:t>⑥済生会富田林病院</a:t>
                      </a:r>
                      <a:endParaRPr kumimoji="1" lang="ja-JP" altLang="en-US" sz="1100" b="1" u="sng" dirty="0">
                        <a:latin typeface="Meiryo UI" panose="020B0604030504040204" pitchFamily="50" charset="-128"/>
                        <a:ea typeface="Meiryo UI" panose="020B0604030504040204" pitchFamily="50" charset="-128"/>
                      </a:endParaRPr>
                    </a:p>
                  </a:txBody>
                  <a:tcPr>
                    <a:solidFill>
                      <a:schemeClr val="accent5">
                        <a:lumMod val="60000"/>
                        <a:lumOff val="40000"/>
                      </a:schemeClr>
                    </a:solidFill>
                  </a:tcPr>
                </a:tc>
                <a:tc>
                  <a:txBody>
                    <a:bodyPr/>
                    <a:lstStyle/>
                    <a:p>
                      <a:pPr algn="r" fontAlgn="ctr"/>
                      <a:r>
                        <a:rPr lang="en-US" altLang="ja-JP" sz="1200" b="1" i="0" u="none" strike="noStrike" dirty="0">
                          <a:solidFill>
                            <a:srgbClr val="000000"/>
                          </a:solidFill>
                          <a:effectLst/>
                          <a:latin typeface="Meiryo UI" panose="020B0604030504040204" pitchFamily="50" charset="-128"/>
                          <a:ea typeface="Meiryo UI" panose="020B0604030504040204" pitchFamily="50" charset="-128"/>
                        </a:rPr>
                        <a:t>0</a:t>
                      </a:r>
                    </a:p>
                  </a:txBody>
                  <a:tcPr marL="0" marR="0" marT="0" marB="0" anchor="ctr">
                    <a:solidFill>
                      <a:schemeClr val="accent5">
                        <a:lumMod val="60000"/>
                        <a:lumOff val="40000"/>
                      </a:schemeClr>
                    </a:solidFill>
                  </a:tcPr>
                </a:tc>
                <a:tc>
                  <a:txBody>
                    <a:bodyPr/>
                    <a:lstStyle/>
                    <a:p>
                      <a:pPr algn="ctr" fontAlgn="ctr"/>
                      <a:r>
                        <a:rPr lang="en-US" altLang="ja-JP" sz="1200" b="1" i="0" u="none" strike="noStrike" dirty="0" smtClean="0">
                          <a:solidFill>
                            <a:srgbClr val="000000"/>
                          </a:solidFill>
                          <a:effectLst/>
                          <a:latin typeface="Meiryo UI" panose="020B0604030504040204" pitchFamily="50" charset="-128"/>
                          <a:ea typeface="Meiryo UI" panose="020B0604030504040204" pitchFamily="50" charset="-128"/>
                        </a:rPr>
                        <a:t>×</a:t>
                      </a:r>
                      <a:endParaRPr lang="ja-JP" altLang="en-US" sz="1200" b="1"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solidFill>
                      <a:schemeClr val="accent5">
                        <a:lumMod val="60000"/>
                        <a:lumOff val="40000"/>
                      </a:schemeClr>
                    </a:solidFill>
                  </a:tcPr>
                </a:tc>
                <a:tc>
                  <a:txBody>
                    <a:bodyPr/>
                    <a:lstStyle/>
                    <a:p>
                      <a:pPr algn="r" fontAlgn="ctr"/>
                      <a:r>
                        <a:rPr lang="en-US" altLang="ja-JP" sz="1200" b="1" i="0" u="none" strike="noStrike" dirty="0" smtClean="0">
                          <a:solidFill>
                            <a:srgbClr val="000000"/>
                          </a:solidFill>
                          <a:effectLst/>
                          <a:latin typeface="Meiryo UI" panose="020B0604030504040204" pitchFamily="50" charset="-128"/>
                          <a:ea typeface="Meiryo UI" panose="020B0604030504040204" pitchFamily="50" charset="-128"/>
                        </a:rPr>
                        <a:t>0</a:t>
                      </a:r>
                      <a:r>
                        <a:rPr lang="en-US" altLang="ja-JP" sz="1200" b="1" i="0" u="none" strike="noStrike" baseline="30000" dirty="0" smtClean="0">
                          <a:solidFill>
                            <a:srgbClr val="000000"/>
                          </a:solidFill>
                          <a:effectLst/>
                          <a:latin typeface="Meiryo UI" panose="020B0604030504040204" pitchFamily="50" charset="-128"/>
                          <a:ea typeface="Meiryo UI" panose="020B0604030504040204" pitchFamily="50" charset="-128"/>
                        </a:rPr>
                        <a:t>※4</a:t>
                      </a:r>
                      <a:endParaRPr lang="en-US" altLang="ja-JP" sz="1200" b="1"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solidFill>
                      <a:schemeClr val="accent5">
                        <a:lumMod val="60000"/>
                        <a:lumOff val="40000"/>
                      </a:schemeClr>
                    </a:solidFill>
                  </a:tcPr>
                </a:tc>
                <a:tc>
                  <a:txBody>
                    <a:bodyPr/>
                    <a:lstStyle/>
                    <a:p>
                      <a:pPr algn="ctr" fontAlgn="ctr"/>
                      <a:r>
                        <a:rPr kumimoji="1" lang="ja-JP" altLang="en-US" sz="1200" b="1"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a:t>
                      </a:r>
                      <a:endParaRPr lang="ja-JP" altLang="en-US" sz="1200" b="1"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solidFill>
                      <a:schemeClr val="accent5">
                        <a:lumMod val="60000"/>
                        <a:lumOff val="40000"/>
                      </a:schemeClr>
                    </a:solidFill>
                  </a:tcPr>
                </a:tc>
                <a:tc>
                  <a:txBody>
                    <a:bodyPr/>
                    <a:lstStyle/>
                    <a:p>
                      <a:pPr algn="r" fontAlgn="ctr"/>
                      <a:r>
                        <a:rPr lang="en-US" altLang="ja-JP" sz="1200" b="1" i="0" u="none" strike="noStrike" dirty="0">
                          <a:solidFill>
                            <a:srgbClr val="000000"/>
                          </a:solidFill>
                          <a:effectLst/>
                          <a:latin typeface="Meiryo UI" panose="020B0604030504040204" pitchFamily="50" charset="-128"/>
                          <a:ea typeface="Meiryo UI" panose="020B0604030504040204" pitchFamily="50" charset="-128"/>
                        </a:rPr>
                        <a:t>0</a:t>
                      </a:r>
                    </a:p>
                  </a:txBody>
                  <a:tcPr marL="0" marR="0" marT="0" marB="0" anchor="ctr">
                    <a:solidFill>
                      <a:schemeClr val="accent5">
                        <a:lumMod val="60000"/>
                        <a:lumOff val="40000"/>
                      </a:schemeClr>
                    </a:solidFill>
                  </a:tcPr>
                </a:tc>
                <a:tc>
                  <a:txBody>
                    <a:bodyPr/>
                    <a:lstStyle/>
                    <a:p>
                      <a:pPr algn="ctr" fontAlgn="ctr"/>
                      <a:r>
                        <a:rPr lang="en-US" altLang="ja-JP" sz="1200" b="1" i="0" u="none" strike="noStrike" dirty="0" smtClean="0">
                          <a:solidFill>
                            <a:srgbClr val="000000"/>
                          </a:solidFill>
                          <a:effectLst/>
                          <a:latin typeface="Meiryo UI" panose="020B0604030504040204" pitchFamily="50" charset="-128"/>
                          <a:ea typeface="Meiryo UI" panose="020B0604030504040204" pitchFamily="50" charset="-128"/>
                        </a:rPr>
                        <a:t>×</a:t>
                      </a:r>
                      <a:endParaRPr lang="ja-JP" altLang="en-US" sz="1200" b="1"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solidFill>
                      <a:schemeClr val="accent5">
                        <a:lumMod val="60000"/>
                        <a:lumOff val="40000"/>
                      </a:schemeClr>
                    </a:solidFill>
                  </a:tcPr>
                </a:tc>
                <a:extLst>
                  <a:ext uri="{0D108BD9-81ED-4DB2-BD59-A6C34878D82A}">
                    <a16:rowId xmlns:a16="http://schemas.microsoft.com/office/drawing/2014/main" val="997626321"/>
                  </a:ext>
                </a:extLst>
              </a:tr>
              <a:tr h="247869">
                <a:tc vMerge="1">
                  <a:txBody>
                    <a:bodyPr/>
                    <a:lstStyle/>
                    <a:p>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ja-JP" altLang="en-US" sz="1100" b="1" u="sng" dirty="0" smtClean="0">
                          <a:latin typeface="Meiryo UI" panose="020B0604030504040204" pitchFamily="50" charset="-128"/>
                          <a:ea typeface="Meiryo UI" panose="020B0604030504040204" pitchFamily="50" charset="-128"/>
                        </a:rPr>
                        <a:t>⑦ＰＬ病院</a:t>
                      </a:r>
                      <a:endParaRPr kumimoji="1" lang="ja-JP" altLang="en-US" sz="1100" b="1" u="sng" dirty="0">
                        <a:latin typeface="Meiryo UI" panose="020B0604030504040204" pitchFamily="50" charset="-128"/>
                        <a:ea typeface="Meiryo UI" panose="020B0604030504040204" pitchFamily="50" charset="-128"/>
                      </a:endParaRPr>
                    </a:p>
                  </a:txBody>
                  <a:tcPr>
                    <a:solidFill>
                      <a:schemeClr val="accent5">
                        <a:lumMod val="60000"/>
                        <a:lumOff val="40000"/>
                      </a:schemeClr>
                    </a:solidFill>
                  </a:tcPr>
                </a:tc>
                <a:tc>
                  <a:txBody>
                    <a:bodyPr/>
                    <a:lstStyle/>
                    <a:p>
                      <a:pPr algn="r" fontAlgn="ctr"/>
                      <a:r>
                        <a:rPr lang="en-US" altLang="ja-JP" sz="1200" b="1" i="0" u="none" strike="noStrike" dirty="0">
                          <a:solidFill>
                            <a:srgbClr val="000000"/>
                          </a:solidFill>
                          <a:effectLst/>
                          <a:latin typeface="Meiryo UI" panose="020B0604030504040204" pitchFamily="50" charset="-128"/>
                          <a:ea typeface="Meiryo UI" panose="020B0604030504040204" pitchFamily="50" charset="-128"/>
                        </a:rPr>
                        <a:t>0</a:t>
                      </a:r>
                    </a:p>
                  </a:txBody>
                  <a:tcPr marL="0" marR="0" marT="0" marB="0" anchor="ctr">
                    <a:solidFill>
                      <a:schemeClr val="accent5">
                        <a:lumMod val="60000"/>
                        <a:lumOff val="40000"/>
                      </a:schemeClr>
                    </a:solidFill>
                  </a:tcPr>
                </a:tc>
                <a:tc>
                  <a:txBody>
                    <a:bodyPr/>
                    <a:lstStyle/>
                    <a:p>
                      <a:pPr algn="ctr" fontAlgn="ctr"/>
                      <a:r>
                        <a:rPr lang="en-US" altLang="ja-JP" sz="1200" b="1" i="0" u="none" strike="noStrike" dirty="0" smtClean="0">
                          <a:solidFill>
                            <a:srgbClr val="000000"/>
                          </a:solidFill>
                          <a:effectLst/>
                          <a:latin typeface="Meiryo UI" panose="020B0604030504040204" pitchFamily="50" charset="-128"/>
                          <a:ea typeface="Meiryo UI" panose="020B0604030504040204" pitchFamily="50" charset="-128"/>
                        </a:rPr>
                        <a:t>×</a:t>
                      </a:r>
                      <a:endParaRPr lang="ja-JP" altLang="en-US" sz="1200" b="1"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solidFill>
                      <a:schemeClr val="accent5">
                        <a:lumMod val="60000"/>
                        <a:lumOff val="40000"/>
                      </a:schemeClr>
                    </a:solidFill>
                  </a:tcPr>
                </a:tc>
                <a:tc>
                  <a:txBody>
                    <a:bodyPr/>
                    <a:lstStyle/>
                    <a:p>
                      <a:pPr algn="r" fontAlgn="ctr"/>
                      <a:r>
                        <a:rPr lang="en-US" altLang="ja-JP" sz="1200" b="1" i="0" u="none" strike="noStrike" dirty="0" smtClean="0">
                          <a:solidFill>
                            <a:srgbClr val="000000"/>
                          </a:solidFill>
                          <a:effectLst/>
                          <a:latin typeface="Meiryo UI" panose="020B0604030504040204" pitchFamily="50" charset="-128"/>
                          <a:ea typeface="Meiryo UI" panose="020B0604030504040204" pitchFamily="50" charset="-128"/>
                        </a:rPr>
                        <a:t>0</a:t>
                      </a:r>
                      <a:r>
                        <a:rPr lang="en-US" altLang="ja-JP" sz="1200" b="1" i="0" u="none" strike="noStrike" baseline="30000" dirty="0" smtClean="0">
                          <a:solidFill>
                            <a:srgbClr val="000000"/>
                          </a:solidFill>
                          <a:effectLst/>
                          <a:latin typeface="Meiryo UI" panose="020B0604030504040204" pitchFamily="50" charset="-128"/>
                          <a:ea typeface="Meiryo UI" panose="020B0604030504040204" pitchFamily="50" charset="-128"/>
                        </a:rPr>
                        <a:t>※4</a:t>
                      </a:r>
                      <a:endParaRPr lang="en-US" altLang="ja-JP" sz="1200" b="1"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solidFill>
                      <a:schemeClr val="accent5">
                        <a:lumMod val="60000"/>
                        <a:lumOff val="40000"/>
                      </a:schemeClr>
                    </a:solidFill>
                  </a:tcPr>
                </a:tc>
                <a:tc>
                  <a:txBody>
                    <a:bodyPr/>
                    <a:lstStyle/>
                    <a:p>
                      <a:pPr algn="ctr" fontAlgn="ctr"/>
                      <a:r>
                        <a:rPr kumimoji="1" lang="ja-JP" altLang="en-US" sz="1200" b="1"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a:t>
                      </a:r>
                      <a:endParaRPr lang="ja-JP" altLang="en-US" sz="1200" b="1"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solidFill>
                      <a:schemeClr val="accent5">
                        <a:lumMod val="60000"/>
                        <a:lumOff val="40000"/>
                      </a:schemeClr>
                    </a:solidFill>
                  </a:tcPr>
                </a:tc>
                <a:tc>
                  <a:txBody>
                    <a:bodyPr/>
                    <a:lstStyle/>
                    <a:p>
                      <a:pPr algn="r" fontAlgn="ctr"/>
                      <a:r>
                        <a:rPr lang="en-US" altLang="ja-JP" sz="1200" b="1" i="0" u="none" strike="noStrike" dirty="0">
                          <a:solidFill>
                            <a:srgbClr val="000000"/>
                          </a:solidFill>
                          <a:effectLst/>
                          <a:latin typeface="Meiryo UI" panose="020B0604030504040204" pitchFamily="50" charset="-128"/>
                          <a:ea typeface="Meiryo UI" panose="020B0604030504040204" pitchFamily="50" charset="-128"/>
                        </a:rPr>
                        <a:t>0</a:t>
                      </a:r>
                    </a:p>
                  </a:txBody>
                  <a:tcPr marL="0" marR="0" marT="0" marB="0" anchor="ctr">
                    <a:solidFill>
                      <a:schemeClr val="accent5">
                        <a:lumMod val="60000"/>
                        <a:lumOff val="40000"/>
                      </a:schemeClr>
                    </a:solidFill>
                  </a:tcPr>
                </a:tc>
                <a:tc>
                  <a:txBody>
                    <a:bodyPr/>
                    <a:lstStyle/>
                    <a:p>
                      <a:pPr algn="ctr" fontAlgn="ctr"/>
                      <a:r>
                        <a:rPr lang="en-US" altLang="ja-JP" sz="1200" b="1" i="0" u="none" strike="noStrike" dirty="0" smtClean="0">
                          <a:solidFill>
                            <a:srgbClr val="000000"/>
                          </a:solidFill>
                          <a:effectLst/>
                          <a:latin typeface="Meiryo UI" panose="020B0604030504040204" pitchFamily="50" charset="-128"/>
                          <a:ea typeface="Meiryo UI" panose="020B0604030504040204" pitchFamily="50" charset="-128"/>
                        </a:rPr>
                        <a:t>×</a:t>
                      </a:r>
                      <a:endParaRPr lang="ja-JP" altLang="en-US" sz="1200" b="1"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solidFill>
                      <a:schemeClr val="accent5">
                        <a:lumMod val="60000"/>
                        <a:lumOff val="40000"/>
                      </a:schemeClr>
                    </a:solidFill>
                  </a:tcPr>
                </a:tc>
                <a:extLst>
                  <a:ext uri="{0D108BD9-81ED-4DB2-BD59-A6C34878D82A}">
                    <a16:rowId xmlns:a16="http://schemas.microsoft.com/office/drawing/2014/main" val="4096455621"/>
                  </a:ext>
                </a:extLst>
              </a:tr>
              <a:tr h="247869">
                <a:tc vMerge="1">
                  <a:txBody>
                    <a:bodyPr/>
                    <a:lstStyle/>
                    <a:p>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ja-JP" altLang="en-US" sz="1100" b="1" u="sng" dirty="0" smtClean="0">
                          <a:latin typeface="Meiryo UI" panose="020B0604030504040204" pitchFamily="50" charset="-128"/>
                          <a:ea typeface="Meiryo UI" panose="020B0604030504040204" pitchFamily="50" charset="-128"/>
                        </a:rPr>
                        <a:t>⑧城山病院</a:t>
                      </a:r>
                      <a:endParaRPr kumimoji="1" lang="ja-JP" altLang="en-US" sz="1100" b="1" u="sng" dirty="0">
                        <a:latin typeface="Meiryo UI" panose="020B0604030504040204" pitchFamily="50" charset="-128"/>
                        <a:ea typeface="Meiryo UI" panose="020B0604030504040204" pitchFamily="50" charset="-128"/>
                      </a:endParaRPr>
                    </a:p>
                  </a:txBody>
                  <a:tcPr>
                    <a:solidFill>
                      <a:schemeClr val="accent5">
                        <a:lumMod val="60000"/>
                        <a:lumOff val="40000"/>
                      </a:schemeClr>
                    </a:solidFill>
                  </a:tcPr>
                </a:tc>
                <a:tc>
                  <a:txBody>
                    <a:bodyPr/>
                    <a:lstStyle/>
                    <a:p>
                      <a:pPr algn="r" fontAlgn="ctr"/>
                      <a:r>
                        <a:rPr lang="en-US" altLang="ja-JP" sz="1200" b="1" i="0" u="none" strike="noStrike" dirty="0">
                          <a:solidFill>
                            <a:srgbClr val="000000"/>
                          </a:solidFill>
                          <a:effectLst/>
                          <a:latin typeface="Meiryo UI" panose="020B0604030504040204" pitchFamily="50" charset="-128"/>
                          <a:ea typeface="Meiryo UI" panose="020B0604030504040204" pitchFamily="50" charset="-128"/>
                        </a:rPr>
                        <a:t>0</a:t>
                      </a:r>
                    </a:p>
                  </a:txBody>
                  <a:tcPr marL="0" marR="0" marT="0" marB="0" anchor="ctr">
                    <a:solidFill>
                      <a:schemeClr val="accent5">
                        <a:lumMod val="60000"/>
                        <a:lumOff val="40000"/>
                      </a:schemeClr>
                    </a:solidFill>
                  </a:tcPr>
                </a:tc>
                <a:tc>
                  <a:txBody>
                    <a:bodyPr/>
                    <a:lstStyle/>
                    <a:p>
                      <a:pPr algn="ctr" fontAlgn="ctr"/>
                      <a:r>
                        <a:rPr lang="en-US" altLang="ja-JP" sz="1200" b="1" i="0" u="none" strike="noStrike" dirty="0" smtClean="0">
                          <a:solidFill>
                            <a:srgbClr val="000000"/>
                          </a:solidFill>
                          <a:effectLst/>
                          <a:latin typeface="Meiryo UI" panose="020B0604030504040204" pitchFamily="50" charset="-128"/>
                          <a:ea typeface="Meiryo UI" panose="020B0604030504040204" pitchFamily="50" charset="-128"/>
                        </a:rPr>
                        <a:t>×</a:t>
                      </a:r>
                      <a:endParaRPr lang="ja-JP" altLang="en-US" sz="1200" b="1"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solidFill>
                      <a:schemeClr val="accent5">
                        <a:lumMod val="60000"/>
                        <a:lumOff val="40000"/>
                      </a:schemeClr>
                    </a:solidFill>
                  </a:tcPr>
                </a:tc>
                <a:tc>
                  <a:txBody>
                    <a:bodyPr/>
                    <a:lstStyle/>
                    <a:p>
                      <a:pPr algn="r" fontAlgn="ctr"/>
                      <a:r>
                        <a:rPr lang="en-US" altLang="ja-JP" sz="1200" b="1" i="0" u="none" strike="noStrike" dirty="0" smtClean="0">
                          <a:solidFill>
                            <a:srgbClr val="000000"/>
                          </a:solidFill>
                          <a:effectLst/>
                          <a:latin typeface="Meiryo UI" panose="020B0604030504040204" pitchFamily="50" charset="-128"/>
                          <a:ea typeface="Meiryo UI" panose="020B0604030504040204" pitchFamily="50" charset="-128"/>
                        </a:rPr>
                        <a:t>0</a:t>
                      </a:r>
                      <a:r>
                        <a:rPr lang="en-US" altLang="ja-JP" sz="1200" b="1" i="0" u="none" strike="noStrike" baseline="30000" dirty="0" smtClean="0">
                          <a:solidFill>
                            <a:srgbClr val="000000"/>
                          </a:solidFill>
                          <a:effectLst/>
                          <a:latin typeface="Meiryo UI" panose="020B0604030504040204" pitchFamily="50" charset="-128"/>
                          <a:ea typeface="Meiryo UI" panose="020B0604030504040204" pitchFamily="50" charset="-128"/>
                        </a:rPr>
                        <a:t>※4</a:t>
                      </a:r>
                      <a:endParaRPr lang="en-US" altLang="ja-JP" sz="1200" b="1"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solidFill>
                      <a:schemeClr val="accent5">
                        <a:lumMod val="60000"/>
                        <a:lumOff val="40000"/>
                      </a:schemeClr>
                    </a:solidFill>
                  </a:tcPr>
                </a:tc>
                <a:tc>
                  <a:txBody>
                    <a:bodyPr/>
                    <a:lstStyle/>
                    <a:p>
                      <a:pPr algn="ctr" fontAlgn="ctr"/>
                      <a:r>
                        <a:rPr kumimoji="1" lang="ja-JP" altLang="en-US" sz="1200" b="1"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a:t>
                      </a:r>
                      <a:endParaRPr lang="ja-JP" altLang="en-US" sz="1200" b="1"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solidFill>
                      <a:schemeClr val="accent5">
                        <a:lumMod val="60000"/>
                        <a:lumOff val="40000"/>
                      </a:schemeClr>
                    </a:solidFill>
                  </a:tcPr>
                </a:tc>
                <a:tc>
                  <a:txBody>
                    <a:bodyPr/>
                    <a:lstStyle/>
                    <a:p>
                      <a:pPr algn="r" fontAlgn="ctr"/>
                      <a:r>
                        <a:rPr lang="en-US" altLang="ja-JP" sz="1200" b="1" i="0" u="none" strike="noStrike" dirty="0">
                          <a:solidFill>
                            <a:srgbClr val="000000"/>
                          </a:solidFill>
                          <a:effectLst/>
                          <a:latin typeface="Meiryo UI" panose="020B0604030504040204" pitchFamily="50" charset="-128"/>
                          <a:ea typeface="Meiryo UI" panose="020B0604030504040204" pitchFamily="50" charset="-128"/>
                        </a:rPr>
                        <a:t>0</a:t>
                      </a:r>
                    </a:p>
                  </a:txBody>
                  <a:tcPr marL="0" marR="0" marT="0" marB="0" anchor="ctr">
                    <a:solidFill>
                      <a:schemeClr val="accent5">
                        <a:lumMod val="60000"/>
                        <a:lumOff val="40000"/>
                      </a:schemeClr>
                    </a:solidFill>
                  </a:tcPr>
                </a:tc>
                <a:tc>
                  <a:txBody>
                    <a:bodyPr/>
                    <a:lstStyle/>
                    <a:p>
                      <a:pPr algn="ctr" fontAlgn="ctr"/>
                      <a:r>
                        <a:rPr lang="en-US" altLang="ja-JP" sz="1200" b="1" i="0" u="none" strike="noStrike" dirty="0" smtClean="0">
                          <a:solidFill>
                            <a:srgbClr val="000000"/>
                          </a:solidFill>
                          <a:effectLst/>
                          <a:latin typeface="Meiryo UI" panose="020B0604030504040204" pitchFamily="50" charset="-128"/>
                          <a:ea typeface="Meiryo UI" panose="020B0604030504040204" pitchFamily="50" charset="-128"/>
                        </a:rPr>
                        <a:t>×</a:t>
                      </a:r>
                      <a:endParaRPr lang="ja-JP" altLang="en-US" sz="1200" b="1"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solidFill>
                      <a:schemeClr val="accent5">
                        <a:lumMod val="60000"/>
                        <a:lumOff val="40000"/>
                      </a:schemeClr>
                    </a:solidFill>
                  </a:tcPr>
                </a:tc>
                <a:extLst>
                  <a:ext uri="{0D108BD9-81ED-4DB2-BD59-A6C34878D82A}">
                    <a16:rowId xmlns:a16="http://schemas.microsoft.com/office/drawing/2014/main" val="4235777126"/>
                  </a:ext>
                </a:extLst>
              </a:tr>
              <a:tr h="247869">
                <a:tc vMerge="1">
                  <a:txBody>
                    <a:bodyPr/>
                    <a:lstStyle/>
                    <a:p>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ja-JP" altLang="en-US" sz="1100" b="1" u="sng" dirty="0" smtClean="0">
                          <a:latin typeface="Meiryo UI" panose="020B0604030504040204" pitchFamily="50" charset="-128"/>
                          <a:ea typeface="Meiryo UI" panose="020B0604030504040204" pitchFamily="50" charset="-128"/>
                        </a:rPr>
                        <a:t>⑨松原徳洲会病院</a:t>
                      </a:r>
                      <a:endParaRPr kumimoji="1" lang="ja-JP" altLang="en-US" sz="1100" b="1" u="sng" dirty="0">
                        <a:latin typeface="Meiryo UI" panose="020B0604030504040204" pitchFamily="50" charset="-128"/>
                        <a:ea typeface="Meiryo UI" panose="020B0604030504040204" pitchFamily="50" charset="-128"/>
                      </a:endParaRPr>
                    </a:p>
                  </a:txBody>
                  <a:tcPr>
                    <a:solidFill>
                      <a:schemeClr val="accent5">
                        <a:lumMod val="60000"/>
                        <a:lumOff val="40000"/>
                      </a:schemeClr>
                    </a:solidFill>
                  </a:tcPr>
                </a:tc>
                <a:tc>
                  <a:txBody>
                    <a:bodyPr/>
                    <a:lstStyle/>
                    <a:p>
                      <a:pPr algn="r" fontAlgn="ctr"/>
                      <a:r>
                        <a:rPr lang="en-US" altLang="ja-JP" sz="1200" b="1" i="0" u="none" strike="noStrike" dirty="0">
                          <a:solidFill>
                            <a:srgbClr val="000000"/>
                          </a:solidFill>
                          <a:effectLst/>
                          <a:latin typeface="Meiryo UI" panose="020B0604030504040204" pitchFamily="50" charset="-128"/>
                          <a:ea typeface="Meiryo UI" panose="020B0604030504040204" pitchFamily="50" charset="-128"/>
                        </a:rPr>
                        <a:t>2</a:t>
                      </a:r>
                    </a:p>
                  </a:txBody>
                  <a:tcPr marL="0" marR="0" marT="0" marB="0" anchor="ctr">
                    <a:solidFill>
                      <a:schemeClr val="accent5">
                        <a:lumMod val="60000"/>
                        <a:lumOff val="40000"/>
                      </a:schemeClr>
                    </a:solidFill>
                  </a:tcPr>
                </a:tc>
                <a:tc>
                  <a:txBody>
                    <a:bodyPr/>
                    <a:lstStyle/>
                    <a:p>
                      <a:pPr algn="ctr" fontAlgn="ctr"/>
                      <a:r>
                        <a:rPr lang="en-US" altLang="ja-JP" sz="1200" b="1" i="0" u="none" strike="noStrike" dirty="0" smtClean="0">
                          <a:solidFill>
                            <a:srgbClr val="000000"/>
                          </a:solidFill>
                          <a:effectLst/>
                          <a:latin typeface="Meiryo UI" panose="020B0604030504040204" pitchFamily="50" charset="-128"/>
                          <a:ea typeface="Meiryo UI" panose="020B0604030504040204" pitchFamily="50" charset="-128"/>
                        </a:rPr>
                        <a:t>×</a:t>
                      </a:r>
                      <a:endParaRPr lang="ja-JP" altLang="en-US" sz="1200" b="1"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solidFill>
                      <a:schemeClr val="accent5">
                        <a:lumMod val="60000"/>
                        <a:lumOff val="40000"/>
                      </a:schemeClr>
                    </a:solidFill>
                  </a:tcPr>
                </a:tc>
                <a:tc>
                  <a:txBody>
                    <a:bodyPr/>
                    <a:lstStyle/>
                    <a:p>
                      <a:pPr algn="r" fontAlgn="ctr"/>
                      <a:r>
                        <a:rPr lang="en-US" altLang="ja-JP" sz="1200" b="1" i="0" u="none" strike="noStrike" dirty="0" smtClean="0">
                          <a:solidFill>
                            <a:srgbClr val="000000"/>
                          </a:solidFill>
                          <a:effectLst/>
                          <a:latin typeface="Meiryo UI" panose="020B0604030504040204" pitchFamily="50" charset="-128"/>
                          <a:ea typeface="Meiryo UI" panose="020B0604030504040204" pitchFamily="50" charset="-128"/>
                        </a:rPr>
                        <a:t>0</a:t>
                      </a:r>
                      <a:r>
                        <a:rPr lang="en-US" altLang="ja-JP" sz="1200" b="1" i="0" u="none" strike="noStrike" baseline="30000" dirty="0" smtClean="0">
                          <a:solidFill>
                            <a:srgbClr val="000000"/>
                          </a:solidFill>
                          <a:effectLst/>
                          <a:latin typeface="Meiryo UI" panose="020B0604030504040204" pitchFamily="50" charset="-128"/>
                          <a:ea typeface="Meiryo UI" panose="020B0604030504040204" pitchFamily="50" charset="-128"/>
                        </a:rPr>
                        <a:t>※4</a:t>
                      </a:r>
                      <a:endParaRPr lang="en-US" altLang="ja-JP" sz="1200" b="1"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solidFill>
                      <a:schemeClr val="accent5">
                        <a:lumMod val="60000"/>
                        <a:lumOff val="40000"/>
                      </a:schemeClr>
                    </a:solidFill>
                  </a:tcPr>
                </a:tc>
                <a:tc>
                  <a:txBody>
                    <a:bodyPr/>
                    <a:lstStyle/>
                    <a:p>
                      <a:pPr algn="ctr" fontAlgn="ctr"/>
                      <a:r>
                        <a:rPr kumimoji="1" lang="ja-JP" altLang="en-US" sz="1200" b="1"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a:t>
                      </a:r>
                      <a:endParaRPr lang="ja-JP" altLang="en-US" sz="1200" b="1"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solidFill>
                      <a:schemeClr val="accent5">
                        <a:lumMod val="60000"/>
                        <a:lumOff val="40000"/>
                      </a:schemeClr>
                    </a:solidFill>
                  </a:tcPr>
                </a:tc>
                <a:tc>
                  <a:txBody>
                    <a:bodyPr/>
                    <a:lstStyle/>
                    <a:p>
                      <a:pPr algn="r" fontAlgn="ctr"/>
                      <a:r>
                        <a:rPr lang="en-US" altLang="ja-JP" sz="1200" b="1" i="0" u="none" strike="noStrike" dirty="0">
                          <a:solidFill>
                            <a:srgbClr val="000000"/>
                          </a:solidFill>
                          <a:effectLst/>
                          <a:latin typeface="Meiryo UI" panose="020B0604030504040204" pitchFamily="50" charset="-128"/>
                          <a:ea typeface="Meiryo UI" panose="020B0604030504040204" pitchFamily="50" charset="-128"/>
                        </a:rPr>
                        <a:t>0</a:t>
                      </a:r>
                    </a:p>
                  </a:txBody>
                  <a:tcPr marL="0" marR="0" marT="0" marB="0" anchor="ctr">
                    <a:solidFill>
                      <a:schemeClr val="accent5">
                        <a:lumMod val="60000"/>
                        <a:lumOff val="40000"/>
                      </a:schemeClr>
                    </a:solidFill>
                  </a:tcPr>
                </a:tc>
                <a:tc>
                  <a:txBody>
                    <a:bodyPr/>
                    <a:lstStyle/>
                    <a:p>
                      <a:pPr algn="ctr" fontAlgn="ctr"/>
                      <a:r>
                        <a:rPr lang="en-US" altLang="ja-JP" sz="1200" b="1" i="0" u="none" strike="noStrike" dirty="0" smtClean="0">
                          <a:solidFill>
                            <a:srgbClr val="000000"/>
                          </a:solidFill>
                          <a:effectLst/>
                          <a:latin typeface="Meiryo UI" panose="020B0604030504040204" pitchFamily="50" charset="-128"/>
                          <a:ea typeface="Meiryo UI" panose="020B0604030504040204" pitchFamily="50" charset="-128"/>
                        </a:rPr>
                        <a:t>×</a:t>
                      </a:r>
                      <a:endParaRPr lang="ja-JP" altLang="en-US" sz="1200" b="1"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solidFill>
                      <a:schemeClr val="accent5">
                        <a:lumMod val="60000"/>
                        <a:lumOff val="40000"/>
                      </a:schemeClr>
                    </a:solidFill>
                  </a:tcPr>
                </a:tc>
                <a:extLst>
                  <a:ext uri="{0D108BD9-81ED-4DB2-BD59-A6C34878D82A}">
                    <a16:rowId xmlns:a16="http://schemas.microsoft.com/office/drawing/2014/main" val="2255015556"/>
                  </a:ext>
                </a:extLst>
              </a:tr>
              <a:tr h="247869">
                <a:tc rowSpan="2">
                  <a:txBody>
                    <a:bodyPr/>
                    <a:lstStyle/>
                    <a:p>
                      <a:r>
                        <a:rPr kumimoji="1" lang="ja-JP" altLang="en-US" sz="1100" dirty="0" smtClean="0">
                          <a:latin typeface="Meiryo UI" panose="020B0604030504040204" pitchFamily="50" charset="-128"/>
                          <a:ea typeface="Meiryo UI" panose="020B0604030504040204" pitchFamily="50" charset="-128"/>
                        </a:rPr>
                        <a:t>泉州</a:t>
                      </a:r>
                      <a:endParaRPr kumimoji="1" lang="ja-JP" altLang="en-US" sz="1100" dirty="0">
                        <a:latin typeface="Meiryo UI" panose="020B0604030504040204" pitchFamily="50" charset="-128"/>
                        <a:ea typeface="Meiryo UI" panose="020B0604030504040204" pitchFamily="50" charset="-128"/>
                      </a:endParaRPr>
                    </a:p>
                  </a:txBody>
                  <a:tcPr anchor="ctr">
                    <a:solidFill>
                      <a:schemeClr val="accent5">
                        <a:lumMod val="60000"/>
                        <a:lumOff val="40000"/>
                      </a:schemeClr>
                    </a:solidFill>
                  </a:tcPr>
                </a:tc>
                <a:tc>
                  <a:txBody>
                    <a:bodyPr/>
                    <a:lstStyle/>
                    <a:p>
                      <a:r>
                        <a:rPr kumimoji="1" lang="ja-JP" altLang="en-US" sz="1100" b="0" u="none" dirty="0" smtClean="0">
                          <a:latin typeface="Meiryo UI" panose="020B0604030504040204" pitchFamily="50" charset="-128"/>
                          <a:ea typeface="Meiryo UI" panose="020B0604030504040204" pitchFamily="50" charset="-128"/>
                        </a:rPr>
                        <a:t>⑩府中病院</a:t>
                      </a:r>
                      <a:endParaRPr kumimoji="1" lang="ja-JP" altLang="en-US" sz="1100" b="0" u="none" dirty="0">
                        <a:latin typeface="Meiryo UI" panose="020B0604030504040204" pitchFamily="50" charset="-128"/>
                        <a:ea typeface="Meiryo UI" panose="020B0604030504040204" pitchFamily="50" charset="-128"/>
                      </a:endParaRPr>
                    </a:p>
                  </a:txBody>
                  <a:tcPr>
                    <a:solidFill>
                      <a:srgbClr val="EBF7FF"/>
                    </a:solidFill>
                  </a:tcPr>
                </a:tc>
                <a:tc>
                  <a:txBody>
                    <a:bodyPr/>
                    <a:lstStyle/>
                    <a:p>
                      <a:pPr algn="r" fontAlgn="ctr"/>
                      <a:r>
                        <a:rPr lang="en-US" altLang="ja-JP" sz="1200" b="0" i="0" u="none" strike="noStrike" baseline="0" dirty="0" smtClean="0">
                          <a:solidFill>
                            <a:srgbClr val="000000"/>
                          </a:solidFill>
                          <a:effectLst/>
                          <a:latin typeface="Meiryo UI" panose="020B0604030504040204" pitchFamily="50" charset="-128"/>
                          <a:ea typeface="Meiryo UI" panose="020B0604030504040204" pitchFamily="50" charset="-128"/>
                        </a:rPr>
                        <a:t>0</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solidFill>
                      <a:srgbClr val="EBF7FF"/>
                    </a:solidFill>
                  </a:tcPr>
                </a:tc>
                <a:tc>
                  <a:txBody>
                    <a:bodyPr/>
                    <a:lstStyle/>
                    <a:p>
                      <a:pPr algn="ctr" fontAlgn="ctr"/>
                      <a:r>
                        <a:rPr lang="ja-JP" altLang="en-US" sz="1200" b="0" i="0" u="none" strike="noStrike" dirty="0" smtClean="0">
                          <a:solidFill>
                            <a:srgbClr val="000000"/>
                          </a:solidFill>
                          <a:effectLst/>
                          <a:latin typeface="Meiryo UI" panose="020B0604030504040204" pitchFamily="50" charset="-128"/>
                          <a:ea typeface="Meiryo UI" panose="020B0604030504040204" pitchFamily="50" charset="-128"/>
                        </a:rPr>
                        <a:t>▲</a:t>
                      </a: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　</a:t>
                      </a:r>
                    </a:p>
                  </a:txBody>
                  <a:tcPr marL="0" marR="0" marT="0" marB="0" anchor="ctr">
                    <a:solidFill>
                      <a:srgbClr val="EBF7FF"/>
                    </a:solidFill>
                  </a:tcPr>
                </a:tc>
                <a:tc>
                  <a:txBody>
                    <a:bodyPr/>
                    <a:lstStyle/>
                    <a:p>
                      <a:pPr algn="r" fontAlgn="ctr"/>
                      <a:r>
                        <a:rPr lang="en-US" altLang="ja-JP" sz="1200" b="0" i="0" u="none" strike="noStrike" baseline="0" dirty="0" smtClean="0">
                          <a:solidFill>
                            <a:srgbClr val="000000"/>
                          </a:solidFill>
                          <a:effectLst/>
                          <a:latin typeface="Meiryo UI" panose="020B0604030504040204" pitchFamily="50" charset="-128"/>
                          <a:ea typeface="Meiryo UI" panose="020B0604030504040204" pitchFamily="50" charset="-128"/>
                        </a:rPr>
                        <a:t>5</a:t>
                      </a:r>
                      <a:r>
                        <a:rPr lang="en-US" altLang="ja-JP" sz="1200" b="0" i="0" u="none" strike="noStrike" baseline="30000" dirty="0" smtClean="0">
                          <a:solidFill>
                            <a:srgbClr val="000000"/>
                          </a:solidFill>
                          <a:effectLst/>
                          <a:latin typeface="Meiryo UI" panose="020B0604030504040204" pitchFamily="50" charset="-128"/>
                          <a:ea typeface="Meiryo UI" panose="020B0604030504040204" pitchFamily="50" charset="-128"/>
                        </a:rPr>
                        <a:t>※2</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solidFill>
                      <a:srgbClr val="EBF7FF"/>
                    </a:solidFill>
                  </a:tcPr>
                </a:tc>
                <a:tc>
                  <a:txBody>
                    <a:bodyPr/>
                    <a:lstStyle/>
                    <a:p>
                      <a:pPr algn="ctr" fontAlgn="ctr"/>
                      <a:r>
                        <a:rPr lang="ja-JP" altLang="en-US" sz="1200" b="0" i="0" u="none" strike="noStrike" dirty="0" smtClean="0">
                          <a:solidFill>
                            <a:srgbClr val="000000"/>
                          </a:solidFill>
                          <a:effectLst/>
                          <a:latin typeface="Meiryo UI" panose="020B0604030504040204" pitchFamily="50" charset="-128"/>
                          <a:ea typeface="Meiryo UI" panose="020B0604030504040204" pitchFamily="50" charset="-128"/>
                        </a:rPr>
                        <a:t>●</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solidFill>
                      <a:srgbClr val="EBF7FF"/>
                    </a:solidFill>
                  </a:tcPr>
                </a:tc>
                <a:tc>
                  <a:txBody>
                    <a:bodyPr/>
                    <a:lstStyle/>
                    <a:p>
                      <a:pPr algn="r" fontAlgn="ctr"/>
                      <a:r>
                        <a:rPr lang="en-US" altLang="ja-JP" sz="1200" b="0" i="0" u="none" strike="noStrike" baseline="0" dirty="0" smtClean="0">
                          <a:solidFill>
                            <a:srgbClr val="000000"/>
                          </a:solidFill>
                          <a:effectLst/>
                          <a:latin typeface="Meiryo UI" panose="020B0604030504040204" pitchFamily="50" charset="-128"/>
                          <a:ea typeface="Meiryo UI" panose="020B0604030504040204" pitchFamily="50" charset="-128"/>
                        </a:rPr>
                        <a:t>6</a:t>
                      </a:r>
                      <a:r>
                        <a:rPr lang="en-US" altLang="ja-JP" sz="1200" b="0" i="0" u="none" strike="noStrike" baseline="30000" dirty="0" smtClean="0">
                          <a:solidFill>
                            <a:srgbClr val="000000"/>
                          </a:solidFill>
                          <a:effectLst/>
                          <a:latin typeface="Meiryo UI" panose="020B0604030504040204" pitchFamily="50" charset="-128"/>
                          <a:ea typeface="Meiryo UI" panose="020B0604030504040204" pitchFamily="50" charset="-128"/>
                        </a:rPr>
                        <a:t>※2</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solidFill>
                      <a:srgbClr val="EBF7FF"/>
                    </a:solidFill>
                  </a:tcPr>
                </a:tc>
                <a:tc>
                  <a:txBody>
                    <a:bodyPr/>
                    <a:lstStyle/>
                    <a:p>
                      <a:pPr algn="ctr"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a:t>
                      </a:r>
                    </a:p>
                  </a:txBody>
                  <a:tcPr marL="0" marR="0" marT="0" marB="0" anchor="ctr">
                    <a:solidFill>
                      <a:srgbClr val="EBF7FF"/>
                    </a:solidFill>
                  </a:tcPr>
                </a:tc>
                <a:extLst>
                  <a:ext uri="{0D108BD9-81ED-4DB2-BD59-A6C34878D82A}">
                    <a16:rowId xmlns:a16="http://schemas.microsoft.com/office/drawing/2014/main" val="1936034724"/>
                  </a:ext>
                </a:extLst>
              </a:tr>
              <a:tr h="247869">
                <a:tc vMerge="1">
                  <a:txBody>
                    <a:bodyPr/>
                    <a:lstStyle/>
                    <a:p>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ja-JP" altLang="en-US" sz="1100" b="1" u="sng" dirty="0" smtClean="0">
                          <a:latin typeface="Meiryo UI" panose="020B0604030504040204" pitchFamily="50" charset="-128"/>
                          <a:ea typeface="Meiryo UI" panose="020B0604030504040204" pitchFamily="50" charset="-128"/>
                        </a:rPr>
                        <a:t>⑪市立貝塚病院</a:t>
                      </a:r>
                      <a:endParaRPr kumimoji="1" lang="ja-JP" altLang="en-US" sz="1100" b="1" u="sng" dirty="0">
                        <a:latin typeface="Meiryo UI" panose="020B0604030504040204" pitchFamily="50" charset="-128"/>
                        <a:ea typeface="Meiryo UI" panose="020B0604030504040204" pitchFamily="50" charset="-128"/>
                      </a:endParaRPr>
                    </a:p>
                  </a:txBody>
                  <a:tcPr>
                    <a:solidFill>
                      <a:schemeClr val="accent5">
                        <a:lumMod val="60000"/>
                        <a:lumOff val="40000"/>
                      </a:schemeClr>
                    </a:solidFill>
                  </a:tcPr>
                </a:tc>
                <a:tc>
                  <a:txBody>
                    <a:bodyPr/>
                    <a:lstStyle/>
                    <a:p>
                      <a:pPr algn="r" fontAlgn="ctr"/>
                      <a:r>
                        <a:rPr lang="en-US" altLang="ja-JP" sz="1200" b="1" i="0" u="none" strike="noStrike" dirty="0">
                          <a:solidFill>
                            <a:srgbClr val="000000"/>
                          </a:solidFill>
                          <a:effectLst/>
                          <a:latin typeface="Meiryo UI" panose="020B0604030504040204" pitchFamily="50" charset="-128"/>
                          <a:ea typeface="Meiryo UI" panose="020B0604030504040204" pitchFamily="50" charset="-128"/>
                        </a:rPr>
                        <a:t>0</a:t>
                      </a:r>
                    </a:p>
                  </a:txBody>
                  <a:tcPr marL="0" marR="0" marT="0" marB="0" anchor="ctr">
                    <a:solidFill>
                      <a:schemeClr val="accent5">
                        <a:lumMod val="60000"/>
                        <a:lumOff val="40000"/>
                      </a:schemeClr>
                    </a:solidFill>
                  </a:tcPr>
                </a:tc>
                <a:tc>
                  <a:txBody>
                    <a:bodyPr/>
                    <a:lstStyle/>
                    <a:p>
                      <a:pPr algn="ctr" fontAlgn="ctr"/>
                      <a:r>
                        <a:rPr lang="en-US" altLang="ja-JP" sz="1200" b="1" i="0" u="none" strike="noStrike" dirty="0" smtClean="0">
                          <a:solidFill>
                            <a:srgbClr val="000000"/>
                          </a:solidFill>
                          <a:effectLst/>
                          <a:latin typeface="Meiryo UI" panose="020B0604030504040204" pitchFamily="50" charset="-128"/>
                          <a:ea typeface="Meiryo UI" panose="020B0604030504040204" pitchFamily="50" charset="-128"/>
                        </a:rPr>
                        <a:t>×</a:t>
                      </a:r>
                      <a:endParaRPr lang="ja-JP" altLang="en-US" sz="1200" b="1"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solidFill>
                      <a:schemeClr val="accent5">
                        <a:lumMod val="60000"/>
                        <a:lumOff val="40000"/>
                      </a:schemeClr>
                    </a:solidFill>
                  </a:tcPr>
                </a:tc>
                <a:tc>
                  <a:txBody>
                    <a:bodyPr/>
                    <a:lstStyle/>
                    <a:p>
                      <a:pPr algn="r" fontAlgn="ctr"/>
                      <a:r>
                        <a:rPr lang="en-US" altLang="ja-JP" sz="1200" b="1" i="0" u="none" strike="noStrike" dirty="0">
                          <a:solidFill>
                            <a:srgbClr val="000000"/>
                          </a:solidFill>
                          <a:effectLst/>
                          <a:latin typeface="Meiryo UI" panose="020B0604030504040204" pitchFamily="50" charset="-128"/>
                          <a:ea typeface="Meiryo UI" panose="020B0604030504040204" pitchFamily="50" charset="-128"/>
                        </a:rPr>
                        <a:t>0</a:t>
                      </a:r>
                    </a:p>
                  </a:txBody>
                  <a:tcPr marL="0" marR="0" marT="0" marB="0" anchor="ctr">
                    <a:solidFill>
                      <a:schemeClr val="accent5">
                        <a:lumMod val="60000"/>
                        <a:lumOff val="40000"/>
                      </a:schemeClr>
                    </a:solidFill>
                  </a:tcPr>
                </a:tc>
                <a:tc>
                  <a:txBody>
                    <a:bodyPr/>
                    <a:lstStyle/>
                    <a:p>
                      <a:pPr algn="ctr" fontAlgn="ctr"/>
                      <a:r>
                        <a:rPr kumimoji="1" lang="ja-JP" altLang="en-US" sz="12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a:t>
                      </a:r>
                      <a:endParaRPr lang="ja-JP" altLang="en-US" sz="1200" b="1"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solidFill>
                      <a:schemeClr val="accent5">
                        <a:lumMod val="60000"/>
                        <a:lumOff val="40000"/>
                      </a:schemeClr>
                    </a:solidFill>
                  </a:tcPr>
                </a:tc>
                <a:tc>
                  <a:txBody>
                    <a:bodyPr/>
                    <a:lstStyle/>
                    <a:p>
                      <a:pPr algn="r" fontAlgn="ctr"/>
                      <a:r>
                        <a:rPr lang="en-US" altLang="ja-JP" sz="1200" b="1" i="0" u="none" strike="noStrike" dirty="0">
                          <a:solidFill>
                            <a:srgbClr val="000000"/>
                          </a:solidFill>
                          <a:effectLst/>
                          <a:latin typeface="Meiryo UI" panose="020B0604030504040204" pitchFamily="50" charset="-128"/>
                          <a:ea typeface="Meiryo UI" panose="020B0604030504040204" pitchFamily="50" charset="-128"/>
                        </a:rPr>
                        <a:t>0</a:t>
                      </a:r>
                    </a:p>
                  </a:txBody>
                  <a:tcPr marL="0" marR="0" marT="0" marB="0" anchor="ctr">
                    <a:solidFill>
                      <a:schemeClr val="accent5">
                        <a:lumMod val="60000"/>
                        <a:lumOff val="40000"/>
                      </a:schemeClr>
                    </a:solidFill>
                  </a:tcPr>
                </a:tc>
                <a:tc>
                  <a:txBody>
                    <a:bodyPr/>
                    <a:lstStyle/>
                    <a:p>
                      <a:pPr algn="ctr" fontAlgn="ctr"/>
                      <a:r>
                        <a:rPr lang="en-US" altLang="ja-JP" sz="1200" b="1" i="0" u="none" strike="noStrike" dirty="0" smtClean="0">
                          <a:solidFill>
                            <a:srgbClr val="000000"/>
                          </a:solidFill>
                          <a:effectLst/>
                          <a:latin typeface="Meiryo UI" panose="020B0604030504040204" pitchFamily="50" charset="-128"/>
                          <a:ea typeface="Meiryo UI" panose="020B0604030504040204" pitchFamily="50" charset="-128"/>
                        </a:rPr>
                        <a:t>×</a:t>
                      </a:r>
                      <a:endParaRPr lang="ja-JP" altLang="en-US" sz="1200" b="1"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solidFill>
                      <a:schemeClr val="accent5">
                        <a:lumMod val="60000"/>
                        <a:lumOff val="40000"/>
                      </a:schemeClr>
                    </a:solidFill>
                  </a:tcPr>
                </a:tc>
                <a:extLst>
                  <a:ext uri="{0D108BD9-81ED-4DB2-BD59-A6C34878D82A}">
                    <a16:rowId xmlns:a16="http://schemas.microsoft.com/office/drawing/2014/main" val="4253409318"/>
                  </a:ext>
                </a:extLst>
              </a:tr>
              <a:tr h="247869">
                <a:tc rowSpan="4">
                  <a:txBody>
                    <a:bodyPr/>
                    <a:lstStyle/>
                    <a:p>
                      <a:r>
                        <a:rPr kumimoji="1" lang="ja-JP" altLang="en-US" sz="1100" dirty="0" smtClean="0">
                          <a:latin typeface="Meiryo UI" panose="020B0604030504040204" pitchFamily="50" charset="-128"/>
                          <a:ea typeface="Meiryo UI" panose="020B0604030504040204" pitchFamily="50" charset="-128"/>
                        </a:rPr>
                        <a:t>大阪市</a:t>
                      </a:r>
                      <a:endParaRPr kumimoji="1" lang="ja-JP" altLang="en-US" sz="1100" dirty="0">
                        <a:latin typeface="Meiryo UI" panose="020B0604030504040204" pitchFamily="50" charset="-128"/>
                        <a:ea typeface="Meiryo UI" panose="020B0604030504040204" pitchFamily="50" charset="-128"/>
                      </a:endParaRPr>
                    </a:p>
                  </a:txBody>
                  <a:tcPr anchor="ctr">
                    <a:solidFill>
                      <a:schemeClr val="accent5">
                        <a:lumMod val="60000"/>
                        <a:lumOff val="40000"/>
                      </a:schemeClr>
                    </a:solidFill>
                  </a:tcPr>
                </a:tc>
                <a:tc>
                  <a:txBody>
                    <a:bodyPr/>
                    <a:lstStyle/>
                    <a:p>
                      <a:r>
                        <a:rPr kumimoji="1" lang="ja-JP" altLang="en-US" sz="1100" b="0" u="none" dirty="0" smtClean="0">
                          <a:latin typeface="Meiryo UI" panose="020B0604030504040204" pitchFamily="50" charset="-128"/>
                          <a:ea typeface="Meiryo UI" panose="020B0604030504040204" pitchFamily="50" charset="-128"/>
                        </a:rPr>
                        <a:t>⑫愛仁会千船病院</a:t>
                      </a:r>
                      <a:endParaRPr kumimoji="1" lang="ja-JP" altLang="en-US" sz="1100" b="0" u="none" dirty="0">
                        <a:latin typeface="Meiryo UI" panose="020B0604030504040204" pitchFamily="50" charset="-128"/>
                        <a:ea typeface="Meiryo UI" panose="020B0604030504040204" pitchFamily="50" charset="-128"/>
                      </a:endParaRPr>
                    </a:p>
                  </a:txBody>
                  <a:tcPr>
                    <a:solidFill>
                      <a:srgbClr val="EBF7FF"/>
                    </a:solidFill>
                  </a:tcPr>
                </a:tc>
                <a:tc>
                  <a:txBody>
                    <a:bodyPr/>
                    <a:lstStyle/>
                    <a:p>
                      <a:pPr algn="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3</a:t>
                      </a:r>
                    </a:p>
                  </a:txBody>
                  <a:tcPr marL="0" marR="0" marT="0" marB="0" anchor="ctr">
                    <a:solidFill>
                      <a:srgbClr val="EBF7FF"/>
                    </a:solidFill>
                  </a:tcPr>
                </a:tc>
                <a:tc>
                  <a:txBody>
                    <a:bodyPr/>
                    <a:lstStyle/>
                    <a:p>
                      <a:pPr algn="ctr" fontAlgn="ctr"/>
                      <a:r>
                        <a:rPr lang="ja-JP" altLang="en-US" sz="1200" b="0" i="0" u="none" strike="noStrike" baseline="0" dirty="0" smtClean="0">
                          <a:solidFill>
                            <a:srgbClr val="000000"/>
                          </a:solidFill>
                          <a:effectLst/>
                          <a:latin typeface="Meiryo UI" panose="020B0604030504040204" pitchFamily="50" charset="-128"/>
                          <a:ea typeface="Meiryo UI" panose="020B0604030504040204" pitchFamily="50" charset="-128"/>
                        </a:rPr>
                        <a:t>   </a:t>
                      </a:r>
                      <a:r>
                        <a:rPr lang="ja-JP" altLang="en-US" sz="1200" b="0" i="0" u="none" strike="noStrike" dirty="0" smtClean="0">
                          <a:solidFill>
                            <a:srgbClr val="000000"/>
                          </a:solidFill>
                          <a:effectLst/>
                          <a:latin typeface="Meiryo UI" panose="020B0604030504040204" pitchFamily="50" charset="-128"/>
                          <a:ea typeface="Meiryo UI" panose="020B0604030504040204" pitchFamily="50" charset="-128"/>
                        </a:rPr>
                        <a:t>●</a:t>
                      </a:r>
                      <a:r>
                        <a:rPr lang="en-US" altLang="ja-JP" sz="1200" b="0" i="0" u="none" strike="noStrike" baseline="30000" dirty="0" smtClean="0">
                          <a:solidFill>
                            <a:srgbClr val="000000"/>
                          </a:solidFill>
                          <a:effectLst/>
                          <a:latin typeface="Meiryo UI" panose="020B0604030504040204" pitchFamily="50" charset="-128"/>
                          <a:ea typeface="Meiryo UI" panose="020B0604030504040204" pitchFamily="50" charset="-128"/>
                        </a:rPr>
                        <a:t>※5</a:t>
                      </a: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　</a:t>
                      </a:r>
                    </a:p>
                  </a:txBody>
                  <a:tcPr marL="0" marR="0" marT="0" marB="0" anchor="ctr">
                    <a:solidFill>
                      <a:srgbClr val="EBF7FF"/>
                    </a:solid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lang="en-US" altLang="ja-JP" sz="1200" b="0" i="0" u="none" strike="noStrike" dirty="0" smtClean="0">
                          <a:solidFill>
                            <a:srgbClr val="000000"/>
                          </a:solidFill>
                          <a:effectLst/>
                          <a:latin typeface="Meiryo UI" panose="020B0604030504040204" pitchFamily="50" charset="-128"/>
                          <a:ea typeface="Meiryo UI" panose="020B0604030504040204" pitchFamily="50" charset="-128"/>
                        </a:rPr>
                        <a:t>0</a:t>
                      </a:r>
                      <a:r>
                        <a:rPr lang="en-US" altLang="ja-JP" sz="1200" b="0" i="0" u="none" strike="noStrike" baseline="30000" dirty="0" smtClean="0">
                          <a:solidFill>
                            <a:srgbClr val="000000"/>
                          </a:solidFill>
                          <a:effectLst/>
                          <a:latin typeface="Meiryo UI" panose="020B0604030504040204" pitchFamily="50" charset="-128"/>
                          <a:ea typeface="Meiryo UI" panose="020B0604030504040204" pitchFamily="50" charset="-128"/>
                        </a:rPr>
                        <a:t>※4</a:t>
                      </a:r>
                      <a:endParaRPr lang="ja-JP" altLang="en-US" sz="1200" b="0" i="0" u="none" strike="noStrike" dirty="0" smtClean="0">
                        <a:solidFill>
                          <a:srgbClr val="000000"/>
                        </a:solidFill>
                        <a:effectLst/>
                        <a:latin typeface="Meiryo UI" panose="020B0604030504040204" pitchFamily="50" charset="-128"/>
                        <a:ea typeface="Meiryo UI" panose="020B0604030504040204" pitchFamily="50" charset="-128"/>
                      </a:endParaRPr>
                    </a:p>
                  </a:txBody>
                  <a:tcPr marL="0" marR="0" marT="0" marB="0" anchor="ctr">
                    <a:solidFill>
                      <a:srgbClr val="EBF7FF"/>
                    </a:solidFill>
                  </a:tcPr>
                </a:tc>
                <a:tc>
                  <a:txBody>
                    <a:bodyPr/>
                    <a:lstStyle/>
                    <a:p>
                      <a:pPr algn="ctr" fontAlgn="ctr"/>
                      <a:r>
                        <a:rPr kumimoji="1" lang="ja-JP" altLang="en-US" sz="12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solidFill>
                      <a:srgbClr val="EBF7FF"/>
                    </a:solidFill>
                  </a:tcPr>
                </a:tc>
                <a:tc>
                  <a:txBody>
                    <a:bodyPr/>
                    <a:lstStyle/>
                    <a:p>
                      <a:pPr algn="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30</a:t>
                      </a:r>
                    </a:p>
                  </a:txBody>
                  <a:tcPr marL="0" marR="0" marT="0" marB="0" anchor="ctr">
                    <a:solidFill>
                      <a:srgbClr val="EBF7FF"/>
                    </a:solidFill>
                  </a:tcPr>
                </a:tc>
                <a:tc>
                  <a:txBody>
                    <a:bodyPr/>
                    <a:lstStyle/>
                    <a:p>
                      <a:pPr algn="ctr"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a:t>
                      </a:r>
                    </a:p>
                  </a:txBody>
                  <a:tcPr marL="0" marR="0" marT="0" marB="0" anchor="ctr">
                    <a:solidFill>
                      <a:srgbClr val="EBF7FF"/>
                    </a:solidFill>
                  </a:tcPr>
                </a:tc>
                <a:extLst>
                  <a:ext uri="{0D108BD9-81ED-4DB2-BD59-A6C34878D82A}">
                    <a16:rowId xmlns:a16="http://schemas.microsoft.com/office/drawing/2014/main" val="635711011"/>
                  </a:ext>
                </a:extLst>
              </a:tr>
              <a:tr h="247869">
                <a:tc vMerge="1">
                  <a:txBody>
                    <a:bodyPr/>
                    <a:lstStyle/>
                    <a:p>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ja-JP" altLang="en-US" sz="1100" b="1" u="sng" dirty="0" smtClean="0">
                          <a:latin typeface="Meiryo UI" panose="020B0604030504040204" pitchFamily="50" charset="-128"/>
                          <a:ea typeface="Meiryo UI" panose="020B0604030504040204" pitchFamily="50" charset="-128"/>
                        </a:rPr>
                        <a:t>⑬多根総合病院</a:t>
                      </a:r>
                      <a:endParaRPr kumimoji="1" lang="ja-JP" altLang="en-US" sz="1100" b="1" u="sng" dirty="0">
                        <a:latin typeface="Meiryo UI" panose="020B0604030504040204" pitchFamily="50" charset="-128"/>
                        <a:ea typeface="Meiryo UI" panose="020B0604030504040204" pitchFamily="50" charset="-128"/>
                      </a:endParaRPr>
                    </a:p>
                  </a:txBody>
                  <a:tcPr>
                    <a:solidFill>
                      <a:schemeClr val="accent5">
                        <a:lumMod val="60000"/>
                        <a:lumOff val="40000"/>
                      </a:schemeClr>
                    </a:solidFill>
                  </a:tcPr>
                </a:tc>
                <a:tc>
                  <a:txBody>
                    <a:bodyPr/>
                    <a:lstStyle/>
                    <a:p>
                      <a:pPr algn="r" fontAlgn="ctr"/>
                      <a:r>
                        <a:rPr lang="en-US" altLang="ja-JP" sz="1200" b="1" i="0" u="none" strike="noStrike" dirty="0">
                          <a:solidFill>
                            <a:srgbClr val="000000"/>
                          </a:solidFill>
                          <a:effectLst/>
                          <a:latin typeface="Meiryo UI" panose="020B0604030504040204" pitchFamily="50" charset="-128"/>
                          <a:ea typeface="Meiryo UI" panose="020B0604030504040204" pitchFamily="50" charset="-128"/>
                        </a:rPr>
                        <a:t>0</a:t>
                      </a:r>
                    </a:p>
                  </a:txBody>
                  <a:tcPr marL="0" marR="0" marT="0" marB="0" anchor="ctr">
                    <a:solidFill>
                      <a:schemeClr val="accent5">
                        <a:lumMod val="60000"/>
                        <a:lumOff val="40000"/>
                      </a:schemeClr>
                    </a:solidFill>
                  </a:tcPr>
                </a:tc>
                <a:tc>
                  <a:txBody>
                    <a:bodyPr/>
                    <a:lstStyle/>
                    <a:p>
                      <a:pPr algn="ctr" fontAlgn="ctr"/>
                      <a:r>
                        <a:rPr lang="en-US" altLang="ja-JP" sz="1200" b="1" i="0" u="none" strike="noStrike" dirty="0" smtClean="0">
                          <a:solidFill>
                            <a:srgbClr val="000000"/>
                          </a:solidFill>
                          <a:effectLst/>
                          <a:latin typeface="Meiryo UI" panose="020B0604030504040204" pitchFamily="50" charset="-128"/>
                          <a:ea typeface="Meiryo UI" panose="020B0604030504040204" pitchFamily="50" charset="-128"/>
                        </a:rPr>
                        <a:t>×</a:t>
                      </a:r>
                      <a:endParaRPr lang="ja-JP" altLang="en-US" sz="1200" b="1"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solidFill>
                      <a:schemeClr val="accent5">
                        <a:lumMod val="60000"/>
                        <a:lumOff val="40000"/>
                      </a:schemeClr>
                    </a:solidFill>
                  </a:tcPr>
                </a:tc>
                <a:tc>
                  <a:txBody>
                    <a:bodyPr/>
                    <a:lstStyle/>
                    <a:p>
                      <a:pPr algn="r" fontAlgn="ctr"/>
                      <a:r>
                        <a:rPr lang="en-US" altLang="ja-JP" sz="1200" b="1" i="0" u="none" strike="noStrike" dirty="0">
                          <a:solidFill>
                            <a:srgbClr val="000000"/>
                          </a:solidFill>
                          <a:effectLst/>
                          <a:latin typeface="Meiryo UI" panose="020B0604030504040204" pitchFamily="50" charset="-128"/>
                          <a:ea typeface="Meiryo UI" panose="020B0604030504040204" pitchFamily="50" charset="-128"/>
                        </a:rPr>
                        <a:t>51</a:t>
                      </a:r>
                    </a:p>
                  </a:txBody>
                  <a:tcPr marL="0" marR="0" marT="0" marB="0" anchor="ctr">
                    <a:solidFill>
                      <a:schemeClr val="accent5">
                        <a:lumMod val="60000"/>
                        <a:lumOff val="40000"/>
                      </a:schemeClr>
                    </a:solidFill>
                  </a:tcPr>
                </a:tc>
                <a:tc>
                  <a:txBody>
                    <a:bodyPr/>
                    <a:lstStyle/>
                    <a:p>
                      <a:pPr algn="ctr" fontAlgn="ctr"/>
                      <a:r>
                        <a:rPr lang="ja-JP" altLang="en-US" sz="1200" b="1" i="0" u="none" strike="noStrike" dirty="0" smtClean="0">
                          <a:solidFill>
                            <a:srgbClr val="000000"/>
                          </a:solidFill>
                          <a:effectLst/>
                          <a:latin typeface="Meiryo UI" panose="020B0604030504040204" pitchFamily="50" charset="-128"/>
                          <a:ea typeface="Meiryo UI" panose="020B0604030504040204" pitchFamily="50" charset="-128"/>
                        </a:rPr>
                        <a:t>   ●</a:t>
                      </a:r>
                      <a:r>
                        <a:rPr lang="en-US" altLang="ja-JP" sz="1200" b="1" i="0" u="none" strike="noStrike" baseline="30000" dirty="0" smtClean="0">
                          <a:solidFill>
                            <a:srgbClr val="000000"/>
                          </a:solidFill>
                          <a:effectLst/>
                          <a:latin typeface="Meiryo UI" panose="020B0604030504040204" pitchFamily="50" charset="-128"/>
                          <a:ea typeface="Meiryo UI" panose="020B0604030504040204" pitchFamily="50" charset="-128"/>
                        </a:rPr>
                        <a:t>※5</a:t>
                      </a:r>
                      <a:endParaRPr lang="ja-JP" altLang="en-US" sz="1200" b="1"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solidFill>
                      <a:schemeClr val="accent5">
                        <a:lumMod val="60000"/>
                        <a:lumOff val="40000"/>
                      </a:schemeClr>
                    </a:solidFill>
                  </a:tcPr>
                </a:tc>
                <a:tc>
                  <a:txBody>
                    <a:bodyPr/>
                    <a:lstStyle/>
                    <a:p>
                      <a:pPr algn="r" fontAlgn="ctr"/>
                      <a:r>
                        <a:rPr lang="en-US" altLang="ja-JP" sz="1200" b="1" i="0" u="none" strike="noStrike" dirty="0" smtClean="0">
                          <a:solidFill>
                            <a:srgbClr val="000000"/>
                          </a:solidFill>
                          <a:effectLst/>
                          <a:latin typeface="Meiryo UI" panose="020B0604030504040204" pitchFamily="50" charset="-128"/>
                          <a:ea typeface="Meiryo UI" panose="020B0604030504040204" pitchFamily="50" charset="-128"/>
                        </a:rPr>
                        <a:t>8</a:t>
                      </a:r>
                      <a:r>
                        <a:rPr lang="en-US" altLang="ja-JP" sz="1200" b="1" i="0" u="none" strike="noStrike" baseline="30000" dirty="0" smtClean="0">
                          <a:solidFill>
                            <a:srgbClr val="000000"/>
                          </a:solidFill>
                          <a:effectLst/>
                          <a:latin typeface="Meiryo UI" panose="020B0604030504040204" pitchFamily="50" charset="-128"/>
                          <a:ea typeface="Meiryo UI" panose="020B0604030504040204" pitchFamily="50" charset="-128"/>
                        </a:rPr>
                        <a:t>※2</a:t>
                      </a:r>
                      <a:endParaRPr lang="en-US" altLang="ja-JP" sz="1200" b="1"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solidFill>
                      <a:schemeClr val="accent5">
                        <a:lumMod val="60000"/>
                        <a:lumOff val="40000"/>
                      </a:schemeClr>
                    </a:solidFill>
                  </a:tcPr>
                </a:tc>
                <a:tc>
                  <a:txBody>
                    <a:bodyPr/>
                    <a:lstStyle/>
                    <a:p>
                      <a:pPr algn="ctr" fontAlgn="ctr"/>
                      <a:r>
                        <a:rPr lang="ja-JP" altLang="en-US" sz="1200" b="1" i="0" u="none" strike="noStrike" dirty="0" smtClean="0">
                          <a:solidFill>
                            <a:srgbClr val="000000"/>
                          </a:solidFill>
                          <a:effectLst/>
                          <a:latin typeface="Meiryo UI" panose="020B0604030504040204" pitchFamily="50" charset="-128"/>
                          <a:ea typeface="Meiryo UI" panose="020B0604030504040204" pitchFamily="50" charset="-128"/>
                        </a:rPr>
                        <a:t>   ●</a:t>
                      </a:r>
                      <a:r>
                        <a:rPr lang="en-US" altLang="ja-JP" sz="1200" b="1" i="0" u="none" strike="noStrike" baseline="30000" dirty="0" smtClean="0">
                          <a:solidFill>
                            <a:srgbClr val="000000"/>
                          </a:solidFill>
                          <a:effectLst/>
                          <a:latin typeface="Meiryo UI" panose="020B0604030504040204" pitchFamily="50" charset="-128"/>
                          <a:ea typeface="Meiryo UI" panose="020B0604030504040204" pitchFamily="50" charset="-128"/>
                        </a:rPr>
                        <a:t>※5</a:t>
                      </a:r>
                      <a:endParaRPr lang="ja-JP" altLang="en-US" sz="1200" b="1"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solidFill>
                      <a:schemeClr val="accent5">
                        <a:lumMod val="60000"/>
                        <a:lumOff val="40000"/>
                      </a:schemeClr>
                    </a:solidFill>
                  </a:tcPr>
                </a:tc>
                <a:extLst>
                  <a:ext uri="{0D108BD9-81ED-4DB2-BD59-A6C34878D82A}">
                    <a16:rowId xmlns:a16="http://schemas.microsoft.com/office/drawing/2014/main" val="2451360000"/>
                  </a:ext>
                </a:extLst>
              </a:tr>
              <a:tr h="247869">
                <a:tc vMerge="1">
                  <a:txBody>
                    <a:bodyPr/>
                    <a:lstStyle/>
                    <a:p>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ja-JP" altLang="en-US" sz="1100" dirty="0" smtClean="0">
                          <a:latin typeface="Meiryo UI" panose="020B0604030504040204" pitchFamily="50" charset="-128"/>
                          <a:ea typeface="Meiryo UI" panose="020B0604030504040204" pitchFamily="50" charset="-128"/>
                        </a:rPr>
                        <a:t>⑭済生会泉尾病院</a:t>
                      </a:r>
                      <a:endParaRPr kumimoji="1" lang="ja-JP" altLang="en-US" sz="1100" b="1" dirty="0">
                        <a:latin typeface="Meiryo UI" panose="020B0604030504040204" pitchFamily="50" charset="-128"/>
                        <a:ea typeface="Meiryo UI" panose="020B0604030504040204" pitchFamily="50" charset="-128"/>
                      </a:endParaRPr>
                    </a:p>
                  </a:txBody>
                  <a:tcPr>
                    <a:solidFill>
                      <a:srgbClr val="EBF7FF"/>
                    </a:solidFill>
                  </a:tcPr>
                </a:tc>
                <a:tc>
                  <a:txBody>
                    <a:bodyPr/>
                    <a:lstStyle/>
                    <a:p>
                      <a:pPr algn="r" fontAlgn="ctr"/>
                      <a:r>
                        <a:rPr lang="en-US" altLang="ja-JP" sz="1200" b="0" i="0" u="none" strike="noStrike" dirty="0" smtClean="0">
                          <a:solidFill>
                            <a:srgbClr val="000000"/>
                          </a:solidFill>
                          <a:effectLst/>
                          <a:latin typeface="Meiryo UI" panose="020B0604030504040204" pitchFamily="50" charset="-128"/>
                          <a:ea typeface="Meiryo UI" panose="020B0604030504040204" pitchFamily="50" charset="-128"/>
                        </a:rPr>
                        <a:t>3</a:t>
                      </a:r>
                      <a:r>
                        <a:rPr lang="en-US" altLang="ja-JP" sz="1200" b="0" i="0" u="none" strike="noStrike" baseline="30000" dirty="0" smtClean="0">
                          <a:solidFill>
                            <a:srgbClr val="000000"/>
                          </a:solidFill>
                          <a:effectLst/>
                          <a:latin typeface="Meiryo UI" panose="020B0604030504040204" pitchFamily="50" charset="-128"/>
                          <a:ea typeface="Meiryo UI" panose="020B0604030504040204" pitchFamily="50" charset="-128"/>
                        </a:rPr>
                        <a:t>※6</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solidFill>
                      <a:srgbClr val="EBF7FF"/>
                    </a:solidFill>
                  </a:tcPr>
                </a:tc>
                <a:tc>
                  <a:txBody>
                    <a:bodyPr/>
                    <a:lstStyle/>
                    <a:p>
                      <a:pPr algn="ctr" fontAlgn="ctr"/>
                      <a:r>
                        <a:rPr lang="ja-JP" altLang="en-US" sz="1200" b="0" i="0" u="none" strike="noStrike" dirty="0" smtClean="0">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baseline="30000" dirty="0" smtClean="0">
                          <a:solidFill>
                            <a:srgbClr val="000000"/>
                          </a:solidFill>
                          <a:effectLst/>
                          <a:latin typeface="Meiryo UI" panose="020B0604030504040204" pitchFamily="50" charset="-128"/>
                          <a:ea typeface="Meiryo UI" panose="020B0604030504040204" pitchFamily="50" charset="-128"/>
                        </a:rPr>
                        <a:t>※5</a:t>
                      </a: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　</a:t>
                      </a:r>
                    </a:p>
                  </a:txBody>
                  <a:tcPr marL="0" marR="0" marT="0" marB="0" anchor="ctr">
                    <a:solidFill>
                      <a:srgbClr val="EBF7FF"/>
                    </a:solidFill>
                  </a:tcPr>
                </a:tc>
                <a:tc>
                  <a:txBody>
                    <a:bodyPr/>
                    <a:lstStyle/>
                    <a:p>
                      <a:pPr algn="r" fontAlgn="ctr"/>
                      <a:r>
                        <a:rPr lang="en-US" altLang="ja-JP" sz="1200" b="0" i="0" u="none" strike="noStrike" dirty="0" smtClean="0">
                          <a:solidFill>
                            <a:srgbClr val="000000"/>
                          </a:solidFill>
                          <a:effectLst/>
                          <a:latin typeface="Meiryo UI" panose="020B0604030504040204" pitchFamily="50" charset="-128"/>
                          <a:ea typeface="Meiryo UI" panose="020B0604030504040204" pitchFamily="50" charset="-128"/>
                        </a:rPr>
                        <a:t>0</a:t>
                      </a:r>
                      <a:r>
                        <a:rPr lang="en-US" altLang="ja-JP" sz="1200" b="0" i="0" u="none" strike="noStrike" baseline="30000" dirty="0" smtClean="0">
                          <a:solidFill>
                            <a:srgbClr val="000000"/>
                          </a:solidFill>
                          <a:effectLst/>
                          <a:latin typeface="Meiryo UI" panose="020B0604030504040204" pitchFamily="50" charset="-128"/>
                          <a:ea typeface="Meiryo UI" panose="020B0604030504040204" pitchFamily="50" charset="-128"/>
                        </a:rPr>
                        <a:t>※4</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solidFill>
                      <a:srgbClr val="EBF7FF"/>
                    </a:solidFill>
                  </a:tcPr>
                </a:tc>
                <a:tc>
                  <a:txBody>
                    <a:bodyPr/>
                    <a:lstStyle/>
                    <a:p>
                      <a:pPr algn="ctr" fontAlgn="ctr"/>
                      <a:r>
                        <a:rPr kumimoji="1" lang="ja-JP" altLang="en-US" sz="12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solidFill>
                      <a:srgbClr val="EBF7FF"/>
                    </a:solidFill>
                  </a:tcPr>
                </a:tc>
                <a:tc>
                  <a:txBody>
                    <a:bodyPr/>
                    <a:lstStyle/>
                    <a:p>
                      <a:pPr algn="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24</a:t>
                      </a:r>
                    </a:p>
                  </a:txBody>
                  <a:tcPr marL="0" marR="0" marT="0" marB="0" anchor="ctr">
                    <a:solidFill>
                      <a:srgbClr val="EBF7FF"/>
                    </a:solidFill>
                  </a:tcPr>
                </a:tc>
                <a:tc>
                  <a:txBody>
                    <a:bodyPr/>
                    <a:lstStyle/>
                    <a:p>
                      <a:pPr algn="ctr" fontAlgn="ctr"/>
                      <a:r>
                        <a:rPr lang="ja-JP" altLang="en-US" sz="1200" b="0" i="0" u="none" strike="noStrike" dirty="0" smtClean="0">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baseline="30000" dirty="0" smtClean="0">
                          <a:solidFill>
                            <a:srgbClr val="000000"/>
                          </a:solidFill>
                          <a:effectLst/>
                          <a:latin typeface="Meiryo UI" panose="020B0604030504040204" pitchFamily="50" charset="-128"/>
                          <a:ea typeface="Meiryo UI" panose="020B0604030504040204" pitchFamily="50" charset="-128"/>
                        </a:rPr>
                        <a:t>※5</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solidFill>
                      <a:srgbClr val="EBF7FF"/>
                    </a:solidFill>
                  </a:tcPr>
                </a:tc>
                <a:extLst>
                  <a:ext uri="{0D108BD9-81ED-4DB2-BD59-A6C34878D82A}">
                    <a16:rowId xmlns:a16="http://schemas.microsoft.com/office/drawing/2014/main" val="1229226546"/>
                  </a:ext>
                </a:extLst>
              </a:tr>
              <a:tr h="128664">
                <a:tc vMerge="1">
                  <a:txBody>
                    <a:bodyPr/>
                    <a:lstStyle/>
                    <a:p>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ja-JP" altLang="en-US" sz="1100" b="1" u="sng" dirty="0" smtClean="0">
                          <a:latin typeface="Meiryo UI" panose="020B0604030504040204" pitchFamily="50" charset="-128"/>
                          <a:ea typeface="Meiryo UI" panose="020B0604030504040204" pitchFamily="50" charset="-128"/>
                        </a:rPr>
                        <a:t>⑮十三市民病院</a:t>
                      </a:r>
                      <a:endParaRPr kumimoji="1" lang="ja-JP" altLang="en-US" sz="1100" b="1" u="sng" dirty="0">
                        <a:latin typeface="Meiryo UI" panose="020B0604030504040204" pitchFamily="50" charset="-128"/>
                        <a:ea typeface="Meiryo UI" panose="020B0604030504040204" pitchFamily="50" charset="-128"/>
                      </a:endParaRPr>
                    </a:p>
                  </a:txBody>
                  <a:tcPr>
                    <a:solidFill>
                      <a:schemeClr val="accent5">
                        <a:lumMod val="60000"/>
                        <a:lumOff val="40000"/>
                      </a:schemeClr>
                    </a:solidFill>
                  </a:tcPr>
                </a:tc>
                <a:tc>
                  <a:txBody>
                    <a:bodyPr/>
                    <a:lstStyle/>
                    <a:p>
                      <a:pPr algn="r" fontAlgn="ctr"/>
                      <a:r>
                        <a:rPr lang="en-US" altLang="ja-JP" sz="1200" b="1" i="0" u="none" strike="noStrike" dirty="0" smtClean="0">
                          <a:solidFill>
                            <a:srgbClr val="000000"/>
                          </a:solidFill>
                          <a:effectLst/>
                          <a:latin typeface="Meiryo UI" panose="020B0604030504040204" pitchFamily="50" charset="-128"/>
                          <a:ea typeface="Meiryo UI" panose="020B0604030504040204" pitchFamily="50" charset="-128"/>
                        </a:rPr>
                        <a:t>0</a:t>
                      </a:r>
                      <a:r>
                        <a:rPr lang="en-US" altLang="ja-JP" sz="1200" b="1" i="0" u="none" strike="noStrike" baseline="30000" dirty="0" smtClean="0">
                          <a:solidFill>
                            <a:srgbClr val="000000"/>
                          </a:solidFill>
                          <a:effectLst/>
                          <a:latin typeface="Meiryo UI" panose="020B0604030504040204" pitchFamily="50" charset="-128"/>
                          <a:ea typeface="Meiryo UI" panose="020B0604030504040204" pitchFamily="50" charset="-128"/>
                        </a:rPr>
                        <a:t>※4</a:t>
                      </a:r>
                      <a:endParaRPr lang="en-US" altLang="ja-JP" sz="1200" b="1"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solidFill>
                      <a:schemeClr val="accent5">
                        <a:lumMod val="60000"/>
                        <a:lumOff val="4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200" b="1" i="0" u="none" strike="noStrike" dirty="0" smtClean="0">
                          <a:solidFill>
                            <a:srgbClr val="000000"/>
                          </a:solidFill>
                          <a:effectLst/>
                          <a:latin typeface="Meiryo UI" panose="020B0604030504040204" pitchFamily="50" charset="-128"/>
                          <a:ea typeface="Meiryo UI" panose="020B0604030504040204" pitchFamily="50" charset="-128"/>
                        </a:rPr>
                        <a:t>×</a:t>
                      </a:r>
                      <a:endParaRPr lang="ja-JP" altLang="en-US" sz="1200" b="1" i="0" u="none" strike="noStrike" dirty="0" smtClean="0">
                        <a:solidFill>
                          <a:srgbClr val="000000"/>
                        </a:solidFill>
                        <a:effectLst/>
                        <a:latin typeface="Meiryo UI" panose="020B0604030504040204" pitchFamily="50" charset="-128"/>
                        <a:ea typeface="Meiryo UI" panose="020B0604030504040204" pitchFamily="50" charset="-128"/>
                      </a:endParaRPr>
                    </a:p>
                  </a:txBody>
                  <a:tcPr marL="0" marR="0" marT="0" marB="0" anchor="ctr">
                    <a:solidFill>
                      <a:schemeClr val="accent5">
                        <a:lumMod val="60000"/>
                        <a:lumOff val="40000"/>
                      </a:schemeClr>
                    </a:solidFill>
                  </a:tcPr>
                </a:tc>
                <a:tc>
                  <a:txBody>
                    <a:bodyPr/>
                    <a:lstStyle/>
                    <a:p>
                      <a:pPr algn="r" fontAlgn="ctr"/>
                      <a:r>
                        <a:rPr lang="en-US" altLang="ja-JP" sz="1200" b="1" i="0" u="none" strike="noStrike" dirty="0">
                          <a:solidFill>
                            <a:srgbClr val="000000"/>
                          </a:solidFill>
                          <a:effectLst/>
                          <a:latin typeface="Meiryo UI" panose="020B0604030504040204" pitchFamily="50" charset="-128"/>
                          <a:ea typeface="Meiryo UI" panose="020B0604030504040204" pitchFamily="50" charset="-128"/>
                        </a:rPr>
                        <a:t>0</a:t>
                      </a:r>
                    </a:p>
                  </a:txBody>
                  <a:tcPr marL="0" marR="0" marT="0" marB="0" anchor="ctr">
                    <a:solidFill>
                      <a:schemeClr val="accent5">
                        <a:lumMod val="60000"/>
                        <a:lumOff val="40000"/>
                      </a:schemeClr>
                    </a:solidFill>
                  </a:tcPr>
                </a:tc>
                <a:tc>
                  <a:txBody>
                    <a:bodyPr/>
                    <a:lstStyle/>
                    <a:p>
                      <a:pPr algn="ctr" fontAlgn="ctr"/>
                      <a:r>
                        <a:rPr kumimoji="1" lang="ja-JP" altLang="en-US" sz="1200" b="1"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a:t>
                      </a:r>
                      <a:endParaRPr lang="ja-JP" altLang="en-US" sz="1200" b="1"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solidFill>
                      <a:schemeClr val="accent5">
                        <a:lumMod val="60000"/>
                        <a:lumOff val="40000"/>
                      </a:schemeClr>
                    </a:solidFill>
                  </a:tcPr>
                </a:tc>
                <a:tc>
                  <a:txBody>
                    <a:bodyPr/>
                    <a:lstStyle/>
                    <a:p>
                      <a:pPr algn="r" fontAlgn="ctr"/>
                      <a:r>
                        <a:rPr lang="en-US" altLang="ja-JP" sz="1200" b="1" i="0" u="none" strike="noStrike" baseline="0" dirty="0" smtClean="0">
                          <a:solidFill>
                            <a:srgbClr val="000000"/>
                          </a:solidFill>
                          <a:effectLst/>
                          <a:latin typeface="Meiryo UI" panose="020B0604030504040204" pitchFamily="50" charset="-128"/>
                          <a:ea typeface="Meiryo UI" panose="020B0604030504040204" pitchFamily="50" charset="-128"/>
                        </a:rPr>
                        <a:t>0</a:t>
                      </a:r>
                      <a:r>
                        <a:rPr lang="en-US" altLang="ja-JP" sz="1200" b="1" i="0" u="none" strike="noStrike" baseline="30000" dirty="0" smtClean="0">
                          <a:solidFill>
                            <a:srgbClr val="000000"/>
                          </a:solidFill>
                          <a:effectLst/>
                          <a:latin typeface="Meiryo UI" panose="020B0604030504040204" pitchFamily="50" charset="-128"/>
                          <a:ea typeface="Meiryo UI" panose="020B0604030504040204" pitchFamily="50" charset="-128"/>
                        </a:rPr>
                        <a:t>※3</a:t>
                      </a:r>
                      <a:endParaRPr lang="en-US" altLang="ja-JP" sz="1200" b="1"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solidFill>
                      <a:schemeClr val="accent5">
                        <a:lumMod val="60000"/>
                        <a:lumOff val="40000"/>
                      </a:schemeClr>
                    </a:solidFill>
                  </a:tcPr>
                </a:tc>
                <a:tc>
                  <a:txBody>
                    <a:bodyPr/>
                    <a:lstStyle/>
                    <a:p>
                      <a:pPr algn="ctr" fontAlgn="ctr"/>
                      <a:r>
                        <a:rPr lang="ja-JP" altLang="en-US" sz="1200" b="1" i="0" u="none" strike="noStrike" dirty="0">
                          <a:solidFill>
                            <a:srgbClr val="000000"/>
                          </a:solidFill>
                          <a:effectLst/>
                          <a:latin typeface="Meiryo UI" panose="020B0604030504040204" pitchFamily="50" charset="-128"/>
                          <a:ea typeface="Meiryo UI" panose="020B0604030504040204" pitchFamily="50" charset="-128"/>
                        </a:rPr>
                        <a:t>●</a:t>
                      </a:r>
                    </a:p>
                  </a:txBody>
                  <a:tcPr marL="0" marR="0" marT="0" marB="0" anchor="ctr">
                    <a:solidFill>
                      <a:schemeClr val="accent5">
                        <a:lumMod val="60000"/>
                        <a:lumOff val="40000"/>
                      </a:schemeClr>
                    </a:solidFill>
                  </a:tcPr>
                </a:tc>
                <a:extLst>
                  <a:ext uri="{0D108BD9-81ED-4DB2-BD59-A6C34878D82A}">
                    <a16:rowId xmlns:a16="http://schemas.microsoft.com/office/drawing/2014/main" val="2614766694"/>
                  </a:ext>
                </a:extLst>
              </a:tr>
            </a:tbl>
          </a:graphicData>
        </a:graphic>
      </p:graphicFrame>
      <p:sp>
        <p:nvSpPr>
          <p:cNvPr id="3" name="スライド番号プレースホルダー 2"/>
          <p:cNvSpPr>
            <a:spLocks noGrp="1"/>
          </p:cNvSpPr>
          <p:nvPr>
            <p:ph type="sldNum" sz="quarter" idx="12"/>
          </p:nvPr>
        </p:nvSpPr>
        <p:spPr>
          <a:xfrm>
            <a:off x="7044543" y="6511125"/>
            <a:ext cx="2057400" cy="365125"/>
          </a:xfrm>
        </p:spPr>
        <p:txBody>
          <a:bodyPr/>
          <a:lstStyle/>
          <a:p>
            <a:fld id="{3EDE3AD1-F2D3-4350-9CA3-EF0FD7A3BA10}" type="slidenum">
              <a:rPr kumimoji="1" lang="ja-JP" altLang="en-US" smtClean="0"/>
              <a:t>3</a:t>
            </a:fld>
            <a:endParaRPr kumimoji="1" lang="ja-JP" altLang="en-US" dirty="0"/>
          </a:p>
        </p:txBody>
      </p:sp>
      <p:sp>
        <p:nvSpPr>
          <p:cNvPr id="7" name="テキスト ボックス 6"/>
          <p:cNvSpPr txBox="1"/>
          <p:nvPr/>
        </p:nvSpPr>
        <p:spPr>
          <a:xfrm>
            <a:off x="53224" y="509768"/>
            <a:ext cx="9191067" cy="276999"/>
          </a:xfrm>
          <a:prstGeom prst="rect">
            <a:avLst/>
          </a:prstGeom>
          <a:noFill/>
        </p:spPr>
        <p:txBody>
          <a:bodyPr wrap="square" rtlCol="0">
            <a:spAutoFit/>
          </a:bodyPr>
          <a:lstStyle/>
          <a:p>
            <a:r>
              <a:rPr kumimoji="1" lang="ja-JP" altLang="en-US" sz="1200" dirty="0" smtClean="0">
                <a:latin typeface="Meiryo UI" panose="020B0604030504040204" pitchFamily="50" charset="-128"/>
                <a:ea typeface="Meiryo UI" panose="020B0604030504040204" pitchFamily="50" charset="-128"/>
              </a:rPr>
              <a:t>集学的治療を提供する体制がない病院：</a:t>
            </a:r>
            <a:r>
              <a:rPr kumimoji="1" lang="en-US" altLang="ja-JP" sz="1200" dirty="0" smtClean="0">
                <a:latin typeface="Meiryo UI" panose="020B0604030504040204" pitchFamily="50" charset="-128"/>
                <a:ea typeface="Meiryo UI" panose="020B0604030504040204" pitchFamily="50" charset="-128"/>
              </a:rPr>
              <a:t>10</a:t>
            </a:r>
            <a:r>
              <a:rPr kumimoji="1" lang="ja-JP" altLang="en-US" sz="1200" dirty="0" smtClean="0">
                <a:latin typeface="Meiryo UI" panose="020B0604030504040204" pitchFamily="50" charset="-128"/>
                <a:ea typeface="Meiryo UI" panose="020B0604030504040204" pitchFamily="50" charset="-128"/>
              </a:rPr>
              <a:t>病院（③④➄⑥⑦⑧⑨⑪⑬⑮）　</a:t>
            </a: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手術ができないが、放射線治療はできる病院を含む　</a:t>
            </a:r>
            <a:endParaRPr kumimoji="1" lang="ja-JP" altLang="en-US" sz="1200" dirty="0">
              <a:latin typeface="Meiryo UI" panose="020B0604030504040204" pitchFamily="50" charset="-128"/>
              <a:ea typeface="Meiryo UI" panose="020B0604030504040204" pitchFamily="50" charset="-128"/>
            </a:endParaRPr>
          </a:p>
        </p:txBody>
      </p:sp>
      <p:sp>
        <p:nvSpPr>
          <p:cNvPr id="9" name="正方形/長方形 8"/>
          <p:cNvSpPr/>
          <p:nvPr/>
        </p:nvSpPr>
        <p:spPr>
          <a:xfrm>
            <a:off x="53224" y="5310212"/>
            <a:ext cx="9116546" cy="84914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900" u="sng" dirty="0" smtClean="0">
                <a:solidFill>
                  <a:schemeClr val="tx1"/>
                </a:solidFill>
                <a:latin typeface="Meiryo UI" panose="020B0604030504040204" pitchFamily="50" charset="-128"/>
                <a:ea typeface="Meiryo UI" panose="020B0604030504040204" pitchFamily="50" charset="-128"/>
              </a:rPr>
              <a:t>医師確保の欄について</a:t>
            </a:r>
            <a:endParaRPr kumimoji="1" lang="en-US" altLang="ja-JP" sz="900" u="sng" dirty="0" smtClean="0">
              <a:solidFill>
                <a:schemeClr val="tx1"/>
              </a:solidFill>
              <a:latin typeface="Meiryo UI" panose="020B0604030504040204" pitchFamily="50" charset="-128"/>
              <a:ea typeface="Meiryo UI" panose="020B0604030504040204" pitchFamily="50" charset="-128"/>
            </a:endParaRPr>
          </a:p>
          <a:p>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：府調査において各治療の件数が少ない理由として</a:t>
            </a:r>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治療できる医師がいない</a:t>
            </a:r>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を選択</a:t>
            </a:r>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▲：府調査において「各治療の件数が少ない理由として</a:t>
            </a:r>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治療できる医師がいない</a:t>
            </a:r>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を選択していない」かつ「当該治療に携わる</a:t>
            </a:r>
            <a:r>
              <a:rPr kumimoji="1" lang="ja-JP" altLang="en-US" sz="900" dirty="0" smtClean="0">
                <a:solidFill>
                  <a:schemeClr val="tx1"/>
                </a:solidFill>
                <a:latin typeface="Meiryo UI" panose="020B0604030504040204" pitchFamily="50" charset="-128"/>
                <a:ea typeface="Meiryo UI" panose="020B0604030504040204" pitchFamily="50" charset="-128"/>
              </a:rPr>
              <a:t>医師名の記載がない又</a:t>
            </a:r>
            <a:r>
              <a:rPr kumimoji="1" lang="ja-JP" altLang="en-US" sz="900" dirty="0">
                <a:solidFill>
                  <a:schemeClr val="tx1"/>
                </a:solidFill>
                <a:latin typeface="Meiryo UI" panose="020B0604030504040204" pitchFamily="50" charset="-128"/>
                <a:ea typeface="Meiryo UI" panose="020B0604030504040204" pitchFamily="50" charset="-128"/>
              </a:rPr>
              <a:t>は、</a:t>
            </a:r>
            <a:r>
              <a:rPr kumimoji="1" lang="ja-JP" altLang="en-US" sz="900" dirty="0" smtClean="0">
                <a:solidFill>
                  <a:schemeClr val="tx1"/>
                </a:solidFill>
                <a:latin typeface="Meiryo UI" panose="020B0604030504040204" pitchFamily="50" charset="-128"/>
                <a:ea typeface="Meiryo UI" panose="020B0604030504040204" pitchFamily="50" charset="-128"/>
              </a:rPr>
              <a:t>非常勤医師名のみ記載</a:t>
            </a:r>
            <a:r>
              <a:rPr kumimoji="1" lang="ja-JP" altLang="en-US" sz="900" dirty="0">
                <a:solidFill>
                  <a:schemeClr val="tx1"/>
                </a:solidFill>
                <a:latin typeface="Meiryo UI" panose="020B0604030504040204" pitchFamily="50" charset="-128"/>
                <a:ea typeface="Meiryo UI" panose="020B0604030504040204" pitchFamily="50" charset="-128"/>
              </a:rPr>
              <a:t>がある（</a:t>
            </a:r>
            <a:r>
              <a:rPr kumimoji="1" lang="ja-JP" altLang="en-US" sz="900" dirty="0" smtClean="0">
                <a:solidFill>
                  <a:schemeClr val="tx1"/>
                </a:solidFill>
                <a:latin typeface="Meiryo UI" panose="020B0604030504040204" pitchFamily="50" charset="-128"/>
                <a:ea typeface="Meiryo UI" panose="020B0604030504040204" pitchFamily="50" charset="-128"/>
              </a:rPr>
              <a:t>呼吸器以</a:t>
            </a:r>
            <a:endParaRPr kumimoji="1" lang="en-US" altLang="ja-JP" sz="900" dirty="0" smtClean="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　</a:t>
            </a:r>
            <a:r>
              <a:rPr kumimoji="1" lang="ja-JP" altLang="en-US" sz="900" dirty="0" smtClean="0">
                <a:solidFill>
                  <a:schemeClr val="tx1"/>
                </a:solidFill>
                <a:latin typeface="Meiryo UI" panose="020B0604030504040204" pitchFamily="50" charset="-128"/>
                <a:ea typeface="Meiryo UI" panose="020B0604030504040204" pitchFamily="50" charset="-128"/>
              </a:rPr>
              <a:t>　　外</a:t>
            </a:r>
            <a:r>
              <a:rPr kumimoji="1" lang="ja-JP" altLang="en-US" sz="900" dirty="0">
                <a:solidFill>
                  <a:schemeClr val="tx1"/>
                </a:solidFill>
                <a:latin typeface="Meiryo UI" panose="020B0604030504040204" pitchFamily="50" charset="-128"/>
                <a:ea typeface="Meiryo UI" panose="020B0604030504040204" pitchFamily="50" charset="-128"/>
              </a:rPr>
              <a:t>の診療科の医師であっても、治療に携わっている医師として回答した病院を</a:t>
            </a:r>
            <a:r>
              <a:rPr kumimoji="1" lang="ja-JP" altLang="en-US" sz="900" dirty="0" smtClean="0">
                <a:solidFill>
                  <a:schemeClr val="tx1"/>
                </a:solidFill>
                <a:latin typeface="Meiryo UI" panose="020B0604030504040204" pitchFamily="50" charset="-128"/>
                <a:ea typeface="Meiryo UI" panose="020B0604030504040204" pitchFamily="50" charset="-128"/>
              </a:rPr>
              <a:t>含む</a:t>
            </a:r>
            <a:r>
              <a:rPr kumimoji="1" lang="ja-JP" altLang="en-US" sz="900" dirty="0">
                <a:solidFill>
                  <a:schemeClr val="tx1"/>
                </a:solidFill>
                <a:latin typeface="Meiryo UI" panose="020B0604030504040204" pitchFamily="50" charset="-128"/>
                <a:ea typeface="Meiryo UI" panose="020B0604030504040204" pitchFamily="50" charset="-128"/>
              </a:rPr>
              <a:t>）</a:t>
            </a:r>
            <a:r>
              <a:rPr kumimoji="1" lang="ja-JP" altLang="en-US" sz="900" dirty="0" smtClean="0">
                <a:solidFill>
                  <a:schemeClr val="tx1"/>
                </a:solidFill>
                <a:latin typeface="Meiryo UI" panose="020B0604030504040204" pitchFamily="50" charset="-128"/>
                <a:ea typeface="Meiryo UI" panose="020B0604030504040204" pitchFamily="50" charset="-128"/>
              </a:rPr>
              <a:t>」</a:t>
            </a:r>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●：府調査において「各治療の件数が少ない理由として</a:t>
            </a:r>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治療できる医師がいない</a:t>
            </a:r>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を選択していない」かつ「当該治療に携わる常勤</a:t>
            </a:r>
            <a:r>
              <a:rPr kumimoji="1" lang="ja-JP" altLang="en-US" sz="900" dirty="0" smtClean="0">
                <a:solidFill>
                  <a:schemeClr val="tx1"/>
                </a:solidFill>
                <a:latin typeface="Meiryo UI" panose="020B0604030504040204" pitchFamily="50" charset="-128"/>
                <a:ea typeface="Meiryo UI" panose="020B0604030504040204" pitchFamily="50" charset="-128"/>
              </a:rPr>
              <a:t>医師名の記載が</a:t>
            </a:r>
            <a:r>
              <a:rPr kumimoji="1" lang="ja-JP" altLang="en-US" sz="900" dirty="0">
                <a:solidFill>
                  <a:schemeClr val="tx1"/>
                </a:solidFill>
                <a:latin typeface="Meiryo UI" panose="020B0604030504040204" pitchFamily="50" charset="-128"/>
                <a:ea typeface="Meiryo UI" panose="020B0604030504040204" pitchFamily="50" charset="-128"/>
              </a:rPr>
              <a:t>ある（呼吸器以外の診療科の医師であっても、</a:t>
            </a:r>
            <a:r>
              <a:rPr kumimoji="1" lang="ja-JP" altLang="en-US" sz="900" dirty="0" smtClean="0">
                <a:solidFill>
                  <a:schemeClr val="tx1"/>
                </a:solidFill>
                <a:latin typeface="Meiryo UI" panose="020B0604030504040204" pitchFamily="50" charset="-128"/>
                <a:ea typeface="Meiryo UI" panose="020B0604030504040204" pitchFamily="50" charset="-128"/>
              </a:rPr>
              <a:t>治</a:t>
            </a:r>
            <a:endParaRPr kumimoji="1" lang="en-US" altLang="ja-JP" sz="900" dirty="0" smtClean="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　</a:t>
            </a:r>
            <a:r>
              <a:rPr kumimoji="1" lang="ja-JP" altLang="en-US" sz="900" dirty="0" smtClean="0">
                <a:solidFill>
                  <a:schemeClr val="tx1"/>
                </a:solidFill>
                <a:latin typeface="Meiryo UI" panose="020B0604030504040204" pitchFamily="50" charset="-128"/>
                <a:ea typeface="Meiryo UI" panose="020B0604030504040204" pitchFamily="50" charset="-128"/>
              </a:rPr>
              <a:t>　　療</a:t>
            </a:r>
            <a:r>
              <a:rPr kumimoji="1" lang="ja-JP" altLang="en-US" sz="900" dirty="0">
                <a:solidFill>
                  <a:schemeClr val="tx1"/>
                </a:solidFill>
                <a:latin typeface="Meiryo UI" panose="020B0604030504040204" pitchFamily="50" charset="-128"/>
                <a:ea typeface="Meiryo UI" panose="020B0604030504040204" pitchFamily="50" charset="-128"/>
              </a:rPr>
              <a:t>に携わっている医師として回答した病院を含む）」</a:t>
            </a:r>
            <a:endParaRPr kumimoji="1" lang="en-US" altLang="ja-JP" sz="900" dirty="0" smtClean="0">
              <a:solidFill>
                <a:schemeClr val="tx1"/>
              </a:solidFill>
              <a:latin typeface="Meiryo UI" panose="020B0604030504040204" pitchFamily="50" charset="-128"/>
              <a:ea typeface="Meiryo UI" panose="020B0604030504040204" pitchFamily="50" charset="-128"/>
            </a:endParaRPr>
          </a:p>
        </p:txBody>
      </p:sp>
      <p:sp>
        <p:nvSpPr>
          <p:cNvPr id="10" name="正方形/長方形 9"/>
          <p:cNvSpPr/>
          <p:nvPr/>
        </p:nvSpPr>
        <p:spPr>
          <a:xfrm>
            <a:off x="38868" y="5992385"/>
            <a:ext cx="9093717" cy="10374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900" u="sng" dirty="0" smtClean="0">
                <a:solidFill>
                  <a:schemeClr val="tx1"/>
                </a:solidFill>
                <a:latin typeface="Meiryo UI" panose="020B0604030504040204" pitchFamily="50" charset="-128"/>
                <a:ea typeface="Meiryo UI" panose="020B0604030504040204" pitchFamily="50" charset="-128"/>
              </a:rPr>
              <a:t>府調査に</a:t>
            </a:r>
            <a:r>
              <a:rPr kumimoji="1" lang="ja-JP" altLang="en-US" sz="900" u="sng" dirty="0">
                <a:solidFill>
                  <a:schemeClr val="tx1"/>
                </a:solidFill>
                <a:latin typeface="Meiryo UI" panose="020B0604030504040204" pitchFamily="50" charset="-128"/>
                <a:ea typeface="Meiryo UI" panose="020B0604030504040204" pitchFamily="50" charset="-128"/>
              </a:rPr>
              <a:t>おいて、各治療の件数が少ない理由と</a:t>
            </a:r>
            <a:r>
              <a:rPr kumimoji="1" lang="ja-JP" altLang="en-US" sz="900" u="sng" dirty="0" smtClean="0">
                <a:solidFill>
                  <a:schemeClr val="tx1"/>
                </a:solidFill>
                <a:latin typeface="Meiryo UI" panose="020B0604030504040204" pitchFamily="50" charset="-128"/>
                <a:ea typeface="Meiryo UI" panose="020B0604030504040204" pitchFamily="50" charset="-128"/>
              </a:rPr>
              <a:t>して各病院が挙げた理由</a:t>
            </a:r>
            <a:endParaRPr kumimoji="1" lang="en-US" altLang="ja-JP" sz="900" u="sng" dirty="0" smtClean="0">
              <a:solidFill>
                <a:schemeClr val="tx1"/>
              </a:solidFill>
              <a:latin typeface="Meiryo UI" panose="020B0604030504040204" pitchFamily="50" charset="-128"/>
              <a:ea typeface="Meiryo UI" panose="020B0604030504040204" pitchFamily="50" charset="-128"/>
            </a:endParaRPr>
          </a:p>
          <a:p>
            <a:r>
              <a:rPr kumimoji="1" lang="en-US" altLang="ja-JP" sz="900" dirty="0" smtClean="0">
                <a:solidFill>
                  <a:schemeClr val="tx1"/>
                </a:solidFill>
                <a:latin typeface="Meiryo UI" panose="020B0604030504040204" pitchFamily="50" charset="-128"/>
                <a:ea typeface="Meiryo UI" panose="020B0604030504040204" pitchFamily="50" charset="-128"/>
              </a:rPr>
              <a:t>※</a:t>
            </a:r>
            <a:r>
              <a:rPr kumimoji="1" lang="ja-JP" altLang="en-US" sz="900" dirty="0" smtClean="0">
                <a:solidFill>
                  <a:schemeClr val="tx1"/>
                </a:solidFill>
                <a:latin typeface="Meiryo UI" panose="020B0604030504040204" pitchFamily="50" charset="-128"/>
                <a:ea typeface="Meiryo UI" panose="020B0604030504040204" pitchFamily="50" charset="-128"/>
              </a:rPr>
              <a:t>１</a:t>
            </a:r>
            <a:r>
              <a:rPr kumimoji="1" lang="ja-JP" altLang="en-US" sz="900" dirty="0">
                <a:solidFill>
                  <a:schemeClr val="tx1"/>
                </a:solidFill>
                <a:latin typeface="Meiryo UI" panose="020B0604030504040204" pitchFamily="50" charset="-128"/>
                <a:ea typeface="Meiryo UI" panose="020B0604030504040204" pitchFamily="50" charset="-128"/>
              </a:rPr>
              <a:t>：医師の</a:t>
            </a:r>
            <a:r>
              <a:rPr kumimoji="1" lang="ja-JP" altLang="en-US" sz="900" dirty="0" err="1">
                <a:solidFill>
                  <a:schemeClr val="tx1"/>
                </a:solidFill>
                <a:latin typeface="Meiryo UI" panose="020B0604030504040204" pitchFamily="50" charset="-128"/>
                <a:ea typeface="Meiryo UI" panose="020B0604030504040204" pitchFamily="50" charset="-128"/>
              </a:rPr>
              <a:t>招へい</a:t>
            </a:r>
            <a:r>
              <a:rPr kumimoji="1" lang="ja-JP" altLang="en-US" sz="900" dirty="0">
                <a:solidFill>
                  <a:schemeClr val="tx1"/>
                </a:solidFill>
                <a:latin typeface="Meiryo UI" panose="020B0604030504040204" pitchFamily="50" charset="-128"/>
                <a:ea typeface="Meiryo UI" panose="020B0604030504040204" pitchFamily="50" charset="-128"/>
              </a:rPr>
              <a:t>予定</a:t>
            </a:r>
            <a:r>
              <a:rPr kumimoji="1" lang="ja-JP" altLang="en-US" sz="900" dirty="0" smtClean="0">
                <a:solidFill>
                  <a:schemeClr val="tx1"/>
                </a:solidFill>
                <a:latin typeface="Meiryo UI" panose="020B0604030504040204" pitchFamily="50" charset="-128"/>
                <a:ea typeface="Meiryo UI" panose="020B0604030504040204" pitchFamily="50" charset="-128"/>
              </a:rPr>
              <a:t>あり　　　　　　　　　　　　　　　　　　　　　　</a:t>
            </a:r>
            <a:r>
              <a:rPr kumimoji="1" lang="ja-JP" altLang="en-US" sz="900" dirty="0">
                <a:solidFill>
                  <a:schemeClr val="tx1"/>
                </a:solidFill>
                <a:latin typeface="Meiryo UI" panose="020B0604030504040204" pitchFamily="50" charset="-128"/>
                <a:ea typeface="Meiryo UI" panose="020B0604030504040204" pitchFamily="50" charset="-128"/>
              </a:rPr>
              <a:t> </a:t>
            </a:r>
            <a:r>
              <a:rPr kumimoji="1" lang="ja-JP" altLang="en-US" sz="900" dirty="0" smtClean="0">
                <a:solidFill>
                  <a:schemeClr val="tx1"/>
                </a:solidFill>
                <a:latin typeface="Meiryo UI" panose="020B0604030504040204" pitchFamily="50" charset="-128"/>
                <a:ea typeface="Meiryo UI" panose="020B0604030504040204" pitchFamily="50" charset="-128"/>
              </a:rPr>
              <a:t>　　　　　</a:t>
            </a:r>
            <a:r>
              <a:rPr kumimoji="1" lang="en-US" altLang="ja-JP" sz="900" dirty="0" smtClean="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２</a:t>
            </a:r>
            <a:r>
              <a:rPr kumimoji="1" lang="ja-JP" altLang="en-US" sz="900" dirty="0" smtClean="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症例数、対象患者数が</a:t>
            </a:r>
            <a:r>
              <a:rPr kumimoji="1" lang="ja-JP" altLang="en-US" sz="900" dirty="0" smtClean="0">
                <a:solidFill>
                  <a:schemeClr val="tx1"/>
                </a:solidFill>
                <a:latin typeface="Meiryo UI" panose="020B0604030504040204" pitchFamily="50" charset="-128"/>
                <a:ea typeface="Meiryo UI" panose="020B0604030504040204" pitchFamily="50" charset="-128"/>
              </a:rPr>
              <a:t>少ないため　　</a:t>
            </a:r>
            <a:endParaRPr kumimoji="1" lang="en-US" altLang="ja-JP" sz="900" dirty="0" smtClean="0">
              <a:solidFill>
                <a:schemeClr val="tx1"/>
              </a:solidFill>
              <a:latin typeface="Meiryo UI" panose="020B0604030504040204" pitchFamily="50" charset="-128"/>
              <a:ea typeface="Meiryo UI" panose="020B0604030504040204" pitchFamily="50" charset="-128"/>
            </a:endParaRPr>
          </a:p>
          <a:p>
            <a:r>
              <a:rPr kumimoji="1" lang="en-US" altLang="ja-JP" sz="900" dirty="0" smtClean="0">
                <a:solidFill>
                  <a:schemeClr val="tx1"/>
                </a:solidFill>
                <a:latin typeface="Meiryo UI" panose="020B0604030504040204" pitchFamily="50" charset="-128"/>
                <a:ea typeface="Meiryo UI" panose="020B0604030504040204" pitchFamily="50" charset="-128"/>
              </a:rPr>
              <a:t>※</a:t>
            </a:r>
            <a:r>
              <a:rPr kumimoji="1" lang="ja-JP" altLang="en-US" sz="900" dirty="0" smtClean="0">
                <a:solidFill>
                  <a:schemeClr val="tx1"/>
                </a:solidFill>
                <a:latin typeface="Meiryo UI" panose="020B0604030504040204" pitchFamily="50" charset="-128"/>
                <a:ea typeface="Meiryo UI" panose="020B0604030504040204" pitchFamily="50" charset="-128"/>
              </a:rPr>
              <a:t>３：コロナ対応により患者の受け入れが困難　　　　　　　　　　　　　　　　　</a:t>
            </a:r>
            <a:r>
              <a:rPr kumimoji="1" lang="en-US" altLang="ja-JP" sz="900" dirty="0" smtClean="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４：設備等が整って</a:t>
            </a:r>
            <a:r>
              <a:rPr kumimoji="1" lang="ja-JP" altLang="en-US" sz="900" dirty="0" smtClean="0">
                <a:solidFill>
                  <a:schemeClr val="tx1"/>
                </a:solidFill>
                <a:latin typeface="Meiryo UI" panose="020B0604030504040204" pitchFamily="50" charset="-128"/>
                <a:ea typeface="Meiryo UI" panose="020B0604030504040204" pitchFamily="50" charset="-128"/>
              </a:rPr>
              <a:t>いない</a:t>
            </a:r>
            <a:r>
              <a:rPr kumimoji="1" lang="ja-JP" altLang="en-US" sz="900" dirty="0">
                <a:solidFill>
                  <a:schemeClr val="tx1"/>
                </a:solidFill>
                <a:latin typeface="Meiryo UI" panose="020B0604030504040204" pitchFamily="50" charset="-128"/>
                <a:ea typeface="Meiryo UI" panose="020B0604030504040204" pitchFamily="50" charset="-128"/>
              </a:rPr>
              <a:t>ため</a:t>
            </a:r>
            <a:endParaRPr kumimoji="1" lang="en-US" altLang="ja-JP" sz="900" dirty="0" smtClean="0">
              <a:solidFill>
                <a:schemeClr val="tx1"/>
              </a:solidFill>
              <a:latin typeface="Meiryo UI" panose="020B0604030504040204" pitchFamily="50" charset="-128"/>
              <a:ea typeface="Meiryo UI" panose="020B0604030504040204" pitchFamily="50" charset="-128"/>
            </a:endParaRPr>
          </a:p>
          <a:p>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５：他診療科（呼吸器以外）の</a:t>
            </a:r>
            <a:r>
              <a:rPr kumimoji="1" lang="ja-JP" altLang="en-US" sz="900" dirty="0" smtClean="0">
                <a:solidFill>
                  <a:schemeClr val="tx1"/>
                </a:solidFill>
                <a:latin typeface="Meiryo UI" panose="020B0604030504040204" pitchFamily="50" charset="-128"/>
                <a:ea typeface="Meiryo UI" panose="020B0604030504040204" pitchFamily="50" charset="-128"/>
              </a:rPr>
              <a:t>医師　　　　　　　　　　　　　　　　　　　　</a:t>
            </a:r>
            <a:r>
              <a:rPr kumimoji="1" lang="en-US" altLang="ja-JP" sz="900" dirty="0" smtClean="0">
                <a:solidFill>
                  <a:schemeClr val="tx1"/>
                </a:solidFill>
                <a:latin typeface="Meiryo UI" panose="020B0604030504040204" pitchFamily="50" charset="-128"/>
                <a:ea typeface="Meiryo UI" panose="020B0604030504040204" pitchFamily="50" charset="-128"/>
              </a:rPr>
              <a:t>※</a:t>
            </a:r>
            <a:r>
              <a:rPr kumimoji="1" lang="ja-JP" altLang="en-US" sz="900" dirty="0" smtClean="0">
                <a:solidFill>
                  <a:schemeClr val="tx1"/>
                </a:solidFill>
                <a:latin typeface="Meiryo UI" panose="020B0604030504040204" pitchFamily="50" charset="-128"/>
                <a:ea typeface="Meiryo UI" panose="020B0604030504040204" pitchFamily="50" charset="-128"/>
              </a:rPr>
              <a:t>６：他院へ紹介で対応</a:t>
            </a:r>
            <a:endParaRPr kumimoji="1" lang="en-US" altLang="ja-JP" sz="900" dirty="0" smtClean="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2315982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1"/>
          <p:cNvSpPr txBox="1"/>
          <p:nvPr/>
        </p:nvSpPr>
        <p:spPr>
          <a:xfrm>
            <a:off x="-16387" y="5634"/>
            <a:ext cx="9144000" cy="504999"/>
          </a:xfrm>
          <a:prstGeom prst="rect">
            <a:avLst/>
          </a:prstGeom>
          <a:solidFill>
            <a:srgbClr val="1F497D">
              <a:lumMod val="50000"/>
            </a:srgbClr>
          </a:solidFill>
          <a:ln w="9525" cmpd="sng">
            <a:noFill/>
          </a:ln>
          <a:effectLst/>
        </p:spPr>
        <p:txBody>
          <a:bodyPr wrap="square" tIns="0" bIns="0" rtlCol="0" anchor="ctr" anchorCtr="0">
            <a:noAutofit/>
          </a:bodyPr>
          <a:lstStyle/>
          <a:p>
            <a:pPr lvl="0">
              <a:defRPr/>
            </a:pPr>
            <a:r>
              <a:rPr lang="ja-JP" altLang="en-US" sz="2000" b="1" kern="0" dirty="0">
                <a:solidFill>
                  <a:srgbClr val="FFFFFF"/>
                </a:solidFill>
                <a:latin typeface="Meiryo UI" panose="020B0604030504040204" pitchFamily="50" charset="-128"/>
                <a:ea typeface="Meiryo UI" panose="020B0604030504040204" pitchFamily="50" charset="-128"/>
                <a:cs typeface="Times New Roman"/>
              </a:rPr>
              <a:t>１</a:t>
            </a:r>
            <a:r>
              <a:rPr lang="en-US" altLang="ja-JP" sz="2000" b="1" kern="0" dirty="0" smtClean="0">
                <a:solidFill>
                  <a:srgbClr val="FFFFFF"/>
                </a:solidFill>
                <a:latin typeface="Meiryo UI" panose="020B0604030504040204" pitchFamily="50" charset="-128"/>
                <a:ea typeface="Meiryo UI" panose="020B0604030504040204" pitchFamily="50" charset="-128"/>
                <a:cs typeface="Times New Roman"/>
              </a:rPr>
              <a:t> (</a:t>
            </a:r>
            <a:r>
              <a:rPr lang="ja-JP" altLang="en-US" sz="2000" b="1" kern="0" dirty="0" smtClean="0">
                <a:solidFill>
                  <a:srgbClr val="FFFFFF"/>
                </a:solidFill>
                <a:latin typeface="Meiryo UI" panose="020B0604030504040204" pitchFamily="50" charset="-128"/>
                <a:ea typeface="Meiryo UI" panose="020B0604030504040204" pitchFamily="50" charset="-128"/>
                <a:cs typeface="Times New Roman"/>
              </a:rPr>
              <a:t>２</a:t>
            </a:r>
            <a:r>
              <a:rPr lang="en-US" altLang="ja-JP" sz="2000" b="1" kern="0" dirty="0" smtClean="0">
                <a:solidFill>
                  <a:srgbClr val="FFFFFF"/>
                </a:solidFill>
                <a:latin typeface="Meiryo UI" panose="020B0604030504040204" pitchFamily="50" charset="-128"/>
                <a:ea typeface="Meiryo UI" panose="020B0604030504040204" pitchFamily="50" charset="-128"/>
                <a:cs typeface="Times New Roman"/>
              </a:rPr>
              <a:t>)</a:t>
            </a:r>
            <a:r>
              <a:rPr lang="ja-JP" altLang="en-US" sz="2000" b="1" kern="0" dirty="0" smtClean="0">
                <a:solidFill>
                  <a:srgbClr val="FFFFFF"/>
                </a:solidFill>
                <a:latin typeface="Meiryo UI" panose="020B0604030504040204" pitchFamily="50" charset="-128"/>
                <a:ea typeface="Meiryo UI" panose="020B0604030504040204" pitchFamily="50" charset="-128"/>
                <a:cs typeface="Times New Roman"/>
              </a:rPr>
              <a:t>－２ 乳</a:t>
            </a:r>
            <a:r>
              <a:rPr kumimoji="0" lang="ja-JP" altLang="en-US" sz="2000" b="1" kern="0" dirty="0" smtClean="0">
                <a:solidFill>
                  <a:srgbClr val="FFFFFF"/>
                </a:solidFill>
                <a:latin typeface="Meiryo UI" panose="020B0604030504040204" pitchFamily="50" charset="-128"/>
                <a:ea typeface="Meiryo UI" panose="020B0604030504040204" pitchFamily="50" charset="-128"/>
                <a:cs typeface="Times New Roman"/>
              </a:rPr>
              <a:t>がんにおける集学的治療の実態について</a:t>
            </a:r>
            <a:endParaRPr lang="ja-JP" altLang="en-US" sz="2000" b="1" kern="0" dirty="0">
              <a:solidFill>
                <a:srgbClr val="FFFFFF"/>
              </a:solidFill>
              <a:latin typeface="Meiryo UI" panose="020B0604030504040204" pitchFamily="50" charset="-128"/>
              <a:ea typeface="Meiryo UI" panose="020B0604030504040204" pitchFamily="50" charset="-128"/>
              <a:cs typeface="Times New Roman"/>
            </a:endParaRPr>
          </a:p>
        </p:txBody>
      </p:sp>
      <p:graphicFrame>
        <p:nvGraphicFramePr>
          <p:cNvPr id="6" name="表 5"/>
          <p:cNvGraphicFramePr>
            <a:graphicFrameLocks noGrp="1"/>
          </p:cNvGraphicFramePr>
          <p:nvPr>
            <p:extLst>
              <p:ext uri="{D42A27DB-BD31-4B8C-83A1-F6EECF244321}">
                <p14:modId xmlns:p14="http://schemas.microsoft.com/office/powerpoint/2010/main" val="2189942862"/>
              </p:ext>
            </p:extLst>
          </p:nvPr>
        </p:nvGraphicFramePr>
        <p:xfrm>
          <a:off x="153733" y="830320"/>
          <a:ext cx="8753475" cy="3005774"/>
        </p:xfrm>
        <a:graphic>
          <a:graphicData uri="http://schemas.openxmlformats.org/drawingml/2006/table">
            <a:tbl>
              <a:tblPr firstRow="1" bandRow="1">
                <a:tableStyleId>{5C22544A-7EE6-4342-B048-85BDC9FD1C3A}</a:tableStyleId>
              </a:tblPr>
              <a:tblGrid>
                <a:gridCol w="645459">
                  <a:extLst>
                    <a:ext uri="{9D8B030D-6E8A-4147-A177-3AD203B41FA5}">
                      <a16:colId xmlns:a16="http://schemas.microsoft.com/office/drawing/2014/main" val="4102097118"/>
                    </a:ext>
                  </a:extLst>
                </a:gridCol>
                <a:gridCol w="1438836">
                  <a:extLst>
                    <a:ext uri="{9D8B030D-6E8A-4147-A177-3AD203B41FA5}">
                      <a16:colId xmlns:a16="http://schemas.microsoft.com/office/drawing/2014/main" val="3345044351"/>
                    </a:ext>
                  </a:extLst>
                </a:gridCol>
                <a:gridCol w="1142439">
                  <a:extLst>
                    <a:ext uri="{9D8B030D-6E8A-4147-A177-3AD203B41FA5}">
                      <a16:colId xmlns:a16="http://schemas.microsoft.com/office/drawing/2014/main" val="4164824513"/>
                    </a:ext>
                  </a:extLst>
                </a:gridCol>
                <a:gridCol w="1156447">
                  <a:extLst>
                    <a:ext uri="{9D8B030D-6E8A-4147-A177-3AD203B41FA5}">
                      <a16:colId xmlns:a16="http://schemas.microsoft.com/office/drawing/2014/main" val="3174102697"/>
                    </a:ext>
                  </a:extLst>
                </a:gridCol>
                <a:gridCol w="1183341">
                  <a:extLst>
                    <a:ext uri="{9D8B030D-6E8A-4147-A177-3AD203B41FA5}">
                      <a16:colId xmlns:a16="http://schemas.microsoft.com/office/drawing/2014/main" val="3505811226"/>
                    </a:ext>
                  </a:extLst>
                </a:gridCol>
                <a:gridCol w="1021977">
                  <a:extLst>
                    <a:ext uri="{9D8B030D-6E8A-4147-A177-3AD203B41FA5}">
                      <a16:colId xmlns:a16="http://schemas.microsoft.com/office/drawing/2014/main" val="3510408536"/>
                    </a:ext>
                  </a:extLst>
                </a:gridCol>
                <a:gridCol w="1116106">
                  <a:extLst>
                    <a:ext uri="{9D8B030D-6E8A-4147-A177-3AD203B41FA5}">
                      <a16:colId xmlns:a16="http://schemas.microsoft.com/office/drawing/2014/main" val="3859908729"/>
                    </a:ext>
                  </a:extLst>
                </a:gridCol>
                <a:gridCol w="1048870">
                  <a:extLst>
                    <a:ext uri="{9D8B030D-6E8A-4147-A177-3AD203B41FA5}">
                      <a16:colId xmlns:a16="http://schemas.microsoft.com/office/drawing/2014/main" val="769716488"/>
                    </a:ext>
                  </a:extLst>
                </a:gridCol>
              </a:tblGrid>
              <a:tr h="332550">
                <a:tc rowSpan="2" gridSpan="2">
                  <a:txBody>
                    <a:bodyPr/>
                    <a:lstStyle/>
                    <a:p>
                      <a:pPr algn="ctr"/>
                      <a:r>
                        <a:rPr kumimoji="1" lang="ja-JP" altLang="en-US" sz="1100" dirty="0" smtClean="0">
                          <a:latin typeface="Meiryo UI" panose="020B0604030504040204" pitchFamily="50" charset="-128"/>
                          <a:ea typeface="Meiryo UI" panose="020B0604030504040204" pitchFamily="50" charset="-128"/>
                        </a:rPr>
                        <a:t>該当病院</a:t>
                      </a:r>
                      <a:endParaRPr kumimoji="1" lang="ja-JP" altLang="en-US" sz="1100" dirty="0">
                        <a:latin typeface="Meiryo UI" panose="020B0604030504040204" pitchFamily="50" charset="-128"/>
                        <a:ea typeface="Meiryo UI" panose="020B0604030504040204" pitchFamily="50" charset="-128"/>
                      </a:endParaRPr>
                    </a:p>
                  </a:txBody>
                  <a:tcPr anchor="ctr"/>
                </a:tc>
                <a:tc rowSpan="2" hMerge="1">
                  <a:txBody>
                    <a:bodyPr/>
                    <a:lstStyle/>
                    <a:p>
                      <a:endParaRPr kumimoji="1" lang="ja-JP" altLang="en-US" dirty="0"/>
                    </a:p>
                  </a:txBody>
                  <a:tcPr/>
                </a:tc>
                <a:tc gridSpan="2">
                  <a:txBody>
                    <a:bodyPr/>
                    <a:lstStyle/>
                    <a:p>
                      <a:pPr algn="ctr"/>
                      <a:r>
                        <a:rPr kumimoji="1" lang="ja-JP" altLang="en-US" sz="1100" dirty="0" smtClean="0">
                          <a:latin typeface="Meiryo UI" panose="020B0604030504040204" pitchFamily="50" charset="-128"/>
                          <a:ea typeface="Meiryo UI" panose="020B0604030504040204" pitchFamily="50" charset="-128"/>
                        </a:rPr>
                        <a:t>手術</a:t>
                      </a:r>
                      <a:endParaRPr kumimoji="1" lang="ja-JP" altLang="en-US" sz="1100" dirty="0">
                        <a:latin typeface="Meiryo UI" panose="020B0604030504040204" pitchFamily="50" charset="-128"/>
                        <a:ea typeface="Meiryo UI" panose="020B0604030504040204" pitchFamily="50" charset="-128"/>
                      </a:endParaRPr>
                    </a:p>
                  </a:txBody>
                  <a:tcPr anchor="ctr"/>
                </a:tc>
                <a:tc hMerge="1">
                  <a:txBody>
                    <a:bodyPr/>
                    <a:lstStyle/>
                    <a:p>
                      <a:pPr algn="ctr"/>
                      <a:endParaRPr kumimoji="1" lang="ja-JP" altLang="en-US" sz="1100" dirty="0">
                        <a:latin typeface="Meiryo UI" panose="020B0604030504040204" pitchFamily="50" charset="-128"/>
                        <a:ea typeface="Meiryo UI" panose="020B0604030504040204" pitchFamily="50" charset="-128"/>
                      </a:endParaRPr>
                    </a:p>
                  </a:txBody>
                  <a:tcPr anchor="ctr"/>
                </a:tc>
                <a:tc gridSpan="2">
                  <a:txBody>
                    <a:bodyPr/>
                    <a:lstStyle/>
                    <a:p>
                      <a:pPr algn="ctr"/>
                      <a:r>
                        <a:rPr kumimoji="1" lang="ja-JP" altLang="en-US" sz="1100" dirty="0" smtClean="0">
                          <a:latin typeface="Meiryo UI" panose="020B0604030504040204" pitchFamily="50" charset="-128"/>
                          <a:ea typeface="Meiryo UI" panose="020B0604030504040204" pitchFamily="50" charset="-128"/>
                        </a:rPr>
                        <a:t>放射線</a:t>
                      </a:r>
                      <a:endParaRPr kumimoji="1" lang="ja-JP" altLang="en-US" sz="1100" dirty="0">
                        <a:latin typeface="Meiryo UI" panose="020B0604030504040204" pitchFamily="50" charset="-128"/>
                        <a:ea typeface="Meiryo UI" panose="020B0604030504040204" pitchFamily="50" charset="-128"/>
                      </a:endParaRPr>
                    </a:p>
                  </a:txBody>
                  <a:tcPr anchor="ctr"/>
                </a:tc>
                <a:tc hMerge="1">
                  <a:txBody>
                    <a:bodyPr/>
                    <a:lstStyle/>
                    <a:p>
                      <a:pPr algn="ctr"/>
                      <a:endParaRPr kumimoji="1" lang="ja-JP" altLang="en-US" sz="1100" dirty="0">
                        <a:latin typeface="Meiryo UI" panose="020B0604030504040204" pitchFamily="50" charset="-128"/>
                        <a:ea typeface="Meiryo UI" panose="020B0604030504040204" pitchFamily="50" charset="-128"/>
                      </a:endParaRPr>
                    </a:p>
                  </a:txBody>
                  <a:tcPr anchor="ctr"/>
                </a:tc>
                <a:tc gridSpan="2">
                  <a:txBody>
                    <a:bodyPr/>
                    <a:lstStyle/>
                    <a:p>
                      <a:pPr algn="ctr"/>
                      <a:r>
                        <a:rPr kumimoji="1" lang="ja-JP" altLang="en-US" sz="1100" dirty="0" smtClean="0">
                          <a:latin typeface="Meiryo UI" panose="020B0604030504040204" pitchFamily="50" charset="-128"/>
                          <a:ea typeface="Meiryo UI" panose="020B0604030504040204" pitchFamily="50" charset="-128"/>
                        </a:rPr>
                        <a:t>薬物</a:t>
                      </a:r>
                      <a:endParaRPr kumimoji="1" lang="ja-JP" altLang="en-US" sz="1100" dirty="0">
                        <a:latin typeface="Meiryo UI" panose="020B0604030504040204" pitchFamily="50" charset="-128"/>
                        <a:ea typeface="Meiryo UI" panose="020B0604030504040204" pitchFamily="50" charset="-128"/>
                      </a:endParaRPr>
                    </a:p>
                  </a:txBody>
                  <a:tcPr anchor="ctr"/>
                </a:tc>
                <a:tc hMerge="1">
                  <a:txBody>
                    <a:bodyPr/>
                    <a:lstStyle/>
                    <a:p>
                      <a:pPr algn="ctr"/>
                      <a:endParaRPr kumimoji="1" lang="ja-JP" altLang="en-US" sz="11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331112682"/>
                  </a:ext>
                </a:extLst>
              </a:tr>
              <a:tr h="262722">
                <a:tc gridSpan="2" vMerge="1">
                  <a:txBody>
                    <a:bodyPr/>
                    <a:lstStyle/>
                    <a:p>
                      <a:endParaRPr kumimoji="1" lang="ja-JP" altLang="en-US"/>
                    </a:p>
                  </a:txBody>
                  <a:tcPr/>
                </a:tc>
                <a:tc hMerge="1" vMerge="1">
                  <a:txBody>
                    <a:bodyPr/>
                    <a:lstStyle/>
                    <a:p>
                      <a:endParaRPr kumimoji="1" lang="ja-JP" altLang="en-US" dirty="0"/>
                    </a:p>
                  </a:txBody>
                  <a:tcPr/>
                </a:tc>
                <a:tc>
                  <a:txBody>
                    <a:bodyPr/>
                    <a:lstStyle/>
                    <a:p>
                      <a:pPr algn="ctr"/>
                      <a:r>
                        <a:rPr kumimoji="1" lang="ja-JP" altLang="en-US" sz="1100" dirty="0" smtClean="0">
                          <a:latin typeface="Meiryo UI" panose="020B0604030504040204" pitchFamily="50" charset="-128"/>
                          <a:ea typeface="Meiryo UI" panose="020B0604030504040204" pitchFamily="50" charset="-128"/>
                        </a:rPr>
                        <a:t>診療実績</a:t>
                      </a:r>
                      <a:endParaRPr kumimoji="1" lang="en-US" altLang="ja-JP" sz="1100" dirty="0" smtClean="0">
                        <a:latin typeface="Meiryo UI" panose="020B0604030504040204" pitchFamily="50" charset="-128"/>
                        <a:ea typeface="Meiryo UI" panose="020B0604030504040204" pitchFamily="50" charset="-128"/>
                      </a:endParaRPr>
                    </a:p>
                    <a:p>
                      <a:pPr algn="ctr"/>
                      <a:r>
                        <a:rPr kumimoji="1" lang="ja-JP" altLang="en-US" sz="1100" dirty="0" smtClean="0">
                          <a:latin typeface="Meiryo UI" panose="020B0604030504040204" pitchFamily="50" charset="-128"/>
                          <a:ea typeface="Meiryo UI" panose="020B0604030504040204" pitchFamily="50" charset="-128"/>
                        </a:rPr>
                        <a:t>（Ｒ３）</a:t>
                      </a:r>
                      <a:endParaRPr kumimoji="1" lang="ja-JP" altLang="en-US" sz="11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100" dirty="0" smtClean="0">
                          <a:latin typeface="Meiryo UI" panose="020B0604030504040204" pitchFamily="50" charset="-128"/>
                          <a:ea typeface="Meiryo UI" panose="020B0604030504040204" pitchFamily="50" charset="-128"/>
                        </a:rPr>
                        <a:t>医師確保</a:t>
                      </a:r>
                      <a:endParaRPr kumimoji="1" lang="ja-JP" altLang="en-US" sz="11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100" dirty="0" smtClean="0">
                          <a:latin typeface="Meiryo UI" panose="020B0604030504040204" pitchFamily="50" charset="-128"/>
                          <a:ea typeface="Meiryo UI" panose="020B0604030504040204" pitchFamily="50" charset="-128"/>
                        </a:rPr>
                        <a:t>診療実績</a:t>
                      </a:r>
                      <a:r>
                        <a:rPr kumimoji="1" lang="en-US" altLang="ja-JP" sz="1100" dirty="0" smtClean="0">
                          <a:latin typeface="Meiryo UI" panose="020B0604030504040204" pitchFamily="50" charset="-128"/>
                          <a:ea typeface="Meiryo UI" panose="020B0604030504040204" pitchFamily="50" charset="-128"/>
                        </a:rPr>
                        <a:t/>
                      </a:r>
                      <a:br>
                        <a:rPr kumimoji="1" lang="en-US" altLang="ja-JP" sz="1100" dirty="0" smtClean="0">
                          <a:latin typeface="Meiryo UI" panose="020B0604030504040204" pitchFamily="50" charset="-128"/>
                          <a:ea typeface="Meiryo UI" panose="020B0604030504040204" pitchFamily="50" charset="-128"/>
                        </a:rPr>
                      </a:br>
                      <a:r>
                        <a:rPr kumimoji="1" lang="ja-JP" altLang="en-US" sz="1100" dirty="0" smtClean="0">
                          <a:latin typeface="Meiryo UI" panose="020B0604030504040204" pitchFamily="50" charset="-128"/>
                          <a:ea typeface="Meiryo UI" panose="020B0604030504040204" pitchFamily="50" charset="-128"/>
                        </a:rPr>
                        <a:t>（Ｒ３）</a:t>
                      </a:r>
                      <a:endParaRPr kumimoji="1" lang="ja-JP" altLang="en-US" sz="11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100" dirty="0" smtClean="0">
                          <a:latin typeface="Meiryo UI" panose="020B0604030504040204" pitchFamily="50" charset="-128"/>
                          <a:ea typeface="Meiryo UI" panose="020B0604030504040204" pitchFamily="50" charset="-128"/>
                        </a:rPr>
                        <a:t>医師確保</a:t>
                      </a:r>
                      <a:endParaRPr kumimoji="1" lang="ja-JP" altLang="en-US" sz="11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100" dirty="0" smtClean="0">
                          <a:latin typeface="Meiryo UI" panose="020B0604030504040204" pitchFamily="50" charset="-128"/>
                          <a:ea typeface="Meiryo UI" panose="020B0604030504040204" pitchFamily="50" charset="-128"/>
                        </a:rPr>
                        <a:t>診療実績</a:t>
                      </a:r>
                      <a:r>
                        <a:rPr kumimoji="1" lang="en-US" altLang="ja-JP" sz="1100" dirty="0" smtClean="0">
                          <a:latin typeface="Meiryo UI" panose="020B0604030504040204" pitchFamily="50" charset="-128"/>
                          <a:ea typeface="Meiryo UI" panose="020B0604030504040204" pitchFamily="50" charset="-128"/>
                        </a:rPr>
                        <a:t/>
                      </a:r>
                      <a:br>
                        <a:rPr kumimoji="1" lang="en-US" altLang="ja-JP" sz="1100" dirty="0" smtClean="0">
                          <a:latin typeface="Meiryo UI" panose="020B0604030504040204" pitchFamily="50" charset="-128"/>
                          <a:ea typeface="Meiryo UI" panose="020B0604030504040204" pitchFamily="50" charset="-128"/>
                        </a:rPr>
                      </a:br>
                      <a:r>
                        <a:rPr kumimoji="1" lang="ja-JP" altLang="en-US" sz="1100" dirty="0" smtClean="0">
                          <a:latin typeface="Meiryo UI" panose="020B0604030504040204" pitchFamily="50" charset="-128"/>
                          <a:ea typeface="Meiryo UI" panose="020B0604030504040204" pitchFamily="50" charset="-128"/>
                        </a:rPr>
                        <a:t>（Ｒ３）</a:t>
                      </a:r>
                      <a:endParaRPr kumimoji="1" lang="ja-JP" altLang="en-US" sz="11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100" dirty="0" smtClean="0">
                          <a:latin typeface="Meiryo UI" panose="020B0604030504040204" pitchFamily="50" charset="-128"/>
                          <a:ea typeface="Meiryo UI" panose="020B0604030504040204" pitchFamily="50" charset="-128"/>
                        </a:rPr>
                        <a:t>医師確保</a:t>
                      </a:r>
                      <a:endParaRPr kumimoji="1" lang="ja-JP" altLang="en-US" sz="11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513064109"/>
                  </a:ext>
                </a:extLst>
              </a:tr>
              <a:tr h="280813">
                <a:tc rowSpan="2">
                  <a:txBody>
                    <a:bodyPr/>
                    <a:lstStyle/>
                    <a:p>
                      <a:r>
                        <a:rPr kumimoji="1" lang="ja-JP" altLang="en-US" sz="1100" dirty="0" smtClean="0">
                          <a:latin typeface="Meiryo UI" panose="020B0604030504040204" pitchFamily="50" charset="-128"/>
                          <a:ea typeface="Meiryo UI" panose="020B0604030504040204" pitchFamily="50" charset="-128"/>
                        </a:rPr>
                        <a:t>三島</a:t>
                      </a:r>
                      <a:endParaRPr kumimoji="1" lang="ja-JP" altLang="en-US" sz="1100" dirty="0">
                        <a:latin typeface="Meiryo UI" panose="020B0604030504040204" pitchFamily="50" charset="-128"/>
                        <a:ea typeface="Meiryo UI" panose="020B0604030504040204" pitchFamily="50" charset="-128"/>
                      </a:endParaRPr>
                    </a:p>
                  </a:txBody>
                  <a:tcPr anchor="ctr">
                    <a:solidFill>
                      <a:schemeClr val="accent5">
                        <a:lumMod val="60000"/>
                        <a:lumOff val="40000"/>
                      </a:schemeClr>
                    </a:solidFill>
                  </a:tcPr>
                </a:tc>
                <a:tc>
                  <a:txBody>
                    <a:bodyPr/>
                    <a:lstStyle/>
                    <a:p>
                      <a:r>
                        <a:rPr kumimoji="1" lang="ja-JP" altLang="en-US" sz="1100" b="1" u="sng" dirty="0" smtClean="0">
                          <a:latin typeface="Meiryo UI" panose="020B0604030504040204" pitchFamily="50" charset="-128"/>
                          <a:ea typeface="Meiryo UI" panose="020B0604030504040204" pitchFamily="50" charset="-128"/>
                        </a:rPr>
                        <a:t>①北摂総合病院</a:t>
                      </a:r>
                      <a:endParaRPr kumimoji="1" lang="ja-JP" altLang="en-US" sz="1100" b="1" u="sng" dirty="0">
                        <a:latin typeface="Meiryo UI" panose="020B0604030504040204" pitchFamily="50" charset="-128"/>
                        <a:ea typeface="Meiryo UI" panose="020B0604030504040204" pitchFamily="50" charset="-128"/>
                      </a:endParaRPr>
                    </a:p>
                  </a:txBody>
                  <a:tcPr>
                    <a:solidFill>
                      <a:schemeClr val="accent5">
                        <a:lumMod val="60000"/>
                        <a:lumOff val="40000"/>
                      </a:schemeClr>
                    </a:solidFill>
                  </a:tcPr>
                </a:tc>
                <a:tc>
                  <a:txBody>
                    <a:bodyPr/>
                    <a:lstStyle/>
                    <a:p>
                      <a:pPr algn="r" fontAlgn="ctr"/>
                      <a:r>
                        <a:rPr lang="en-US" altLang="ja-JP" sz="1200" b="1" i="0" u="none" strike="noStrike" dirty="0">
                          <a:solidFill>
                            <a:srgbClr val="000000"/>
                          </a:solidFill>
                          <a:effectLst/>
                          <a:latin typeface="Meiryo UI" panose="020B0604030504040204" pitchFamily="50" charset="-128"/>
                          <a:ea typeface="Meiryo UI" panose="020B0604030504040204" pitchFamily="50" charset="-128"/>
                        </a:rPr>
                        <a:t>0</a:t>
                      </a:r>
                    </a:p>
                  </a:txBody>
                  <a:tcPr marL="0" marR="0" marT="0" marB="0" anchor="ctr">
                    <a:solidFill>
                      <a:schemeClr val="accent5">
                        <a:lumMod val="60000"/>
                        <a:lumOff val="40000"/>
                      </a:schemeClr>
                    </a:solidFill>
                  </a:tcPr>
                </a:tc>
                <a:tc>
                  <a:txBody>
                    <a:bodyPr/>
                    <a:lstStyle/>
                    <a:p>
                      <a:pPr algn="ctr" fontAlgn="ctr"/>
                      <a:r>
                        <a:rPr lang="ja-JP" altLang="en-US" sz="1200" b="1" i="0" u="none" strike="noStrike" dirty="0" smtClean="0">
                          <a:solidFill>
                            <a:srgbClr val="000000"/>
                          </a:solidFill>
                          <a:effectLst/>
                          <a:latin typeface="Meiryo UI" panose="020B0604030504040204" pitchFamily="50" charset="-128"/>
                          <a:ea typeface="Meiryo UI" panose="020B0604030504040204" pitchFamily="50" charset="-128"/>
                        </a:rPr>
                        <a:t>　　</a:t>
                      </a:r>
                      <a:r>
                        <a:rPr lang="en-US" altLang="ja-JP" sz="1200" b="1" i="0" u="none" strike="noStrike" dirty="0" smtClean="0">
                          <a:solidFill>
                            <a:srgbClr val="000000"/>
                          </a:solidFill>
                          <a:effectLst/>
                          <a:latin typeface="Meiryo UI" panose="020B0604030504040204" pitchFamily="50" charset="-128"/>
                          <a:ea typeface="Meiryo UI" panose="020B0604030504040204" pitchFamily="50" charset="-128"/>
                        </a:rPr>
                        <a:t>×</a:t>
                      </a:r>
                      <a:r>
                        <a:rPr lang="en-US" altLang="ja-JP" sz="1200" b="1" i="0" u="none" strike="noStrike" baseline="30000" dirty="0" smtClean="0">
                          <a:solidFill>
                            <a:srgbClr val="000000"/>
                          </a:solidFill>
                          <a:effectLst/>
                          <a:latin typeface="Meiryo UI" panose="020B0604030504040204" pitchFamily="50" charset="-128"/>
                          <a:ea typeface="Meiryo UI" panose="020B0604030504040204" pitchFamily="50" charset="-128"/>
                        </a:rPr>
                        <a:t>※1</a:t>
                      </a:r>
                      <a:endParaRPr lang="ja-JP" altLang="en-US" sz="1200" b="1" i="0" u="none" strike="noStrike" baseline="30000" dirty="0">
                        <a:solidFill>
                          <a:srgbClr val="000000"/>
                        </a:solidFill>
                        <a:effectLst/>
                        <a:latin typeface="Meiryo UI" panose="020B0604030504040204" pitchFamily="50" charset="-128"/>
                        <a:ea typeface="Meiryo UI" panose="020B0604030504040204" pitchFamily="50" charset="-128"/>
                      </a:endParaRPr>
                    </a:p>
                  </a:txBody>
                  <a:tcPr marL="0" marR="0" marT="0" marB="0" anchor="ctr">
                    <a:solidFill>
                      <a:schemeClr val="accent5">
                        <a:lumMod val="60000"/>
                        <a:lumOff val="40000"/>
                      </a:schemeClr>
                    </a:solidFill>
                  </a:tcPr>
                </a:tc>
                <a:tc>
                  <a:txBody>
                    <a:bodyPr/>
                    <a:lstStyle/>
                    <a:p>
                      <a:pPr algn="r" fontAlgn="ctr"/>
                      <a:r>
                        <a:rPr lang="en-US" altLang="ja-JP" sz="1200" b="1" i="0" u="none" strike="noStrike" dirty="0">
                          <a:solidFill>
                            <a:srgbClr val="000000"/>
                          </a:solidFill>
                          <a:effectLst/>
                          <a:latin typeface="Meiryo UI" panose="020B0604030504040204" pitchFamily="50" charset="-128"/>
                          <a:ea typeface="Meiryo UI" panose="020B0604030504040204" pitchFamily="50" charset="-128"/>
                        </a:rPr>
                        <a:t>0</a:t>
                      </a:r>
                    </a:p>
                  </a:txBody>
                  <a:tcPr marL="0" marR="0" marT="0" marB="0" anchor="ctr">
                    <a:solidFill>
                      <a:schemeClr val="accent5">
                        <a:lumMod val="60000"/>
                        <a:lumOff val="4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a:t>
                      </a:r>
                      <a:endParaRPr lang="ja-JP" altLang="en-US" sz="1200" b="0" i="0" u="none" strike="noStrike" dirty="0" smtClean="0">
                        <a:solidFill>
                          <a:srgbClr val="000000"/>
                        </a:solidFill>
                        <a:effectLst/>
                        <a:latin typeface="Meiryo UI" panose="020B0604030504040204" pitchFamily="50" charset="-128"/>
                        <a:ea typeface="Meiryo UI" panose="020B0604030504040204" pitchFamily="50" charset="-128"/>
                      </a:endParaRPr>
                    </a:p>
                  </a:txBody>
                  <a:tcPr marL="0" marR="0" marT="0" marB="0" anchor="ctr">
                    <a:solidFill>
                      <a:schemeClr val="accent5">
                        <a:lumMod val="60000"/>
                        <a:lumOff val="40000"/>
                      </a:schemeClr>
                    </a:solidFill>
                  </a:tcPr>
                </a:tc>
                <a:tc>
                  <a:txBody>
                    <a:bodyPr/>
                    <a:lstStyle/>
                    <a:p>
                      <a:pPr algn="r" fontAlgn="ctr"/>
                      <a:r>
                        <a:rPr lang="en-US" altLang="ja-JP" sz="1200" b="1" i="0" u="none" strike="noStrike" dirty="0">
                          <a:solidFill>
                            <a:srgbClr val="000000"/>
                          </a:solidFill>
                          <a:effectLst/>
                          <a:latin typeface="Meiryo UI" panose="020B0604030504040204" pitchFamily="50" charset="-128"/>
                          <a:ea typeface="Meiryo UI" panose="020B0604030504040204" pitchFamily="50" charset="-128"/>
                        </a:rPr>
                        <a:t>0</a:t>
                      </a:r>
                    </a:p>
                  </a:txBody>
                  <a:tcPr marL="0" marR="0" marT="0" marB="0" anchor="ctr">
                    <a:solidFill>
                      <a:schemeClr val="accent5">
                        <a:lumMod val="60000"/>
                        <a:lumOff val="40000"/>
                      </a:schemeClr>
                    </a:solidFill>
                  </a:tcPr>
                </a:tc>
                <a:tc>
                  <a:txBody>
                    <a:bodyPr/>
                    <a:lstStyle/>
                    <a:p>
                      <a:pPr algn="ctr" fontAlgn="ctr"/>
                      <a:r>
                        <a:rPr lang="ja-JP" altLang="en-US" sz="1200" b="1" i="0" u="none" strike="noStrike" dirty="0" smtClean="0">
                          <a:solidFill>
                            <a:srgbClr val="000000"/>
                          </a:solidFill>
                          <a:effectLst/>
                          <a:latin typeface="Meiryo UI" panose="020B0604030504040204" pitchFamily="50" charset="-128"/>
                          <a:ea typeface="Meiryo UI" panose="020B0604030504040204" pitchFamily="50" charset="-128"/>
                        </a:rPr>
                        <a:t>　　</a:t>
                      </a:r>
                      <a:r>
                        <a:rPr lang="en-US" altLang="ja-JP" sz="1200" b="1" i="0" u="none" strike="noStrike" dirty="0" smtClean="0">
                          <a:solidFill>
                            <a:srgbClr val="000000"/>
                          </a:solidFill>
                          <a:effectLst/>
                          <a:latin typeface="Meiryo UI" panose="020B0604030504040204" pitchFamily="50" charset="-128"/>
                          <a:ea typeface="Meiryo UI" panose="020B0604030504040204" pitchFamily="50" charset="-128"/>
                        </a:rPr>
                        <a:t>×</a:t>
                      </a:r>
                      <a:r>
                        <a:rPr lang="en-US" altLang="ja-JP" sz="1200" b="1" i="0" u="none" strike="noStrike" baseline="30000" dirty="0" smtClean="0">
                          <a:solidFill>
                            <a:srgbClr val="000000"/>
                          </a:solidFill>
                          <a:effectLst/>
                          <a:latin typeface="Meiryo UI" panose="020B0604030504040204" pitchFamily="50" charset="-128"/>
                          <a:ea typeface="Meiryo UI" panose="020B0604030504040204" pitchFamily="50" charset="-128"/>
                        </a:rPr>
                        <a:t>※1</a:t>
                      </a:r>
                      <a:endParaRPr lang="ja-JP" altLang="en-US" sz="1200" b="1" i="0" u="none" strike="noStrike" baseline="30000" dirty="0">
                        <a:solidFill>
                          <a:srgbClr val="000000"/>
                        </a:solidFill>
                        <a:effectLst/>
                        <a:latin typeface="Meiryo UI" panose="020B0604030504040204" pitchFamily="50" charset="-128"/>
                        <a:ea typeface="Meiryo UI" panose="020B0604030504040204" pitchFamily="50" charset="-128"/>
                      </a:endParaRPr>
                    </a:p>
                  </a:txBody>
                  <a:tcPr marL="0" marR="0" marT="0" marB="0" anchor="ctr">
                    <a:solidFill>
                      <a:schemeClr val="accent5">
                        <a:lumMod val="60000"/>
                        <a:lumOff val="40000"/>
                      </a:schemeClr>
                    </a:solidFill>
                  </a:tcPr>
                </a:tc>
                <a:extLst>
                  <a:ext uri="{0D108BD9-81ED-4DB2-BD59-A6C34878D82A}">
                    <a16:rowId xmlns:a16="http://schemas.microsoft.com/office/drawing/2014/main" val="783523032"/>
                  </a:ext>
                </a:extLst>
              </a:tr>
              <a:tr h="280813">
                <a:tc vMerge="1">
                  <a:txBody>
                    <a:bodyPr/>
                    <a:lstStyle/>
                    <a:p>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ja-JP" altLang="en-US" sz="1100" dirty="0" smtClean="0">
                          <a:latin typeface="Meiryo UI" panose="020B0604030504040204" pitchFamily="50" charset="-128"/>
                          <a:ea typeface="Meiryo UI" panose="020B0604030504040204" pitchFamily="50" charset="-128"/>
                        </a:rPr>
                        <a:t>②第一東和会病院</a:t>
                      </a:r>
                      <a:endParaRPr kumimoji="1" lang="ja-JP" altLang="en-US" sz="1100" b="1" dirty="0">
                        <a:latin typeface="Meiryo UI" panose="020B0604030504040204" pitchFamily="50" charset="-128"/>
                        <a:ea typeface="Meiryo UI" panose="020B0604030504040204" pitchFamily="50" charset="-128"/>
                      </a:endParaRPr>
                    </a:p>
                  </a:txBody>
                  <a:tcPr>
                    <a:solidFill>
                      <a:srgbClr val="EBF7FF"/>
                    </a:solidFill>
                  </a:tcPr>
                </a:tc>
                <a:tc>
                  <a:txBody>
                    <a:bodyPr/>
                    <a:lstStyle/>
                    <a:p>
                      <a:pPr algn="r" fontAlgn="ctr"/>
                      <a:r>
                        <a:rPr lang="ja-JP" altLang="en-US" sz="1200" b="0" i="0" u="none" strike="noStrike" dirty="0" smtClean="0">
                          <a:solidFill>
                            <a:srgbClr val="000000"/>
                          </a:solidFill>
                          <a:effectLst/>
                          <a:latin typeface="Meiryo UI" panose="020B0604030504040204" pitchFamily="50" charset="-128"/>
                          <a:ea typeface="Meiryo UI" panose="020B0604030504040204" pitchFamily="50" charset="-128"/>
                        </a:rPr>
                        <a:t>１</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solidFill>
                      <a:srgbClr val="EBF7FF"/>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200" b="0" i="0" u="none" strike="noStrike" baseline="0" dirty="0" smtClean="0">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baseline="30000" dirty="0" smtClean="0">
                          <a:solidFill>
                            <a:srgbClr val="000000"/>
                          </a:solidFill>
                          <a:effectLst/>
                          <a:latin typeface="Meiryo UI" panose="020B0604030504040204" pitchFamily="50" charset="-128"/>
                          <a:ea typeface="Meiryo UI" panose="020B0604030504040204" pitchFamily="50" charset="-128"/>
                        </a:rPr>
                        <a:t>※5</a:t>
                      </a: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　</a:t>
                      </a:r>
                    </a:p>
                  </a:txBody>
                  <a:tcPr marL="0" marR="0" marT="0" marB="0" anchor="ctr">
                    <a:solidFill>
                      <a:srgbClr val="EBF7FF"/>
                    </a:solidFill>
                  </a:tcPr>
                </a:tc>
                <a:tc>
                  <a:txBody>
                    <a:bodyPr/>
                    <a:lstStyle/>
                    <a:p>
                      <a:pPr algn="r" fontAlgn="ctr"/>
                      <a:r>
                        <a:rPr lang="en-US" altLang="ja-JP" sz="1200" b="0" i="0" u="none" strike="noStrike" baseline="0" dirty="0" smtClean="0">
                          <a:solidFill>
                            <a:srgbClr val="000000"/>
                          </a:solidFill>
                          <a:effectLst/>
                          <a:latin typeface="Meiryo UI" panose="020B0604030504040204" pitchFamily="50" charset="-128"/>
                          <a:ea typeface="Meiryo UI" panose="020B0604030504040204" pitchFamily="50" charset="-128"/>
                        </a:rPr>
                        <a:t>0</a:t>
                      </a:r>
                      <a:r>
                        <a:rPr lang="en-US" altLang="ja-JP" sz="1200" b="0" i="0" u="none" strike="noStrike" baseline="30000" dirty="0" smtClean="0">
                          <a:solidFill>
                            <a:srgbClr val="000000"/>
                          </a:solidFill>
                          <a:effectLst/>
                          <a:latin typeface="Meiryo UI" panose="020B0604030504040204" pitchFamily="50" charset="-128"/>
                          <a:ea typeface="Meiryo UI" panose="020B0604030504040204" pitchFamily="50" charset="-128"/>
                        </a:rPr>
                        <a:t>※4</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solidFill>
                      <a:srgbClr val="EBF7FF"/>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solidFill>
                      <a:srgbClr val="EBF7FF"/>
                    </a:solidFill>
                  </a:tcPr>
                </a:tc>
                <a:tc>
                  <a:txBody>
                    <a:bodyPr/>
                    <a:lstStyle/>
                    <a:p>
                      <a:pPr algn="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85</a:t>
                      </a:r>
                    </a:p>
                  </a:txBody>
                  <a:tcPr marL="0" marR="0" marT="0" marB="0" anchor="ctr">
                    <a:solidFill>
                      <a:srgbClr val="EBF7FF"/>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smtClean="0">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baseline="30000" dirty="0" smtClean="0">
                          <a:solidFill>
                            <a:srgbClr val="000000"/>
                          </a:solidFill>
                          <a:effectLst/>
                          <a:latin typeface="Meiryo UI" panose="020B0604030504040204" pitchFamily="50" charset="-128"/>
                          <a:ea typeface="Meiryo UI" panose="020B0604030504040204" pitchFamily="50" charset="-128"/>
                        </a:rPr>
                        <a:t>※5</a:t>
                      </a: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　</a:t>
                      </a:r>
                    </a:p>
                  </a:txBody>
                  <a:tcPr marL="0" marR="0" marT="0" marB="0" anchor="ctr">
                    <a:solidFill>
                      <a:srgbClr val="EBF7FF"/>
                    </a:solidFill>
                  </a:tcPr>
                </a:tc>
                <a:extLst>
                  <a:ext uri="{0D108BD9-81ED-4DB2-BD59-A6C34878D82A}">
                    <a16:rowId xmlns:a16="http://schemas.microsoft.com/office/drawing/2014/main" val="234299759"/>
                  </a:ext>
                </a:extLst>
              </a:tr>
              <a:tr h="280813">
                <a:tc>
                  <a:txBody>
                    <a:bodyPr/>
                    <a:lstStyle/>
                    <a:p>
                      <a:r>
                        <a:rPr kumimoji="1" lang="ja-JP" altLang="en-US" sz="1100" dirty="0" smtClean="0">
                          <a:latin typeface="Meiryo UI" panose="020B0604030504040204" pitchFamily="50" charset="-128"/>
                          <a:ea typeface="Meiryo UI" panose="020B0604030504040204" pitchFamily="50" charset="-128"/>
                        </a:rPr>
                        <a:t>北河内</a:t>
                      </a:r>
                      <a:endParaRPr kumimoji="1" lang="ja-JP" altLang="en-US" sz="1100" dirty="0">
                        <a:latin typeface="Meiryo UI" panose="020B0604030504040204" pitchFamily="50" charset="-128"/>
                        <a:ea typeface="Meiryo UI" panose="020B0604030504040204" pitchFamily="50" charset="-128"/>
                      </a:endParaRPr>
                    </a:p>
                  </a:txBody>
                  <a:tcPr>
                    <a:solidFill>
                      <a:schemeClr val="accent5">
                        <a:lumMod val="60000"/>
                        <a:lumOff val="40000"/>
                      </a:schemeClr>
                    </a:solidFill>
                  </a:tcPr>
                </a:tc>
                <a:tc>
                  <a:txBody>
                    <a:bodyPr/>
                    <a:lstStyle/>
                    <a:p>
                      <a:r>
                        <a:rPr kumimoji="1" lang="ja-JP" altLang="en-US" sz="1100" b="1" u="sng" dirty="0" smtClean="0">
                          <a:latin typeface="Meiryo UI" panose="020B0604030504040204" pitchFamily="50" charset="-128"/>
                          <a:ea typeface="Meiryo UI" panose="020B0604030504040204" pitchFamily="50" charset="-128"/>
                        </a:rPr>
                        <a:t>③星ヶ丘医療センター</a:t>
                      </a:r>
                      <a:endParaRPr kumimoji="1" lang="ja-JP" altLang="en-US" sz="1100" b="1" u="sng" dirty="0">
                        <a:latin typeface="Meiryo UI" panose="020B0604030504040204" pitchFamily="50" charset="-128"/>
                        <a:ea typeface="Meiryo UI" panose="020B0604030504040204" pitchFamily="50" charset="-128"/>
                      </a:endParaRPr>
                    </a:p>
                  </a:txBody>
                  <a:tcPr>
                    <a:solidFill>
                      <a:schemeClr val="accent5">
                        <a:lumMod val="60000"/>
                        <a:lumOff val="40000"/>
                      </a:schemeClr>
                    </a:solidFill>
                  </a:tcPr>
                </a:tc>
                <a:tc>
                  <a:txBody>
                    <a:bodyPr/>
                    <a:lstStyle/>
                    <a:p>
                      <a:pPr algn="r" fontAlgn="ctr"/>
                      <a:r>
                        <a:rPr lang="ja-JP" altLang="en-US" sz="1200" b="1" i="0" u="none" strike="noStrike" baseline="0" dirty="0" smtClean="0">
                          <a:solidFill>
                            <a:srgbClr val="000000"/>
                          </a:solidFill>
                          <a:effectLst/>
                          <a:latin typeface="Meiryo UI" panose="020B0604030504040204" pitchFamily="50" charset="-128"/>
                          <a:ea typeface="Meiryo UI" panose="020B0604030504040204" pitchFamily="50" charset="-128"/>
                        </a:rPr>
                        <a:t>０</a:t>
                      </a:r>
                      <a:endParaRPr lang="en-US" altLang="ja-JP" sz="1200" b="1" i="0" u="none" strike="noStrike" baseline="30000" dirty="0">
                        <a:solidFill>
                          <a:srgbClr val="000000"/>
                        </a:solidFill>
                        <a:effectLst/>
                        <a:latin typeface="Meiryo UI" panose="020B0604030504040204" pitchFamily="50" charset="-128"/>
                        <a:ea typeface="Meiryo UI" panose="020B0604030504040204" pitchFamily="50" charset="-128"/>
                      </a:endParaRPr>
                    </a:p>
                  </a:txBody>
                  <a:tcPr marL="0" marR="0" marT="0" marB="0" anchor="ctr">
                    <a:solidFill>
                      <a:schemeClr val="accent5">
                        <a:lumMod val="60000"/>
                        <a:lumOff val="40000"/>
                      </a:schemeClr>
                    </a:solidFill>
                  </a:tcPr>
                </a:tc>
                <a:tc>
                  <a:txBody>
                    <a:bodyPr/>
                    <a:lstStyle/>
                    <a:p>
                      <a:pPr algn="ctr" fontAlgn="ctr"/>
                      <a:r>
                        <a:rPr lang="en-US" altLang="ja-JP" sz="1200" b="1" i="0" u="none" strike="noStrike" dirty="0" smtClean="0">
                          <a:solidFill>
                            <a:srgbClr val="000000"/>
                          </a:solidFill>
                          <a:effectLst/>
                          <a:latin typeface="Meiryo UI" panose="020B0604030504040204" pitchFamily="50" charset="-128"/>
                          <a:ea typeface="Meiryo UI" panose="020B0604030504040204" pitchFamily="50" charset="-128"/>
                        </a:rPr>
                        <a:t>×</a:t>
                      </a:r>
                      <a:endParaRPr lang="ja-JP" altLang="en-US" sz="1200" b="1"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solidFill>
                      <a:schemeClr val="accent5">
                        <a:lumMod val="60000"/>
                        <a:lumOff val="40000"/>
                      </a:schemeClr>
                    </a:solidFill>
                  </a:tcPr>
                </a:tc>
                <a:tc>
                  <a:txBody>
                    <a:bodyPr/>
                    <a:lstStyle/>
                    <a:p>
                      <a:pPr algn="r" fontAlgn="ctr"/>
                      <a:r>
                        <a:rPr lang="en-US" altLang="ja-JP" sz="1200" b="1" i="0" u="none" strike="noStrike" baseline="0" dirty="0" smtClean="0">
                          <a:solidFill>
                            <a:srgbClr val="000000"/>
                          </a:solidFill>
                          <a:effectLst/>
                          <a:latin typeface="Meiryo UI" panose="020B0604030504040204" pitchFamily="50" charset="-128"/>
                          <a:ea typeface="Meiryo UI" panose="020B0604030504040204" pitchFamily="50" charset="-128"/>
                        </a:rPr>
                        <a:t>0</a:t>
                      </a:r>
                      <a:endParaRPr lang="en-US" altLang="ja-JP" sz="1200" b="1"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solidFill>
                      <a:schemeClr val="accent5">
                        <a:lumMod val="60000"/>
                        <a:lumOff val="4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200" b="1" i="0" u="none" strike="noStrike" baseline="0" dirty="0" smtClean="0">
                          <a:solidFill>
                            <a:srgbClr val="000000"/>
                          </a:solidFill>
                          <a:effectLst/>
                          <a:latin typeface="Meiryo UI" panose="020B0604030504040204" pitchFamily="50" charset="-128"/>
                          <a:ea typeface="Meiryo UI" panose="020B0604030504040204" pitchFamily="50" charset="-128"/>
                        </a:rPr>
                        <a:t>　 ▲</a:t>
                      </a:r>
                      <a:r>
                        <a:rPr lang="en-US" altLang="ja-JP" sz="1200" b="1" i="0" u="none" strike="noStrike" baseline="30000" dirty="0" smtClean="0">
                          <a:solidFill>
                            <a:srgbClr val="000000"/>
                          </a:solidFill>
                          <a:effectLst/>
                          <a:latin typeface="Meiryo UI" panose="020B0604030504040204" pitchFamily="50" charset="-128"/>
                          <a:ea typeface="Meiryo UI" panose="020B0604030504040204" pitchFamily="50" charset="-128"/>
                        </a:rPr>
                        <a:t>※5</a:t>
                      </a:r>
                      <a:endParaRPr lang="ja-JP" altLang="en-US" sz="1200" b="1" i="0" u="none" strike="noStrike" dirty="0" smtClean="0">
                        <a:solidFill>
                          <a:srgbClr val="000000"/>
                        </a:solidFill>
                        <a:effectLst/>
                        <a:latin typeface="Meiryo UI" panose="020B0604030504040204" pitchFamily="50" charset="-128"/>
                        <a:ea typeface="Meiryo UI" panose="020B0604030504040204" pitchFamily="50" charset="-128"/>
                      </a:endParaRPr>
                    </a:p>
                  </a:txBody>
                  <a:tcPr marL="0" marR="0" marT="0" marB="0" anchor="ctr">
                    <a:solidFill>
                      <a:schemeClr val="accent5">
                        <a:lumMod val="60000"/>
                        <a:lumOff val="40000"/>
                      </a:schemeClr>
                    </a:solidFill>
                  </a:tcPr>
                </a:tc>
                <a:tc>
                  <a:txBody>
                    <a:bodyPr/>
                    <a:lstStyle/>
                    <a:p>
                      <a:pPr algn="r" fontAlgn="ctr"/>
                      <a:r>
                        <a:rPr lang="en-US" altLang="ja-JP" sz="1200" b="1" i="0" u="none" strike="noStrike" dirty="0">
                          <a:solidFill>
                            <a:srgbClr val="000000"/>
                          </a:solidFill>
                          <a:effectLst/>
                          <a:latin typeface="Meiryo UI" panose="020B0604030504040204" pitchFamily="50" charset="-128"/>
                          <a:ea typeface="Meiryo UI" panose="020B0604030504040204" pitchFamily="50" charset="-128"/>
                        </a:rPr>
                        <a:t>0</a:t>
                      </a:r>
                    </a:p>
                  </a:txBody>
                  <a:tcPr marL="0" marR="0" marT="0" marB="0" anchor="ctr">
                    <a:solidFill>
                      <a:schemeClr val="accent5">
                        <a:lumMod val="60000"/>
                        <a:lumOff val="40000"/>
                      </a:schemeClr>
                    </a:solidFill>
                  </a:tcPr>
                </a:tc>
                <a:tc>
                  <a:txBody>
                    <a:bodyPr/>
                    <a:lstStyle/>
                    <a:p>
                      <a:pPr algn="ctr" fontAlgn="ctr"/>
                      <a:r>
                        <a:rPr lang="en-US" altLang="ja-JP" sz="1200" b="1" i="0" u="none" strike="noStrike" dirty="0" smtClean="0">
                          <a:solidFill>
                            <a:srgbClr val="000000"/>
                          </a:solidFill>
                          <a:effectLst/>
                          <a:latin typeface="Meiryo UI" panose="020B0604030504040204" pitchFamily="50" charset="-128"/>
                          <a:ea typeface="Meiryo UI" panose="020B0604030504040204" pitchFamily="50" charset="-128"/>
                        </a:rPr>
                        <a:t>×</a:t>
                      </a:r>
                      <a:endParaRPr lang="ja-JP" altLang="en-US" sz="1200" b="1"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solidFill>
                      <a:schemeClr val="accent5">
                        <a:lumMod val="60000"/>
                        <a:lumOff val="40000"/>
                      </a:schemeClr>
                    </a:solidFill>
                  </a:tcPr>
                </a:tc>
                <a:extLst>
                  <a:ext uri="{0D108BD9-81ED-4DB2-BD59-A6C34878D82A}">
                    <a16:rowId xmlns:a16="http://schemas.microsoft.com/office/drawing/2014/main" val="352693784"/>
                  </a:ext>
                </a:extLst>
              </a:tr>
              <a:tr h="280813">
                <a:tc>
                  <a:txBody>
                    <a:bodyPr/>
                    <a:lstStyle/>
                    <a:p>
                      <a:r>
                        <a:rPr kumimoji="1" lang="ja-JP" altLang="en-US" sz="1100" dirty="0" smtClean="0">
                          <a:latin typeface="Meiryo UI" panose="020B0604030504040204" pitchFamily="50" charset="-128"/>
                          <a:ea typeface="Meiryo UI" panose="020B0604030504040204" pitchFamily="50" charset="-128"/>
                        </a:rPr>
                        <a:t>中河内</a:t>
                      </a:r>
                      <a:endParaRPr kumimoji="1" lang="ja-JP" altLang="en-US" sz="1100" dirty="0">
                        <a:latin typeface="Meiryo UI" panose="020B0604030504040204" pitchFamily="50" charset="-128"/>
                        <a:ea typeface="Meiryo UI" panose="020B0604030504040204" pitchFamily="50" charset="-128"/>
                      </a:endParaRPr>
                    </a:p>
                  </a:txBody>
                  <a:tcPr anchor="ctr">
                    <a:solidFill>
                      <a:srgbClr val="EBF7FF"/>
                    </a:solidFill>
                  </a:tcPr>
                </a:tc>
                <a:tc>
                  <a:txBody>
                    <a:bodyPr/>
                    <a:lstStyle/>
                    <a:p>
                      <a:r>
                        <a:rPr kumimoji="1" lang="ja-JP" altLang="en-US" sz="1100" dirty="0" smtClean="0">
                          <a:latin typeface="Meiryo UI" panose="020B0604030504040204" pitchFamily="50" charset="-128"/>
                          <a:ea typeface="Meiryo UI" panose="020B0604030504040204" pitchFamily="50" charset="-128"/>
                        </a:rPr>
                        <a:t>④若草第一病院</a:t>
                      </a:r>
                      <a:endParaRPr kumimoji="1" lang="ja-JP" altLang="en-US" sz="1100" b="1" dirty="0">
                        <a:latin typeface="Meiryo UI" panose="020B0604030504040204" pitchFamily="50" charset="-128"/>
                        <a:ea typeface="Meiryo UI" panose="020B0604030504040204" pitchFamily="50" charset="-128"/>
                      </a:endParaRPr>
                    </a:p>
                  </a:txBody>
                  <a:tcPr>
                    <a:solidFill>
                      <a:srgbClr val="EBF7FF"/>
                    </a:solidFill>
                  </a:tcPr>
                </a:tc>
                <a:tc>
                  <a:txBody>
                    <a:bodyPr/>
                    <a:lstStyle/>
                    <a:p>
                      <a:pPr algn="r" fontAlgn="ctr"/>
                      <a:r>
                        <a:rPr lang="ja-JP" altLang="en-US" sz="1200" b="0" i="0" u="none" strike="noStrike" dirty="0" smtClean="0">
                          <a:solidFill>
                            <a:srgbClr val="000000"/>
                          </a:solidFill>
                          <a:effectLst/>
                          <a:latin typeface="Meiryo UI" panose="020B0604030504040204" pitchFamily="50" charset="-128"/>
                          <a:ea typeface="Meiryo UI" panose="020B0604030504040204" pitchFamily="50" charset="-128"/>
                        </a:rPr>
                        <a:t>９</a:t>
                      </a:r>
                      <a:r>
                        <a:rPr lang="en-US" altLang="ja-JP" sz="1200" b="0" i="0" u="none" strike="noStrike" baseline="30000" dirty="0" smtClean="0">
                          <a:solidFill>
                            <a:srgbClr val="000000"/>
                          </a:solidFill>
                          <a:effectLst/>
                          <a:latin typeface="Meiryo UI" panose="020B0604030504040204" pitchFamily="50" charset="-128"/>
                          <a:ea typeface="Meiryo UI" panose="020B0604030504040204" pitchFamily="50" charset="-128"/>
                        </a:rPr>
                        <a:t>※2</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solidFill>
                      <a:srgbClr val="EBF7FF"/>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smtClean="0">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baseline="30000" dirty="0" smtClean="0">
                          <a:solidFill>
                            <a:srgbClr val="000000"/>
                          </a:solidFill>
                          <a:effectLst/>
                          <a:latin typeface="Meiryo UI" panose="020B0604030504040204" pitchFamily="50" charset="-128"/>
                          <a:ea typeface="Meiryo UI" panose="020B0604030504040204" pitchFamily="50" charset="-128"/>
                        </a:rPr>
                        <a:t>※5</a:t>
                      </a:r>
                      <a:endParaRPr lang="ja-JP" altLang="en-US" sz="1200" b="0" i="0" u="none" strike="noStrike" dirty="0" smtClean="0">
                        <a:solidFill>
                          <a:srgbClr val="000000"/>
                        </a:solidFill>
                        <a:effectLst/>
                        <a:latin typeface="Meiryo UI" panose="020B0604030504040204" pitchFamily="50" charset="-128"/>
                        <a:ea typeface="Meiryo UI" panose="020B0604030504040204" pitchFamily="50" charset="-128"/>
                      </a:endParaRPr>
                    </a:p>
                  </a:txBody>
                  <a:tcPr marL="0" marR="0" marT="0" marB="0" anchor="ctr">
                    <a:solidFill>
                      <a:srgbClr val="EBF7FF"/>
                    </a:solidFill>
                  </a:tcPr>
                </a:tc>
                <a:tc>
                  <a:txBody>
                    <a:bodyPr/>
                    <a:lstStyle/>
                    <a:p>
                      <a:pPr algn="r" fontAlgn="ctr"/>
                      <a:r>
                        <a:rPr lang="en-US" altLang="ja-JP" sz="1200" b="0" i="0" u="none" strike="noStrike" baseline="0" dirty="0" smtClean="0">
                          <a:solidFill>
                            <a:srgbClr val="000000"/>
                          </a:solidFill>
                          <a:effectLst/>
                          <a:latin typeface="Meiryo UI" panose="020B0604030504040204" pitchFamily="50" charset="-128"/>
                          <a:ea typeface="Meiryo UI" panose="020B0604030504040204" pitchFamily="50" charset="-128"/>
                        </a:rPr>
                        <a:t>3</a:t>
                      </a:r>
                      <a:r>
                        <a:rPr lang="en-US" altLang="ja-JP" sz="1200" b="0" i="0" u="none" strike="noStrike" baseline="30000" dirty="0" smtClean="0">
                          <a:solidFill>
                            <a:srgbClr val="000000"/>
                          </a:solidFill>
                          <a:effectLst/>
                          <a:latin typeface="Meiryo UI" panose="020B0604030504040204" pitchFamily="50" charset="-128"/>
                          <a:ea typeface="Meiryo UI" panose="020B0604030504040204" pitchFamily="50" charset="-128"/>
                        </a:rPr>
                        <a:t>※2</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solidFill>
                      <a:srgbClr val="EBF7FF"/>
                    </a:solidFill>
                  </a:tcPr>
                </a:tc>
                <a:tc>
                  <a:txBody>
                    <a:bodyPr/>
                    <a:lstStyle/>
                    <a:p>
                      <a:pPr algn="ctr" fontAlgn="ctr"/>
                      <a:r>
                        <a:rPr lang="ja-JP" altLang="en-US" sz="1200" b="0" i="0" u="none" strike="noStrike" dirty="0" smtClean="0">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baseline="30000" dirty="0" smtClean="0">
                          <a:solidFill>
                            <a:srgbClr val="000000"/>
                          </a:solidFill>
                          <a:effectLst/>
                          <a:latin typeface="Meiryo UI" panose="020B0604030504040204" pitchFamily="50" charset="-128"/>
                          <a:ea typeface="Meiryo UI" panose="020B0604030504040204" pitchFamily="50" charset="-128"/>
                        </a:rPr>
                        <a:t>※5</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solidFill>
                      <a:srgbClr val="EBF7FF"/>
                    </a:solidFill>
                  </a:tcPr>
                </a:tc>
                <a:tc>
                  <a:txBody>
                    <a:bodyPr/>
                    <a:lstStyle/>
                    <a:p>
                      <a:pPr algn="r" fontAlgn="ctr"/>
                      <a:r>
                        <a:rPr lang="en-US" altLang="ja-JP" sz="1200" b="0" i="0" u="none" strike="noStrike" baseline="0" dirty="0" smtClean="0">
                          <a:solidFill>
                            <a:srgbClr val="000000"/>
                          </a:solidFill>
                          <a:effectLst/>
                          <a:latin typeface="Meiryo UI" panose="020B0604030504040204" pitchFamily="50" charset="-128"/>
                          <a:ea typeface="Meiryo UI" panose="020B0604030504040204" pitchFamily="50" charset="-128"/>
                        </a:rPr>
                        <a:t>13</a:t>
                      </a:r>
                      <a:r>
                        <a:rPr lang="en-US" altLang="ja-JP" sz="1200" b="0" i="0" u="none" strike="noStrike" baseline="30000" dirty="0" smtClean="0">
                          <a:solidFill>
                            <a:srgbClr val="000000"/>
                          </a:solidFill>
                          <a:effectLst/>
                          <a:latin typeface="Meiryo UI" panose="020B0604030504040204" pitchFamily="50" charset="-128"/>
                          <a:ea typeface="Meiryo UI" panose="020B0604030504040204" pitchFamily="50" charset="-128"/>
                        </a:rPr>
                        <a:t>※2</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solidFill>
                      <a:srgbClr val="EBF7FF"/>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smtClean="0">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baseline="30000" dirty="0" smtClean="0">
                          <a:solidFill>
                            <a:srgbClr val="000000"/>
                          </a:solidFill>
                          <a:effectLst/>
                          <a:latin typeface="Meiryo UI" panose="020B0604030504040204" pitchFamily="50" charset="-128"/>
                          <a:ea typeface="Meiryo UI" panose="020B0604030504040204" pitchFamily="50" charset="-128"/>
                        </a:rPr>
                        <a:t>※5</a:t>
                      </a:r>
                    </a:p>
                  </a:txBody>
                  <a:tcPr marL="0" marR="0" marT="0" marB="0" anchor="ctr">
                    <a:solidFill>
                      <a:srgbClr val="EBF7FF"/>
                    </a:solidFill>
                  </a:tcPr>
                </a:tc>
                <a:extLst>
                  <a:ext uri="{0D108BD9-81ED-4DB2-BD59-A6C34878D82A}">
                    <a16:rowId xmlns:a16="http://schemas.microsoft.com/office/drawing/2014/main" val="3768891562"/>
                  </a:ext>
                </a:extLst>
              </a:tr>
              <a:tr h="280813">
                <a:tc>
                  <a:txBody>
                    <a:bodyPr/>
                    <a:lstStyle/>
                    <a:p>
                      <a:r>
                        <a:rPr kumimoji="1" lang="ja-JP" altLang="en-US" sz="1100" dirty="0" smtClean="0">
                          <a:latin typeface="Meiryo UI" panose="020B0604030504040204" pitchFamily="50" charset="-128"/>
                          <a:ea typeface="Meiryo UI" panose="020B0604030504040204" pitchFamily="50" charset="-128"/>
                        </a:rPr>
                        <a:t>南河内</a:t>
                      </a:r>
                      <a:endParaRPr kumimoji="1" lang="ja-JP" altLang="en-US" sz="1100" dirty="0">
                        <a:latin typeface="Meiryo UI" panose="020B0604030504040204" pitchFamily="50" charset="-128"/>
                        <a:ea typeface="Meiryo UI" panose="020B0604030504040204" pitchFamily="50" charset="-128"/>
                      </a:endParaRPr>
                    </a:p>
                  </a:txBody>
                  <a:tcPr anchor="ctr">
                    <a:solidFill>
                      <a:schemeClr val="accent5">
                        <a:lumMod val="60000"/>
                        <a:lumOff val="40000"/>
                      </a:schemeClr>
                    </a:solidFill>
                  </a:tcPr>
                </a:tc>
                <a:tc>
                  <a:txBody>
                    <a:bodyPr/>
                    <a:lstStyle/>
                    <a:p>
                      <a:r>
                        <a:rPr kumimoji="1" lang="ja-JP" altLang="en-US" sz="1100" b="1" u="sng" dirty="0" smtClean="0">
                          <a:latin typeface="Meiryo UI" panose="020B0604030504040204" pitchFamily="50" charset="-128"/>
                          <a:ea typeface="Meiryo UI" panose="020B0604030504040204" pitchFamily="50" charset="-128"/>
                        </a:rPr>
                        <a:t>⑤ＰＬ病院</a:t>
                      </a:r>
                      <a:endParaRPr kumimoji="1" lang="ja-JP" altLang="en-US" sz="1100" b="1" u="sng" dirty="0">
                        <a:latin typeface="Meiryo UI" panose="020B0604030504040204" pitchFamily="50" charset="-128"/>
                        <a:ea typeface="Meiryo UI" panose="020B0604030504040204" pitchFamily="50" charset="-128"/>
                      </a:endParaRPr>
                    </a:p>
                  </a:txBody>
                  <a:tcPr>
                    <a:solidFill>
                      <a:schemeClr val="accent5">
                        <a:lumMod val="60000"/>
                        <a:lumOff val="40000"/>
                      </a:schemeClr>
                    </a:solidFill>
                  </a:tcPr>
                </a:tc>
                <a:tc>
                  <a:txBody>
                    <a:bodyPr/>
                    <a:lstStyle/>
                    <a:p>
                      <a:pPr algn="r" fontAlgn="ctr"/>
                      <a:r>
                        <a:rPr lang="en-US" altLang="ja-JP" sz="1200" b="1" i="0" u="none" strike="noStrike" dirty="0">
                          <a:solidFill>
                            <a:srgbClr val="000000"/>
                          </a:solidFill>
                          <a:effectLst/>
                          <a:latin typeface="Meiryo UI" panose="020B0604030504040204" pitchFamily="50" charset="-128"/>
                          <a:ea typeface="Meiryo UI" panose="020B0604030504040204" pitchFamily="50" charset="-128"/>
                        </a:rPr>
                        <a:t>0</a:t>
                      </a:r>
                    </a:p>
                  </a:txBody>
                  <a:tcPr marL="0" marR="0" marT="0" marB="0" anchor="ctr">
                    <a:solidFill>
                      <a:schemeClr val="accent5">
                        <a:lumMod val="60000"/>
                        <a:lumOff val="40000"/>
                      </a:schemeClr>
                    </a:solidFill>
                  </a:tcPr>
                </a:tc>
                <a:tc>
                  <a:txBody>
                    <a:bodyPr/>
                    <a:lstStyle/>
                    <a:p>
                      <a:pPr algn="ctr" fontAlgn="ctr"/>
                      <a:r>
                        <a:rPr lang="en-US" altLang="ja-JP" sz="1200" b="1" i="0" u="none" strike="noStrike" dirty="0" smtClean="0">
                          <a:solidFill>
                            <a:srgbClr val="000000"/>
                          </a:solidFill>
                          <a:effectLst/>
                          <a:latin typeface="Meiryo UI" panose="020B0604030504040204" pitchFamily="50" charset="-128"/>
                          <a:ea typeface="Meiryo UI" panose="020B0604030504040204" pitchFamily="50" charset="-128"/>
                        </a:rPr>
                        <a:t>×</a:t>
                      </a:r>
                      <a:endParaRPr lang="ja-JP" altLang="en-US" sz="1200" b="1"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solidFill>
                      <a:schemeClr val="accent5">
                        <a:lumMod val="60000"/>
                        <a:lumOff val="40000"/>
                      </a:schemeClr>
                    </a:solidFill>
                  </a:tcPr>
                </a:tc>
                <a:tc>
                  <a:txBody>
                    <a:bodyPr/>
                    <a:lstStyle/>
                    <a:p>
                      <a:pPr algn="r" fontAlgn="ctr"/>
                      <a:r>
                        <a:rPr lang="en-US" altLang="ja-JP" sz="1200" b="1" i="0" u="none" strike="noStrike" dirty="0">
                          <a:solidFill>
                            <a:srgbClr val="000000"/>
                          </a:solidFill>
                          <a:effectLst/>
                          <a:latin typeface="Meiryo UI" panose="020B0604030504040204" pitchFamily="50" charset="-128"/>
                          <a:ea typeface="Meiryo UI" panose="020B0604030504040204" pitchFamily="50" charset="-128"/>
                        </a:rPr>
                        <a:t>0</a:t>
                      </a:r>
                    </a:p>
                  </a:txBody>
                  <a:tcPr marL="0" marR="0" marT="0" marB="0" anchor="ctr">
                    <a:solidFill>
                      <a:schemeClr val="accent5">
                        <a:lumMod val="60000"/>
                        <a:lumOff val="4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a:t>
                      </a:r>
                      <a:endParaRPr lang="ja-JP" altLang="en-US" sz="1200" b="0" i="0" u="none" strike="noStrike" dirty="0" smtClean="0">
                        <a:solidFill>
                          <a:srgbClr val="000000"/>
                        </a:solidFill>
                        <a:effectLst/>
                        <a:latin typeface="Meiryo UI" panose="020B0604030504040204" pitchFamily="50" charset="-128"/>
                        <a:ea typeface="Meiryo UI" panose="020B0604030504040204" pitchFamily="50" charset="-128"/>
                      </a:endParaRPr>
                    </a:p>
                  </a:txBody>
                  <a:tcPr marL="0" marR="0" marT="0" marB="0" anchor="ctr">
                    <a:solidFill>
                      <a:schemeClr val="accent5">
                        <a:lumMod val="60000"/>
                        <a:lumOff val="40000"/>
                      </a:schemeClr>
                    </a:solidFill>
                  </a:tcPr>
                </a:tc>
                <a:tc>
                  <a:txBody>
                    <a:bodyPr/>
                    <a:lstStyle/>
                    <a:p>
                      <a:pPr algn="r" fontAlgn="ctr"/>
                      <a:r>
                        <a:rPr lang="en-US" altLang="ja-JP" sz="1200" b="1" i="0" u="none" strike="noStrike" dirty="0">
                          <a:solidFill>
                            <a:srgbClr val="000000"/>
                          </a:solidFill>
                          <a:effectLst/>
                          <a:latin typeface="Meiryo UI" panose="020B0604030504040204" pitchFamily="50" charset="-128"/>
                          <a:ea typeface="Meiryo UI" panose="020B0604030504040204" pitchFamily="50" charset="-128"/>
                        </a:rPr>
                        <a:t>70</a:t>
                      </a:r>
                    </a:p>
                  </a:txBody>
                  <a:tcPr marL="0" marR="0" marT="0" marB="0" anchor="ctr">
                    <a:solidFill>
                      <a:schemeClr val="accent5">
                        <a:lumMod val="60000"/>
                        <a:lumOff val="4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200" b="1" i="0" u="none" strike="noStrike" dirty="0" smtClean="0">
                          <a:solidFill>
                            <a:srgbClr val="000000"/>
                          </a:solidFill>
                          <a:effectLst/>
                          <a:latin typeface="Meiryo UI" panose="020B0604030504040204" pitchFamily="50" charset="-128"/>
                          <a:ea typeface="Meiryo UI" panose="020B0604030504040204" pitchFamily="50" charset="-128"/>
                        </a:rPr>
                        <a:t>   ▲</a:t>
                      </a:r>
                      <a:r>
                        <a:rPr lang="en-US" altLang="ja-JP" sz="1200" b="1" i="0" u="none" strike="noStrike" baseline="30000" dirty="0" smtClean="0">
                          <a:solidFill>
                            <a:srgbClr val="000000"/>
                          </a:solidFill>
                          <a:effectLst/>
                          <a:latin typeface="Meiryo UI" panose="020B0604030504040204" pitchFamily="50" charset="-128"/>
                          <a:ea typeface="Meiryo UI" panose="020B0604030504040204" pitchFamily="50" charset="-128"/>
                        </a:rPr>
                        <a:t>※5</a:t>
                      </a:r>
                      <a:endParaRPr lang="ja-JP" altLang="en-US" sz="1200" b="1" i="0" u="none" strike="noStrike" dirty="0" smtClean="0">
                        <a:solidFill>
                          <a:srgbClr val="000000"/>
                        </a:solidFill>
                        <a:effectLst/>
                        <a:latin typeface="Meiryo UI" panose="020B0604030504040204" pitchFamily="50" charset="-128"/>
                        <a:ea typeface="Meiryo UI" panose="020B0604030504040204" pitchFamily="50" charset="-128"/>
                      </a:endParaRPr>
                    </a:p>
                  </a:txBody>
                  <a:tcPr marL="0" marR="0" marT="0" marB="0" anchor="ctr">
                    <a:solidFill>
                      <a:schemeClr val="accent5">
                        <a:lumMod val="60000"/>
                        <a:lumOff val="40000"/>
                      </a:schemeClr>
                    </a:solidFill>
                  </a:tcPr>
                </a:tc>
                <a:extLst>
                  <a:ext uri="{0D108BD9-81ED-4DB2-BD59-A6C34878D82A}">
                    <a16:rowId xmlns:a16="http://schemas.microsoft.com/office/drawing/2014/main" val="4096455621"/>
                  </a:ext>
                </a:extLst>
              </a:tr>
              <a:tr h="280813">
                <a:tc rowSpan="3">
                  <a:txBody>
                    <a:bodyPr/>
                    <a:lstStyle/>
                    <a:p>
                      <a:r>
                        <a:rPr kumimoji="1" lang="ja-JP" altLang="en-US" sz="1100" dirty="0" smtClean="0">
                          <a:latin typeface="Meiryo UI" panose="020B0604030504040204" pitchFamily="50" charset="-128"/>
                          <a:ea typeface="Meiryo UI" panose="020B0604030504040204" pitchFamily="50" charset="-128"/>
                        </a:rPr>
                        <a:t>大阪市</a:t>
                      </a:r>
                      <a:endParaRPr kumimoji="1" lang="ja-JP" altLang="en-US" sz="1100" dirty="0">
                        <a:latin typeface="Meiryo UI" panose="020B0604030504040204" pitchFamily="50" charset="-128"/>
                        <a:ea typeface="Meiryo UI" panose="020B0604030504040204" pitchFamily="50" charset="-128"/>
                      </a:endParaRPr>
                    </a:p>
                  </a:txBody>
                  <a:tcPr anchor="ctr">
                    <a:solidFill>
                      <a:schemeClr val="accent5">
                        <a:lumMod val="60000"/>
                        <a:lumOff val="40000"/>
                      </a:schemeClr>
                    </a:solidFill>
                  </a:tcPr>
                </a:tc>
                <a:tc>
                  <a:txBody>
                    <a:bodyPr/>
                    <a:lstStyle/>
                    <a:p>
                      <a:r>
                        <a:rPr kumimoji="1" lang="ja-JP" altLang="en-US" sz="1100" b="1" u="sng" dirty="0" smtClean="0">
                          <a:latin typeface="Meiryo UI" panose="020B0604030504040204" pitchFamily="50" charset="-128"/>
                          <a:ea typeface="Meiryo UI" panose="020B0604030504040204" pitchFamily="50" charset="-128"/>
                        </a:rPr>
                        <a:t>⑥東住吉森本病院</a:t>
                      </a:r>
                      <a:endParaRPr kumimoji="1" lang="ja-JP" altLang="en-US" sz="1100" b="1" u="sng" dirty="0">
                        <a:latin typeface="Meiryo UI" panose="020B0604030504040204" pitchFamily="50" charset="-128"/>
                        <a:ea typeface="Meiryo UI" panose="020B0604030504040204" pitchFamily="50" charset="-128"/>
                      </a:endParaRPr>
                    </a:p>
                  </a:txBody>
                  <a:tcPr>
                    <a:solidFill>
                      <a:schemeClr val="accent5">
                        <a:lumMod val="60000"/>
                        <a:lumOff val="40000"/>
                      </a:schemeClr>
                    </a:solidFill>
                  </a:tcPr>
                </a:tc>
                <a:tc>
                  <a:txBody>
                    <a:bodyPr/>
                    <a:lstStyle/>
                    <a:p>
                      <a:pPr algn="r" fontAlgn="ctr"/>
                      <a:r>
                        <a:rPr lang="en-US" altLang="ja-JP" sz="1200" b="1" i="0" u="none" strike="noStrike" dirty="0">
                          <a:solidFill>
                            <a:srgbClr val="000000"/>
                          </a:solidFill>
                          <a:effectLst/>
                          <a:latin typeface="Meiryo UI" panose="020B0604030504040204" pitchFamily="50" charset="-128"/>
                          <a:ea typeface="Meiryo UI" panose="020B0604030504040204" pitchFamily="50" charset="-128"/>
                        </a:rPr>
                        <a:t>0</a:t>
                      </a:r>
                    </a:p>
                  </a:txBody>
                  <a:tcPr marL="0" marR="0" marT="0" marB="0" anchor="ctr">
                    <a:solidFill>
                      <a:schemeClr val="accent5">
                        <a:lumMod val="60000"/>
                        <a:lumOff val="40000"/>
                      </a:schemeClr>
                    </a:solidFill>
                  </a:tcPr>
                </a:tc>
                <a:tc>
                  <a:txBody>
                    <a:bodyPr/>
                    <a:lstStyle/>
                    <a:p>
                      <a:pPr algn="ctr" fontAlgn="ctr"/>
                      <a:r>
                        <a:rPr lang="en-US" altLang="ja-JP" sz="1200" b="1" i="0" u="none" strike="noStrike" dirty="0" smtClean="0">
                          <a:solidFill>
                            <a:srgbClr val="000000"/>
                          </a:solidFill>
                          <a:effectLst/>
                          <a:latin typeface="Meiryo UI" panose="020B0604030504040204" pitchFamily="50" charset="-128"/>
                          <a:ea typeface="Meiryo UI" panose="020B0604030504040204" pitchFamily="50" charset="-128"/>
                        </a:rPr>
                        <a:t>×</a:t>
                      </a:r>
                      <a:endParaRPr lang="ja-JP" altLang="en-US" sz="1200" b="1" i="0" u="none" strike="noStrike" baseline="30000" dirty="0">
                        <a:solidFill>
                          <a:srgbClr val="000000"/>
                        </a:solidFill>
                        <a:effectLst/>
                        <a:latin typeface="Meiryo UI" panose="020B0604030504040204" pitchFamily="50" charset="-128"/>
                        <a:ea typeface="Meiryo UI" panose="020B0604030504040204" pitchFamily="50" charset="-128"/>
                      </a:endParaRPr>
                    </a:p>
                  </a:txBody>
                  <a:tcPr marL="0" marR="0" marT="0" marB="0" anchor="ctr">
                    <a:solidFill>
                      <a:schemeClr val="accent5">
                        <a:lumMod val="60000"/>
                        <a:lumOff val="40000"/>
                      </a:schemeClr>
                    </a:solidFill>
                  </a:tcPr>
                </a:tc>
                <a:tc>
                  <a:txBody>
                    <a:bodyPr/>
                    <a:lstStyle/>
                    <a:p>
                      <a:pPr algn="r" fontAlgn="ctr"/>
                      <a:r>
                        <a:rPr lang="en-US" altLang="ja-JP" sz="1200" b="1" i="0" u="none" strike="noStrike" baseline="0" dirty="0" smtClean="0">
                          <a:solidFill>
                            <a:srgbClr val="000000"/>
                          </a:solidFill>
                          <a:effectLst/>
                          <a:latin typeface="Meiryo UI" panose="020B0604030504040204" pitchFamily="50" charset="-128"/>
                          <a:ea typeface="Meiryo UI" panose="020B0604030504040204" pitchFamily="50" charset="-128"/>
                        </a:rPr>
                        <a:t>0</a:t>
                      </a:r>
                      <a:r>
                        <a:rPr lang="en-US" altLang="ja-JP" sz="1200" b="1" i="0" u="none" strike="noStrike" baseline="30000" dirty="0" smtClean="0">
                          <a:solidFill>
                            <a:srgbClr val="000000"/>
                          </a:solidFill>
                          <a:effectLst/>
                          <a:latin typeface="Meiryo UI" panose="020B0604030504040204" pitchFamily="50" charset="-128"/>
                          <a:ea typeface="Meiryo UI" panose="020B0604030504040204" pitchFamily="50" charset="-128"/>
                        </a:rPr>
                        <a:t>※4</a:t>
                      </a:r>
                      <a:endParaRPr lang="en-US" altLang="ja-JP" sz="1200" b="1"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solidFill>
                      <a:schemeClr val="accent5">
                        <a:lumMod val="60000"/>
                        <a:lumOff val="40000"/>
                      </a:schemeClr>
                    </a:solidFill>
                  </a:tcPr>
                </a:tc>
                <a:tc>
                  <a:txBody>
                    <a:bodyPr/>
                    <a:lstStyle/>
                    <a:p>
                      <a:pPr algn="ctr" fontAlgn="ctr"/>
                      <a:r>
                        <a:rPr kumimoji="1" lang="ja-JP" altLang="en-US" sz="1200" b="1"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a:t>
                      </a:r>
                      <a:endParaRPr lang="ja-JP" altLang="en-US" sz="1200" b="1"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solidFill>
                      <a:schemeClr val="accent5">
                        <a:lumMod val="60000"/>
                        <a:lumOff val="40000"/>
                      </a:schemeClr>
                    </a:solidFill>
                  </a:tcPr>
                </a:tc>
                <a:tc>
                  <a:txBody>
                    <a:bodyPr/>
                    <a:lstStyle/>
                    <a:p>
                      <a:pPr algn="r" fontAlgn="ctr"/>
                      <a:r>
                        <a:rPr lang="en-US" altLang="ja-JP" sz="1200" b="1" i="0" u="none" strike="noStrike" dirty="0">
                          <a:solidFill>
                            <a:srgbClr val="000000"/>
                          </a:solidFill>
                          <a:effectLst/>
                          <a:latin typeface="Meiryo UI" panose="020B0604030504040204" pitchFamily="50" charset="-128"/>
                          <a:ea typeface="Meiryo UI" panose="020B0604030504040204" pitchFamily="50" charset="-128"/>
                        </a:rPr>
                        <a:t>0</a:t>
                      </a:r>
                    </a:p>
                  </a:txBody>
                  <a:tcPr marL="0" marR="0" marT="0" marB="0" anchor="ctr">
                    <a:solidFill>
                      <a:schemeClr val="accent5">
                        <a:lumMod val="60000"/>
                        <a:lumOff val="40000"/>
                      </a:schemeClr>
                    </a:solidFill>
                  </a:tcPr>
                </a:tc>
                <a:tc>
                  <a:txBody>
                    <a:bodyPr/>
                    <a:lstStyle/>
                    <a:p>
                      <a:pPr algn="ctr" fontAlgn="ctr"/>
                      <a:r>
                        <a:rPr lang="en-US" altLang="ja-JP" sz="1200" b="1" i="0" u="none" strike="noStrike" dirty="0" smtClean="0">
                          <a:solidFill>
                            <a:srgbClr val="000000"/>
                          </a:solidFill>
                          <a:effectLst/>
                          <a:latin typeface="Meiryo UI" panose="020B0604030504040204" pitchFamily="50" charset="-128"/>
                          <a:ea typeface="Meiryo UI" panose="020B0604030504040204" pitchFamily="50" charset="-128"/>
                        </a:rPr>
                        <a:t>×</a:t>
                      </a:r>
                      <a:endParaRPr lang="ja-JP" altLang="en-US" sz="1200" b="1"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solidFill>
                      <a:schemeClr val="accent5">
                        <a:lumMod val="60000"/>
                        <a:lumOff val="40000"/>
                      </a:schemeClr>
                    </a:solidFill>
                  </a:tcPr>
                </a:tc>
                <a:extLst>
                  <a:ext uri="{0D108BD9-81ED-4DB2-BD59-A6C34878D82A}">
                    <a16:rowId xmlns:a16="http://schemas.microsoft.com/office/drawing/2014/main" val="1229226546"/>
                  </a:ext>
                </a:extLst>
              </a:tr>
              <a:tr h="280813">
                <a:tc vMerge="1">
                  <a:txBody>
                    <a:bodyPr/>
                    <a:lstStyle/>
                    <a:p>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ja-JP" altLang="en-US" sz="1100" dirty="0" smtClean="0">
                          <a:latin typeface="Meiryo UI" panose="020B0604030504040204" pitchFamily="50" charset="-128"/>
                          <a:ea typeface="Meiryo UI" panose="020B0604030504040204" pitchFamily="50" charset="-128"/>
                        </a:rPr>
                        <a:t>⑦</a:t>
                      </a:r>
                      <a:r>
                        <a:rPr kumimoji="1" lang="ja-JP" altLang="en-US" sz="1100" b="0" dirty="0" smtClean="0">
                          <a:latin typeface="Meiryo UI" panose="020B0604030504040204" pitchFamily="50" charset="-128"/>
                          <a:ea typeface="Meiryo UI" panose="020B0604030504040204" pitchFamily="50" charset="-128"/>
                        </a:rPr>
                        <a:t>済生会泉尾病院</a:t>
                      </a:r>
                      <a:endParaRPr kumimoji="1" lang="ja-JP" altLang="en-US" sz="1100" b="0" dirty="0">
                        <a:latin typeface="Meiryo UI" panose="020B0604030504040204" pitchFamily="50" charset="-128"/>
                        <a:ea typeface="Meiryo UI" panose="020B0604030504040204" pitchFamily="50" charset="-128"/>
                      </a:endParaRPr>
                    </a:p>
                  </a:txBody>
                  <a:tcPr>
                    <a:solidFill>
                      <a:srgbClr val="EBF7FF"/>
                    </a:solid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lang="en-US" altLang="ja-JP" sz="1200" b="0" i="0" u="none" strike="noStrike" dirty="0" smtClean="0">
                          <a:solidFill>
                            <a:srgbClr val="000000"/>
                          </a:solidFill>
                          <a:effectLst/>
                          <a:latin typeface="Meiryo UI" panose="020B0604030504040204" pitchFamily="50" charset="-128"/>
                          <a:ea typeface="Meiryo UI" panose="020B0604030504040204" pitchFamily="50" charset="-128"/>
                        </a:rPr>
                        <a:t>5</a:t>
                      </a:r>
                    </a:p>
                  </a:txBody>
                  <a:tcPr marL="0" marR="0" marT="0" marB="0" anchor="ctr">
                    <a:solidFill>
                      <a:srgbClr val="EBF7FF"/>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200" b="0" i="0" u="none" strike="noStrike" baseline="0" dirty="0" smtClean="0">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baseline="30000" dirty="0" smtClean="0">
                          <a:solidFill>
                            <a:srgbClr val="000000"/>
                          </a:solidFill>
                          <a:effectLst/>
                          <a:latin typeface="Meiryo UI" panose="020B0604030504040204" pitchFamily="50" charset="-128"/>
                          <a:ea typeface="Meiryo UI" panose="020B0604030504040204" pitchFamily="50" charset="-128"/>
                        </a:rPr>
                        <a:t>※5</a:t>
                      </a:r>
                      <a:endParaRPr lang="ja-JP" altLang="en-US" sz="1200" b="0" i="0" u="none" strike="noStrike" dirty="0" smtClean="0">
                        <a:solidFill>
                          <a:srgbClr val="000000"/>
                        </a:solidFill>
                        <a:effectLst/>
                        <a:latin typeface="Meiryo UI" panose="020B0604030504040204" pitchFamily="50" charset="-128"/>
                        <a:ea typeface="Meiryo UI" panose="020B0604030504040204" pitchFamily="50" charset="-128"/>
                      </a:endParaRPr>
                    </a:p>
                  </a:txBody>
                  <a:tcPr marL="0" marR="0" marT="0" marB="0" anchor="ctr">
                    <a:solidFill>
                      <a:srgbClr val="EBF7FF"/>
                    </a:solidFill>
                  </a:tcPr>
                </a:tc>
                <a:tc>
                  <a:txBody>
                    <a:bodyPr/>
                    <a:lstStyle/>
                    <a:p>
                      <a:pPr algn="r" fontAlgn="ctr"/>
                      <a:r>
                        <a:rPr lang="en-US" altLang="ja-JP" sz="1200" b="0" i="0" u="none" strike="noStrike" baseline="0" dirty="0" smtClean="0">
                          <a:solidFill>
                            <a:srgbClr val="000000"/>
                          </a:solidFill>
                          <a:effectLst/>
                          <a:latin typeface="Meiryo UI" panose="020B0604030504040204" pitchFamily="50" charset="-128"/>
                          <a:ea typeface="Meiryo UI" panose="020B0604030504040204" pitchFamily="50" charset="-128"/>
                        </a:rPr>
                        <a:t>0</a:t>
                      </a:r>
                      <a:r>
                        <a:rPr lang="en-US" altLang="ja-JP" sz="1200" b="0" i="0" u="none" strike="noStrike" baseline="30000" dirty="0" smtClean="0">
                          <a:solidFill>
                            <a:srgbClr val="000000"/>
                          </a:solidFill>
                          <a:effectLst/>
                          <a:latin typeface="Meiryo UI" panose="020B0604030504040204" pitchFamily="50" charset="-128"/>
                          <a:ea typeface="Meiryo UI" panose="020B0604030504040204" pitchFamily="50" charset="-128"/>
                        </a:rPr>
                        <a:t>※4</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solidFill>
                      <a:srgbClr val="EBF7FF"/>
                    </a:solidFill>
                  </a:tcPr>
                </a:tc>
                <a:tc>
                  <a:txBody>
                    <a:bodyPr/>
                    <a:lstStyle/>
                    <a:p>
                      <a:pPr algn="ctr" fontAlgn="ctr"/>
                      <a:r>
                        <a:rPr kumimoji="1" lang="ja-JP" altLang="en-US" sz="12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solidFill>
                      <a:srgbClr val="EBF7FF"/>
                    </a:solid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lang="en-US" altLang="ja-JP" sz="1200" b="0" i="0" u="none" strike="noStrike" dirty="0" smtClean="0">
                          <a:solidFill>
                            <a:srgbClr val="000000"/>
                          </a:solidFill>
                          <a:effectLst/>
                          <a:latin typeface="Meiryo UI" panose="020B0604030504040204" pitchFamily="50" charset="-128"/>
                          <a:ea typeface="Meiryo UI" panose="020B0604030504040204" pitchFamily="50" charset="-128"/>
                        </a:rPr>
                        <a:t>2</a:t>
                      </a:r>
                    </a:p>
                  </a:txBody>
                  <a:tcPr marL="0" marR="0" marT="0" marB="0" anchor="ctr">
                    <a:solidFill>
                      <a:srgbClr val="EBF7FF"/>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200" b="0" i="0" u="none" strike="noStrike" baseline="0" dirty="0" smtClean="0">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baseline="30000" dirty="0" smtClean="0">
                          <a:solidFill>
                            <a:srgbClr val="000000"/>
                          </a:solidFill>
                          <a:effectLst/>
                          <a:latin typeface="Meiryo UI" panose="020B0604030504040204" pitchFamily="50" charset="-128"/>
                          <a:ea typeface="Meiryo UI" panose="020B0604030504040204" pitchFamily="50" charset="-128"/>
                        </a:rPr>
                        <a:t>※5</a:t>
                      </a: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　</a:t>
                      </a:r>
                    </a:p>
                  </a:txBody>
                  <a:tcPr marL="0" marR="0" marT="0" marB="0" anchor="ctr">
                    <a:solidFill>
                      <a:srgbClr val="EBF7FF"/>
                    </a:solidFill>
                  </a:tcPr>
                </a:tc>
                <a:extLst>
                  <a:ext uri="{0D108BD9-81ED-4DB2-BD59-A6C34878D82A}">
                    <a16:rowId xmlns:a16="http://schemas.microsoft.com/office/drawing/2014/main" val="2614766694"/>
                  </a:ext>
                </a:extLst>
              </a:tr>
              <a:tr h="280813">
                <a:tc vMerge="1">
                  <a:txBody>
                    <a:bodyPr/>
                    <a:lstStyle/>
                    <a:p>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ja-JP" altLang="en-US" sz="1100" dirty="0" smtClean="0">
                          <a:latin typeface="Meiryo UI" panose="020B0604030504040204" pitchFamily="50" charset="-128"/>
                          <a:ea typeface="Meiryo UI" panose="020B0604030504040204" pitchFamily="50" charset="-128"/>
                        </a:rPr>
                        <a:t>⑧</a:t>
                      </a:r>
                      <a:r>
                        <a:rPr kumimoji="1" lang="ja-JP" altLang="en-US" sz="1100" b="0" dirty="0" smtClean="0">
                          <a:latin typeface="Meiryo UI" panose="020B0604030504040204" pitchFamily="50" charset="-128"/>
                          <a:ea typeface="Meiryo UI" panose="020B0604030504040204" pitchFamily="50" charset="-128"/>
                        </a:rPr>
                        <a:t>十三市民病院</a:t>
                      </a:r>
                      <a:endParaRPr kumimoji="1" lang="ja-JP" altLang="en-US" sz="1100" b="0" dirty="0">
                        <a:latin typeface="Meiryo UI" panose="020B0604030504040204" pitchFamily="50" charset="-128"/>
                        <a:ea typeface="Meiryo UI" panose="020B0604030504040204" pitchFamily="50" charset="-128"/>
                      </a:endParaRPr>
                    </a:p>
                  </a:txBody>
                  <a:tcPr>
                    <a:solidFill>
                      <a:srgbClr val="EBF7FF"/>
                    </a:solidFill>
                  </a:tcPr>
                </a:tc>
                <a:tc>
                  <a:txBody>
                    <a:bodyPr/>
                    <a:lstStyle/>
                    <a:p>
                      <a:pPr algn="r" fontAlgn="ctr"/>
                      <a:r>
                        <a:rPr lang="ja-JP" altLang="en-US" sz="1200" b="0" i="0" u="none" strike="noStrike" baseline="0" dirty="0" smtClean="0">
                          <a:solidFill>
                            <a:srgbClr val="000000"/>
                          </a:solidFill>
                          <a:effectLst/>
                          <a:latin typeface="Meiryo UI" panose="020B0604030504040204" pitchFamily="50" charset="-128"/>
                          <a:ea typeface="Meiryo UI" panose="020B0604030504040204" pitchFamily="50" charset="-128"/>
                        </a:rPr>
                        <a:t>７</a:t>
                      </a:r>
                      <a:r>
                        <a:rPr lang="en-US" altLang="ja-JP" sz="1200" b="0" i="0" u="none" strike="noStrike" baseline="30000" dirty="0" smtClean="0">
                          <a:solidFill>
                            <a:srgbClr val="000000"/>
                          </a:solidFill>
                          <a:effectLst/>
                          <a:latin typeface="Meiryo UI" panose="020B0604030504040204" pitchFamily="50" charset="-128"/>
                          <a:ea typeface="Meiryo UI" panose="020B0604030504040204" pitchFamily="50" charset="-128"/>
                        </a:rPr>
                        <a:t>※3</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solidFill>
                      <a:srgbClr val="EBF7FF"/>
                    </a:solidFill>
                  </a:tcPr>
                </a:tc>
                <a:tc>
                  <a:txBody>
                    <a:bodyPr/>
                    <a:lstStyle/>
                    <a:p>
                      <a:pPr algn="ctr" fontAlgn="ctr"/>
                      <a:r>
                        <a:rPr lang="ja-JP" altLang="en-US" sz="1200" b="0" i="0" u="none" strike="noStrike" dirty="0" smtClean="0">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baseline="30000" dirty="0" smtClean="0">
                          <a:solidFill>
                            <a:srgbClr val="000000"/>
                          </a:solidFill>
                          <a:effectLst/>
                          <a:latin typeface="Meiryo UI" panose="020B0604030504040204" pitchFamily="50" charset="-128"/>
                          <a:ea typeface="Meiryo UI" panose="020B0604030504040204" pitchFamily="50" charset="-128"/>
                        </a:rPr>
                        <a:t>※5</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solidFill>
                      <a:srgbClr val="EBF7FF"/>
                    </a:solidFill>
                  </a:tcPr>
                </a:tc>
                <a:tc>
                  <a:txBody>
                    <a:bodyPr/>
                    <a:lstStyle/>
                    <a:p>
                      <a:pPr algn="r" fontAlgn="ctr"/>
                      <a:r>
                        <a:rPr lang="en-US" altLang="ja-JP" sz="1200" b="0" i="0" u="none" strike="noStrike" baseline="0" dirty="0" smtClean="0">
                          <a:solidFill>
                            <a:srgbClr val="000000"/>
                          </a:solidFill>
                          <a:effectLst/>
                          <a:latin typeface="Meiryo UI" panose="020B0604030504040204" pitchFamily="50" charset="-128"/>
                          <a:ea typeface="Meiryo UI" panose="020B0604030504040204" pitchFamily="50" charset="-128"/>
                        </a:rPr>
                        <a:t>0</a:t>
                      </a:r>
                      <a:r>
                        <a:rPr lang="en-US" altLang="ja-JP" sz="1200" b="0" i="0" u="none" strike="noStrike" baseline="30000" dirty="0" smtClean="0">
                          <a:solidFill>
                            <a:srgbClr val="000000"/>
                          </a:solidFill>
                          <a:effectLst/>
                          <a:latin typeface="Meiryo UI" panose="020B0604030504040204" pitchFamily="50" charset="-128"/>
                          <a:ea typeface="Meiryo UI" panose="020B0604030504040204" pitchFamily="50" charset="-128"/>
                        </a:rPr>
                        <a:t>※4</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solidFill>
                      <a:srgbClr val="EBF7FF"/>
                    </a:solidFill>
                  </a:tcPr>
                </a:tc>
                <a:tc>
                  <a:txBody>
                    <a:bodyPr/>
                    <a:lstStyle/>
                    <a:p>
                      <a:pPr algn="ctr" fontAlgn="ctr"/>
                      <a:r>
                        <a:rPr kumimoji="1" lang="ja-JP" altLang="en-US" sz="12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solidFill>
                      <a:srgbClr val="EBF7FF"/>
                    </a:solidFill>
                  </a:tcPr>
                </a:tc>
                <a:tc>
                  <a:txBody>
                    <a:bodyPr/>
                    <a:lstStyle/>
                    <a:p>
                      <a:pPr algn="r" fontAlgn="ctr"/>
                      <a:r>
                        <a:rPr lang="en-US" altLang="ja-JP" sz="1200" b="0" i="0" u="none" strike="noStrike" baseline="0" dirty="0" smtClean="0">
                          <a:solidFill>
                            <a:srgbClr val="000000"/>
                          </a:solidFill>
                          <a:effectLst/>
                          <a:latin typeface="Meiryo UI" panose="020B0604030504040204" pitchFamily="50" charset="-128"/>
                          <a:ea typeface="Meiryo UI" panose="020B0604030504040204" pitchFamily="50" charset="-128"/>
                        </a:rPr>
                        <a:t>3</a:t>
                      </a:r>
                      <a:r>
                        <a:rPr lang="en-US" altLang="ja-JP" sz="1200" b="0" i="0" u="none" strike="noStrike" baseline="30000" dirty="0" smtClean="0">
                          <a:solidFill>
                            <a:srgbClr val="000000"/>
                          </a:solidFill>
                          <a:effectLst/>
                          <a:latin typeface="Meiryo UI" panose="020B0604030504040204" pitchFamily="50" charset="-128"/>
                          <a:ea typeface="Meiryo UI" panose="020B0604030504040204" pitchFamily="50" charset="-128"/>
                        </a:rPr>
                        <a:t>※3</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solidFill>
                      <a:srgbClr val="EBF7FF"/>
                    </a:solidFill>
                  </a:tcPr>
                </a:tc>
                <a:tc>
                  <a:txBody>
                    <a:bodyPr/>
                    <a:lstStyle/>
                    <a:p>
                      <a:pPr algn="ctr" fontAlgn="ctr"/>
                      <a:r>
                        <a:rPr lang="ja-JP" altLang="en-US" sz="1200" b="0" i="0" u="none" strike="noStrike" dirty="0" smtClean="0">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baseline="30000" dirty="0" smtClean="0">
                          <a:solidFill>
                            <a:srgbClr val="000000"/>
                          </a:solidFill>
                          <a:effectLst/>
                          <a:latin typeface="Meiryo UI" panose="020B0604030504040204" pitchFamily="50" charset="-128"/>
                          <a:ea typeface="Meiryo UI" panose="020B0604030504040204" pitchFamily="50" charset="-128"/>
                        </a:rPr>
                        <a:t>※5</a:t>
                      </a: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　</a:t>
                      </a:r>
                    </a:p>
                  </a:txBody>
                  <a:tcPr marL="0" marR="0" marT="0" marB="0" anchor="ctr">
                    <a:solidFill>
                      <a:srgbClr val="EBF7FF"/>
                    </a:solidFill>
                  </a:tcPr>
                </a:tc>
                <a:extLst>
                  <a:ext uri="{0D108BD9-81ED-4DB2-BD59-A6C34878D82A}">
                    <a16:rowId xmlns:a16="http://schemas.microsoft.com/office/drawing/2014/main" val="3224697617"/>
                  </a:ext>
                </a:extLst>
              </a:tr>
            </a:tbl>
          </a:graphicData>
        </a:graphic>
      </p:graphicFrame>
      <p:sp>
        <p:nvSpPr>
          <p:cNvPr id="3" name="スライド番号プレースホルダー 2"/>
          <p:cNvSpPr>
            <a:spLocks noGrp="1"/>
          </p:cNvSpPr>
          <p:nvPr>
            <p:ph type="sldNum" sz="quarter" idx="12"/>
          </p:nvPr>
        </p:nvSpPr>
        <p:spPr>
          <a:xfrm>
            <a:off x="7063204" y="6511125"/>
            <a:ext cx="2057400" cy="365125"/>
          </a:xfrm>
        </p:spPr>
        <p:txBody>
          <a:bodyPr/>
          <a:lstStyle/>
          <a:p>
            <a:fld id="{3EDE3AD1-F2D3-4350-9CA3-EF0FD7A3BA10}" type="slidenum">
              <a:rPr kumimoji="1" lang="ja-JP" altLang="en-US" smtClean="0"/>
              <a:t>4</a:t>
            </a:fld>
            <a:endParaRPr kumimoji="1" lang="ja-JP" altLang="en-US" dirty="0"/>
          </a:p>
        </p:txBody>
      </p:sp>
      <p:sp>
        <p:nvSpPr>
          <p:cNvPr id="7" name="テキスト ボックス 6"/>
          <p:cNvSpPr txBox="1"/>
          <p:nvPr/>
        </p:nvSpPr>
        <p:spPr>
          <a:xfrm>
            <a:off x="94129" y="531977"/>
            <a:ext cx="4424928" cy="276999"/>
          </a:xfrm>
          <a:prstGeom prst="rect">
            <a:avLst/>
          </a:prstGeom>
          <a:noFill/>
        </p:spPr>
        <p:txBody>
          <a:bodyPr wrap="square" rtlCol="0">
            <a:spAutoFit/>
          </a:bodyPr>
          <a:lstStyle/>
          <a:p>
            <a:r>
              <a:rPr kumimoji="1" lang="ja-JP" altLang="en-US" sz="1200" dirty="0" smtClean="0">
                <a:latin typeface="Meiryo UI" panose="020B0604030504040204" pitchFamily="50" charset="-128"/>
                <a:ea typeface="Meiryo UI" panose="020B0604030504040204" pitchFamily="50" charset="-128"/>
              </a:rPr>
              <a:t>集学的治療を提供する体制</a:t>
            </a:r>
            <a:r>
              <a:rPr kumimoji="1" lang="ja-JP" altLang="en-US" sz="1200" dirty="0">
                <a:latin typeface="Meiryo UI" panose="020B0604030504040204" pitchFamily="50" charset="-128"/>
                <a:ea typeface="Meiryo UI" panose="020B0604030504040204" pitchFamily="50" charset="-128"/>
              </a:rPr>
              <a:t>が</a:t>
            </a:r>
            <a:r>
              <a:rPr kumimoji="1" lang="ja-JP" altLang="en-US" sz="1200" dirty="0" smtClean="0">
                <a:latin typeface="Meiryo UI" panose="020B0604030504040204" pitchFamily="50" charset="-128"/>
                <a:ea typeface="Meiryo UI" panose="020B0604030504040204" pitchFamily="50" charset="-128"/>
              </a:rPr>
              <a:t>ない</a:t>
            </a:r>
            <a:r>
              <a:rPr kumimoji="1" lang="ja-JP" altLang="en-US" sz="1200" dirty="0">
                <a:latin typeface="Meiryo UI" panose="020B0604030504040204" pitchFamily="50" charset="-128"/>
                <a:ea typeface="Meiryo UI" panose="020B0604030504040204" pitchFamily="50" charset="-128"/>
              </a:rPr>
              <a:t>病院</a:t>
            </a:r>
            <a:r>
              <a:rPr kumimoji="1" lang="ja-JP" altLang="en-US" sz="1200" dirty="0" smtClean="0">
                <a:latin typeface="Meiryo UI" panose="020B0604030504040204" pitchFamily="50" charset="-128"/>
                <a:ea typeface="Meiryo UI" panose="020B0604030504040204" pitchFamily="50" charset="-128"/>
              </a:rPr>
              <a:t>：４病院（①③⑤⑥）</a:t>
            </a:r>
            <a:endParaRPr kumimoji="1" lang="ja-JP" altLang="en-US" sz="1200" dirty="0">
              <a:latin typeface="Meiryo UI" panose="020B0604030504040204" pitchFamily="50" charset="-128"/>
              <a:ea typeface="Meiryo UI" panose="020B0604030504040204" pitchFamily="50" charset="-128"/>
            </a:endParaRPr>
          </a:p>
        </p:txBody>
      </p:sp>
      <p:sp>
        <p:nvSpPr>
          <p:cNvPr id="8" name="テキスト ボックス 7"/>
          <p:cNvSpPr txBox="1"/>
          <p:nvPr/>
        </p:nvSpPr>
        <p:spPr>
          <a:xfrm>
            <a:off x="365572" y="5868710"/>
            <a:ext cx="7199290" cy="954107"/>
          </a:xfrm>
          <a:prstGeom prst="rect">
            <a:avLst/>
          </a:prstGeom>
          <a:noFill/>
        </p:spPr>
        <p:txBody>
          <a:bodyPr wrap="square" rtlCol="0">
            <a:spAutoFit/>
          </a:bodyPr>
          <a:lstStyle/>
          <a:p>
            <a:r>
              <a:rPr kumimoji="1" lang="ja-JP" altLang="en-US" sz="1400" dirty="0">
                <a:latin typeface="Meiryo UI" panose="020B0604030504040204" pitchFamily="50" charset="-128"/>
                <a:ea typeface="Meiryo UI" panose="020B0604030504040204" pitchFamily="50" charset="-128"/>
              </a:rPr>
              <a:t>①</a:t>
            </a:r>
            <a:r>
              <a:rPr kumimoji="1" lang="ja-JP" altLang="en-US" sz="1400" dirty="0" smtClean="0">
                <a:latin typeface="Meiryo UI" panose="020B0604030504040204" pitchFamily="50" charset="-128"/>
                <a:ea typeface="Meiryo UI" panose="020B0604030504040204" pitchFamily="50" charset="-128"/>
              </a:rPr>
              <a:t>肺がんの集学的治療を提供する体制がない病院：</a:t>
            </a:r>
            <a:r>
              <a:rPr kumimoji="1" lang="en-US" altLang="ja-JP" sz="1400" dirty="0" smtClean="0">
                <a:latin typeface="Meiryo UI" panose="020B0604030504040204" pitchFamily="50" charset="-128"/>
                <a:ea typeface="Meiryo UI" panose="020B0604030504040204" pitchFamily="50" charset="-128"/>
              </a:rPr>
              <a:t>10</a:t>
            </a:r>
            <a:r>
              <a:rPr kumimoji="1" lang="ja-JP" altLang="en-US" sz="1400" dirty="0" smtClean="0">
                <a:latin typeface="Meiryo UI" panose="020B0604030504040204" pitchFamily="50" charset="-128"/>
                <a:ea typeface="Meiryo UI" panose="020B0604030504040204" pitchFamily="50" charset="-128"/>
              </a:rPr>
              <a:t>病院</a:t>
            </a:r>
            <a:endParaRPr kumimoji="1" lang="en-US" altLang="ja-JP" sz="1400" dirty="0" smtClean="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②</a:t>
            </a:r>
            <a:r>
              <a:rPr kumimoji="1" lang="ja-JP" altLang="en-US" sz="1400" dirty="0" smtClean="0">
                <a:latin typeface="Meiryo UI" panose="020B0604030504040204" pitchFamily="50" charset="-128"/>
                <a:ea typeface="Meiryo UI" panose="020B0604030504040204" pitchFamily="50" charset="-128"/>
              </a:rPr>
              <a:t>乳がんの集学的治療を提供する体制がない病院：　</a:t>
            </a:r>
            <a:r>
              <a:rPr kumimoji="1" lang="en-US" altLang="ja-JP" sz="1400" dirty="0" smtClean="0">
                <a:latin typeface="Meiryo UI" panose="020B0604030504040204" pitchFamily="50" charset="-128"/>
                <a:ea typeface="Meiryo UI" panose="020B0604030504040204" pitchFamily="50" charset="-128"/>
              </a:rPr>
              <a:t>4</a:t>
            </a:r>
            <a:r>
              <a:rPr kumimoji="1" lang="ja-JP" altLang="en-US" sz="1400" dirty="0" smtClean="0">
                <a:latin typeface="Meiryo UI" panose="020B0604030504040204" pitchFamily="50" charset="-128"/>
                <a:ea typeface="Meiryo UI" panose="020B0604030504040204" pitchFamily="50" charset="-128"/>
              </a:rPr>
              <a:t>病院</a:t>
            </a:r>
            <a:endParaRPr kumimoji="1" lang="en-US" altLang="ja-JP" sz="1400" dirty="0" smtClean="0">
              <a:latin typeface="Meiryo UI" panose="020B0604030504040204" pitchFamily="50" charset="-128"/>
              <a:ea typeface="Meiryo UI" panose="020B0604030504040204" pitchFamily="50" charset="-128"/>
            </a:endParaRPr>
          </a:p>
          <a:p>
            <a:r>
              <a:rPr kumimoji="1" lang="ja-JP" altLang="en-US" sz="1400" b="1" dirty="0" smtClean="0">
                <a:latin typeface="Meiryo UI" panose="020B0604030504040204" pitchFamily="50" charset="-128"/>
                <a:ea typeface="Meiryo UI" panose="020B0604030504040204" pitchFamily="50" charset="-128"/>
              </a:rPr>
              <a:t>③肺がん・乳がんの集学的治療を提供する体制がない病院は、全体で</a:t>
            </a:r>
            <a:r>
              <a:rPr kumimoji="1" lang="en-US" altLang="ja-JP" sz="1400" b="1" dirty="0" smtClean="0">
                <a:latin typeface="Meiryo UI" panose="020B0604030504040204" pitchFamily="50" charset="-128"/>
                <a:ea typeface="Meiryo UI" panose="020B0604030504040204" pitchFamily="50" charset="-128"/>
              </a:rPr>
              <a:t>1</a:t>
            </a:r>
            <a:r>
              <a:rPr kumimoji="1" lang="en-US" altLang="ja-JP" sz="1400" b="1" dirty="0">
                <a:latin typeface="Meiryo UI" panose="020B0604030504040204" pitchFamily="50" charset="-128"/>
                <a:ea typeface="Meiryo UI" panose="020B0604030504040204" pitchFamily="50" charset="-128"/>
              </a:rPr>
              <a:t>2</a:t>
            </a:r>
            <a:r>
              <a:rPr kumimoji="1" lang="ja-JP" altLang="en-US" sz="1400" b="1" dirty="0" smtClean="0">
                <a:latin typeface="Meiryo UI" panose="020B0604030504040204" pitchFamily="50" charset="-128"/>
                <a:ea typeface="Meiryo UI" panose="020B0604030504040204" pitchFamily="50" charset="-128"/>
              </a:rPr>
              <a:t>病院</a:t>
            </a:r>
            <a:endParaRPr kumimoji="1" lang="en-US" altLang="ja-JP" sz="1400" b="1" dirty="0" smtClean="0">
              <a:latin typeface="Meiryo UI" panose="020B0604030504040204" pitchFamily="50" charset="-128"/>
              <a:ea typeface="Meiryo UI" panose="020B0604030504040204" pitchFamily="50" charset="-128"/>
            </a:endParaRPr>
          </a:p>
          <a:p>
            <a:r>
              <a:rPr kumimoji="1" lang="ja-JP" altLang="en-US" sz="1400" dirty="0" smtClean="0">
                <a:latin typeface="Meiryo UI" panose="020B0604030504040204" pitchFamily="50" charset="-128"/>
                <a:ea typeface="Meiryo UI" panose="020B0604030504040204" pitchFamily="50" charset="-128"/>
              </a:rPr>
              <a:t>（ＰＬ病院、星ヶ丘医療センターは肺がん・乳がんともに集学的治療を提供する体制なし）</a:t>
            </a:r>
            <a:endParaRPr kumimoji="1" lang="ja-JP" altLang="en-US" sz="1400" dirty="0">
              <a:latin typeface="Meiryo UI" panose="020B0604030504040204" pitchFamily="50" charset="-128"/>
              <a:ea typeface="Meiryo UI" panose="020B0604030504040204" pitchFamily="50" charset="-128"/>
            </a:endParaRPr>
          </a:p>
        </p:txBody>
      </p:sp>
      <p:sp>
        <p:nvSpPr>
          <p:cNvPr id="10" name="テキスト ボックス 1"/>
          <p:cNvSpPr txBox="1"/>
          <p:nvPr/>
        </p:nvSpPr>
        <p:spPr>
          <a:xfrm>
            <a:off x="-16387" y="5355957"/>
            <a:ext cx="9144000" cy="504999"/>
          </a:xfrm>
          <a:prstGeom prst="rect">
            <a:avLst/>
          </a:prstGeom>
          <a:solidFill>
            <a:srgbClr val="1F497D">
              <a:lumMod val="50000"/>
            </a:srgbClr>
          </a:solidFill>
          <a:ln w="9525" cmpd="sng">
            <a:noFill/>
          </a:ln>
          <a:effectLst/>
        </p:spPr>
        <p:txBody>
          <a:bodyPr wrap="square" tIns="0" bIns="0" rtlCol="0" anchor="ctr" anchorCtr="0">
            <a:noAutofit/>
          </a:bodyPr>
          <a:lstStyle/>
          <a:p>
            <a:pPr lvl="0">
              <a:defRPr/>
            </a:pPr>
            <a:r>
              <a:rPr lang="en-US" altLang="ja-JP" sz="2000" b="1" kern="0" dirty="0" smtClean="0">
                <a:solidFill>
                  <a:srgbClr val="FFFFFF"/>
                </a:solidFill>
                <a:latin typeface="Meiryo UI" panose="020B0604030504040204" pitchFamily="50" charset="-128"/>
                <a:ea typeface="Meiryo UI" panose="020B0604030504040204" pitchFamily="50" charset="-128"/>
                <a:cs typeface="Times New Roman"/>
              </a:rPr>
              <a:t> </a:t>
            </a:r>
            <a:r>
              <a:rPr lang="ja-JP" altLang="en-US" sz="2000" b="1" kern="0" dirty="0" smtClean="0">
                <a:solidFill>
                  <a:srgbClr val="FFFFFF"/>
                </a:solidFill>
                <a:latin typeface="Meiryo UI" panose="020B0604030504040204" pitchFamily="50" charset="-128"/>
                <a:ea typeface="Meiryo UI" panose="020B0604030504040204" pitchFamily="50" charset="-128"/>
                <a:cs typeface="Times New Roman"/>
              </a:rPr>
              <a:t>１</a:t>
            </a:r>
            <a:r>
              <a:rPr lang="en-US" altLang="ja-JP" sz="2000" b="1" kern="0" dirty="0" smtClean="0">
                <a:solidFill>
                  <a:srgbClr val="FFFFFF"/>
                </a:solidFill>
                <a:latin typeface="Meiryo UI" panose="020B0604030504040204" pitchFamily="50" charset="-128"/>
                <a:ea typeface="Meiryo UI" panose="020B0604030504040204" pitchFamily="50" charset="-128"/>
                <a:cs typeface="Times New Roman"/>
              </a:rPr>
              <a:t>(</a:t>
            </a:r>
            <a:r>
              <a:rPr lang="ja-JP" altLang="en-US" sz="2000" b="1" kern="0" dirty="0" smtClean="0">
                <a:solidFill>
                  <a:srgbClr val="FFFFFF"/>
                </a:solidFill>
                <a:latin typeface="Meiryo UI" panose="020B0604030504040204" pitchFamily="50" charset="-128"/>
                <a:ea typeface="Meiryo UI" panose="020B0604030504040204" pitchFamily="50" charset="-128"/>
                <a:cs typeface="Times New Roman"/>
              </a:rPr>
              <a:t>２</a:t>
            </a:r>
            <a:r>
              <a:rPr lang="en-US" altLang="ja-JP" sz="2000" b="1" kern="0" dirty="0" smtClean="0">
                <a:solidFill>
                  <a:srgbClr val="FFFFFF"/>
                </a:solidFill>
                <a:latin typeface="Meiryo UI" panose="020B0604030504040204" pitchFamily="50" charset="-128"/>
                <a:ea typeface="Meiryo UI" panose="020B0604030504040204" pitchFamily="50" charset="-128"/>
                <a:cs typeface="Times New Roman"/>
              </a:rPr>
              <a:t>)</a:t>
            </a:r>
            <a:r>
              <a:rPr lang="ja-JP" altLang="en-US" sz="2000" b="1" kern="0" dirty="0" smtClean="0">
                <a:solidFill>
                  <a:srgbClr val="FFFFFF"/>
                </a:solidFill>
                <a:latin typeface="Meiryo UI" panose="020B0604030504040204" pitchFamily="50" charset="-128"/>
                <a:ea typeface="Meiryo UI" panose="020B0604030504040204" pitchFamily="50" charset="-128"/>
                <a:cs typeface="Times New Roman"/>
              </a:rPr>
              <a:t>－３ 肺がん・乳がんの集学的治療を提供する体制の実態について（まとめ）</a:t>
            </a:r>
            <a:endParaRPr lang="ja-JP" altLang="en-US" sz="2000" b="1" kern="0" dirty="0">
              <a:solidFill>
                <a:srgbClr val="FFFFFF"/>
              </a:solidFill>
              <a:latin typeface="Meiryo UI" panose="020B0604030504040204" pitchFamily="50" charset="-128"/>
              <a:ea typeface="Meiryo UI" panose="020B0604030504040204" pitchFamily="50" charset="-128"/>
              <a:cs typeface="Times New Roman"/>
            </a:endParaRPr>
          </a:p>
        </p:txBody>
      </p:sp>
      <p:sp>
        <p:nvSpPr>
          <p:cNvPr id="11" name="正方形/長方形 10"/>
          <p:cNvSpPr/>
          <p:nvPr/>
        </p:nvSpPr>
        <p:spPr>
          <a:xfrm>
            <a:off x="-16387" y="4466413"/>
            <a:ext cx="9093717" cy="10374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900" u="sng" dirty="0" smtClean="0">
                <a:solidFill>
                  <a:schemeClr val="tx1"/>
                </a:solidFill>
                <a:latin typeface="Meiryo UI" panose="020B0604030504040204" pitchFamily="50" charset="-128"/>
                <a:ea typeface="Meiryo UI" panose="020B0604030504040204" pitchFamily="50" charset="-128"/>
              </a:rPr>
              <a:t>府調査に</a:t>
            </a:r>
            <a:r>
              <a:rPr kumimoji="1" lang="ja-JP" altLang="en-US" sz="900" u="sng" dirty="0">
                <a:solidFill>
                  <a:schemeClr val="tx1"/>
                </a:solidFill>
                <a:latin typeface="Meiryo UI" panose="020B0604030504040204" pitchFamily="50" charset="-128"/>
                <a:ea typeface="Meiryo UI" panose="020B0604030504040204" pitchFamily="50" charset="-128"/>
              </a:rPr>
              <a:t>おいて、各治療の件数が少ない理由と</a:t>
            </a:r>
            <a:r>
              <a:rPr kumimoji="1" lang="ja-JP" altLang="en-US" sz="900" u="sng" dirty="0" smtClean="0">
                <a:solidFill>
                  <a:schemeClr val="tx1"/>
                </a:solidFill>
                <a:latin typeface="Meiryo UI" panose="020B0604030504040204" pitchFamily="50" charset="-128"/>
                <a:ea typeface="Meiryo UI" panose="020B0604030504040204" pitchFamily="50" charset="-128"/>
              </a:rPr>
              <a:t>して各病院が挙げた理由</a:t>
            </a:r>
            <a:endParaRPr kumimoji="1" lang="en-US" altLang="ja-JP" sz="900" u="sng" dirty="0" smtClean="0">
              <a:solidFill>
                <a:schemeClr val="tx1"/>
              </a:solidFill>
              <a:latin typeface="Meiryo UI" panose="020B0604030504040204" pitchFamily="50" charset="-128"/>
              <a:ea typeface="Meiryo UI" panose="020B0604030504040204" pitchFamily="50" charset="-128"/>
            </a:endParaRPr>
          </a:p>
          <a:p>
            <a:r>
              <a:rPr kumimoji="1" lang="en-US" altLang="ja-JP" sz="900" dirty="0" smtClean="0">
                <a:solidFill>
                  <a:schemeClr val="tx1"/>
                </a:solidFill>
                <a:latin typeface="Meiryo UI" panose="020B0604030504040204" pitchFamily="50" charset="-128"/>
                <a:ea typeface="Meiryo UI" panose="020B0604030504040204" pitchFamily="50" charset="-128"/>
              </a:rPr>
              <a:t>※</a:t>
            </a:r>
            <a:r>
              <a:rPr kumimoji="1" lang="ja-JP" altLang="en-US" sz="900" dirty="0" smtClean="0">
                <a:solidFill>
                  <a:schemeClr val="tx1"/>
                </a:solidFill>
                <a:latin typeface="Meiryo UI" panose="020B0604030504040204" pitchFamily="50" charset="-128"/>
                <a:ea typeface="Meiryo UI" panose="020B0604030504040204" pitchFamily="50" charset="-128"/>
              </a:rPr>
              <a:t>１</a:t>
            </a:r>
            <a:r>
              <a:rPr kumimoji="1" lang="ja-JP" altLang="en-US" sz="900" dirty="0">
                <a:solidFill>
                  <a:schemeClr val="tx1"/>
                </a:solidFill>
                <a:latin typeface="Meiryo UI" panose="020B0604030504040204" pitchFamily="50" charset="-128"/>
                <a:ea typeface="Meiryo UI" panose="020B0604030504040204" pitchFamily="50" charset="-128"/>
              </a:rPr>
              <a:t>：医師の</a:t>
            </a:r>
            <a:r>
              <a:rPr kumimoji="1" lang="ja-JP" altLang="en-US" sz="900" dirty="0" err="1">
                <a:solidFill>
                  <a:schemeClr val="tx1"/>
                </a:solidFill>
                <a:latin typeface="Meiryo UI" panose="020B0604030504040204" pitchFamily="50" charset="-128"/>
                <a:ea typeface="Meiryo UI" panose="020B0604030504040204" pitchFamily="50" charset="-128"/>
              </a:rPr>
              <a:t>招へい</a:t>
            </a:r>
            <a:r>
              <a:rPr kumimoji="1" lang="ja-JP" altLang="en-US" sz="900" dirty="0">
                <a:solidFill>
                  <a:schemeClr val="tx1"/>
                </a:solidFill>
                <a:latin typeface="Meiryo UI" panose="020B0604030504040204" pitchFamily="50" charset="-128"/>
                <a:ea typeface="Meiryo UI" panose="020B0604030504040204" pitchFamily="50" charset="-128"/>
              </a:rPr>
              <a:t>予定</a:t>
            </a:r>
            <a:r>
              <a:rPr kumimoji="1" lang="ja-JP" altLang="en-US" sz="900" dirty="0" smtClean="0">
                <a:solidFill>
                  <a:schemeClr val="tx1"/>
                </a:solidFill>
                <a:latin typeface="Meiryo UI" panose="020B0604030504040204" pitchFamily="50" charset="-128"/>
                <a:ea typeface="Meiryo UI" panose="020B0604030504040204" pitchFamily="50" charset="-128"/>
              </a:rPr>
              <a:t>あり　　　　　　　　　　　　　　　　　　　　</a:t>
            </a:r>
            <a:r>
              <a:rPr kumimoji="1" lang="en-US" altLang="ja-JP" sz="900" dirty="0" smtClean="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２</a:t>
            </a:r>
            <a:r>
              <a:rPr kumimoji="1" lang="ja-JP" altLang="en-US" sz="900" dirty="0" smtClean="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症例数、対象患者数が</a:t>
            </a:r>
            <a:r>
              <a:rPr kumimoji="1" lang="ja-JP" altLang="en-US" sz="900" dirty="0" smtClean="0">
                <a:solidFill>
                  <a:schemeClr val="tx1"/>
                </a:solidFill>
                <a:latin typeface="Meiryo UI" panose="020B0604030504040204" pitchFamily="50" charset="-128"/>
                <a:ea typeface="Meiryo UI" panose="020B0604030504040204" pitchFamily="50" charset="-128"/>
              </a:rPr>
              <a:t>少ない</a:t>
            </a:r>
            <a:r>
              <a:rPr kumimoji="1" lang="ja-JP" altLang="en-US" sz="900" dirty="0">
                <a:solidFill>
                  <a:schemeClr val="tx1"/>
                </a:solidFill>
                <a:latin typeface="Meiryo UI" panose="020B0604030504040204" pitchFamily="50" charset="-128"/>
                <a:ea typeface="Meiryo UI" panose="020B0604030504040204" pitchFamily="50" charset="-128"/>
              </a:rPr>
              <a:t>ため</a:t>
            </a:r>
            <a:endParaRPr kumimoji="1" lang="en-US" altLang="ja-JP" sz="900" dirty="0" smtClean="0">
              <a:solidFill>
                <a:schemeClr val="tx1"/>
              </a:solidFill>
              <a:latin typeface="Meiryo UI" panose="020B0604030504040204" pitchFamily="50" charset="-128"/>
              <a:ea typeface="Meiryo UI" panose="020B0604030504040204" pitchFamily="50" charset="-128"/>
            </a:endParaRPr>
          </a:p>
          <a:p>
            <a:r>
              <a:rPr kumimoji="1" lang="en-US" altLang="ja-JP" sz="900" dirty="0" smtClean="0">
                <a:solidFill>
                  <a:schemeClr val="tx1"/>
                </a:solidFill>
                <a:latin typeface="Meiryo UI" panose="020B0604030504040204" pitchFamily="50" charset="-128"/>
                <a:ea typeface="Meiryo UI" panose="020B0604030504040204" pitchFamily="50" charset="-128"/>
              </a:rPr>
              <a:t>※</a:t>
            </a:r>
            <a:r>
              <a:rPr kumimoji="1" lang="ja-JP" altLang="en-US" sz="900" dirty="0" smtClean="0">
                <a:solidFill>
                  <a:schemeClr val="tx1"/>
                </a:solidFill>
                <a:latin typeface="Meiryo UI" panose="020B0604030504040204" pitchFamily="50" charset="-128"/>
                <a:ea typeface="Meiryo UI" panose="020B0604030504040204" pitchFamily="50" charset="-128"/>
              </a:rPr>
              <a:t>３：コロナ対応により患者の受け入れが困難　　　　　　　　　 </a:t>
            </a:r>
            <a:r>
              <a:rPr kumimoji="1" lang="en-US" altLang="ja-JP" sz="900" dirty="0" smtClean="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４：設備等が整って</a:t>
            </a:r>
            <a:r>
              <a:rPr kumimoji="1" lang="ja-JP" altLang="en-US" sz="900" dirty="0" smtClean="0">
                <a:solidFill>
                  <a:schemeClr val="tx1"/>
                </a:solidFill>
                <a:latin typeface="Meiryo UI" panose="020B0604030504040204" pitchFamily="50" charset="-128"/>
                <a:ea typeface="Meiryo UI" panose="020B0604030504040204" pitchFamily="50" charset="-128"/>
              </a:rPr>
              <a:t>いない</a:t>
            </a:r>
            <a:r>
              <a:rPr kumimoji="1" lang="ja-JP" altLang="en-US" sz="900" dirty="0">
                <a:solidFill>
                  <a:schemeClr val="tx1"/>
                </a:solidFill>
                <a:latin typeface="Meiryo UI" panose="020B0604030504040204" pitchFamily="50" charset="-128"/>
                <a:ea typeface="Meiryo UI" panose="020B0604030504040204" pitchFamily="50" charset="-128"/>
              </a:rPr>
              <a:t>ため</a:t>
            </a:r>
            <a:endParaRPr kumimoji="1" lang="en-US" altLang="ja-JP" sz="900" dirty="0" smtClean="0">
              <a:solidFill>
                <a:schemeClr val="tx1"/>
              </a:solidFill>
              <a:latin typeface="Meiryo UI" panose="020B0604030504040204" pitchFamily="50" charset="-128"/>
              <a:ea typeface="Meiryo UI" panose="020B0604030504040204" pitchFamily="50" charset="-128"/>
            </a:endParaRPr>
          </a:p>
          <a:p>
            <a:r>
              <a:rPr kumimoji="1" lang="en-US" altLang="ja-JP" sz="900" dirty="0" smtClean="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５</a:t>
            </a:r>
            <a:r>
              <a:rPr kumimoji="1" lang="ja-JP" altLang="en-US" sz="900" dirty="0" smtClean="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他診療科</a:t>
            </a:r>
            <a:r>
              <a:rPr kumimoji="1" lang="ja-JP" altLang="en-US" sz="900" dirty="0" smtClean="0">
                <a:solidFill>
                  <a:schemeClr val="tx1"/>
                </a:solidFill>
                <a:latin typeface="Meiryo UI" panose="020B0604030504040204" pitchFamily="50" charset="-128"/>
                <a:ea typeface="Meiryo UI" panose="020B0604030504040204" pitchFamily="50" charset="-128"/>
              </a:rPr>
              <a:t>（乳腺以外</a:t>
            </a:r>
            <a:r>
              <a:rPr kumimoji="1" lang="ja-JP" altLang="en-US" sz="900" dirty="0">
                <a:solidFill>
                  <a:schemeClr val="tx1"/>
                </a:solidFill>
                <a:latin typeface="Meiryo UI" panose="020B0604030504040204" pitchFamily="50" charset="-128"/>
                <a:ea typeface="Meiryo UI" panose="020B0604030504040204" pitchFamily="50" charset="-128"/>
              </a:rPr>
              <a:t>）の医師</a:t>
            </a:r>
            <a:endParaRPr kumimoji="1" lang="en-US" altLang="ja-JP" sz="900" dirty="0" smtClean="0">
              <a:solidFill>
                <a:schemeClr val="tx1"/>
              </a:solidFill>
              <a:latin typeface="Meiryo UI" panose="020B0604030504040204" pitchFamily="50" charset="-128"/>
              <a:ea typeface="Meiryo UI" panose="020B0604030504040204" pitchFamily="50" charset="-128"/>
            </a:endParaRPr>
          </a:p>
        </p:txBody>
      </p:sp>
      <p:sp>
        <p:nvSpPr>
          <p:cNvPr id="12" name="正方形/長方形 11"/>
          <p:cNvSpPr/>
          <p:nvPr/>
        </p:nvSpPr>
        <p:spPr>
          <a:xfrm>
            <a:off x="-39216" y="3857438"/>
            <a:ext cx="9116546" cy="84914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900" u="sng" dirty="0" smtClean="0">
                <a:solidFill>
                  <a:schemeClr val="tx1"/>
                </a:solidFill>
                <a:latin typeface="Meiryo UI" panose="020B0604030504040204" pitchFamily="50" charset="-128"/>
                <a:ea typeface="Meiryo UI" panose="020B0604030504040204" pitchFamily="50" charset="-128"/>
              </a:rPr>
              <a:t>医師確保の欄について</a:t>
            </a:r>
            <a:endParaRPr kumimoji="1" lang="en-US" altLang="ja-JP" sz="900" u="sng" dirty="0" smtClean="0">
              <a:solidFill>
                <a:schemeClr val="tx1"/>
              </a:solidFill>
              <a:latin typeface="Meiryo UI" panose="020B0604030504040204" pitchFamily="50" charset="-128"/>
              <a:ea typeface="Meiryo UI" panose="020B0604030504040204" pitchFamily="50" charset="-128"/>
            </a:endParaRPr>
          </a:p>
          <a:p>
            <a:r>
              <a:rPr kumimoji="1" lang="en-US" altLang="ja-JP" sz="900" dirty="0" smtClean="0">
                <a:solidFill>
                  <a:schemeClr val="tx1"/>
                </a:solidFill>
                <a:latin typeface="Meiryo UI" panose="020B0604030504040204" pitchFamily="50" charset="-128"/>
                <a:ea typeface="Meiryo UI" panose="020B0604030504040204" pitchFamily="50" charset="-128"/>
              </a:rPr>
              <a:t>×</a:t>
            </a:r>
            <a:r>
              <a:rPr kumimoji="1" lang="ja-JP" altLang="en-US" sz="900" dirty="0" smtClean="0">
                <a:solidFill>
                  <a:schemeClr val="tx1"/>
                </a:solidFill>
                <a:latin typeface="Meiryo UI" panose="020B0604030504040204" pitchFamily="50" charset="-128"/>
                <a:ea typeface="Meiryo UI" panose="020B0604030504040204" pitchFamily="50" charset="-128"/>
              </a:rPr>
              <a:t>：府調査において各治療の件数が少ない理由として</a:t>
            </a:r>
            <a:r>
              <a:rPr kumimoji="1" lang="en-US" altLang="ja-JP" sz="900" dirty="0" smtClean="0">
                <a:solidFill>
                  <a:schemeClr val="tx1"/>
                </a:solidFill>
                <a:latin typeface="Meiryo UI" panose="020B0604030504040204" pitchFamily="50" charset="-128"/>
                <a:ea typeface="Meiryo UI" panose="020B0604030504040204" pitchFamily="50" charset="-128"/>
              </a:rPr>
              <a:t>『</a:t>
            </a:r>
            <a:r>
              <a:rPr kumimoji="1" lang="ja-JP" altLang="en-US" sz="900" dirty="0" smtClean="0">
                <a:solidFill>
                  <a:schemeClr val="tx1"/>
                </a:solidFill>
                <a:latin typeface="Meiryo UI" panose="020B0604030504040204" pitchFamily="50" charset="-128"/>
                <a:ea typeface="Meiryo UI" panose="020B0604030504040204" pitchFamily="50" charset="-128"/>
              </a:rPr>
              <a:t>治療できる医師がいない</a:t>
            </a:r>
            <a:r>
              <a:rPr kumimoji="1" lang="en-US" altLang="ja-JP" sz="900" dirty="0" smtClean="0">
                <a:solidFill>
                  <a:schemeClr val="tx1"/>
                </a:solidFill>
                <a:latin typeface="Meiryo UI" panose="020B0604030504040204" pitchFamily="50" charset="-128"/>
                <a:ea typeface="Meiryo UI" panose="020B0604030504040204" pitchFamily="50" charset="-128"/>
              </a:rPr>
              <a:t>』</a:t>
            </a:r>
            <a:r>
              <a:rPr kumimoji="1" lang="ja-JP" altLang="en-US" sz="900" dirty="0" smtClean="0">
                <a:solidFill>
                  <a:schemeClr val="tx1"/>
                </a:solidFill>
                <a:latin typeface="Meiryo UI" panose="020B0604030504040204" pitchFamily="50" charset="-128"/>
                <a:ea typeface="Meiryo UI" panose="020B0604030504040204" pitchFamily="50" charset="-128"/>
              </a:rPr>
              <a:t>を選択</a:t>
            </a:r>
            <a:endParaRPr kumimoji="1" lang="en-US" altLang="ja-JP" sz="900" dirty="0" smtClean="0">
              <a:solidFill>
                <a:schemeClr val="tx1"/>
              </a:solidFill>
              <a:latin typeface="Meiryo UI" panose="020B0604030504040204" pitchFamily="50" charset="-128"/>
              <a:ea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府調査に</a:t>
            </a:r>
            <a:r>
              <a:rPr kumimoji="1" lang="ja-JP" altLang="en-US" sz="900" dirty="0" smtClean="0">
                <a:solidFill>
                  <a:schemeClr val="tx1"/>
                </a:solidFill>
                <a:latin typeface="Meiryo UI" panose="020B0604030504040204" pitchFamily="50" charset="-128"/>
                <a:ea typeface="Meiryo UI" panose="020B0604030504040204" pitchFamily="50" charset="-128"/>
              </a:rPr>
              <a:t>おいて「各治療</a:t>
            </a:r>
            <a:r>
              <a:rPr kumimoji="1" lang="ja-JP" altLang="en-US" sz="900" dirty="0">
                <a:solidFill>
                  <a:schemeClr val="tx1"/>
                </a:solidFill>
                <a:latin typeface="Meiryo UI" panose="020B0604030504040204" pitchFamily="50" charset="-128"/>
                <a:ea typeface="Meiryo UI" panose="020B0604030504040204" pitchFamily="50" charset="-128"/>
              </a:rPr>
              <a:t>の件数が少ない理由と</a:t>
            </a:r>
            <a:r>
              <a:rPr kumimoji="1" lang="ja-JP" altLang="en-US" sz="900" dirty="0" smtClean="0">
                <a:solidFill>
                  <a:schemeClr val="tx1"/>
                </a:solidFill>
                <a:latin typeface="Meiryo UI" panose="020B0604030504040204" pitchFamily="50" charset="-128"/>
                <a:ea typeface="Meiryo UI" panose="020B0604030504040204" pitchFamily="50" charset="-128"/>
              </a:rPr>
              <a:t>して</a:t>
            </a:r>
            <a:r>
              <a:rPr kumimoji="1" lang="en-US" altLang="ja-JP" sz="900" dirty="0" smtClean="0">
                <a:solidFill>
                  <a:schemeClr val="tx1"/>
                </a:solidFill>
                <a:latin typeface="Meiryo UI" panose="020B0604030504040204" pitchFamily="50" charset="-128"/>
                <a:ea typeface="Meiryo UI" panose="020B0604030504040204" pitchFamily="50" charset="-128"/>
              </a:rPr>
              <a:t>『</a:t>
            </a:r>
            <a:r>
              <a:rPr kumimoji="1" lang="ja-JP" altLang="en-US" sz="900" dirty="0" smtClean="0">
                <a:solidFill>
                  <a:schemeClr val="tx1"/>
                </a:solidFill>
                <a:latin typeface="Meiryo UI" panose="020B0604030504040204" pitchFamily="50" charset="-128"/>
                <a:ea typeface="Meiryo UI" panose="020B0604030504040204" pitchFamily="50" charset="-128"/>
              </a:rPr>
              <a:t>治療</a:t>
            </a:r>
            <a:r>
              <a:rPr kumimoji="1" lang="ja-JP" altLang="en-US" sz="900" dirty="0">
                <a:solidFill>
                  <a:schemeClr val="tx1"/>
                </a:solidFill>
                <a:latin typeface="Meiryo UI" panose="020B0604030504040204" pitchFamily="50" charset="-128"/>
                <a:ea typeface="Meiryo UI" panose="020B0604030504040204" pitchFamily="50" charset="-128"/>
              </a:rPr>
              <a:t>できる医師が</a:t>
            </a:r>
            <a:r>
              <a:rPr kumimoji="1" lang="ja-JP" altLang="en-US" sz="900" dirty="0" smtClean="0">
                <a:solidFill>
                  <a:schemeClr val="tx1"/>
                </a:solidFill>
                <a:latin typeface="Meiryo UI" panose="020B0604030504040204" pitchFamily="50" charset="-128"/>
                <a:ea typeface="Meiryo UI" panose="020B0604030504040204" pitchFamily="50" charset="-128"/>
              </a:rPr>
              <a:t>いない</a:t>
            </a:r>
            <a:r>
              <a:rPr kumimoji="1" lang="en-US" altLang="ja-JP" sz="900" dirty="0" smtClean="0">
                <a:solidFill>
                  <a:schemeClr val="tx1"/>
                </a:solidFill>
                <a:latin typeface="Meiryo UI" panose="020B0604030504040204" pitchFamily="50" charset="-128"/>
                <a:ea typeface="Meiryo UI" panose="020B0604030504040204" pitchFamily="50" charset="-128"/>
              </a:rPr>
              <a:t>』</a:t>
            </a:r>
            <a:r>
              <a:rPr kumimoji="1" lang="ja-JP" altLang="en-US" sz="900" dirty="0" smtClean="0">
                <a:solidFill>
                  <a:schemeClr val="tx1"/>
                </a:solidFill>
                <a:latin typeface="Meiryo UI" panose="020B0604030504040204" pitchFamily="50" charset="-128"/>
                <a:ea typeface="Meiryo UI" panose="020B0604030504040204" pitchFamily="50" charset="-128"/>
              </a:rPr>
              <a:t>を選択していない」</a:t>
            </a:r>
            <a:r>
              <a:rPr kumimoji="1" lang="ja-JP" altLang="en-US" sz="900" dirty="0">
                <a:solidFill>
                  <a:schemeClr val="tx1"/>
                </a:solidFill>
                <a:latin typeface="Meiryo UI" panose="020B0604030504040204" pitchFamily="50" charset="-128"/>
                <a:ea typeface="Meiryo UI" panose="020B0604030504040204" pitchFamily="50" charset="-128"/>
              </a:rPr>
              <a:t>かつ「当該治療に携わる医師名の記載がない又は、</a:t>
            </a:r>
            <a:r>
              <a:rPr kumimoji="1" lang="ja-JP" altLang="en-US" sz="900" dirty="0" smtClean="0">
                <a:solidFill>
                  <a:schemeClr val="tx1"/>
                </a:solidFill>
                <a:latin typeface="Meiryo UI" panose="020B0604030504040204" pitchFamily="50" charset="-128"/>
                <a:ea typeface="Meiryo UI" panose="020B0604030504040204" pitchFamily="50" charset="-128"/>
              </a:rPr>
              <a:t>非常勤医師名</a:t>
            </a:r>
            <a:r>
              <a:rPr kumimoji="1" lang="ja-JP" altLang="en-US" sz="900" dirty="0">
                <a:solidFill>
                  <a:schemeClr val="tx1"/>
                </a:solidFill>
                <a:latin typeface="Meiryo UI" panose="020B0604030504040204" pitchFamily="50" charset="-128"/>
                <a:ea typeface="Meiryo UI" panose="020B0604030504040204" pitchFamily="50" charset="-128"/>
              </a:rPr>
              <a:t>のみ記載が</a:t>
            </a:r>
            <a:r>
              <a:rPr kumimoji="1" lang="ja-JP" altLang="en-US" sz="900" dirty="0" smtClean="0">
                <a:solidFill>
                  <a:schemeClr val="tx1"/>
                </a:solidFill>
                <a:latin typeface="Meiryo UI" panose="020B0604030504040204" pitchFamily="50" charset="-128"/>
                <a:ea typeface="Meiryo UI" panose="020B0604030504040204" pitchFamily="50" charset="-128"/>
              </a:rPr>
              <a:t>ある</a:t>
            </a:r>
            <a:r>
              <a:rPr kumimoji="1" lang="ja-JP" altLang="en-US" sz="900" dirty="0">
                <a:solidFill>
                  <a:schemeClr val="tx1"/>
                </a:solidFill>
                <a:latin typeface="Meiryo UI" panose="020B0604030504040204" pitchFamily="50" charset="-128"/>
                <a:ea typeface="Meiryo UI" panose="020B0604030504040204" pitchFamily="50" charset="-128"/>
              </a:rPr>
              <a:t>（乳腺</a:t>
            </a:r>
            <a:r>
              <a:rPr kumimoji="1" lang="ja-JP" altLang="en-US" sz="900" dirty="0" smtClean="0">
                <a:solidFill>
                  <a:schemeClr val="tx1"/>
                </a:solidFill>
                <a:latin typeface="Meiryo UI" panose="020B0604030504040204" pitchFamily="50" charset="-128"/>
                <a:ea typeface="Meiryo UI" panose="020B0604030504040204" pitchFamily="50" charset="-128"/>
              </a:rPr>
              <a:t>以外</a:t>
            </a:r>
            <a:endParaRPr kumimoji="1" lang="en-US" altLang="ja-JP" sz="900" dirty="0" smtClean="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　</a:t>
            </a:r>
            <a:r>
              <a:rPr kumimoji="1" lang="ja-JP" altLang="en-US" sz="900" dirty="0" smtClean="0">
                <a:solidFill>
                  <a:schemeClr val="tx1"/>
                </a:solidFill>
                <a:latin typeface="Meiryo UI" panose="020B0604030504040204" pitchFamily="50" charset="-128"/>
                <a:ea typeface="Meiryo UI" panose="020B0604030504040204" pitchFamily="50" charset="-128"/>
              </a:rPr>
              <a:t>　　の</a:t>
            </a:r>
            <a:r>
              <a:rPr kumimoji="1" lang="ja-JP" altLang="en-US" sz="900" dirty="0">
                <a:solidFill>
                  <a:schemeClr val="tx1"/>
                </a:solidFill>
                <a:latin typeface="Meiryo UI" panose="020B0604030504040204" pitchFamily="50" charset="-128"/>
                <a:ea typeface="Meiryo UI" panose="020B0604030504040204" pitchFamily="50" charset="-128"/>
              </a:rPr>
              <a:t>診療科の医師であっても、治療に携わっている医師として回答した病院を含む）」 </a:t>
            </a:r>
            <a:endParaRPr kumimoji="1" lang="en-US" altLang="ja-JP" sz="900" dirty="0" smtClean="0">
              <a:solidFill>
                <a:schemeClr val="tx1"/>
              </a:solidFill>
              <a:latin typeface="Meiryo UI" panose="020B0604030504040204" pitchFamily="50" charset="-128"/>
              <a:ea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rPr>
              <a:t>●：府調査において「各治療</a:t>
            </a:r>
            <a:r>
              <a:rPr kumimoji="1" lang="ja-JP" altLang="en-US" sz="900" dirty="0">
                <a:solidFill>
                  <a:schemeClr val="tx1"/>
                </a:solidFill>
                <a:latin typeface="Meiryo UI" panose="020B0604030504040204" pitchFamily="50" charset="-128"/>
                <a:ea typeface="Meiryo UI" panose="020B0604030504040204" pitchFamily="50" charset="-128"/>
              </a:rPr>
              <a:t>の件数が少ない理由と</a:t>
            </a:r>
            <a:r>
              <a:rPr kumimoji="1" lang="ja-JP" altLang="en-US" sz="900" dirty="0" smtClean="0">
                <a:solidFill>
                  <a:schemeClr val="tx1"/>
                </a:solidFill>
                <a:latin typeface="Meiryo UI" panose="020B0604030504040204" pitchFamily="50" charset="-128"/>
                <a:ea typeface="Meiryo UI" panose="020B0604030504040204" pitchFamily="50" charset="-128"/>
              </a:rPr>
              <a:t>して</a:t>
            </a:r>
            <a:r>
              <a:rPr kumimoji="1" lang="en-US" altLang="ja-JP" sz="900" dirty="0" smtClean="0">
                <a:solidFill>
                  <a:schemeClr val="tx1"/>
                </a:solidFill>
                <a:latin typeface="Meiryo UI" panose="020B0604030504040204" pitchFamily="50" charset="-128"/>
                <a:ea typeface="Meiryo UI" panose="020B0604030504040204" pitchFamily="50" charset="-128"/>
              </a:rPr>
              <a:t>『</a:t>
            </a:r>
            <a:r>
              <a:rPr kumimoji="1" lang="ja-JP" altLang="en-US" sz="900" dirty="0" smtClean="0">
                <a:solidFill>
                  <a:schemeClr val="tx1"/>
                </a:solidFill>
                <a:latin typeface="Meiryo UI" panose="020B0604030504040204" pitchFamily="50" charset="-128"/>
                <a:ea typeface="Meiryo UI" panose="020B0604030504040204" pitchFamily="50" charset="-128"/>
              </a:rPr>
              <a:t>治療</a:t>
            </a:r>
            <a:r>
              <a:rPr kumimoji="1" lang="ja-JP" altLang="en-US" sz="900" dirty="0">
                <a:solidFill>
                  <a:schemeClr val="tx1"/>
                </a:solidFill>
                <a:latin typeface="Meiryo UI" panose="020B0604030504040204" pitchFamily="50" charset="-128"/>
                <a:ea typeface="Meiryo UI" panose="020B0604030504040204" pitchFamily="50" charset="-128"/>
              </a:rPr>
              <a:t>できる医師が</a:t>
            </a:r>
            <a:r>
              <a:rPr kumimoji="1" lang="ja-JP" altLang="en-US" sz="900" dirty="0" smtClean="0">
                <a:solidFill>
                  <a:schemeClr val="tx1"/>
                </a:solidFill>
                <a:latin typeface="Meiryo UI" panose="020B0604030504040204" pitchFamily="50" charset="-128"/>
                <a:ea typeface="Meiryo UI" panose="020B0604030504040204" pitchFamily="50" charset="-128"/>
              </a:rPr>
              <a:t>いない</a:t>
            </a:r>
            <a:r>
              <a:rPr kumimoji="1" lang="en-US" altLang="ja-JP" sz="900" dirty="0" smtClean="0">
                <a:solidFill>
                  <a:schemeClr val="tx1"/>
                </a:solidFill>
                <a:latin typeface="Meiryo UI" panose="020B0604030504040204" pitchFamily="50" charset="-128"/>
                <a:ea typeface="Meiryo UI" panose="020B0604030504040204" pitchFamily="50" charset="-128"/>
              </a:rPr>
              <a:t>』</a:t>
            </a:r>
            <a:r>
              <a:rPr kumimoji="1" lang="ja-JP" altLang="en-US" sz="900" dirty="0" smtClean="0">
                <a:solidFill>
                  <a:schemeClr val="tx1"/>
                </a:solidFill>
                <a:latin typeface="Meiryo UI" panose="020B0604030504040204" pitchFamily="50" charset="-128"/>
                <a:ea typeface="Meiryo UI" panose="020B0604030504040204" pitchFamily="50" charset="-128"/>
              </a:rPr>
              <a:t>を選択していない」かつ「当該治療に携わる常勤医師名の記載が</a:t>
            </a:r>
            <a:r>
              <a:rPr kumimoji="1" lang="ja-JP" altLang="en-US" sz="900" dirty="0">
                <a:solidFill>
                  <a:schemeClr val="tx1"/>
                </a:solidFill>
                <a:latin typeface="Meiryo UI" panose="020B0604030504040204" pitchFamily="50" charset="-128"/>
                <a:ea typeface="Meiryo UI" panose="020B0604030504040204" pitchFamily="50" charset="-128"/>
              </a:rPr>
              <a:t>ある（乳腺以外の診療科の医師であっても、</a:t>
            </a:r>
            <a:r>
              <a:rPr kumimoji="1" lang="ja-JP" altLang="en-US" sz="900" dirty="0" smtClean="0">
                <a:solidFill>
                  <a:schemeClr val="tx1"/>
                </a:solidFill>
                <a:latin typeface="Meiryo UI" panose="020B0604030504040204" pitchFamily="50" charset="-128"/>
                <a:ea typeface="Meiryo UI" panose="020B0604030504040204" pitchFamily="50" charset="-128"/>
              </a:rPr>
              <a:t>治療</a:t>
            </a:r>
            <a:endParaRPr kumimoji="1" lang="en-US" altLang="ja-JP" sz="900" dirty="0" smtClean="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　</a:t>
            </a:r>
            <a:r>
              <a:rPr kumimoji="1" lang="ja-JP" altLang="en-US" sz="900" dirty="0" smtClean="0">
                <a:solidFill>
                  <a:schemeClr val="tx1"/>
                </a:solidFill>
                <a:latin typeface="Meiryo UI" panose="020B0604030504040204" pitchFamily="50" charset="-128"/>
                <a:ea typeface="Meiryo UI" panose="020B0604030504040204" pitchFamily="50" charset="-128"/>
              </a:rPr>
              <a:t>　　に</a:t>
            </a:r>
            <a:r>
              <a:rPr kumimoji="1" lang="ja-JP" altLang="en-US" sz="900" dirty="0">
                <a:solidFill>
                  <a:schemeClr val="tx1"/>
                </a:solidFill>
                <a:latin typeface="Meiryo UI" panose="020B0604030504040204" pitchFamily="50" charset="-128"/>
                <a:ea typeface="Meiryo UI" panose="020B0604030504040204" pitchFamily="50" charset="-128"/>
              </a:rPr>
              <a:t>携わっている医師として回答した病院を含む）」</a:t>
            </a:r>
            <a:endParaRPr kumimoji="1" lang="en-US" altLang="ja-JP" sz="900" dirty="0" smtClean="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5693021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1"/>
          <p:cNvSpPr txBox="1"/>
          <p:nvPr/>
        </p:nvSpPr>
        <p:spPr>
          <a:xfrm>
            <a:off x="0" y="22798"/>
            <a:ext cx="9144000" cy="504999"/>
          </a:xfrm>
          <a:prstGeom prst="rect">
            <a:avLst/>
          </a:prstGeom>
          <a:solidFill>
            <a:srgbClr val="1F497D">
              <a:lumMod val="50000"/>
            </a:srgbClr>
          </a:solidFill>
          <a:ln w="9525" cmpd="sng">
            <a:noFill/>
          </a:ln>
          <a:effectLst/>
        </p:spPr>
        <p:txBody>
          <a:bodyPr wrap="square" tIns="0" bIns="0" rtlCol="0" anchor="ctr" anchorCtr="0">
            <a:noAutofit/>
          </a:bodyPr>
          <a:lstStyle/>
          <a:p>
            <a:pPr lvl="0">
              <a:defRPr/>
            </a:pPr>
            <a:r>
              <a:rPr lang="en-US" altLang="ja-JP" sz="2000" b="1" kern="0" dirty="0" smtClean="0">
                <a:solidFill>
                  <a:srgbClr val="FFFFFF"/>
                </a:solidFill>
                <a:latin typeface="Meiryo UI" panose="020B0604030504040204" pitchFamily="50" charset="-128"/>
                <a:ea typeface="Meiryo UI" panose="020B0604030504040204" pitchFamily="50" charset="-128"/>
                <a:cs typeface="Times New Roman"/>
              </a:rPr>
              <a:t> </a:t>
            </a:r>
            <a:r>
              <a:rPr lang="ja-JP" altLang="en-US" sz="2000" b="1" kern="0" dirty="0">
                <a:solidFill>
                  <a:srgbClr val="FFFFFF"/>
                </a:solidFill>
                <a:latin typeface="Meiryo UI" panose="020B0604030504040204" pitchFamily="50" charset="-128"/>
                <a:ea typeface="Meiryo UI" panose="020B0604030504040204" pitchFamily="50" charset="-128"/>
                <a:cs typeface="Times New Roman"/>
              </a:rPr>
              <a:t>１</a:t>
            </a:r>
            <a:r>
              <a:rPr lang="en-US" altLang="ja-JP" sz="2000" b="1" kern="0" dirty="0" smtClean="0">
                <a:solidFill>
                  <a:srgbClr val="FFFFFF"/>
                </a:solidFill>
                <a:latin typeface="Meiryo UI" panose="020B0604030504040204" pitchFamily="50" charset="-128"/>
                <a:ea typeface="Meiryo UI" panose="020B0604030504040204" pitchFamily="50" charset="-128"/>
                <a:cs typeface="Times New Roman"/>
              </a:rPr>
              <a:t>(</a:t>
            </a:r>
            <a:r>
              <a:rPr lang="ja-JP" altLang="en-US" sz="2000" b="1" kern="0" dirty="0" smtClean="0">
                <a:solidFill>
                  <a:srgbClr val="FFFFFF"/>
                </a:solidFill>
                <a:latin typeface="Meiryo UI" panose="020B0604030504040204" pitchFamily="50" charset="-128"/>
                <a:ea typeface="Meiryo UI" panose="020B0604030504040204" pitchFamily="50" charset="-128"/>
                <a:cs typeface="Times New Roman"/>
              </a:rPr>
              <a:t>３</a:t>
            </a:r>
            <a:r>
              <a:rPr lang="en-US" altLang="ja-JP" sz="2000" b="1" kern="0" dirty="0" smtClean="0">
                <a:solidFill>
                  <a:srgbClr val="FFFFFF"/>
                </a:solidFill>
                <a:latin typeface="Meiryo UI" panose="020B0604030504040204" pitchFamily="50" charset="-128"/>
                <a:ea typeface="Meiryo UI" panose="020B0604030504040204" pitchFamily="50" charset="-128"/>
                <a:cs typeface="Times New Roman"/>
              </a:rPr>
              <a:t>) </a:t>
            </a:r>
            <a:r>
              <a:rPr lang="ja-JP" altLang="en-US" sz="2000" b="1" kern="0" dirty="0" smtClean="0">
                <a:solidFill>
                  <a:srgbClr val="FFFFFF"/>
                </a:solidFill>
                <a:latin typeface="Meiryo UI" panose="020B0604030504040204" pitchFamily="50" charset="-128"/>
                <a:ea typeface="Meiryo UI" panose="020B0604030504040204" pitchFamily="50" charset="-128"/>
                <a:cs typeface="Times New Roman"/>
              </a:rPr>
              <a:t>自院での集学的治療を提供する体制がない病院の取扱い（論点）</a:t>
            </a:r>
            <a:endParaRPr lang="ja-JP" altLang="en-US" sz="2000" b="1" kern="0" dirty="0">
              <a:solidFill>
                <a:srgbClr val="FFFFFF"/>
              </a:solidFill>
              <a:latin typeface="Meiryo UI" panose="020B0604030504040204" pitchFamily="50" charset="-128"/>
              <a:ea typeface="Meiryo UI" panose="020B0604030504040204" pitchFamily="50" charset="-128"/>
              <a:cs typeface="Times New Roman"/>
            </a:endParaRPr>
          </a:p>
        </p:txBody>
      </p:sp>
      <p:sp>
        <p:nvSpPr>
          <p:cNvPr id="3" name="スライド番号プレースホルダー 2"/>
          <p:cNvSpPr>
            <a:spLocks noGrp="1"/>
          </p:cNvSpPr>
          <p:nvPr>
            <p:ph type="sldNum" sz="quarter" idx="12"/>
          </p:nvPr>
        </p:nvSpPr>
        <p:spPr>
          <a:xfrm>
            <a:off x="7055105" y="6356351"/>
            <a:ext cx="2057400" cy="365125"/>
          </a:xfrm>
        </p:spPr>
        <p:txBody>
          <a:bodyPr/>
          <a:lstStyle/>
          <a:p>
            <a:fld id="{3EDE3AD1-F2D3-4350-9CA3-EF0FD7A3BA10}" type="slidenum">
              <a:rPr kumimoji="1" lang="ja-JP" altLang="en-US" smtClean="0"/>
              <a:t>5</a:t>
            </a:fld>
            <a:endParaRPr kumimoji="1" lang="ja-JP" altLang="en-US"/>
          </a:p>
        </p:txBody>
      </p:sp>
      <p:sp>
        <p:nvSpPr>
          <p:cNvPr id="5" name="テキスト ボックス 4"/>
          <p:cNvSpPr txBox="1"/>
          <p:nvPr/>
        </p:nvSpPr>
        <p:spPr>
          <a:xfrm>
            <a:off x="13447" y="1130434"/>
            <a:ext cx="8788506" cy="349711"/>
          </a:xfrm>
          <a:prstGeom prst="rect">
            <a:avLst/>
          </a:prstGeom>
          <a:noFill/>
        </p:spPr>
        <p:txBody>
          <a:bodyPr wrap="square" rtlCol="0">
            <a:spAutoFit/>
          </a:bodyPr>
          <a:lstStyle/>
          <a:p>
            <a:pPr>
              <a:lnSpc>
                <a:spcPts val="2200"/>
              </a:lnSpc>
            </a:pPr>
            <a:r>
              <a:rPr kumimoji="1" lang="ja-JP" altLang="en-US" b="1" dirty="0">
                <a:latin typeface="Meiryo UI" panose="020B0604030504040204" pitchFamily="50" charset="-128"/>
                <a:ea typeface="Meiryo UI" panose="020B0604030504040204" pitchFamily="50" charset="-128"/>
              </a:rPr>
              <a:t>以下</a:t>
            </a:r>
            <a:r>
              <a:rPr kumimoji="1" lang="ja-JP" altLang="en-US" b="1" dirty="0" smtClean="0">
                <a:latin typeface="Meiryo UI" panose="020B0604030504040204" pitchFamily="50" charset="-128"/>
                <a:ea typeface="Meiryo UI" panose="020B0604030504040204" pitchFamily="50" charset="-128"/>
              </a:rPr>
              <a:t>の論点にかかる対応案について、それぞれのメリットと</a:t>
            </a:r>
            <a:r>
              <a:rPr kumimoji="1" lang="ja-JP" altLang="en-US" b="1" dirty="0">
                <a:latin typeface="Meiryo UI" panose="020B0604030504040204" pitchFamily="50" charset="-128"/>
                <a:ea typeface="Meiryo UI" panose="020B0604030504040204" pitchFamily="50" charset="-128"/>
              </a:rPr>
              <a:t>課題</a:t>
            </a:r>
            <a:r>
              <a:rPr kumimoji="1" lang="ja-JP" altLang="en-US" b="1" dirty="0" smtClean="0">
                <a:latin typeface="Meiryo UI" panose="020B0604030504040204" pitchFamily="50" charset="-128"/>
                <a:ea typeface="Meiryo UI" panose="020B0604030504040204" pitchFamily="50" charset="-128"/>
              </a:rPr>
              <a:t>を</a:t>
            </a:r>
            <a:r>
              <a:rPr kumimoji="1" lang="en-US" altLang="ja-JP" b="1" dirty="0" smtClean="0">
                <a:latin typeface="Meiryo UI" panose="020B0604030504040204" pitchFamily="50" charset="-128"/>
                <a:ea typeface="Meiryo UI" panose="020B0604030504040204" pitchFamily="50" charset="-128"/>
              </a:rPr>
              <a:t>(</a:t>
            </a:r>
            <a:r>
              <a:rPr kumimoji="1" lang="ja-JP" altLang="en-US" b="1" dirty="0" smtClean="0">
                <a:latin typeface="Meiryo UI" panose="020B0604030504040204" pitchFamily="50" charset="-128"/>
                <a:ea typeface="Meiryo UI" panose="020B0604030504040204" pitchFamily="50" charset="-128"/>
              </a:rPr>
              <a:t>４</a:t>
            </a:r>
            <a:r>
              <a:rPr kumimoji="1" lang="en-US" altLang="ja-JP" b="1" dirty="0" smtClean="0">
                <a:latin typeface="Meiryo UI" panose="020B0604030504040204" pitchFamily="50" charset="-128"/>
                <a:ea typeface="Meiryo UI" panose="020B0604030504040204" pitchFamily="50" charset="-128"/>
              </a:rPr>
              <a:t>)</a:t>
            </a:r>
            <a:r>
              <a:rPr kumimoji="1" lang="ja-JP" altLang="en-US" b="1" dirty="0" smtClean="0">
                <a:latin typeface="Meiryo UI" panose="020B0604030504040204" pitchFamily="50" charset="-128"/>
                <a:ea typeface="Meiryo UI" panose="020B0604030504040204" pitchFamily="50" charset="-128"/>
              </a:rPr>
              <a:t>において検討する。</a:t>
            </a:r>
            <a:endParaRPr kumimoji="1" lang="en-US" altLang="ja-JP" b="1" dirty="0" smtClean="0">
              <a:latin typeface="Meiryo UI" panose="020B0604030504040204" pitchFamily="50" charset="-128"/>
              <a:ea typeface="Meiryo UI" panose="020B0604030504040204" pitchFamily="50" charset="-128"/>
            </a:endParaRPr>
          </a:p>
        </p:txBody>
      </p:sp>
      <p:sp>
        <p:nvSpPr>
          <p:cNvPr id="7" name="テキスト ボックス 6"/>
          <p:cNvSpPr txBox="1"/>
          <p:nvPr/>
        </p:nvSpPr>
        <p:spPr>
          <a:xfrm>
            <a:off x="324384" y="4936372"/>
            <a:ext cx="9055128" cy="1785104"/>
          </a:xfrm>
          <a:prstGeom prst="rect">
            <a:avLst/>
          </a:prstGeom>
          <a:noFill/>
          <a:ln>
            <a:noFill/>
          </a:ln>
        </p:spPr>
        <p:txBody>
          <a:bodyPr wrap="square" rtlCol="0">
            <a:spAutoFit/>
          </a:bodyPr>
          <a:lstStyle/>
          <a:p>
            <a:pPr>
              <a:lnSpc>
                <a:spcPts val="2200"/>
              </a:lnSpc>
            </a:pPr>
            <a:r>
              <a:rPr kumimoji="1" lang="en-US" altLang="ja-JP" sz="1600" dirty="0" smtClean="0">
                <a:latin typeface="Meiryo UI" panose="020B0604030504040204" pitchFamily="50" charset="-128"/>
                <a:ea typeface="Meiryo UI" panose="020B0604030504040204" pitchFamily="50" charset="-128"/>
              </a:rPr>
              <a:t>【</a:t>
            </a:r>
            <a:r>
              <a:rPr kumimoji="1" lang="ja-JP" altLang="en-US" sz="1600" dirty="0" smtClean="0">
                <a:latin typeface="Meiryo UI" panose="020B0604030504040204" pitchFamily="50" charset="-128"/>
                <a:ea typeface="Meiryo UI" panose="020B0604030504040204" pitchFamily="50" charset="-128"/>
              </a:rPr>
              <a:t>議論のポイント</a:t>
            </a:r>
            <a:r>
              <a:rPr kumimoji="1" lang="en-US" altLang="ja-JP" sz="1600" dirty="0" smtClean="0">
                <a:latin typeface="Meiryo UI" panose="020B0604030504040204" pitchFamily="50" charset="-128"/>
                <a:ea typeface="Meiryo UI" panose="020B0604030504040204" pitchFamily="50" charset="-128"/>
              </a:rPr>
              <a:t>】</a:t>
            </a:r>
          </a:p>
          <a:p>
            <a:pPr>
              <a:lnSpc>
                <a:spcPts val="2200"/>
              </a:lnSpc>
            </a:pPr>
            <a:r>
              <a:rPr kumimoji="1" lang="ja-JP" altLang="en-US" sz="1600" dirty="0" smtClean="0">
                <a:latin typeface="Meiryo UI" panose="020B0604030504040204" pitchFamily="50" charset="-128"/>
                <a:ea typeface="Meiryo UI" panose="020B0604030504040204" pitchFamily="50" charset="-128"/>
              </a:rPr>
              <a:t>１．５大がんにおいて集学的治療を提供できる体制を有すると判断する上で、</a:t>
            </a:r>
            <a:r>
              <a:rPr kumimoji="1" lang="ja-JP" altLang="en-US" sz="1600" dirty="0">
                <a:latin typeface="Meiryo UI" panose="020B0604030504040204" pitchFamily="50" charset="-128"/>
                <a:ea typeface="Meiryo UI" panose="020B0604030504040204" pitchFamily="50" charset="-128"/>
              </a:rPr>
              <a:t>がん種に</a:t>
            </a:r>
            <a:r>
              <a:rPr kumimoji="1" lang="ja-JP" altLang="en-US" sz="1600" dirty="0" smtClean="0">
                <a:latin typeface="Meiryo UI" panose="020B0604030504040204" pitchFamily="50" charset="-128"/>
                <a:ea typeface="Meiryo UI" panose="020B0604030504040204" pitchFamily="50" charset="-128"/>
              </a:rPr>
              <a:t>よって差</a:t>
            </a:r>
            <a:r>
              <a:rPr kumimoji="1" lang="ja-JP" altLang="en-US" sz="1600" dirty="0">
                <a:latin typeface="Meiryo UI" panose="020B0604030504040204" pitchFamily="50" charset="-128"/>
                <a:ea typeface="Meiryo UI" panose="020B0604030504040204" pitchFamily="50" charset="-128"/>
              </a:rPr>
              <a:t>を設ける</a:t>
            </a:r>
            <a:r>
              <a:rPr kumimoji="1" lang="ja-JP" altLang="en-US" sz="1600" dirty="0" smtClean="0">
                <a:latin typeface="Meiryo UI" panose="020B0604030504040204" pitchFamily="50" charset="-128"/>
                <a:ea typeface="Meiryo UI" panose="020B0604030504040204" pitchFamily="50" charset="-128"/>
              </a:rPr>
              <a:t>か</a:t>
            </a:r>
            <a:endParaRPr kumimoji="1" lang="en-US" altLang="ja-JP" sz="1600" dirty="0" smtClean="0">
              <a:latin typeface="Meiryo UI" panose="020B0604030504040204" pitchFamily="50" charset="-128"/>
              <a:ea typeface="Meiryo UI" panose="020B0604030504040204" pitchFamily="50" charset="-128"/>
            </a:endParaRPr>
          </a:p>
          <a:p>
            <a:pPr>
              <a:lnSpc>
                <a:spcPts val="2200"/>
              </a:lnSpc>
            </a:pPr>
            <a:r>
              <a:rPr kumimoji="1" lang="ja-JP" altLang="en-US" sz="1600" dirty="0">
                <a:latin typeface="Meiryo UI" panose="020B0604030504040204" pitchFamily="50" charset="-128"/>
                <a:ea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rPr>
              <a:t>　　否か（現行、５大がんに</a:t>
            </a:r>
            <a:r>
              <a:rPr kumimoji="1" lang="ja-JP" altLang="en-US" sz="1600" dirty="0">
                <a:latin typeface="Meiryo UI" panose="020B0604030504040204" pitchFamily="50" charset="-128"/>
                <a:ea typeface="Meiryo UI" panose="020B0604030504040204" pitchFamily="50" charset="-128"/>
              </a:rPr>
              <a:t>ついては同一の扱いをしている</a:t>
            </a:r>
            <a:r>
              <a:rPr kumimoji="1" lang="ja-JP" altLang="en-US" sz="1600" dirty="0" smtClean="0">
                <a:latin typeface="Meiryo UI" panose="020B0604030504040204" pitchFamily="50" charset="-128"/>
                <a:ea typeface="Meiryo UI" panose="020B0604030504040204" pitchFamily="50" charset="-128"/>
              </a:rPr>
              <a:t>）</a:t>
            </a:r>
            <a:endParaRPr kumimoji="1" lang="ja-JP" altLang="en-US" sz="1600" dirty="0">
              <a:latin typeface="Meiryo UI" panose="020B0604030504040204" pitchFamily="50" charset="-128"/>
              <a:ea typeface="Meiryo UI" panose="020B0604030504040204" pitchFamily="50" charset="-128"/>
            </a:endParaRPr>
          </a:p>
          <a:p>
            <a:pPr>
              <a:lnSpc>
                <a:spcPts val="2200"/>
              </a:lnSpc>
            </a:pPr>
            <a:r>
              <a:rPr kumimoji="1" lang="ja-JP" altLang="en-US" sz="1600" dirty="0" smtClean="0">
                <a:latin typeface="Meiryo UI" panose="020B0604030504040204" pitchFamily="50" charset="-128"/>
                <a:ea typeface="Meiryo UI" panose="020B0604030504040204" pitchFamily="50" charset="-128"/>
              </a:rPr>
              <a:t>２．</a:t>
            </a:r>
            <a:r>
              <a:rPr kumimoji="1" lang="ja-JP" altLang="en-US" sz="1600" dirty="0">
                <a:latin typeface="Meiryo UI" panose="020B0604030504040204" pitchFamily="50" charset="-128"/>
                <a:ea typeface="Meiryo UI" panose="020B0604030504040204" pitchFamily="50" charset="-128"/>
              </a:rPr>
              <a:t>府拠点病院から外す場合、何らかの形で府の関与を残すか</a:t>
            </a:r>
          </a:p>
          <a:p>
            <a:pPr>
              <a:lnSpc>
                <a:spcPts val="2200"/>
              </a:lnSpc>
            </a:pPr>
            <a:r>
              <a:rPr kumimoji="1" lang="ja-JP" altLang="en-US" sz="1600" dirty="0">
                <a:latin typeface="Meiryo UI" panose="020B0604030504040204" pitchFamily="50" charset="-128"/>
                <a:ea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rPr>
              <a:t>（現行の府拠点</a:t>
            </a:r>
            <a:r>
              <a:rPr kumimoji="1" lang="ja-JP" altLang="en-US" sz="1600" dirty="0">
                <a:latin typeface="Meiryo UI" panose="020B0604030504040204" pitchFamily="50" charset="-128"/>
                <a:ea typeface="Meiryo UI" panose="020B0604030504040204" pitchFamily="50" charset="-128"/>
              </a:rPr>
              <a:t>病院においては</a:t>
            </a:r>
            <a:r>
              <a:rPr kumimoji="1" lang="ja-JP" altLang="en-US" sz="1600" dirty="0" smtClean="0">
                <a:latin typeface="Meiryo UI" panose="020B0604030504040204" pitchFamily="50" charset="-128"/>
                <a:ea typeface="Meiryo UI" panose="020B0604030504040204" pitchFamily="50" charset="-128"/>
              </a:rPr>
              <a:t>、手術・薬物療法・放射線治療以外にも「</a:t>
            </a:r>
            <a:r>
              <a:rPr kumimoji="1" lang="ja-JP" altLang="en-US" sz="1600" dirty="0">
                <a:latin typeface="Meiryo UI" panose="020B0604030504040204" pitchFamily="50" charset="-128"/>
                <a:ea typeface="Meiryo UI" panose="020B0604030504040204" pitchFamily="50" charset="-128"/>
              </a:rPr>
              <a:t>緩和ケア</a:t>
            </a:r>
            <a:r>
              <a:rPr kumimoji="1" lang="ja-JP" altLang="en-US" sz="1600" dirty="0" smtClean="0">
                <a:latin typeface="Meiryo UI" panose="020B0604030504040204" pitchFamily="50" charset="-128"/>
                <a:ea typeface="Meiryo UI" panose="020B0604030504040204" pitchFamily="50" charset="-128"/>
              </a:rPr>
              <a:t>」</a:t>
            </a:r>
            <a:endParaRPr kumimoji="1" lang="en-US" altLang="ja-JP" sz="1600" dirty="0" smtClean="0">
              <a:latin typeface="Meiryo UI" panose="020B0604030504040204" pitchFamily="50" charset="-128"/>
              <a:ea typeface="Meiryo UI" panose="020B0604030504040204" pitchFamily="50" charset="-128"/>
            </a:endParaRPr>
          </a:p>
          <a:p>
            <a:pPr>
              <a:lnSpc>
                <a:spcPts val="2200"/>
              </a:lnSpc>
            </a:pPr>
            <a:r>
              <a:rPr kumimoji="1" lang="ja-JP" altLang="en-US" sz="1600" dirty="0">
                <a:latin typeface="Meiryo UI" panose="020B0604030504040204" pitchFamily="50" charset="-128"/>
                <a:ea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rPr>
              <a:t>　　「相談支援」など</a:t>
            </a:r>
            <a:r>
              <a:rPr kumimoji="1" lang="ja-JP" altLang="en-US" sz="1600" dirty="0">
                <a:latin typeface="Meiryo UI" panose="020B0604030504040204" pitchFamily="50" charset="-128"/>
                <a:ea typeface="Meiryo UI" panose="020B0604030504040204" pitchFamily="50" charset="-128"/>
              </a:rPr>
              <a:t>を行っている</a:t>
            </a:r>
            <a:r>
              <a:rPr kumimoji="1" lang="ja-JP" altLang="en-US" sz="1600" dirty="0" smtClean="0">
                <a:latin typeface="Meiryo UI" panose="020B0604030504040204" pitchFamily="50" charset="-128"/>
                <a:ea typeface="Meiryo UI" panose="020B0604030504040204" pitchFamily="50" charset="-128"/>
              </a:rPr>
              <a:t>）</a:t>
            </a:r>
            <a:endParaRPr kumimoji="1" lang="ja-JP" altLang="en-US" sz="1600" dirty="0">
              <a:latin typeface="Meiryo UI" panose="020B0604030504040204" pitchFamily="50" charset="-128"/>
              <a:ea typeface="Meiryo UI" panose="020B0604030504040204" pitchFamily="50" charset="-128"/>
            </a:endParaRPr>
          </a:p>
        </p:txBody>
      </p:sp>
      <p:sp>
        <p:nvSpPr>
          <p:cNvPr id="9" name="テキスト ボックス 8"/>
          <p:cNvSpPr txBox="1"/>
          <p:nvPr/>
        </p:nvSpPr>
        <p:spPr>
          <a:xfrm>
            <a:off x="41167" y="1922501"/>
            <a:ext cx="9058395" cy="2067233"/>
          </a:xfrm>
          <a:prstGeom prst="rect">
            <a:avLst/>
          </a:prstGeom>
          <a:noFill/>
        </p:spPr>
        <p:txBody>
          <a:bodyPr wrap="square" rtlCol="0">
            <a:spAutoFit/>
          </a:bodyPr>
          <a:lstStyle/>
          <a:p>
            <a:pPr>
              <a:lnSpc>
                <a:spcPts val="2200"/>
              </a:lnSpc>
            </a:pPr>
            <a:r>
              <a:rPr kumimoji="1" lang="ja-JP" altLang="en-US" sz="1600" b="1" dirty="0" smtClean="0">
                <a:latin typeface="Meiryo UI" panose="020B0604030504040204" pitchFamily="50" charset="-128"/>
                <a:ea typeface="Meiryo UI" panose="020B0604030504040204" pitchFamily="50" charset="-128"/>
              </a:rPr>
              <a:t>  案１</a:t>
            </a:r>
            <a:r>
              <a:rPr kumimoji="1" lang="en-US" altLang="ja-JP" sz="1600" b="1" dirty="0" smtClean="0">
                <a:latin typeface="Meiryo UI" panose="020B0604030504040204" pitchFamily="50" charset="-128"/>
                <a:ea typeface="Meiryo UI" panose="020B0604030504040204" pitchFamily="50" charset="-128"/>
              </a:rPr>
              <a:t>-</a:t>
            </a:r>
            <a:r>
              <a:rPr kumimoji="1" lang="ja-JP" altLang="en-US" sz="1600" b="1" dirty="0" smtClean="0">
                <a:latin typeface="Meiryo UI" panose="020B0604030504040204" pitchFamily="50" charset="-128"/>
                <a:ea typeface="Meiryo UI" panose="020B0604030504040204" pitchFamily="50" charset="-128"/>
              </a:rPr>
              <a:t>１</a:t>
            </a:r>
            <a:r>
              <a:rPr kumimoji="1" lang="ja-JP" altLang="en-US" sz="1600" b="1" dirty="0">
                <a:latin typeface="Meiryo UI" panose="020B0604030504040204" pitchFamily="50" charset="-128"/>
                <a:ea typeface="Meiryo UI" panose="020B0604030504040204" pitchFamily="50" charset="-128"/>
              </a:rPr>
              <a:t>　</a:t>
            </a:r>
            <a:r>
              <a:rPr kumimoji="1" lang="ja-JP" altLang="en-US" sz="1600" b="1" dirty="0" smtClean="0">
                <a:latin typeface="Meiryo UI" panose="020B0604030504040204" pitchFamily="50" charset="-128"/>
                <a:ea typeface="Meiryo UI" panose="020B0604030504040204" pitchFamily="50" charset="-128"/>
              </a:rPr>
              <a:t> 指定要件を見直し、５</a:t>
            </a:r>
            <a:r>
              <a:rPr kumimoji="1" lang="ja-JP" altLang="en-US" sz="1600" b="1" dirty="0">
                <a:latin typeface="Meiryo UI" panose="020B0604030504040204" pitchFamily="50" charset="-128"/>
                <a:ea typeface="Meiryo UI" panose="020B0604030504040204" pitchFamily="50" charset="-128"/>
              </a:rPr>
              <a:t>大がんの</a:t>
            </a:r>
            <a:r>
              <a:rPr kumimoji="1" lang="ja-JP" altLang="en-US" sz="1600" b="1" dirty="0" smtClean="0">
                <a:latin typeface="Meiryo UI" panose="020B0604030504040204" pitchFamily="50" charset="-128"/>
                <a:ea typeface="Meiryo UI" panose="020B0604030504040204" pitchFamily="50" charset="-128"/>
              </a:rPr>
              <a:t>うち特定</a:t>
            </a:r>
            <a:r>
              <a:rPr kumimoji="1" lang="ja-JP" altLang="en-US" sz="1600" b="1" dirty="0">
                <a:latin typeface="Meiryo UI" panose="020B0604030504040204" pitchFamily="50" charset="-128"/>
                <a:ea typeface="Meiryo UI" panose="020B0604030504040204" pitchFamily="50" charset="-128"/>
              </a:rPr>
              <a:t>のがん</a:t>
            </a:r>
            <a:r>
              <a:rPr kumimoji="1" lang="ja-JP" altLang="en-US" sz="1600" b="1" dirty="0" smtClean="0">
                <a:latin typeface="Meiryo UI" panose="020B0604030504040204" pitchFamily="50" charset="-128"/>
                <a:ea typeface="Meiryo UI" panose="020B0604030504040204" pitchFamily="50" charset="-128"/>
              </a:rPr>
              <a:t>種において、自院</a:t>
            </a:r>
            <a:r>
              <a:rPr kumimoji="1" lang="ja-JP" altLang="en-US" sz="1600" b="1" dirty="0">
                <a:latin typeface="Meiryo UI" panose="020B0604030504040204" pitchFamily="50" charset="-128"/>
                <a:ea typeface="Meiryo UI" panose="020B0604030504040204" pitchFamily="50" charset="-128"/>
              </a:rPr>
              <a:t>での集学的治療が提供</a:t>
            </a:r>
            <a:r>
              <a:rPr kumimoji="1" lang="ja-JP" altLang="en-US" sz="1600" b="1" dirty="0" smtClean="0">
                <a:latin typeface="Meiryo UI" panose="020B0604030504040204" pitchFamily="50" charset="-128"/>
                <a:ea typeface="Meiryo UI" panose="020B0604030504040204" pitchFamily="50" charset="-128"/>
              </a:rPr>
              <a:t>できな</a:t>
            </a:r>
            <a:endParaRPr kumimoji="1" lang="en-US" altLang="ja-JP" sz="1600" b="1" dirty="0" smtClean="0">
              <a:latin typeface="Meiryo UI" panose="020B0604030504040204" pitchFamily="50" charset="-128"/>
              <a:ea typeface="Meiryo UI" panose="020B0604030504040204" pitchFamily="50" charset="-128"/>
            </a:endParaRPr>
          </a:p>
          <a:p>
            <a:pPr>
              <a:lnSpc>
                <a:spcPts val="2200"/>
              </a:lnSpc>
            </a:pPr>
            <a:r>
              <a:rPr kumimoji="1" lang="ja-JP" altLang="en-US" sz="1600" b="1" dirty="0">
                <a:latin typeface="Meiryo UI" panose="020B0604030504040204" pitchFamily="50" charset="-128"/>
                <a:ea typeface="Meiryo UI" panose="020B0604030504040204" pitchFamily="50" charset="-128"/>
              </a:rPr>
              <a:t>　</a:t>
            </a:r>
            <a:r>
              <a:rPr kumimoji="1" lang="ja-JP" altLang="en-US" sz="1600" b="1" dirty="0" smtClean="0">
                <a:latin typeface="Meiryo UI" panose="020B0604030504040204" pitchFamily="50" charset="-128"/>
                <a:ea typeface="Meiryo UI" panose="020B0604030504040204" pitchFamily="50" charset="-128"/>
              </a:rPr>
              <a:t>　　　　　　 </a:t>
            </a:r>
            <a:r>
              <a:rPr kumimoji="1" lang="ja-JP" altLang="en-US" sz="1600" b="1" dirty="0" err="1" smtClean="0">
                <a:latin typeface="Meiryo UI" panose="020B0604030504040204" pitchFamily="50" charset="-128"/>
                <a:ea typeface="Meiryo UI" panose="020B0604030504040204" pitchFamily="50" charset="-128"/>
              </a:rPr>
              <a:t>い</a:t>
            </a:r>
            <a:r>
              <a:rPr kumimoji="1" lang="ja-JP" altLang="en-US" sz="1600" b="1" dirty="0" smtClean="0">
                <a:latin typeface="Meiryo UI" panose="020B0604030504040204" pitchFamily="50" charset="-128"/>
                <a:ea typeface="Meiryo UI" panose="020B0604030504040204" pitchFamily="50" charset="-128"/>
              </a:rPr>
              <a:t>病院も拠点病院と位置付ける。</a:t>
            </a:r>
            <a:endParaRPr kumimoji="1" lang="en-US" altLang="ja-JP" sz="1600" b="1" dirty="0" smtClean="0">
              <a:latin typeface="Meiryo UI" panose="020B0604030504040204" pitchFamily="50" charset="-128"/>
              <a:ea typeface="Meiryo UI" panose="020B0604030504040204" pitchFamily="50" charset="-128"/>
            </a:endParaRPr>
          </a:p>
          <a:p>
            <a:pPr>
              <a:lnSpc>
                <a:spcPts val="2200"/>
              </a:lnSpc>
            </a:pPr>
            <a:r>
              <a:rPr kumimoji="1" lang="en-US" altLang="ja-JP" sz="1600" b="1" dirty="0" smtClean="0">
                <a:latin typeface="Meiryo UI" panose="020B0604030504040204" pitchFamily="50" charset="-128"/>
                <a:ea typeface="Meiryo UI" panose="020B0604030504040204" pitchFamily="50" charset="-128"/>
              </a:rPr>
              <a:t>               (</a:t>
            </a:r>
            <a:r>
              <a:rPr kumimoji="1" lang="ja-JP" altLang="en-US" sz="1600" b="1" dirty="0" smtClean="0">
                <a:latin typeface="Meiryo UI" panose="020B0604030504040204" pitchFamily="50" charset="-128"/>
                <a:ea typeface="Meiryo UI" panose="020B0604030504040204" pitchFamily="50" charset="-128"/>
              </a:rPr>
              <a:t>特定</a:t>
            </a:r>
            <a:r>
              <a:rPr kumimoji="1" lang="ja-JP" altLang="en-US" sz="1600" b="1" dirty="0">
                <a:latin typeface="Meiryo UI" panose="020B0604030504040204" pitchFamily="50" charset="-128"/>
                <a:ea typeface="Meiryo UI" panose="020B0604030504040204" pitchFamily="50" charset="-128"/>
              </a:rPr>
              <a:t>のがん種（肺）に</a:t>
            </a:r>
            <a:r>
              <a:rPr kumimoji="1" lang="ja-JP" altLang="en-US" sz="1600" b="1" dirty="0" smtClean="0">
                <a:latin typeface="Meiryo UI" panose="020B0604030504040204" pitchFamily="50" charset="-128"/>
                <a:ea typeface="Meiryo UI" panose="020B0604030504040204" pitchFamily="50" charset="-128"/>
              </a:rPr>
              <a:t>おいて、放射線治療以外でも「他の医療機関との連携」</a:t>
            </a:r>
            <a:r>
              <a:rPr kumimoji="1" lang="en-US" altLang="ja-JP" sz="1600" b="1" dirty="0" smtClean="0">
                <a:latin typeface="Meiryo UI" panose="020B0604030504040204" pitchFamily="50" charset="-128"/>
                <a:ea typeface="Meiryo UI" panose="020B0604030504040204" pitchFamily="50" charset="-128"/>
              </a:rPr>
              <a:t> </a:t>
            </a:r>
            <a:r>
              <a:rPr kumimoji="1" lang="ja-JP" altLang="en-US" sz="1600" b="1" dirty="0" smtClean="0">
                <a:latin typeface="Meiryo UI" panose="020B0604030504040204" pitchFamily="50" charset="-128"/>
                <a:ea typeface="Meiryo UI" panose="020B0604030504040204" pitchFamily="50" charset="-128"/>
              </a:rPr>
              <a:t>を</a:t>
            </a:r>
            <a:r>
              <a:rPr kumimoji="1" lang="ja-JP" altLang="en-US" sz="1600" b="1" dirty="0">
                <a:latin typeface="Meiryo UI" panose="020B0604030504040204" pitchFamily="50" charset="-128"/>
                <a:ea typeface="Meiryo UI" panose="020B0604030504040204" pitchFamily="50" charset="-128"/>
              </a:rPr>
              <a:t>認め</a:t>
            </a:r>
            <a:r>
              <a:rPr kumimoji="1" lang="ja-JP" altLang="en-US" sz="1600" b="1" dirty="0" smtClean="0">
                <a:latin typeface="Meiryo UI" panose="020B0604030504040204" pitchFamily="50" charset="-128"/>
                <a:ea typeface="Meiryo UI" panose="020B0604030504040204" pitchFamily="50" charset="-128"/>
              </a:rPr>
              <a:t>、手術、</a:t>
            </a:r>
            <a:endParaRPr kumimoji="1" lang="en-US" altLang="ja-JP" sz="1600" b="1" dirty="0" smtClean="0">
              <a:latin typeface="Meiryo UI" panose="020B0604030504040204" pitchFamily="50" charset="-128"/>
              <a:ea typeface="Meiryo UI" panose="020B0604030504040204" pitchFamily="50" charset="-128"/>
            </a:endParaRPr>
          </a:p>
          <a:p>
            <a:pPr>
              <a:lnSpc>
                <a:spcPts val="2200"/>
              </a:lnSpc>
            </a:pPr>
            <a:r>
              <a:rPr kumimoji="1" lang="en-US" altLang="ja-JP" sz="1600" b="1" dirty="0">
                <a:latin typeface="Meiryo UI" panose="020B0604030504040204" pitchFamily="50" charset="-128"/>
                <a:ea typeface="Meiryo UI" panose="020B0604030504040204" pitchFamily="50" charset="-128"/>
              </a:rPr>
              <a:t> </a:t>
            </a:r>
            <a:r>
              <a:rPr kumimoji="1" lang="en-US" altLang="ja-JP" sz="1600" b="1" dirty="0" smtClean="0">
                <a:latin typeface="Meiryo UI" panose="020B0604030504040204" pitchFamily="50" charset="-128"/>
                <a:ea typeface="Meiryo UI" panose="020B0604030504040204" pitchFamily="50" charset="-128"/>
              </a:rPr>
              <a:t>              </a:t>
            </a:r>
            <a:r>
              <a:rPr kumimoji="1" lang="ja-JP" altLang="en-US" sz="1600" b="1" dirty="0" smtClean="0">
                <a:latin typeface="Meiryo UI" panose="020B0604030504040204" pitchFamily="50" charset="-128"/>
                <a:ea typeface="Meiryo UI" panose="020B0604030504040204" pitchFamily="50" charset="-128"/>
              </a:rPr>
              <a:t>放射線、薬物のいずれかを自院で提供する場合は集学的治療を提供できる体制を有するものと </a:t>
            </a:r>
            <a:endParaRPr kumimoji="1" lang="en-US" altLang="ja-JP" sz="1600" b="1" dirty="0" smtClean="0">
              <a:latin typeface="Meiryo UI" panose="020B0604030504040204" pitchFamily="50" charset="-128"/>
              <a:ea typeface="Meiryo UI" panose="020B0604030504040204" pitchFamily="50" charset="-128"/>
            </a:endParaRPr>
          </a:p>
          <a:p>
            <a:pPr>
              <a:lnSpc>
                <a:spcPts val="2200"/>
              </a:lnSpc>
            </a:pPr>
            <a:r>
              <a:rPr kumimoji="1" lang="en-US" altLang="ja-JP" sz="1600" b="1" dirty="0">
                <a:latin typeface="Meiryo UI" panose="020B0604030504040204" pitchFamily="50" charset="-128"/>
                <a:ea typeface="Meiryo UI" panose="020B0604030504040204" pitchFamily="50" charset="-128"/>
              </a:rPr>
              <a:t> </a:t>
            </a:r>
            <a:r>
              <a:rPr kumimoji="1" lang="en-US" altLang="ja-JP" sz="1600" b="1" dirty="0" smtClean="0">
                <a:latin typeface="Meiryo UI" panose="020B0604030504040204" pitchFamily="50" charset="-128"/>
                <a:ea typeface="Meiryo UI" panose="020B0604030504040204" pitchFamily="50" charset="-128"/>
              </a:rPr>
              <a:t>              </a:t>
            </a:r>
            <a:r>
              <a:rPr kumimoji="1" lang="ja-JP" altLang="en-US" sz="1600" b="1" dirty="0" smtClean="0">
                <a:latin typeface="Meiryo UI" panose="020B0604030504040204" pitchFamily="50" charset="-128"/>
                <a:ea typeface="Meiryo UI" panose="020B0604030504040204" pitchFamily="50" charset="-128"/>
              </a:rPr>
              <a:t>みなし、それを含め５大がんの集学的治療を提供できる体制を有する病院</a:t>
            </a:r>
            <a:r>
              <a:rPr kumimoji="1" lang="ja-JP" altLang="en-US" sz="1600" b="1" dirty="0">
                <a:latin typeface="Meiryo UI" panose="020B0604030504040204" pitchFamily="50" charset="-128"/>
                <a:ea typeface="Meiryo UI" panose="020B0604030504040204" pitchFamily="50" charset="-128"/>
              </a:rPr>
              <a:t>を</a:t>
            </a:r>
            <a:r>
              <a:rPr kumimoji="1" lang="ja-JP" altLang="en-US" sz="1600" b="1" dirty="0" smtClean="0">
                <a:latin typeface="Meiryo UI" panose="020B0604030504040204" pitchFamily="50" charset="-128"/>
                <a:ea typeface="Meiryo UI" panose="020B0604030504040204" pitchFamily="50" charset="-128"/>
              </a:rPr>
              <a:t>拠点</a:t>
            </a:r>
            <a:r>
              <a:rPr kumimoji="1" lang="ja-JP" altLang="en-US" sz="1600" b="1" dirty="0">
                <a:latin typeface="Meiryo UI" panose="020B0604030504040204" pitchFamily="50" charset="-128"/>
                <a:ea typeface="Meiryo UI" panose="020B0604030504040204" pitchFamily="50" charset="-128"/>
              </a:rPr>
              <a:t>病院とする</a:t>
            </a:r>
            <a:r>
              <a:rPr kumimoji="1" lang="ja-JP" altLang="en-US" sz="1600" b="1" dirty="0" smtClean="0">
                <a:latin typeface="Meiryo UI" panose="020B0604030504040204" pitchFamily="50" charset="-128"/>
                <a:ea typeface="Meiryo UI" panose="020B0604030504040204" pitchFamily="50" charset="-128"/>
              </a:rPr>
              <a:t>。</a:t>
            </a:r>
            <a:r>
              <a:rPr kumimoji="1" lang="en-US" altLang="ja-JP" sz="1600" b="1" dirty="0" smtClean="0">
                <a:latin typeface="Meiryo UI" panose="020B0604030504040204" pitchFamily="50" charset="-128"/>
                <a:ea typeface="Meiryo UI" panose="020B0604030504040204" pitchFamily="50" charset="-128"/>
              </a:rPr>
              <a:t>)</a:t>
            </a:r>
            <a:endParaRPr kumimoji="1" lang="ja-JP" altLang="en-US" sz="1600" b="1" dirty="0">
              <a:latin typeface="Meiryo UI" panose="020B0604030504040204" pitchFamily="50" charset="-128"/>
              <a:ea typeface="Meiryo UI" panose="020B0604030504040204" pitchFamily="50" charset="-128"/>
            </a:endParaRPr>
          </a:p>
          <a:p>
            <a:pPr>
              <a:lnSpc>
                <a:spcPts val="2200"/>
              </a:lnSpc>
            </a:pPr>
            <a:r>
              <a:rPr kumimoji="1" lang="ja-JP" altLang="en-US" sz="1600" b="1" dirty="0" smtClean="0">
                <a:latin typeface="Meiryo UI" panose="020B0604030504040204" pitchFamily="50" charset="-128"/>
                <a:ea typeface="Meiryo UI" panose="020B0604030504040204" pitchFamily="50" charset="-128"/>
              </a:rPr>
              <a:t>  案１</a:t>
            </a:r>
            <a:r>
              <a:rPr kumimoji="1" lang="en-US" altLang="ja-JP" sz="1600" b="1" dirty="0" smtClean="0">
                <a:latin typeface="Meiryo UI" panose="020B0604030504040204" pitchFamily="50" charset="-128"/>
                <a:ea typeface="Meiryo UI" panose="020B0604030504040204" pitchFamily="50" charset="-128"/>
              </a:rPr>
              <a:t>-</a:t>
            </a:r>
            <a:r>
              <a:rPr kumimoji="1" lang="ja-JP" altLang="en-US" sz="1600" b="1" dirty="0">
                <a:latin typeface="Meiryo UI" panose="020B0604030504040204" pitchFamily="50" charset="-128"/>
                <a:ea typeface="Meiryo UI" panose="020B0604030504040204" pitchFamily="50" charset="-128"/>
              </a:rPr>
              <a:t>２　５大</a:t>
            </a:r>
            <a:r>
              <a:rPr kumimoji="1" lang="ja-JP" altLang="en-US" sz="1600" b="1" dirty="0" smtClean="0">
                <a:latin typeface="Meiryo UI" panose="020B0604030504040204" pitchFamily="50" charset="-128"/>
                <a:ea typeface="Meiryo UI" panose="020B0604030504040204" pitchFamily="50" charset="-128"/>
              </a:rPr>
              <a:t>がんすべてで集学的</a:t>
            </a:r>
            <a:r>
              <a:rPr kumimoji="1" lang="ja-JP" altLang="en-US" sz="1600" b="1" dirty="0">
                <a:latin typeface="Meiryo UI" panose="020B0604030504040204" pitchFamily="50" charset="-128"/>
                <a:ea typeface="Meiryo UI" panose="020B0604030504040204" pitchFamily="50" charset="-128"/>
              </a:rPr>
              <a:t>治療を自院で提供</a:t>
            </a:r>
            <a:r>
              <a:rPr kumimoji="1" lang="ja-JP" altLang="en-US" sz="1600" b="1" dirty="0" smtClean="0">
                <a:latin typeface="Meiryo UI" panose="020B0604030504040204" pitchFamily="50" charset="-128"/>
                <a:ea typeface="Meiryo UI" panose="020B0604030504040204" pitchFamily="50" charset="-128"/>
              </a:rPr>
              <a:t>できる体制を有しない</a:t>
            </a:r>
            <a:r>
              <a:rPr kumimoji="1" lang="ja-JP" altLang="en-US" sz="1600" b="1" dirty="0">
                <a:latin typeface="Meiryo UI" panose="020B0604030504040204" pitchFamily="50" charset="-128"/>
                <a:ea typeface="Meiryo UI" panose="020B0604030504040204" pitchFamily="50" charset="-128"/>
              </a:rPr>
              <a:t>病院は、拠点病院の指定</a:t>
            </a:r>
            <a:r>
              <a:rPr kumimoji="1" lang="ja-JP" altLang="en-US" sz="1600" b="1" dirty="0" smtClean="0">
                <a:latin typeface="Meiryo UI" panose="020B0604030504040204" pitchFamily="50" charset="-128"/>
                <a:ea typeface="Meiryo UI" panose="020B0604030504040204" pitchFamily="50" charset="-128"/>
              </a:rPr>
              <a:t>から</a:t>
            </a:r>
            <a:endParaRPr kumimoji="1" lang="en-US" altLang="ja-JP" sz="1600" b="1" dirty="0" smtClean="0">
              <a:latin typeface="Meiryo UI" panose="020B0604030504040204" pitchFamily="50" charset="-128"/>
              <a:ea typeface="Meiryo UI" panose="020B0604030504040204" pitchFamily="50" charset="-128"/>
            </a:endParaRPr>
          </a:p>
          <a:p>
            <a:pPr>
              <a:lnSpc>
                <a:spcPts val="2200"/>
              </a:lnSpc>
            </a:pPr>
            <a:r>
              <a:rPr kumimoji="1" lang="en-US" altLang="ja-JP" sz="1600" b="1" dirty="0">
                <a:latin typeface="Meiryo UI" panose="020B0604030504040204" pitchFamily="50" charset="-128"/>
                <a:ea typeface="Meiryo UI" panose="020B0604030504040204" pitchFamily="50" charset="-128"/>
              </a:rPr>
              <a:t> </a:t>
            </a:r>
            <a:r>
              <a:rPr kumimoji="1" lang="en-US" altLang="ja-JP" sz="1600" b="1" dirty="0" smtClean="0">
                <a:latin typeface="Meiryo UI" panose="020B0604030504040204" pitchFamily="50" charset="-128"/>
                <a:ea typeface="Meiryo UI" panose="020B0604030504040204" pitchFamily="50" charset="-128"/>
              </a:rPr>
              <a:t>              </a:t>
            </a:r>
            <a:r>
              <a:rPr kumimoji="1" lang="ja-JP" altLang="en-US" sz="1600" b="1" dirty="0" smtClean="0">
                <a:latin typeface="Meiryo UI" panose="020B0604030504040204" pitchFamily="50" charset="-128"/>
                <a:ea typeface="Meiryo UI" panose="020B0604030504040204" pitchFamily="50" charset="-128"/>
              </a:rPr>
              <a:t>はずす。</a:t>
            </a:r>
            <a:endParaRPr kumimoji="1" lang="ja-JP" altLang="en-US" sz="1600" b="1" dirty="0">
              <a:latin typeface="Meiryo UI" panose="020B0604030504040204" pitchFamily="50" charset="-128"/>
              <a:ea typeface="Meiryo UI" panose="020B0604030504040204" pitchFamily="50" charset="-128"/>
            </a:endParaRPr>
          </a:p>
        </p:txBody>
      </p:sp>
      <p:sp>
        <p:nvSpPr>
          <p:cNvPr id="10" name="テキスト ボックス 9"/>
          <p:cNvSpPr txBox="1"/>
          <p:nvPr/>
        </p:nvSpPr>
        <p:spPr>
          <a:xfrm>
            <a:off x="41167" y="4341565"/>
            <a:ext cx="8788506" cy="629339"/>
          </a:xfrm>
          <a:prstGeom prst="rect">
            <a:avLst/>
          </a:prstGeom>
          <a:noFill/>
        </p:spPr>
        <p:txBody>
          <a:bodyPr wrap="square" rtlCol="0">
            <a:spAutoFit/>
          </a:bodyPr>
          <a:lstStyle/>
          <a:p>
            <a:pPr>
              <a:lnSpc>
                <a:spcPts val="2200"/>
              </a:lnSpc>
            </a:pPr>
            <a:r>
              <a:rPr kumimoji="1" lang="ja-JP" altLang="en-US" sz="1600" b="1" dirty="0" smtClean="0">
                <a:latin typeface="Meiryo UI" panose="020B0604030504040204" pitchFamily="50" charset="-128"/>
                <a:ea typeface="Meiryo UI" panose="020B0604030504040204" pitchFamily="50" charset="-128"/>
              </a:rPr>
              <a:t>　案２</a:t>
            </a:r>
            <a:r>
              <a:rPr kumimoji="1" lang="en-US" altLang="ja-JP" sz="1600" b="1" dirty="0" smtClean="0">
                <a:latin typeface="Meiryo UI" panose="020B0604030504040204" pitchFamily="50" charset="-128"/>
                <a:ea typeface="Meiryo UI" panose="020B0604030504040204" pitchFamily="50" charset="-128"/>
              </a:rPr>
              <a:t>-</a:t>
            </a:r>
            <a:r>
              <a:rPr kumimoji="1" lang="ja-JP" altLang="en-US" sz="1600" b="1" dirty="0" smtClean="0">
                <a:latin typeface="Meiryo UI" panose="020B0604030504040204" pitchFamily="50" charset="-128"/>
                <a:ea typeface="Meiryo UI" panose="020B0604030504040204" pitchFamily="50" charset="-128"/>
              </a:rPr>
              <a:t>１</a:t>
            </a:r>
            <a:r>
              <a:rPr kumimoji="1" lang="ja-JP" altLang="en-US" sz="1600" b="1" dirty="0">
                <a:latin typeface="Meiryo UI" panose="020B0604030504040204" pitchFamily="50" charset="-128"/>
                <a:ea typeface="Meiryo UI" panose="020B0604030504040204" pitchFamily="50" charset="-128"/>
              </a:rPr>
              <a:t>　</a:t>
            </a:r>
            <a:r>
              <a:rPr kumimoji="1" lang="ja-JP" altLang="en-US" sz="1600" b="1" dirty="0" smtClean="0">
                <a:latin typeface="Meiryo UI" panose="020B0604030504040204" pitchFamily="50" charset="-128"/>
                <a:ea typeface="Meiryo UI" panose="020B0604030504040204" pitchFamily="50" charset="-128"/>
              </a:rPr>
              <a:t>別途</a:t>
            </a:r>
            <a:r>
              <a:rPr kumimoji="1" lang="ja-JP" altLang="en-US" sz="1600" b="1" dirty="0">
                <a:latin typeface="Meiryo UI" panose="020B0604030504040204" pitchFamily="50" charset="-128"/>
                <a:ea typeface="Meiryo UI" panose="020B0604030504040204" pitchFamily="50" charset="-128"/>
              </a:rPr>
              <a:t>、新た</a:t>
            </a:r>
            <a:r>
              <a:rPr kumimoji="1" lang="ja-JP" altLang="en-US" sz="1600" b="1" dirty="0" smtClean="0">
                <a:latin typeface="Meiryo UI" panose="020B0604030504040204" pitchFamily="50" charset="-128"/>
                <a:ea typeface="Meiryo UI" panose="020B0604030504040204" pitchFamily="50" charset="-128"/>
              </a:rPr>
              <a:t>な指定</a:t>
            </a:r>
            <a:r>
              <a:rPr kumimoji="1" lang="ja-JP" altLang="en-US" sz="1600" b="1" dirty="0">
                <a:latin typeface="Meiryo UI" panose="020B0604030504040204" pitchFamily="50" charset="-128"/>
                <a:ea typeface="Meiryo UI" panose="020B0604030504040204" pitchFamily="50" charset="-128"/>
              </a:rPr>
              <a:t>区分を設ける。</a:t>
            </a:r>
          </a:p>
          <a:p>
            <a:pPr>
              <a:lnSpc>
                <a:spcPts val="2200"/>
              </a:lnSpc>
            </a:pPr>
            <a:r>
              <a:rPr kumimoji="1" lang="ja-JP" altLang="en-US" sz="1600" b="1" dirty="0" smtClean="0">
                <a:latin typeface="Meiryo UI" panose="020B0604030504040204" pitchFamily="50" charset="-128"/>
                <a:ea typeface="Meiryo UI" panose="020B0604030504040204" pitchFamily="50" charset="-128"/>
              </a:rPr>
              <a:t>　案２</a:t>
            </a:r>
            <a:r>
              <a:rPr kumimoji="1" lang="en-US" altLang="ja-JP" sz="1600" b="1" dirty="0" smtClean="0">
                <a:latin typeface="Meiryo UI" panose="020B0604030504040204" pitchFamily="50" charset="-128"/>
                <a:ea typeface="Meiryo UI" panose="020B0604030504040204" pitchFamily="50" charset="-128"/>
              </a:rPr>
              <a:t>-</a:t>
            </a:r>
            <a:r>
              <a:rPr kumimoji="1" lang="ja-JP" altLang="en-US" sz="1600" b="1" dirty="0">
                <a:latin typeface="Meiryo UI" panose="020B0604030504040204" pitchFamily="50" charset="-128"/>
                <a:ea typeface="Meiryo UI" panose="020B0604030504040204" pitchFamily="50" charset="-128"/>
              </a:rPr>
              <a:t>２  </a:t>
            </a:r>
            <a:r>
              <a:rPr kumimoji="1" lang="ja-JP" altLang="en-US" sz="1600" b="1" dirty="0" smtClean="0">
                <a:latin typeface="Meiryo UI" panose="020B0604030504040204" pitchFamily="50" charset="-128"/>
                <a:ea typeface="Meiryo UI" panose="020B0604030504040204" pitchFamily="50" charset="-128"/>
              </a:rPr>
              <a:t>特に新たな指定は行わない。</a:t>
            </a:r>
            <a:endParaRPr kumimoji="1" lang="en-US" altLang="ja-JP" sz="1600" b="1" dirty="0" smtClean="0">
              <a:latin typeface="Meiryo UI" panose="020B0604030504040204" pitchFamily="50" charset="-128"/>
              <a:ea typeface="Meiryo UI" panose="020B0604030504040204" pitchFamily="50" charset="-128"/>
            </a:endParaRPr>
          </a:p>
        </p:txBody>
      </p:sp>
      <p:sp>
        <p:nvSpPr>
          <p:cNvPr id="11" name="テキスト ボックス 10"/>
          <p:cNvSpPr txBox="1"/>
          <p:nvPr/>
        </p:nvSpPr>
        <p:spPr>
          <a:xfrm>
            <a:off x="215647" y="1593833"/>
            <a:ext cx="8883915" cy="353943"/>
          </a:xfrm>
          <a:prstGeom prst="rect">
            <a:avLst/>
          </a:prstGeom>
          <a:noFill/>
          <a:ln>
            <a:solidFill>
              <a:schemeClr val="tx1"/>
            </a:solidFill>
          </a:ln>
        </p:spPr>
        <p:txBody>
          <a:bodyPr wrap="square" rtlCol="0">
            <a:spAutoFit/>
          </a:bodyPr>
          <a:lstStyle/>
          <a:p>
            <a:r>
              <a:rPr kumimoji="1" lang="ja-JP" altLang="en-US" sz="1700" b="1" dirty="0" smtClean="0">
                <a:latin typeface="Meiryo UI" panose="020B0604030504040204" pitchFamily="50" charset="-128"/>
                <a:ea typeface="Meiryo UI" panose="020B0604030504040204" pitchFamily="50" charset="-128"/>
              </a:rPr>
              <a:t>論点１</a:t>
            </a:r>
            <a:r>
              <a:rPr kumimoji="1" lang="en-US" altLang="ja-JP" sz="1700" b="1" dirty="0">
                <a:latin typeface="Meiryo UI" panose="020B0604030504040204" pitchFamily="50" charset="-128"/>
                <a:ea typeface="Meiryo UI" panose="020B0604030504040204" pitchFamily="50" charset="-128"/>
              </a:rPr>
              <a:t>:</a:t>
            </a:r>
            <a:r>
              <a:rPr kumimoji="1" lang="ja-JP" altLang="en-US" sz="1700" b="1" dirty="0" smtClean="0">
                <a:latin typeface="Meiryo UI" panose="020B0604030504040204" pitchFamily="50" charset="-128"/>
                <a:ea typeface="Meiryo UI" panose="020B0604030504040204" pitchFamily="50" charset="-128"/>
              </a:rPr>
              <a:t>自院</a:t>
            </a:r>
            <a:r>
              <a:rPr kumimoji="1" lang="ja-JP" altLang="en-US" sz="1700" b="1" dirty="0">
                <a:latin typeface="Meiryo UI" panose="020B0604030504040204" pitchFamily="50" charset="-128"/>
                <a:ea typeface="Meiryo UI" panose="020B0604030504040204" pitchFamily="50" charset="-128"/>
              </a:rPr>
              <a:t>での集学的治療を提供する体制がない</a:t>
            </a:r>
            <a:r>
              <a:rPr kumimoji="1" lang="ja-JP" altLang="en-US" sz="1700" b="1" dirty="0" smtClean="0">
                <a:latin typeface="Meiryo UI" panose="020B0604030504040204" pitchFamily="50" charset="-128"/>
                <a:ea typeface="Meiryo UI" panose="020B0604030504040204" pitchFamily="50" charset="-128"/>
              </a:rPr>
              <a:t>病院の取扱いについて</a:t>
            </a:r>
            <a:endParaRPr kumimoji="1" lang="en-US" altLang="ja-JP" sz="1700" b="1" dirty="0" smtClean="0">
              <a:latin typeface="Meiryo UI" panose="020B0604030504040204" pitchFamily="50" charset="-128"/>
              <a:ea typeface="Meiryo UI" panose="020B0604030504040204" pitchFamily="50" charset="-128"/>
            </a:endParaRPr>
          </a:p>
        </p:txBody>
      </p:sp>
      <p:sp>
        <p:nvSpPr>
          <p:cNvPr id="12" name="テキスト ボックス 11"/>
          <p:cNvSpPr txBox="1"/>
          <p:nvPr/>
        </p:nvSpPr>
        <p:spPr>
          <a:xfrm>
            <a:off x="215647" y="3991919"/>
            <a:ext cx="8883915" cy="353943"/>
          </a:xfrm>
          <a:prstGeom prst="rect">
            <a:avLst/>
          </a:prstGeom>
          <a:noFill/>
          <a:ln>
            <a:solidFill>
              <a:schemeClr val="tx1"/>
            </a:solidFill>
          </a:ln>
        </p:spPr>
        <p:txBody>
          <a:bodyPr wrap="square" rtlCol="0">
            <a:spAutoFit/>
          </a:bodyPr>
          <a:lstStyle/>
          <a:p>
            <a:r>
              <a:rPr kumimoji="1" lang="ja-JP" altLang="en-US" sz="1700" b="1" dirty="0" smtClean="0">
                <a:latin typeface="Meiryo UI" panose="020B0604030504040204" pitchFamily="50" charset="-128"/>
                <a:ea typeface="Meiryo UI" panose="020B0604030504040204" pitchFamily="50" charset="-128"/>
              </a:rPr>
              <a:t>論点２</a:t>
            </a:r>
            <a:r>
              <a:rPr kumimoji="1" lang="en-US" altLang="ja-JP" sz="1700" b="1" dirty="0" smtClean="0">
                <a:latin typeface="Meiryo UI" panose="020B0604030504040204" pitchFamily="50" charset="-128"/>
                <a:ea typeface="Meiryo UI" panose="020B0604030504040204" pitchFamily="50" charset="-128"/>
              </a:rPr>
              <a:t>:</a:t>
            </a:r>
            <a:r>
              <a:rPr kumimoji="1" lang="ja-JP" altLang="en-US" sz="1700" b="1" dirty="0" smtClean="0">
                <a:latin typeface="Meiryo UI" panose="020B0604030504040204" pitchFamily="50" charset="-128"/>
                <a:ea typeface="Meiryo UI" panose="020B0604030504040204" pitchFamily="50" charset="-128"/>
              </a:rPr>
              <a:t>拠点</a:t>
            </a:r>
            <a:r>
              <a:rPr kumimoji="1" lang="ja-JP" altLang="en-US" sz="1700" b="1" dirty="0">
                <a:latin typeface="Meiryo UI" panose="020B0604030504040204" pitchFamily="50" charset="-128"/>
                <a:ea typeface="Meiryo UI" panose="020B0604030504040204" pitchFamily="50" charset="-128"/>
              </a:rPr>
              <a:t>病院の指定からはずれた病院の取扱いについて</a:t>
            </a:r>
          </a:p>
        </p:txBody>
      </p:sp>
      <p:sp>
        <p:nvSpPr>
          <p:cNvPr id="13" name="テキスト ボックス 12"/>
          <p:cNvSpPr txBox="1"/>
          <p:nvPr/>
        </p:nvSpPr>
        <p:spPr>
          <a:xfrm>
            <a:off x="82337" y="609000"/>
            <a:ext cx="9017225" cy="369332"/>
          </a:xfrm>
          <a:prstGeom prst="rect">
            <a:avLst/>
          </a:prstGeom>
          <a:noFill/>
          <a:ln>
            <a:solidFill>
              <a:schemeClr val="tx1"/>
            </a:solidFill>
          </a:ln>
        </p:spPr>
        <p:txBody>
          <a:bodyPr wrap="square" rtlCol="0">
            <a:spAutoFit/>
          </a:bodyPr>
          <a:lstStyle/>
          <a:p>
            <a:r>
              <a:rPr kumimoji="1" lang="ja-JP" altLang="en-US" b="1" dirty="0" smtClean="0">
                <a:latin typeface="Meiryo UI" panose="020B0604030504040204" pitchFamily="50" charset="-128"/>
                <a:ea typeface="Meiryo UI" panose="020B0604030504040204" pitchFamily="50" charset="-128"/>
              </a:rPr>
              <a:t>論点</a:t>
            </a:r>
            <a:r>
              <a:rPr kumimoji="1" lang="ja-JP" altLang="en-US" b="1" dirty="0">
                <a:latin typeface="Meiryo UI" panose="020B0604030504040204" pitchFamily="50" charset="-128"/>
                <a:ea typeface="Meiryo UI" panose="020B0604030504040204" pitchFamily="50" charset="-128"/>
              </a:rPr>
              <a:t>：</a:t>
            </a:r>
            <a:r>
              <a:rPr kumimoji="1" lang="ja-JP" altLang="en-US" b="1" dirty="0" smtClean="0">
                <a:latin typeface="Meiryo UI" panose="020B0604030504040204" pitchFamily="50" charset="-128"/>
                <a:ea typeface="Meiryo UI" panose="020B0604030504040204" pitchFamily="50" charset="-128"/>
              </a:rPr>
              <a:t>自院</a:t>
            </a:r>
            <a:r>
              <a:rPr kumimoji="1" lang="ja-JP" altLang="en-US" b="1" dirty="0">
                <a:latin typeface="Meiryo UI" panose="020B0604030504040204" pitchFamily="50" charset="-128"/>
                <a:ea typeface="Meiryo UI" panose="020B0604030504040204" pitchFamily="50" charset="-128"/>
              </a:rPr>
              <a:t>での集学的</a:t>
            </a:r>
            <a:r>
              <a:rPr kumimoji="1" lang="ja-JP" altLang="en-US" b="1" dirty="0" smtClean="0">
                <a:latin typeface="Meiryo UI" panose="020B0604030504040204" pitchFamily="50" charset="-128"/>
                <a:ea typeface="Meiryo UI" panose="020B0604030504040204" pitchFamily="50" charset="-128"/>
              </a:rPr>
              <a:t>治療を提供する体制</a:t>
            </a:r>
            <a:r>
              <a:rPr kumimoji="1" lang="ja-JP" altLang="en-US" b="1" dirty="0">
                <a:latin typeface="Meiryo UI" panose="020B0604030504040204" pitchFamily="50" charset="-128"/>
                <a:ea typeface="Meiryo UI" panose="020B0604030504040204" pitchFamily="50" charset="-128"/>
              </a:rPr>
              <a:t>がない病院を、拠点病院等として</a:t>
            </a:r>
            <a:r>
              <a:rPr kumimoji="1" lang="ja-JP" altLang="en-US" b="1" dirty="0" smtClean="0">
                <a:latin typeface="Meiryo UI" panose="020B0604030504040204" pitchFamily="50" charset="-128"/>
                <a:ea typeface="Meiryo UI" panose="020B0604030504040204" pitchFamily="50" charset="-128"/>
              </a:rPr>
              <a:t>取扱う</a:t>
            </a:r>
            <a:r>
              <a:rPr kumimoji="1" lang="ja-JP" altLang="en-US" b="1" dirty="0">
                <a:latin typeface="Meiryo UI" panose="020B0604030504040204" pitchFamily="50" charset="-128"/>
                <a:ea typeface="Meiryo UI" panose="020B0604030504040204" pitchFamily="50" charset="-128"/>
              </a:rPr>
              <a:t>かどうか</a:t>
            </a:r>
            <a:endParaRPr kumimoji="1" lang="en-US" altLang="ja-JP" b="1" dirty="0" smtClean="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2537307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1"/>
          <p:cNvSpPr txBox="1"/>
          <p:nvPr/>
        </p:nvSpPr>
        <p:spPr>
          <a:xfrm>
            <a:off x="0" y="22798"/>
            <a:ext cx="9144000" cy="504999"/>
          </a:xfrm>
          <a:prstGeom prst="rect">
            <a:avLst/>
          </a:prstGeom>
          <a:solidFill>
            <a:srgbClr val="1F497D">
              <a:lumMod val="50000"/>
            </a:srgbClr>
          </a:solidFill>
          <a:ln w="9525" cmpd="sng">
            <a:noFill/>
          </a:ln>
          <a:effectLst/>
        </p:spPr>
        <p:txBody>
          <a:bodyPr wrap="square" tIns="0" bIns="0" rtlCol="0" anchor="ctr" anchorCtr="0">
            <a:noAutofit/>
          </a:bodyPr>
          <a:lstStyle/>
          <a:p>
            <a:pPr lvl="0">
              <a:defRPr/>
            </a:pPr>
            <a:r>
              <a:rPr lang="en-US" altLang="ja-JP" sz="2000" b="1" kern="0" dirty="0" smtClean="0">
                <a:solidFill>
                  <a:srgbClr val="FFFFFF"/>
                </a:solidFill>
                <a:latin typeface="Meiryo UI" panose="020B0604030504040204" pitchFamily="50" charset="-128"/>
                <a:ea typeface="Meiryo UI" panose="020B0604030504040204" pitchFamily="50" charset="-128"/>
                <a:cs typeface="Times New Roman"/>
              </a:rPr>
              <a:t> </a:t>
            </a:r>
            <a:r>
              <a:rPr lang="ja-JP" altLang="en-US" sz="2000" b="1" kern="0" dirty="0">
                <a:solidFill>
                  <a:srgbClr val="FFFFFF"/>
                </a:solidFill>
                <a:latin typeface="Meiryo UI" panose="020B0604030504040204" pitchFamily="50" charset="-128"/>
                <a:ea typeface="Meiryo UI" panose="020B0604030504040204" pitchFamily="50" charset="-128"/>
                <a:cs typeface="Times New Roman"/>
              </a:rPr>
              <a:t>１</a:t>
            </a:r>
            <a:r>
              <a:rPr lang="en-US" altLang="ja-JP" sz="2000" b="1" kern="0" dirty="0" smtClean="0">
                <a:solidFill>
                  <a:srgbClr val="FFFFFF"/>
                </a:solidFill>
                <a:latin typeface="Meiryo UI" panose="020B0604030504040204" pitchFamily="50" charset="-128"/>
                <a:ea typeface="Meiryo UI" panose="020B0604030504040204" pitchFamily="50" charset="-128"/>
                <a:cs typeface="Times New Roman"/>
              </a:rPr>
              <a:t>(</a:t>
            </a:r>
            <a:r>
              <a:rPr lang="ja-JP" altLang="en-US" sz="2000" b="1" kern="0" dirty="0" smtClean="0">
                <a:solidFill>
                  <a:srgbClr val="FFFFFF"/>
                </a:solidFill>
                <a:latin typeface="Meiryo UI" panose="020B0604030504040204" pitchFamily="50" charset="-128"/>
                <a:ea typeface="Meiryo UI" panose="020B0604030504040204" pitchFamily="50" charset="-128"/>
                <a:cs typeface="Times New Roman"/>
              </a:rPr>
              <a:t>４</a:t>
            </a:r>
            <a:r>
              <a:rPr lang="en-US" altLang="ja-JP" sz="2000" b="1" kern="0" dirty="0" smtClean="0">
                <a:solidFill>
                  <a:srgbClr val="FFFFFF"/>
                </a:solidFill>
                <a:latin typeface="Meiryo UI" panose="020B0604030504040204" pitchFamily="50" charset="-128"/>
                <a:ea typeface="Meiryo UI" panose="020B0604030504040204" pitchFamily="50" charset="-128"/>
                <a:cs typeface="Times New Roman"/>
              </a:rPr>
              <a:t>)</a:t>
            </a:r>
            <a:r>
              <a:rPr lang="ja-JP" altLang="en-US" sz="2000" b="1" kern="0" dirty="0" err="1" smtClean="0">
                <a:solidFill>
                  <a:srgbClr val="FFFFFF"/>
                </a:solidFill>
                <a:latin typeface="Meiryo UI" panose="020B0604030504040204" pitchFamily="50" charset="-128"/>
                <a:ea typeface="Meiryo UI" panose="020B0604030504040204" pitchFamily="50" charset="-128"/>
                <a:cs typeface="Times New Roman"/>
              </a:rPr>
              <a:t>ー</a:t>
            </a:r>
            <a:r>
              <a:rPr lang="ja-JP" altLang="en-US" sz="2000" b="1" kern="0" dirty="0" smtClean="0">
                <a:solidFill>
                  <a:srgbClr val="FFFFFF"/>
                </a:solidFill>
                <a:latin typeface="Meiryo UI" panose="020B0604030504040204" pitchFamily="50" charset="-128"/>
                <a:ea typeface="Meiryo UI" panose="020B0604030504040204" pitchFamily="50" charset="-128"/>
                <a:cs typeface="Times New Roman"/>
              </a:rPr>
              <a:t>１　</a:t>
            </a:r>
            <a:r>
              <a:rPr lang="ja-JP" altLang="en-US" sz="2000" b="1" kern="0" dirty="0">
                <a:solidFill>
                  <a:srgbClr val="FFFFFF"/>
                </a:solidFill>
                <a:latin typeface="Meiryo UI" panose="020B0604030504040204" pitchFamily="50" charset="-128"/>
                <a:ea typeface="Meiryo UI" panose="020B0604030504040204" pitchFamily="50" charset="-128"/>
                <a:cs typeface="Times New Roman"/>
              </a:rPr>
              <a:t>自院での集学的治療を提供する体制がない病院の取扱い（</a:t>
            </a:r>
            <a:r>
              <a:rPr lang="ja-JP" altLang="en-US" sz="2000" b="1" kern="0" dirty="0" smtClean="0">
                <a:solidFill>
                  <a:srgbClr val="FFFFFF"/>
                </a:solidFill>
                <a:latin typeface="Meiryo UI" panose="020B0604030504040204" pitchFamily="50" charset="-128"/>
                <a:ea typeface="Meiryo UI" panose="020B0604030504040204" pitchFamily="50" charset="-128"/>
                <a:cs typeface="Times New Roman"/>
              </a:rPr>
              <a:t>検討）</a:t>
            </a:r>
            <a:endParaRPr lang="ja-JP" altLang="en-US" sz="2000" b="1" kern="0" dirty="0">
              <a:solidFill>
                <a:srgbClr val="FFFFFF"/>
              </a:solidFill>
              <a:latin typeface="Meiryo UI" panose="020B0604030504040204" pitchFamily="50" charset="-128"/>
              <a:ea typeface="Meiryo UI" panose="020B0604030504040204" pitchFamily="50" charset="-128"/>
              <a:cs typeface="Times New Roman"/>
            </a:endParaRPr>
          </a:p>
        </p:txBody>
      </p:sp>
      <p:sp>
        <p:nvSpPr>
          <p:cNvPr id="7" name="テキスト ボックス 6"/>
          <p:cNvSpPr txBox="1"/>
          <p:nvPr/>
        </p:nvSpPr>
        <p:spPr>
          <a:xfrm>
            <a:off x="94319" y="1734695"/>
            <a:ext cx="8955362" cy="1631216"/>
          </a:xfrm>
          <a:prstGeom prst="rect">
            <a:avLst/>
          </a:prstGeom>
          <a:noFill/>
          <a:ln>
            <a:noFill/>
          </a:ln>
        </p:spPr>
        <p:txBody>
          <a:bodyPr wrap="square" rtlCol="0">
            <a:spAutoFit/>
          </a:bodyPr>
          <a:lstStyle/>
          <a:p>
            <a:pPr>
              <a:lnSpc>
                <a:spcPts val="2400"/>
              </a:lnSpc>
            </a:pPr>
            <a:r>
              <a:rPr lang="ja-JP" altLang="en-US" dirty="0">
                <a:latin typeface="Meiryo UI" panose="020B0604030504040204" pitchFamily="50" charset="-128"/>
                <a:ea typeface="Meiryo UI" panose="020B0604030504040204" pitchFamily="50" charset="-128"/>
              </a:rPr>
              <a:t> 指定要件を見直し、５大がんのうち特定のがん種において、自院での集学的治療が提供</a:t>
            </a:r>
            <a:r>
              <a:rPr lang="ja-JP" altLang="en-US" dirty="0" smtClean="0">
                <a:latin typeface="Meiryo UI" panose="020B0604030504040204" pitchFamily="50" charset="-128"/>
                <a:ea typeface="Meiryo UI" panose="020B0604030504040204" pitchFamily="50" charset="-128"/>
              </a:rPr>
              <a:t>できない</a:t>
            </a:r>
            <a:r>
              <a:rPr lang="ja-JP" altLang="en-US" dirty="0">
                <a:latin typeface="Meiryo UI" panose="020B0604030504040204" pitchFamily="50" charset="-128"/>
                <a:ea typeface="Meiryo UI" panose="020B0604030504040204" pitchFamily="50" charset="-128"/>
              </a:rPr>
              <a:t>病院も拠点病院と位置付ける</a:t>
            </a:r>
            <a:r>
              <a:rPr lang="ja-JP" altLang="en-US" dirty="0" smtClean="0">
                <a:latin typeface="Meiryo UI" panose="020B0604030504040204" pitchFamily="50" charset="-128"/>
                <a:ea typeface="Meiryo UI" panose="020B0604030504040204" pitchFamily="50" charset="-128"/>
              </a:rPr>
              <a:t>。</a:t>
            </a:r>
            <a:endParaRPr lang="en-US" altLang="ja-JP" dirty="0" smtClean="0">
              <a:latin typeface="Meiryo UI" panose="020B0604030504040204" pitchFamily="50" charset="-128"/>
              <a:ea typeface="Meiryo UI" panose="020B0604030504040204" pitchFamily="50" charset="-128"/>
            </a:endParaRPr>
          </a:p>
          <a:p>
            <a:pPr>
              <a:lnSpc>
                <a:spcPts val="2400"/>
              </a:lnSpc>
            </a:pPr>
            <a:r>
              <a:rPr lang="ja-JP" altLang="en-US" dirty="0" smtClean="0">
                <a:latin typeface="Meiryo UI" panose="020B0604030504040204" pitchFamily="50" charset="-128"/>
                <a:ea typeface="Meiryo UI" panose="020B0604030504040204" pitchFamily="50" charset="-128"/>
              </a:rPr>
              <a:t> </a:t>
            </a: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特定のがん種（肺）において、放射線治療以外でも「他の医療機関との連携」 を認め、手術</a:t>
            </a:r>
            <a:r>
              <a:rPr lang="ja-JP" altLang="en-US" dirty="0" smtClean="0">
                <a:latin typeface="Meiryo UI" panose="020B0604030504040204" pitchFamily="50" charset="-128"/>
                <a:ea typeface="Meiryo UI" panose="020B0604030504040204" pitchFamily="50" charset="-128"/>
              </a:rPr>
              <a:t>、放射</a:t>
            </a:r>
            <a:r>
              <a:rPr lang="ja-JP" altLang="en-US" dirty="0">
                <a:latin typeface="Meiryo UI" panose="020B0604030504040204" pitchFamily="50" charset="-128"/>
                <a:ea typeface="Meiryo UI" panose="020B0604030504040204" pitchFamily="50" charset="-128"/>
              </a:rPr>
              <a:t>線、薬物のいずれかを自院で提供する場合は集学的治療を提供できる体制を有するもの</a:t>
            </a:r>
            <a:r>
              <a:rPr lang="ja-JP" altLang="en-US" dirty="0" smtClean="0">
                <a:latin typeface="Meiryo UI" panose="020B0604030504040204" pitchFamily="50" charset="-128"/>
                <a:ea typeface="Meiryo UI" panose="020B0604030504040204" pitchFamily="50" charset="-128"/>
              </a:rPr>
              <a:t>とみなし</a:t>
            </a:r>
            <a:r>
              <a:rPr lang="ja-JP" altLang="en-US" dirty="0">
                <a:latin typeface="Meiryo UI" panose="020B0604030504040204" pitchFamily="50" charset="-128"/>
                <a:ea typeface="Meiryo UI" panose="020B0604030504040204" pitchFamily="50" charset="-128"/>
              </a:rPr>
              <a:t>、それを含め５大がんの集学的治療を提供できる体制を有する病院を拠点病院とする。</a:t>
            </a:r>
            <a:r>
              <a:rPr lang="en-US" altLang="ja-JP" dirty="0">
                <a:latin typeface="Meiryo UI" panose="020B0604030504040204" pitchFamily="50" charset="-128"/>
                <a:ea typeface="Meiryo UI" panose="020B0604030504040204" pitchFamily="50" charset="-128"/>
              </a:rPr>
              <a:t>)</a:t>
            </a:r>
          </a:p>
        </p:txBody>
      </p:sp>
      <p:sp>
        <p:nvSpPr>
          <p:cNvPr id="9" name="スライド番号プレースホルダー 8"/>
          <p:cNvSpPr>
            <a:spLocks noGrp="1"/>
          </p:cNvSpPr>
          <p:nvPr>
            <p:ph type="sldNum" sz="quarter" idx="12"/>
          </p:nvPr>
        </p:nvSpPr>
        <p:spPr>
          <a:xfrm>
            <a:off x="7086600" y="6472193"/>
            <a:ext cx="2057400" cy="365125"/>
          </a:xfrm>
        </p:spPr>
        <p:txBody>
          <a:bodyPr/>
          <a:lstStyle/>
          <a:p>
            <a:fld id="{3EDE3AD1-F2D3-4350-9CA3-EF0FD7A3BA10}" type="slidenum">
              <a:rPr kumimoji="1" lang="ja-JP" altLang="en-US" smtClean="0"/>
              <a:t>6</a:t>
            </a:fld>
            <a:endParaRPr kumimoji="1" lang="ja-JP" altLang="en-US" dirty="0"/>
          </a:p>
        </p:txBody>
      </p:sp>
      <p:sp>
        <p:nvSpPr>
          <p:cNvPr id="2" name="テキスト ボックス 1"/>
          <p:cNvSpPr txBox="1"/>
          <p:nvPr/>
        </p:nvSpPr>
        <p:spPr>
          <a:xfrm>
            <a:off x="170897" y="1365363"/>
            <a:ext cx="7604974" cy="369332"/>
          </a:xfrm>
          <a:prstGeom prst="rect">
            <a:avLst/>
          </a:prstGeom>
          <a:noFill/>
        </p:spPr>
        <p:txBody>
          <a:bodyPr wrap="square" rtlCol="0">
            <a:spAutoFit/>
          </a:bodyPr>
          <a:lstStyle/>
          <a:p>
            <a:r>
              <a:rPr kumimoji="1" lang="en-US" altLang="ja-JP" b="1" dirty="0" smtClean="0">
                <a:latin typeface="Meiryo UI" panose="020B0604030504040204" pitchFamily="50" charset="-128"/>
                <a:ea typeface="Meiryo UI" panose="020B0604030504040204" pitchFamily="50" charset="-128"/>
              </a:rPr>
              <a:t>【</a:t>
            </a:r>
            <a:r>
              <a:rPr kumimoji="1" lang="ja-JP" altLang="en-US" b="1" dirty="0" smtClean="0">
                <a:latin typeface="Meiryo UI" panose="020B0604030504040204" pitchFamily="50" charset="-128"/>
                <a:ea typeface="Meiryo UI" panose="020B0604030504040204" pitchFamily="50" charset="-128"/>
              </a:rPr>
              <a:t>案１</a:t>
            </a:r>
            <a:r>
              <a:rPr kumimoji="1" lang="en-US" altLang="ja-JP" b="1" dirty="0" smtClean="0">
                <a:latin typeface="Meiryo UI" panose="020B0604030504040204" pitchFamily="50" charset="-128"/>
                <a:ea typeface="Meiryo UI" panose="020B0604030504040204" pitchFamily="50" charset="-128"/>
              </a:rPr>
              <a:t>-</a:t>
            </a:r>
            <a:r>
              <a:rPr kumimoji="1" lang="ja-JP" altLang="en-US" b="1" dirty="0" smtClean="0">
                <a:latin typeface="Meiryo UI" panose="020B0604030504040204" pitchFamily="50" charset="-128"/>
                <a:ea typeface="Meiryo UI" panose="020B0604030504040204" pitchFamily="50" charset="-128"/>
              </a:rPr>
              <a:t>１</a:t>
            </a:r>
            <a:r>
              <a:rPr kumimoji="1" lang="en-US" altLang="ja-JP" b="1" dirty="0" smtClean="0">
                <a:latin typeface="Meiryo UI" panose="020B0604030504040204" pitchFamily="50" charset="-128"/>
                <a:ea typeface="Meiryo UI" panose="020B0604030504040204" pitchFamily="50" charset="-128"/>
              </a:rPr>
              <a:t>】</a:t>
            </a:r>
            <a:endParaRPr kumimoji="1" lang="ja-JP" altLang="en-US" b="1" dirty="0">
              <a:latin typeface="Meiryo UI" panose="020B0604030504040204" pitchFamily="50" charset="-128"/>
              <a:ea typeface="Meiryo UI" panose="020B0604030504040204"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3800655807"/>
              </p:ext>
            </p:extLst>
          </p:nvPr>
        </p:nvGraphicFramePr>
        <p:xfrm>
          <a:off x="811369" y="4628063"/>
          <a:ext cx="7152068" cy="1349634"/>
        </p:xfrm>
        <a:graphic>
          <a:graphicData uri="http://schemas.openxmlformats.org/drawingml/2006/table">
            <a:tbl>
              <a:tblPr firstRow="1" bandRow="1">
                <a:tableStyleId>{5C22544A-7EE6-4342-B048-85BDC9FD1C3A}</a:tableStyleId>
              </a:tblPr>
              <a:tblGrid>
                <a:gridCol w="3576034">
                  <a:extLst>
                    <a:ext uri="{9D8B030D-6E8A-4147-A177-3AD203B41FA5}">
                      <a16:colId xmlns:a16="http://schemas.microsoft.com/office/drawing/2014/main" val="3119337861"/>
                    </a:ext>
                  </a:extLst>
                </a:gridCol>
                <a:gridCol w="3576034">
                  <a:extLst>
                    <a:ext uri="{9D8B030D-6E8A-4147-A177-3AD203B41FA5}">
                      <a16:colId xmlns:a16="http://schemas.microsoft.com/office/drawing/2014/main" val="2713275948"/>
                    </a:ext>
                  </a:extLst>
                </a:gridCol>
              </a:tblGrid>
              <a:tr h="379664">
                <a:tc>
                  <a:txBody>
                    <a:bodyPr/>
                    <a:lstStyle/>
                    <a:p>
                      <a:pPr algn="ctr">
                        <a:spcAft>
                          <a:spcPts val="0"/>
                        </a:spcAft>
                      </a:pPr>
                      <a:r>
                        <a:rPr lang="ja-JP" sz="1400" kern="100" dirty="0">
                          <a:effectLst/>
                          <a:latin typeface="Meiryo UI" panose="020B0604030504040204" pitchFamily="50" charset="-128"/>
                          <a:ea typeface="Meiryo UI" panose="020B0604030504040204" pitchFamily="50" charset="-128"/>
                          <a:cs typeface="Times New Roman" panose="02020603050405020304" pitchFamily="18" charset="0"/>
                        </a:rPr>
                        <a:t>メリット</a:t>
                      </a:r>
                    </a:p>
                  </a:txBody>
                  <a:tcPr marL="68580" marR="68580" marT="0" marB="0" anchor="ctr"/>
                </a:tc>
                <a:tc>
                  <a:txBody>
                    <a:bodyPr/>
                    <a:lstStyle/>
                    <a:p>
                      <a:pPr algn="ctr">
                        <a:spcAft>
                          <a:spcPts val="0"/>
                        </a:spcAft>
                      </a:pPr>
                      <a:r>
                        <a:rPr lang="ja-JP" sz="1400" kern="100" dirty="0">
                          <a:effectLst/>
                          <a:latin typeface="Meiryo UI" panose="020B0604030504040204" pitchFamily="50" charset="-128"/>
                          <a:ea typeface="Meiryo UI" panose="020B0604030504040204" pitchFamily="50" charset="-128"/>
                          <a:cs typeface="Times New Roman" panose="02020603050405020304" pitchFamily="18" charset="0"/>
                        </a:rPr>
                        <a:t>課題</a:t>
                      </a:r>
                    </a:p>
                  </a:txBody>
                  <a:tcPr marL="68580" marR="68580" marT="0" marB="0" anchor="ctr"/>
                </a:tc>
                <a:extLst>
                  <a:ext uri="{0D108BD9-81ED-4DB2-BD59-A6C34878D82A}">
                    <a16:rowId xmlns:a16="http://schemas.microsoft.com/office/drawing/2014/main" val="2736899885"/>
                  </a:ext>
                </a:extLst>
              </a:tr>
              <a:tr h="969970">
                <a:tc>
                  <a:txBody>
                    <a:bodyPr/>
                    <a:lstStyle/>
                    <a:p>
                      <a:pPr algn="just">
                        <a:spcAft>
                          <a:spcPts val="0"/>
                        </a:spcAft>
                      </a:pPr>
                      <a:r>
                        <a:rPr lang="ja-JP"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拠点病院として府の関与を残すことで、自院で対応可能ながん診療のほか、相談支援・緩和ケアを含めたがん医療の質の担保（均てん化）が可能</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marL="133350" indent="-133350" algn="just">
                        <a:spcAft>
                          <a:spcPts val="0"/>
                        </a:spcAft>
                      </a:pPr>
                      <a:r>
                        <a:rPr lang="ja-JP" sz="1400" kern="100" dirty="0">
                          <a:effectLst/>
                          <a:latin typeface="Meiryo UI" panose="020B0604030504040204" pitchFamily="50" charset="-128"/>
                          <a:ea typeface="Meiryo UI" panose="020B0604030504040204" pitchFamily="50" charset="-128"/>
                          <a:cs typeface="Times New Roman" panose="02020603050405020304" pitchFamily="18" charset="0"/>
                        </a:rPr>
                        <a:t>・自院において、５大がんの「標準的治療」を担えないにもかかわらず</a:t>
                      </a:r>
                      <a:r>
                        <a:rPr lang="ja-JP"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r>
                        <a:rPr lang="ja-JP"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拠点</a:t>
                      </a:r>
                      <a:r>
                        <a:rPr lang="ja-JP" altLang="en-US"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r>
                        <a:rPr lang="ja-JP"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と</a:t>
                      </a:r>
                      <a:r>
                        <a:rPr lang="ja-JP" altLang="en-US"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いう名称で指定することの是非</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435915309"/>
                  </a:ext>
                </a:extLst>
              </a:tr>
            </a:tbl>
          </a:graphicData>
        </a:graphic>
      </p:graphicFrame>
      <p:sp>
        <p:nvSpPr>
          <p:cNvPr id="8" name="テキスト ボックス 7"/>
          <p:cNvSpPr txBox="1"/>
          <p:nvPr/>
        </p:nvSpPr>
        <p:spPr>
          <a:xfrm>
            <a:off x="170897" y="673405"/>
            <a:ext cx="8433012" cy="369332"/>
          </a:xfrm>
          <a:prstGeom prst="rect">
            <a:avLst/>
          </a:prstGeom>
          <a:noFill/>
          <a:ln>
            <a:solidFill>
              <a:schemeClr val="tx1"/>
            </a:solidFill>
          </a:ln>
        </p:spPr>
        <p:txBody>
          <a:bodyPr wrap="square" rtlCol="0">
            <a:spAutoFit/>
          </a:bodyPr>
          <a:lstStyle/>
          <a:p>
            <a:r>
              <a:rPr kumimoji="1" lang="ja-JP" altLang="en-US" b="1" dirty="0">
                <a:latin typeface="Meiryo UI" panose="020B0604030504040204" pitchFamily="50" charset="-128"/>
                <a:ea typeface="Meiryo UI" panose="020B0604030504040204" pitchFamily="50" charset="-128"/>
              </a:rPr>
              <a:t>論点１</a:t>
            </a:r>
            <a:r>
              <a:rPr kumimoji="1" lang="en-US" altLang="ja-JP" b="1" dirty="0">
                <a:latin typeface="Meiryo UI" panose="020B0604030504040204" pitchFamily="50" charset="-128"/>
                <a:ea typeface="Meiryo UI" panose="020B0604030504040204" pitchFamily="50" charset="-128"/>
              </a:rPr>
              <a:t>:</a:t>
            </a:r>
            <a:r>
              <a:rPr kumimoji="1" lang="ja-JP" altLang="en-US" b="1" dirty="0">
                <a:latin typeface="Meiryo UI" panose="020B0604030504040204" pitchFamily="50" charset="-128"/>
                <a:ea typeface="Meiryo UI" panose="020B0604030504040204" pitchFamily="50" charset="-128"/>
              </a:rPr>
              <a:t>自院での集学的治療を提供する体制がない病院の取扱いについて</a:t>
            </a:r>
            <a:endParaRPr kumimoji="1" lang="en-US" altLang="ja-JP"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6648997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1"/>
          <p:cNvSpPr txBox="1"/>
          <p:nvPr/>
        </p:nvSpPr>
        <p:spPr>
          <a:xfrm>
            <a:off x="0" y="22798"/>
            <a:ext cx="9144000" cy="504999"/>
          </a:xfrm>
          <a:prstGeom prst="rect">
            <a:avLst/>
          </a:prstGeom>
          <a:solidFill>
            <a:srgbClr val="1F497D">
              <a:lumMod val="50000"/>
            </a:srgbClr>
          </a:solidFill>
          <a:ln w="9525" cmpd="sng">
            <a:noFill/>
          </a:ln>
          <a:effectLst/>
        </p:spPr>
        <p:txBody>
          <a:bodyPr wrap="square" tIns="0" bIns="0" rtlCol="0" anchor="ctr" anchorCtr="0">
            <a:noAutofit/>
          </a:bodyPr>
          <a:lstStyle/>
          <a:p>
            <a:pPr lvl="0">
              <a:defRPr/>
            </a:pPr>
            <a:r>
              <a:rPr lang="ja-JP" altLang="en-US" sz="2000" b="1" kern="0" dirty="0" smtClean="0">
                <a:solidFill>
                  <a:srgbClr val="FFFFFF"/>
                </a:solidFill>
                <a:latin typeface="Meiryo UI" panose="020B0604030504040204" pitchFamily="50" charset="-128"/>
                <a:ea typeface="Meiryo UI" panose="020B0604030504040204" pitchFamily="50" charset="-128"/>
                <a:cs typeface="Times New Roman"/>
              </a:rPr>
              <a:t> ＜参考＞肺がん治療の特殊性について</a:t>
            </a:r>
            <a:endParaRPr lang="ja-JP" altLang="en-US" sz="2000" b="1" kern="0" dirty="0">
              <a:solidFill>
                <a:srgbClr val="FFFFFF"/>
              </a:solidFill>
              <a:latin typeface="Meiryo UI" panose="020B0604030504040204" pitchFamily="50" charset="-128"/>
              <a:ea typeface="Meiryo UI" panose="020B0604030504040204" pitchFamily="50" charset="-128"/>
              <a:cs typeface="Times New Roman"/>
            </a:endParaRPr>
          </a:p>
        </p:txBody>
      </p:sp>
      <p:sp>
        <p:nvSpPr>
          <p:cNvPr id="9" name="スライド番号プレースホルダー 8"/>
          <p:cNvSpPr>
            <a:spLocks noGrp="1"/>
          </p:cNvSpPr>
          <p:nvPr>
            <p:ph type="sldNum" sz="quarter" idx="12"/>
          </p:nvPr>
        </p:nvSpPr>
        <p:spPr>
          <a:xfrm>
            <a:off x="7086600" y="6472193"/>
            <a:ext cx="2057400" cy="365125"/>
          </a:xfrm>
        </p:spPr>
        <p:txBody>
          <a:bodyPr/>
          <a:lstStyle/>
          <a:p>
            <a:fld id="{3EDE3AD1-F2D3-4350-9CA3-EF0FD7A3BA10}" type="slidenum">
              <a:rPr kumimoji="1" lang="ja-JP" altLang="en-US" smtClean="0"/>
              <a:t>7</a:t>
            </a:fld>
            <a:endParaRPr kumimoji="1" lang="ja-JP" altLang="en-US" dirty="0"/>
          </a:p>
        </p:txBody>
      </p:sp>
      <p:sp>
        <p:nvSpPr>
          <p:cNvPr id="11" name="テキスト ボックス 10"/>
          <p:cNvSpPr txBox="1"/>
          <p:nvPr/>
        </p:nvSpPr>
        <p:spPr>
          <a:xfrm>
            <a:off x="204626" y="794231"/>
            <a:ext cx="8734745" cy="4042132"/>
          </a:xfrm>
          <a:prstGeom prst="rect">
            <a:avLst/>
          </a:prstGeom>
          <a:noFill/>
          <a:ln>
            <a:solidFill>
              <a:schemeClr val="accent1"/>
            </a:solidFill>
            <a:prstDash val="dash"/>
          </a:ln>
        </p:spPr>
        <p:txBody>
          <a:bodyPr wrap="square" rtlCol="0">
            <a:spAutoFit/>
          </a:bodyPr>
          <a:lstStyle/>
          <a:p>
            <a:pPr>
              <a:lnSpc>
                <a:spcPts val="2200"/>
              </a:lnSpc>
            </a:pPr>
            <a:r>
              <a:rPr lang="ja-JP" altLang="en-US" sz="1400" b="1" dirty="0" smtClean="0">
                <a:latin typeface="Meiryo UI" panose="020B0604030504040204" pitchFamily="50" charset="-128"/>
                <a:ea typeface="Meiryo UI" panose="020B0604030504040204" pitchFamily="50" charset="-128"/>
              </a:rPr>
              <a:t>■治療の特色</a:t>
            </a:r>
            <a:endParaRPr lang="en-US" altLang="ja-JP" sz="1400" b="1" dirty="0" smtClean="0">
              <a:latin typeface="Meiryo UI" panose="020B0604030504040204" pitchFamily="50" charset="-128"/>
              <a:ea typeface="Meiryo UI" panose="020B0604030504040204" pitchFamily="50" charset="-128"/>
            </a:endParaRPr>
          </a:p>
          <a:p>
            <a:pPr>
              <a:lnSpc>
                <a:spcPts val="2200"/>
              </a:lnSpc>
            </a:pPr>
            <a:r>
              <a:rPr lang="ja-JP" altLang="en-US" sz="1400" dirty="0" smtClean="0">
                <a:latin typeface="Meiryo UI" panose="020B0604030504040204" pitchFamily="50" charset="-128"/>
                <a:ea typeface="Meiryo UI" panose="020B0604030504040204" pitchFamily="50" charset="-128"/>
              </a:rPr>
              <a:t>　・肺がんは</a:t>
            </a:r>
            <a:r>
              <a:rPr lang="ja-JP" altLang="en-US" sz="1400" dirty="0">
                <a:latin typeface="Meiryo UI" panose="020B0604030504040204" pitchFamily="50" charset="-128"/>
                <a:ea typeface="Meiryo UI" panose="020B0604030504040204" pitchFamily="50" charset="-128"/>
              </a:rPr>
              <a:t>、肺がん診療ガイドラインによる</a:t>
            </a:r>
            <a:r>
              <a:rPr lang="ja-JP" altLang="en-US" sz="1400" dirty="0" smtClean="0">
                <a:latin typeface="Meiryo UI" panose="020B0604030504040204" pitchFamily="50" charset="-128"/>
                <a:ea typeface="Meiryo UI" panose="020B0604030504040204" pitchFamily="50" charset="-128"/>
              </a:rPr>
              <a:t>と、ステージ</a:t>
            </a:r>
            <a:r>
              <a:rPr lang="en-US" altLang="ja-JP" sz="1400" dirty="0">
                <a:latin typeface="Meiryo UI" panose="020B0604030504040204" pitchFamily="50" charset="-128"/>
                <a:ea typeface="Meiryo UI" panose="020B0604030504040204" pitchFamily="50" charset="-128"/>
              </a:rPr>
              <a:t>1</a:t>
            </a:r>
            <a:r>
              <a:rPr lang="ja-JP" altLang="en-US" sz="1400" dirty="0">
                <a:latin typeface="Meiryo UI" panose="020B0604030504040204" pitchFamily="50" charset="-128"/>
                <a:ea typeface="Meiryo UI" panose="020B0604030504040204" pitchFamily="50" charset="-128"/>
              </a:rPr>
              <a:t>期・</a:t>
            </a:r>
            <a:r>
              <a:rPr lang="en-US" altLang="ja-JP" sz="1400" dirty="0">
                <a:latin typeface="Meiryo UI" panose="020B0604030504040204" pitchFamily="50" charset="-128"/>
                <a:ea typeface="Meiryo UI" panose="020B0604030504040204" pitchFamily="50" charset="-128"/>
              </a:rPr>
              <a:t>2</a:t>
            </a:r>
            <a:r>
              <a:rPr lang="ja-JP" altLang="en-US" sz="1400" dirty="0">
                <a:latin typeface="Meiryo UI" panose="020B0604030504040204" pitchFamily="50" charset="-128"/>
                <a:ea typeface="Meiryo UI" panose="020B0604030504040204" pitchFamily="50" charset="-128"/>
              </a:rPr>
              <a:t>期は手術ができるが、ステージ</a:t>
            </a:r>
            <a:r>
              <a:rPr lang="en-US" altLang="ja-JP" sz="1400" dirty="0">
                <a:latin typeface="Meiryo UI" panose="020B0604030504040204" pitchFamily="50" charset="-128"/>
                <a:ea typeface="Meiryo UI" panose="020B0604030504040204" pitchFamily="50" charset="-128"/>
              </a:rPr>
              <a:t>3</a:t>
            </a:r>
            <a:r>
              <a:rPr lang="ja-JP" altLang="en-US" sz="1400" dirty="0">
                <a:latin typeface="Meiryo UI" panose="020B0604030504040204" pitchFamily="50" charset="-128"/>
                <a:ea typeface="Meiryo UI" panose="020B0604030504040204" pitchFamily="50" charset="-128"/>
              </a:rPr>
              <a:t>期・</a:t>
            </a:r>
            <a:r>
              <a:rPr lang="en-US" altLang="ja-JP" sz="1400" dirty="0">
                <a:latin typeface="Meiryo UI" panose="020B0604030504040204" pitchFamily="50" charset="-128"/>
                <a:ea typeface="Meiryo UI" panose="020B0604030504040204" pitchFamily="50" charset="-128"/>
              </a:rPr>
              <a:t>4</a:t>
            </a:r>
            <a:r>
              <a:rPr lang="ja-JP" altLang="en-US" sz="1400" dirty="0">
                <a:latin typeface="Meiryo UI" panose="020B0604030504040204" pitchFamily="50" charset="-128"/>
                <a:ea typeface="Meiryo UI" panose="020B0604030504040204" pitchFamily="50" charset="-128"/>
              </a:rPr>
              <a:t>期は手術</a:t>
            </a:r>
            <a:r>
              <a:rPr lang="ja-JP" altLang="en-US" sz="1400" dirty="0" smtClean="0">
                <a:latin typeface="Meiryo UI" panose="020B0604030504040204" pitchFamily="50" charset="-128"/>
                <a:ea typeface="Meiryo UI" panose="020B0604030504040204" pitchFamily="50" charset="-128"/>
              </a:rPr>
              <a:t>ができない</a:t>
            </a:r>
            <a:endParaRPr lang="en-US" altLang="ja-JP" sz="1400" dirty="0" smtClean="0">
              <a:latin typeface="Meiryo UI" panose="020B0604030504040204" pitchFamily="50" charset="-128"/>
              <a:ea typeface="Meiryo UI" panose="020B0604030504040204" pitchFamily="50" charset="-128"/>
            </a:endParaRPr>
          </a:p>
          <a:p>
            <a:pPr>
              <a:lnSpc>
                <a:spcPts val="2200"/>
              </a:lnSpc>
            </a:pPr>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ことが多く、その場合は放射</a:t>
            </a:r>
            <a:r>
              <a:rPr lang="ja-JP" altLang="en-US" sz="1400" dirty="0">
                <a:latin typeface="Meiryo UI" panose="020B0604030504040204" pitchFamily="50" charset="-128"/>
                <a:ea typeface="Meiryo UI" panose="020B0604030504040204" pitchFamily="50" charset="-128"/>
              </a:rPr>
              <a:t>線治療や薬物</a:t>
            </a:r>
            <a:r>
              <a:rPr lang="ja-JP" altLang="en-US" sz="1400" dirty="0" smtClean="0">
                <a:latin typeface="Meiryo UI" panose="020B0604030504040204" pitchFamily="50" charset="-128"/>
                <a:ea typeface="Meiryo UI" panose="020B0604030504040204" pitchFamily="50" charset="-128"/>
              </a:rPr>
              <a:t>療法</a:t>
            </a:r>
            <a:r>
              <a:rPr lang="ja-JP" altLang="en-US" sz="1400" dirty="0">
                <a:latin typeface="Meiryo UI" panose="020B0604030504040204" pitchFamily="50" charset="-128"/>
                <a:ea typeface="Meiryo UI" panose="020B0604030504040204" pitchFamily="50" charset="-128"/>
              </a:rPr>
              <a:t>のみで</a:t>
            </a:r>
            <a:r>
              <a:rPr lang="ja-JP" altLang="en-US" sz="1400" dirty="0" smtClean="0">
                <a:latin typeface="Meiryo UI" panose="020B0604030504040204" pitchFamily="50" charset="-128"/>
                <a:ea typeface="Meiryo UI" panose="020B0604030504040204" pitchFamily="50" charset="-128"/>
              </a:rPr>
              <a:t>治療が行われる。</a:t>
            </a:r>
            <a:endParaRPr lang="en-US" altLang="ja-JP" sz="1400" dirty="0">
              <a:latin typeface="Meiryo UI" panose="020B0604030504040204" pitchFamily="50" charset="-128"/>
              <a:ea typeface="Meiryo UI" panose="020B0604030504040204" pitchFamily="50" charset="-128"/>
            </a:endParaRPr>
          </a:p>
          <a:p>
            <a:pPr>
              <a:lnSpc>
                <a:spcPts val="2200"/>
              </a:lnSpc>
            </a:pPr>
            <a:r>
              <a:rPr lang="ja-JP" altLang="en-US" sz="1400" dirty="0" smtClean="0">
                <a:latin typeface="Meiryo UI" panose="020B0604030504040204" pitchFamily="50" charset="-128"/>
                <a:ea typeface="Meiryo UI" panose="020B0604030504040204" pitchFamily="50" charset="-128"/>
              </a:rPr>
              <a:t>　・院内</a:t>
            </a:r>
            <a:r>
              <a:rPr lang="ja-JP" altLang="en-US" sz="1400" dirty="0">
                <a:latin typeface="Meiryo UI" panose="020B0604030504040204" pitchFamily="50" charset="-128"/>
                <a:ea typeface="Meiryo UI" panose="020B0604030504040204" pitchFamily="50" charset="-128"/>
              </a:rPr>
              <a:t>がん登録データ（</a:t>
            </a:r>
            <a:r>
              <a:rPr lang="en-US" altLang="ja-JP" sz="1400" dirty="0">
                <a:latin typeface="Meiryo UI" panose="020B0604030504040204" pitchFamily="50" charset="-128"/>
                <a:ea typeface="Meiryo UI" panose="020B0604030504040204" pitchFamily="50" charset="-128"/>
              </a:rPr>
              <a:t>2016</a:t>
            </a:r>
            <a:r>
              <a:rPr lang="ja-JP" altLang="en-US" sz="1400" dirty="0">
                <a:latin typeface="Meiryo UI" panose="020B0604030504040204" pitchFamily="50" charset="-128"/>
                <a:ea typeface="Meiryo UI" panose="020B0604030504040204" pitchFamily="50" charset="-128"/>
              </a:rPr>
              <a:t>～</a:t>
            </a:r>
            <a:r>
              <a:rPr lang="en-US" altLang="ja-JP" sz="1400" dirty="0">
                <a:latin typeface="Meiryo UI" panose="020B0604030504040204" pitchFamily="50" charset="-128"/>
                <a:ea typeface="Meiryo UI" panose="020B0604030504040204" pitchFamily="50" charset="-128"/>
              </a:rPr>
              <a:t>2020</a:t>
            </a:r>
            <a:r>
              <a:rPr lang="ja-JP" altLang="en-US" sz="1400" dirty="0">
                <a:latin typeface="Meiryo UI" panose="020B0604030504040204" pitchFamily="50" charset="-128"/>
                <a:ea typeface="Meiryo UI" panose="020B0604030504040204" pitchFamily="50" charset="-128"/>
              </a:rPr>
              <a:t>年）によると、府拠点病院で対応している肺がん患者のステージは、</a:t>
            </a:r>
            <a:r>
              <a:rPr lang="en-US" altLang="ja-JP" sz="1400" dirty="0" smtClean="0">
                <a:latin typeface="Meiryo UI" panose="020B0604030504040204" pitchFamily="50" charset="-128"/>
                <a:ea typeface="Meiryo UI" panose="020B0604030504040204" pitchFamily="50" charset="-128"/>
              </a:rPr>
              <a:t>1</a:t>
            </a:r>
            <a:r>
              <a:rPr lang="ja-JP" altLang="en-US" sz="1400" dirty="0" smtClean="0">
                <a:latin typeface="Meiryo UI" panose="020B0604030504040204" pitchFamily="50" charset="-128"/>
                <a:ea typeface="Meiryo UI" panose="020B0604030504040204" pitchFamily="50" charset="-128"/>
              </a:rPr>
              <a:t>期</a:t>
            </a:r>
            <a:r>
              <a:rPr lang="ja-JP" altLang="en-US" sz="1400" dirty="0">
                <a:latin typeface="Meiryo UI" panose="020B0604030504040204" pitchFamily="50" charset="-128"/>
                <a:ea typeface="Meiryo UI" panose="020B0604030504040204" pitchFamily="50" charset="-128"/>
              </a:rPr>
              <a:t>・</a:t>
            </a:r>
            <a:r>
              <a:rPr lang="en-US" altLang="ja-JP" sz="1400" dirty="0">
                <a:latin typeface="Meiryo UI" panose="020B0604030504040204" pitchFamily="50" charset="-128"/>
                <a:ea typeface="Meiryo UI" panose="020B0604030504040204" pitchFamily="50" charset="-128"/>
              </a:rPr>
              <a:t>2</a:t>
            </a:r>
            <a:r>
              <a:rPr lang="ja-JP" altLang="en-US" sz="1400" dirty="0" smtClean="0">
                <a:latin typeface="Meiryo UI" panose="020B0604030504040204" pitchFamily="50" charset="-128"/>
                <a:ea typeface="Meiryo UI" panose="020B0604030504040204" pitchFamily="50" charset="-128"/>
              </a:rPr>
              <a:t>期　</a:t>
            </a:r>
            <a:endParaRPr lang="en-US" altLang="ja-JP" sz="1400" dirty="0" smtClean="0">
              <a:latin typeface="Meiryo UI" panose="020B0604030504040204" pitchFamily="50" charset="-128"/>
              <a:ea typeface="Meiryo UI" panose="020B0604030504040204" pitchFamily="50" charset="-128"/>
            </a:endParaRPr>
          </a:p>
          <a:p>
            <a:pPr>
              <a:lnSpc>
                <a:spcPts val="2200"/>
              </a:lnSpc>
            </a:pPr>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が</a:t>
            </a:r>
            <a:r>
              <a:rPr lang="en-US" altLang="ja-JP" sz="1400" dirty="0">
                <a:latin typeface="Meiryo UI" panose="020B0604030504040204" pitchFamily="50" charset="-128"/>
                <a:ea typeface="Meiryo UI" panose="020B0604030504040204" pitchFamily="50" charset="-128"/>
              </a:rPr>
              <a:t>48.1</a:t>
            </a:r>
            <a:r>
              <a:rPr lang="ja-JP" altLang="en-US" sz="1400" dirty="0">
                <a:latin typeface="Meiryo UI" panose="020B0604030504040204" pitchFamily="50" charset="-128"/>
                <a:ea typeface="Meiryo UI" panose="020B0604030504040204" pitchFamily="50" charset="-128"/>
              </a:rPr>
              <a:t>％、</a:t>
            </a:r>
            <a:r>
              <a:rPr lang="en-US" altLang="ja-JP" sz="1400" dirty="0">
                <a:latin typeface="Meiryo UI" panose="020B0604030504040204" pitchFamily="50" charset="-128"/>
                <a:ea typeface="Meiryo UI" panose="020B0604030504040204" pitchFamily="50" charset="-128"/>
              </a:rPr>
              <a:t>3</a:t>
            </a:r>
            <a:r>
              <a:rPr lang="ja-JP" altLang="en-US" sz="1400" dirty="0">
                <a:latin typeface="Meiryo UI" panose="020B0604030504040204" pitchFamily="50" charset="-128"/>
                <a:ea typeface="Meiryo UI" panose="020B0604030504040204" pitchFamily="50" charset="-128"/>
              </a:rPr>
              <a:t>期・</a:t>
            </a:r>
            <a:r>
              <a:rPr lang="en-US" altLang="ja-JP" sz="1400" dirty="0">
                <a:latin typeface="Meiryo UI" panose="020B0604030504040204" pitchFamily="50" charset="-128"/>
                <a:ea typeface="Meiryo UI" panose="020B0604030504040204" pitchFamily="50" charset="-128"/>
              </a:rPr>
              <a:t>4</a:t>
            </a:r>
            <a:r>
              <a:rPr lang="ja-JP" altLang="en-US" sz="1400" dirty="0">
                <a:latin typeface="Meiryo UI" panose="020B0604030504040204" pitchFamily="50" charset="-128"/>
                <a:ea typeface="Meiryo UI" panose="020B0604030504040204" pitchFamily="50" charset="-128"/>
              </a:rPr>
              <a:t>期は</a:t>
            </a:r>
            <a:r>
              <a:rPr lang="en-US" altLang="ja-JP" sz="1400" dirty="0">
                <a:latin typeface="Meiryo UI" panose="020B0604030504040204" pitchFamily="50" charset="-128"/>
                <a:ea typeface="Meiryo UI" panose="020B0604030504040204" pitchFamily="50" charset="-128"/>
              </a:rPr>
              <a:t>46</a:t>
            </a:r>
            <a:r>
              <a:rPr lang="ja-JP" altLang="en-US" sz="1400" dirty="0">
                <a:latin typeface="Meiryo UI" panose="020B0604030504040204" pitchFamily="50" charset="-128"/>
                <a:ea typeface="Meiryo UI" panose="020B0604030504040204" pitchFamily="50" charset="-128"/>
              </a:rPr>
              <a:t>％と</a:t>
            </a:r>
            <a:r>
              <a:rPr lang="ja-JP" altLang="en-US" sz="1400" dirty="0" smtClean="0">
                <a:latin typeface="Meiryo UI" panose="020B0604030504040204" pitchFamily="50" charset="-128"/>
                <a:ea typeface="Meiryo UI" panose="020B0604030504040204" pitchFamily="50" charset="-128"/>
              </a:rPr>
              <a:t>なって</a:t>
            </a:r>
            <a:r>
              <a:rPr lang="ja-JP" altLang="en-US" sz="1400" dirty="0">
                <a:latin typeface="Meiryo UI" panose="020B0604030504040204" pitchFamily="50" charset="-128"/>
                <a:ea typeface="Meiryo UI" panose="020B0604030504040204" pitchFamily="50" charset="-128"/>
              </a:rPr>
              <a:t>おり</a:t>
            </a:r>
            <a:r>
              <a:rPr lang="ja-JP" altLang="en-US" sz="1400" dirty="0" smtClean="0">
                <a:latin typeface="Meiryo UI" panose="020B0604030504040204" pitchFamily="50" charset="-128"/>
                <a:ea typeface="Meiryo UI" panose="020B0604030504040204" pitchFamily="50" charset="-128"/>
              </a:rPr>
              <a:t>、手術が適用とならない３期・４期は他の</a:t>
            </a:r>
            <a:r>
              <a:rPr lang="en-US" altLang="ja-JP" sz="1400" dirty="0" smtClean="0">
                <a:latin typeface="Meiryo UI" panose="020B0604030504040204" pitchFamily="50" charset="-128"/>
                <a:ea typeface="Meiryo UI" panose="020B0604030504040204" pitchFamily="50" charset="-128"/>
              </a:rPr>
              <a:t>4</a:t>
            </a:r>
            <a:r>
              <a:rPr lang="ja-JP" altLang="en-US" sz="1400" dirty="0" smtClean="0">
                <a:latin typeface="Meiryo UI" panose="020B0604030504040204" pitchFamily="50" charset="-128"/>
                <a:ea typeface="Meiryo UI" panose="020B0604030504040204" pitchFamily="50" charset="-128"/>
              </a:rPr>
              <a:t>大がんと比較して多い。</a:t>
            </a:r>
            <a:r>
              <a:rPr lang="en-US" altLang="ja-JP" sz="1400" dirty="0" smtClean="0">
                <a:latin typeface="Meiryo UI" panose="020B0604030504040204" pitchFamily="50" charset="-128"/>
                <a:ea typeface="Meiryo UI" panose="020B0604030504040204" pitchFamily="50" charset="-128"/>
              </a:rPr>
              <a:t>(※</a:t>
            </a:r>
            <a:r>
              <a:rPr lang="en-US" altLang="ja-JP" sz="1400" dirty="0">
                <a:latin typeface="Meiryo UI" panose="020B0604030504040204" pitchFamily="50" charset="-128"/>
                <a:ea typeface="Meiryo UI" panose="020B0604030504040204" pitchFamily="50" charset="-128"/>
              </a:rPr>
              <a:t>1</a:t>
            </a:r>
            <a:r>
              <a:rPr lang="en-US" altLang="ja-JP" sz="1400" dirty="0" smtClean="0">
                <a:latin typeface="Meiryo UI" panose="020B0604030504040204" pitchFamily="50" charset="-128"/>
                <a:ea typeface="Meiryo UI" panose="020B0604030504040204" pitchFamily="50" charset="-128"/>
              </a:rPr>
              <a:t>)</a:t>
            </a:r>
          </a:p>
          <a:p>
            <a:pPr>
              <a:lnSpc>
                <a:spcPts val="2200"/>
              </a:lnSpc>
            </a:pPr>
            <a:r>
              <a:rPr lang="en-US" altLang="ja-JP" sz="1400" dirty="0">
                <a:latin typeface="Meiryo UI" panose="020B0604030504040204" pitchFamily="50" charset="-128"/>
                <a:ea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また、他の</a:t>
            </a:r>
            <a:r>
              <a:rPr lang="en-US" altLang="ja-JP" sz="1400" dirty="0" smtClean="0">
                <a:latin typeface="Meiryo UI" panose="020B0604030504040204" pitchFamily="50" charset="-128"/>
                <a:ea typeface="Meiryo UI" panose="020B0604030504040204" pitchFamily="50" charset="-128"/>
              </a:rPr>
              <a:t>4</a:t>
            </a:r>
            <a:r>
              <a:rPr lang="ja-JP" altLang="en-US" sz="1400" dirty="0" smtClean="0">
                <a:latin typeface="Meiryo UI" panose="020B0604030504040204" pitchFamily="50" charset="-128"/>
                <a:ea typeface="Meiryo UI" panose="020B0604030504040204" pitchFamily="50" charset="-128"/>
              </a:rPr>
              <a:t>種は３期・４期でも手術が検討される場合がある。</a:t>
            </a:r>
            <a:r>
              <a:rPr lang="en-US" altLang="ja-JP" sz="1400" dirty="0" smtClean="0">
                <a:latin typeface="Meiryo UI" panose="020B0604030504040204" pitchFamily="50" charset="-128"/>
                <a:ea typeface="Meiryo UI" panose="020B0604030504040204" pitchFamily="50" charset="-128"/>
              </a:rPr>
              <a:t>(※2)</a:t>
            </a:r>
          </a:p>
          <a:p>
            <a:pPr>
              <a:lnSpc>
                <a:spcPts val="2200"/>
              </a:lnSpc>
            </a:pPr>
            <a:r>
              <a:rPr lang="ja-JP" altLang="en-US" sz="1400" b="1" dirty="0" smtClean="0">
                <a:latin typeface="Meiryo UI" panose="020B0604030504040204" pitchFamily="50" charset="-128"/>
                <a:ea typeface="Meiryo UI" panose="020B0604030504040204" pitchFamily="50" charset="-128"/>
              </a:rPr>
              <a:t>■地域等の特色</a:t>
            </a:r>
            <a:endParaRPr lang="en-US" altLang="ja-JP" sz="1400" b="1" dirty="0" smtClean="0">
              <a:latin typeface="Meiryo UI" panose="020B0604030504040204" pitchFamily="50" charset="-128"/>
              <a:ea typeface="Meiryo UI" panose="020B0604030504040204" pitchFamily="50" charset="-128"/>
            </a:endParaRPr>
          </a:p>
          <a:p>
            <a:pPr>
              <a:lnSpc>
                <a:spcPts val="2200"/>
              </a:lnSpc>
            </a:pPr>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・府内には３つの肺がんの府拠点病院</a:t>
            </a:r>
            <a:r>
              <a:rPr lang="en-US" altLang="ja-JP" sz="1400" dirty="0" smtClean="0">
                <a:latin typeface="Meiryo UI" panose="020B0604030504040204" pitchFamily="50" charset="-128"/>
                <a:ea typeface="Meiryo UI" panose="020B0604030504040204" pitchFamily="50" charset="-128"/>
              </a:rPr>
              <a:t>(※3)</a:t>
            </a:r>
            <a:r>
              <a:rPr lang="ja-JP" altLang="en-US" sz="1400" dirty="0" smtClean="0">
                <a:latin typeface="Meiryo UI" panose="020B0604030504040204" pitchFamily="50" charset="-128"/>
                <a:ea typeface="Meiryo UI" panose="020B0604030504040204" pitchFamily="50" charset="-128"/>
              </a:rPr>
              <a:t>があり、長年にわたり、手術に関しては肺がん拠点病院に患者を紹介し、</a:t>
            </a:r>
            <a:endParaRPr lang="en-US" altLang="ja-JP" sz="1400" dirty="0" smtClean="0">
              <a:latin typeface="Meiryo UI" panose="020B0604030504040204" pitchFamily="50" charset="-128"/>
              <a:ea typeface="Meiryo UI" panose="020B0604030504040204" pitchFamily="50" charset="-128"/>
            </a:endParaRPr>
          </a:p>
          <a:p>
            <a:pPr>
              <a:lnSpc>
                <a:spcPts val="2200"/>
              </a:lnSpc>
            </a:pPr>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地域で連携して集学的治療を提供している実態がある。肺がんの手術については、呼吸機能を低下させることなく切　</a:t>
            </a:r>
            <a:endParaRPr lang="en-US" altLang="ja-JP" sz="1400" dirty="0" smtClean="0">
              <a:latin typeface="Meiryo UI" panose="020B0604030504040204" pitchFamily="50" charset="-128"/>
              <a:ea typeface="Meiryo UI" panose="020B0604030504040204" pitchFamily="50" charset="-128"/>
            </a:endParaRPr>
          </a:p>
          <a:p>
            <a:pPr>
              <a:lnSpc>
                <a:spcPts val="2200"/>
              </a:lnSpc>
            </a:pPr>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除することが求められており、手術の難易度が高く、治療を集約化する傾向にある。</a:t>
            </a:r>
            <a:endParaRPr lang="en-US" altLang="ja-JP" sz="1400" dirty="0" smtClean="0">
              <a:latin typeface="Meiryo UI" panose="020B0604030504040204" pitchFamily="50" charset="-128"/>
              <a:ea typeface="Meiryo UI" panose="020B0604030504040204" pitchFamily="50" charset="-128"/>
            </a:endParaRPr>
          </a:p>
          <a:p>
            <a:pPr>
              <a:lnSpc>
                <a:spcPts val="2200"/>
              </a:lnSpc>
            </a:pPr>
            <a:r>
              <a:rPr lang="ja-JP" altLang="en-US" sz="1400" b="1" dirty="0" smtClean="0">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医師</a:t>
            </a:r>
            <a:r>
              <a:rPr lang="ja-JP" altLang="en-US" sz="1400" b="1" dirty="0" smtClean="0">
                <a:latin typeface="Meiryo UI" panose="020B0604030504040204" pitchFamily="50" charset="-128"/>
                <a:ea typeface="Meiryo UI" panose="020B0604030504040204" pitchFamily="50" charset="-128"/>
              </a:rPr>
              <a:t>確保上の課題</a:t>
            </a:r>
            <a:endParaRPr lang="en-US" altLang="ja-JP" sz="1400" b="1" dirty="0" smtClean="0">
              <a:latin typeface="Meiryo UI" panose="020B0604030504040204" pitchFamily="50" charset="-128"/>
              <a:ea typeface="Meiryo UI" panose="020B0604030504040204" pitchFamily="50" charset="-128"/>
            </a:endParaRPr>
          </a:p>
          <a:p>
            <a:pPr>
              <a:lnSpc>
                <a:spcPts val="2200"/>
              </a:lnSpc>
            </a:pPr>
            <a:r>
              <a:rPr lang="ja-JP" altLang="en-US" sz="1400" dirty="0" smtClean="0">
                <a:latin typeface="Meiryo UI" panose="020B0604030504040204" pitchFamily="50" charset="-128"/>
                <a:ea typeface="Meiryo UI" panose="020B0604030504040204" pitchFamily="50" charset="-128"/>
              </a:rPr>
              <a:t>　・肺がんを診療できる医師が少ないため、医師が確保しにくい面がある。</a:t>
            </a:r>
            <a:endParaRPr lang="en-US" altLang="ja-JP" sz="1400" dirty="0">
              <a:latin typeface="Meiryo UI" panose="020B0604030504040204" pitchFamily="50" charset="-128"/>
              <a:ea typeface="Meiryo UI" panose="020B0604030504040204" pitchFamily="50" charset="-128"/>
            </a:endParaRPr>
          </a:p>
          <a:p>
            <a:pPr>
              <a:lnSpc>
                <a:spcPts val="2200"/>
              </a:lnSpc>
            </a:pPr>
            <a:r>
              <a:rPr lang="en-US" altLang="ja-JP" sz="1400" dirty="0" smtClean="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（府内の呼吸器</a:t>
            </a:r>
            <a:r>
              <a:rPr lang="ja-JP" altLang="en-US" sz="1400" dirty="0">
                <a:latin typeface="Meiryo UI" panose="020B0604030504040204" pitchFamily="50" charset="-128"/>
                <a:ea typeface="Meiryo UI" panose="020B0604030504040204" pitchFamily="50" charset="-128"/>
              </a:rPr>
              <a:t>外科</a:t>
            </a:r>
            <a:r>
              <a:rPr lang="ja-JP" altLang="en-US" sz="1400" dirty="0" smtClean="0">
                <a:latin typeface="Meiryo UI" panose="020B0604030504040204" pitchFamily="50" charset="-128"/>
                <a:ea typeface="Meiryo UI" panose="020B0604030504040204" pitchFamily="50" charset="-128"/>
              </a:rPr>
              <a:t>専門医</a:t>
            </a:r>
            <a:r>
              <a:rPr lang="en-US" altLang="ja-JP" sz="1400" dirty="0" smtClean="0">
                <a:latin typeface="Meiryo UI" panose="020B0604030504040204" pitchFamily="50" charset="-128"/>
                <a:ea typeface="Meiryo UI" panose="020B0604030504040204" pitchFamily="50" charset="-128"/>
              </a:rPr>
              <a:t>131</a:t>
            </a:r>
            <a:r>
              <a:rPr lang="ja-JP" altLang="en-US" sz="1400" dirty="0" smtClean="0">
                <a:latin typeface="Meiryo UI" panose="020B0604030504040204" pitchFamily="50" charset="-128"/>
                <a:ea typeface="Meiryo UI" panose="020B0604030504040204" pitchFamily="50" charset="-128"/>
              </a:rPr>
              <a:t>人</a:t>
            </a:r>
            <a:r>
              <a:rPr lang="en-US" altLang="ja-JP" sz="1400" dirty="0" smtClean="0">
                <a:latin typeface="Meiryo UI" panose="020B0604030504040204" pitchFamily="50" charset="-128"/>
                <a:ea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rPr>
              <a:t>乳腺</a:t>
            </a:r>
            <a:r>
              <a:rPr lang="ja-JP" altLang="en-US" sz="1400" dirty="0">
                <a:latin typeface="Meiryo UI" panose="020B0604030504040204" pitchFamily="50" charset="-128"/>
                <a:ea typeface="Meiryo UI" panose="020B0604030504040204" pitchFamily="50" charset="-128"/>
              </a:rPr>
              <a:t>専門医・指導医</a:t>
            </a:r>
            <a:r>
              <a:rPr lang="en-US" altLang="ja-JP" sz="1400" dirty="0">
                <a:latin typeface="Meiryo UI" panose="020B0604030504040204" pitchFamily="50" charset="-128"/>
                <a:ea typeface="Meiryo UI" panose="020B0604030504040204" pitchFamily="50" charset="-128"/>
              </a:rPr>
              <a:t>187</a:t>
            </a:r>
            <a:r>
              <a:rPr lang="ja-JP" altLang="en-US" sz="1400" dirty="0" smtClean="0">
                <a:latin typeface="Meiryo UI" panose="020B0604030504040204" pitchFamily="50" charset="-128"/>
                <a:ea typeface="Meiryo UI" panose="020B0604030504040204" pitchFamily="50" charset="-128"/>
              </a:rPr>
              <a:t>人・乳腺</a:t>
            </a:r>
            <a:r>
              <a:rPr lang="ja-JP" altLang="en-US" sz="1400" dirty="0">
                <a:latin typeface="Meiryo UI" panose="020B0604030504040204" pitchFamily="50" charset="-128"/>
                <a:ea typeface="Meiryo UI" panose="020B0604030504040204" pitchFamily="50" charset="-128"/>
              </a:rPr>
              <a:t>認定医</a:t>
            </a:r>
            <a:r>
              <a:rPr lang="en-US" altLang="ja-JP" sz="1400" dirty="0">
                <a:latin typeface="Meiryo UI" panose="020B0604030504040204" pitchFamily="50" charset="-128"/>
                <a:ea typeface="Meiryo UI" panose="020B0604030504040204" pitchFamily="50" charset="-128"/>
              </a:rPr>
              <a:t>138</a:t>
            </a:r>
            <a:r>
              <a:rPr lang="ja-JP" altLang="en-US" sz="1400" dirty="0" smtClean="0">
                <a:latin typeface="Meiryo UI" panose="020B0604030504040204" pitchFamily="50" charset="-128"/>
                <a:ea typeface="Meiryo UI" panose="020B0604030504040204" pitchFamily="50" charset="-128"/>
              </a:rPr>
              <a:t>人</a:t>
            </a:r>
            <a:r>
              <a:rPr lang="en-US" altLang="ja-JP" sz="1400" dirty="0" smtClean="0">
                <a:latin typeface="Meiryo UI" panose="020B0604030504040204" pitchFamily="50" charset="-128"/>
                <a:ea typeface="Meiryo UI" panose="020B0604030504040204" pitchFamily="50" charset="-128"/>
              </a:rPr>
              <a:t>/</a:t>
            </a:r>
            <a:r>
              <a:rPr lang="zh-CN" altLang="en-US" sz="1400" dirty="0" smtClean="0">
                <a:latin typeface="Meiryo UI" panose="020B0604030504040204" pitchFamily="50" charset="-128"/>
                <a:ea typeface="Meiryo UI" panose="020B0604030504040204" pitchFamily="50" charset="-128"/>
              </a:rPr>
              <a:t>日本</a:t>
            </a:r>
            <a:r>
              <a:rPr lang="zh-CN" altLang="en-US" sz="1400" dirty="0">
                <a:latin typeface="Meiryo UI" panose="020B0604030504040204" pitchFamily="50" charset="-128"/>
                <a:ea typeface="Meiryo UI" panose="020B0604030504040204" pitchFamily="50" charset="-128"/>
              </a:rPr>
              <a:t>消化器学会</a:t>
            </a:r>
            <a:r>
              <a:rPr lang="zh-CN" altLang="en-US" sz="1400" dirty="0" smtClean="0">
                <a:latin typeface="Meiryo UI" panose="020B0604030504040204" pitchFamily="50" charset="-128"/>
                <a:ea typeface="Meiryo UI" panose="020B0604030504040204" pitchFamily="50" charset="-128"/>
              </a:rPr>
              <a:t>専門医</a:t>
            </a:r>
            <a:r>
              <a:rPr lang="zh-CN"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a:t>
            </a:r>
            <a:endParaRPr lang="en-US" altLang="ja-JP" sz="1400" dirty="0" smtClean="0">
              <a:latin typeface="Meiryo UI" panose="020B0604030504040204" pitchFamily="50" charset="-128"/>
              <a:ea typeface="Meiryo UI" panose="020B0604030504040204" pitchFamily="50" charset="-128"/>
            </a:endParaRPr>
          </a:p>
          <a:p>
            <a:pPr>
              <a:lnSpc>
                <a:spcPts val="2200"/>
              </a:lnSpc>
            </a:pPr>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a:t>
            </a:r>
            <a:r>
              <a:rPr lang="en-US" altLang="zh-CN" sz="1400" dirty="0" smtClean="0">
                <a:latin typeface="Meiryo UI" panose="020B0604030504040204" pitchFamily="50" charset="-128"/>
                <a:ea typeface="Meiryo UI" panose="020B0604030504040204" pitchFamily="50" charset="-128"/>
              </a:rPr>
              <a:t>1985</a:t>
            </a:r>
            <a:r>
              <a:rPr lang="zh-CN" altLang="en-US" sz="1400" dirty="0" smtClean="0">
                <a:latin typeface="Meiryo UI" panose="020B0604030504040204" pitchFamily="50" charset="-128"/>
                <a:ea typeface="Meiryo UI" panose="020B0604030504040204" pitchFamily="50" charset="-128"/>
              </a:rPr>
              <a:t>人</a:t>
            </a:r>
            <a:r>
              <a:rPr lang="en-US" altLang="zh-CN" sz="1400" dirty="0" smtClean="0">
                <a:latin typeface="Meiryo UI" panose="020B0604030504040204" pitchFamily="50" charset="-128"/>
                <a:ea typeface="Meiryo UI" panose="020B0604030504040204" pitchFamily="50" charset="-128"/>
              </a:rPr>
              <a:t>/</a:t>
            </a:r>
            <a:r>
              <a:rPr lang="zh-CN" altLang="en-US" sz="1400" dirty="0">
                <a:latin typeface="Meiryo UI" panose="020B0604030504040204" pitchFamily="50" charset="-128"/>
                <a:ea typeface="Meiryo UI" panose="020B0604030504040204" pitchFamily="50" charset="-128"/>
              </a:rPr>
              <a:t>日本外科学会　</a:t>
            </a:r>
            <a:r>
              <a:rPr lang="zh-CN" altLang="en-US" sz="1400" dirty="0" smtClean="0">
                <a:latin typeface="Meiryo UI" panose="020B0604030504040204" pitchFamily="50" charset="-128"/>
                <a:ea typeface="Meiryo UI" panose="020B0604030504040204" pitchFamily="50" charset="-128"/>
              </a:rPr>
              <a:t>専門医 </a:t>
            </a:r>
            <a:r>
              <a:rPr lang="en-US" altLang="zh-CN" sz="1400" dirty="0" smtClean="0">
                <a:latin typeface="Meiryo UI" panose="020B0604030504040204" pitchFamily="50" charset="-128"/>
                <a:ea typeface="Meiryo UI" panose="020B0604030504040204" pitchFamily="50" charset="-128"/>
              </a:rPr>
              <a:t>1997</a:t>
            </a:r>
            <a:r>
              <a:rPr lang="ja-JP" altLang="en-US" sz="1400" dirty="0" smtClean="0">
                <a:latin typeface="Meiryo UI" panose="020B0604030504040204" pitchFamily="50" charset="-128"/>
                <a:ea typeface="Meiryo UI" panose="020B0604030504040204" pitchFamily="50" charset="-128"/>
              </a:rPr>
              <a:t>人）</a:t>
            </a:r>
            <a:endParaRPr lang="en-US" altLang="ja-JP" sz="1400" dirty="0">
              <a:latin typeface="Meiryo UI" panose="020B0604030504040204" pitchFamily="50" charset="-128"/>
              <a:ea typeface="Meiryo UI" panose="020B0604030504040204" pitchFamily="50" charset="-128"/>
            </a:endParaRPr>
          </a:p>
        </p:txBody>
      </p:sp>
      <p:sp>
        <p:nvSpPr>
          <p:cNvPr id="8" name="テキスト ボックス 7"/>
          <p:cNvSpPr txBox="1"/>
          <p:nvPr/>
        </p:nvSpPr>
        <p:spPr>
          <a:xfrm>
            <a:off x="204626" y="4992635"/>
            <a:ext cx="8734745" cy="1438855"/>
          </a:xfrm>
          <a:prstGeom prst="rect">
            <a:avLst/>
          </a:prstGeom>
          <a:noFill/>
          <a:ln>
            <a:noFill/>
            <a:prstDash val="dash"/>
          </a:ln>
        </p:spPr>
        <p:txBody>
          <a:bodyPr wrap="square" rtlCol="0">
            <a:spAutoFit/>
          </a:bodyPr>
          <a:lstStyle/>
          <a:p>
            <a:pPr>
              <a:lnSpc>
                <a:spcPts val="2100"/>
              </a:lnSpc>
            </a:pPr>
            <a:r>
              <a:rPr lang="en-US" altLang="ja-JP" sz="1400" dirty="0">
                <a:latin typeface="Meiryo UI" panose="020B0604030504040204" pitchFamily="50" charset="-128"/>
                <a:ea typeface="Meiryo UI" panose="020B0604030504040204" pitchFamily="50" charset="-128"/>
              </a:rPr>
              <a:t>(</a:t>
            </a:r>
            <a:r>
              <a:rPr lang="en-US" altLang="ja-JP" sz="1400" dirty="0" smtClean="0">
                <a:latin typeface="Meiryo UI" panose="020B0604030504040204" pitchFamily="50" charset="-128"/>
                <a:ea typeface="Meiryo UI" panose="020B0604030504040204" pitchFamily="50" charset="-128"/>
              </a:rPr>
              <a:t>※1)</a:t>
            </a:r>
            <a:r>
              <a:rPr lang="ja-JP" altLang="en-US" sz="1400" dirty="0" smtClean="0">
                <a:latin typeface="Meiryo UI" panose="020B0604030504040204" pitchFamily="50" charset="-128"/>
                <a:ea typeface="Meiryo UI" panose="020B0604030504040204" pitchFamily="50" charset="-128"/>
              </a:rPr>
              <a:t>府拠点で診療するがんの３期・４期の割合：胃がん</a:t>
            </a:r>
            <a:r>
              <a:rPr lang="en-US" altLang="ja-JP" sz="1400" dirty="0" smtClean="0">
                <a:latin typeface="Meiryo UI" panose="020B0604030504040204" pitchFamily="50" charset="-128"/>
                <a:ea typeface="Meiryo UI" panose="020B0604030504040204" pitchFamily="50" charset="-128"/>
              </a:rPr>
              <a:t>25.6</a:t>
            </a:r>
            <a:r>
              <a:rPr lang="ja-JP" altLang="en-US" sz="1400" dirty="0" smtClean="0">
                <a:latin typeface="Meiryo UI" panose="020B0604030504040204" pitchFamily="50" charset="-128"/>
                <a:ea typeface="Meiryo UI" panose="020B0604030504040204" pitchFamily="50" charset="-128"/>
              </a:rPr>
              <a:t>％、大腸がん</a:t>
            </a:r>
            <a:r>
              <a:rPr lang="en-US" altLang="ja-JP" sz="1400" dirty="0" smtClean="0">
                <a:latin typeface="Meiryo UI" panose="020B0604030504040204" pitchFamily="50" charset="-128"/>
                <a:ea typeface="Meiryo UI" panose="020B0604030504040204" pitchFamily="50" charset="-128"/>
              </a:rPr>
              <a:t>32.4</a:t>
            </a:r>
            <a:r>
              <a:rPr lang="ja-JP" altLang="en-US" sz="1400" dirty="0" smtClean="0">
                <a:latin typeface="Meiryo UI" panose="020B0604030504040204" pitchFamily="50" charset="-128"/>
                <a:ea typeface="Meiryo UI" panose="020B0604030504040204" pitchFamily="50" charset="-128"/>
              </a:rPr>
              <a:t>％、乳がん</a:t>
            </a:r>
            <a:r>
              <a:rPr lang="en-US" altLang="ja-JP" sz="1400" dirty="0" smtClean="0">
                <a:latin typeface="Meiryo UI" panose="020B0604030504040204" pitchFamily="50" charset="-128"/>
                <a:ea typeface="Meiryo UI" panose="020B0604030504040204" pitchFamily="50" charset="-128"/>
              </a:rPr>
              <a:t>12.4%</a:t>
            </a:r>
            <a:r>
              <a:rPr lang="ja-JP" altLang="en-US" sz="1400" dirty="0" err="1" smtClean="0">
                <a:latin typeface="Meiryo UI" panose="020B0604030504040204" pitchFamily="50" charset="-128"/>
                <a:ea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rPr>
              <a:t>肝がん</a:t>
            </a:r>
            <a:r>
              <a:rPr lang="en-US" altLang="ja-JP" sz="1400" dirty="0" smtClean="0">
                <a:latin typeface="Meiryo UI" panose="020B0604030504040204" pitchFamily="50" charset="-128"/>
                <a:ea typeface="Meiryo UI" panose="020B0604030504040204" pitchFamily="50" charset="-128"/>
              </a:rPr>
              <a:t>34.5</a:t>
            </a:r>
            <a:r>
              <a:rPr lang="ja-JP" altLang="en-US" sz="1400" dirty="0" smtClean="0">
                <a:latin typeface="Meiryo UI" panose="020B0604030504040204" pitchFamily="50" charset="-128"/>
                <a:ea typeface="Meiryo UI" panose="020B0604030504040204" pitchFamily="50" charset="-128"/>
              </a:rPr>
              <a:t>％</a:t>
            </a:r>
            <a:endParaRPr lang="en-US" altLang="ja-JP" sz="1400" dirty="0" smtClean="0">
              <a:latin typeface="Meiryo UI" panose="020B0604030504040204" pitchFamily="50" charset="-128"/>
              <a:ea typeface="Meiryo UI" panose="020B0604030504040204" pitchFamily="50" charset="-128"/>
            </a:endParaRPr>
          </a:p>
          <a:p>
            <a:pPr>
              <a:lnSpc>
                <a:spcPts val="2100"/>
              </a:lnSpc>
            </a:pPr>
            <a:r>
              <a:rPr lang="en-US" altLang="ja-JP" sz="1400" dirty="0">
                <a:latin typeface="Meiryo UI" panose="020B0604030504040204" pitchFamily="50" charset="-128"/>
                <a:ea typeface="Meiryo UI" panose="020B0604030504040204" pitchFamily="50" charset="-128"/>
              </a:rPr>
              <a:t>(</a:t>
            </a:r>
            <a:r>
              <a:rPr lang="en-US" altLang="ja-JP" sz="1400" dirty="0" smtClean="0">
                <a:latin typeface="Meiryo UI" panose="020B0604030504040204" pitchFamily="50" charset="-128"/>
                <a:ea typeface="Meiryo UI" panose="020B0604030504040204" pitchFamily="50" charset="-128"/>
              </a:rPr>
              <a:t>※2) </a:t>
            </a:r>
            <a:r>
              <a:rPr lang="ja-JP" altLang="en-US" sz="1400" dirty="0" smtClean="0">
                <a:latin typeface="Meiryo UI" panose="020B0604030504040204" pitchFamily="50" charset="-128"/>
                <a:ea typeface="Meiryo UI" panose="020B0604030504040204" pitchFamily="50" charset="-128"/>
              </a:rPr>
              <a:t>・胃がん：遠隔転移がなければ手術適用（遠隔転移があっても特定の転移の状況により、手術検討の場合あり）</a:t>
            </a:r>
            <a:endParaRPr lang="en-US" altLang="ja-JP" sz="1400" dirty="0" smtClean="0">
              <a:latin typeface="Meiryo UI" panose="020B0604030504040204" pitchFamily="50" charset="-128"/>
              <a:ea typeface="Meiryo UI" panose="020B0604030504040204" pitchFamily="50" charset="-128"/>
            </a:endParaRPr>
          </a:p>
          <a:p>
            <a:pPr>
              <a:lnSpc>
                <a:spcPts val="2100"/>
              </a:lnSpc>
            </a:pPr>
            <a:r>
              <a:rPr lang="en-US" altLang="ja-JP" sz="1400" dirty="0">
                <a:latin typeface="Meiryo UI" panose="020B0604030504040204" pitchFamily="50" charset="-128"/>
                <a:ea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・大腸がん・肝がん：４期の一部まで手術適用　　</a:t>
            </a:r>
            <a:endParaRPr lang="en-US" altLang="ja-JP" sz="1400" dirty="0" smtClean="0">
              <a:latin typeface="Meiryo UI" panose="020B0604030504040204" pitchFamily="50" charset="-128"/>
              <a:ea typeface="Meiryo UI" panose="020B0604030504040204" pitchFamily="50" charset="-128"/>
            </a:endParaRPr>
          </a:p>
          <a:p>
            <a:pPr>
              <a:lnSpc>
                <a:spcPts val="2100"/>
              </a:lnSpc>
            </a:pPr>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・乳がん：３</a:t>
            </a:r>
            <a:r>
              <a:rPr lang="en-US" altLang="ja-JP" sz="1400" dirty="0" smtClean="0">
                <a:latin typeface="Meiryo UI" panose="020B0604030504040204" pitchFamily="50" charset="-128"/>
                <a:ea typeface="Meiryo UI" panose="020B0604030504040204" pitchFamily="50" charset="-128"/>
              </a:rPr>
              <a:t>A</a:t>
            </a:r>
            <a:r>
              <a:rPr lang="ja-JP" altLang="en-US" sz="1400" dirty="0" smtClean="0">
                <a:latin typeface="Meiryo UI" panose="020B0604030504040204" pitchFamily="50" charset="-128"/>
                <a:ea typeface="Meiryo UI" panose="020B0604030504040204" pitchFamily="50" charset="-128"/>
              </a:rPr>
              <a:t>期まで手術適用（３</a:t>
            </a:r>
            <a:r>
              <a:rPr lang="en-US" altLang="ja-JP" sz="1400" dirty="0" smtClean="0">
                <a:latin typeface="Meiryo UI" panose="020B0604030504040204" pitchFamily="50" charset="-128"/>
                <a:ea typeface="Meiryo UI" panose="020B0604030504040204" pitchFamily="50" charset="-128"/>
              </a:rPr>
              <a:t>B</a:t>
            </a:r>
            <a:r>
              <a:rPr lang="ja-JP" altLang="en-US" sz="1400" dirty="0" smtClean="0">
                <a:latin typeface="Meiryo UI" panose="020B0604030504040204" pitchFamily="50" charset="-128"/>
                <a:ea typeface="Meiryo UI" panose="020B0604030504040204" pitchFamily="50" charset="-128"/>
              </a:rPr>
              <a:t>期以降も症状により手術適用の場合あり）</a:t>
            </a:r>
            <a:endParaRPr lang="en-US" altLang="ja-JP" sz="1400" dirty="0" smtClean="0">
              <a:latin typeface="Meiryo UI" panose="020B0604030504040204" pitchFamily="50" charset="-128"/>
              <a:ea typeface="Meiryo UI" panose="020B0604030504040204" pitchFamily="50" charset="-128"/>
            </a:endParaRPr>
          </a:p>
          <a:p>
            <a:pPr>
              <a:lnSpc>
                <a:spcPts val="2100"/>
              </a:lnSpc>
            </a:pPr>
            <a:r>
              <a:rPr lang="en-US" altLang="ja-JP" sz="1400" dirty="0" smtClean="0">
                <a:latin typeface="Meiryo UI" panose="020B0604030504040204" pitchFamily="50" charset="-128"/>
                <a:ea typeface="Meiryo UI" panose="020B0604030504040204" pitchFamily="50" charset="-128"/>
              </a:rPr>
              <a:t>(※3)</a:t>
            </a:r>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（豊能）刀根山</a:t>
            </a:r>
            <a:r>
              <a:rPr lang="ja-JP" altLang="en-US" sz="1400" dirty="0">
                <a:latin typeface="Meiryo UI" panose="020B0604030504040204" pitchFamily="50" charset="-128"/>
                <a:ea typeface="Meiryo UI" panose="020B0604030504040204" pitchFamily="50" charset="-128"/>
              </a:rPr>
              <a:t>医療</a:t>
            </a:r>
            <a:r>
              <a:rPr lang="ja-JP" altLang="en-US" sz="1400" dirty="0" smtClean="0">
                <a:latin typeface="Meiryo UI" panose="020B0604030504040204" pitchFamily="50" charset="-128"/>
                <a:ea typeface="Meiryo UI" panose="020B0604030504040204" pitchFamily="50" charset="-128"/>
              </a:rPr>
              <a:t>センター、</a:t>
            </a:r>
            <a:r>
              <a:rPr lang="ja-JP" altLang="en-US" sz="1400" dirty="0">
                <a:latin typeface="Meiryo UI" panose="020B0604030504040204" pitchFamily="50" charset="-128"/>
                <a:ea typeface="Meiryo UI" panose="020B0604030504040204" pitchFamily="50" charset="-128"/>
              </a:rPr>
              <a:t>（南河内）はびきの医療</a:t>
            </a:r>
            <a:r>
              <a:rPr lang="ja-JP" altLang="en-US" sz="1400" dirty="0" smtClean="0">
                <a:latin typeface="Meiryo UI" panose="020B0604030504040204" pitchFamily="50" charset="-128"/>
                <a:ea typeface="Meiryo UI" panose="020B0604030504040204" pitchFamily="50" charset="-128"/>
              </a:rPr>
              <a:t>センター、（堺市）近畿</a:t>
            </a:r>
            <a:r>
              <a:rPr lang="ja-JP" altLang="en-US" sz="1400" dirty="0">
                <a:latin typeface="Meiryo UI" panose="020B0604030504040204" pitchFamily="50" charset="-128"/>
                <a:ea typeface="Meiryo UI" panose="020B0604030504040204" pitchFamily="50" charset="-128"/>
              </a:rPr>
              <a:t>中央呼吸器</a:t>
            </a:r>
            <a:r>
              <a:rPr lang="ja-JP" altLang="en-US" sz="1400" dirty="0" smtClean="0">
                <a:latin typeface="Meiryo UI" panose="020B0604030504040204" pitchFamily="50" charset="-128"/>
                <a:ea typeface="Meiryo UI" panose="020B0604030504040204" pitchFamily="50" charset="-128"/>
              </a:rPr>
              <a:t>センター</a:t>
            </a:r>
            <a:endParaRPr lang="en-US" altLang="ja-JP" sz="1400" dirty="0" smtClean="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8611067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1"/>
          <p:cNvSpPr txBox="1"/>
          <p:nvPr/>
        </p:nvSpPr>
        <p:spPr>
          <a:xfrm>
            <a:off x="0" y="22798"/>
            <a:ext cx="9144000" cy="504999"/>
          </a:xfrm>
          <a:prstGeom prst="rect">
            <a:avLst/>
          </a:prstGeom>
          <a:solidFill>
            <a:srgbClr val="1F497D">
              <a:lumMod val="50000"/>
            </a:srgbClr>
          </a:solidFill>
          <a:ln w="9525" cmpd="sng">
            <a:noFill/>
          </a:ln>
          <a:effectLst/>
        </p:spPr>
        <p:txBody>
          <a:bodyPr wrap="square" tIns="0" bIns="0" rtlCol="0" anchor="ctr" anchorCtr="0">
            <a:noAutofit/>
          </a:bodyPr>
          <a:lstStyle/>
          <a:p>
            <a:pPr lvl="0">
              <a:defRPr/>
            </a:pPr>
            <a:r>
              <a:rPr lang="ja-JP" altLang="en-US" sz="2000" b="1" kern="0" dirty="0">
                <a:solidFill>
                  <a:srgbClr val="FFFFFF"/>
                </a:solidFill>
                <a:latin typeface="Meiryo UI" panose="020B0604030504040204" pitchFamily="50" charset="-128"/>
                <a:ea typeface="Meiryo UI" panose="020B0604030504040204" pitchFamily="50" charset="-128"/>
                <a:cs typeface="Times New Roman"/>
              </a:rPr>
              <a:t>１</a:t>
            </a:r>
            <a:r>
              <a:rPr kumimoji="0" lang="ja-JP" altLang="en-US" sz="2000" b="1" i="0" u="none" strike="noStrike" kern="0" cap="none" spc="0" normalizeH="0" baseline="0" noProof="0" dirty="0" smtClean="0">
                <a:ln>
                  <a:noFill/>
                </a:ln>
                <a:solidFill>
                  <a:srgbClr val="FFFFFF"/>
                </a:solidFill>
                <a:effectLst/>
                <a:uLnTx/>
                <a:uFillTx/>
                <a:latin typeface="Meiryo UI" panose="020B0604030504040204" pitchFamily="50" charset="-128"/>
                <a:ea typeface="Meiryo UI" panose="020B0604030504040204" pitchFamily="50" charset="-128"/>
                <a:cs typeface="Times New Roman"/>
              </a:rPr>
              <a:t> </a:t>
            </a:r>
            <a:r>
              <a:rPr kumimoji="0" lang="en-US" altLang="ja-JP" sz="2000" b="1" i="0" u="none" strike="noStrike" kern="0" cap="none" spc="0" normalizeH="0" baseline="0" noProof="0" dirty="0" smtClean="0">
                <a:ln>
                  <a:noFill/>
                </a:ln>
                <a:solidFill>
                  <a:srgbClr val="FFFFFF"/>
                </a:solidFill>
                <a:effectLst/>
                <a:uLnTx/>
                <a:uFillTx/>
                <a:latin typeface="Meiryo UI" panose="020B0604030504040204" pitchFamily="50" charset="-128"/>
                <a:ea typeface="Meiryo UI" panose="020B0604030504040204" pitchFamily="50" charset="-128"/>
                <a:cs typeface="Times New Roman"/>
              </a:rPr>
              <a:t>(</a:t>
            </a:r>
            <a:r>
              <a:rPr kumimoji="0" lang="ja-JP" altLang="en-US" sz="2000" b="1" i="0" u="none" strike="noStrike" kern="0" cap="none" spc="0" normalizeH="0" baseline="0" noProof="0" dirty="0" smtClean="0">
                <a:ln>
                  <a:noFill/>
                </a:ln>
                <a:solidFill>
                  <a:srgbClr val="FFFFFF"/>
                </a:solidFill>
                <a:effectLst/>
                <a:uLnTx/>
                <a:uFillTx/>
                <a:latin typeface="Meiryo UI" panose="020B0604030504040204" pitchFamily="50" charset="-128"/>
                <a:ea typeface="Meiryo UI" panose="020B0604030504040204" pitchFamily="50" charset="-128"/>
                <a:cs typeface="Times New Roman"/>
              </a:rPr>
              <a:t>４</a:t>
            </a:r>
            <a:r>
              <a:rPr kumimoji="0" lang="en-US" altLang="ja-JP" sz="2000" b="1" i="0" u="none" strike="noStrike" kern="0" cap="none" spc="0" normalizeH="0" baseline="0" noProof="0" dirty="0" smtClean="0">
                <a:ln>
                  <a:noFill/>
                </a:ln>
                <a:solidFill>
                  <a:srgbClr val="FFFFFF"/>
                </a:solidFill>
                <a:effectLst/>
                <a:uLnTx/>
                <a:uFillTx/>
                <a:latin typeface="Meiryo UI" panose="020B0604030504040204" pitchFamily="50" charset="-128"/>
                <a:ea typeface="Meiryo UI" panose="020B0604030504040204" pitchFamily="50" charset="-128"/>
                <a:cs typeface="Times New Roman"/>
              </a:rPr>
              <a:t>)</a:t>
            </a:r>
            <a:r>
              <a:rPr kumimoji="0" lang="ja-JP" altLang="en-US" sz="2000" b="1" i="0" u="none" strike="noStrike" kern="0" cap="none" spc="0" normalizeH="0" baseline="0" noProof="0" dirty="0" err="1" smtClean="0">
                <a:ln>
                  <a:noFill/>
                </a:ln>
                <a:solidFill>
                  <a:srgbClr val="FFFFFF"/>
                </a:solidFill>
                <a:effectLst/>
                <a:uLnTx/>
                <a:uFillTx/>
                <a:latin typeface="Meiryo UI" panose="020B0604030504040204" pitchFamily="50" charset="-128"/>
                <a:ea typeface="Meiryo UI" panose="020B0604030504040204" pitchFamily="50" charset="-128"/>
                <a:cs typeface="Times New Roman"/>
              </a:rPr>
              <a:t>ー</a:t>
            </a:r>
            <a:r>
              <a:rPr lang="ja-JP" altLang="en-US" sz="2000" b="1" kern="0" noProof="0" dirty="0">
                <a:solidFill>
                  <a:srgbClr val="FFFFFF"/>
                </a:solidFill>
                <a:latin typeface="Meiryo UI" panose="020B0604030504040204" pitchFamily="50" charset="-128"/>
                <a:ea typeface="Meiryo UI" panose="020B0604030504040204" pitchFamily="50" charset="-128"/>
                <a:cs typeface="Times New Roman"/>
              </a:rPr>
              <a:t>２</a:t>
            </a:r>
            <a:r>
              <a:rPr kumimoji="0" lang="ja-JP" altLang="en-US" sz="2000" b="1" i="0" u="none" strike="noStrike" kern="0" cap="none" spc="0" normalizeH="0" baseline="0" noProof="0" dirty="0" smtClean="0">
                <a:ln>
                  <a:noFill/>
                </a:ln>
                <a:solidFill>
                  <a:srgbClr val="FFFFFF"/>
                </a:solidFill>
                <a:effectLst/>
                <a:uLnTx/>
                <a:uFillTx/>
                <a:latin typeface="Meiryo UI" panose="020B0604030504040204" pitchFamily="50" charset="-128"/>
                <a:ea typeface="Meiryo UI" panose="020B0604030504040204" pitchFamily="50" charset="-128"/>
                <a:cs typeface="Times New Roman"/>
              </a:rPr>
              <a:t>　</a:t>
            </a:r>
            <a:r>
              <a:rPr lang="ja-JP" altLang="en-US" sz="2000" b="1" kern="0" dirty="0">
                <a:solidFill>
                  <a:srgbClr val="FFFFFF"/>
                </a:solidFill>
                <a:latin typeface="Meiryo UI" panose="020B0604030504040204" pitchFamily="50" charset="-128"/>
                <a:ea typeface="Meiryo UI" panose="020B0604030504040204" pitchFamily="50" charset="-128"/>
                <a:cs typeface="Times New Roman"/>
              </a:rPr>
              <a:t>自院での集学的治療を提供する体制がない病院の取扱い</a:t>
            </a:r>
            <a:r>
              <a:rPr kumimoji="0" lang="ja-JP" altLang="en-US" sz="2000" b="1" i="0" u="none" strike="noStrike" kern="0" cap="none" spc="0" normalizeH="0" baseline="0" noProof="0" dirty="0" smtClean="0">
                <a:ln>
                  <a:noFill/>
                </a:ln>
                <a:solidFill>
                  <a:srgbClr val="FFFFFF"/>
                </a:solidFill>
                <a:effectLst/>
                <a:uLnTx/>
                <a:uFillTx/>
                <a:latin typeface="Meiryo UI" panose="020B0604030504040204" pitchFamily="50" charset="-128"/>
                <a:ea typeface="Meiryo UI" panose="020B0604030504040204" pitchFamily="50" charset="-128"/>
                <a:cs typeface="Times New Roman"/>
              </a:rPr>
              <a:t>（検討）</a:t>
            </a:r>
            <a:endParaRPr kumimoji="0" lang="ja-JP" altLang="en-US" sz="2000" b="1" i="0" u="none" strike="noStrike" kern="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Times New Roman"/>
            </a:endParaRPr>
          </a:p>
        </p:txBody>
      </p:sp>
      <p:sp>
        <p:nvSpPr>
          <p:cNvPr id="7" name="テキスト ボックス 6"/>
          <p:cNvSpPr txBox="1"/>
          <p:nvPr/>
        </p:nvSpPr>
        <p:spPr>
          <a:xfrm>
            <a:off x="225381" y="1535576"/>
            <a:ext cx="8693238" cy="400110"/>
          </a:xfrm>
          <a:prstGeom prst="rect">
            <a:avLst/>
          </a:prstGeom>
          <a:noFill/>
          <a:ln>
            <a:noFill/>
          </a:ln>
        </p:spPr>
        <p:txBody>
          <a:bodyPr wrap="square" rtlCol="0">
            <a:spAutoFit/>
          </a:bodyPr>
          <a:lstStyle/>
          <a:p>
            <a:pPr lvl="0">
              <a:lnSpc>
                <a:spcPts val="2400"/>
              </a:lnSpc>
            </a:pPr>
            <a:r>
              <a:rPr lang="ja-JP" altLang="en-US" sz="1600" dirty="0">
                <a:solidFill>
                  <a:prstClr val="black"/>
                </a:solidFill>
                <a:latin typeface="Meiryo UI" panose="020B0604030504040204" pitchFamily="50" charset="-128"/>
                <a:ea typeface="Meiryo UI" panose="020B0604030504040204" pitchFamily="50" charset="-128"/>
              </a:rPr>
              <a:t>５大がんすべてで集学的治療を自院で提供できる体制を有しない病院は、拠点病院の指定</a:t>
            </a:r>
            <a:r>
              <a:rPr lang="ja-JP" altLang="en-US" sz="1600" dirty="0" smtClean="0">
                <a:solidFill>
                  <a:prstClr val="black"/>
                </a:solidFill>
                <a:latin typeface="Meiryo UI" panose="020B0604030504040204" pitchFamily="50" charset="-128"/>
                <a:ea typeface="Meiryo UI" panose="020B0604030504040204" pitchFamily="50" charset="-128"/>
              </a:rPr>
              <a:t>からはずす</a:t>
            </a:r>
            <a:r>
              <a:rPr lang="ja-JP" altLang="en-US" sz="1600" dirty="0">
                <a:solidFill>
                  <a:prstClr val="black"/>
                </a:solidFill>
                <a:latin typeface="Meiryo UI" panose="020B0604030504040204" pitchFamily="50" charset="-128"/>
                <a:ea typeface="Meiryo UI" panose="020B0604030504040204" pitchFamily="50" charset="-128"/>
              </a:rPr>
              <a:t>。</a:t>
            </a:r>
            <a:endParaRPr kumimoji="0"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9" name="スライド番号プレースホルダー 8"/>
          <p:cNvSpPr>
            <a:spLocks noGrp="1"/>
          </p:cNvSpPr>
          <p:nvPr>
            <p:ph type="sldNum" sz="quarter" idx="12"/>
          </p:nvPr>
        </p:nvSpPr>
        <p:spPr>
          <a:xfrm>
            <a:off x="7086600" y="6472193"/>
            <a:ext cx="2057400"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EDE3AD1-F2D3-4350-9CA3-EF0FD7A3BA10}" type="slidenum">
              <a:rPr kumimoji="1" lang="ja-JP"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8</a:t>
            </a:fld>
            <a:endParaRPr kumimoji="1" lang="ja-JP" altLang="en-US" sz="1200" b="0" i="0" u="none" strike="noStrike" kern="1200" cap="none" spc="0" normalizeH="0" baseline="0" noProof="0" dirty="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2" name="テキスト ボックス 1"/>
          <p:cNvSpPr txBox="1"/>
          <p:nvPr/>
        </p:nvSpPr>
        <p:spPr>
          <a:xfrm>
            <a:off x="105006" y="1175853"/>
            <a:ext cx="5098628"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8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8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案１</a:t>
            </a:r>
            <a:r>
              <a:rPr kumimoji="1" lang="en-US" altLang="ja-JP" sz="18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8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２</a:t>
            </a:r>
            <a:r>
              <a:rPr kumimoji="1" lang="en-US" altLang="ja-JP" sz="18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graphicFrame>
        <p:nvGraphicFramePr>
          <p:cNvPr id="8" name="表 7"/>
          <p:cNvGraphicFramePr>
            <a:graphicFrameLocks noGrp="1"/>
          </p:cNvGraphicFramePr>
          <p:nvPr>
            <p:extLst>
              <p:ext uri="{D42A27DB-BD31-4B8C-83A1-F6EECF244321}">
                <p14:modId xmlns:p14="http://schemas.microsoft.com/office/powerpoint/2010/main" val="544841768"/>
              </p:ext>
            </p:extLst>
          </p:nvPr>
        </p:nvGraphicFramePr>
        <p:xfrm>
          <a:off x="762804" y="2484234"/>
          <a:ext cx="7618392" cy="3433961"/>
        </p:xfrm>
        <a:graphic>
          <a:graphicData uri="http://schemas.openxmlformats.org/drawingml/2006/table">
            <a:tbl>
              <a:tblPr firstRow="1" bandRow="1">
                <a:tableStyleId>{5C22544A-7EE6-4342-B048-85BDC9FD1C3A}</a:tableStyleId>
              </a:tblPr>
              <a:tblGrid>
                <a:gridCol w="3791923">
                  <a:extLst>
                    <a:ext uri="{9D8B030D-6E8A-4147-A177-3AD203B41FA5}">
                      <a16:colId xmlns:a16="http://schemas.microsoft.com/office/drawing/2014/main" val="2342265941"/>
                    </a:ext>
                  </a:extLst>
                </a:gridCol>
                <a:gridCol w="3826469">
                  <a:extLst>
                    <a:ext uri="{9D8B030D-6E8A-4147-A177-3AD203B41FA5}">
                      <a16:colId xmlns:a16="http://schemas.microsoft.com/office/drawing/2014/main" val="1731820817"/>
                    </a:ext>
                  </a:extLst>
                </a:gridCol>
              </a:tblGrid>
              <a:tr h="581953">
                <a:tc>
                  <a:txBody>
                    <a:bodyPr/>
                    <a:lstStyle/>
                    <a:p>
                      <a:pPr marL="133350" indent="-133350" algn="ctr" defTabSz="914400" rtl="0" eaLnBrk="1" latinLnBrk="0" hangingPunct="1">
                        <a:spcAft>
                          <a:spcPts val="0"/>
                        </a:spcAft>
                      </a:pPr>
                      <a:r>
                        <a:rPr kumimoji="1" lang="ja-JP" sz="1400"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メリット</a:t>
                      </a:r>
                    </a:p>
                  </a:txBody>
                  <a:tcPr marL="68580" marR="68580" marT="0" marB="0" anchor="ctr"/>
                </a:tc>
                <a:tc>
                  <a:txBody>
                    <a:bodyPr/>
                    <a:lstStyle/>
                    <a:p>
                      <a:pPr marL="133350" indent="-133350" algn="ctr" defTabSz="914400" rtl="0" eaLnBrk="1" latinLnBrk="0" hangingPunct="1">
                        <a:spcAft>
                          <a:spcPts val="0"/>
                        </a:spcAft>
                      </a:pPr>
                      <a:r>
                        <a:rPr kumimoji="1" lang="ja-JP" sz="1400"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課題</a:t>
                      </a:r>
                    </a:p>
                  </a:txBody>
                  <a:tcPr marL="68580" marR="68580" marT="0" marB="0" anchor="ctr"/>
                </a:tc>
                <a:extLst>
                  <a:ext uri="{0D108BD9-81ED-4DB2-BD59-A6C34878D82A}">
                    <a16:rowId xmlns:a16="http://schemas.microsoft.com/office/drawing/2014/main" val="230792426"/>
                  </a:ext>
                </a:extLst>
              </a:tr>
              <a:tr h="725219">
                <a:tc rowSpan="4">
                  <a:txBody>
                    <a:bodyPr/>
                    <a:lstStyle/>
                    <a:p>
                      <a:pPr algn="l">
                        <a:spcAft>
                          <a:spcPts val="0"/>
                        </a:spcAft>
                      </a:pPr>
                      <a:r>
                        <a:rPr lang="ja-JP" sz="1400" kern="100" dirty="0">
                          <a:effectLst/>
                          <a:latin typeface="Meiryo UI" panose="020B0604030504040204" pitchFamily="50" charset="-128"/>
                          <a:ea typeface="Meiryo UI" panose="020B0604030504040204" pitchFamily="50" charset="-128"/>
                          <a:cs typeface="Times New Roman" panose="02020603050405020304" pitchFamily="18" charset="0"/>
                        </a:rPr>
                        <a:t>・府がん</a:t>
                      </a:r>
                      <a:r>
                        <a:rPr lang="ja-JP"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拠点</a:t>
                      </a:r>
                      <a:r>
                        <a:rPr lang="ja-JP" altLang="en-US"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病院</a:t>
                      </a:r>
                      <a:r>
                        <a:rPr lang="ja-JP"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の</a:t>
                      </a:r>
                      <a:r>
                        <a:rPr lang="ja-JP" sz="1400" kern="100" dirty="0">
                          <a:effectLst/>
                          <a:latin typeface="Meiryo UI" panose="020B0604030504040204" pitchFamily="50" charset="-128"/>
                          <a:ea typeface="Meiryo UI" panose="020B0604030504040204" pitchFamily="50" charset="-128"/>
                          <a:cs typeface="Times New Roman" panose="02020603050405020304" pitchFamily="18" charset="0"/>
                        </a:rPr>
                        <a:t>位置づけが明確に</a:t>
                      </a:r>
                      <a:r>
                        <a:rPr lang="ja-JP"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なる</a:t>
                      </a:r>
                      <a:endParaRPr lang="en-US" altLang="ja-JP" sz="1400" kern="100" dirty="0" smtClean="0">
                        <a:effectLst/>
                        <a:latin typeface="Meiryo UI" panose="020B0604030504040204" pitchFamily="50" charset="-128"/>
                        <a:ea typeface="Meiryo UI" panose="020B0604030504040204" pitchFamily="50" charset="-128"/>
                        <a:cs typeface="Times New Roman" panose="02020603050405020304" pitchFamily="18" charset="0"/>
                      </a:endParaRPr>
                    </a:p>
                    <a:p>
                      <a:pPr algn="l">
                        <a:spcAft>
                          <a:spcPts val="0"/>
                        </a:spcAft>
                      </a:pPr>
                      <a:endParaRPr lang="en-US" altLang="ja-JP" sz="1400" kern="100" dirty="0" smtClean="0">
                        <a:effectLst/>
                        <a:latin typeface="Meiryo UI" panose="020B0604030504040204" pitchFamily="50" charset="-128"/>
                        <a:ea typeface="Meiryo UI" panose="020B0604030504040204" pitchFamily="50" charset="-128"/>
                        <a:cs typeface="Times New Roman" panose="02020603050405020304" pitchFamily="18" charset="0"/>
                      </a:endParaRPr>
                    </a:p>
                    <a:p>
                      <a:pPr algn="l">
                        <a:spcAft>
                          <a:spcPts val="0"/>
                        </a:spcAft>
                      </a:pPr>
                      <a:endParaRPr lang="en-US" altLang="ja-JP" sz="1400" kern="100" dirty="0" smtClean="0">
                        <a:effectLst/>
                        <a:latin typeface="Meiryo UI" panose="020B0604030504040204" pitchFamily="50" charset="-128"/>
                        <a:ea typeface="Meiryo UI" panose="020B0604030504040204" pitchFamily="50" charset="-128"/>
                        <a:cs typeface="Times New Roman" panose="02020603050405020304" pitchFamily="18" charset="0"/>
                      </a:endParaRPr>
                    </a:p>
                    <a:p>
                      <a:pPr algn="l">
                        <a:spcAft>
                          <a:spcPts val="0"/>
                        </a:spcAft>
                      </a:pPr>
                      <a:endParaRPr lang="en-US" altLang="ja-JP" sz="1400" kern="100" dirty="0" smtClean="0">
                        <a:effectLst/>
                        <a:latin typeface="Meiryo UI" panose="020B0604030504040204" pitchFamily="50" charset="-128"/>
                        <a:ea typeface="Meiryo UI" panose="020B0604030504040204" pitchFamily="50" charset="-128"/>
                        <a:cs typeface="Times New Roman" panose="02020603050405020304" pitchFamily="18" charset="0"/>
                      </a:endParaRPr>
                    </a:p>
                    <a:p>
                      <a:pPr algn="l">
                        <a:spcAft>
                          <a:spcPts val="0"/>
                        </a:spcAft>
                      </a:pPr>
                      <a:endParaRPr lang="en-US" altLang="ja-JP" sz="1400" kern="100" dirty="0" smtClean="0">
                        <a:effectLst/>
                        <a:latin typeface="Meiryo UI" panose="020B0604030504040204" pitchFamily="50" charset="-128"/>
                        <a:ea typeface="Meiryo UI" panose="020B0604030504040204" pitchFamily="50" charset="-128"/>
                        <a:cs typeface="Times New Roman" panose="02020603050405020304" pitchFamily="18" charset="0"/>
                      </a:endParaRPr>
                    </a:p>
                    <a:p>
                      <a:pPr algn="l">
                        <a:spcAft>
                          <a:spcPts val="0"/>
                        </a:spcAft>
                      </a:pPr>
                      <a:endParaRPr lang="en-US" altLang="ja-JP" sz="1400" kern="100" dirty="0" smtClean="0">
                        <a:effectLst/>
                        <a:latin typeface="Meiryo UI" panose="020B0604030504040204" pitchFamily="50" charset="-128"/>
                        <a:ea typeface="Meiryo UI" panose="020B0604030504040204" pitchFamily="50" charset="-128"/>
                        <a:cs typeface="Times New Roman" panose="02020603050405020304" pitchFamily="18" charset="0"/>
                      </a:endParaRPr>
                    </a:p>
                    <a:p>
                      <a:pPr algn="l">
                        <a:spcAft>
                          <a:spcPts val="0"/>
                        </a:spcAft>
                      </a:pPr>
                      <a:endParaRPr lang="en-US" altLang="ja-JP" sz="1400" kern="100" dirty="0" smtClean="0">
                        <a:effectLst/>
                        <a:latin typeface="Meiryo UI" panose="020B0604030504040204" pitchFamily="50" charset="-128"/>
                        <a:ea typeface="Meiryo UI" panose="020B0604030504040204" pitchFamily="50" charset="-128"/>
                        <a:cs typeface="Times New Roman" panose="02020603050405020304" pitchFamily="18" charset="0"/>
                      </a:endParaRPr>
                    </a:p>
                    <a:p>
                      <a:pPr algn="l">
                        <a:spcAft>
                          <a:spcPts val="0"/>
                        </a:spcAft>
                      </a:pPr>
                      <a:endParaRPr lang="en-US" altLang="ja-JP" sz="1400" kern="100" dirty="0" smtClean="0">
                        <a:effectLst/>
                        <a:latin typeface="Meiryo UI" panose="020B0604030504040204" pitchFamily="50" charset="-128"/>
                        <a:ea typeface="Meiryo UI" panose="020B0604030504040204" pitchFamily="50" charset="-128"/>
                        <a:cs typeface="Times New Roman" panose="02020603050405020304" pitchFamily="18" charset="0"/>
                      </a:endParaRPr>
                    </a:p>
                    <a:p>
                      <a:pPr algn="l">
                        <a:spcAft>
                          <a:spcPts val="0"/>
                        </a:spcAft>
                      </a:pPr>
                      <a:endParaRPr lang="en-US" altLang="ja-JP" sz="1400" kern="100" dirty="0" smtClean="0">
                        <a:effectLst/>
                        <a:latin typeface="Meiryo UI" panose="020B0604030504040204" pitchFamily="50" charset="-128"/>
                        <a:ea typeface="Meiryo UI" panose="020B0604030504040204" pitchFamily="50" charset="-128"/>
                        <a:cs typeface="Times New Roman" panose="02020603050405020304" pitchFamily="18" charset="0"/>
                      </a:endParaRPr>
                    </a:p>
                    <a:p>
                      <a:pPr algn="l">
                        <a:spcAft>
                          <a:spcPts val="0"/>
                        </a:spcAft>
                      </a:pPr>
                      <a:endParaRPr lang="en-US" altLang="ja-JP" sz="1400" kern="100" dirty="0" smtClean="0">
                        <a:effectLst/>
                        <a:latin typeface="Meiryo UI" panose="020B0604030504040204" pitchFamily="50" charset="-128"/>
                        <a:ea typeface="Meiryo UI" panose="020B0604030504040204" pitchFamily="50" charset="-128"/>
                        <a:cs typeface="Times New Roman" panose="02020603050405020304" pitchFamily="18" charset="0"/>
                      </a:endParaRPr>
                    </a:p>
                    <a:p>
                      <a:pPr algn="l">
                        <a:spcAft>
                          <a:spcPts val="0"/>
                        </a:spcAft>
                      </a:pPr>
                      <a:endParaRPr lang="en-US" altLang="ja-JP" sz="1400" kern="100" dirty="0" smtClean="0">
                        <a:effectLst/>
                        <a:latin typeface="Meiryo UI" panose="020B0604030504040204" pitchFamily="50" charset="-128"/>
                        <a:ea typeface="Meiryo UI" panose="020B0604030504040204" pitchFamily="50" charset="-128"/>
                        <a:cs typeface="Times New Roman" panose="02020603050405020304" pitchFamily="18" charset="0"/>
                      </a:endParaRPr>
                    </a:p>
                    <a:p>
                      <a:pPr algn="l">
                        <a:spcAft>
                          <a:spcPts val="0"/>
                        </a:spcAft>
                      </a:pP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l">
                        <a:spcAft>
                          <a:spcPts val="0"/>
                        </a:spcAft>
                      </a:pPr>
                      <a:r>
                        <a:rPr lang="ja-JP" sz="1400" kern="100" dirty="0">
                          <a:effectLst/>
                          <a:latin typeface="Meiryo UI" panose="020B0604030504040204" pitchFamily="50" charset="-128"/>
                          <a:ea typeface="Meiryo UI" panose="020B0604030504040204" pitchFamily="50" charset="-128"/>
                          <a:cs typeface="Times New Roman" panose="02020603050405020304" pitchFamily="18" charset="0"/>
                        </a:rPr>
                        <a:t>・府の関与がなく</a:t>
                      </a:r>
                      <a:r>
                        <a:rPr lang="ja-JP"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な</a:t>
                      </a:r>
                      <a:r>
                        <a:rPr lang="ja-JP" altLang="en-US"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り、診療体制のみならず、相談支援や緩和ケアの質の低下の可能性がある</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868738263"/>
                  </a:ext>
                </a:extLst>
              </a:tr>
              <a:tr h="586023">
                <a:tc vMerge="1">
                  <a:txBody>
                    <a:bodyPr/>
                    <a:lstStyle/>
                    <a:p>
                      <a:pPr algn="ctr">
                        <a:spcAft>
                          <a:spcPts val="0"/>
                        </a:spcAft>
                      </a:pPr>
                      <a:endParaRPr lang="ja-JP" alt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l">
                        <a:spcAft>
                          <a:spcPts val="0"/>
                        </a:spcAft>
                      </a:pPr>
                      <a:r>
                        <a:rPr lang="ja-JP"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南河内</a:t>
                      </a:r>
                      <a:r>
                        <a:rPr lang="ja-JP"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圏域</a:t>
                      </a:r>
                      <a:r>
                        <a:rPr lang="ja-JP" altLang="en-US"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に</a:t>
                      </a:r>
                      <a:r>
                        <a:rPr lang="ja-JP"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府</a:t>
                      </a:r>
                      <a:r>
                        <a:rPr lang="ja-JP" altLang="en-US"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が指定する</a:t>
                      </a:r>
                      <a:r>
                        <a:rPr lang="ja-JP"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病院</a:t>
                      </a:r>
                      <a:r>
                        <a:rPr lang="ja-JP" sz="1400" kern="100" dirty="0">
                          <a:effectLst/>
                          <a:latin typeface="Meiryo UI" panose="020B0604030504040204" pitchFamily="50" charset="-128"/>
                          <a:ea typeface="Meiryo UI" panose="020B0604030504040204" pitchFamily="50" charset="-128"/>
                          <a:cs typeface="Times New Roman" panose="02020603050405020304" pitchFamily="18" charset="0"/>
                        </a:rPr>
                        <a:t>がなくなる</a:t>
                      </a:r>
                    </a:p>
                  </a:txBody>
                  <a:tcPr marL="68580" marR="68580" marT="0" marB="0" anchor="ctr"/>
                </a:tc>
                <a:extLst>
                  <a:ext uri="{0D108BD9-81ED-4DB2-BD59-A6C34878D82A}">
                    <a16:rowId xmlns:a16="http://schemas.microsoft.com/office/drawing/2014/main" val="3530465907"/>
                  </a:ext>
                </a:extLst>
              </a:tr>
              <a:tr h="1023274">
                <a:tc vMerge="1">
                  <a:txBody>
                    <a:bodyPr/>
                    <a:lstStyle/>
                    <a:p>
                      <a:pPr algn="ctr">
                        <a:spcAft>
                          <a:spcPts val="0"/>
                        </a:spcAft>
                      </a:pPr>
                      <a:endParaRPr lang="ja-JP" alt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l">
                        <a:spcAft>
                          <a:spcPts val="0"/>
                        </a:spcAft>
                      </a:pPr>
                      <a:r>
                        <a:rPr lang="ja-JP" sz="1400" kern="100" dirty="0">
                          <a:effectLst/>
                          <a:latin typeface="Meiryo UI" panose="020B0604030504040204" pitchFamily="50" charset="-128"/>
                          <a:ea typeface="Meiryo UI" panose="020B0604030504040204" pitchFamily="50" charset="-128"/>
                          <a:cs typeface="Times New Roman" panose="02020603050405020304" pitchFamily="18" charset="0"/>
                        </a:rPr>
                        <a:t>・「拠点病院」の指定からはずれないように、例えば治療実績が豊富とは言えない医師で診療体制を確保する医療機関が生じる可能性がある</a:t>
                      </a:r>
                    </a:p>
                  </a:txBody>
                  <a:tcPr marL="68580" marR="68580" marT="0" marB="0" anchor="ctr"/>
                </a:tc>
                <a:extLst>
                  <a:ext uri="{0D108BD9-81ED-4DB2-BD59-A6C34878D82A}">
                    <a16:rowId xmlns:a16="http://schemas.microsoft.com/office/drawing/2014/main" val="2051817998"/>
                  </a:ext>
                </a:extLst>
              </a:tr>
              <a:tr h="517492">
                <a:tc vMerge="1">
                  <a:txBody>
                    <a:bodyPr/>
                    <a:lstStyle/>
                    <a:p>
                      <a:pPr algn="ctr">
                        <a:spcAft>
                          <a:spcPts val="0"/>
                        </a:spcAft>
                      </a:pPr>
                      <a:endParaRPr lang="ja-JP" alt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l">
                        <a:spcAft>
                          <a:spcPts val="0"/>
                        </a:spcAft>
                      </a:pPr>
                      <a:r>
                        <a:rPr lang="ja-JP" altLang="en-US"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・府の指定を受けていたことで確保されていた地域の連携体制が脆弱になる可能性がある</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479618875"/>
                  </a:ext>
                </a:extLst>
              </a:tr>
            </a:tbl>
          </a:graphicData>
        </a:graphic>
      </p:graphicFrame>
      <p:sp>
        <p:nvSpPr>
          <p:cNvPr id="10" name="テキスト ボックス 9"/>
          <p:cNvSpPr txBox="1"/>
          <p:nvPr/>
        </p:nvSpPr>
        <p:spPr>
          <a:xfrm>
            <a:off x="105006" y="712463"/>
            <a:ext cx="8433012" cy="369332"/>
          </a:xfrm>
          <a:prstGeom prst="rect">
            <a:avLst/>
          </a:prstGeom>
          <a:noFill/>
          <a:ln>
            <a:solidFill>
              <a:schemeClr val="tx1"/>
            </a:solidFill>
          </a:ln>
        </p:spPr>
        <p:txBody>
          <a:bodyPr wrap="square" rtlCol="0">
            <a:spAutoFit/>
          </a:bodyPr>
          <a:lstStyle/>
          <a:p>
            <a:r>
              <a:rPr kumimoji="1" lang="ja-JP" altLang="en-US" b="1" dirty="0">
                <a:latin typeface="Meiryo UI" panose="020B0604030504040204" pitchFamily="50" charset="-128"/>
                <a:ea typeface="Meiryo UI" panose="020B0604030504040204" pitchFamily="50" charset="-128"/>
              </a:rPr>
              <a:t>論点１</a:t>
            </a:r>
            <a:r>
              <a:rPr kumimoji="1" lang="en-US" altLang="ja-JP" b="1" dirty="0">
                <a:latin typeface="Meiryo UI" panose="020B0604030504040204" pitchFamily="50" charset="-128"/>
                <a:ea typeface="Meiryo UI" panose="020B0604030504040204" pitchFamily="50" charset="-128"/>
              </a:rPr>
              <a:t>:</a:t>
            </a:r>
            <a:r>
              <a:rPr kumimoji="1" lang="ja-JP" altLang="en-US" b="1" dirty="0">
                <a:latin typeface="Meiryo UI" panose="020B0604030504040204" pitchFamily="50" charset="-128"/>
                <a:ea typeface="Meiryo UI" panose="020B0604030504040204" pitchFamily="50" charset="-128"/>
              </a:rPr>
              <a:t>自院での集学的治療を提供する体制がない病院の取扱いについて</a:t>
            </a:r>
            <a:endParaRPr kumimoji="1" lang="en-US" altLang="ja-JP"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4683667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6379</TotalTime>
  <Words>8209</Words>
  <Application>Microsoft Office PowerPoint</Application>
  <PresentationFormat>画面に合わせる (4:3)</PresentationFormat>
  <Paragraphs>911</Paragraphs>
  <Slides>16</Slides>
  <Notes>16</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16</vt:i4>
      </vt:variant>
    </vt:vector>
  </HeadingPairs>
  <TitlesOfParts>
    <vt:vector size="27" baseType="lpstr">
      <vt:lpstr>BIZ UDPゴシック</vt:lpstr>
      <vt:lpstr>Meiryo UI</vt:lpstr>
      <vt:lpstr>ＭＳ Ｐゴシック</vt:lpstr>
      <vt:lpstr>游ゴシック</vt:lpstr>
      <vt:lpstr>游ゴシック Light</vt:lpstr>
      <vt:lpstr>游明朝</vt:lpstr>
      <vt:lpstr>Arial</vt:lpstr>
      <vt:lpstr>Calibri</vt:lpstr>
      <vt:lpstr>Calibri Light</vt:lpstr>
      <vt:lpstr>Times New Roman</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清田　正彰</dc:creator>
  <cp:lastModifiedBy>有馬　久未</cp:lastModifiedBy>
  <cp:revision>499</cp:revision>
  <cp:lastPrinted>2023-06-26T08:40:12Z</cp:lastPrinted>
  <dcterms:created xsi:type="dcterms:W3CDTF">2022-11-18T01:26:27Z</dcterms:created>
  <dcterms:modified xsi:type="dcterms:W3CDTF">2023-07-04T01:10:25Z</dcterms:modified>
</cp:coreProperties>
</file>