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4" r:id="rId2"/>
    <p:sldId id="263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9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30D9E-5541-4E7D-92AE-FE27CE3B4210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C74CF-2974-43C2-B1BA-968B087660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474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3F529-7817-45D6-BEB3-183E26F1A381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C3252-D045-46E0-8C0C-4A93F0530C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75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defTabSz="917575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5EA79ACE-9C85-4AD6-9C58-2B8DF996693C}" type="slidenum">
              <a:rPr lang="en-US" altLang="ja-JP" sz="1200" smtClean="0"/>
              <a:pPr eaLnBrk="1" hangingPunct="1"/>
              <a:t>2</a:t>
            </a:fld>
            <a:endParaRPr lang="en-US" altLang="ja-JP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5963" y="744538"/>
            <a:ext cx="5380037" cy="3725862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18050"/>
            <a:ext cx="4991100" cy="44767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 smtClean="0">
              <a:ea typeface="ＭＳ Ｐ明朝" pitchFamily="1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43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51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2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88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65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518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83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19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8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01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60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5D10F-AF4F-4F6E-8233-B4FE7360FC7B}" type="datetimeFigureOut">
              <a:rPr kumimoji="1" lang="ja-JP" altLang="en-US" smtClean="0"/>
              <a:t>2017/2/3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79EB7-D9F7-4720-820E-4C84C0A7F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09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2"/>
          <p:cNvSpPr txBox="1">
            <a:spLocks noChangeArrowheads="1"/>
          </p:cNvSpPr>
          <p:nvPr/>
        </p:nvSpPr>
        <p:spPr bwMode="auto">
          <a:xfrm>
            <a:off x="128464" y="67886"/>
            <a:ext cx="950580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600" b="1" dirty="0" smtClean="0"/>
              <a:t>第三期がん</a:t>
            </a:r>
            <a:r>
              <a:rPr lang="ja-JP" altLang="en-US" sz="1600" b="1" dirty="0"/>
              <a:t>対策推進基本計画策定</a:t>
            </a:r>
            <a:r>
              <a:rPr lang="ja-JP" altLang="en-US" sz="1600" b="1" dirty="0" smtClean="0"/>
              <a:t>スケジュール（国）　　　　　　　　　　　　　　　　　　　　　　　　　　　　　　　　　　　　　　　　　　　　　　　　　　　　　　　　　　     </a:t>
            </a:r>
            <a:endParaRPr lang="ja-JP" altLang="en-US" sz="1600" b="1" dirty="0"/>
          </a:p>
        </p:txBody>
      </p:sp>
      <p:graphicFrame>
        <p:nvGraphicFramePr>
          <p:cNvPr id="5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174541"/>
              </p:ext>
            </p:extLst>
          </p:nvPr>
        </p:nvGraphicFramePr>
        <p:xfrm>
          <a:off x="128464" y="476672"/>
          <a:ext cx="9505062" cy="3511610"/>
        </p:xfrm>
        <a:graphic>
          <a:graphicData uri="http://schemas.openxmlformats.org/drawingml/2006/table">
            <a:tbl>
              <a:tblPr/>
              <a:tblGrid>
                <a:gridCol w="1129574"/>
                <a:gridCol w="663025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  <a:gridCol w="701133"/>
              </a:tblGrid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平成２８年度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075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第三期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がん対策推進基本計画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514242"/>
              </p:ext>
            </p:extLst>
          </p:nvPr>
        </p:nvGraphicFramePr>
        <p:xfrm>
          <a:off x="128464" y="4437112"/>
          <a:ext cx="9505808" cy="2304256"/>
        </p:xfrm>
        <a:graphic>
          <a:graphicData uri="http://schemas.openxmlformats.org/drawingml/2006/table">
            <a:tbl>
              <a:tblPr/>
              <a:tblGrid>
                <a:gridCol w="1152880"/>
                <a:gridCol w="612701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834577"/>
              </a:tblGrid>
              <a:tr h="4161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平成２９年度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881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第三期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がん対策推進基本計画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4232920" y="105273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59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15" name="正方形/長方形 14"/>
          <p:cNvSpPr/>
          <p:nvPr/>
        </p:nvSpPr>
        <p:spPr>
          <a:xfrm>
            <a:off x="7706369" y="1052736"/>
            <a:ext cx="360040" cy="214836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次期基本計画骨子案提示</a:t>
            </a:r>
            <a:endParaRPr kumimoji="1" lang="ja-JP" altLang="en-US" sz="1200" b="1" dirty="0"/>
          </a:p>
        </p:txBody>
      </p:sp>
      <p:sp>
        <p:nvSpPr>
          <p:cNvPr id="16" name="正方形/長方形 15"/>
          <p:cNvSpPr/>
          <p:nvPr/>
        </p:nvSpPr>
        <p:spPr>
          <a:xfrm>
            <a:off x="9057456" y="1052736"/>
            <a:ext cx="360040" cy="216024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次期基本計画諮問・答申</a:t>
            </a:r>
            <a:endParaRPr kumimoji="1" lang="ja-JP" altLang="en-US" sz="1200" b="1" dirty="0"/>
          </a:p>
        </p:txBody>
      </p:sp>
      <p:sp>
        <p:nvSpPr>
          <p:cNvPr id="17" name="角丸四角形 16"/>
          <p:cNvSpPr/>
          <p:nvPr/>
        </p:nvSpPr>
        <p:spPr>
          <a:xfrm>
            <a:off x="1402743" y="4941168"/>
            <a:ext cx="1224136" cy="1728192"/>
          </a:xfrm>
          <a:prstGeom prst="roundRect">
            <a:avLst>
              <a:gd name="adj" fmla="val 10368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パブリック</a:t>
            </a:r>
            <a:endParaRPr kumimoji="1" lang="en-US" altLang="ja-JP" sz="1400" b="1" dirty="0" smtClean="0"/>
          </a:p>
          <a:p>
            <a:pPr algn="ctr"/>
            <a:r>
              <a:rPr kumimoji="1" lang="ja-JP" altLang="en-US" sz="1400" b="1" dirty="0" smtClean="0"/>
              <a:t>コメント＆</a:t>
            </a:r>
            <a:endParaRPr kumimoji="1" lang="en-US" altLang="ja-JP" sz="1400" b="1" dirty="0" smtClean="0"/>
          </a:p>
          <a:p>
            <a:pPr algn="ctr"/>
            <a:r>
              <a:rPr kumimoji="1" lang="ja-JP" altLang="en-US" sz="1400" b="1" dirty="0" smtClean="0"/>
              <a:t>改訂手続き</a:t>
            </a:r>
            <a:endParaRPr kumimoji="1" lang="ja-JP" altLang="en-US" sz="1400" b="1" dirty="0"/>
          </a:p>
        </p:txBody>
      </p:sp>
      <p:sp>
        <p:nvSpPr>
          <p:cNvPr id="18" name="角丸四角形 17"/>
          <p:cNvSpPr/>
          <p:nvPr/>
        </p:nvSpPr>
        <p:spPr>
          <a:xfrm>
            <a:off x="2720752" y="4941168"/>
            <a:ext cx="504056" cy="172819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/>
              <a:t>次期基本計画閣議決定</a:t>
            </a:r>
            <a:endParaRPr kumimoji="1" lang="ja-JP" altLang="en-US" sz="1100" b="1" dirty="0"/>
          </a:p>
        </p:txBody>
      </p:sp>
      <p:sp>
        <p:nvSpPr>
          <p:cNvPr id="20" name="ホームベース 19"/>
          <p:cNvSpPr/>
          <p:nvPr/>
        </p:nvSpPr>
        <p:spPr>
          <a:xfrm>
            <a:off x="2360712" y="1052736"/>
            <a:ext cx="1008112" cy="79208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/>
              <a:t>全体の枠組みに関する議論</a:t>
            </a:r>
            <a:endParaRPr kumimoji="1" lang="ja-JP" altLang="en-US" sz="1100" dirty="0"/>
          </a:p>
        </p:txBody>
      </p:sp>
      <p:sp>
        <p:nvSpPr>
          <p:cNvPr id="21" name="ホームベース 20"/>
          <p:cNvSpPr/>
          <p:nvPr/>
        </p:nvSpPr>
        <p:spPr>
          <a:xfrm>
            <a:off x="2555032" y="2564904"/>
            <a:ext cx="2882577" cy="38155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領域ごとの集中的な議論</a:t>
            </a:r>
            <a:endParaRPr kumimoji="1" lang="ja-JP" altLang="en-US" sz="1200" b="1" dirty="0"/>
          </a:p>
        </p:txBody>
      </p:sp>
      <p:sp>
        <p:nvSpPr>
          <p:cNvPr id="22" name="ホームベース 21"/>
          <p:cNvSpPr/>
          <p:nvPr/>
        </p:nvSpPr>
        <p:spPr>
          <a:xfrm>
            <a:off x="5673081" y="3284984"/>
            <a:ext cx="3456383" cy="38155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とりまとめに向けた議論</a:t>
            </a:r>
            <a:endParaRPr kumimoji="1" lang="ja-JP" altLang="en-US" sz="1200" b="1" dirty="0"/>
          </a:p>
        </p:txBody>
      </p:sp>
      <p:sp>
        <p:nvSpPr>
          <p:cNvPr id="23" name="正方形/長方形 22"/>
          <p:cNvSpPr/>
          <p:nvPr/>
        </p:nvSpPr>
        <p:spPr>
          <a:xfrm>
            <a:off x="3512840" y="105273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58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4" name="正方形/長方形 23"/>
          <p:cNvSpPr/>
          <p:nvPr/>
        </p:nvSpPr>
        <p:spPr>
          <a:xfrm>
            <a:off x="1928664" y="105273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57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5" name="正方形/長方形 24"/>
          <p:cNvSpPr/>
          <p:nvPr/>
        </p:nvSpPr>
        <p:spPr>
          <a:xfrm>
            <a:off x="4883278" y="107751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60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6" name="正方形/長方形 25"/>
          <p:cNvSpPr/>
          <p:nvPr/>
        </p:nvSpPr>
        <p:spPr>
          <a:xfrm>
            <a:off x="5601072" y="105273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61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7" name="正方形/長方形 26"/>
          <p:cNvSpPr/>
          <p:nvPr/>
        </p:nvSpPr>
        <p:spPr>
          <a:xfrm>
            <a:off x="6321152" y="107751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62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8" name="正方形/長方形 27"/>
          <p:cNvSpPr/>
          <p:nvPr/>
        </p:nvSpPr>
        <p:spPr>
          <a:xfrm>
            <a:off x="6969223" y="1052736"/>
            <a:ext cx="360040" cy="144016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/>
              <a:t>第</a:t>
            </a:r>
            <a:r>
              <a:rPr kumimoji="1" lang="en-US" altLang="ja-JP" sz="1200" b="1" dirty="0" smtClean="0"/>
              <a:t>63</a:t>
            </a:r>
            <a:r>
              <a:rPr kumimoji="1" lang="ja-JP" altLang="en-US" sz="1200" b="1" dirty="0" smtClean="0"/>
              <a:t>回協議会</a:t>
            </a:r>
            <a:endParaRPr kumimoji="1" lang="ja-JP" altLang="en-US" sz="1200" b="1" dirty="0"/>
          </a:p>
        </p:txBody>
      </p:sp>
      <p:sp>
        <p:nvSpPr>
          <p:cNvPr id="29" name="正方形/長方形 28"/>
          <p:cNvSpPr/>
          <p:nvPr/>
        </p:nvSpPr>
        <p:spPr>
          <a:xfrm>
            <a:off x="2108683" y="3475763"/>
            <a:ext cx="3328925" cy="40680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b="1" dirty="0" smtClean="0"/>
              <a:t>＜検討会での議論＞</a:t>
            </a:r>
            <a:endParaRPr kumimoji="1" lang="en-US" altLang="ja-JP" sz="1100" b="1" dirty="0" smtClean="0"/>
          </a:p>
          <a:p>
            <a:r>
              <a:rPr lang="ja-JP" altLang="en-US" sz="1100" b="1" dirty="0" smtClean="0"/>
              <a:t>○検診</a:t>
            </a:r>
            <a:r>
              <a:rPr kumimoji="1" lang="ja-JP" altLang="en-US" sz="1100" b="1" dirty="0" smtClean="0"/>
              <a:t>○医療提供体制</a:t>
            </a:r>
            <a:r>
              <a:rPr lang="ja-JP" altLang="en-US" sz="1100" b="1" dirty="0" smtClean="0"/>
              <a:t>○緩和ケア</a:t>
            </a:r>
            <a:endParaRPr kumimoji="1" lang="ja-JP" altLang="en-US" sz="1100" b="1" dirty="0"/>
          </a:p>
        </p:txBody>
      </p:sp>
      <p:sp>
        <p:nvSpPr>
          <p:cNvPr id="31" name="上下矢印 30"/>
          <p:cNvSpPr/>
          <p:nvPr/>
        </p:nvSpPr>
        <p:spPr>
          <a:xfrm>
            <a:off x="2720752" y="3057269"/>
            <a:ext cx="1728193" cy="311413"/>
          </a:xfrm>
          <a:prstGeom prst="upDownArrow">
            <a:avLst>
              <a:gd name="adj1" fmla="val 50000"/>
              <a:gd name="adj2" fmla="val 242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963813" y="116632"/>
            <a:ext cx="669707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smtClean="0"/>
              <a:t>資料６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6958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82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17436"/>
              </p:ext>
            </p:extLst>
          </p:nvPr>
        </p:nvGraphicFramePr>
        <p:xfrm>
          <a:off x="235622" y="730934"/>
          <a:ext cx="9361796" cy="2127765"/>
        </p:xfrm>
        <a:graphic>
          <a:graphicData uri="http://schemas.openxmlformats.org/drawingml/2006/table">
            <a:tbl>
              <a:tblPr/>
              <a:tblGrid>
                <a:gridCol w="1112549"/>
                <a:gridCol w="653032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</a:tblGrid>
              <a:tr h="5095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平成２８年度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182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第三期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がん対策推進計画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81" name="Text Box 42"/>
          <p:cNvSpPr txBox="1">
            <a:spLocks noChangeArrowheads="1"/>
          </p:cNvSpPr>
          <p:nvPr/>
        </p:nvSpPr>
        <p:spPr bwMode="auto">
          <a:xfrm>
            <a:off x="200472" y="237163"/>
            <a:ext cx="950580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600" b="1" dirty="0" smtClean="0"/>
              <a:t>第三期大阪府がん対策推進計画</a:t>
            </a:r>
            <a:r>
              <a:rPr lang="ja-JP" altLang="en-US" sz="1600" b="1" dirty="0"/>
              <a:t>策定</a:t>
            </a:r>
            <a:r>
              <a:rPr lang="ja-JP" altLang="en-US" sz="1600" b="1" dirty="0" smtClean="0"/>
              <a:t>スケジュール（案）</a:t>
            </a:r>
            <a:r>
              <a:rPr lang="ja-JP" altLang="en-US" sz="1600" b="1" dirty="0"/>
              <a:t>　</a:t>
            </a:r>
            <a:r>
              <a:rPr lang="ja-JP" altLang="en-US" sz="1600" b="1" dirty="0" smtClean="0"/>
              <a:t>　　　　　　　　　　　　　　　　　　　　　　　　　　　　　　　　　　　　　　　　　　　　　　　　　　　　　　　　　     </a:t>
            </a:r>
            <a:endParaRPr lang="ja-JP" altLang="en-US" sz="1600" b="1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2907305" y="1412776"/>
            <a:ext cx="6637223" cy="1245057"/>
            <a:chOff x="3080791" y="5208279"/>
            <a:chExt cx="6637223" cy="1245057"/>
          </a:xfrm>
        </p:grpSpPr>
        <p:sp>
          <p:nvSpPr>
            <p:cNvPr id="13" name="正方形/長方形 12"/>
            <p:cNvSpPr/>
            <p:nvPr/>
          </p:nvSpPr>
          <p:spPr>
            <a:xfrm>
              <a:off x="3080791" y="5208279"/>
              <a:ext cx="4176465" cy="57120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dirty="0" smtClean="0">
                  <a:solidFill>
                    <a:schemeClr val="tx1"/>
                  </a:solidFill>
                </a:rPr>
                <a:t>国の検討会意見を踏まえ、府（計画）の現状分析データ検証</a:t>
              </a:r>
              <a:endParaRPr lang="en-US" altLang="ja-JP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3104274" y="5819404"/>
              <a:ext cx="5904656" cy="6339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50" dirty="0" smtClean="0">
                  <a:solidFill>
                    <a:schemeClr val="tx1"/>
                  </a:solidFill>
                </a:rPr>
                <a:t>大阪府立成人病センター（がん予防情報センター）、がん対策推進委員会　会長及び部会長、関係者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r>
                <a:rPr lang="ja-JP" altLang="en-US" sz="1050" dirty="0" smtClean="0">
                  <a:solidFill>
                    <a:schemeClr val="tx1"/>
                  </a:solidFill>
                </a:rPr>
                <a:t>との調整（適宜）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r>
                <a:rPr lang="ja-JP" altLang="en-US" sz="1050" dirty="0" smtClean="0">
                  <a:solidFill>
                    <a:schemeClr val="tx1"/>
                  </a:solidFill>
                </a:rPr>
                <a:t>１月～３月がん患者を対象としたアンケート調査</a:t>
              </a:r>
              <a:endParaRPr lang="en-US" altLang="ja-JP" sz="1050" dirty="0">
                <a:solidFill>
                  <a:schemeClr val="tx1"/>
                </a:solidFill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7267501" y="5208279"/>
              <a:ext cx="1944216" cy="57346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dirty="0" smtClean="0">
                  <a:solidFill>
                    <a:schemeClr val="tx1"/>
                  </a:solidFill>
                </a:rPr>
                <a:t>計画骨子事務局案作成作業</a:t>
              </a:r>
              <a:endParaRPr lang="en-US" altLang="ja-JP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9008930" y="5208279"/>
              <a:ext cx="709084" cy="1245057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900" dirty="0" smtClean="0">
                  <a:solidFill>
                    <a:schemeClr val="tx1"/>
                  </a:solidFill>
                </a:rPr>
                <a:t>がん対策推進委員会</a:t>
              </a:r>
              <a:endParaRPr lang="en-US" altLang="ja-JP" sz="9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dirty="0" smtClean="0">
                  <a:solidFill>
                    <a:schemeClr val="tx1"/>
                  </a:solidFill>
                </a:rPr>
                <a:t>計画策定スケジュール報告</a:t>
              </a:r>
              <a:endParaRPr lang="en-US" altLang="ja-JP" sz="900" dirty="0" smtClean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7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919774"/>
              </p:ext>
            </p:extLst>
          </p:nvPr>
        </p:nvGraphicFramePr>
        <p:xfrm>
          <a:off x="228503" y="3356992"/>
          <a:ext cx="9505808" cy="3168352"/>
        </p:xfrm>
        <a:graphic>
          <a:graphicData uri="http://schemas.openxmlformats.org/drawingml/2006/table">
            <a:tbl>
              <a:tblPr/>
              <a:tblGrid>
                <a:gridCol w="1152880"/>
                <a:gridCol w="612701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690565"/>
                <a:gridCol w="834577"/>
              </a:tblGrid>
              <a:tr h="5721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平成２９年度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961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第三期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がん対策推進計画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2" marR="99062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8" name="グループ化 17"/>
          <p:cNvGrpSpPr/>
          <p:nvPr/>
        </p:nvGrpSpPr>
        <p:grpSpPr>
          <a:xfrm>
            <a:off x="1459329" y="3990662"/>
            <a:ext cx="8246951" cy="2520282"/>
            <a:chOff x="1496615" y="5261030"/>
            <a:chExt cx="8246951" cy="1603816"/>
          </a:xfrm>
        </p:grpSpPr>
        <p:sp>
          <p:nvSpPr>
            <p:cNvPr id="19" name="正方形/長方形 18"/>
            <p:cNvSpPr/>
            <p:nvPr/>
          </p:nvSpPr>
          <p:spPr>
            <a:xfrm>
              <a:off x="1496615" y="5261030"/>
              <a:ext cx="2176824" cy="2431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dirty="0" smtClean="0">
                  <a:solidFill>
                    <a:schemeClr val="tx1"/>
                  </a:solidFill>
                </a:rPr>
                <a:t>計画骨子事務局案作成作業</a:t>
              </a:r>
              <a:endParaRPr lang="en-US" altLang="ja-JP" sz="1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角丸四角形 19"/>
            <p:cNvSpPr/>
            <p:nvPr/>
          </p:nvSpPr>
          <p:spPr>
            <a:xfrm>
              <a:off x="3584847" y="5320850"/>
              <a:ext cx="1038233" cy="1512166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がん対策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推進委員会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次期計画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素案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7558744" y="5320849"/>
              <a:ext cx="1498711" cy="68251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</a:rPr>
                <a:t>パブコメ募集</a:t>
              </a:r>
              <a:endParaRPr lang="en-US" altLang="ja-JP" sz="1000" dirty="0">
                <a:solidFill>
                  <a:schemeClr val="tx1"/>
                </a:solidFill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6474423" y="5320848"/>
              <a:ext cx="360040" cy="151216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b="1" dirty="0" smtClean="0">
                  <a:solidFill>
                    <a:schemeClr val="tx1"/>
                  </a:solidFill>
                </a:rPr>
                <a:t>素案全般概要説明及び意見交換会</a:t>
              </a:r>
              <a:endParaRPr lang="en-US" altLang="ja-JP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7558744" y="6179664"/>
              <a:ext cx="1498711" cy="65335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</a:rPr>
                <a:t>議会対応</a:t>
              </a:r>
              <a:endParaRPr lang="en-US" altLang="ja-JP" sz="1000" dirty="0">
                <a:solidFill>
                  <a:schemeClr val="tx1"/>
                </a:solidFill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9110238" y="5320848"/>
              <a:ext cx="379265" cy="1512168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がん対策推進委員会へ最終案答申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9489504" y="5320850"/>
              <a:ext cx="254062" cy="151216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1050" b="1" dirty="0" smtClean="0">
                  <a:solidFill>
                    <a:schemeClr val="tx1"/>
                  </a:solidFill>
                </a:rPr>
                <a:t>第３次計画策定</a:t>
              </a:r>
              <a:endParaRPr lang="en-US" altLang="ja-JP" sz="105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2" name="角丸四角形 31"/>
            <p:cNvSpPr/>
            <p:nvPr/>
          </p:nvSpPr>
          <p:spPr>
            <a:xfrm>
              <a:off x="6906472" y="5320848"/>
              <a:ext cx="576063" cy="1512168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がん対策推進委員会次期計画、パブコメ提示案承認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3" name="角丸四角形 32"/>
            <p:cNvSpPr/>
            <p:nvPr/>
          </p:nvSpPr>
          <p:spPr>
            <a:xfrm>
              <a:off x="1928663" y="5550153"/>
              <a:ext cx="1584175" cy="1314693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各部会</a:t>
              </a:r>
              <a:endParaRPr lang="en-US" altLang="ja-JP" sz="9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</a:rPr>
                <a:t>今後</a:t>
              </a:r>
              <a:r>
                <a:rPr lang="ja-JP" altLang="en-US" sz="900" b="1" dirty="0">
                  <a:solidFill>
                    <a:schemeClr val="tx1"/>
                  </a:solidFill>
                </a:rPr>
                <a:t>の方向性の検討</a:t>
              </a:r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4602215" y="5297938"/>
              <a:ext cx="1822947" cy="756083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ja-JP" altLang="en-US" sz="900" b="1" dirty="0">
                  <a:solidFill>
                    <a:schemeClr val="tx1"/>
                  </a:solidFill>
                </a:rPr>
                <a:t>各部会にて素案検討</a:t>
              </a: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4623080" y="6133594"/>
              <a:ext cx="1822947" cy="69942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b="1" dirty="0" smtClean="0">
                  <a:solidFill>
                    <a:schemeClr val="tx1"/>
                  </a:solidFill>
                </a:rPr>
                <a:t>条例改正（議会調整含む）</a:t>
              </a:r>
              <a:endParaRPr kumimoji="1" lang="ja-JP" altLang="en-US" sz="9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1424608" y="4365104"/>
            <a:ext cx="360040" cy="21382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 smtClean="0"/>
              <a:t>大阪府がん対策推進委員会委員改選</a:t>
            </a:r>
            <a:endParaRPr kumimoji="1" lang="ja-JP" alt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07400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</TotalTime>
  <Words>297</Words>
  <Application>Microsoft Office PowerPoint</Application>
  <PresentationFormat>A4 210 x 297 mm</PresentationFormat>
  <Paragraphs>105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HOSTNAME</cp:lastModifiedBy>
  <cp:revision>225</cp:revision>
  <cp:lastPrinted>2017-01-04T06:16:29Z</cp:lastPrinted>
  <dcterms:created xsi:type="dcterms:W3CDTF">2014-07-24T02:21:04Z</dcterms:created>
  <dcterms:modified xsi:type="dcterms:W3CDTF">2017-02-03T04:10:51Z</dcterms:modified>
</cp:coreProperties>
</file>