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64" r:id="rId3"/>
    <p:sldId id="272" r:id="rId4"/>
    <p:sldId id="271" r:id="rId5"/>
    <p:sldId id="267" r:id="rId6"/>
    <p:sldId id="273" r:id="rId7"/>
    <p:sldId id="270" r:id="rId8"/>
    <p:sldId id="268" r:id="rId9"/>
    <p:sldId id="269"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木村　優水" initials="木村　優水" lastIdx="6" clrIdx="0">
    <p:extLst>
      <p:ext uri="{19B8F6BF-5375-455C-9EA6-DF929625EA0E}">
        <p15:presenceInfo xmlns:p15="http://schemas.microsoft.com/office/powerpoint/2012/main" userId="S-1-5-21-161959346-1900351369-444732941-1957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561" y="0"/>
            <a:ext cx="2950051" cy="498714"/>
          </a:xfrm>
          <a:prstGeom prst="rect">
            <a:avLst/>
          </a:prstGeom>
        </p:spPr>
        <p:txBody>
          <a:bodyPr vert="horz" lIns="91486" tIns="45743" rIns="91486" bIns="45743" rtlCol="0"/>
          <a:lstStyle>
            <a:lvl1pPr algn="r">
              <a:defRPr sz="1200"/>
            </a:lvl1pPr>
          </a:lstStyle>
          <a:p>
            <a:fld id="{CEDAC877-19E0-481B-988C-18088475E556}" type="datetimeFigureOut">
              <a:rPr kumimoji="1" lang="ja-JP" altLang="en-US" smtClean="0"/>
              <a:t>2019/2/15</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64238" cy="3354388"/>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681515" y="4783843"/>
            <a:ext cx="5445760" cy="3913475"/>
          </a:xfrm>
          <a:prstGeom prst="rect">
            <a:avLst/>
          </a:prstGeom>
        </p:spPr>
        <p:txBody>
          <a:bodyPr vert="horz" lIns="91486" tIns="45743" rIns="91486" bIns="457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5"/>
            <a:ext cx="2950052" cy="498714"/>
          </a:xfrm>
          <a:prstGeom prst="rect">
            <a:avLst/>
          </a:prstGeom>
        </p:spPr>
        <p:txBody>
          <a:bodyPr vert="horz" lIns="91486" tIns="45743" rIns="91486" bIns="457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561" y="9440625"/>
            <a:ext cx="2950051" cy="498714"/>
          </a:xfrm>
          <a:prstGeom prst="rect">
            <a:avLst/>
          </a:prstGeom>
        </p:spPr>
        <p:txBody>
          <a:bodyPr vert="horz" lIns="91486" tIns="45743" rIns="91486" bIns="45743" rtlCol="0" anchor="b"/>
          <a:lstStyle>
            <a:lvl1pPr algn="r">
              <a:defRPr sz="1200"/>
            </a:lvl1pPr>
          </a:lstStyle>
          <a:p>
            <a:fld id="{464C86B1-D7B9-4200-9537-85E44F66743C}" type="slidenum">
              <a:rPr kumimoji="1" lang="ja-JP" altLang="en-US" smtClean="0"/>
              <a:t>‹#›</a:t>
            </a:fld>
            <a:endParaRPr kumimoji="1" lang="ja-JP" altLang="en-US"/>
          </a:p>
        </p:txBody>
      </p:sp>
    </p:spTree>
    <p:extLst>
      <p:ext uri="{BB962C8B-B14F-4D97-AF65-F5344CB8AC3E}">
        <p14:creationId xmlns:p14="http://schemas.microsoft.com/office/powerpoint/2010/main" val="31485473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64C86B1-D7B9-4200-9537-85E44F66743C}" type="slidenum">
              <a:rPr kumimoji="1" lang="ja-JP" altLang="en-US" smtClean="0"/>
              <a:t>2</a:t>
            </a:fld>
            <a:endParaRPr kumimoji="1" lang="ja-JP" altLang="en-US"/>
          </a:p>
        </p:txBody>
      </p:sp>
    </p:spTree>
    <p:extLst>
      <p:ext uri="{BB962C8B-B14F-4D97-AF65-F5344CB8AC3E}">
        <p14:creationId xmlns:p14="http://schemas.microsoft.com/office/powerpoint/2010/main" val="3463880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0851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931565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9302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4810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27529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9291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63602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71540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96519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061055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51741EB-BCE3-4985-B6B8-AB8DB10F32EC}" type="datetimeFigureOut">
              <a:rPr kumimoji="1" lang="ja-JP" altLang="en-US" smtClean="0"/>
              <a:t>2019/2/15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216649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741EB-BCE3-4985-B6B8-AB8DB10F32EC}" type="datetimeFigureOut">
              <a:rPr kumimoji="1" lang="ja-JP" altLang="en-US" smtClean="0"/>
              <a:t>2019/2/15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53415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030787623"/>
              </p:ext>
            </p:extLst>
          </p:nvPr>
        </p:nvGraphicFramePr>
        <p:xfrm>
          <a:off x="177082" y="669695"/>
          <a:ext cx="11732653" cy="5642142"/>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618403">
                  <a:extLst>
                    <a:ext uri="{9D8B030D-6E8A-4147-A177-3AD203B41FA5}">
                      <a16:colId xmlns:a16="http://schemas.microsoft.com/office/drawing/2014/main" val="4127807303"/>
                    </a:ext>
                  </a:extLst>
                </a:gridCol>
                <a:gridCol w="1357638">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10070">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10070">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045038">
                <a:tc>
                  <a:txBody>
                    <a:bodyPr/>
                    <a:lstStyle/>
                    <a:p>
                      <a:r>
                        <a:rPr kumimoji="1" lang="ja-JP" altLang="en-US" sz="1200" b="1" dirty="0" smtClean="0">
                          <a:latin typeface="Meiryo UI" panose="020B0604030504040204" pitchFamily="50" charset="-128"/>
                          <a:ea typeface="Meiryo UI" panose="020B0604030504040204" pitchFamily="50" charset="-128"/>
                        </a:rPr>
                        <a:t>（１）医療提供体制の充実</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①がん診療拠点病院の機能強化</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017431">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②がん医療連携体制の充実</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559533">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③人材育成の充実</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10477" y="1898310"/>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がん診療拠点病院における集学的治療、多職種によるチーム医療、緩和ケアの推進</a:t>
            </a:r>
            <a:endParaRPr kumimoji="1" lang="ja-JP" altLang="en-US" sz="1400" dirty="0"/>
          </a:p>
        </p:txBody>
      </p:sp>
      <p:sp>
        <p:nvSpPr>
          <p:cNvPr id="6" name="右矢印 5"/>
          <p:cNvSpPr/>
          <p:nvPr/>
        </p:nvSpPr>
        <p:spPr>
          <a:xfrm>
            <a:off x="2010477" y="2426030"/>
            <a:ext cx="3875166" cy="542472"/>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府指定要件の見直し</a:t>
            </a:r>
            <a:endParaRPr kumimoji="1" lang="ja-JP" altLang="en-US" sz="1400" dirty="0"/>
          </a:p>
        </p:txBody>
      </p:sp>
      <p:sp>
        <p:nvSpPr>
          <p:cNvPr id="7" name="右矢印 6"/>
          <p:cNvSpPr/>
          <p:nvPr/>
        </p:nvSpPr>
        <p:spPr>
          <a:xfrm>
            <a:off x="5991367" y="2426030"/>
            <a:ext cx="4599657" cy="583591"/>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新府指定要件による運用</a:t>
            </a:r>
            <a:endParaRPr kumimoji="1" lang="ja-JP" altLang="en-US" sz="1400" dirty="0"/>
          </a:p>
        </p:txBody>
      </p:sp>
      <p:sp>
        <p:nvSpPr>
          <p:cNvPr id="8" name="右矢印 7"/>
          <p:cNvSpPr/>
          <p:nvPr/>
        </p:nvSpPr>
        <p:spPr>
          <a:xfrm>
            <a:off x="4580053" y="2979613"/>
            <a:ext cx="6010971" cy="660585"/>
          </a:xfrm>
          <a:prstGeom prst="rightArrow">
            <a:avLst>
              <a:gd name="adj1" fmla="val 53471"/>
              <a:gd name="adj2" fmla="val 3967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がん診療拠点病院間において、好事例等の収集及び情報共有</a:t>
            </a:r>
            <a:endParaRPr kumimoji="1" lang="ja-JP" altLang="en-US" sz="1400" dirty="0"/>
          </a:p>
        </p:txBody>
      </p:sp>
      <p:sp>
        <p:nvSpPr>
          <p:cNvPr id="9" name="右矢印 8"/>
          <p:cNvSpPr/>
          <p:nvPr/>
        </p:nvSpPr>
        <p:spPr>
          <a:xfrm>
            <a:off x="2010478" y="3913628"/>
            <a:ext cx="8564451" cy="783914"/>
          </a:xfrm>
          <a:prstGeom prst="rightArrow">
            <a:avLst>
              <a:gd name="adj1" fmla="val 53471"/>
              <a:gd name="adj2" fmla="val 30849"/>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がん診療地域連携クリティカルパス、緩和ケア、在宅医療など、地域の実情に応じた連携体制の充実</a:t>
            </a:r>
            <a:endParaRPr kumimoji="1" lang="ja-JP" altLang="en-US" sz="1400" dirty="0"/>
          </a:p>
        </p:txBody>
      </p:sp>
      <p:sp>
        <p:nvSpPr>
          <p:cNvPr id="10" name="右矢印 9"/>
          <p:cNvSpPr/>
          <p:nvPr/>
        </p:nvSpPr>
        <p:spPr>
          <a:xfrm>
            <a:off x="2010477" y="4912960"/>
            <a:ext cx="8564451" cy="745975"/>
          </a:xfrm>
          <a:prstGeom prst="rightArrow">
            <a:avLst>
              <a:gd name="adj1" fmla="val 53471"/>
              <a:gd name="adj2" fmla="val 35364"/>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国立がん研究センター等が実施する専門研修へ参加</a:t>
            </a:r>
            <a:endParaRPr kumimoji="1" lang="ja-JP" altLang="en-US" sz="1400" dirty="0"/>
          </a:p>
        </p:txBody>
      </p:sp>
      <p:sp>
        <p:nvSpPr>
          <p:cNvPr id="11" name="右矢印 10"/>
          <p:cNvSpPr/>
          <p:nvPr/>
        </p:nvSpPr>
        <p:spPr>
          <a:xfrm>
            <a:off x="2010477" y="5656317"/>
            <a:ext cx="8564451" cy="623416"/>
          </a:xfrm>
          <a:prstGeom prst="rightArrow">
            <a:avLst>
              <a:gd name="adj1" fmla="val 53471"/>
              <a:gd name="adj2" fmla="val 43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「がんプロフェッショナル養成プラン」への参画及び協力</a:t>
            </a:r>
            <a:endParaRPr kumimoji="1" lang="ja-JP" altLang="en-US" sz="1400" dirty="0"/>
          </a:p>
        </p:txBody>
      </p:sp>
      <p:sp>
        <p:nvSpPr>
          <p:cNvPr id="12" name="テキスト ボックス 11"/>
          <p:cNvSpPr txBox="1"/>
          <p:nvPr/>
        </p:nvSpPr>
        <p:spPr>
          <a:xfrm>
            <a:off x="10813576" y="150326"/>
            <a:ext cx="862885" cy="307777"/>
          </a:xfrm>
          <a:prstGeom prst="rect">
            <a:avLst/>
          </a:prstGeom>
          <a:solidFill>
            <a:schemeClr val="bg1"/>
          </a:solidFill>
          <a:ln>
            <a:solidFill>
              <a:schemeClr val="tx1"/>
            </a:solidFill>
          </a:ln>
        </p:spPr>
        <p:txBody>
          <a:bodyPr wrap="square" rtlCol="0">
            <a:spAutoFit/>
          </a:bodyPr>
          <a:lstStyle/>
          <a:p>
            <a:pPr algn="ctr"/>
            <a:r>
              <a:rPr lang="ja-JP" altLang="en-US" sz="1400" dirty="0" smtClean="0"/>
              <a:t>資料７</a:t>
            </a:r>
            <a:endParaRPr kumimoji="1" lang="ja-JP" altLang="en-US" sz="1400" dirty="0"/>
          </a:p>
        </p:txBody>
      </p:sp>
      <p:sp>
        <p:nvSpPr>
          <p:cNvPr id="13" name="右矢印 12"/>
          <p:cNvSpPr/>
          <p:nvPr/>
        </p:nvSpPr>
        <p:spPr>
          <a:xfrm>
            <a:off x="2010477" y="2933683"/>
            <a:ext cx="2492923" cy="737231"/>
          </a:xfrm>
          <a:prstGeom prst="rightArrow">
            <a:avLst>
              <a:gd name="adj1" fmla="val 6828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200" dirty="0" smtClean="0"/>
              <a:t>他府県への病院訪問による</a:t>
            </a:r>
            <a:endParaRPr kumimoji="1" lang="en-US" altLang="ja-JP" sz="1200" dirty="0" smtClean="0"/>
          </a:p>
          <a:p>
            <a:r>
              <a:rPr kumimoji="1" lang="ja-JP" altLang="en-US" sz="1200" dirty="0" smtClean="0"/>
              <a:t>好事例等の収集及び情報共有</a:t>
            </a:r>
            <a:endParaRPr kumimoji="1" lang="ja-JP" altLang="en-US" sz="1200" dirty="0"/>
          </a:p>
        </p:txBody>
      </p:sp>
    </p:spTree>
    <p:extLst>
      <p:ext uri="{BB962C8B-B14F-4D97-AF65-F5344CB8AC3E}">
        <p14:creationId xmlns:p14="http://schemas.microsoft.com/office/powerpoint/2010/main" val="157782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93564449"/>
              </p:ext>
            </p:extLst>
          </p:nvPr>
        </p:nvGraphicFramePr>
        <p:xfrm>
          <a:off x="177082" y="669696"/>
          <a:ext cx="11732653" cy="5894877"/>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1826833">
                  <a:extLst>
                    <a:ext uri="{9D8B030D-6E8A-4147-A177-3AD203B41FA5}">
                      <a16:colId xmlns:a16="http://schemas.microsoft.com/office/drawing/2014/main" val="4127807303"/>
                    </a:ext>
                  </a:extLst>
                </a:gridCol>
                <a:gridCol w="2279176">
                  <a:extLst>
                    <a:ext uri="{9D8B030D-6E8A-4147-A177-3AD203B41FA5}">
                      <a16:colId xmlns:a16="http://schemas.microsoft.com/office/drawing/2014/main" val="3007621958"/>
                    </a:ext>
                  </a:extLst>
                </a:gridCol>
                <a:gridCol w="1937982">
                  <a:extLst>
                    <a:ext uri="{9D8B030D-6E8A-4147-A177-3AD203B41FA5}">
                      <a16:colId xmlns:a16="http://schemas.microsoft.com/office/drawing/2014/main" val="3186931578"/>
                    </a:ext>
                  </a:extLst>
                </a:gridCol>
                <a:gridCol w="1719752">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623687">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623687">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1812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（２）小児・</a:t>
                      </a:r>
                      <a:r>
                        <a:rPr kumimoji="1" lang="en-US" altLang="ja-JP" sz="1200" b="1" dirty="0" smtClean="0">
                          <a:latin typeface="Meiryo UI" panose="020B0604030504040204" pitchFamily="50" charset="-128"/>
                          <a:ea typeface="Meiryo UI" panose="020B0604030504040204" pitchFamily="50" charset="-128"/>
                        </a:rPr>
                        <a:t>AYA</a:t>
                      </a:r>
                      <a:r>
                        <a:rPr kumimoji="1" lang="ja-JP" altLang="en-US" sz="1200" b="1" dirty="0" smtClean="0">
                          <a:latin typeface="Meiryo UI" panose="020B0604030504040204" pitchFamily="50" charset="-128"/>
                          <a:ea typeface="Meiryo UI" panose="020B0604030504040204" pitchFamily="50" charset="-128"/>
                        </a:rPr>
                        <a:t>世代のがん・高齢者のがん・希少がん等の対策</a:t>
                      </a:r>
                    </a:p>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②高齢者のがん</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036941">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③希少がん等</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r h="2429301">
                <a:tc>
                  <a:txBody>
                    <a:bodyPr/>
                    <a:lstStyle/>
                    <a:p>
                      <a:r>
                        <a:rPr kumimoji="1" lang="ja-JP" altLang="en-US" sz="1200" b="1" dirty="0" smtClean="0">
                          <a:latin typeface="Meiryo UI" panose="020B0604030504040204" pitchFamily="50" charset="-128"/>
                          <a:ea typeface="Meiryo UI" panose="020B0604030504040204" pitchFamily="50" charset="-128"/>
                        </a:rPr>
                        <a:t>（３）新たな治療法</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（がんゲノム・先進的な放射線治療）の活用</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2675987"/>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47165" y="2123072"/>
            <a:ext cx="8662094"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国においてガイドラインを作成予定「高齢者のがん診療に関するガイドライン」普及啓発</a:t>
            </a:r>
            <a:endParaRPr kumimoji="1" lang="ja-JP" altLang="en-US" sz="1400" dirty="0"/>
          </a:p>
        </p:txBody>
      </p:sp>
      <p:sp>
        <p:nvSpPr>
          <p:cNvPr id="6" name="右矢印 5"/>
          <p:cNvSpPr/>
          <p:nvPr/>
        </p:nvSpPr>
        <p:spPr>
          <a:xfrm>
            <a:off x="2144807" y="3232990"/>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国立がん研究</a:t>
            </a:r>
            <a:r>
              <a:rPr lang="ja-JP" altLang="en-US" sz="1600" dirty="0" smtClean="0"/>
              <a:t>センターに</a:t>
            </a:r>
            <a:r>
              <a:rPr kumimoji="1" lang="ja-JP" altLang="en-US" sz="1600" dirty="0" smtClean="0"/>
              <a:t>整備した希少がんセンターとの連携</a:t>
            </a:r>
            <a:endParaRPr kumimoji="1" lang="ja-JP" altLang="en-US" sz="1600" dirty="0"/>
          </a:p>
        </p:txBody>
      </p:sp>
      <p:sp>
        <p:nvSpPr>
          <p:cNvPr id="7" name="右矢印 6"/>
          <p:cNvSpPr/>
          <p:nvPr/>
        </p:nvSpPr>
        <p:spPr>
          <a:xfrm>
            <a:off x="3818823" y="4642401"/>
            <a:ext cx="2254430" cy="666537"/>
          </a:xfrm>
          <a:prstGeom prst="rightArrow">
            <a:avLst>
              <a:gd name="adj1" fmla="val 68293"/>
              <a:gd name="adj2" fmla="val 48476"/>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がん診療連携協議会に</a:t>
            </a:r>
            <a:endParaRPr kumimoji="1" lang="en-US" altLang="ja-JP" sz="1100" dirty="0" smtClean="0"/>
          </a:p>
          <a:p>
            <a:pPr algn="ctr"/>
            <a:r>
              <a:rPr kumimoji="1" lang="ja-JP" altLang="en-US" sz="1100" dirty="0" smtClean="0"/>
              <a:t>がんゲノム部会設置（予定）</a:t>
            </a:r>
            <a:endParaRPr kumimoji="1" lang="ja-JP" altLang="en-US" sz="1100" dirty="0"/>
          </a:p>
        </p:txBody>
      </p:sp>
      <p:sp>
        <p:nvSpPr>
          <p:cNvPr id="9" name="右矢印 8"/>
          <p:cNvSpPr/>
          <p:nvPr/>
        </p:nvSpPr>
        <p:spPr>
          <a:xfrm>
            <a:off x="2144808" y="5771270"/>
            <a:ext cx="8398128" cy="69478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大阪重粒子線利子補給の実施</a:t>
            </a:r>
            <a:endParaRPr kumimoji="1" lang="ja-JP" altLang="en-US" dirty="0"/>
          </a:p>
        </p:txBody>
      </p:sp>
      <p:sp>
        <p:nvSpPr>
          <p:cNvPr id="10" name="右矢印 9"/>
          <p:cNvSpPr/>
          <p:nvPr/>
        </p:nvSpPr>
        <p:spPr>
          <a:xfrm>
            <a:off x="3859767" y="5249726"/>
            <a:ext cx="6683168" cy="64312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小児がん患者に対する重粒子線</a:t>
            </a:r>
            <a:r>
              <a:rPr lang="ja-JP" altLang="en-US" dirty="0" smtClean="0"/>
              <a:t>治療助成の実施</a:t>
            </a:r>
            <a:endParaRPr kumimoji="1" lang="ja-JP" altLang="en-US" dirty="0"/>
          </a:p>
        </p:txBody>
      </p:sp>
      <p:sp>
        <p:nvSpPr>
          <p:cNvPr id="11" name="右矢印 10"/>
          <p:cNvSpPr/>
          <p:nvPr/>
        </p:nvSpPr>
        <p:spPr>
          <a:xfrm>
            <a:off x="2144807" y="4082156"/>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国におけるゲノム医療に対する府内医療機関との連携体制を整備</a:t>
            </a:r>
            <a:endParaRPr kumimoji="1" lang="ja-JP" altLang="en-US" sz="1600" dirty="0"/>
          </a:p>
        </p:txBody>
      </p:sp>
    </p:spTree>
    <p:extLst>
      <p:ext uri="{BB962C8B-B14F-4D97-AF65-F5344CB8AC3E}">
        <p14:creationId xmlns:p14="http://schemas.microsoft.com/office/powerpoint/2010/main" val="332932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527043045"/>
              </p:ext>
            </p:extLst>
          </p:nvPr>
        </p:nvGraphicFramePr>
        <p:xfrm>
          <a:off x="177082" y="633531"/>
          <a:ext cx="11732653" cy="6101099"/>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514603">
                  <a:extLst>
                    <a:ext uri="{9D8B030D-6E8A-4147-A177-3AD203B41FA5}">
                      <a16:colId xmlns:a16="http://schemas.microsoft.com/office/drawing/2014/main" val="4127807303"/>
                    </a:ext>
                  </a:extLst>
                </a:gridCol>
                <a:gridCol w="1817352">
                  <a:extLst>
                    <a:ext uri="{9D8B030D-6E8A-4147-A177-3AD203B41FA5}">
                      <a16:colId xmlns:a16="http://schemas.microsoft.com/office/drawing/2014/main" val="3007621958"/>
                    </a:ext>
                  </a:extLst>
                </a:gridCol>
                <a:gridCol w="1930400">
                  <a:extLst>
                    <a:ext uri="{9D8B030D-6E8A-4147-A177-3AD203B41FA5}">
                      <a16:colId xmlns:a16="http://schemas.microsoft.com/office/drawing/2014/main" val="3186931578"/>
                    </a:ext>
                  </a:extLst>
                </a:gridCol>
                <a:gridCol w="1501388">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79210">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79210">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159867">
                <a:tc>
                  <a:txBody>
                    <a:bodyPr/>
                    <a:lstStyle/>
                    <a:p>
                      <a:r>
                        <a:rPr kumimoji="1" lang="ja-JP" altLang="en-US" sz="1200" b="1" dirty="0" smtClean="0">
                          <a:latin typeface="Meiryo UI" panose="020B0604030504040204" pitchFamily="50" charset="-128"/>
                          <a:ea typeface="Meiryo UI" panose="020B0604030504040204" pitchFamily="50" charset="-128"/>
                        </a:rPr>
                        <a:t>（５）緩和ケアの推進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①緩和ケアの普及啓発</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3782812">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②質の高い緩和ケア提供体制の確保</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21979" y="2037691"/>
            <a:ext cx="862884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緩和ケアに関する正しい知識の効果的な普及啓発</a:t>
            </a:r>
            <a:endParaRPr kumimoji="1" lang="ja-JP" altLang="en-US" sz="1400" dirty="0"/>
          </a:p>
        </p:txBody>
      </p:sp>
      <p:sp>
        <p:nvSpPr>
          <p:cNvPr id="6" name="右矢印 5"/>
          <p:cNvSpPr/>
          <p:nvPr/>
        </p:nvSpPr>
        <p:spPr>
          <a:xfrm>
            <a:off x="1994651" y="3174017"/>
            <a:ext cx="2454489" cy="1031454"/>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苦痛のスクリーニングに関する研修会</a:t>
            </a:r>
            <a:endParaRPr kumimoji="1" lang="ja-JP" altLang="en-US" sz="1400" dirty="0"/>
          </a:p>
        </p:txBody>
      </p:sp>
      <p:sp>
        <p:nvSpPr>
          <p:cNvPr id="7" name="右矢印 6"/>
          <p:cNvSpPr/>
          <p:nvPr/>
        </p:nvSpPr>
        <p:spPr>
          <a:xfrm>
            <a:off x="2021982" y="4342244"/>
            <a:ext cx="3928443"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人材配置等のモデルを検討</a:t>
            </a:r>
            <a:endParaRPr kumimoji="1" lang="ja-JP" altLang="en-US" sz="1400" dirty="0"/>
          </a:p>
        </p:txBody>
      </p:sp>
      <p:sp>
        <p:nvSpPr>
          <p:cNvPr id="8" name="右矢印 7"/>
          <p:cNvSpPr/>
          <p:nvPr/>
        </p:nvSpPr>
        <p:spPr>
          <a:xfrm>
            <a:off x="2021978" y="5282910"/>
            <a:ext cx="862884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「緩和ケアセンター」の整備・機能強化の促進</a:t>
            </a:r>
            <a:endParaRPr kumimoji="1" lang="ja-JP" altLang="en-US" sz="1400" dirty="0"/>
          </a:p>
        </p:txBody>
      </p:sp>
      <p:sp>
        <p:nvSpPr>
          <p:cNvPr id="13" name="右矢印 12"/>
          <p:cNvSpPr/>
          <p:nvPr/>
        </p:nvSpPr>
        <p:spPr>
          <a:xfrm>
            <a:off x="4449141" y="3174017"/>
            <a:ext cx="6174358" cy="1031454"/>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多職種チームによる緩和ケア提供に関する研修会</a:t>
            </a:r>
            <a:endParaRPr kumimoji="1" lang="ja-JP" altLang="en-US" sz="1400" dirty="0"/>
          </a:p>
        </p:txBody>
      </p:sp>
      <p:sp>
        <p:nvSpPr>
          <p:cNvPr id="14" name="右矢印 13"/>
          <p:cNvSpPr/>
          <p:nvPr/>
        </p:nvSpPr>
        <p:spPr>
          <a:xfrm>
            <a:off x="5958030" y="4359767"/>
            <a:ext cx="4692795"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人材配置等のモデルの検討結果を周知</a:t>
            </a:r>
            <a:endParaRPr kumimoji="1" lang="ja-JP" altLang="en-US" sz="1400" dirty="0"/>
          </a:p>
        </p:txBody>
      </p:sp>
      <p:sp>
        <p:nvSpPr>
          <p:cNvPr id="18" name="右矢印 17"/>
          <p:cNvSpPr/>
          <p:nvPr/>
        </p:nvSpPr>
        <p:spPr>
          <a:xfrm>
            <a:off x="4449141" y="5991598"/>
            <a:ext cx="1887600"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t>患者ニーズ調査の実施</a:t>
            </a:r>
            <a:endParaRPr kumimoji="1" lang="ja-JP" altLang="en-US" sz="1200" dirty="0"/>
          </a:p>
        </p:txBody>
      </p:sp>
      <p:sp>
        <p:nvSpPr>
          <p:cNvPr id="19" name="右矢印 18"/>
          <p:cNvSpPr/>
          <p:nvPr/>
        </p:nvSpPr>
        <p:spPr>
          <a:xfrm>
            <a:off x="6336741" y="6072261"/>
            <a:ext cx="4375568"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患者ニーズ調査の結果を踏まえた取組み</a:t>
            </a:r>
            <a:endParaRPr kumimoji="1" lang="ja-JP" altLang="en-US" sz="1200" dirty="0"/>
          </a:p>
        </p:txBody>
      </p:sp>
    </p:spTree>
    <p:extLst>
      <p:ext uri="{BB962C8B-B14F-4D97-AF65-F5344CB8AC3E}">
        <p14:creationId xmlns:p14="http://schemas.microsoft.com/office/powerpoint/2010/main" val="714652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959014793"/>
              </p:ext>
            </p:extLst>
          </p:nvPr>
        </p:nvGraphicFramePr>
        <p:xfrm>
          <a:off x="177082" y="691588"/>
          <a:ext cx="11732653" cy="5970468"/>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691841">
                  <a:extLst>
                    <a:ext uri="{9D8B030D-6E8A-4147-A177-3AD203B41FA5}">
                      <a16:colId xmlns:a16="http://schemas.microsoft.com/office/drawing/2014/main" val="4127807303"/>
                    </a:ext>
                  </a:extLst>
                </a:gridCol>
                <a:gridCol w="2002971">
                  <a:extLst>
                    <a:ext uri="{9D8B030D-6E8A-4147-A177-3AD203B41FA5}">
                      <a16:colId xmlns:a16="http://schemas.microsoft.com/office/drawing/2014/main" val="3007621958"/>
                    </a:ext>
                  </a:extLst>
                </a:gridCol>
                <a:gridCol w="1988457">
                  <a:extLst>
                    <a:ext uri="{9D8B030D-6E8A-4147-A177-3AD203B41FA5}">
                      <a16:colId xmlns:a16="http://schemas.microsoft.com/office/drawing/2014/main" val="3186931578"/>
                    </a:ext>
                  </a:extLst>
                </a:gridCol>
                <a:gridCol w="1080474">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36676">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36676">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245186">
                <a:tc>
                  <a:txBody>
                    <a:bodyPr/>
                    <a:lstStyle/>
                    <a:p>
                      <a:r>
                        <a:rPr kumimoji="1" lang="ja-JP" altLang="en-US" sz="1200" b="1" dirty="0" smtClean="0">
                          <a:latin typeface="Meiryo UI" panose="020B0604030504040204" pitchFamily="50" charset="-128"/>
                          <a:ea typeface="Meiryo UI" panose="020B0604030504040204" pitchFamily="50" charset="-128"/>
                        </a:rPr>
                        <a:t>（５）緩和ケアの推進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③緩和ケアに関する人材育成</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285193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④在宅緩和ケアの充実</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9" name="右矢印 8"/>
          <p:cNvSpPr/>
          <p:nvPr/>
        </p:nvSpPr>
        <p:spPr>
          <a:xfrm>
            <a:off x="2021976" y="2000601"/>
            <a:ext cx="2715746"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緩和ケア研修会</a:t>
            </a:r>
            <a:r>
              <a:rPr lang="ja-JP" altLang="en-US" sz="1400" dirty="0" smtClean="0"/>
              <a:t>の受講率調査</a:t>
            </a:r>
            <a:endParaRPr kumimoji="1" lang="ja-JP" altLang="en-US" sz="1400" dirty="0"/>
          </a:p>
        </p:txBody>
      </p:sp>
      <p:sp>
        <p:nvSpPr>
          <p:cNvPr id="10" name="右矢印 9"/>
          <p:cNvSpPr/>
          <p:nvPr/>
        </p:nvSpPr>
        <p:spPr>
          <a:xfrm>
            <a:off x="2016893" y="2977945"/>
            <a:ext cx="870141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緩和ケア研修修了者のフォローアップ体制の充実</a:t>
            </a:r>
            <a:endParaRPr kumimoji="1" lang="ja-JP" altLang="en-US" sz="1400" dirty="0"/>
          </a:p>
        </p:txBody>
      </p:sp>
      <p:sp>
        <p:nvSpPr>
          <p:cNvPr id="12" name="右矢印 11"/>
          <p:cNvSpPr/>
          <p:nvPr/>
        </p:nvSpPr>
        <p:spPr>
          <a:xfrm>
            <a:off x="2016893" y="5296286"/>
            <a:ext cx="8652791"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二次医療圏における在宅医療機関とがん診療拠点病院との連携を検討・支援</a:t>
            </a:r>
            <a:endParaRPr kumimoji="1" lang="ja-JP" altLang="en-US" sz="1400" dirty="0"/>
          </a:p>
        </p:txBody>
      </p:sp>
      <p:sp>
        <p:nvSpPr>
          <p:cNvPr id="15" name="右矢印 14"/>
          <p:cNvSpPr/>
          <p:nvPr/>
        </p:nvSpPr>
        <p:spPr>
          <a:xfrm>
            <a:off x="2016893" y="4250972"/>
            <a:ext cx="862884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t>二次医療圏における緩和ケアマップ・リスト作成（更新）及び普及</a:t>
            </a:r>
            <a:endParaRPr kumimoji="1" lang="ja-JP" altLang="en-US" sz="1400" dirty="0"/>
          </a:p>
        </p:txBody>
      </p:sp>
      <p:sp>
        <p:nvSpPr>
          <p:cNvPr id="16" name="右矢印 15"/>
          <p:cNvSpPr/>
          <p:nvPr/>
        </p:nvSpPr>
        <p:spPr>
          <a:xfrm>
            <a:off x="4737722" y="2014909"/>
            <a:ext cx="5944302"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t>緩和ケア研修会</a:t>
            </a:r>
            <a:r>
              <a:rPr lang="ja-JP" altLang="en-US" sz="1400" dirty="0" smtClean="0"/>
              <a:t>の受講率調査継続および</a:t>
            </a:r>
            <a:r>
              <a:rPr kumimoji="1" lang="ja-JP" altLang="en-US" sz="1400" dirty="0" smtClean="0"/>
              <a:t>受講促進</a:t>
            </a:r>
            <a:endParaRPr kumimoji="1" lang="ja-JP" altLang="en-US" sz="1400" dirty="0"/>
          </a:p>
        </p:txBody>
      </p:sp>
    </p:spTree>
    <p:extLst>
      <p:ext uri="{BB962C8B-B14F-4D97-AF65-F5344CB8AC3E}">
        <p14:creationId xmlns:p14="http://schemas.microsoft.com/office/powerpoint/2010/main" val="1864694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27987587"/>
              </p:ext>
            </p:extLst>
          </p:nvPr>
        </p:nvGraphicFramePr>
        <p:xfrm>
          <a:off x="177082" y="669693"/>
          <a:ext cx="11732653" cy="5919792"/>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290856">
                  <a:extLst>
                    <a:ext uri="{9D8B030D-6E8A-4147-A177-3AD203B41FA5}">
                      <a16:colId xmlns:a16="http://schemas.microsoft.com/office/drawing/2014/main" val="4127807303"/>
                    </a:ext>
                  </a:extLst>
                </a:gridCol>
                <a:gridCol w="2026585">
                  <a:extLst>
                    <a:ext uri="{9D8B030D-6E8A-4147-A177-3AD203B41FA5}">
                      <a16:colId xmlns:a16="http://schemas.microsoft.com/office/drawing/2014/main" val="3007621958"/>
                    </a:ext>
                  </a:extLst>
                </a:gridCol>
                <a:gridCol w="1726550">
                  <a:extLst>
                    <a:ext uri="{9D8B030D-6E8A-4147-A177-3AD203B41FA5}">
                      <a16:colId xmlns:a16="http://schemas.microsoft.com/office/drawing/2014/main" val="3186931578"/>
                    </a:ext>
                  </a:extLst>
                </a:gridCol>
                <a:gridCol w="1801504">
                  <a:extLst>
                    <a:ext uri="{9D8B030D-6E8A-4147-A177-3AD203B41FA5}">
                      <a16:colId xmlns:a16="http://schemas.microsoft.com/office/drawing/2014/main" val="1990359892"/>
                    </a:ext>
                  </a:extLst>
                </a:gridCol>
                <a:gridCol w="899260">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909810">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698929">
                <a:tc>
                  <a:txBody>
                    <a:bodyPr/>
                    <a:lstStyle/>
                    <a:p>
                      <a:r>
                        <a:rPr kumimoji="1" lang="ja-JP" altLang="en-US" sz="1200" b="1" dirty="0" smtClean="0">
                          <a:latin typeface="Meiryo UI" panose="020B0604030504040204" pitchFamily="50" charset="-128"/>
                          <a:ea typeface="Meiryo UI" panose="020B0604030504040204" pitchFamily="50" charset="-128"/>
                        </a:rPr>
                        <a:t>３患者支援の充実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484457">
                <a:tc>
                  <a:txBody>
                    <a:bodyPr/>
                    <a:lstStyle/>
                    <a:p>
                      <a:r>
                        <a:rPr kumimoji="1" lang="ja-JP" altLang="en-US" sz="1200" b="1" dirty="0" smtClean="0">
                          <a:latin typeface="Meiryo UI" panose="020B0604030504040204" pitchFamily="50" charset="-128"/>
                          <a:ea typeface="Meiryo UI" panose="020B0604030504040204" pitchFamily="50" charset="-128"/>
                        </a:rPr>
                        <a:t>（１）がん患者の相談支援</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①がん相談支援センターの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機能強化</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826596">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②がん相談支援センターの周知と利用促進</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73494" y="2691526"/>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相談員向け研修会の実施による相談支援体制の充実</a:t>
            </a:r>
            <a:endParaRPr kumimoji="1" lang="ja-JP" altLang="en-US" dirty="0"/>
          </a:p>
        </p:txBody>
      </p:sp>
      <p:sp>
        <p:nvSpPr>
          <p:cNvPr id="6" name="右矢印 5"/>
          <p:cNvSpPr/>
          <p:nvPr/>
        </p:nvSpPr>
        <p:spPr>
          <a:xfrm>
            <a:off x="2136508" y="5062963"/>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院内患者への</a:t>
            </a:r>
            <a:r>
              <a:rPr lang="ja-JP" altLang="en-US" dirty="0" smtClean="0"/>
              <a:t>周知、</a:t>
            </a:r>
            <a:r>
              <a:rPr kumimoji="1" lang="ja-JP" altLang="en-US" dirty="0" smtClean="0"/>
              <a:t>各種イベントにおける</a:t>
            </a:r>
            <a:r>
              <a:rPr kumimoji="1" lang="en-US" altLang="ja-JP" dirty="0" smtClean="0"/>
              <a:t>PR</a:t>
            </a:r>
            <a:endParaRPr kumimoji="1" lang="ja-JP" altLang="en-US" dirty="0"/>
          </a:p>
        </p:txBody>
      </p:sp>
      <p:sp>
        <p:nvSpPr>
          <p:cNvPr id="8" name="右矢印 7"/>
          <p:cNvSpPr/>
          <p:nvPr/>
        </p:nvSpPr>
        <p:spPr>
          <a:xfrm>
            <a:off x="2073494" y="3722411"/>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相談支援センターの業務を</a:t>
            </a:r>
            <a:r>
              <a:rPr kumimoji="1" lang="en-US" altLang="ja-JP" dirty="0" smtClean="0"/>
              <a:t>PDCA</a:t>
            </a:r>
            <a:r>
              <a:rPr kumimoji="1" lang="ja-JP" altLang="en-US" dirty="0" smtClean="0"/>
              <a:t>おける持続的な改善</a:t>
            </a:r>
            <a:endParaRPr kumimoji="1" lang="ja-JP" altLang="en-US" dirty="0"/>
          </a:p>
        </p:txBody>
      </p:sp>
      <p:sp>
        <p:nvSpPr>
          <p:cNvPr id="13" name="右矢印 12"/>
          <p:cNvSpPr/>
          <p:nvPr/>
        </p:nvSpPr>
        <p:spPr>
          <a:xfrm>
            <a:off x="4315842" y="5870327"/>
            <a:ext cx="1926656"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t>患者ニーズ調査の実施</a:t>
            </a:r>
            <a:endParaRPr kumimoji="1" lang="ja-JP" altLang="en-US" sz="1200" dirty="0"/>
          </a:p>
        </p:txBody>
      </p:sp>
      <p:sp>
        <p:nvSpPr>
          <p:cNvPr id="14" name="右矢印 13"/>
          <p:cNvSpPr/>
          <p:nvPr/>
        </p:nvSpPr>
        <p:spPr>
          <a:xfrm>
            <a:off x="6355720" y="5935509"/>
            <a:ext cx="4345239"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患者ニーズ調査の結果を踏まえた取組み</a:t>
            </a:r>
            <a:endParaRPr kumimoji="1" lang="ja-JP" altLang="en-US" sz="1200" dirty="0"/>
          </a:p>
        </p:txBody>
      </p:sp>
    </p:spTree>
    <p:extLst>
      <p:ext uri="{BB962C8B-B14F-4D97-AF65-F5344CB8AC3E}">
        <p14:creationId xmlns:p14="http://schemas.microsoft.com/office/powerpoint/2010/main" val="214722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504121745"/>
              </p:ext>
            </p:extLst>
          </p:nvPr>
        </p:nvGraphicFramePr>
        <p:xfrm>
          <a:off x="177082" y="650090"/>
          <a:ext cx="11732653" cy="6040996"/>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183841">
                  <a:extLst>
                    <a:ext uri="{9D8B030D-6E8A-4147-A177-3AD203B41FA5}">
                      <a16:colId xmlns:a16="http://schemas.microsoft.com/office/drawing/2014/main" val="4127807303"/>
                    </a:ext>
                  </a:extLst>
                </a:gridCol>
                <a:gridCol w="1959428">
                  <a:extLst>
                    <a:ext uri="{9D8B030D-6E8A-4147-A177-3AD203B41FA5}">
                      <a16:colId xmlns:a16="http://schemas.microsoft.com/office/drawing/2014/main" val="3007621958"/>
                    </a:ext>
                  </a:extLst>
                </a:gridCol>
                <a:gridCol w="1900722">
                  <a:extLst>
                    <a:ext uri="{9D8B030D-6E8A-4147-A177-3AD203B41FA5}">
                      <a16:colId xmlns:a16="http://schemas.microsoft.com/office/drawing/2014/main" val="3186931578"/>
                    </a:ext>
                  </a:extLst>
                </a:gridCol>
                <a:gridCol w="1801504">
                  <a:extLst>
                    <a:ext uri="{9D8B030D-6E8A-4147-A177-3AD203B41FA5}">
                      <a16:colId xmlns:a16="http://schemas.microsoft.com/office/drawing/2014/main" val="1990359892"/>
                    </a:ext>
                  </a:extLst>
                </a:gridCol>
                <a:gridCol w="899260">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47023">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20231">
                <a:tc>
                  <a:txBody>
                    <a:bodyPr/>
                    <a:lstStyle/>
                    <a:p>
                      <a:r>
                        <a:rPr kumimoji="1" lang="ja-JP" altLang="en-US" sz="1200" b="1" dirty="0" smtClean="0">
                          <a:latin typeface="Meiryo UI" panose="020B0604030504040204" pitchFamily="50" charset="-128"/>
                          <a:ea typeface="Meiryo UI" panose="020B0604030504040204" pitchFamily="50" charset="-128"/>
                        </a:rPr>
                        <a:t>３患者支援の充実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857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（２）がん患者への</a:t>
                      </a:r>
                      <a:endParaRPr kumimoji="1" lang="en-US" altLang="ja-JP" sz="1200" b="1"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情報提供</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①情報提供</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2216012">
                <a:tc>
                  <a:txBody>
                    <a:bodyPr/>
                    <a:lstStyle/>
                    <a:p>
                      <a:r>
                        <a:rPr kumimoji="1" lang="ja-JP" altLang="en-US" sz="1200" b="1" dirty="0" smtClean="0">
                          <a:latin typeface="Meiryo UI" panose="020B0604030504040204" pitchFamily="50" charset="-128"/>
                          <a:ea typeface="Meiryo UI" panose="020B0604030504040204" pitchFamily="50" charset="-128"/>
                        </a:rPr>
                        <a:t>（３）就労支援等のがんサバイバーシップ支援</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①小児・</a:t>
                      </a:r>
                      <a:r>
                        <a:rPr kumimoji="1" lang="en-US" altLang="ja-JP" sz="1200" dirty="0" smtClean="0">
                          <a:latin typeface="Meiryo UI" panose="020B0604030504040204" pitchFamily="50" charset="-128"/>
                          <a:ea typeface="Meiryo UI" panose="020B0604030504040204" pitchFamily="50" charset="-128"/>
                        </a:rPr>
                        <a:t>AYA</a:t>
                      </a:r>
                      <a:r>
                        <a:rPr kumimoji="1" lang="ja-JP" altLang="en-US" sz="1200" dirty="0" smtClean="0">
                          <a:latin typeface="Meiryo UI" panose="020B0604030504040204" pitchFamily="50" charset="-128"/>
                          <a:ea typeface="Meiryo UI" panose="020B0604030504040204" pitchFamily="50" charset="-128"/>
                        </a:rPr>
                        <a:t>世代への支援</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ア　情報提供</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8351648"/>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7" name="右矢印 6"/>
          <p:cNvSpPr/>
          <p:nvPr/>
        </p:nvSpPr>
        <p:spPr>
          <a:xfrm>
            <a:off x="2023286" y="1783125"/>
            <a:ext cx="8717285"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ホームページ等において情報</a:t>
            </a:r>
            <a:r>
              <a:rPr lang="ja-JP" altLang="en-US" dirty="0" smtClean="0"/>
              <a:t>提供への</a:t>
            </a:r>
            <a:r>
              <a:rPr kumimoji="1" lang="ja-JP" altLang="en-US" dirty="0" smtClean="0"/>
              <a:t>アクセス整備</a:t>
            </a:r>
            <a:endParaRPr kumimoji="1" lang="ja-JP" altLang="en-US" dirty="0"/>
          </a:p>
        </p:txBody>
      </p:sp>
      <p:sp>
        <p:nvSpPr>
          <p:cNvPr id="9" name="右矢印 8"/>
          <p:cNvSpPr/>
          <p:nvPr/>
        </p:nvSpPr>
        <p:spPr>
          <a:xfrm>
            <a:off x="2023286" y="2627776"/>
            <a:ext cx="8584203" cy="8295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療養情報冊子更新</a:t>
            </a:r>
            <a:endParaRPr kumimoji="1" lang="ja-JP" altLang="en-US" sz="1600" dirty="0"/>
          </a:p>
        </p:txBody>
      </p:sp>
      <p:sp>
        <p:nvSpPr>
          <p:cNvPr id="15" name="右矢印 14"/>
          <p:cNvSpPr/>
          <p:nvPr/>
        </p:nvSpPr>
        <p:spPr>
          <a:xfrm>
            <a:off x="4202486" y="3546985"/>
            <a:ext cx="1926656"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t>患者ニーズ調査の実施</a:t>
            </a:r>
            <a:endParaRPr kumimoji="1" lang="ja-JP" altLang="en-US" sz="1200" dirty="0"/>
          </a:p>
        </p:txBody>
      </p:sp>
      <p:sp>
        <p:nvSpPr>
          <p:cNvPr id="16" name="右矢印 15"/>
          <p:cNvSpPr/>
          <p:nvPr/>
        </p:nvSpPr>
        <p:spPr>
          <a:xfrm>
            <a:off x="6156438" y="3609984"/>
            <a:ext cx="4451051" cy="62851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患者ニーズ調査の結果を踏まえた取組み</a:t>
            </a:r>
            <a:endParaRPr kumimoji="1" lang="ja-JP" altLang="en-US" sz="1400" dirty="0"/>
          </a:p>
        </p:txBody>
      </p:sp>
      <p:sp>
        <p:nvSpPr>
          <p:cNvPr id="19" name="右矢印 18"/>
          <p:cNvSpPr/>
          <p:nvPr/>
        </p:nvSpPr>
        <p:spPr>
          <a:xfrm>
            <a:off x="2009637" y="5650776"/>
            <a:ext cx="2179201" cy="79509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患者ニーズ調査の実施</a:t>
            </a:r>
            <a:endParaRPr kumimoji="1" lang="ja-JP" altLang="en-US" sz="1400" dirty="0"/>
          </a:p>
        </p:txBody>
      </p:sp>
      <p:sp>
        <p:nvSpPr>
          <p:cNvPr id="20" name="右矢印 19"/>
          <p:cNvSpPr/>
          <p:nvPr/>
        </p:nvSpPr>
        <p:spPr>
          <a:xfrm>
            <a:off x="2023285" y="4697825"/>
            <a:ext cx="8584203" cy="10203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t>療養情報冊子更新</a:t>
            </a:r>
            <a:endParaRPr kumimoji="1" lang="ja-JP" altLang="en-US" sz="1400" dirty="0"/>
          </a:p>
        </p:txBody>
      </p:sp>
      <p:sp>
        <p:nvSpPr>
          <p:cNvPr id="22" name="右矢印 21"/>
          <p:cNvSpPr/>
          <p:nvPr/>
        </p:nvSpPr>
        <p:spPr>
          <a:xfrm>
            <a:off x="4279963" y="5650776"/>
            <a:ext cx="6327527" cy="822594"/>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患者ニーズ調査の結果を踏まえた取組み</a:t>
            </a:r>
            <a:endParaRPr kumimoji="1" lang="ja-JP" altLang="en-US" sz="1400" dirty="0"/>
          </a:p>
        </p:txBody>
      </p:sp>
    </p:spTree>
    <p:extLst>
      <p:ext uri="{BB962C8B-B14F-4D97-AF65-F5344CB8AC3E}">
        <p14:creationId xmlns:p14="http://schemas.microsoft.com/office/powerpoint/2010/main" val="3692191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606738927"/>
              </p:ext>
            </p:extLst>
          </p:nvPr>
        </p:nvGraphicFramePr>
        <p:xfrm>
          <a:off x="191596" y="620727"/>
          <a:ext cx="11732653" cy="6147103"/>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277209">
                  <a:extLst>
                    <a:ext uri="{9D8B030D-6E8A-4147-A177-3AD203B41FA5}">
                      <a16:colId xmlns:a16="http://schemas.microsoft.com/office/drawing/2014/main" val="4127807303"/>
                    </a:ext>
                  </a:extLst>
                </a:gridCol>
                <a:gridCol w="1883391">
                  <a:extLst>
                    <a:ext uri="{9D8B030D-6E8A-4147-A177-3AD203B41FA5}">
                      <a16:colId xmlns:a16="http://schemas.microsoft.com/office/drawing/2014/main" val="3007621958"/>
                    </a:ext>
                  </a:extLst>
                </a:gridCol>
                <a:gridCol w="1842448">
                  <a:extLst>
                    <a:ext uri="{9D8B030D-6E8A-4147-A177-3AD203B41FA5}">
                      <a16:colId xmlns:a16="http://schemas.microsoft.com/office/drawing/2014/main" val="3186931578"/>
                    </a:ext>
                  </a:extLst>
                </a:gridCol>
                <a:gridCol w="176069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396207">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396207">
                <a:tc>
                  <a:txBody>
                    <a:bodyPr/>
                    <a:lstStyle/>
                    <a:p>
                      <a:r>
                        <a:rPr kumimoji="1" lang="ja-JP" altLang="en-US" sz="1200" b="1" dirty="0" smtClean="0">
                          <a:latin typeface="Meiryo UI" panose="020B0604030504040204" pitchFamily="50" charset="-128"/>
                          <a:ea typeface="Meiryo UI" panose="020B0604030504040204" pitchFamily="50" charset="-128"/>
                        </a:rPr>
                        <a:t>３患者支援の充実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321469">
                <a:tc>
                  <a:txBody>
                    <a:bodyPr/>
                    <a:lstStyle/>
                    <a:p>
                      <a:r>
                        <a:rPr kumimoji="1" lang="ja-JP" altLang="en-US" sz="1200" b="1" dirty="0" smtClean="0">
                          <a:latin typeface="Meiryo UI" panose="020B0604030504040204" pitchFamily="50" charset="-128"/>
                          <a:ea typeface="Meiryo UI" panose="020B0604030504040204" pitchFamily="50" charset="-128"/>
                        </a:rPr>
                        <a:t>（３）就労支援等のがんサバイバーシップ支援</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イ療養中における就学支援等</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821821">
                <a:tc>
                  <a:txBody>
                    <a:bodyPr/>
                    <a:lstStyle/>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ウ就労支援</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r h="1211399">
                <a:tc>
                  <a:txBody>
                    <a:bodyPr/>
                    <a:lstStyle/>
                    <a:p>
                      <a:endParaRPr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200" dirty="0" smtClean="0">
                          <a:latin typeface="Meiryo UI" panose="020B0604030504040204" pitchFamily="50" charset="-128"/>
                          <a:ea typeface="Meiryo UI" panose="020B0604030504040204" pitchFamily="50" charset="-128"/>
                        </a:rPr>
                        <a:t>エ家族支援</a:t>
                      </a:r>
                      <a:endParaRPr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2675987"/>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63011" y="1685815"/>
            <a:ext cx="8623712" cy="705912"/>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ホームページ、療養情報冊子等による就学、就労、生殖機能の温存等の情報提供</a:t>
            </a:r>
            <a:endParaRPr kumimoji="1" lang="ja-JP" altLang="en-US" sz="1600" dirty="0"/>
          </a:p>
        </p:txBody>
      </p:sp>
      <p:sp>
        <p:nvSpPr>
          <p:cNvPr id="6" name="右矢印 5"/>
          <p:cNvSpPr/>
          <p:nvPr/>
        </p:nvSpPr>
        <p:spPr>
          <a:xfrm>
            <a:off x="2142025" y="2970162"/>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入院中の教育支援、退院後の学校・地域での受け入れ態勢等の実態把握及び検討</a:t>
            </a:r>
            <a:endParaRPr kumimoji="1" lang="ja-JP" altLang="en-US" sz="1600" dirty="0"/>
          </a:p>
        </p:txBody>
      </p:sp>
      <p:sp>
        <p:nvSpPr>
          <p:cNvPr id="7" name="右矢印 6"/>
          <p:cNvSpPr/>
          <p:nvPr/>
        </p:nvSpPr>
        <p:spPr>
          <a:xfrm>
            <a:off x="2092641" y="4001224"/>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t>ハローワーク、地域若者サポートステーション等の労働機関とがん相談支援センター、学校との連携</a:t>
            </a:r>
            <a:endParaRPr kumimoji="1" lang="ja-JP" altLang="en-US" sz="1400" dirty="0"/>
          </a:p>
        </p:txBody>
      </p:sp>
      <p:sp>
        <p:nvSpPr>
          <p:cNvPr id="8" name="右矢印 7"/>
          <p:cNvSpPr/>
          <p:nvPr/>
        </p:nvSpPr>
        <p:spPr>
          <a:xfrm>
            <a:off x="2044460" y="5628918"/>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家族に対する相談支援の充実</a:t>
            </a:r>
            <a:endParaRPr kumimoji="1" lang="ja-JP" altLang="en-US" dirty="0"/>
          </a:p>
        </p:txBody>
      </p:sp>
      <p:sp>
        <p:nvSpPr>
          <p:cNvPr id="15" name="右矢印 14"/>
          <p:cNvSpPr/>
          <p:nvPr/>
        </p:nvSpPr>
        <p:spPr>
          <a:xfrm>
            <a:off x="2082764" y="2311512"/>
            <a:ext cx="2060044" cy="72722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患者ニーズ調査の実施</a:t>
            </a:r>
            <a:endParaRPr kumimoji="1" lang="ja-JP" altLang="en-US" sz="1200" dirty="0"/>
          </a:p>
        </p:txBody>
      </p:sp>
      <p:sp>
        <p:nvSpPr>
          <p:cNvPr id="16" name="右矢印 15"/>
          <p:cNvSpPr/>
          <p:nvPr/>
        </p:nvSpPr>
        <p:spPr>
          <a:xfrm>
            <a:off x="4299934" y="2366932"/>
            <a:ext cx="6406542" cy="63738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患者ニーズ調査の結果を踏まえた取組み</a:t>
            </a:r>
            <a:endParaRPr kumimoji="1" lang="ja-JP" altLang="en-US" sz="1200" dirty="0"/>
          </a:p>
        </p:txBody>
      </p:sp>
      <p:sp>
        <p:nvSpPr>
          <p:cNvPr id="18" name="右矢印 17"/>
          <p:cNvSpPr/>
          <p:nvPr/>
        </p:nvSpPr>
        <p:spPr>
          <a:xfrm>
            <a:off x="2142025" y="4711436"/>
            <a:ext cx="2060044" cy="70673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患者ニーズ調査の実施</a:t>
            </a:r>
            <a:endParaRPr kumimoji="1" lang="ja-JP" altLang="en-US" sz="1200" dirty="0"/>
          </a:p>
        </p:txBody>
      </p:sp>
      <p:sp>
        <p:nvSpPr>
          <p:cNvPr id="19" name="右矢印 18"/>
          <p:cNvSpPr/>
          <p:nvPr/>
        </p:nvSpPr>
        <p:spPr>
          <a:xfrm>
            <a:off x="4359196" y="4653862"/>
            <a:ext cx="6327527" cy="753302"/>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患者ニーズ調査の結果を踏まえた取組み</a:t>
            </a:r>
            <a:endParaRPr kumimoji="1" lang="ja-JP" altLang="en-US" sz="1200" dirty="0"/>
          </a:p>
        </p:txBody>
      </p:sp>
      <p:sp>
        <p:nvSpPr>
          <p:cNvPr id="20" name="右矢印 19"/>
          <p:cNvSpPr/>
          <p:nvPr/>
        </p:nvSpPr>
        <p:spPr>
          <a:xfrm>
            <a:off x="2063011" y="6206676"/>
            <a:ext cx="2060044"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患者ニーズ調査の実施</a:t>
            </a:r>
            <a:endParaRPr kumimoji="1" lang="ja-JP" altLang="en-US" sz="1200" dirty="0"/>
          </a:p>
        </p:txBody>
      </p:sp>
      <p:sp>
        <p:nvSpPr>
          <p:cNvPr id="21" name="右矢印 20"/>
          <p:cNvSpPr/>
          <p:nvPr/>
        </p:nvSpPr>
        <p:spPr>
          <a:xfrm>
            <a:off x="4319688" y="6245711"/>
            <a:ext cx="6327527"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患者ニーズ調査の結果を踏まえた取組み</a:t>
            </a:r>
            <a:endParaRPr kumimoji="1" lang="ja-JP" altLang="en-US" sz="1200" dirty="0"/>
          </a:p>
        </p:txBody>
      </p:sp>
    </p:spTree>
    <p:extLst>
      <p:ext uri="{BB962C8B-B14F-4D97-AF65-F5344CB8AC3E}">
        <p14:creationId xmlns:p14="http://schemas.microsoft.com/office/powerpoint/2010/main" val="3252468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145452788"/>
              </p:ext>
            </p:extLst>
          </p:nvPr>
        </p:nvGraphicFramePr>
        <p:xfrm>
          <a:off x="177082" y="732037"/>
          <a:ext cx="11732653" cy="5992362"/>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990434">
                  <a:extLst>
                    <a:ext uri="{9D8B030D-6E8A-4147-A177-3AD203B41FA5}">
                      <a16:colId xmlns:a16="http://schemas.microsoft.com/office/drawing/2014/main" val="3007621958"/>
                    </a:ext>
                  </a:extLst>
                </a:gridCol>
                <a:gridCol w="1944914">
                  <a:extLst>
                    <a:ext uri="{9D8B030D-6E8A-4147-A177-3AD203B41FA5}">
                      <a16:colId xmlns:a16="http://schemas.microsoft.com/office/drawing/2014/main" val="3186931578"/>
                    </a:ext>
                  </a:extLst>
                </a:gridCol>
                <a:gridCol w="1385274">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75786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48772">
                <a:tc>
                  <a:txBody>
                    <a:bodyPr/>
                    <a:lstStyle/>
                    <a:p>
                      <a:r>
                        <a:rPr kumimoji="1" lang="ja-JP" altLang="en-US" sz="1200" b="1" dirty="0" smtClean="0">
                          <a:latin typeface="Meiryo UI" panose="020B0604030504040204" pitchFamily="50" charset="-128"/>
                          <a:ea typeface="Meiryo UI" panose="020B0604030504040204" pitchFamily="50" charset="-128"/>
                        </a:rPr>
                        <a:t>３患者支援の充実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360708">
                <a:tc>
                  <a:txBody>
                    <a:bodyPr/>
                    <a:lstStyle/>
                    <a:p>
                      <a:r>
                        <a:rPr kumimoji="1" lang="ja-JP" altLang="en-US" sz="1200" b="1" dirty="0" smtClean="0">
                          <a:latin typeface="Meiryo UI" panose="020B0604030504040204" pitchFamily="50" charset="-128"/>
                          <a:ea typeface="Meiryo UI" panose="020B0604030504040204" pitchFamily="50" charset="-128"/>
                        </a:rPr>
                        <a:t>（３）就労支援等のがんサバイバーシップ支援</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②全ての働く世代のがん患者の就労支援の推進</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966905">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③高齢者への支援</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2358115">
                <a:tc>
                  <a:txBody>
                    <a:bodyPr/>
                    <a:lstStyle/>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④あらたな課題（アピアランスケア・生殖機能の温存等）への対応</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09097" y="2288556"/>
            <a:ext cx="8664371" cy="71007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がん拠点病院及び労働関係機関と連携した啓発</a:t>
            </a:r>
            <a:endParaRPr kumimoji="1" lang="ja-JP" altLang="en-US" sz="1600" dirty="0"/>
          </a:p>
        </p:txBody>
      </p:sp>
      <p:sp>
        <p:nvSpPr>
          <p:cNvPr id="6" name="右矢印 5"/>
          <p:cNvSpPr/>
          <p:nvPr/>
        </p:nvSpPr>
        <p:spPr>
          <a:xfrm>
            <a:off x="2009097" y="3606553"/>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国が策定予定である高齢者のがん診療に関するガイドライン」普及啓発</a:t>
            </a:r>
            <a:endParaRPr kumimoji="1" lang="ja-JP" altLang="en-US" dirty="0"/>
          </a:p>
        </p:txBody>
      </p:sp>
      <p:sp>
        <p:nvSpPr>
          <p:cNvPr id="7" name="右矢印 6"/>
          <p:cNvSpPr/>
          <p:nvPr/>
        </p:nvSpPr>
        <p:spPr>
          <a:xfrm>
            <a:off x="2009097" y="4662466"/>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がん拠点病院と連携し、アピアランスケアの充実</a:t>
            </a:r>
            <a:endParaRPr kumimoji="1" lang="ja-JP" altLang="en-US" dirty="0"/>
          </a:p>
        </p:txBody>
      </p:sp>
      <p:sp>
        <p:nvSpPr>
          <p:cNvPr id="8" name="右矢印 7"/>
          <p:cNvSpPr/>
          <p:nvPr/>
        </p:nvSpPr>
        <p:spPr>
          <a:xfrm>
            <a:off x="2009098" y="5271692"/>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がん治療医と生殖医療専門医との連携体制の検討・構築</a:t>
            </a:r>
            <a:endParaRPr kumimoji="1" lang="ja-JP" altLang="en-US" dirty="0"/>
          </a:p>
        </p:txBody>
      </p:sp>
      <p:sp>
        <p:nvSpPr>
          <p:cNvPr id="9" name="右矢印 8"/>
          <p:cNvSpPr/>
          <p:nvPr/>
        </p:nvSpPr>
        <p:spPr>
          <a:xfrm>
            <a:off x="2009096" y="5945105"/>
            <a:ext cx="8564452" cy="7169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大阪重粒子線センターでの治療に対する利子補給制度の実施</a:t>
            </a:r>
            <a:endParaRPr kumimoji="1" lang="ja-JP" altLang="en-US" dirty="0"/>
          </a:p>
        </p:txBody>
      </p:sp>
      <p:sp>
        <p:nvSpPr>
          <p:cNvPr id="10" name="右矢印 9"/>
          <p:cNvSpPr/>
          <p:nvPr/>
        </p:nvSpPr>
        <p:spPr>
          <a:xfrm>
            <a:off x="4475165" y="2764226"/>
            <a:ext cx="1882092"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t>患者ニーズ調査の実施</a:t>
            </a:r>
            <a:endParaRPr kumimoji="1" lang="ja-JP" altLang="en-US" sz="1200" dirty="0"/>
          </a:p>
        </p:txBody>
      </p:sp>
      <p:sp>
        <p:nvSpPr>
          <p:cNvPr id="11" name="右矢印 10"/>
          <p:cNvSpPr/>
          <p:nvPr/>
        </p:nvSpPr>
        <p:spPr>
          <a:xfrm>
            <a:off x="6574971" y="2844889"/>
            <a:ext cx="4098496"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患者ニーズ調査の結果を踏まえた取組み</a:t>
            </a:r>
            <a:endParaRPr kumimoji="1" lang="ja-JP" altLang="en-US" sz="1200" dirty="0"/>
          </a:p>
        </p:txBody>
      </p:sp>
    </p:spTree>
    <p:extLst>
      <p:ext uri="{BB962C8B-B14F-4D97-AF65-F5344CB8AC3E}">
        <p14:creationId xmlns:p14="http://schemas.microsoft.com/office/powerpoint/2010/main" val="428597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69588897"/>
              </p:ext>
            </p:extLst>
          </p:nvPr>
        </p:nvGraphicFramePr>
        <p:xfrm>
          <a:off x="177082" y="669697"/>
          <a:ext cx="11732653" cy="5988681"/>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611634">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627356">
                <a:tc>
                  <a:txBody>
                    <a:bodyPr/>
                    <a:lstStyle/>
                    <a:p>
                      <a:r>
                        <a:rPr kumimoji="1" lang="ja-JP" altLang="en-US" sz="1200" b="1" dirty="0" smtClean="0">
                          <a:latin typeface="Meiryo UI" panose="020B0604030504040204" pitchFamily="50" charset="-128"/>
                          <a:ea typeface="Meiryo UI" panose="020B0604030504040204" pitchFamily="50" charset="-128"/>
                        </a:rPr>
                        <a:t>４がん対策を社会全体で進める環境づくり</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319829">
                <a:tc>
                  <a:txBody>
                    <a:bodyPr/>
                    <a:lstStyle/>
                    <a:p>
                      <a:r>
                        <a:rPr kumimoji="1" lang="ja-JP" altLang="en-US" sz="1200" b="1" dirty="0" smtClean="0">
                          <a:latin typeface="Meiryo UI" panose="020B0604030504040204" pitchFamily="50" charset="-128"/>
                          <a:ea typeface="Meiryo UI" panose="020B0604030504040204" pitchFamily="50" charset="-128"/>
                        </a:rPr>
                        <a:t>（１）社会全体での</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機運づくり</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559799">
                <a:tc>
                  <a:txBody>
                    <a:bodyPr/>
                    <a:lstStyle/>
                    <a:p>
                      <a:r>
                        <a:rPr kumimoji="1" lang="ja-JP" altLang="en-US" sz="1200" b="1" dirty="0" smtClean="0">
                          <a:latin typeface="Meiryo UI" panose="020B0604030504040204" pitchFamily="50" charset="-128"/>
                          <a:ea typeface="Meiryo UI" panose="020B0604030504040204" pitchFamily="50" charset="-128"/>
                        </a:rPr>
                        <a:t>（２）大阪府がん対策基金</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870063">
                <a:tc>
                  <a:txBody>
                    <a:bodyPr/>
                    <a:lstStyle/>
                    <a:p>
                      <a:r>
                        <a:rPr kumimoji="1" lang="ja-JP" altLang="en-US" sz="1200" b="1" dirty="0" smtClean="0">
                          <a:latin typeface="Meiryo UI" panose="020B0604030504040204" pitchFamily="50" charset="-128"/>
                          <a:ea typeface="Meiryo UI" panose="020B0604030504040204" pitchFamily="50" charset="-128"/>
                        </a:rPr>
                        <a:t>（３）がん患者会等との連携促進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17" name="正方形/長方形 16"/>
          <p:cNvSpPr/>
          <p:nvPr/>
        </p:nvSpPr>
        <p:spPr>
          <a:xfrm>
            <a:off x="177082" y="111032"/>
            <a:ext cx="11732652" cy="38636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期大阪府がん対策推進計画</a:t>
            </a:r>
            <a:r>
              <a:rPr kumimoji="1" lang="ja-JP" altLang="en-US">
                <a:latin typeface="Meiryo UI" panose="020B0604030504040204" pitchFamily="50" charset="-128"/>
                <a:ea typeface="Meiryo UI" panose="020B0604030504040204" pitchFamily="50" charset="-128"/>
              </a:rPr>
              <a:t>　</a:t>
            </a:r>
            <a:r>
              <a:rPr kumimoji="1" lang="ja-JP" altLang="en-US" smtClean="0">
                <a:latin typeface="Meiryo UI" panose="020B0604030504040204" pitchFamily="50" charset="-128"/>
                <a:ea typeface="Meiryo UI" panose="020B0604030504040204" pitchFamily="50" charset="-128"/>
              </a:rPr>
              <a:t>アクションプラン案</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60613" y="2228634"/>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がん対策を進める機運の醸成</a:t>
            </a:r>
            <a:endParaRPr kumimoji="1" lang="ja-JP" altLang="en-US" dirty="0"/>
          </a:p>
        </p:txBody>
      </p:sp>
      <p:sp>
        <p:nvSpPr>
          <p:cNvPr id="6" name="右矢印 5"/>
          <p:cNvSpPr/>
          <p:nvPr/>
        </p:nvSpPr>
        <p:spPr>
          <a:xfrm>
            <a:off x="2060615" y="3184952"/>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企画提案公募による患者会等の活動に対する支援</a:t>
            </a:r>
            <a:endParaRPr kumimoji="1" lang="ja-JP" altLang="en-US" dirty="0"/>
          </a:p>
        </p:txBody>
      </p:sp>
      <p:sp>
        <p:nvSpPr>
          <p:cNvPr id="7" name="右矢印 6"/>
          <p:cNvSpPr/>
          <p:nvPr/>
        </p:nvSpPr>
        <p:spPr>
          <a:xfrm>
            <a:off x="2060614" y="4024523"/>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関係機関と連携した普及啓発活動・寄附促進</a:t>
            </a:r>
            <a:endParaRPr kumimoji="1" lang="ja-JP" altLang="en-US" dirty="0"/>
          </a:p>
        </p:txBody>
      </p:sp>
      <p:sp>
        <p:nvSpPr>
          <p:cNvPr id="8" name="右矢印 7"/>
          <p:cNvSpPr/>
          <p:nvPr/>
        </p:nvSpPr>
        <p:spPr>
          <a:xfrm>
            <a:off x="2060613" y="5819609"/>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がん拠点病院における患者サロン整備の促進</a:t>
            </a:r>
            <a:endParaRPr kumimoji="1" lang="ja-JP" altLang="en-US" dirty="0"/>
          </a:p>
        </p:txBody>
      </p:sp>
      <p:sp>
        <p:nvSpPr>
          <p:cNvPr id="9" name="右矢印 8"/>
          <p:cNvSpPr/>
          <p:nvPr/>
        </p:nvSpPr>
        <p:spPr>
          <a:xfrm>
            <a:off x="2060613" y="4980841"/>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がん患者会等との意見交換</a:t>
            </a:r>
            <a:endParaRPr kumimoji="1" lang="ja-JP" altLang="en-US" dirty="0"/>
          </a:p>
        </p:txBody>
      </p:sp>
    </p:spTree>
    <p:extLst>
      <p:ext uri="{BB962C8B-B14F-4D97-AF65-F5344CB8AC3E}">
        <p14:creationId xmlns:p14="http://schemas.microsoft.com/office/powerpoint/2010/main" val="40500425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1087</TotalTime>
  <Words>1167</Words>
  <Application>Microsoft Office PowerPoint</Application>
  <PresentationFormat>ワイド画面</PresentationFormat>
  <Paragraphs>192</Paragraphs>
  <Slides>9</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健志</dc:creator>
  <cp:lastModifiedBy>奥平　麻衣子</cp:lastModifiedBy>
  <cp:revision>95</cp:revision>
  <cp:lastPrinted>2019-02-15T09:54:58Z</cp:lastPrinted>
  <dcterms:created xsi:type="dcterms:W3CDTF">2018-12-07T04:30:41Z</dcterms:created>
  <dcterms:modified xsi:type="dcterms:W3CDTF">2019-02-15T11:02:06Z</dcterms:modified>
</cp:coreProperties>
</file>