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sldIdLst>
    <p:sldId id="272" r:id="rId2"/>
    <p:sldId id="315" r:id="rId3"/>
    <p:sldId id="312" r:id="rId4"/>
    <p:sldId id="313" r:id="rId5"/>
    <p:sldId id="274" r:id="rId6"/>
    <p:sldId id="278" r:id="rId7"/>
    <p:sldId id="264" r:id="rId8"/>
    <p:sldId id="271" r:id="rId9"/>
    <p:sldId id="314" r:id="rId10"/>
    <p:sldId id="311"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1" d="100"/>
          <a:sy n="71" d="100"/>
        </p:scale>
        <p:origin x="1272" y="60"/>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2019/9/3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655248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a:t>
            </a:fld>
            <a:endParaRPr kumimoji="1" lang="ja-JP" altLang="en-US"/>
          </a:p>
        </p:txBody>
      </p:sp>
    </p:spTree>
    <p:extLst>
      <p:ext uri="{BB962C8B-B14F-4D97-AF65-F5344CB8AC3E}">
        <p14:creationId xmlns:p14="http://schemas.microsoft.com/office/powerpoint/2010/main" val="3414363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・一般型の指定要件の「経過措置期間」に該当する場合は、「高度型」として認められていない？？？</a:t>
            </a:r>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4</a:t>
            </a:fld>
            <a:endParaRPr kumimoji="1" lang="ja-JP" altLang="en-US"/>
          </a:p>
        </p:txBody>
      </p:sp>
    </p:spTree>
    <p:extLst>
      <p:ext uri="{BB962C8B-B14F-4D97-AF65-F5344CB8AC3E}">
        <p14:creationId xmlns:p14="http://schemas.microsoft.com/office/powerpoint/2010/main" val="1905296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8</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10</a:t>
            </a:fld>
            <a:endParaRPr kumimoji="1" lang="ja-JP" altLang="en-US"/>
          </a:p>
        </p:txBody>
      </p:sp>
    </p:spTree>
    <p:extLst>
      <p:ext uri="{BB962C8B-B14F-4D97-AF65-F5344CB8AC3E}">
        <p14:creationId xmlns:p14="http://schemas.microsoft.com/office/powerpoint/2010/main" val="372120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2019/9/3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2019/9/3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2019/9/3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2019/9/3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2019/9/3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2019/9/3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国指定がん診療連携拠点病院の</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推薦について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資料６</a:t>
            </a:r>
            <a:endParaRPr kumimoji="1" lang="ja-JP" altLang="en-US" dirty="0"/>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smtClean="0">
                <a:latin typeface="+mn-ea"/>
              </a:rPr>
              <a:t>大阪府がん対策推進委員会</a:t>
            </a:r>
            <a:endParaRPr lang="en-US" altLang="ja-JP" sz="2400" b="1" dirty="0" smtClean="0">
              <a:latin typeface="+mn-ea"/>
            </a:endParaRPr>
          </a:p>
          <a:p>
            <a:pPr algn="ctr"/>
            <a:r>
              <a:rPr lang="ja-JP" altLang="en-US" sz="2400" b="1" dirty="0" smtClean="0">
                <a:latin typeface="+mn-ea"/>
              </a:rPr>
              <a:t>がん診療連携検討部会</a:t>
            </a:r>
            <a:endParaRPr lang="en-US" altLang="ja-JP" sz="2000" dirty="0">
              <a:latin typeface="+mn-ea"/>
            </a:endParaRPr>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令和元年度 国指定の地域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462862" y="836712"/>
            <a:ext cx="8290284" cy="5746940"/>
          </a:xfrm>
          <a:prstGeom prst="rect">
            <a:avLst/>
          </a:prstGeom>
          <a:noFill/>
          <a:ln>
            <a:noFill/>
          </a:ln>
        </p:spPr>
        <p:txBody>
          <a:bodyPr wrap="square" lIns="144000" tIns="144000" rtlCol="0">
            <a:spAutoFit/>
          </a:bodyPr>
          <a:lstStyle/>
          <a:p>
            <a:r>
              <a:rPr lang="ja-JP" altLang="en-US" sz="2200" dirty="0" smtClean="0"/>
              <a:t>◆</a:t>
            </a:r>
            <a:r>
              <a:rPr lang="ja-JP" altLang="en-US" sz="2200" dirty="0"/>
              <a:t>　</a:t>
            </a:r>
            <a:r>
              <a:rPr lang="ja-JP" altLang="en-US" sz="2200" b="1" dirty="0"/>
              <a:t>地域がん診療連携拠点病院の</a:t>
            </a:r>
            <a:r>
              <a:rPr lang="ja-JP" altLang="en-US" sz="2200" b="1" u="heavy" dirty="0"/>
              <a:t>指定更新</a:t>
            </a:r>
            <a:r>
              <a:rPr lang="ja-JP" altLang="en-US" sz="2200" b="1" dirty="0"/>
              <a:t>の</a:t>
            </a:r>
            <a:r>
              <a:rPr lang="ja-JP" altLang="en-US" sz="2200" b="1" dirty="0" smtClean="0"/>
              <a:t>推薦</a:t>
            </a:r>
            <a:endParaRPr lang="en-US" altLang="ja-JP" sz="2200" b="1" dirty="0" smtClean="0"/>
          </a:p>
          <a:p>
            <a:endParaRPr lang="en-US" altLang="ja-JP" sz="1000" dirty="0" smtClean="0"/>
          </a:p>
          <a:p>
            <a:pPr marL="806450" indent="-361950">
              <a:buFont typeface="Wingdings" panose="05000000000000000000" pitchFamily="2" charset="2"/>
              <a:buChar char="Ø"/>
            </a:pPr>
            <a:r>
              <a:rPr lang="ja-JP" altLang="en-US" sz="2100" dirty="0" smtClean="0"/>
              <a:t>指定期間が１年間である６病院について、</a:t>
            </a:r>
            <a:r>
              <a:rPr lang="en-US" altLang="ja-JP" sz="2100" dirty="0" smtClean="0"/>
              <a:t/>
            </a:r>
            <a:br>
              <a:rPr lang="en-US" altLang="ja-JP" sz="2100" dirty="0" smtClean="0"/>
            </a:br>
            <a:r>
              <a:rPr lang="ja-JP" altLang="en-US" sz="2100" dirty="0" smtClean="0"/>
              <a:t>経過措置に該当した項目の内容を確認。</a:t>
            </a:r>
            <a:endParaRPr lang="en-US" altLang="ja-JP" sz="2100" dirty="0" smtClean="0"/>
          </a:p>
          <a:p>
            <a:pPr marL="1252538"/>
            <a:r>
              <a:rPr lang="ja-JP" altLang="en-US" sz="1400" dirty="0" smtClean="0"/>
              <a:t>（対象病院 ： 市立豊中、八尾市立、近大病院、大阪南医療Ｃ、岸和田市民、大阪医療Ｃ）</a:t>
            </a:r>
            <a:endParaRPr lang="en-US" altLang="ja-JP" sz="1400" dirty="0" smtClean="0"/>
          </a:p>
          <a:p>
            <a:endParaRPr lang="en-US" altLang="ja-JP" sz="2200" dirty="0" smtClean="0"/>
          </a:p>
          <a:p>
            <a:r>
              <a:rPr lang="ja-JP" altLang="en-US" sz="2200" dirty="0" smtClean="0">
                <a:latin typeface="+mn-ea"/>
              </a:rPr>
              <a:t>◆</a:t>
            </a:r>
            <a:r>
              <a:rPr lang="ja-JP" altLang="en-US" sz="2200" dirty="0">
                <a:latin typeface="+mn-ea"/>
              </a:rPr>
              <a:t>　</a:t>
            </a:r>
            <a:r>
              <a:rPr lang="ja-JP" altLang="en-US" sz="2200" b="1" dirty="0">
                <a:latin typeface="+mn-ea"/>
              </a:rPr>
              <a:t>地域がん診療連携拠点病院（</a:t>
            </a:r>
            <a:r>
              <a:rPr lang="ja-JP" altLang="en-US" sz="2200" b="1" u="heavy" dirty="0" smtClean="0">
                <a:latin typeface="+mn-ea"/>
              </a:rPr>
              <a:t>高度型</a:t>
            </a:r>
            <a:r>
              <a:rPr lang="ja-JP" altLang="en-US" sz="2200" b="1" dirty="0" smtClean="0">
                <a:latin typeface="+mn-ea"/>
              </a:rPr>
              <a:t>）の推薦</a:t>
            </a:r>
            <a:endParaRPr lang="en-US" altLang="ja-JP" sz="2200" b="1" dirty="0" smtClean="0">
              <a:latin typeface="+mn-ea"/>
            </a:endParaRPr>
          </a:p>
          <a:p>
            <a:endParaRPr lang="en-US" altLang="ja-JP" sz="1000" b="1" dirty="0" smtClean="0">
              <a:latin typeface="+mn-ea"/>
            </a:endParaRPr>
          </a:p>
          <a:p>
            <a:pPr marL="806450" indent="-361950">
              <a:buFont typeface="Wingdings" panose="05000000000000000000" pitchFamily="2" charset="2"/>
              <a:buChar char="Ø"/>
            </a:pPr>
            <a:r>
              <a:rPr lang="ja-JP" altLang="en-US" sz="2100" dirty="0" smtClean="0"/>
              <a:t>高度型の指定がない６圏域において募集。（対象：既指定病院）</a:t>
            </a:r>
            <a:endParaRPr lang="en-US" altLang="ja-JP" sz="2100" dirty="0" smtClean="0"/>
          </a:p>
          <a:p>
            <a:pPr marL="1252538"/>
            <a:r>
              <a:rPr lang="ja-JP" altLang="en-US" sz="1400" dirty="0" smtClean="0"/>
              <a:t>（募集圏域 ： 豊能、北河内、中河内、南河内、堺、泉州）</a:t>
            </a:r>
            <a:r>
              <a:rPr lang="en-US" altLang="ja-JP" sz="2200" dirty="0" smtClean="0"/>
              <a:t/>
            </a:r>
            <a:br>
              <a:rPr lang="en-US" altLang="ja-JP" sz="2200" dirty="0" smtClean="0"/>
            </a:br>
            <a:endParaRPr lang="en-US" altLang="ja-JP" sz="2200" dirty="0" smtClean="0">
              <a:latin typeface="+mn-ea"/>
            </a:endParaRPr>
          </a:p>
          <a:p>
            <a:r>
              <a:rPr lang="ja-JP" altLang="en-US" sz="2200" dirty="0" smtClean="0">
                <a:latin typeface="+mn-ea"/>
              </a:rPr>
              <a:t>◆　</a:t>
            </a:r>
            <a:r>
              <a:rPr lang="ja-JP" altLang="en-US" sz="2200" b="1" dirty="0"/>
              <a:t>地域がん診療連携拠点病院の</a:t>
            </a:r>
            <a:r>
              <a:rPr lang="ja-JP" altLang="en-US" sz="2200" b="1" u="heavy" dirty="0" smtClean="0">
                <a:latin typeface="+mn-ea"/>
              </a:rPr>
              <a:t>新規指定</a:t>
            </a:r>
            <a:r>
              <a:rPr lang="ja-JP" altLang="en-US" sz="2200" b="1" dirty="0" smtClean="0">
                <a:latin typeface="+mn-ea"/>
              </a:rPr>
              <a:t>の推薦</a:t>
            </a:r>
            <a:endParaRPr lang="en-US" altLang="ja-JP" sz="2200" b="1" dirty="0" smtClean="0">
              <a:latin typeface="+mn-ea"/>
            </a:endParaRPr>
          </a:p>
          <a:p>
            <a:endParaRPr lang="en-US" altLang="ja-JP" sz="1000" dirty="0" smtClean="0">
              <a:latin typeface="+mn-ea"/>
            </a:endParaRPr>
          </a:p>
          <a:p>
            <a:pPr marL="806450" indent="-361950">
              <a:buFont typeface="Wingdings" panose="05000000000000000000" pitchFamily="2" charset="2"/>
              <a:buChar char="Ø"/>
            </a:pPr>
            <a:r>
              <a:rPr lang="ja-JP" altLang="en-US" sz="2100" dirty="0" smtClean="0">
                <a:latin typeface="+mn-ea"/>
              </a:rPr>
              <a:t>地域</a:t>
            </a:r>
            <a:r>
              <a:rPr lang="ja-JP" altLang="en-US" sz="2100" dirty="0">
                <a:latin typeface="+mn-ea"/>
              </a:rPr>
              <a:t>がん診療連携拠点</a:t>
            </a:r>
            <a:r>
              <a:rPr lang="ja-JP" altLang="en-US" sz="2100" dirty="0" smtClean="0">
                <a:latin typeface="+mn-ea"/>
              </a:rPr>
              <a:t>病院の指定が圏域内で１病院となっている圏域については、新規</a:t>
            </a:r>
            <a:r>
              <a:rPr lang="ja-JP" altLang="en-US" sz="2100" dirty="0">
                <a:latin typeface="+mn-ea"/>
              </a:rPr>
              <a:t>募集を行う</a:t>
            </a:r>
            <a:r>
              <a:rPr lang="ja-JP" altLang="en-US" sz="2100" dirty="0" smtClean="0">
                <a:latin typeface="+mn-ea"/>
              </a:rPr>
              <a:t>。</a:t>
            </a:r>
            <a:r>
              <a:rPr lang="ja-JP" altLang="en-US" sz="1400" dirty="0" smtClean="0"/>
              <a:t>（</a:t>
            </a:r>
            <a:r>
              <a:rPr lang="ja-JP" altLang="en-US" sz="1400" dirty="0"/>
              <a:t>募集圏域 ： </a:t>
            </a:r>
            <a:r>
              <a:rPr lang="ja-JP" altLang="en-US" sz="1400" dirty="0" smtClean="0"/>
              <a:t>三島、</a:t>
            </a:r>
            <a:r>
              <a:rPr lang="ja-JP" altLang="en-US" sz="1400" dirty="0"/>
              <a:t>北河内</a:t>
            </a:r>
            <a:r>
              <a:rPr lang="ja-JP" altLang="en-US" sz="1400" dirty="0" smtClean="0"/>
              <a:t>、泉州</a:t>
            </a:r>
            <a:r>
              <a:rPr lang="ja-JP" altLang="en-US" sz="1400" dirty="0"/>
              <a:t>）</a:t>
            </a:r>
            <a:endParaRPr lang="en-US" altLang="ja-JP" sz="1400" dirty="0">
              <a:latin typeface="+mn-ea"/>
            </a:endParaRPr>
          </a:p>
          <a:p>
            <a:pPr marL="1082675" indent="-365125"/>
            <a:endParaRPr lang="en-US" altLang="ja-JP" sz="2200" dirty="0">
              <a:latin typeface="+mn-ea"/>
            </a:endParaRPr>
          </a:p>
          <a:p>
            <a:pPr marL="365125" indent="-365125"/>
            <a:r>
              <a:rPr lang="ja-JP" altLang="en-US" sz="2200" dirty="0" smtClean="0">
                <a:latin typeface="+mn-ea"/>
              </a:rPr>
              <a:t>⇒ １１月頃に開催予定の当部会において、府として国に推薦を行うかどうかについて検討。（高度型の推薦については、</a:t>
            </a:r>
            <a:r>
              <a:rPr lang="ja-JP" altLang="en-US" sz="2200" dirty="0"/>
              <a:t>要件「診療実績が圏域に</a:t>
            </a:r>
            <a:r>
              <a:rPr lang="ja-JP" altLang="en-US" sz="2200" dirty="0" smtClean="0"/>
              <a:t>おいて最も</a:t>
            </a:r>
            <a:r>
              <a:rPr lang="ja-JP" altLang="en-US" sz="2200" dirty="0"/>
              <a:t>優れて</a:t>
            </a:r>
            <a:r>
              <a:rPr lang="ja-JP" altLang="en-US" sz="2200" dirty="0" smtClean="0"/>
              <a:t>いる</a:t>
            </a:r>
            <a:r>
              <a:rPr lang="ja-JP" altLang="en-US" sz="2200" dirty="0"/>
              <a:t>病院</a:t>
            </a:r>
            <a:r>
              <a:rPr lang="ja-JP" altLang="en-US" sz="2200" dirty="0" smtClean="0"/>
              <a:t>」についても審議。）</a:t>
            </a:r>
            <a:endParaRPr lang="en-US" altLang="ja-JP" sz="2200" dirty="0" smtClean="0">
              <a:latin typeface="+mn-ea"/>
            </a:endParaRPr>
          </a:p>
        </p:txBody>
      </p:sp>
      <p:sp>
        <p:nvSpPr>
          <p:cNvPr id="5"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９</a:t>
            </a:r>
            <a:endParaRPr lang="ja-JP" altLang="en-US" sz="1800" b="1" dirty="0"/>
          </a:p>
        </p:txBody>
      </p:sp>
    </p:spTree>
    <p:extLst>
      <p:ext uri="{BB962C8B-B14F-4D97-AF65-F5344CB8AC3E}">
        <p14:creationId xmlns:p14="http://schemas.microsoft.com/office/powerpoint/2010/main" val="497036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令和元年度 国指定の</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1401307" y="1700808"/>
            <a:ext cx="6413394" cy="2561452"/>
          </a:xfrm>
          <a:prstGeom prst="rect">
            <a:avLst/>
          </a:prstGeom>
          <a:noFill/>
          <a:ln>
            <a:noFill/>
          </a:ln>
        </p:spPr>
        <p:txBody>
          <a:bodyPr wrap="square" lIns="144000" tIns="144000" rtlCol="0">
            <a:spAutoFit/>
          </a:bodyPr>
          <a:lstStyle/>
          <a:p>
            <a:r>
              <a:rPr lang="ja-JP" altLang="en-US" sz="2200" dirty="0" smtClean="0"/>
              <a:t>◆</a:t>
            </a:r>
            <a:r>
              <a:rPr lang="ja-JP" altLang="en-US" sz="2200" dirty="0"/>
              <a:t>　地域がん診療連携拠点病院の</a:t>
            </a:r>
            <a:r>
              <a:rPr lang="ja-JP" altLang="en-US" sz="2200" u="heavy" dirty="0"/>
              <a:t>指定更新</a:t>
            </a:r>
            <a:r>
              <a:rPr lang="ja-JP" altLang="en-US" sz="2200" dirty="0"/>
              <a:t>の</a:t>
            </a:r>
            <a:r>
              <a:rPr lang="ja-JP" altLang="en-US" sz="2200" dirty="0" smtClean="0"/>
              <a:t>推薦</a:t>
            </a:r>
            <a:endParaRPr lang="en-US" altLang="ja-JP" sz="2200" dirty="0" smtClean="0"/>
          </a:p>
          <a:p>
            <a:endParaRPr lang="en-US" altLang="ja-JP" sz="2200" dirty="0" smtClean="0"/>
          </a:p>
          <a:p>
            <a:endParaRPr lang="en-US" altLang="ja-JP" sz="2200" dirty="0" smtClean="0"/>
          </a:p>
          <a:p>
            <a:r>
              <a:rPr lang="ja-JP" altLang="en-US" sz="2200" dirty="0" smtClean="0">
                <a:latin typeface="+mn-ea"/>
              </a:rPr>
              <a:t>◆</a:t>
            </a:r>
            <a:r>
              <a:rPr lang="ja-JP" altLang="en-US" sz="2200" dirty="0">
                <a:latin typeface="+mn-ea"/>
              </a:rPr>
              <a:t>　地域がん診療連携拠点病院（</a:t>
            </a:r>
            <a:r>
              <a:rPr lang="ja-JP" altLang="en-US" sz="2200" u="heavy" dirty="0" smtClean="0">
                <a:latin typeface="+mn-ea"/>
              </a:rPr>
              <a:t>高度型</a:t>
            </a:r>
            <a:r>
              <a:rPr lang="ja-JP" altLang="en-US" sz="2200" dirty="0" smtClean="0">
                <a:latin typeface="+mn-ea"/>
              </a:rPr>
              <a:t>）の推薦</a:t>
            </a:r>
            <a:endParaRPr lang="en-US" altLang="ja-JP" sz="2200" dirty="0" smtClean="0">
              <a:latin typeface="+mn-ea"/>
            </a:endParaRPr>
          </a:p>
          <a:p>
            <a:endParaRPr lang="en-US" altLang="ja-JP" sz="2200" dirty="0" smtClean="0">
              <a:latin typeface="+mn-ea"/>
            </a:endParaRPr>
          </a:p>
          <a:p>
            <a:endParaRPr lang="en-US" altLang="ja-JP" sz="2200" dirty="0" smtClean="0">
              <a:latin typeface="+mn-ea"/>
            </a:endParaRPr>
          </a:p>
          <a:p>
            <a:r>
              <a:rPr lang="ja-JP" altLang="en-US" sz="2200" dirty="0" smtClean="0">
                <a:latin typeface="+mn-ea"/>
              </a:rPr>
              <a:t>◆　</a:t>
            </a:r>
            <a:r>
              <a:rPr lang="ja-JP" altLang="en-US" sz="2200" dirty="0"/>
              <a:t>地域がん診療連携拠点病院の</a:t>
            </a:r>
            <a:r>
              <a:rPr lang="ja-JP" altLang="en-US" sz="2200" u="heavy" dirty="0" smtClean="0">
                <a:latin typeface="+mn-ea"/>
              </a:rPr>
              <a:t>新規指定</a:t>
            </a:r>
            <a:r>
              <a:rPr lang="ja-JP" altLang="en-US" sz="2200" dirty="0" smtClean="0">
                <a:latin typeface="+mn-ea"/>
              </a:rPr>
              <a:t>の推薦</a:t>
            </a:r>
            <a:endParaRPr lang="en-US" altLang="ja-JP" sz="2000" dirty="0">
              <a:latin typeface="+mn-ea"/>
            </a:endParaRPr>
          </a:p>
        </p:txBody>
      </p:sp>
      <p:sp>
        <p:nvSpPr>
          <p:cNvPr id="5"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１</a:t>
            </a:r>
            <a:endParaRPr lang="ja-JP" altLang="en-US" sz="1800" b="1" dirty="0"/>
          </a:p>
        </p:txBody>
      </p:sp>
    </p:spTree>
    <p:extLst>
      <p:ext uri="{BB962C8B-B14F-4D97-AF65-F5344CB8AC3E}">
        <p14:creationId xmlns:p14="http://schemas.microsoft.com/office/powerpoint/2010/main" val="3348405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592599" y="1337960"/>
            <a:ext cx="2880320" cy="86990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latin typeface="HG丸ｺﾞｼｯｸM-PRO" panose="020F0600000000000000" pitchFamily="50" charset="-128"/>
              <a:ea typeface="HG丸ｺﾞｼｯｸM-PRO" panose="020F0600000000000000" pitchFamily="50" charset="-128"/>
            </a:endParaRPr>
          </a:p>
          <a:p>
            <a:pPr algn="ctr"/>
            <a:r>
              <a:rPr kumimoji="1" lang="ja-JP" altLang="en-US" sz="1600" b="1" u="sng" dirty="0" smtClean="0">
                <a:latin typeface="HG丸ｺﾞｼｯｸM-PRO" panose="020F0600000000000000" pitchFamily="50" charset="-128"/>
                <a:ea typeface="HG丸ｺﾞｼｯｸM-PRO" panose="020F0600000000000000" pitchFamily="50" charset="-128"/>
              </a:rPr>
              <a:t>（高度型）</a:t>
            </a:r>
            <a:endParaRPr kumimoji="1" lang="en-US" altLang="ja-JP" sz="1600" b="1" u="sng" dirty="0" smtClean="0">
              <a:latin typeface="HG丸ｺﾞｼｯｸM-PRO" panose="020F0600000000000000" pitchFamily="50" charset="-128"/>
              <a:ea typeface="HG丸ｺﾞｼｯｸM-PRO" panose="020F0600000000000000" pitchFamily="50" charset="-128"/>
            </a:endParaRPr>
          </a:p>
          <a:p>
            <a:pPr algn="ctr"/>
            <a:r>
              <a:rPr lang="en-US" altLang="ja-JP" sz="1400" b="1" dirty="0" smtClean="0">
                <a:latin typeface="HG丸ｺﾞｼｯｸM-PRO" panose="020F0600000000000000" pitchFamily="50" charset="-128"/>
                <a:ea typeface="HG丸ｺﾞｼｯｸM-PRO" panose="020F0600000000000000" pitchFamily="50" charset="-128"/>
              </a:rPr>
              <a:t>※</a:t>
            </a:r>
            <a:r>
              <a:rPr lang="ja-JP" altLang="en-US" sz="1400" b="1" dirty="0" smtClean="0">
                <a:latin typeface="HG丸ｺﾞｼｯｸM-PRO" panose="020F0600000000000000" pitchFamily="50" charset="-128"/>
                <a:ea typeface="HG丸ｺﾞｼｯｸM-PRO" panose="020F0600000000000000" pitchFamily="50" charset="-128"/>
              </a:rPr>
              <a:t>１医療圏に１ヶ所</a:t>
            </a:r>
            <a:endParaRPr kumimoji="1" lang="ja-JP" altLang="en-US" sz="1400" b="1" dirty="0">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1592599" y="3378153"/>
            <a:ext cx="2880320" cy="86409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ysClr val="windowText" lastClr="000000"/>
                </a:solidFill>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ctr"/>
            <a:r>
              <a:rPr lang="ja-JP" altLang="en-US" sz="1600" b="1" dirty="0" smtClean="0">
                <a:solidFill>
                  <a:sysClr val="windowText" lastClr="000000"/>
                </a:solidFill>
                <a:latin typeface="HG丸ｺﾞｼｯｸM-PRO" panose="020F0600000000000000" pitchFamily="50" charset="-128"/>
                <a:ea typeface="HG丸ｺﾞｼｯｸM-PRO" panose="020F0600000000000000" pitchFamily="50" charset="-128"/>
              </a:rPr>
              <a:t>（一般型）</a:t>
            </a:r>
            <a:endParaRPr kumimoji="1" lang="ja-JP" altLang="en-US" sz="1600" b="1"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6" name="角丸四角形 15"/>
          <p:cNvSpPr/>
          <p:nvPr/>
        </p:nvSpPr>
        <p:spPr>
          <a:xfrm>
            <a:off x="1592599" y="5496798"/>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latin typeface="HG丸ｺﾞｼｯｸM-PRO" panose="020F0600000000000000" pitchFamily="50" charset="-128"/>
                <a:ea typeface="HG丸ｺﾞｼｯｸM-PRO" panose="020F0600000000000000" pitchFamily="50" charset="-128"/>
              </a:rPr>
              <a:t>地域がん診療連携拠点病院</a:t>
            </a:r>
            <a:endParaRPr kumimoji="1" lang="en-US" altLang="ja-JP" sz="1600" b="1" dirty="0" smtClean="0">
              <a:latin typeface="HG丸ｺﾞｼｯｸM-PRO" panose="020F0600000000000000" pitchFamily="50" charset="-128"/>
              <a:ea typeface="HG丸ｺﾞｼｯｸM-PRO" panose="020F0600000000000000" pitchFamily="50" charset="-128"/>
            </a:endParaRPr>
          </a:p>
          <a:p>
            <a:pPr algn="ctr"/>
            <a:r>
              <a:rPr lang="ja-JP" altLang="en-US" sz="1600" b="1" u="sng" dirty="0" smtClean="0">
                <a:latin typeface="HG丸ｺﾞｼｯｸM-PRO" panose="020F0600000000000000" pitchFamily="50" charset="-128"/>
                <a:ea typeface="HG丸ｺﾞｼｯｸM-PRO" panose="020F0600000000000000" pitchFamily="50" charset="-128"/>
              </a:rPr>
              <a:t>（特例型）</a:t>
            </a:r>
            <a:endParaRPr kumimoji="1" lang="ja-JP" altLang="en-US" sz="1600" b="1" u="sng" dirty="0">
              <a:latin typeface="HG丸ｺﾞｼｯｸM-PRO" panose="020F0600000000000000" pitchFamily="50" charset="-128"/>
              <a:ea typeface="HG丸ｺﾞｼｯｸM-PRO" panose="020F0600000000000000" pitchFamily="50" charset="-128"/>
            </a:endParaRPr>
          </a:p>
        </p:txBody>
      </p:sp>
      <p:sp>
        <p:nvSpPr>
          <p:cNvPr id="20" name="下矢印 19"/>
          <p:cNvSpPr/>
          <p:nvPr/>
        </p:nvSpPr>
        <p:spPr>
          <a:xfrm>
            <a:off x="2350960" y="4550340"/>
            <a:ext cx="360040" cy="7501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下矢印 20"/>
          <p:cNvSpPr/>
          <p:nvPr/>
        </p:nvSpPr>
        <p:spPr>
          <a:xfrm>
            <a:off x="2231740" y="2434334"/>
            <a:ext cx="360040" cy="6777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flipV="1">
            <a:off x="3383868" y="2427050"/>
            <a:ext cx="360040" cy="664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flipV="1">
            <a:off x="3359072" y="450836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２</a:t>
            </a:r>
            <a:endParaRPr lang="ja-JP" altLang="en-US" sz="1800" b="1" dirty="0"/>
          </a:p>
        </p:txBody>
      </p:sp>
      <p:sp>
        <p:nvSpPr>
          <p:cNvPr id="2" name="角丸四角形 1"/>
          <p:cNvSpPr/>
          <p:nvPr/>
        </p:nvSpPr>
        <p:spPr>
          <a:xfrm>
            <a:off x="4962009" y="3179708"/>
            <a:ext cx="3826769" cy="1358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一般型の病院が次年度以降に高度型の要件を満たした際に高度型への類型見直しを申請することは可。</a:t>
            </a:r>
            <a:endParaRPr kumimoji="1" lang="ja-JP" altLang="en-US" dirty="0"/>
          </a:p>
        </p:txBody>
      </p:sp>
      <p:sp>
        <p:nvSpPr>
          <p:cNvPr id="4" name="四角形吹き出し 3"/>
          <p:cNvSpPr/>
          <p:nvPr/>
        </p:nvSpPr>
        <p:spPr>
          <a:xfrm>
            <a:off x="5092020" y="5545279"/>
            <a:ext cx="3512428" cy="695126"/>
          </a:xfrm>
          <a:prstGeom prst="wedgeRectCallout">
            <a:avLst>
              <a:gd name="adj1" fmla="val -67332"/>
              <a:gd name="adj2" fmla="val 57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400"/>
              </a:spcBef>
            </a:pP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指定期間中</a:t>
            </a:r>
            <a:r>
              <a:rPr lang="ja-JP" altLang="en-US" sz="1400" dirty="0">
                <a:solidFill>
                  <a:schemeClr val="tx1"/>
                </a:solidFill>
                <a:latin typeface="HG丸ｺﾞｼｯｸM-PRO" panose="020F0600000000000000" pitchFamily="50" charset="-128"/>
                <a:ea typeface="HG丸ｺﾞｼｯｸM-PRO" panose="020F0600000000000000" pitchFamily="50" charset="-128"/>
              </a:rPr>
              <a:t>に指定要件を欠くなど</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の事態</a:t>
            </a:r>
            <a:r>
              <a:rPr lang="ja-JP" altLang="en-US" sz="1400" dirty="0">
                <a:solidFill>
                  <a:schemeClr val="tx1"/>
                </a:solidFill>
                <a:latin typeface="HG丸ｺﾞｼｯｸM-PRO" panose="020F0600000000000000" pitchFamily="50" charset="-128"/>
                <a:ea typeface="HG丸ｺﾞｼｯｸM-PRO" panose="020F0600000000000000" pitchFamily="50" charset="-128"/>
              </a:rPr>
              <a:t>が発生した</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場合</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四角形吹き出し 23"/>
          <p:cNvSpPr/>
          <p:nvPr/>
        </p:nvSpPr>
        <p:spPr>
          <a:xfrm>
            <a:off x="5092020" y="1044051"/>
            <a:ext cx="3594780" cy="1446322"/>
          </a:xfrm>
          <a:prstGeom prst="wedgeRectCallout">
            <a:avLst>
              <a:gd name="adj1" fmla="val -66623"/>
              <a:gd name="adj2" fmla="val 115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266700">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〇 必須要件に加え、望ましい</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要件を</a:t>
            </a:r>
            <a:r>
              <a:rPr lang="ja-JP" altLang="en-US" sz="1400" dirty="0">
                <a:solidFill>
                  <a:schemeClr val="tx1"/>
                </a:solidFill>
                <a:latin typeface="HG丸ｺﾞｼｯｸM-PRO" panose="020F0600000000000000" pitchFamily="50" charset="-128"/>
                <a:ea typeface="HG丸ｺﾞｼｯｸM-PRO" panose="020F0600000000000000" pitchFamily="50" charset="-128"/>
              </a:rPr>
              <a:t>複数満たしていること。</a:t>
            </a:r>
          </a:p>
          <a:p>
            <a:pPr marL="182563" indent="-182563">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〇 同一医療圏のうち診療実績</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が最も</a:t>
            </a:r>
            <a:r>
              <a:rPr lang="ja-JP" altLang="en-US" sz="1400" dirty="0">
                <a:solidFill>
                  <a:schemeClr val="tx1"/>
                </a:solidFill>
                <a:latin typeface="HG丸ｺﾞｼｯｸM-PRO" panose="020F0600000000000000" pitchFamily="50" charset="-128"/>
                <a:ea typeface="HG丸ｺﾞｼｯｸM-PRO" panose="020F0600000000000000" pitchFamily="50" charset="-128"/>
              </a:rPr>
              <a:t>優れていること。</a:t>
            </a:r>
          </a:p>
          <a:p>
            <a:pPr>
              <a:spcBef>
                <a:spcPts val="400"/>
              </a:spcBef>
            </a:pPr>
            <a:r>
              <a:rPr lang="ja-JP" altLang="en-US" sz="1400" dirty="0">
                <a:solidFill>
                  <a:schemeClr val="tx1"/>
                </a:solidFill>
                <a:latin typeface="HG丸ｺﾞｼｯｸM-PRO" panose="020F0600000000000000" pitchFamily="50" charset="-128"/>
                <a:ea typeface="HG丸ｺﾞｼｯｸM-PRO" panose="020F0600000000000000" pitchFamily="50" charset="-128"/>
              </a:rPr>
              <a:t>など、６つの要件を満たしていること。</a:t>
            </a:r>
          </a:p>
        </p:txBody>
      </p:sp>
      <p:sp>
        <p:nvSpPr>
          <p:cNvPr id="25"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a:solidFill>
                  <a:srgbClr val="FFFFFF"/>
                </a:solidFill>
                <a:latin typeface="+mn-ea"/>
                <a:cs typeface="Times New Roman"/>
              </a:rPr>
              <a:t>種類</a:t>
            </a:r>
            <a:endParaRPr lang="ja-JP" b="1" dirty="0">
              <a:effectLst/>
              <a:latin typeface="+mn-ea"/>
              <a:cs typeface="ＭＳ Ｐゴシック"/>
            </a:endParaRPr>
          </a:p>
        </p:txBody>
      </p:sp>
    </p:spTree>
    <p:extLst>
      <p:ext uri="{BB962C8B-B14F-4D97-AF65-F5344CB8AC3E}">
        <p14:creationId xmlns:p14="http://schemas.microsoft.com/office/powerpoint/2010/main" val="1113596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352537311"/>
              </p:ext>
            </p:extLst>
          </p:nvPr>
        </p:nvGraphicFramePr>
        <p:xfrm>
          <a:off x="63916" y="3362868"/>
          <a:ext cx="4357464" cy="2875280"/>
        </p:xfrm>
        <a:graphic>
          <a:graphicData uri="http://schemas.openxmlformats.org/drawingml/2006/table">
            <a:tbl>
              <a:tblPr firstRow="1" bandRow="1">
                <a:tableStyleId>{5C22544A-7EE6-4342-B048-85BDC9FD1C3A}</a:tableStyleId>
              </a:tblPr>
              <a:tblGrid>
                <a:gridCol w="738404">
                  <a:extLst>
                    <a:ext uri="{9D8B030D-6E8A-4147-A177-3AD203B41FA5}">
                      <a16:colId xmlns:a16="http://schemas.microsoft.com/office/drawing/2014/main" val="20000"/>
                    </a:ext>
                  </a:extLst>
                </a:gridCol>
                <a:gridCol w="2402181">
                  <a:extLst>
                    <a:ext uri="{9D8B030D-6E8A-4147-A177-3AD203B41FA5}">
                      <a16:colId xmlns:a16="http://schemas.microsoft.com/office/drawing/2014/main" val="20001"/>
                    </a:ext>
                  </a:extLst>
                </a:gridCol>
                <a:gridCol w="640815">
                  <a:extLst>
                    <a:ext uri="{9D8B030D-6E8A-4147-A177-3AD203B41FA5}">
                      <a16:colId xmlns:a16="http://schemas.microsoft.com/office/drawing/2014/main" val="20002"/>
                    </a:ext>
                  </a:extLst>
                </a:gridCol>
                <a:gridCol w="576064">
                  <a:extLst>
                    <a:ext uri="{9D8B030D-6E8A-4147-A177-3AD203B41FA5}">
                      <a16:colId xmlns:a16="http://schemas.microsoft.com/office/drawing/2014/main" val="2998989182"/>
                    </a:ext>
                  </a:extLst>
                </a:gridCol>
              </a:tblGrid>
              <a:tr h="261311">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algn="ctr"/>
                      <a:r>
                        <a:rPr kumimoji="1" lang="ja-JP" altLang="en-US" sz="1400" dirty="0" smtClean="0"/>
                        <a:t>高度型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指定期間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24272">
                <a:tc rowSpan="2">
                  <a:txBody>
                    <a:bodyPr/>
                    <a:lstStyle/>
                    <a:p>
                      <a:pPr algn="ctr">
                        <a:lnSpc>
                          <a:spcPts val="1600"/>
                        </a:lnSpc>
                      </a:pPr>
                      <a:r>
                        <a:rPr kumimoji="1" lang="ja-JP" altLang="en-US" sz="1400" b="1" dirty="0" smtClean="0"/>
                        <a:t>豊　能</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2"/>
                  </a:ext>
                </a:extLst>
              </a:tr>
              <a:tr h="179512">
                <a:tc vMerge="1">
                  <a:txBody>
                    <a:bodyPr/>
                    <a:lstStyle/>
                    <a:p>
                      <a:pPr algn="ctr"/>
                      <a:endParaRPr kumimoji="1" lang="ja-JP" altLang="en-US" sz="1400" dirty="0"/>
                    </a:p>
                  </a:txBody>
                  <a:tcPr anchor="ctr"/>
                </a:tc>
                <a:tc>
                  <a:txBody>
                    <a:bodyPr/>
                    <a:lstStyle/>
                    <a:p>
                      <a:pPr>
                        <a:lnSpc>
                          <a:spcPts val="1600"/>
                        </a:lnSpc>
                      </a:pPr>
                      <a:r>
                        <a:rPr kumimoji="1" lang="ja-JP" altLang="en-US" sz="1400" b="1" dirty="0" smtClean="0"/>
                        <a:t>市立豊中病院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大阪医科大学附属病院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45976">
                <a:tc>
                  <a:txBody>
                    <a:bodyPr/>
                    <a:lstStyle/>
                    <a:p>
                      <a:pPr algn="ctr">
                        <a:lnSpc>
                          <a:spcPts val="1600"/>
                        </a:lnSpc>
                      </a:pPr>
                      <a:r>
                        <a:rPr kumimoji="1" lang="ja-JP" altLang="en-US" sz="1400" b="1" dirty="0" smtClean="0"/>
                        <a:t>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関西医科大学附属病院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29208">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solidFill>
                            <a:schemeClr val="tx1"/>
                          </a:solidFill>
                        </a:rPr>
                        <a:t>市立東大阪医療センター</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6"/>
                  </a:ext>
                </a:extLst>
              </a:tr>
              <a:tr h="0">
                <a:tc vMerge="1">
                  <a:txBody>
                    <a:bodyPr/>
                    <a:lstStyle/>
                    <a:p>
                      <a:pPr algn="ctr"/>
                      <a:endParaRPr kumimoji="1" lang="ja-JP" altLang="en-US" sz="1400" dirty="0"/>
                    </a:p>
                  </a:txBody>
                  <a:tcPr anchor="ct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rPr>
                        <a:t>八尾市立病院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ja-JP" altLang="en-US"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rowSpan="2">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solidFill>
                            <a:schemeClr val="tx1"/>
                          </a:solidFill>
                        </a:rPr>
                        <a:t>近畿大学病院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lang="ja-JP" altLang="en-US"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8"/>
                  </a:ext>
                </a:extLst>
              </a:tr>
              <a:tr h="150912">
                <a:tc vMerge="1">
                  <a:txBody>
                    <a:bodyPr/>
                    <a:lstStyle/>
                    <a:p>
                      <a:pPr algn="ctr"/>
                      <a:endParaRPr kumimoji="1" lang="ja-JP" altLang="en-US" sz="1400" dirty="0"/>
                    </a:p>
                  </a:txBody>
                  <a:tcPr anchor="ctr"/>
                </a:tc>
                <a:tc>
                  <a:txBody>
                    <a:bodyPr/>
                    <a:lstStyle/>
                    <a:p>
                      <a:pPr>
                        <a:lnSpc>
                          <a:spcPts val="1600"/>
                        </a:lnSpc>
                      </a:pPr>
                      <a:r>
                        <a:rPr kumimoji="1" lang="ja-JP" altLang="en-US" sz="1400" b="1" dirty="0" smtClean="0"/>
                        <a:t>大阪南医療センター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927124064"/>
              </p:ext>
            </p:extLst>
          </p:nvPr>
        </p:nvGraphicFramePr>
        <p:xfrm>
          <a:off x="827584" y="2204864"/>
          <a:ext cx="3593796" cy="648072"/>
        </p:xfrm>
        <a:graphic>
          <a:graphicData uri="http://schemas.openxmlformats.org/drawingml/2006/table">
            <a:tbl>
              <a:tblPr firstRow="1" bandRow="1">
                <a:tableStyleId>{5C22544A-7EE6-4342-B048-85BDC9FD1C3A}</a:tableStyleId>
              </a:tblPr>
              <a:tblGrid>
                <a:gridCol w="2376264">
                  <a:extLst>
                    <a:ext uri="{9D8B030D-6E8A-4147-A177-3AD203B41FA5}">
                      <a16:colId xmlns:a16="http://schemas.microsoft.com/office/drawing/2014/main" val="20001"/>
                    </a:ext>
                  </a:extLst>
                </a:gridCol>
                <a:gridCol w="1217532">
                  <a:extLst>
                    <a:ext uri="{9D8B030D-6E8A-4147-A177-3AD203B41FA5}">
                      <a16:colId xmlns:a16="http://schemas.microsoft.com/office/drawing/2014/main" val="3928950655"/>
                    </a:ext>
                  </a:extLst>
                </a:gridCol>
              </a:tblGrid>
              <a:tr h="261311">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指定年限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extLst>
                  <a:ext uri="{0D108BD9-81ED-4DB2-BD59-A6C34878D82A}">
                    <a16:rowId xmlns:a16="http://schemas.microsoft.com/office/drawing/2014/main" val="10000"/>
                  </a:ext>
                </a:extLst>
              </a:tr>
              <a:tr h="34327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大阪国際がんセンター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テキスト ボックス 2"/>
          <p:cNvSpPr txBox="1"/>
          <p:nvPr/>
        </p:nvSpPr>
        <p:spPr>
          <a:xfrm>
            <a:off x="-7259" y="1844824"/>
            <a:ext cx="3888432" cy="369332"/>
          </a:xfrm>
          <a:prstGeom prst="rect">
            <a:avLst/>
          </a:prstGeom>
          <a:noFill/>
          <a:ln>
            <a:noFill/>
          </a:ln>
        </p:spPr>
        <p:txBody>
          <a:bodyPr wrap="square" rtlCol="0">
            <a:spAutoFit/>
          </a:bodyPr>
          <a:lstStyle/>
          <a:p>
            <a:r>
              <a:rPr lang="ja-JP" altLang="en-US" b="1" dirty="0" smtClean="0">
                <a:latin typeface="Arial" charset="0"/>
              </a:rPr>
              <a:t>◆ 都道府県</a:t>
            </a:r>
            <a:r>
              <a:rPr lang="ja-JP" altLang="en-US" b="1" dirty="0">
                <a:latin typeface="Arial" charset="0"/>
              </a:rPr>
              <a:t>がん診療連携拠点病院</a:t>
            </a:r>
            <a:endParaRPr kumimoji="1" lang="ja-JP" altLang="en-US" b="1" dirty="0">
              <a:latin typeface="Arial" charset="0"/>
            </a:endParaRPr>
          </a:p>
        </p:txBody>
      </p:sp>
      <p:sp>
        <p:nvSpPr>
          <p:cNvPr id="8" name="テキスト ボックス 7"/>
          <p:cNvSpPr txBox="1"/>
          <p:nvPr/>
        </p:nvSpPr>
        <p:spPr>
          <a:xfrm>
            <a:off x="-7259" y="2987660"/>
            <a:ext cx="3888432" cy="369332"/>
          </a:xfrm>
          <a:prstGeom prst="rect">
            <a:avLst/>
          </a:prstGeom>
          <a:noFill/>
          <a:ln>
            <a:noFill/>
          </a:ln>
        </p:spPr>
        <p:txBody>
          <a:bodyPr wrap="square" rtlCol="0">
            <a:spAutoFit/>
          </a:bodyPr>
          <a:lstStyle/>
          <a:p>
            <a:r>
              <a:rPr lang="ja-JP" altLang="en-US" b="1" dirty="0" smtClean="0">
                <a:latin typeface="Arial" charset="0"/>
              </a:rPr>
              <a:t>◆ 地域がん</a:t>
            </a:r>
            <a:r>
              <a:rPr lang="ja-JP" altLang="en-US" b="1" dirty="0">
                <a:latin typeface="Arial" charset="0"/>
              </a:rPr>
              <a:t>診療連携拠点病院</a:t>
            </a:r>
            <a:endParaRPr kumimoji="1" lang="ja-JP" altLang="en-US" b="1" dirty="0">
              <a:latin typeface="Arial" charset="0"/>
            </a:endParaRPr>
          </a:p>
        </p:txBody>
      </p:sp>
      <p:sp>
        <p:nvSpPr>
          <p:cNvPr id="9" name="タイトル 1"/>
          <p:cNvSpPr txBox="1">
            <a:spLocks/>
          </p:cNvSpPr>
          <p:nvPr/>
        </p:nvSpPr>
        <p:spPr>
          <a:xfrm>
            <a:off x="2087912" y="768961"/>
            <a:ext cx="5580432" cy="999598"/>
          </a:xfrm>
          <a:prstGeom prst="rect">
            <a:avLst/>
          </a:prstGeom>
          <a:noFill/>
          <a:ln>
            <a:solidFill>
              <a:schemeClr val="tx1"/>
            </a:solid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534988" indent="-352425" algn="l">
              <a:buFont typeface="Wingdings" panose="05000000000000000000" pitchFamily="2" charset="2"/>
              <a:buChar char="Ø"/>
            </a:pPr>
            <a:r>
              <a:rPr lang="ja-JP" altLang="en-US" sz="1800" b="1" dirty="0" smtClean="0">
                <a:solidFill>
                  <a:sysClr val="windowText" lastClr="000000"/>
                </a:solidFill>
                <a:latin typeface="+mn-ea"/>
                <a:ea typeface="+mn-ea"/>
                <a:cs typeface="Meiryo UI" panose="020B0604030504040204" pitchFamily="50" charset="-128"/>
              </a:rPr>
              <a:t>都道府県がん診療連携拠点病院　　　　　　１病院</a:t>
            </a:r>
            <a:endParaRPr lang="en-US" altLang="ja-JP" sz="1800" b="1" dirty="0" smtClean="0">
              <a:solidFill>
                <a:sysClr val="windowText" lastClr="000000"/>
              </a:solidFill>
              <a:latin typeface="+mn-ea"/>
              <a:ea typeface="+mn-ea"/>
              <a:cs typeface="Meiryo UI" panose="020B0604030504040204" pitchFamily="50" charset="-128"/>
            </a:endParaRPr>
          </a:p>
          <a:p>
            <a:pPr marL="534988" indent="-352425" algn="l">
              <a:buFont typeface="Wingdings" panose="05000000000000000000" pitchFamily="2" charset="2"/>
              <a:buChar char="Ø"/>
            </a:pPr>
            <a:r>
              <a:rPr lang="ja-JP" altLang="en-US" sz="1800" b="1" dirty="0">
                <a:solidFill>
                  <a:sysClr val="windowText" lastClr="000000"/>
                </a:solidFill>
                <a:latin typeface="+mn-ea"/>
                <a:ea typeface="+mn-ea"/>
                <a:cs typeface="Meiryo UI" panose="020B0604030504040204" pitchFamily="50" charset="-128"/>
              </a:rPr>
              <a:t>地域</a:t>
            </a:r>
            <a:r>
              <a:rPr lang="ja-JP" altLang="en-US" sz="1800" b="1" dirty="0" smtClean="0">
                <a:solidFill>
                  <a:sysClr val="windowText" lastClr="000000"/>
                </a:solidFill>
                <a:latin typeface="+mn-ea"/>
                <a:ea typeface="+mn-ea"/>
                <a:cs typeface="Meiryo UI" panose="020B0604030504040204" pitchFamily="50" charset="-128"/>
              </a:rPr>
              <a:t>がん</a:t>
            </a:r>
            <a:r>
              <a:rPr lang="ja-JP" altLang="en-US" sz="1800" b="1" dirty="0">
                <a:solidFill>
                  <a:sysClr val="windowText" lastClr="000000"/>
                </a:solidFill>
                <a:latin typeface="+mn-ea"/>
                <a:ea typeface="+mn-ea"/>
                <a:cs typeface="Meiryo UI" panose="020B0604030504040204" pitchFamily="50" charset="-128"/>
              </a:rPr>
              <a:t>診療</a:t>
            </a:r>
            <a:r>
              <a:rPr lang="ja-JP" altLang="en-US" sz="1800" b="1" dirty="0" smtClean="0">
                <a:solidFill>
                  <a:sysClr val="windowText" lastClr="000000"/>
                </a:solidFill>
                <a:latin typeface="+mn-ea"/>
                <a:ea typeface="+mn-ea"/>
                <a:cs typeface="Meiryo UI" panose="020B0604030504040204" pitchFamily="50" charset="-128"/>
              </a:rPr>
              <a:t>連携拠点病院　　　　８圏域１６病院</a:t>
            </a:r>
            <a:endParaRPr lang="en-US" altLang="ja-JP" sz="1800" b="1" dirty="0" smtClean="0">
              <a:solidFill>
                <a:sysClr val="windowText" lastClr="000000"/>
              </a:solidFill>
              <a:latin typeface="+mn-ea"/>
              <a:ea typeface="+mn-ea"/>
              <a:cs typeface="Meiryo UI" panose="020B0604030504040204" pitchFamily="50" charset="-128"/>
            </a:endParaRPr>
          </a:p>
          <a:p>
            <a:pPr indent="901700" algn="l"/>
            <a:r>
              <a:rPr lang="ja-JP" altLang="en-US" sz="1800" b="1" dirty="0" smtClean="0">
                <a:solidFill>
                  <a:sysClr val="windowText" lastClr="000000"/>
                </a:solidFill>
                <a:latin typeface="+mn-ea"/>
                <a:ea typeface="+mn-ea"/>
                <a:cs typeface="Meiryo UI" panose="020B0604030504040204" pitchFamily="50" charset="-128"/>
              </a:rPr>
              <a:t>うち高度型　　　　　　　　　　　　　２圏域　２病院</a:t>
            </a:r>
            <a:endParaRPr lang="en-US" altLang="ja-JP" sz="1800" b="1" dirty="0" smtClean="0">
              <a:solidFill>
                <a:sysClr val="windowText" lastClr="000000"/>
              </a:solidFill>
              <a:latin typeface="+mn-ea"/>
              <a:ea typeface="+mn-ea"/>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046167005"/>
              </p:ext>
            </p:extLst>
          </p:nvPr>
        </p:nvGraphicFramePr>
        <p:xfrm>
          <a:off x="4572000" y="3356992"/>
          <a:ext cx="4536504" cy="2875280"/>
        </p:xfrm>
        <a:graphic>
          <a:graphicData uri="http://schemas.openxmlformats.org/drawingml/2006/table">
            <a:tbl>
              <a:tblPr firstRow="1" bandRow="1">
                <a:tableStyleId>{5C22544A-7EE6-4342-B048-85BDC9FD1C3A}</a:tableStyleId>
              </a:tblPr>
              <a:tblGrid>
                <a:gridCol w="744541">
                  <a:extLst>
                    <a:ext uri="{9D8B030D-6E8A-4147-A177-3AD203B41FA5}">
                      <a16:colId xmlns:a16="http://schemas.microsoft.com/office/drawing/2014/main" val="20000"/>
                    </a:ext>
                  </a:extLst>
                </a:gridCol>
                <a:gridCol w="2567162">
                  <a:extLst>
                    <a:ext uri="{9D8B030D-6E8A-4147-A177-3AD203B41FA5}">
                      <a16:colId xmlns:a16="http://schemas.microsoft.com/office/drawing/2014/main" val="20001"/>
                    </a:ext>
                  </a:extLst>
                </a:gridCol>
                <a:gridCol w="648737">
                  <a:extLst>
                    <a:ext uri="{9D8B030D-6E8A-4147-A177-3AD203B41FA5}">
                      <a16:colId xmlns:a16="http://schemas.microsoft.com/office/drawing/2014/main" val="20002"/>
                    </a:ext>
                  </a:extLst>
                </a:gridCol>
                <a:gridCol w="576064">
                  <a:extLst>
                    <a:ext uri="{9D8B030D-6E8A-4147-A177-3AD203B41FA5}">
                      <a16:colId xmlns:a16="http://schemas.microsoft.com/office/drawing/2014/main" val="853497007"/>
                    </a:ext>
                  </a:extLst>
                </a:gridCol>
              </a:tblGrid>
              <a:tr h="261311">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a:txBody>
                    <a:bodyPr/>
                    <a:lstStyle/>
                    <a:p>
                      <a:pPr algn="ctr"/>
                      <a:r>
                        <a:rPr kumimoji="1" lang="ja-JP" altLang="en-US" sz="1400" dirty="0" smtClean="0"/>
                        <a:t>高度型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指定期間</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34144">
                <a:tc rowSpan="2">
                  <a:txBody>
                    <a:bodyPr/>
                    <a:lstStyle/>
                    <a:p>
                      <a:pPr algn="ctr">
                        <a:lnSpc>
                          <a:spcPts val="1600"/>
                        </a:lnSpc>
                      </a:pPr>
                      <a:r>
                        <a:rPr kumimoji="1" lang="ja-JP" altLang="en-US" sz="1400" b="1" dirty="0" smtClean="0"/>
                        <a:t>堺　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0"/>
                  </a:ext>
                </a:extLst>
              </a:tr>
              <a:tr h="117376">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堺市立総合医療センター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0">
                <a:tc>
                  <a:txBody>
                    <a:bodyPr/>
                    <a:lstStyle/>
                    <a:p>
                      <a:pPr algn="ctr">
                        <a:lnSpc>
                          <a:spcPts val="1600"/>
                        </a:lnSpc>
                      </a:pPr>
                      <a:r>
                        <a:rPr kumimoji="1" lang="ja-JP" altLang="en-US" sz="1400" b="1" dirty="0" smtClean="0"/>
                        <a:t>泉　州</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市立岸和田市民病院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0">
                <a:tc rowSpan="5">
                  <a:txBody>
                    <a:bodyPr/>
                    <a:lstStyle/>
                    <a:p>
                      <a:pPr marL="0" indent="0"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大阪市立大学医学部附属病院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3"/>
                  </a:ext>
                </a:extLst>
              </a:tr>
              <a:tr h="13908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大阪市立総合医療センター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rPr>
                        <a:t>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4"/>
                  </a:ext>
                </a:extLst>
              </a:tr>
              <a:tr h="1223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大阪赤十字病院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5"/>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１</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6"/>
                  </a:ext>
                </a:extLst>
              </a:tr>
              <a:tr h="291665">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大阪急性期・総合医療センター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endParaRPr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４</a:t>
                      </a:r>
                      <a:r>
                        <a:rPr kumimoji="1" lang="ja-JP" altLang="en-US" sz="1200" b="1" dirty="0" smtClean="0"/>
                        <a:t>年</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
        <p:nvSpPr>
          <p:cNvPr id="10"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国指定の</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指定状況</a:t>
            </a:r>
            <a:endParaRPr lang="ja-JP" b="1" dirty="0">
              <a:effectLst/>
              <a:latin typeface="+mn-ea"/>
              <a:cs typeface="ＭＳ Ｐゴシック"/>
            </a:endParaRPr>
          </a:p>
        </p:txBody>
      </p:sp>
      <p:sp>
        <p:nvSpPr>
          <p:cNvPr id="13" name="タイトル 1"/>
          <p:cNvSpPr txBox="1">
            <a:spLocks/>
          </p:cNvSpPr>
          <p:nvPr/>
        </p:nvSpPr>
        <p:spPr>
          <a:xfrm>
            <a:off x="251272" y="6217796"/>
            <a:ext cx="6696991" cy="366694"/>
          </a:xfrm>
          <a:prstGeom prst="rect">
            <a:avLst/>
          </a:prstGeom>
          <a:noFill/>
          <a:ln>
            <a:no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400" b="1" dirty="0" smtClean="0">
                <a:solidFill>
                  <a:sysClr val="windowText" lastClr="000000"/>
                </a:solidFill>
                <a:latin typeface="+mn-ea"/>
                <a:ea typeface="+mn-ea"/>
                <a:cs typeface="Meiryo UI" panose="020B0604030504040204" pitchFamily="50" charset="-128"/>
              </a:rPr>
              <a:t>※ </a:t>
            </a:r>
            <a:r>
              <a:rPr lang="ja-JP" altLang="en-US" sz="1400" b="1" dirty="0" smtClean="0">
                <a:solidFill>
                  <a:sysClr val="windowText" lastClr="000000"/>
                </a:solidFill>
                <a:latin typeface="+mn-ea"/>
                <a:ea typeface="+mn-ea"/>
                <a:cs typeface="Meiryo UI" panose="020B0604030504040204" pitchFamily="50" charset="-128"/>
              </a:rPr>
              <a:t>経過措置項目に該当する場合、指定期間は経過措置期間となる</a:t>
            </a:r>
            <a:endParaRPr lang="en-US" altLang="ja-JP" sz="1400" b="1" dirty="0" smtClean="0">
              <a:solidFill>
                <a:sysClr val="windowText" lastClr="000000"/>
              </a:solidFill>
              <a:latin typeface="+mn-ea"/>
              <a:ea typeface="+mn-ea"/>
              <a:cs typeface="Meiryo UI" panose="020B0604030504040204" pitchFamily="50" charset="-128"/>
            </a:endParaRPr>
          </a:p>
        </p:txBody>
      </p:sp>
      <p:sp>
        <p:nvSpPr>
          <p:cNvPr id="14"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３</a:t>
            </a:r>
            <a:endParaRPr lang="ja-JP" altLang="en-US" sz="1800" b="1" dirty="0"/>
          </a:p>
        </p:txBody>
      </p:sp>
    </p:spTree>
    <p:extLst>
      <p:ext uri="{BB962C8B-B14F-4D97-AF65-F5344CB8AC3E}">
        <p14:creationId xmlns:p14="http://schemas.microsoft.com/office/powerpoint/2010/main" val="3255330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地域がん診療連携拠点病院の</a:t>
            </a:r>
            <a:r>
              <a:rPr lang="ja-JP" altLang="en-US" sz="2000" b="1" dirty="0" smtClean="0">
                <a:solidFill>
                  <a:schemeClr val="bg1"/>
                </a:solidFill>
                <a:latin typeface="+mn-ea"/>
                <a:ea typeface="+mn-ea"/>
                <a:cs typeface="Meiryo UI" panose="020B0604030504040204" pitchFamily="50" charset="-128"/>
              </a:rPr>
              <a:t>指定状況（指定期間１年の病院）</a:t>
            </a:r>
            <a:endParaRPr lang="ja-JP" altLang="en-US"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25360821"/>
              </p:ext>
            </p:extLst>
          </p:nvPr>
        </p:nvGraphicFramePr>
        <p:xfrm>
          <a:off x="253683" y="1916832"/>
          <a:ext cx="8712969" cy="4104456"/>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0000"/>
                    </a:ext>
                  </a:extLst>
                </a:gridCol>
                <a:gridCol w="2304256">
                  <a:extLst>
                    <a:ext uri="{9D8B030D-6E8A-4147-A177-3AD203B41FA5}">
                      <a16:colId xmlns:a16="http://schemas.microsoft.com/office/drawing/2014/main" val="20001"/>
                    </a:ext>
                  </a:extLst>
                </a:gridCol>
                <a:gridCol w="5400601">
                  <a:extLst>
                    <a:ext uri="{9D8B030D-6E8A-4147-A177-3AD203B41FA5}">
                      <a16:colId xmlns:a16="http://schemas.microsoft.com/office/drawing/2014/main" val="20002"/>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lt1"/>
                          </a:solidFill>
                          <a:latin typeface="+mn-lt"/>
                          <a:ea typeface="+mn-ea"/>
                          <a:cs typeface="+mn-cs"/>
                        </a:rPr>
                        <a:t>経過措置項目</a:t>
                      </a:r>
                      <a:endParaRPr kumimoji="1" lang="ja-JP" altLang="en-US" sz="14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7184">
                <a:tc>
                  <a:txBody>
                    <a:bodyPr/>
                    <a:lstStyle/>
                    <a:p>
                      <a:pPr algn="ctr"/>
                      <a:r>
                        <a:rPr kumimoji="1" lang="ja-JP" altLang="en-US" sz="1400" dirty="0" smtClean="0"/>
                        <a:t>豊能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市立豊中病院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5262">
                <a:tc>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八尾市立病院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・緩和ケアチームに精神の常勤医師が未配置</a:t>
                      </a:r>
                      <a:endParaRPr kumimoji="1" lang="en-US" altLang="ja-JP" sz="1400" dirty="0" smtClean="0"/>
                    </a:p>
                    <a:p>
                      <a:r>
                        <a:rPr kumimoji="1" lang="ja-JP" altLang="en-US" sz="1400" dirty="0" smtClean="0"/>
                        <a:t>・がん登録中級認定者が未配置</a:t>
                      </a:r>
                    </a:p>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636632">
                <a:tc rowSpan="2">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近畿大学病院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400" dirty="0" smtClean="0"/>
                        <a:t>・がん登録中級認定者が未配置</a:t>
                      </a:r>
                    </a:p>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8"/>
                  </a:ext>
                </a:extLst>
              </a:tr>
              <a:tr h="576064">
                <a:tc vMerge="1">
                  <a:txBody>
                    <a:bodyPr/>
                    <a:lstStyle/>
                    <a:p>
                      <a:pPr algn="ctr"/>
                      <a:endParaRPr kumimoji="1" lang="ja-JP" altLang="en-US" sz="1400" dirty="0"/>
                    </a:p>
                  </a:txBody>
                  <a:tcPr anchor="ctr"/>
                </a:tc>
                <a:tc>
                  <a:txBody>
                    <a:bodyPr/>
                    <a:lstStyle/>
                    <a:p>
                      <a:r>
                        <a:rPr kumimoji="1" lang="ja-JP" altLang="en-US" sz="1400" b="0" dirty="0" smtClean="0">
                          <a:solidFill>
                            <a:schemeClr val="tx1"/>
                          </a:solidFill>
                        </a:rPr>
                        <a:t>大阪南医療センター</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576064">
                <a:tc>
                  <a:txBody>
                    <a:bodyPr/>
                    <a:lstStyle/>
                    <a:p>
                      <a:pPr algn="ctr"/>
                      <a:r>
                        <a:rPr kumimoji="1" lang="ja-JP" altLang="en-US" sz="1400" dirty="0" smtClean="0"/>
                        <a:t>泉州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市立岸和田市民病院</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・医療安全対策研修が未受講</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4868746"/>
                  </a:ext>
                </a:extLst>
              </a:tr>
              <a:tr h="576064">
                <a:tc>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solidFill>
                            <a:schemeClr val="tx1"/>
                          </a:solidFill>
                        </a:rPr>
                        <a:t>大阪医療センター</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・がん登録中級認定者が未配置</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4440540"/>
                  </a:ext>
                </a:extLst>
              </a:tr>
            </a:tbl>
          </a:graphicData>
        </a:graphic>
      </p:graphicFrame>
      <p:sp>
        <p:nvSpPr>
          <p:cNvPr id="7" name="タイトル 1"/>
          <p:cNvSpPr txBox="1">
            <a:spLocks/>
          </p:cNvSpPr>
          <p:nvPr/>
        </p:nvSpPr>
        <p:spPr>
          <a:xfrm>
            <a:off x="251520" y="749703"/>
            <a:ext cx="8712968" cy="999598"/>
          </a:xfrm>
          <a:prstGeom prst="rect">
            <a:avLst/>
          </a:prstGeom>
          <a:noFill/>
          <a:ln>
            <a:solidFill>
              <a:schemeClr val="tx1"/>
            </a:solid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58775" indent="-358775" algn="l">
              <a:buFont typeface="Wingdings" panose="05000000000000000000" pitchFamily="2" charset="2"/>
              <a:buChar char="Ø"/>
            </a:pPr>
            <a:r>
              <a:rPr lang="ja-JP" altLang="en-US" sz="1600" b="1" dirty="0" smtClean="0">
                <a:solidFill>
                  <a:sysClr val="windowText" lastClr="000000"/>
                </a:solidFill>
                <a:latin typeface="+mn-ea"/>
                <a:ea typeface="+mn-ea"/>
                <a:cs typeface="Meiryo UI" panose="020B0604030504040204" pitchFamily="50" charset="-128"/>
              </a:rPr>
              <a:t>経過措置項目に該当し、指定期間が令和元年度までの１年間となっている病院は次の６病院</a:t>
            </a:r>
            <a:endParaRPr lang="en-US" altLang="ja-JP" sz="1600" b="1" dirty="0" smtClean="0">
              <a:solidFill>
                <a:sysClr val="windowText" lastClr="000000"/>
              </a:solidFill>
              <a:latin typeface="+mn-ea"/>
              <a:ea typeface="+mn-ea"/>
              <a:cs typeface="Meiryo UI" panose="020B0604030504040204" pitchFamily="50" charset="-128"/>
            </a:endParaRPr>
          </a:p>
          <a:p>
            <a:pPr marL="358775" indent="-358775" algn="l">
              <a:buFont typeface="Wingdings" panose="05000000000000000000" pitchFamily="2" charset="2"/>
              <a:buChar char="Ø"/>
            </a:pPr>
            <a:r>
              <a:rPr lang="ja-JP" altLang="en-US" sz="1600" b="1" dirty="0" smtClean="0">
                <a:solidFill>
                  <a:sysClr val="windowText" lastClr="000000"/>
                </a:solidFill>
                <a:latin typeface="+mn-ea"/>
                <a:ea typeface="+mn-ea"/>
                <a:cs typeface="Meiryo UI" panose="020B0604030504040204" pitchFamily="50" charset="-128"/>
              </a:rPr>
              <a:t>経過措置に該当する項目の充足状況を確認のうえ改めて推薦が必要</a:t>
            </a:r>
            <a:endParaRPr lang="en-US" altLang="ja-JP" sz="1600" b="1" dirty="0" smtClean="0">
              <a:solidFill>
                <a:sysClr val="windowText" lastClr="000000"/>
              </a:solidFill>
              <a:latin typeface="+mn-ea"/>
              <a:ea typeface="+mn-ea"/>
              <a:cs typeface="Meiryo UI" panose="020B0604030504040204" pitchFamily="50" charset="-128"/>
            </a:endParaRPr>
          </a:p>
          <a:p>
            <a:pPr marL="358775" indent="-358775" algn="l">
              <a:buFont typeface="Wingdings" panose="05000000000000000000" pitchFamily="2" charset="2"/>
              <a:buChar char="Ø"/>
            </a:pPr>
            <a:r>
              <a:rPr lang="ja-JP" altLang="en-US" sz="1600" b="1" dirty="0" smtClean="0">
                <a:solidFill>
                  <a:sysClr val="windowText" lastClr="000000"/>
                </a:solidFill>
                <a:latin typeface="+mn-ea"/>
                <a:ea typeface="+mn-ea"/>
                <a:cs typeface="Meiryo UI" panose="020B0604030504040204" pitchFamily="50" charset="-128"/>
              </a:rPr>
              <a:t>改めて指定された場合の指定期間は令和４年度までの３年間</a:t>
            </a:r>
            <a:endParaRPr lang="en-US" altLang="ja-JP" sz="1600" b="1" dirty="0" smtClean="0">
              <a:solidFill>
                <a:sysClr val="windowText" lastClr="000000"/>
              </a:solidFill>
              <a:latin typeface="+mn-ea"/>
              <a:ea typeface="+mn-ea"/>
              <a:cs typeface="Meiryo UI" panose="020B0604030504040204" pitchFamily="50" charset="-128"/>
            </a:endParaRPr>
          </a:p>
        </p:txBody>
      </p:sp>
      <p:sp>
        <p:nvSpPr>
          <p:cNvPr id="8"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４</a:t>
            </a:r>
            <a:endParaRPr lang="ja-JP" altLang="en-US" sz="1800" b="1" dirty="0"/>
          </a:p>
        </p:txBody>
      </p:sp>
      <p:sp>
        <p:nvSpPr>
          <p:cNvPr id="6" name="タイトル 1"/>
          <p:cNvSpPr txBox="1">
            <a:spLocks/>
          </p:cNvSpPr>
          <p:nvPr/>
        </p:nvSpPr>
        <p:spPr>
          <a:xfrm>
            <a:off x="683568" y="6173968"/>
            <a:ext cx="6264696" cy="364811"/>
          </a:xfrm>
          <a:prstGeom prst="rect">
            <a:avLst/>
          </a:prstGeom>
          <a:noFill/>
          <a:ln>
            <a:noFill/>
            <a:prstDash val="sysDash"/>
          </a:ln>
        </p:spPr>
        <p:txBody>
          <a:bodyPr vert="horz" lIns="84406" tIns="42203" rIns="84406" bIns="42203"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600" b="1" dirty="0" smtClean="0">
                <a:solidFill>
                  <a:sysClr val="windowText" lastClr="000000"/>
                </a:solidFill>
                <a:latin typeface="+mn-ea"/>
                <a:ea typeface="+mn-ea"/>
                <a:cs typeface="Meiryo UI" panose="020B0604030504040204" pitchFamily="50" charset="-128"/>
              </a:rPr>
              <a:t>⇒ 措置状況を確認したうえで、改めて国へ推薦</a:t>
            </a:r>
            <a:endParaRPr lang="en-US" altLang="ja-JP" sz="1600" b="1" dirty="0" smtClean="0">
              <a:solidFill>
                <a:sysClr val="windowText" lastClr="000000"/>
              </a:solidFill>
              <a:latin typeface="+mn-ea"/>
              <a:ea typeface="+mn-ea"/>
              <a:cs typeface="Meiryo UI" panose="020B0604030504040204" pitchFamily="50" charset="-128"/>
            </a:endParaRPr>
          </a:p>
        </p:txBody>
      </p:sp>
    </p:spTree>
    <p:extLst>
      <p:ext uri="{BB962C8B-B14F-4D97-AF65-F5344CB8AC3E}">
        <p14:creationId xmlns:p14="http://schemas.microsoft.com/office/powerpoint/2010/main" val="3019172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90399" y="6358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cs typeface="Meiryo UI" panose="020B0604030504040204" pitchFamily="50" charset="-128"/>
              </a:rPr>
              <a:t>地域がん診療連携拠点</a:t>
            </a:r>
            <a:r>
              <a:rPr lang="ja-JP" altLang="en-US" sz="2000" b="1" dirty="0" smtClean="0">
                <a:solidFill>
                  <a:schemeClr val="bg1"/>
                </a:solidFill>
                <a:latin typeface="+mn-ea"/>
                <a:cs typeface="Meiryo UI" panose="020B0604030504040204" pitchFamily="50" charset="-128"/>
              </a:rPr>
              <a:t>病院（</a:t>
            </a:r>
            <a:r>
              <a:rPr lang="ja-JP" altLang="en-US" sz="2000" b="1" dirty="0" smtClean="0">
                <a:solidFill>
                  <a:schemeClr val="bg1"/>
                </a:solidFill>
                <a:latin typeface="+mn-ea"/>
                <a:ea typeface="+mn-ea"/>
                <a:cs typeface="Meiryo UI" panose="020B0604030504040204" pitchFamily="50" charset="-128"/>
              </a:rPr>
              <a:t>高度型）の指定状況</a:t>
            </a:r>
            <a:endParaRPr lang="ja-JP" altLang="en-US"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56280224"/>
              </p:ext>
            </p:extLst>
          </p:nvPr>
        </p:nvGraphicFramePr>
        <p:xfrm>
          <a:off x="1881703" y="660691"/>
          <a:ext cx="5066561" cy="5145168"/>
        </p:xfrm>
        <a:graphic>
          <a:graphicData uri="http://schemas.openxmlformats.org/drawingml/2006/table">
            <a:tbl>
              <a:tblPr firstRow="1" bandRow="1">
                <a:tableStyleId>{5C22544A-7EE6-4342-B048-85BDC9FD1C3A}</a:tableStyleId>
              </a:tblPr>
              <a:tblGrid>
                <a:gridCol w="1296144">
                  <a:extLst>
                    <a:ext uri="{9D8B030D-6E8A-4147-A177-3AD203B41FA5}">
                      <a16:colId xmlns:a16="http://schemas.microsoft.com/office/drawing/2014/main" val="20000"/>
                    </a:ext>
                  </a:extLst>
                </a:gridCol>
                <a:gridCol w="3770417">
                  <a:extLst>
                    <a:ext uri="{9D8B030D-6E8A-4147-A177-3AD203B41FA5}">
                      <a16:colId xmlns:a16="http://schemas.microsoft.com/office/drawing/2014/main" val="20001"/>
                    </a:ext>
                  </a:extLst>
                </a:gridCol>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0960">
                <a:tc rowSpan="2">
                  <a:txBody>
                    <a:bodyPr/>
                    <a:lstStyle/>
                    <a:p>
                      <a:pPr algn="ctr">
                        <a:lnSpc>
                          <a:spcPts val="1600"/>
                        </a:lnSpc>
                      </a:pP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大阪大学医学部附属病院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1"/>
                  </a:ext>
                </a:extLst>
              </a:tr>
              <a:tr h="0">
                <a:tc vMerge="1">
                  <a:txBody>
                    <a:bodyPr/>
                    <a:lstStyle/>
                    <a:p>
                      <a:pPr algn="ctr"/>
                      <a:endParaRPr kumimoji="1" lang="ja-JP" altLang="en-US" sz="1400" dirty="0"/>
                    </a:p>
                  </a:txBody>
                  <a:tcPr anchor="ctr"/>
                </a:tc>
                <a:tc>
                  <a:txBody>
                    <a:bodyPr/>
                    <a:lstStyle/>
                    <a:p>
                      <a:pPr>
                        <a:lnSpc>
                          <a:spcPts val="1600"/>
                        </a:lnSpc>
                      </a:pPr>
                      <a:r>
                        <a:rPr kumimoji="1" lang="ja-JP" altLang="en-US" sz="1400" b="0" dirty="0" smtClean="0"/>
                        <a:t>　市立豊中病院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b="1" dirty="0" smtClean="0"/>
                        <a:t>　大阪医科大学附属病院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0">
                <a:tc>
                  <a:txBody>
                    <a:bodyPr/>
                    <a:lstStyle/>
                    <a:p>
                      <a:pPr algn="ctr">
                        <a:lnSpc>
                          <a:spcPts val="1600"/>
                        </a:lnSpc>
                      </a:pP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関西医科大学附属病院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3800">
                <a:tc rowSpan="2">
                  <a:txBody>
                    <a:bodyPr/>
                    <a:lstStyle/>
                    <a:p>
                      <a:pPr algn="ctr">
                        <a:lnSpc>
                          <a:spcPts val="1600"/>
                        </a:lnSpc>
                      </a:pP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市立東大阪医療センター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5"/>
                  </a:ext>
                </a:extLst>
              </a:tr>
              <a:tr h="137512">
                <a:tc vMerge="1">
                  <a:txBody>
                    <a:bodyPr/>
                    <a:lstStyle/>
                    <a:p>
                      <a:pPr algn="ctr"/>
                      <a:endParaRPr kumimoji="1" lang="ja-JP" altLang="en-US" sz="1400" dirty="0"/>
                    </a:p>
                  </a:txBody>
                  <a:tcPr anchor="ctr"/>
                </a:tc>
                <a:tc>
                  <a:txBody>
                    <a:bodyPr/>
                    <a:lstStyle/>
                    <a:p>
                      <a:pPr>
                        <a:lnSpc>
                          <a:spcPts val="1600"/>
                        </a:lnSpc>
                      </a:pPr>
                      <a:r>
                        <a:rPr kumimoji="1" lang="ja-JP" altLang="en-US" sz="1400" b="0" dirty="0" smtClean="0"/>
                        <a:t>　八尾市立病院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51224">
                <a:tc rowSpan="2">
                  <a:txBody>
                    <a:bodyPr/>
                    <a:lstStyle/>
                    <a:p>
                      <a:pPr algn="ctr">
                        <a:lnSpc>
                          <a:spcPts val="1600"/>
                        </a:lnSpc>
                      </a:pP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　近畿大学病院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7"/>
                  </a:ext>
                </a:extLst>
              </a:tr>
              <a:tr h="0">
                <a:tc vMerge="1">
                  <a:txBody>
                    <a:bodyPr/>
                    <a:lstStyle/>
                    <a:p>
                      <a:pPr algn="ctr"/>
                      <a:endParaRPr kumimoji="1" lang="ja-JP" altLang="en-US" sz="1400" dirty="0"/>
                    </a:p>
                  </a:txBody>
                  <a:tcPr anchor="ctr"/>
                </a:tc>
                <a:tc>
                  <a:txBody>
                    <a:bodyPr/>
                    <a:lstStyle/>
                    <a:p>
                      <a:pPr>
                        <a:lnSpc>
                          <a:spcPts val="1600"/>
                        </a:lnSpc>
                      </a:pPr>
                      <a:r>
                        <a:rPr kumimoji="1" lang="ja-JP" altLang="en-US" sz="1400" b="0" dirty="0" smtClean="0"/>
                        <a:t>　大阪南医療センター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0">
                <a:tc rowSpan="2">
                  <a:txBody>
                    <a:bodyPr/>
                    <a:lstStyle/>
                    <a:p>
                      <a:pPr algn="ctr">
                        <a:lnSpc>
                          <a:spcPts val="1600"/>
                        </a:lnSpc>
                      </a:pP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09"/>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　堺市立総合医療センター</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0">
                <a:tc>
                  <a:txBody>
                    <a:bodyPr/>
                    <a:lstStyle/>
                    <a:p>
                      <a:pPr algn="ctr">
                        <a:lnSpc>
                          <a:spcPts val="1600"/>
                        </a:lnSpc>
                      </a:pP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市立岸和田市民病院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0">
                <a:tc rowSpan="5">
                  <a:txBody>
                    <a:bodyPr/>
                    <a:lstStyle/>
                    <a:p>
                      <a:pPr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nSpc>
                          <a:spcPts val="1600"/>
                        </a:lnSpc>
                      </a:pPr>
                      <a:r>
                        <a:rPr kumimoji="1" lang="ja-JP" altLang="en-US" sz="1400" dirty="0" smtClean="0"/>
                        <a:t>　大阪市立大学医学部附属病院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2"/>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　大阪市立総合医療センター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rgbClr val="FFFF00"/>
                    </a:solidFill>
                  </a:tcPr>
                </a:tc>
                <a:extLst>
                  <a:ext uri="{0D108BD9-81ED-4DB2-BD59-A6C34878D82A}">
                    <a16:rowId xmlns:a16="http://schemas.microsoft.com/office/drawing/2014/main" val="10013"/>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0" dirty="0" smtClean="0"/>
                        <a:t>　大阪赤十字病院</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4"/>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dirty="0" smtClean="0"/>
                        <a:t>　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0015"/>
                  </a:ext>
                </a:extLst>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dirty="0" smtClean="0"/>
                        <a:t>　大阪急性期・総合医療センター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8" name="正方形/長方形 7"/>
          <p:cNvSpPr/>
          <p:nvPr/>
        </p:nvSpPr>
        <p:spPr>
          <a:xfrm>
            <a:off x="971599" y="5941153"/>
            <a:ext cx="7354819" cy="523220"/>
          </a:xfrm>
          <a:prstGeom prst="rect">
            <a:avLst/>
          </a:prstGeom>
        </p:spPr>
        <p:txBody>
          <a:bodyPr wrap="square">
            <a:spAutoFit/>
          </a:bodyPr>
          <a:lstStyle/>
          <a:p>
            <a:r>
              <a:rPr lang="en-US" altLang="ja-JP" sz="1400" b="1" dirty="0" smtClean="0">
                <a:latin typeface="+mn-ea"/>
              </a:rPr>
              <a:t>※ </a:t>
            </a:r>
            <a:r>
              <a:rPr lang="ja-JP" altLang="en-US" sz="1400" b="1" dirty="0" smtClean="0">
                <a:latin typeface="+mn-ea"/>
              </a:rPr>
              <a:t>すでに高度型として指定されている三島圏域及び大阪市圏域以外の６圏域については、</a:t>
            </a:r>
            <a:r>
              <a:rPr lang="en-US" altLang="ja-JP" sz="1400" b="1" dirty="0" smtClean="0">
                <a:latin typeface="+mn-ea"/>
              </a:rPr>
              <a:t/>
            </a:r>
            <a:br>
              <a:rPr lang="en-US" altLang="ja-JP" sz="1400" b="1" dirty="0" smtClean="0">
                <a:latin typeface="+mn-ea"/>
              </a:rPr>
            </a:br>
            <a:r>
              <a:rPr lang="ja-JP" altLang="en-US" sz="1400" b="1" dirty="0" smtClean="0">
                <a:latin typeface="+mn-ea"/>
              </a:rPr>
              <a:t>　　高度型として推薦を行うことが可能。</a:t>
            </a:r>
            <a:endParaRPr lang="en-US" altLang="ja-JP" sz="1400" b="1" dirty="0">
              <a:latin typeface="+mn-ea"/>
            </a:endParaRPr>
          </a:p>
        </p:txBody>
      </p:sp>
      <p:sp>
        <p:nvSpPr>
          <p:cNvPr id="7"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５</a:t>
            </a:r>
            <a:endParaRPr lang="ja-JP" altLang="en-US" sz="1800" b="1" dirty="0"/>
          </a:p>
        </p:txBody>
      </p:sp>
    </p:spTree>
    <p:extLst>
      <p:ext uri="{BB962C8B-B14F-4D97-AF65-F5344CB8AC3E}">
        <p14:creationId xmlns:p14="http://schemas.microsoft.com/office/powerpoint/2010/main" val="24920265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地域がん診療連携拠点病院（高度型）の要件</a:t>
            </a:r>
            <a:endParaRPr lang="ja-JP" altLang="en-US" sz="2000" b="1" dirty="0">
              <a:solidFill>
                <a:schemeClr val="bg1"/>
              </a:solidFill>
              <a:latin typeface="+mn-ea"/>
              <a:ea typeface="+mn-ea"/>
              <a:cs typeface="Meiryo UI" panose="020B0604030504040204" pitchFamily="50" charset="-128"/>
            </a:endParaRPr>
          </a:p>
        </p:txBody>
      </p:sp>
      <p:sp>
        <p:nvSpPr>
          <p:cNvPr id="5" name="角丸四角形 4"/>
          <p:cNvSpPr/>
          <p:nvPr/>
        </p:nvSpPr>
        <p:spPr>
          <a:xfrm>
            <a:off x="398197" y="1280658"/>
            <a:ext cx="8279967" cy="43204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cs typeface="Arial" panose="020B0604020202020204" pitchFamily="34" charset="0"/>
              </a:rPr>
              <a:t>①　</a:t>
            </a:r>
            <a:r>
              <a:rPr lang="en-US" altLang="ja-JP" sz="1600" b="1" dirty="0" smtClean="0">
                <a:solidFill>
                  <a:sysClr val="windowText" lastClr="000000"/>
                </a:solidFill>
                <a:latin typeface="+mn-ea"/>
                <a:cs typeface="Arial" panose="020B0604020202020204" pitchFamily="34" charset="0"/>
              </a:rPr>
              <a:t>Ⅱ</a:t>
            </a:r>
            <a:r>
              <a:rPr lang="ja-JP" altLang="en-US" sz="1600" b="1" dirty="0">
                <a:solidFill>
                  <a:sysClr val="windowText" lastClr="000000"/>
                </a:solidFill>
                <a:latin typeface="+mn-ea"/>
                <a:cs typeface="Arial" panose="020B0604020202020204" pitchFamily="34" charset="0"/>
              </a:rPr>
              <a:t>の１～７において「望ましい」とされる要件を複数満たして</a:t>
            </a:r>
            <a:r>
              <a:rPr lang="ja-JP" altLang="en-US" sz="1600" b="1" dirty="0" smtClean="0">
                <a:solidFill>
                  <a:sysClr val="windowText" lastClr="000000"/>
                </a:solidFill>
                <a:latin typeface="+mn-ea"/>
                <a:cs typeface="Arial" panose="020B0604020202020204" pitchFamily="34" charset="0"/>
              </a:rPr>
              <a:t>いること。 </a:t>
            </a:r>
            <a:endParaRPr kumimoji="1" lang="ja-JP" altLang="en-US" sz="1600" b="1" dirty="0">
              <a:solidFill>
                <a:sysClr val="windowText" lastClr="000000"/>
              </a:solidFill>
              <a:latin typeface="+mn-ea"/>
              <a:cs typeface="Arial" panose="020B0604020202020204" pitchFamily="34" charset="0"/>
            </a:endParaRPr>
          </a:p>
        </p:txBody>
      </p:sp>
      <p:sp>
        <p:nvSpPr>
          <p:cNvPr id="9" name="角丸四角形 8"/>
          <p:cNvSpPr/>
          <p:nvPr/>
        </p:nvSpPr>
        <p:spPr>
          <a:xfrm>
            <a:off x="398198" y="4448449"/>
            <a:ext cx="8279966"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rPr>
              <a:t>⑥　同一</a:t>
            </a:r>
            <a:r>
              <a:rPr lang="ja-JP" altLang="en-US" sz="1600" b="1" dirty="0">
                <a:solidFill>
                  <a:sysClr val="windowText" lastClr="000000"/>
                </a:solidFill>
                <a:latin typeface="+mn-ea"/>
              </a:rPr>
              <a:t>医療圏に複数の地域拠点病院がある場合は、</a:t>
            </a:r>
            <a:r>
              <a:rPr lang="en-US" altLang="ja-JP" sz="1600" b="1" dirty="0">
                <a:solidFill>
                  <a:sysClr val="windowText" lastClr="000000"/>
                </a:solidFill>
                <a:latin typeface="+mn-ea"/>
              </a:rPr>
              <a:t>Ⅱ</a:t>
            </a:r>
            <a:r>
              <a:rPr lang="ja-JP" altLang="en-US" sz="1600" b="1" dirty="0">
                <a:solidFill>
                  <a:sysClr val="windowText" lastClr="000000"/>
                </a:solidFill>
                <a:latin typeface="+mn-ea"/>
              </a:rPr>
              <a:t>の２の（１）の①に規定</a:t>
            </a:r>
            <a:r>
              <a:rPr lang="ja-JP" altLang="en-US" sz="1600" b="1" dirty="0" smtClean="0">
                <a:solidFill>
                  <a:sysClr val="windowText" lastClr="000000"/>
                </a:solidFill>
                <a:latin typeface="+mn-ea"/>
              </a:rPr>
              <a:t>する</a:t>
            </a:r>
            <a:endParaRPr lang="en-US" altLang="ja-JP" sz="1600" b="1" dirty="0" smtClean="0">
              <a:solidFill>
                <a:sysClr val="windowText" lastClr="000000"/>
              </a:solidFill>
              <a:latin typeface="+mn-ea"/>
            </a:endParaRPr>
          </a:p>
          <a:p>
            <a:r>
              <a:rPr lang="ja-JP" altLang="en-US" sz="1600" b="1" dirty="0">
                <a:solidFill>
                  <a:sysClr val="windowText" lastClr="000000"/>
                </a:solidFill>
                <a:latin typeface="+mn-ea"/>
              </a:rPr>
              <a:t>　</a:t>
            </a:r>
            <a:r>
              <a:rPr lang="ja-JP" altLang="en-US" sz="1600" b="1" dirty="0" smtClean="0">
                <a:solidFill>
                  <a:sysClr val="windowText" lastClr="000000"/>
                </a:solidFill>
                <a:latin typeface="+mn-ea"/>
              </a:rPr>
              <a:t>　 診療</a:t>
            </a:r>
            <a:r>
              <a:rPr lang="ja-JP" altLang="en-US" sz="1600" b="1" dirty="0">
                <a:solidFill>
                  <a:sysClr val="windowText" lastClr="000000"/>
                </a:solidFill>
                <a:latin typeface="+mn-ea"/>
              </a:rPr>
              <a:t>実績が当該医療圏において最も優れて</a:t>
            </a:r>
            <a:r>
              <a:rPr lang="ja-JP" altLang="en-US" sz="1600" b="1" dirty="0" smtClean="0">
                <a:solidFill>
                  <a:sysClr val="windowText" lastClr="000000"/>
                </a:solidFill>
                <a:latin typeface="+mn-ea"/>
              </a:rPr>
              <a:t>いること。</a:t>
            </a:r>
            <a:endParaRPr kumimoji="1" lang="ja-JP" altLang="en-US" sz="1600" b="1" dirty="0">
              <a:solidFill>
                <a:sysClr val="windowText" lastClr="000000"/>
              </a:solidFill>
              <a:latin typeface="+mn-ea"/>
              <a:cs typeface="Arial" panose="020B0604020202020204" pitchFamily="34" charset="0"/>
            </a:endParaRPr>
          </a:p>
        </p:txBody>
      </p:sp>
      <p:sp>
        <p:nvSpPr>
          <p:cNvPr id="11" name="テキスト ボックス 10"/>
          <p:cNvSpPr txBox="1"/>
          <p:nvPr/>
        </p:nvSpPr>
        <p:spPr>
          <a:xfrm>
            <a:off x="1225812" y="5143268"/>
            <a:ext cx="6624736" cy="1384995"/>
          </a:xfrm>
          <a:prstGeom prst="rect">
            <a:avLst/>
          </a:prstGeom>
          <a:noFill/>
        </p:spPr>
        <p:txBody>
          <a:bodyPr wrap="square" rtlCol="0">
            <a:spAutoFit/>
          </a:bodyPr>
          <a:lstStyle/>
          <a:p>
            <a:r>
              <a:rPr kumimoji="1" lang="ja-JP" altLang="en-US" sz="1400" dirty="0" smtClean="0">
                <a:latin typeface="+mn-ea"/>
              </a:rPr>
              <a:t>・</a:t>
            </a:r>
            <a:r>
              <a:rPr lang="ja-JP" altLang="en-US" sz="1400" dirty="0" smtClean="0">
                <a:solidFill>
                  <a:sysClr val="windowText" lastClr="000000"/>
                </a:solidFill>
                <a:latin typeface="+mn-ea"/>
              </a:rPr>
              <a:t> </a:t>
            </a:r>
            <a:r>
              <a:rPr lang="en-US" altLang="ja-JP" sz="1400" dirty="0" smtClean="0">
                <a:solidFill>
                  <a:sysClr val="windowText" lastClr="000000"/>
                </a:solidFill>
                <a:latin typeface="+mn-ea"/>
              </a:rPr>
              <a:t>Ⅱ</a:t>
            </a:r>
            <a:r>
              <a:rPr lang="ja-JP" altLang="en-US" sz="1400" dirty="0" smtClean="0">
                <a:solidFill>
                  <a:sysClr val="windowText" lastClr="000000"/>
                </a:solidFill>
                <a:latin typeface="+mn-ea"/>
              </a:rPr>
              <a:t>の２の（１）の①に規定する診療実績</a:t>
            </a:r>
            <a:endParaRPr lang="en-US" altLang="ja-JP" sz="1400" dirty="0" smtClean="0">
              <a:solidFill>
                <a:sysClr val="windowText" lastClr="000000"/>
              </a:solidFill>
              <a:latin typeface="+mn-ea"/>
            </a:endParaRPr>
          </a:p>
          <a:p>
            <a:r>
              <a:rPr lang="ja-JP" altLang="en-US" sz="1400" dirty="0" smtClean="0">
                <a:latin typeface="+mn-ea"/>
              </a:rPr>
              <a:t>　　ア　 </a:t>
            </a:r>
            <a:r>
              <a:rPr lang="ja-JP" altLang="en-US" sz="1400" dirty="0">
                <a:latin typeface="+mn-ea"/>
              </a:rPr>
              <a:t>院内がん</a:t>
            </a:r>
            <a:r>
              <a:rPr lang="ja-JP" altLang="en-US" sz="1400" dirty="0" smtClean="0">
                <a:latin typeface="+mn-ea"/>
              </a:rPr>
              <a:t>登録数</a:t>
            </a:r>
            <a:endParaRPr lang="en-US" altLang="ja-JP" sz="1400" dirty="0" smtClean="0">
              <a:latin typeface="+mn-ea"/>
            </a:endParaRPr>
          </a:p>
          <a:p>
            <a:r>
              <a:rPr lang="ja-JP" altLang="en-US" sz="1400" dirty="0">
                <a:latin typeface="+mn-ea"/>
              </a:rPr>
              <a:t>　</a:t>
            </a:r>
            <a:r>
              <a:rPr lang="ja-JP" altLang="en-US" sz="1400" dirty="0" smtClean="0">
                <a:latin typeface="+mn-ea"/>
              </a:rPr>
              <a:t>　イ　 </a:t>
            </a:r>
            <a:r>
              <a:rPr lang="ja-JP" altLang="en-US" sz="1400" dirty="0">
                <a:latin typeface="+mn-ea"/>
              </a:rPr>
              <a:t>悪性腫瘍の手術</a:t>
            </a:r>
            <a:r>
              <a:rPr lang="ja-JP" altLang="en-US" sz="1400" dirty="0" smtClean="0">
                <a:latin typeface="+mn-ea"/>
              </a:rPr>
              <a:t>件数</a:t>
            </a:r>
            <a:endParaRPr lang="ja-JP" altLang="en-US" sz="1400" dirty="0">
              <a:latin typeface="+mn-ea"/>
            </a:endParaRPr>
          </a:p>
          <a:p>
            <a:r>
              <a:rPr lang="ja-JP" altLang="en-US" sz="1400" dirty="0" smtClean="0">
                <a:latin typeface="+mn-ea"/>
              </a:rPr>
              <a:t>　　ウ　 </a:t>
            </a:r>
            <a:r>
              <a:rPr lang="ja-JP" altLang="en-US" sz="1400" dirty="0">
                <a:latin typeface="+mn-ea"/>
              </a:rPr>
              <a:t>がんに係る薬物療法のべ</a:t>
            </a:r>
            <a:r>
              <a:rPr lang="ja-JP" altLang="en-US" sz="1400" dirty="0" smtClean="0">
                <a:latin typeface="+mn-ea"/>
              </a:rPr>
              <a:t>患者数</a:t>
            </a:r>
            <a:endParaRPr lang="ja-JP" altLang="en-US" sz="1400" dirty="0">
              <a:latin typeface="+mn-ea"/>
            </a:endParaRPr>
          </a:p>
          <a:p>
            <a:r>
              <a:rPr lang="ja-JP" altLang="en-US" sz="1400" dirty="0" smtClean="0">
                <a:latin typeface="+mn-ea"/>
              </a:rPr>
              <a:t>　　エ　 </a:t>
            </a:r>
            <a:r>
              <a:rPr lang="ja-JP" altLang="en-US" sz="1400" dirty="0">
                <a:latin typeface="+mn-ea"/>
              </a:rPr>
              <a:t>放射線治療のべ</a:t>
            </a:r>
            <a:r>
              <a:rPr lang="ja-JP" altLang="en-US" sz="1400" dirty="0" smtClean="0">
                <a:latin typeface="+mn-ea"/>
              </a:rPr>
              <a:t>患者数</a:t>
            </a:r>
            <a:endParaRPr lang="en-US" altLang="ja-JP" sz="1400" dirty="0" smtClean="0">
              <a:latin typeface="+mn-ea"/>
            </a:endParaRPr>
          </a:p>
          <a:p>
            <a:r>
              <a:rPr lang="ja-JP" altLang="en-US" sz="1400" dirty="0" smtClean="0">
                <a:latin typeface="+mn-ea"/>
              </a:rPr>
              <a:t>　　オ　 </a:t>
            </a:r>
            <a:r>
              <a:rPr lang="ja-JP" altLang="en-US" sz="1400" dirty="0">
                <a:latin typeface="+mn-ea"/>
              </a:rPr>
              <a:t>緩和ケアチームの新規</a:t>
            </a:r>
            <a:r>
              <a:rPr lang="ja-JP" altLang="en-US" sz="1400" dirty="0" smtClean="0">
                <a:latin typeface="+mn-ea"/>
              </a:rPr>
              <a:t>介入患者数</a:t>
            </a:r>
            <a:endParaRPr kumimoji="1" lang="ja-JP" altLang="en-US" sz="1400" dirty="0">
              <a:latin typeface="+mn-ea"/>
            </a:endParaRPr>
          </a:p>
        </p:txBody>
      </p:sp>
      <p:sp>
        <p:nvSpPr>
          <p:cNvPr id="12" name="左中かっこ 11"/>
          <p:cNvSpPr/>
          <p:nvPr/>
        </p:nvSpPr>
        <p:spPr>
          <a:xfrm>
            <a:off x="1225812" y="5445224"/>
            <a:ext cx="249844" cy="1083039"/>
          </a:xfrm>
          <a:prstGeom prst="leftBrace">
            <a:avLst>
              <a:gd name="adj1" fmla="val 4681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sp>
        <p:nvSpPr>
          <p:cNvPr id="13" name="角丸四角形 12"/>
          <p:cNvSpPr/>
          <p:nvPr/>
        </p:nvSpPr>
        <p:spPr>
          <a:xfrm>
            <a:off x="406834" y="3200914"/>
            <a:ext cx="8279966" cy="504056"/>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④　強度変調</a:t>
            </a:r>
            <a:r>
              <a:rPr lang="ja-JP" altLang="en-US" sz="1600" b="1" dirty="0">
                <a:solidFill>
                  <a:schemeClr val="tx1"/>
                </a:solidFill>
                <a:latin typeface="+mn-ea"/>
              </a:rPr>
              <a:t>放射線療法や核医学治療等の高度な放射線治療を提供</a:t>
            </a:r>
            <a:r>
              <a:rPr lang="ja-JP" altLang="en-US" sz="1600" b="1" dirty="0" smtClean="0">
                <a:solidFill>
                  <a:schemeClr val="tx1"/>
                </a:solidFill>
                <a:latin typeface="+mn-ea"/>
              </a:rPr>
              <a:t>できること。 </a:t>
            </a:r>
            <a:endParaRPr kumimoji="1" lang="ja-JP" altLang="en-US" sz="1600" b="1" dirty="0">
              <a:solidFill>
                <a:schemeClr val="tx1"/>
              </a:solidFill>
              <a:latin typeface="+mn-ea"/>
              <a:cs typeface="Arial" panose="020B0604020202020204" pitchFamily="34" charset="0"/>
            </a:endParaRPr>
          </a:p>
        </p:txBody>
      </p:sp>
      <p:sp>
        <p:nvSpPr>
          <p:cNvPr id="14" name="角丸四角形 13"/>
          <p:cNvSpPr/>
          <p:nvPr/>
        </p:nvSpPr>
        <p:spPr>
          <a:xfrm>
            <a:off x="406834" y="3779774"/>
            <a:ext cx="8279967"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⑤　</a:t>
            </a:r>
            <a:r>
              <a:rPr lang="en-US" altLang="ja-JP" sz="1600" b="1" dirty="0" smtClean="0">
                <a:solidFill>
                  <a:schemeClr val="tx1"/>
                </a:solidFill>
                <a:latin typeface="+mn-ea"/>
              </a:rPr>
              <a:t>Ⅳ</a:t>
            </a:r>
            <a:r>
              <a:rPr lang="ja-JP" altLang="en-US" sz="1600" b="1" dirty="0">
                <a:solidFill>
                  <a:schemeClr val="tx1"/>
                </a:solidFill>
                <a:latin typeface="+mn-ea"/>
              </a:rPr>
              <a:t>の３の（３）に規定する緩和ケアセンターに準じた緩和ケアの提供体制</a:t>
            </a:r>
            <a:r>
              <a:rPr lang="ja-JP" altLang="en-US" sz="1600" b="1" dirty="0" smtClean="0">
                <a:solidFill>
                  <a:schemeClr val="tx1"/>
                </a:solidFill>
                <a:latin typeface="+mn-ea"/>
              </a:rPr>
              <a:t>を</a:t>
            </a:r>
            <a:endParaRPr lang="en-US" altLang="ja-JP" sz="1600" b="1" dirty="0" smtClean="0">
              <a:solidFill>
                <a:schemeClr val="tx1"/>
              </a:solidFill>
              <a:latin typeface="+mn-ea"/>
            </a:endParaRPr>
          </a:p>
          <a:p>
            <a:r>
              <a:rPr lang="en-US" altLang="ja-JP" sz="1600" b="1" dirty="0">
                <a:solidFill>
                  <a:schemeClr val="tx1"/>
                </a:solidFill>
                <a:latin typeface="+mn-ea"/>
              </a:rPr>
              <a:t> </a:t>
            </a:r>
            <a:r>
              <a:rPr lang="en-US" altLang="ja-JP" sz="1600" b="1" dirty="0" smtClean="0">
                <a:solidFill>
                  <a:schemeClr val="tx1"/>
                </a:solidFill>
                <a:latin typeface="+mn-ea"/>
              </a:rPr>
              <a:t>    </a:t>
            </a:r>
            <a:r>
              <a:rPr lang="ja-JP" altLang="en-US" sz="1600" b="1" dirty="0" smtClean="0">
                <a:solidFill>
                  <a:schemeClr val="tx1"/>
                </a:solidFill>
                <a:latin typeface="+mn-ea"/>
              </a:rPr>
              <a:t>整備していること。 </a:t>
            </a:r>
            <a:endParaRPr kumimoji="1" lang="ja-JP" altLang="en-US" sz="1600" b="1" dirty="0">
              <a:solidFill>
                <a:schemeClr val="tx1"/>
              </a:solidFill>
              <a:latin typeface="+mn-ea"/>
              <a:cs typeface="Arial" panose="020B0604020202020204" pitchFamily="34" charset="0"/>
            </a:endParaRPr>
          </a:p>
        </p:txBody>
      </p:sp>
      <p:sp>
        <p:nvSpPr>
          <p:cNvPr id="15" name="角丸四角形 14"/>
          <p:cNvSpPr/>
          <p:nvPr/>
        </p:nvSpPr>
        <p:spPr>
          <a:xfrm>
            <a:off x="406834" y="1807340"/>
            <a:ext cx="8279966" cy="60833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②　相談支援</a:t>
            </a:r>
            <a:r>
              <a:rPr lang="ja-JP" altLang="en-US" sz="1600" b="1" dirty="0">
                <a:solidFill>
                  <a:schemeClr val="tx1"/>
                </a:solidFill>
                <a:latin typeface="+mn-ea"/>
              </a:rPr>
              <a:t>センターに看護師や社会福祉士、精神保健福祉士等の医療従事者を配置し</a:t>
            </a:r>
            <a:r>
              <a:rPr lang="ja-JP" altLang="en-US" sz="1600" b="1" dirty="0" smtClean="0">
                <a:solidFill>
                  <a:schemeClr val="tx1"/>
                </a:solidFill>
                <a:latin typeface="+mn-ea"/>
              </a:rPr>
              <a:t>、</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相談</a:t>
            </a:r>
            <a:r>
              <a:rPr lang="ja-JP" altLang="en-US" sz="1600" b="1" dirty="0">
                <a:solidFill>
                  <a:schemeClr val="tx1"/>
                </a:solidFill>
                <a:latin typeface="+mn-ea"/>
              </a:rPr>
              <a:t>支援業務の強化が行われて</a:t>
            </a:r>
            <a:r>
              <a:rPr lang="ja-JP" altLang="en-US" sz="1600" b="1" dirty="0" smtClean="0">
                <a:solidFill>
                  <a:schemeClr val="tx1"/>
                </a:solidFill>
                <a:latin typeface="+mn-ea"/>
              </a:rPr>
              <a:t>いること。 </a:t>
            </a:r>
            <a:endParaRPr kumimoji="1" lang="ja-JP" altLang="en-US" sz="1600" b="1" dirty="0">
              <a:solidFill>
                <a:schemeClr val="tx1"/>
              </a:solidFill>
              <a:latin typeface="+mn-ea"/>
              <a:cs typeface="Arial" panose="020B0604020202020204" pitchFamily="34" charset="0"/>
            </a:endParaRPr>
          </a:p>
        </p:txBody>
      </p:sp>
      <p:sp>
        <p:nvSpPr>
          <p:cNvPr id="16" name="角丸四角形 15"/>
          <p:cNvSpPr/>
          <p:nvPr/>
        </p:nvSpPr>
        <p:spPr>
          <a:xfrm>
            <a:off x="398197" y="2510312"/>
            <a:ext cx="8289418" cy="61579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③　医療に係る</a:t>
            </a:r>
            <a:r>
              <a:rPr lang="ja-JP" altLang="en-US" sz="1600" b="1" dirty="0">
                <a:solidFill>
                  <a:schemeClr val="tx1"/>
                </a:solidFill>
                <a:latin typeface="+mn-ea"/>
              </a:rPr>
              <a:t>安全管理体制について第三者による評価を受けているか、外部委員</a:t>
            </a:r>
            <a:r>
              <a:rPr lang="ja-JP" altLang="en-US" sz="1600" b="1" dirty="0" smtClean="0">
                <a:solidFill>
                  <a:schemeClr val="tx1"/>
                </a:solidFill>
                <a:latin typeface="+mn-ea"/>
              </a:rPr>
              <a:t>を含めた　</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構成員</a:t>
            </a:r>
            <a:r>
              <a:rPr lang="ja-JP" altLang="en-US" sz="1600" b="1" dirty="0">
                <a:solidFill>
                  <a:schemeClr val="tx1"/>
                </a:solidFill>
                <a:latin typeface="+mn-ea"/>
              </a:rPr>
              <a:t>からなる医療安全に関する監査を目的とした監査委員会を整備して</a:t>
            </a:r>
            <a:r>
              <a:rPr lang="ja-JP" altLang="en-US" sz="1600" b="1" dirty="0" smtClean="0">
                <a:solidFill>
                  <a:schemeClr val="tx1"/>
                </a:solidFill>
                <a:latin typeface="+mn-ea"/>
              </a:rPr>
              <a:t>いる</a:t>
            </a:r>
            <a:r>
              <a:rPr lang="ja-JP" altLang="en-US" sz="1600" b="1" dirty="0">
                <a:solidFill>
                  <a:schemeClr val="tx1"/>
                </a:solidFill>
                <a:latin typeface="+mn-ea"/>
              </a:rPr>
              <a:t>こと</a:t>
            </a:r>
            <a:r>
              <a:rPr lang="ja-JP" altLang="en-US" sz="1600" b="1" dirty="0" smtClean="0">
                <a:solidFill>
                  <a:schemeClr val="tx1"/>
                </a:solidFill>
                <a:latin typeface="+mn-ea"/>
              </a:rPr>
              <a:t>。 </a:t>
            </a:r>
            <a:endParaRPr kumimoji="1" lang="ja-JP" altLang="en-US" sz="1600" b="1" dirty="0">
              <a:solidFill>
                <a:schemeClr val="tx1"/>
              </a:solidFill>
              <a:latin typeface="+mn-ea"/>
              <a:cs typeface="Arial" panose="020B0604020202020204" pitchFamily="34" charset="0"/>
            </a:endParaRPr>
          </a:p>
        </p:txBody>
      </p:sp>
      <p:sp>
        <p:nvSpPr>
          <p:cNvPr id="3" name="テキスト ボックス 2"/>
          <p:cNvSpPr txBox="1"/>
          <p:nvPr/>
        </p:nvSpPr>
        <p:spPr>
          <a:xfrm>
            <a:off x="111872" y="741625"/>
            <a:ext cx="9644703" cy="307777"/>
          </a:xfrm>
          <a:prstGeom prst="rect">
            <a:avLst/>
          </a:prstGeom>
          <a:noFill/>
        </p:spPr>
        <p:txBody>
          <a:bodyPr wrap="square" rtlCol="0">
            <a:spAutoFit/>
          </a:bodyPr>
          <a:lstStyle/>
          <a:p>
            <a:r>
              <a:rPr lang="ja-JP" altLang="en-US" sz="1400" b="1" dirty="0"/>
              <a:t>◆</a:t>
            </a:r>
            <a:r>
              <a:rPr lang="ja-JP" altLang="en-US" sz="1400" b="1" dirty="0" smtClean="0"/>
              <a:t>高度型については、地域がん診療連携拠点病院</a:t>
            </a:r>
            <a:r>
              <a:rPr lang="ja-JP" altLang="en-US" sz="1400" b="1" dirty="0"/>
              <a:t>の</a:t>
            </a:r>
            <a:r>
              <a:rPr lang="ja-JP" altLang="en-US" sz="1400" b="1" dirty="0" smtClean="0"/>
              <a:t>要件</a:t>
            </a:r>
            <a:r>
              <a:rPr lang="ja-JP" altLang="en-US" sz="1400" b="1" dirty="0"/>
              <a:t>を満たしていることに加え、以下</a:t>
            </a:r>
            <a:r>
              <a:rPr lang="ja-JP" altLang="en-US" sz="1400" b="1" dirty="0" smtClean="0"/>
              <a:t>の要件</a:t>
            </a:r>
            <a:r>
              <a:rPr lang="ja-JP" altLang="en-US" sz="1400" b="1" dirty="0"/>
              <a:t>を満たしていること</a:t>
            </a:r>
            <a:r>
              <a:rPr lang="ja-JP" altLang="en-US" sz="1400" b="1" dirty="0" smtClean="0"/>
              <a:t>。 </a:t>
            </a:r>
            <a:endParaRPr kumimoji="1" lang="ja-JP" altLang="en-US" sz="1400" b="1" dirty="0"/>
          </a:p>
        </p:txBody>
      </p:sp>
      <p:sp>
        <p:nvSpPr>
          <p:cNvPr id="17"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６</a:t>
            </a:r>
            <a:endParaRPr lang="ja-JP" altLang="en-US" sz="1800" b="1" dirty="0"/>
          </a:p>
        </p:txBody>
      </p:sp>
    </p:spTree>
    <p:extLst>
      <p:ext uri="{BB962C8B-B14F-4D97-AF65-F5344CB8AC3E}">
        <p14:creationId xmlns:p14="http://schemas.microsoft.com/office/powerpoint/2010/main" val="325620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11873" y="943379"/>
            <a:ext cx="8852615" cy="5762329"/>
          </a:xfrm>
          <a:prstGeom prst="rect">
            <a:avLst/>
          </a:prstGeom>
          <a:noFill/>
          <a:ln>
            <a:noFill/>
          </a:ln>
        </p:spPr>
        <p:txBody>
          <a:bodyPr wrap="square" lIns="144000" tIns="144000" rtlCol="0">
            <a:spAutoFit/>
          </a:bodyPr>
          <a:lstStyle/>
          <a:p>
            <a:pPr marL="285750" indent="-285750">
              <a:buFont typeface="Wingdings" panose="05000000000000000000" pitchFamily="2" charset="2"/>
              <a:buChar char="Ø"/>
            </a:pPr>
            <a:r>
              <a:rPr lang="ja-JP" altLang="en-US" sz="1600" dirty="0" smtClean="0"/>
              <a:t>高度型の指定がない６圏域（</a:t>
            </a:r>
            <a:r>
              <a:rPr lang="zh-CN" altLang="en-US" sz="1600" dirty="0"/>
              <a:t>豊能、北河内、中河内、南河内、堺、泉州</a:t>
            </a:r>
            <a:r>
              <a:rPr lang="ja-JP" altLang="en-US" sz="1600" dirty="0" smtClean="0"/>
              <a:t>）で募集を行う。</a:t>
            </a:r>
            <a:endParaRPr lang="en-US" altLang="ja-JP" sz="1600" dirty="0" smtClean="0"/>
          </a:p>
          <a:p>
            <a:pPr marL="285750" indent="-285750">
              <a:buFont typeface="Wingdings" panose="05000000000000000000" pitchFamily="2" charset="2"/>
              <a:buChar char="Ø"/>
            </a:pPr>
            <a:r>
              <a:rPr lang="ja-JP" altLang="en-US" sz="1600" dirty="0" smtClean="0"/>
              <a:t>募集は、</a:t>
            </a:r>
            <a:r>
              <a:rPr lang="ja-JP" altLang="en-US" sz="1600" dirty="0"/>
              <a:t>国から地域がん拠点</a:t>
            </a:r>
            <a:r>
              <a:rPr lang="ja-JP" altLang="en-US" sz="1600" dirty="0" smtClean="0"/>
              <a:t>病院の指定</a:t>
            </a:r>
            <a:r>
              <a:rPr lang="ja-JP" altLang="en-US" sz="1600" dirty="0"/>
              <a:t>を受けた実績を考慮</a:t>
            </a:r>
            <a:r>
              <a:rPr lang="ja-JP" altLang="en-US" sz="1600" dirty="0" smtClean="0"/>
              <a:t>し、既指定</a:t>
            </a:r>
            <a:r>
              <a:rPr lang="ja-JP" altLang="en-US" sz="1600" dirty="0"/>
              <a:t>病院を対象とする。</a:t>
            </a:r>
            <a:endParaRPr lang="en-US" altLang="ja-JP" sz="1600" dirty="0"/>
          </a:p>
          <a:p>
            <a:pPr marL="285750" indent="-285750">
              <a:buFont typeface="Wingdings" panose="05000000000000000000" pitchFamily="2" charset="2"/>
              <a:buChar char="Ø"/>
            </a:pPr>
            <a:r>
              <a:rPr lang="ja-JP" altLang="en-US" sz="1600" dirty="0" smtClean="0"/>
              <a:t>高度型要件⑥については、次のとおりとする。</a:t>
            </a:r>
            <a:endParaRPr lang="en-US" altLang="ja-JP" sz="1600" dirty="0" smtClean="0"/>
          </a:p>
          <a:p>
            <a:endParaRPr lang="en-US" altLang="ja-JP" dirty="0"/>
          </a:p>
          <a:p>
            <a:pPr marL="538163" indent="-269875"/>
            <a:r>
              <a:rPr lang="ja-JP" altLang="ja-JP" sz="1600" dirty="0" smtClean="0"/>
              <a:t>○</a:t>
            </a:r>
            <a:r>
              <a:rPr lang="en-US" altLang="ja-JP" sz="1600" dirty="0" smtClean="0"/>
              <a:t> </a:t>
            </a:r>
            <a:r>
              <a:rPr lang="ja-JP" altLang="ja-JP" sz="1600" b="1" u="sng" dirty="0" smtClean="0"/>
              <a:t>高度型要件</a:t>
            </a:r>
            <a:r>
              <a:rPr lang="ja-JP" altLang="en-US" sz="1600" b="1" u="sng" dirty="0" smtClean="0"/>
              <a:t>⑥ （診療実績が圏域において最も優れている）</a:t>
            </a:r>
            <a:r>
              <a:rPr lang="ja-JP" altLang="en-US" sz="1600" dirty="0" smtClean="0"/>
              <a:t>については、各圏域における</a:t>
            </a:r>
            <a:r>
              <a:rPr lang="en-US" altLang="ja-JP" sz="1600" dirty="0" smtClean="0"/>
              <a:t/>
            </a:r>
            <a:br>
              <a:rPr lang="en-US" altLang="ja-JP" sz="1600" dirty="0" smtClean="0"/>
            </a:br>
            <a:r>
              <a:rPr lang="ja-JP" altLang="en-US" sz="1600" dirty="0" smtClean="0"/>
              <a:t>相対評価であることから、部会の審査において判断する必要があるため、次のとおりとする。</a:t>
            </a:r>
            <a:endParaRPr lang="en-US" altLang="ja-JP" sz="1600" dirty="0" smtClean="0"/>
          </a:p>
          <a:p>
            <a:pPr marL="538163" indent="-269875"/>
            <a:endParaRPr lang="en-US" altLang="ja-JP" sz="800" dirty="0" smtClean="0">
              <a:latin typeface="+mn-ea"/>
            </a:endParaRPr>
          </a:p>
          <a:p>
            <a:pPr marL="1076325" indent="-363538"/>
            <a:r>
              <a:rPr lang="ja-JP" altLang="en-US" sz="1600" dirty="0" smtClean="0">
                <a:latin typeface="+mn-ea"/>
              </a:rPr>
              <a:t>（１）高度型要件（要件⑥を除く）を満たす病院については、</a:t>
            </a:r>
            <a:r>
              <a:rPr lang="en-US" altLang="ja-JP" sz="1600" dirty="0" smtClean="0">
                <a:latin typeface="+mn-ea"/>
              </a:rPr>
              <a:t/>
            </a:r>
            <a:br>
              <a:rPr lang="en-US" altLang="ja-JP" sz="1600" dirty="0" smtClean="0">
                <a:latin typeface="+mn-ea"/>
              </a:rPr>
            </a:br>
            <a:r>
              <a:rPr lang="ja-JP" altLang="en-US" sz="1600" b="1" u="sng" dirty="0" smtClean="0">
                <a:latin typeface="+mn-ea"/>
              </a:rPr>
              <a:t>がん</a:t>
            </a:r>
            <a:r>
              <a:rPr lang="ja-JP" altLang="en-US" sz="1600" b="1" u="sng" dirty="0">
                <a:latin typeface="+mn-ea"/>
              </a:rPr>
              <a:t>診療連携検討</a:t>
            </a:r>
            <a:r>
              <a:rPr lang="ja-JP" altLang="en-US" sz="1600" b="1" u="sng" dirty="0" smtClean="0">
                <a:latin typeface="+mn-ea"/>
              </a:rPr>
              <a:t>部会において高度型要件⑥について審査を行う。</a:t>
            </a:r>
            <a:endParaRPr lang="en-US" altLang="ja-JP" sz="1600" b="1" u="sng" dirty="0" smtClean="0">
              <a:latin typeface="+mn-ea"/>
            </a:endParaRPr>
          </a:p>
          <a:p>
            <a:pPr indent="712788"/>
            <a:endParaRPr lang="en-US" altLang="ja-JP" sz="800" dirty="0" smtClean="0">
              <a:latin typeface="+mn-ea"/>
            </a:endParaRPr>
          </a:p>
          <a:p>
            <a:pPr indent="712788"/>
            <a:r>
              <a:rPr lang="ja-JP" altLang="en-US" sz="1600" dirty="0" smtClean="0">
                <a:latin typeface="+mn-ea"/>
              </a:rPr>
              <a:t>（２）部会の審査において高度型要件⑥を満たした病院を推薦する。</a:t>
            </a:r>
            <a:endParaRPr lang="en-US" altLang="ja-JP" sz="1600" dirty="0">
              <a:latin typeface="+mn-ea"/>
            </a:endParaRPr>
          </a:p>
          <a:p>
            <a:endParaRPr lang="en-US" altLang="ja-JP" sz="1600" dirty="0" smtClean="0">
              <a:latin typeface="+mn-ea"/>
            </a:endParaRPr>
          </a:p>
          <a:p>
            <a:pPr indent="712788"/>
            <a:r>
              <a:rPr lang="ja-JP" altLang="en-US" sz="1600" dirty="0" smtClean="0">
                <a:latin typeface="+mn-ea"/>
              </a:rPr>
              <a:t>＜参考＞ 高度型要件⑥</a:t>
            </a:r>
            <a:endParaRPr lang="en-US" altLang="ja-JP" sz="1600" dirty="0" smtClean="0">
              <a:latin typeface="+mn-ea"/>
            </a:endParaRPr>
          </a:p>
          <a:p>
            <a:pPr marL="1344613"/>
            <a:r>
              <a:rPr lang="ja-JP" altLang="en-US" sz="1600" dirty="0" smtClean="0">
                <a:solidFill>
                  <a:sysClr val="windowText" lastClr="000000"/>
                </a:solidFill>
                <a:latin typeface="+mn-ea"/>
              </a:rPr>
              <a:t>同一</a:t>
            </a:r>
            <a:r>
              <a:rPr lang="ja-JP" altLang="en-US" sz="1600" dirty="0">
                <a:solidFill>
                  <a:sysClr val="windowText" lastClr="000000"/>
                </a:solidFill>
                <a:latin typeface="+mn-ea"/>
              </a:rPr>
              <a:t>医療圏に複数の地域拠点病院がある場合は</a:t>
            </a:r>
            <a:r>
              <a:rPr lang="ja-JP" altLang="en-US" sz="1600" dirty="0" smtClean="0">
                <a:solidFill>
                  <a:sysClr val="windowText" lastClr="000000"/>
                </a:solidFill>
                <a:latin typeface="+mn-ea"/>
              </a:rPr>
              <a:t>、</a:t>
            </a:r>
            <a:r>
              <a:rPr lang="en-US" altLang="ja-JP" sz="1600" dirty="0" smtClean="0">
                <a:solidFill>
                  <a:sysClr val="windowText" lastClr="000000"/>
                </a:solidFill>
                <a:latin typeface="+mn-ea"/>
              </a:rPr>
              <a:t/>
            </a:r>
            <a:br>
              <a:rPr lang="en-US" altLang="ja-JP" sz="1600" dirty="0" smtClean="0">
                <a:solidFill>
                  <a:sysClr val="windowText" lastClr="000000"/>
                </a:solidFill>
                <a:latin typeface="+mn-ea"/>
              </a:rPr>
            </a:br>
            <a:r>
              <a:rPr lang="ja-JP" altLang="en-US" sz="1600" dirty="0" smtClean="0">
                <a:solidFill>
                  <a:sysClr val="windowText" lastClr="000000"/>
                </a:solidFill>
                <a:latin typeface="+mn-ea"/>
              </a:rPr>
              <a:t>下記診療</a:t>
            </a:r>
            <a:r>
              <a:rPr lang="ja-JP" altLang="en-US" sz="1600" dirty="0">
                <a:solidFill>
                  <a:sysClr val="windowText" lastClr="000000"/>
                </a:solidFill>
                <a:latin typeface="+mn-ea"/>
              </a:rPr>
              <a:t>実績</a:t>
            </a:r>
            <a:r>
              <a:rPr lang="ja-JP" altLang="en-US" sz="1600" dirty="0" smtClean="0">
                <a:solidFill>
                  <a:sysClr val="windowText" lastClr="000000"/>
                </a:solidFill>
                <a:latin typeface="+mn-ea"/>
              </a:rPr>
              <a:t>が当該</a:t>
            </a:r>
            <a:r>
              <a:rPr lang="ja-JP" altLang="en-US" sz="1600" dirty="0">
                <a:solidFill>
                  <a:sysClr val="windowText" lastClr="000000"/>
                </a:solidFill>
                <a:latin typeface="+mn-ea"/>
              </a:rPr>
              <a:t>医療圏</a:t>
            </a:r>
            <a:r>
              <a:rPr lang="ja-JP" altLang="en-US" sz="1600" dirty="0" smtClean="0">
                <a:solidFill>
                  <a:sysClr val="windowText" lastClr="000000"/>
                </a:solidFill>
                <a:latin typeface="+mn-ea"/>
              </a:rPr>
              <a:t>において</a:t>
            </a:r>
            <a:r>
              <a:rPr lang="ja-JP" altLang="en-US" sz="1600" dirty="0">
                <a:solidFill>
                  <a:sysClr val="windowText" lastClr="000000"/>
                </a:solidFill>
                <a:latin typeface="+mn-ea"/>
              </a:rPr>
              <a:t>最も優れて</a:t>
            </a:r>
            <a:r>
              <a:rPr lang="ja-JP" altLang="en-US" sz="1600" dirty="0" smtClean="0">
                <a:solidFill>
                  <a:sysClr val="windowText" lastClr="000000"/>
                </a:solidFill>
                <a:latin typeface="+mn-ea"/>
              </a:rPr>
              <a:t>いること。</a:t>
            </a:r>
            <a:endParaRPr lang="en-US" altLang="ja-JP" sz="1600" dirty="0" smtClean="0">
              <a:latin typeface="+mn-ea"/>
            </a:endParaRPr>
          </a:p>
          <a:p>
            <a:pPr indent="1612900"/>
            <a:r>
              <a:rPr lang="ja-JP" altLang="en-US" sz="1600" dirty="0" smtClean="0">
                <a:latin typeface="+mn-ea"/>
              </a:rPr>
              <a:t>ア</a:t>
            </a:r>
            <a:r>
              <a:rPr lang="ja-JP" altLang="en-US" sz="1600" dirty="0">
                <a:latin typeface="+mn-ea"/>
              </a:rPr>
              <a:t>　 院内がん登録数</a:t>
            </a:r>
            <a:endParaRPr lang="en-US" altLang="ja-JP" sz="1600" dirty="0">
              <a:latin typeface="+mn-ea"/>
            </a:endParaRPr>
          </a:p>
          <a:p>
            <a:pPr indent="1612900"/>
            <a:r>
              <a:rPr lang="ja-JP" altLang="en-US" sz="1600" dirty="0" smtClean="0">
                <a:latin typeface="+mn-ea"/>
              </a:rPr>
              <a:t>イ</a:t>
            </a:r>
            <a:r>
              <a:rPr lang="ja-JP" altLang="en-US" sz="1600" dirty="0">
                <a:latin typeface="+mn-ea"/>
              </a:rPr>
              <a:t>　 悪性腫瘍の手術件数</a:t>
            </a:r>
          </a:p>
          <a:p>
            <a:pPr indent="1612900"/>
            <a:r>
              <a:rPr lang="ja-JP" altLang="en-US" sz="1600" dirty="0" smtClean="0">
                <a:latin typeface="+mn-ea"/>
              </a:rPr>
              <a:t>ウ</a:t>
            </a:r>
            <a:r>
              <a:rPr lang="ja-JP" altLang="en-US" sz="1600" dirty="0">
                <a:latin typeface="+mn-ea"/>
              </a:rPr>
              <a:t>　 がんに係る薬物療法のべ患者数</a:t>
            </a:r>
          </a:p>
          <a:p>
            <a:pPr indent="1612900"/>
            <a:r>
              <a:rPr lang="ja-JP" altLang="en-US" sz="1600" dirty="0" smtClean="0">
                <a:latin typeface="+mn-ea"/>
              </a:rPr>
              <a:t>エ</a:t>
            </a:r>
            <a:r>
              <a:rPr lang="ja-JP" altLang="en-US" sz="1600" dirty="0">
                <a:latin typeface="+mn-ea"/>
              </a:rPr>
              <a:t>　 放射線治療のべ</a:t>
            </a:r>
            <a:r>
              <a:rPr lang="ja-JP" altLang="en-US" sz="1600" dirty="0" smtClean="0">
                <a:latin typeface="+mn-ea"/>
              </a:rPr>
              <a:t>患者数</a:t>
            </a:r>
            <a:endParaRPr lang="en-US" altLang="ja-JP" sz="1600" dirty="0">
              <a:latin typeface="+mn-ea"/>
            </a:endParaRPr>
          </a:p>
          <a:p>
            <a:pPr indent="1612900"/>
            <a:r>
              <a:rPr lang="ja-JP" altLang="en-US" sz="1600" dirty="0" smtClean="0">
                <a:latin typeface="+mn-ea"/>
              </a:rPr>
              <a:t>オ</a:t>
            </a:r>
            <a:r>
              <a:rPr lang="ja-JP" altLang="en-US" sz="1600" dirty="0">
                <a:latin typeface="+mn-ea"/>
              </a:rPr>
              <a:t>　 緩和ケアチームの新規介入患者数</a:t>
            </a:r>
          </a:p>
          <a:p>
            <a:endParaRPr lang="en-US" altLang="ja-JP" sz="1600" dirty="0">
              <a:latin typeface="+mn-ea"/>
            </a:endParaRPr>
          </a:p>
          <a:p>
            <a:r>
              <a:rPr lang="ja-JP" altLang="en-US" sz="1600" dirty="0" smtClean="0">
                <a:latin typeface="+mn-ea"/>
              </a:rPr>
              <a:t>　　　</a:t>
            </a:r>
            <a:r>
              <a:rPr lang="en-US" altLang="ja-JP" sz="1600" dirty="0" smtClean="0">
                <a:latin typeface="+mn-ea"/>
              </a:rPr>
              <a:t>※ </a:t>
            </a:r>
            <a:r>
              <a:rPr lang="ja-JP" altLang="en-US" sz="1600" dirty="0" smtClean="0">
                <a:latin typeface="+mn-ea"/>
              </a:rPr>
              <a:t>国</a:t>
            </a:r>
            <a:r>
              <a:rPr lang="ja-JP" altLang="en-US" sz="1600" dirty="0">
                <a:latin typeface="+mn-ea"/>
              </a:rPr>
              <a:t>の示す要件では、各圏域内での相対評価となるため、圏域間</a:t>
            </a:r>
            <a:r>
              <a:rPr lang="ja-JP" altLang="en-US" sz="1600" dirty="0" smtClean="0">
                <a:latin typeface="+mn-ea"/>
              </a:rPr>
              <a:t>で比較した場合には、</a:t>
            </a:r>
            <a:endParaRPr lang="en-US" altLang="ja-JP" sz="1600" dirty="0" smtClean="0">
              <a:latin typeface="+mn-ea"/>
            </a:endParaRPr>
          </a:p>
          <a:p>
            <a:r>
              <a:rPr lang="ja-JP" altLang="en-US" sz="1600" dirty="0">
                <a:latin typeface="+mn-ea"/>
              </a:rPr>
              <a:t>　</a:t>
            </a:r>
            <a:r>
              <a:rPr lang="ja-JP" altLang="en-US" sz="1600" dirty="0" smtClean="0">
                <a:latin typeface="+mn-ea"/>
              </a:rPr>
              <a:t>　　　　診療</a:t>
            </a:r>
            <a:r>
              <a:rPr lang="ja-JP" altLang="en-US" sz="1600" dirty="0">
                <a:latin typeface="+mn-ea"/>
              </a:rPr>
              <a:t>実績</a:t>
            </a:r>
            <a:r>
              <a:rPr lang="ja-JP" altLang="en-US" sz="1600" dirty="0" smtClean="0">
                <a:latin typeface="+mn-ea"/>
              </a:rPr>
              <a:t>が低い</a:t>
            </a:r>
            <a:r>
              <a:rPr lang="ja-JP" altLang="en-US" sz="1600" dirty="0">
                <a:latin typeface="+mn-ea"/>
              </a:rPr>
              <a:t>病院</a:t>
            </a:r>
            <a:r>
              <a:rPr lang="ja-JP" altLang="en-US" sz="1600" dirty="0" smtClean="0">
                <a:latin typeface="+mn-ea"/>
              </a:rPr>
              <a:t>が高度型</a:t>
            </a:r>
            <a:r>
              <a:rPr lang="ja-JP" altLang="en-US" sz="1600" dirty="0">
                <a:latin typeface="+mn-ea"/>
              </a:rPr>
              <a:t>として推薦されることがある</a:t>
            </a:r>
            <a:r>
              <a:rPr lang="ja-JP" altLang="en-US" sz="1600" dirty="0" smtClean="0">
                <a:latin typeface="+mn-ea"/>
              </a:rPr>
              <a:t>。 </a:t>
            </a:r>
            <a:endParaRPr lang="en-US" altLang="ja-JP" sz="1600" dirty="0">
              <a:latin typeface="+mn-ea"/>
            </a:endParaRPr>
          </a:p>
        </p:txBody>
      </p:sp>
      <p:sp>
        <p:nvSpPr>
          <p:cNvPr id="4" name="大かっこ 3"/>
          <p:cNvSpPr/>
          <p:nvPr/>
        </p:nvSpPr>
        <p:spPr>
          <a:xfrm>
            <a:off x="1403648" y="3859868"/>
            <a:ext cx="6120680" cy="1656184"/>
          </a:xfrm>
          <a:prstGeom prst="bracketPair">
            <a:avLst>
              <a:gd name="adj" fmla="val 595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７</a:t>
            </a:r>
            <a:endParaRPr lang="ja-JP" altLang="en-US" sz="1800" b="1" dirty="0"/>
          </a:p>
        </p:txBody>
      </p:sp>
      <p:sp>
        <p:nvSpPr>
          <p:cNvPr id="7"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rgbClr val="FFFFFF"/>
                </a:solidFill>
                <a:latin typeface="+mn-ea"/>
                <a:cs typeface="Times New Roman"/>
              </a:rPr>
              <a:t>大阪府</a:t>
            </a:r>
            <a:r>
              <a:rPr lang="ja-JP" altLang="en-US" sz="2000" b="1" dirty="0">
                <a:solidFill>
                  <a:srgbClr val="FFFFFF"/>
                </a:solidFill>
                <a:latin typeface="+mn-ea"/>
                <a:cs typeface="Times New Roman"/>
              </a:rPr>
              <a:t>における高度型</a:t>
            </a:r>
            <a:r>
              <a:rPr lang="ja-JP" altLang="ja-JP" sz="2000" b="1" dirty="0">
                <a:solidFill>
                  <a:srgbClr val="FFFFFF"/>
                </a:solidFill>
                <a:latin typeface="+mn-ea"/>
                <a:cs typeface="Times New Roman"/>
              </a:rPr>
              <a:t>の</a:t>
            </a:r>
            <a:r>
              <a:rPr lang="ja-JP" altLang="en-US" sz="2000" b="1" dirty="0">
                <a:solidFill>
                  <a:srgbClr val="FFFFFF"/>
                </a:solidFill>
                <a:latin typeface="+mn-ea"/>
                <a:cs typeface="Times New Roman"/>
              </a:rPr>
              <a:t>推薦の考え方</a:t>
            </a:r>
            <a:endParaRPr lang="ja-JP" altLang="ja-JP" sz="1400" b="1" dirty="0">
              <a:latin typeface="+mn-ea"/>
              <a:cs typeface="ＭＳ Ｐゴシック"/>
            </a:endParaRPr>
          </a:p>
        </p:txBody>
      </p:sp>
    </p:spTree>
    <p:extLst>
      <p:ext uri="{BB962C8B-B14F-4D97-AF65-F5344CB8AC3E}">
        <p14:creationId xmlns:p14="http://schemas.microsoft.com/office/powerpoint/2010/main" val="27123369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0232" y="683978"/>
            <a:ext cx="2736303" cy="369332"/>
          </a:xfrm>
          <a:prstGeom prst="rect">
            <a:avLst/>
          </a:prstGeom>
          <a:solidFill>
            <a:schemeClr val="accent2">
              <a:lumMod val="75000"/>
            </a:schemeClr>
          </a:solidFill>
        </p:spPr>
        <p:txBody>
          <a:bodyPr wrap="square" rtlCol="0">
            <a:spAutoFit/>
          </a:bodyPr>
          <a:lstStyle/>
          <a:p>
            <a:pPr algn="ctr"/>
            <a:r>
              <a:rPr lang="en-US" altLang="ja-JP" b="1" dirty="0" smtClean="0">
                <a:solidFill>
                  <a:schemeClr val="bg1"/>
                </a:solidFill>
              </a:rPr>
              <a:t>H26</a:t>
            </a:r>
            <a:r>
              <a:rPr lang="ja-JP" altLang="en-US" b="1" dirty="0" smtClean="0">
                <a:solidFill>
                  <a:schemeClr val="bg1"/>
                </a:solidFill>
              </a:rPr>
              <a:t>～</a:t>
            </a:r>
            <a:r>
              <a:rPr lang="en-US" altLang="ja-JP" b="1" dirty="0" smtClean="0">
                <a:solidFill>
                  <a:schemeClr val="bg1"/>
                </a:solidFill>
              </a:rPr>
              <a:t>H30 </a:t>
            </a:r>
            <a:r>
              <a:rPr lang="ja-JP" altLang="en-US" b="1" dirty="0" smtClean="0">
                <a:solidFill>
                  <a:schemeClr val="bg1"/>
                </a:solidFill>
              </a:rPr>
              <a:t>募集</a:t>
            </a:r>
            <a:r>
              <a:rPr lang="ja-JP" altLang="en-US" b="1" dirty="0">
                <a:solidFill>
                  <a:schemeClr val="bg1"/>
                </a:solidFill>
              </a:rPr>
              <a:t>状況</a:t>
            </a:r>
            <a:endParaRPr kumimoji="1" lang="ja-JP" altLang="en-US" b="1" dirty="0">
              <a:solidFill>
                <a:schemeClr val="bg1"/>
              </a:solidFill>
            </a:endParaRPr>
          </a:p>
        </p:txBody>
      </p:sp>
      <p:sp>
        <p:nvSpPr>
          <p:cNvPr id="7" name="テキスト ボックス 6"/>
          <p:cNvSpPr txBox="1"/>
          <p:nvPr/>
        </p:nvSpPr>
        <p:spPr>
          <a:xfrm>
            <a:off x="395536" y="3807220"/>
            <a:ext cx="8138192" cy="3002154"/>
          </a:xfrm>
          <a:prstGeom prst="rect">
            <a:avLst/>
          </a:prstGeom>
          <a:noFill/>
          <a:ln>
            <a:noFill/>
          </a:ln>
        </p:spPr>
        <p:txBody>
          <a:bodyPr wrap="square" tIns="108000" rtlCol="0">
            <a:spAutoFit/>
          </a:bodyPr>
          <a:lstStyle/>
          <a:p>
            <a:r>
              <a:rPr lang="ja-JP" altLang="en-US" b="1" dirty="0">
                <a:latin typeface="+mn-ea"/>
              </a:rPr>
              <a:t>地域がん診療連携拠点病院の指定が圏域内で１病院となっている</a:t>
            </a:r>
            <a:r>
              <a:rPr lang="ja-JP" altLang="en-US" b="1" dirty="0" smtClean="0">
                <a:latin typeface="+mn-ea"/>
              </a:rPr>
              <a:t>圏域については、</a:t>
            </a:r>
            <a:r>
              <a:rPr lang="en-US" altLang="ja-JP" b="1" dirty="0" smtClean="0">
                <a:latin typeface="+mn-ea"/>
              </a:rPr>
              <a:t/>
            </a:r>
            <a:br>
              <a:rPr lang="en-US" altLang="ja-JP" b="1" dirty="0" smtClean="0">
                <a:latin typeface="+mn-ea"/>
              </a:rPr>
            </a:br>
            <a:r>
              <a:rPr lang="ja-JP" altLang="en-US" b="1" dirty="0" smtClean="0">
                <a:latin typeface="+mn-ea"/>
              </a:rPr>
              <a:t>新規</a:t>
            </a:r>
            <a:r>
              <a:rPr lang="ja-JP" altLang="en-US" b="1" dirty="0">
                <a:latin typeface="+mn-ea"/>
              </a:rPr>
              <a:t>募集を行う</a:t>
            </a:r>
            <a:r>
              <a:rPr lang="ja-JP" altLang="en-US" b="1" dirty="0" smtClean="0">
                <a:latin typeface="+mn-ea"/>
              </a:rPr>
              <a:t>。</a:t>
            </a:r>
            <a:r>
              <a:rPr lang="ja-JP" altLang="en-US" sz="1400" dirty="0" smtClean="0">
                <a:latin typeface="+mn-ea"/>
              </a:rPr>
              <a:t>　（</a:t>
            </a:r>
            <a:r>
              <a:rPr lang="ja-JP" altLang="en-US" sz="1400" dirty="0">
                <a:latin typeface="+mn-ea"/>
              </a:rPr>
              <a:t>⇒募集圏域 ： 三島、北河内、泉州</a:t>
            </a:r>
            <a:r>
              <a:rPr lang="ja-JP" altLang="en-US" sz="1400" dirty="0" smtClean="0">
                <a:latin typeface="+mn-ea"/>
              </a:rPr>
              <a:t>）</a:t>
            </a:r>
            <a:endParaRPr lang="en-US" altLang="ja-JP" sz="1400" dirty="0" smtClean="0">
              <a:latin typeface="+mn-ea"/>
            </a:endParaRPr>
          </a:p>
          <a:p>
            <a:pPr indent="268288"/>
            <a:r>
              <a:rPr lang="ja-JP" altLang="en-US" sz="1400" dirty="0" smtClean="0">
                <a:latin typeface="+mn-ea"/>
              </a:rPr>
              <a:t>≪理由≫</a:t>
            </a:r>
            <a:endParaRPr lang="en-US" altLang="ja-JP" sz="1400" dirty="0" smtClean="0">
              <a:latin typeface="+mn-ea"/>
            </a:endParaRPr>
          </a:p>
          <a:p>
            <a:pPr marL="712788" indent="-174625"/>
            <a:r>
              <a:rPr lang="ja-JP" altLang="en-US" sz="1400" dirty="0" smtClean="0">
                <a:latin typeface="+mn-ea"/>
              </a:rPr>
              <a:t>・ 国の基本スタンスは、二次医療圏に１カ所（大阪府：８圏域、１７病院が指定済み）であり、</a:t>
            </a:r>
            <a:r>
              <a:rPr lang="en-US" altLang="ja-JP" sz="1400" dirty="0" smtClean="0">
                <a:latin typeface="+mn-ea"/>
              </a:rPr>
              <a:t/>
            </a:r>
            <a:br>
              <a:rPr lang="en-US" altLang="ja-JP" sz="1400" dirty="0" smtClean="0">
                <a:latin typeface="+mn-ea"/>
              </a:rPr>
            </a:br>
            <a:r>
              <a:rPr lang="ja-JP" altLang="en-US" sz="1400" dirty="0" smtClean="0">
                <a:latin typeface="+mn-ea"/>
              </a:rPr>
              <a:t>ま</a:t>
            </a:r>
            <a:r>
              <a:rPr lang="ja-JP" altLang="en-US" sz="1400" dirty="0">
                <a:latin typeface="+mn-ea"/>
              </a:rPr>
              <a:t>た</a:t>
            </a:r>
            <a:r>
              <a:rPr lang="ja-JP" altLang="en-US" sz="1400" dirty="0" smtClean="0">
                <a:latin typeface="+mn-ea"/>
              </a:rPr>
              <a:t>、全国の拠点病院総数が減少されている状況から、認められる可能性は極めて低い。</a:t>
            </a:r>
            <a:endParaRPr lang="en-US" altLang="ja-JP" sz="1400" dirty="0" smtClean="0">
              <a:latin typeface="+mn-ea"/>
            </a:endParaRPr>
          </a:p>
          <a:p>
            <a:pPr marL="712788" indent="-174625"/>
            <a:r>
              <a:rPr lang="ja-JP" altLang="en-US" sz="1400" dirty="0" smtClean="0">
                <a:latin typeface="+mn-ea"/>
              </a:rPr>
              <a:t>・ 過去に、大阪オンコロジーセンター構想を基にした説明を行ったが、国の関心は低かった。</a:t>
            </a:r>
            <a:endParaRPr lang="en-US" altLang="ja-JP" sz="1400" dirty="0" smtClean="0">
              <a:latin typeface="+mn-ea"/>
            </a:endParaRPr>
          </a:p>
          <a:p>
            <a:endParaRPr lang="en-US" altLang="ja-JP" sz="900" b="1" dirty="0" smtClean="0">
              <a:latin typeface="+mn-ea"/>
            </a:endParaRPr>
          </a:p>
          <a:p>
            <a:r>
              <a:rPr lang="en-US" altLang="ja-JP" sz="1400" b="1" dirty="0" smtClean="0">
                <a:latin typeface="+mn-ea"/>
              </a:rPr>
              <a:t>【</a:t>
            </a:r>
            <a:r>
              <a:rPr lang="ja-JP" altLang="en-US" sz="1400" b="1" dirty="0" smtClean="0">
                <a:latin typeface="+mn-ea"/>
              </a:rPr>
              <a:t>参考</a:t>
            </a:r>
            <a:r>
              <a:rPr lang="en-US" altLang="ja-JP" sz="1400" b="1" dirty="0" smtClean="0">
                <a:latin typeface="+mn-ea"/>
              </a:rPr>
              <a:t>】 </a:t>
            </a:r>
            <a:r>
              <a:rPr lang="ja-JP" altLang="en-US" sz="1400" b="1" dirty="0" smtClean="0">
                <a:latin typeface="+mn-ea"/>
              </a:rPr>
              <a:t>（</a:t>
            </a:r>
            <a:r>
              <a:rPr lang="ja-JP" altLang="en-US" sz="1400" b="1" dirty="0">
                <a:latin typeface="+mn-ea"/>
              </a:rPr>
              <a:t>平成</a:t>
            </a:r>
            <a:r>
              <a:rPr lang="en-US" altLang="ja-JP" sz="1400" b="1" dirty="0">
                <a:latin typeface="+mn-ea"/>
              </a:rPr>
              <a:t>30</a:t>
            </a:r>
            <a:r>
              <a:rPr lang="ja-JP" altLang="en-US" sz="1400" b="1" dirty="0">
                <a:latin typeface="+mn-ea"/>
              </a:rPr>
              <a:t>年度の考え方）</a:t>
            </a:r>
            <a:endParaRPr lang="en-US" altLang="ja-JP" sz="1400" b="1" dirty="0" smtClean="0">
              <a:latin typeface="+mn-ea"/>
            </a:endParaRPr>
          </a:p>
          <a:p>
            <a:r>
              <a:rPr lang="ja-JP" altLang="en-US" sz="1400" dirty="0" smtClean="0">
                <a:latin typeface="+mn-ea"/>
              </a:rPr>
              <a:t>　 （１）新規病院については全圏域で募集する</a:t>
            </a:r>
            <a:r>
              <a:rPr lang="ja-JP" altLang="en-US" sz="1400" dirty="0">
                <a:latin typeface="+mn-ea"/>
              </a:rPr>
              <a:t>。</a:t>
            </a:r>
            <a:endParaRPr lang="en-US" altLang="ja-JP" sz="1400" dirty="0" smtClean="0">
              <a:latin typeface="+mn-ea"/>
            </a:endParaRPr>
          </a:p>
          <a:p>
            <a:r>
              <a:rPr lang="ja-JP" altLang="en-US" sz="1400" dirty="0" smtClean="0">
                <a:latin typeface="+mn-ea"/>
              </a:rPr>
              <a:t> </a:t>
            </a:r>
            <a:r>
              <a:rPr lang="ja-JP" altLang="en-US" sz="1400" dirty="0">
                <a:latin typeface="+mn-ea"/>
              </a:rPr>
              <a:t>　</a:t>
            </a:r>
            <a:r>
              <a:rPr lang="ja-JP" altLang="en-US" sz="1400" dirty="0" smtClean="0">
                <a:latin typeface="+mn-ea"/>
              </a:rPr>
              <a:t>（２）</a:t>
            </a:r>
            <a:r>
              <a:rPr lang="ja-JP" altLang="ja-JP" sz="1400" dirty="0" smtClean="0"/>
              <a:t>推薦</a:t>
            </a:r>
            <a:r>
              <a:rPr lang="ja-JP" altLang="en-US" sz="1400" dirty="0" smtClean="0"/>
              <a:t>を希望する</a:t>
            </a:r>
            <a:r>
              <a:rPr lang="ja-JP" altLang="ja-JP" sz="1400" dirty="0" smtClean="0"/>
              <a:t>病院</a:t>
            </a:r>
            <a:r>
              <a:rPr lang="ja-JP" altLang="en-US" sz="1400" dirty="0" smtClean="0"/>
              <a:t>に</a:t>
            </a:r>
            <a:r>
              <a:rPr lang="ja-JP" altLang="ja-JP" sz="1400" dirty="0" smtClean="0"/>
              <a:t>は</a:t>
            </a:r>
            <a:r>
              <a:rPr lang="ja-JP" altLang="en-US" sz="1400" dirty="0" smtClean="0"/>
              <a:t>、国の指定要件を全て満たしていることに加え、</a:t>
            </a:r>
            <a:endParaRPr lang="en-US" altLang="ja-JP" sz="1400" dirty="0" smtClean="0"/>
          </a:p>
          <a:p>
            <a:r>
              <a:rPr lang="ja-JP" altLang="en-US" sz="1400" dirty="0"/>
              <a:t>　</a:t>
            </a:r>
            <a:r>
              <a:rPr lang="ja-JP" altLang="en-US" sz="1400" dirty="0" smtClean="0"/>
              <a:t>　　 </a:t>
            </a:r>
            <a:r>
              <a:rPr lang="ja-JP" altLang="en-US" sz="1400" dirty="0"/>
              <a:t> </a:t>
            </a:r>
            <a:r>
              <a:rPr lang="ja-JP" altLang="en-US" sz="1400" dirty="0" smtClean="0"/>
              <a:t> 他の既指定病院との</a:t>
            </a:r>
            <a:r>
              <a:rPr lang="ja-JP" altLang="ja-JP" sz="1400" dirty="0" smtClean="0"/>
              <a:t>相乗効果</a:t>
            </a:r>
            <a:r>
              <a:rPr lang="ja-JP" altLang="en-US" sz="1400" dirty="0" smtClean="0"/>
              <a:t>について</a:t>
            </a:r>
            <a:r>
              <a:rPr lang="ja-JP" altLang="ja-JP" sz="1400" dirty="0" smtClean="0"/>
              <a:t>説明</a:t>
            </a:r>
            <a:r>
              <a:rPr lang="ja-JP" altLang="ja-JP" sz="1400" dirty="0"/>
              <a:t>を求めるものとする</a:t>
            </a:r>
            <a:r>
              <a:rPr lang="ja-JP" altLang="ja-JP" sz="1400" dirty="0" smtClean="0"/>
              <a:t>。</a:t>
            </a:r>
            <a:endParaRPr lang="en-US" altLang="ja-JP" sz="1400" dirty="0" smtClean="0"/>
          </a:p>
          <a:p>
            <a:r>
              <a:rPr lang="ja-JP" altLang="en-US" sz="1400" dirty="0" smtClean="0"/>
              <a:t>　 （３）部会における審査で</a:t>
            </a:r>
            <a:r>
              <a:rPr lang="ja-JP" altLang="ja-JP" sz="1400" dirty="0" smtClean="0"/>
              <a:t>、相乗効果</a:t>
            </a:r>
            <a:r>
              <a:rPr lang="ja-JP" altLang="en-US" sz="1400" dirty="0" smtClean="0"/>
              <a:t>が極めて高く、国の指定が認めれられる</a:t>
            </a:r>
            <a:endParaRPr lang="en-US" altLang="ja-JP" sz="1400" dirty="0" smtClean="0"/>
          </a:p>
          <a:p>
            <a:r>
              <a:rPr lang="en-US" altLang="ja-JP" sz="1400" dirty="0" smtClean="0"/>
              <a:t>         </a:t>
            </a:r>
            <a:r>
              <a:rPr lang="ja-JP" altLang="en-US" sz="1400" dirty="0" smtClean="0"/>
              <a:t>　可能性が高いと考えられる場合に推薦を行う。</a:t>
            </a:r>
            <a:endParaRPr lang="en-US" altLang="ja-JP" sz="1400" dirty="0" smtClean="0"/>
          </a:p>
        </p:txBody>
      </p:sp>
      <p:sp>
        <p:nvSpPr>
          <p:cNvPr id="9" name="スライド番号プレースホルダー 3"/>
          <p:cNvSpPr txBox="1">
            <a:spLocks/>
          </p:cNvSpPr>
          <p:nvPr/>
        </p:nvSpPr>
        <p:spPr>
          <a:xfrm>
            <a:off x="6553200" y="635637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smtClean="0"/>
              <a:t>８</a:t>
            </a:r>
            <a:endParaRPr lang="ja-JP" altLang="en-US" sz="1800" b="1" dirty="0"/>
          </a:p>
        </p:txBody>
      </p:sp>
      <p:sp>
        <p:nvSpPr>
          <p:cNvPr id="10"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chemeClr val="bg1"/>
                </a:solidFill>
                <a:latin typeface="+mn-ea"/>
                <a:cs typeface="Meiryo UI" panose="020B0604030504040204" pitchFamily="50" charset="-128"/>
              </a:rPr>
              <a:t>地域がん診療連携拠点</a:t>
            </a:r>
            <a:r>
              <a:rPr lang="ja-JP" altLang="en-US" sz="2000" b="1" dirty="0" smtClean="0">
                <a:solidFill>
                  <a:schemeClr val="bg1"/>
                </a:solidFill>
                <a:latin typeface="+mn-ea"/>
                <a:cs typeface="Meiryo UI" panose="020B0604030504040204" pitchFamily="50" charset="-128"/>
              </a:rPr>
              <a:t>病院　</a:t>
            </a:r>
            <a:r>
              <a:rPr lang="ja-JP" altLang="en-US" sz="2000" b="1" dirty="0" smtClean="0">
                <a:solidFill>
                  <a:srgbClr val="FFFFFF"/>
                </a:solidFill>
                <a:effectLst/>
                <a:latin typeface="+mn-ea"/>
                <a:cs typeface="Times New Roman"/>
              </a:rPr>
              <a:t>新規指定</a:t>
            </a:r>
            <a:r>
              <a:rPr lang="ja-JP" sz="2000" b="1" dirty="0" smtClean="0">
                <a:solidFill>
                  <a:srgbClr val="FFFFFF"/>
                </a:solidFill>
                <a:effectLst/>
                <a:latin typeface="+mn-ea"/>
                <a:cs typeface="Times New Roman"/>
              </a:rPr>
              <a:t>の</a:t>
            </a:r>
            <a:r>
              <a:rPr lang="ja-JP" altLang="en-US" sz="2000" b="1" dirty="0" smtClean="0">
                <a:solidFill>
                  <a:srgbClr val="FFFFFF"/>
                </a:solidFill>
                <a:latin typeface="+mn-ea"/>
                <a:cs typeface="Times New Roman"/>
              </a:rPr>
              <a:t>推薦について</a:t>
            </a:r>
            <a:endParaRPr lang="ja-JP" b="1" dirty="0">
              <a:effectLst/>
              <a:latin typeface="+mn-ea"/>
              <a:cs typeface="ＭＳ Ｐゴシック"/>
            </a:endParaRPr>
          </a:p>
        </p:txBody>
      </p:sp>
      <p:sp>
        <p:nvSpPr>
          <p:cNvPr id="8" name="テキスト ボックス 7"/>
          <p:cNvSpPr txBox="1"/>
          <p:nvPr/>
        </p:nvSpPr>
        <p:spPr>
          <a:xfrm>
            <a:off x="395536" y="1053310"/>
            <a:ext cx="8568952" cy="2278879"/>
          </a:xfrm>
          <a:prstGeom prst="rect">
            <a:avLst/>
          </a:prstGeom>
          <a:noFill/>
          <a:ln>
            <a:noFill/>
          </a:ln>
        </p:spPr>
        <p:txBody>
          <a:bodyPr wrap="square" tIns="108000" rtlCol="0">
            <a:spAutoFit/>
          </a:bodyPr>
          <a:lstStyle/>
          <a:p>
            <a:r>
              <a:rPr lang="ja-JP" altLang="en-US" sz="1600" dirty="0" smtClean="0"/>
              <a:t>・ 平成２６年度 </a:t>
            </a:r>
            <a:r>
              <a:rPr lang="en-US" altLang="ja-JP" sz="1600" dirty="0" smtClean="0"/>
              <a:t>【</a:t>
            </a:r>
            <a:r>
              <a:rPr lang="ja-JP" altLang="en-US" sz="1600" dirty="0" smtClean="0"/>
              <a:t>要件改正</a:t>
            </a:r>
            <a:r>
              <a:rPr lang="en-US" altLang="ja-JP" sz="1600" dirty="0" smtClean="0"/>
              <a:t>】	</a:t>
            </a:r>
            <a:r>
              <a:rPr lang="ja-JP" altLang="en-US" sz="1600" dirty="0" smtClean="0"/>
              <a:t>全圏域</a:t>
            </a:r>
            <a:r>
              <a:rPr lang="ja-JP" altLang="en-US" sz="1600" dirty="0"/>
              <a:t>で</a:t>
            </a:r>
            <a:r>
              <a:rPr lang="ja-JP" altLang="en-US" sz="1600" dirty="0" smtClean="0"/>
              <a:t>募集 </a:t>
            </a:r>
            <a:r>
              <a:rPr lang="ja-JP" altLang="en-US" sz="1600" dirty="0" smtClean="0">
                <a:solidFill>
                  <a:schemeClr val="bg1">
                    <a:lumMod val="85000"/>
                  </a:schemeClr>
                </a:solidFill>
              </a:rPr>
              <a:t>・・・・・・・・・・・</a:t>
            </a:r>
            <a:r>
              <a:rPr lang="ja-JP" altLang="en-US" sz="1600" dirty="0" smtClean="0"/>
              <a:t> 八尾市立病院、警察病院を推薦</a:t>
            </a:r>
            <a:endParaRPr lang="en-US" altLang="ja-JP" sz="1600" dirty="0" smtClean="0"/>
          </a:p>
          <a:p>
            <a:r>
              <a:rPr lang="ja-JP" altLang="en-US" sz="1600" dirty="0"/>
              <a:t>・ 平成２７年度</a:t>
            </a:r>
            <a:r>
              <a:rPr lang="en-US" altLang="ja-JP" sz="1600" dirty="0"/>
              <a:t>		</a:t>
            </a:r>
            <a:r>
              <a:rPr lang="ja-JP" altLang="en-US" sz="1600" dirty="0"/>
              <a:t>全圏域で募集 </a:t>
            </a:r>
            <a:r>
              <a:rPr lang="ja-JP" altLang="en-US" sz="1600" dirty="0">
                <a:solidFill>
                  <a:schemeClr val="bg1">
                    <a:lumMod val="85000"/>
                  </a:schemeClr>
                </a:solidFill>
              </a:rPr>
              <a:t>・・・・・・・・・・・</a:t>
            </a:r>
            <a:r>
              <a:rPr lang="ja-JP" altLang="en-US" sz="1600" dirty="0"/>
              <a:t> 警察病院を</a:t>
            </a:r>
            <a:r>
              <a:rPr lang="ja-JP" altLang="en-US" sz="1600" dirty="0" smtClean="0"/>
              <a:t>推薦</a:t>
            </a:r>
            <a:endParaRPr lang="en-US" altLang="ja-JP" sz="1600" dirty="0" smtClean="0"/>
          </a:p>
          <a:p>
            <a:r>
              <a:rPr lang="ja-JP" altLang="en-US" sz="1600" dirty="0"/>
              <a:t>・ 平成２８年度</a:t>
            </a:r>
            <a:r>
              <a:rPr lang="en-US" altLang="ja-JP" sz="1600" dirty="0"/>
              <a:t>		</a:t>
            </a:r>
            <a:r>
              <a:rPr lang="ja-JP" altLang="en-US" sz="1600" dirty="0"/>
              <a:t>一部の圏域のみ募集</a:t>
            </a:r>
            <a:r>
              <a:rPr lang="en-US" altLang="ja-JP" sz="1600" dirty="0"/>
              <a:t>※</a:t>
            </a:r>
            <a:r>
              <a:rPr lang="ja-JP" altLang="en-US" sz="1600" dirty="0"/>
              <a:t> </a:t>
            </a:r>
            <a:r>
              <a:rPr lang="ja-JP" altLang="en-US" sz="1600" dirty="0">
                <a:solidFill>
                  <a:schemeClr val="bg1">
                    <a:lumMod val="85000"/>
                  </a:schemeClr>
                </a:solidFill>
              </a:rPr>
              <a:t>・・・ </a:t>
            </a:r>
            <a:r>
              <a:rPr lang="ja-JP" altLang="en-US" sz="1600" dirty="0"/>
              <a:t>推薦希望なし</a:t>
            </a:r>
            <a:endParaRPr lang="en-US" altLang="ja-JP" sz="1600" dirty="0"/>
          </a:p>
          <a:p>
            <a:r>
              <a:rPr lang="ja-JP" altLang="en-US" sz="1600" dirty="0"/>
              <a:t>・ 平成２９年度</a:t>
            </a:r>
            <a:r>
              <a:rPr lang="en-US" altLang="ja-JP" sz="1600" dirty="0"/>
              <a:t>		</a:t>
            </a:r>
            <a:r>
              <a:rPr lang="ja-JP" altLang="en-US" sz="1600" dirty="0"/>
              <a:t>一部の圏域のみ募集</a:t>
            </a:r>
            <a:r>
              <a:rPr lang="en-US" altLang="ja-JP" sz="1600" dirty="0"/>
              <a:t>※</a:t>
            </a:r>
            <a:r>
              <a:rPr lang="ja-JP" altLang="en-US" sz="1600" dirty="0"/>
              <a:t> </a:t>
            </a:r>
            <a:r>
              <a:rPr lang="ja-JP" altLang="en-US" sz="1600" dirty="0">
                <a:solidFill>
                  <a:schemeClr val="bg1">
                    <a:lumMod val="85000"/>
                  </a:schemeClr>
                </a:solidFill>
              </a:rPr>
              <a:t>・・・ </a:t>
            </a:r>
            <a:r>
              <a:rPr lang="ja-JP" altLang="en-US" sz="1600" dirty="0"/>
              <a:t>推薦希望なし</a:t>
            </a:r>
            <a:endParaRPr lang="en-US" altLang="ja-JP" sz="1600" dirty="0"/>
          </a:p>
          <a:p>
            <a:r>
              <a:rPr lang="ja-JP" altLang="en-US" sz="1600" dirty="0"/>
              <a:t>・ 平成３０年度 </a:t>
            </a:r>
            <a:r>
              <a:rPr lang="en-US" altLang="ja-JP" sz="1600" dirty="0"/>
              <a:t>【</a:t>
            </a:r>
            <a:r>
              <a:rPr lang="ja-JP" altLang="en-US" sz="1600" dirty="0"/>
              <a:t>要件改正</a:t>
            </a:r>
            <a:r>
              <a:rPr lang="en-US" altLang="ja-JP" sz="1600" dirty="0"/>
              <a:t>】	</a:t>
            </a:r>
            <a:r>
              <a:rPr lang="ja-JP" altLang="en-US" sz="1600" dirty="0"/>
              <a:t>全圏域で</a:t>
            </a:r>
            <a:r>
              <a:rPr lang="ja-JP" altLang="en-US" sz="1600" dirty="0" smtClean="0"/>
              <a:t>募集 </a:t>
            </a:r>
            <a:r>
              <a:rPr lang="ja-JP" altLang="en-US" sz="1600" dirty="0">
                <a:solidFill>
                  <a:schemeClr val="bg1">
                    <a:lumMod val="85000"/>
                  </a:schemeClr>
                </a:solidFill>
              </a:rPr>
              <a:t>・・・・・・・・・・・ </a:t>
            </a:r>
            <a:r>
              <a:rPr lang="ja-JP" altLang="en-US" sz="1600" dirty="0"/>
              <a:t>推薦なし</a:t>
            </a:r>
            <a:endParaRPr lang="en-US" altLang="ja-JP" sz="1600" dirty="0"/>
          </a:p>
          <a:p>
            <a:endParaRPr lang="en-US" altLang="ja-JP" sz="900" dirty="0" smtClean="0"/>
          </a:p>
          <a:p>
            <a:pPr marL="268288" indent="-268288"/>
            <a:r>
              <a:rPr lang="en-US" altLang="ja-JP" sz="1700" dirty="0" smtClean="0"/>
              <a:t>※ </a:t>
            </a:r>
            <a:r>
              <a:rPr lang="ja-JP" altLang="en-US" sz="1600" dirty="0" smtClean="0"/>
              <a:t>大阪オンコロジーセンター構想</a:t>
            </a:r>
            <a:r>
              <a:rPr lang="ja-JP" altLang="en-US" sz="1400" dirty="0"/>
              <a:t>（特定機能病院である５大学病院及び成人病Ｃは、府内全域をカバー</a:t>
            </a:r>
            <a:r>
              <a:rPr lang="ja-JP" altLang="en-US" sz="1400" dirty="0" smtClean="0"/>
              <a:t>）</a:t>
            </a:r>
            <a:r>
              <a:rPr lang="ja-JP" altLang="en-US" sz="1600" dirty="0" smtClean="0"/>
              <a:t>に基づき、特定機能病院を除き複数病院が指定されている圏域の募集は行わなかった。</a:t>
            </a:r>
            <a:r>
              <a:rPr lang="en-US" altLang="ja-JP" sz="1600" dirty="0" smtClean="0"/>
              <a:t/>
            </a:r>
            <a:br>
              <a:rPr lang="en-US" altLang="ja-JP" sz="1600" dirty="0" smtClean="0"/>
            </a:br>
            <a:r>
              <a:rPr lang="ja-JP" altLang="en-US" sz="1600" dirty="0" smtClean="0"/>
              <a:t>（募集圏域 ： 豊能、三島、北河内、南河内、泉州）</a:t>
            </a:r>
            <a:endParaRPr lang="en-US" altLang="ja-JP" sz="1600" dirty="0" smtClean="0"/>
          </a:p>
        </p:txBody>
      </p:sp>
      <p:sp>
        <p:nvSpPr>
          <p:cNvPr id="11" name="テキスト ボックス 10"/>
          <p:cNvSpPr txBox="1"/>
          <p:nvPr/>
        </p:nvSpPr>
        <p:spPr>
          <a:xfrm>
            <a:off x="250232" y="3420017"/>
            <a:ext cx="2736303" cy="369332"/>
          </a:xfrm>
          <a:prstGeom prst="rect">
            <a:avLst/>
          </a:prstGeom>
          <a:solidFill>
            <a:schemeClr val="accent2">
              <a:lumMod val="75000"/>
            </a:schemeClr>
          </a:solidFill>
        </p:spPr>
        <p:txBody>
          <a:bodyPr wrap="square" rtlCol="0">
            <a:spAutoFit/>
          </a:bodyPr>
          <a:lstStyle/>
          <a:p>
            <a:pPr algn="ctr"/>
            <a:r>
              <a:rPr lang="ja-JP" altLang="en-US" b="1" dirty="0" smtClean="0">
                <a:solidFill>
                  <a:schemeClr val="bg1"/>
                </a:solidFill>
              </a:rPr>
              <a:t>新規指定病院の募集（案）</a:t>
            </a:r>
            <a:endParaRPr kumimoji="1" lang="ja-JP" altLang="en-US" b="1" dirty="0">
              <a:solidFill>
                <a:schemeClr val="bg1"/>
              </a:solidFill>
            </a:endParaRPr>
          </a:p>
        </p:txBody>
      </p:sp>
    </p:spTree>
    <p:extLst>
      <p:ext uri="{BB962C8B-B14F-4D97-AF65-F5344CB8AC3E}">
        <p14:creationId xmlns:p14="http://schemas.microsoft.com/office/powerpoint/2010/main" val="12563507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5799</TotalTime>
  <Words>795</Words>
  <Application>Microsoft Office PowerPoint</Application>
  <PresentationFormat>画面に合わせる (4:3)</PresentationFormat>
  <Paragraphs>235</Paragraphs>
  <Slides>10</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HG丸ｺﾞｼｯｸM-PRO</vt:lpstr>
      <vt:lpstr>Meiryo UI</vt:lpstr>
      <vt:lpstr>ＭＳ Ｐゴシック</vt:lpstr>
      <vt:lpstr>宋体</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中村　考範</cp:lastModifiedBy>
  <cp:revision>470</cp:revision>
  <cp:lastPrinted>2019-09-02T02:00:54Z</cp:lastPrinted>
  <dcterms:created xsi:type="dcterms:W3CDTF">2018-08-10T07:45:39Z</dcterms:created>
  <dcterms:modified xsi:type="dcterms:W3CDTF">2019-09-03T07:28:25Z</dcterms:modified>
</cp:coreProperties>
</file>