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990" y="1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25B2-15AA-4618-B7D1-ADB2EB372466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C4D5-47AC-4DFA-BE11-33E90DFFA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459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25B2-15AA-4618-B7D1-ADB2EB372466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C4D5-47AC-4DFA-BE11-33E90DFFA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54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25B2-15AA-4618-B7D1-ADB2EB372466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C4D5-47AC-4DFA-BE11-33E90DFFA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16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25B2-15AA-4618-B7D1-ADB2EB372466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C4D5-47AC-4DFA-BE11-33E90DFFA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73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25B2-15AA-4618-B7D1-ADB2EB372466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C4D5-47AC-4DFA-BE11-33E90DFFA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862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25B2-15AA-4618-B7D1-ADB2EB372466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C4D5-47AC-4DFA-BE11-33E90DFFA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75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25B2-15AA-4618-B7D1-ADB2EB372466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C4D5-47AC-4DFA-BE11-33E90DFFA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28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25B2-15AA-4618-B7D1-ADB2EB372466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C4D5-47AC-4DFA-BE11-33E90DFFA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63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25B2-15AA-4618-B7D1-ADB2EB372466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C4D5-47AC-4DFA-BE11-33E90DFFA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37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25B2-15AA-4618-B7D1-ADB2EB372466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C4D5-47AC-4DFA-BE11-33E90DFFA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58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25B2-15AA-4618-B7D1-ADB2EB372466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DC4D5-47AC-4DFA-BE11-33E90DFFA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39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625B2-15AA-4618-B7D1-ADB2EB372466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DC4D5-47AC-4DFA-BE11-33E90DFFA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15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028843"/>
              </p:ext>
            </p:extLst>
          </p:nvPr>
        </p:nvGraphicFramePr>
        <p:xfrm>
          <a:off x="234026" y="476673"/>
          <a:ext cx="9555513" cy="6336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98"/>
                <a:gridCol w="2886321"/>
                <a:gridCol w="1404156"/>
                <a:gridCol w="1340257"/>
                <a:gridCol w="1274067"/>
                <a:gridCol w="2222214"/>
              </a:tblGrid>
              <a:tr h="287714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99060" marR="9906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～平成２９年度</a:t>
                      </a:r>
                      <a:endParaRPr kumimoji="1" lang="ja-JP" altLang="en-US" sz="1200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平成３０年度</a:t>
                      </a:r>
                      <a:endParaRPr kumimoji="1" lang="ja-JP" altLang="en-US" sz="1200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平成３１年度</a:t>
                      </a:r>
                      <a:endParaRPr kumimoji="1" lang="ja-JP" altLang="en-US" sz="1200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平成３２年度</a:t>
                      </a:r>
                      <a:endParaRPr kumimoji="1" lang="ja-JP" altLang="en-US" sz="1200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平成３３年度～</a:t>
                      </a:r>
                      <a:endParaRPr kumimoji="1" lang="ja-JP" altLang="en-US" sz="1200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638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国指定拠点病院</a:t>
                      </a:r>
                      <a:endParaRPr kumimoji="1" lang="ja-JP" altLang="en-US" sz="1800" dirty="0"/>
                    </a:p>
                  </a:txBody>
                  <a:tcPr marL="99060" marR="9906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963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606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府指定拠点病院</a:t>
                      </a:r>
                      <a:endParaRPr kumimoji="1" lang="ja-JP" altLang="en-US" sz="1800" dirty="0"/>
                    </a:p>
                  </a:txBody>
                  <a:tcPr marL="99060" marR="9906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0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43" y="1392161"/>
            <a:ext cx="8946337" cy="2942463"/>
          </a:xfrm>
          <a:prstGeom prst="rect">
            <a:avLst/>
          </a:prstGeom>
        </p:spPr>
      </p:pic>
      <p:sp>
        <p:nvSpPr>
          <p:cNvPr id="6" name="ホームベース 5"/>
          <p:cNvSpPr/>
          <p:nvPr/>
        </p:nvSpPr>
        <p:spPr>
          <a:xfrm>
            <a:off x="4121578" y="5142476"/>
            <a:ext cx="2184243" cy="288000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ホームベース 4"/>
          <p:cNvSpPr/>
          <p:nvPr/>
        </p:nvSpPr>
        <p:spPr>
          <a:xfrm>
            <a:off x="2066679" y="5517232"/>
            <a:ext cx="4177110" cy="26161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5343043" y="5285680"/>
            <a:ext cx="67113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ホームベース 3"/>
          <p:cNvSpPr/>
          <p:nvPr/>
        </p:nvSpPr>
        <p:spPr>
          <a:xfrm>
            <a:off x="1676636" y="5157192"/>
            <a:ext cx="3276364" cy="26402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1286593" y="1124744"/>
            <a:ext cx="2574286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1676636" y="816968"/>
            <a:ext cx="1794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指定要件の検討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59747" y="787664"/>
            <a:ext cx="442035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eaVert" wrap="square" lIns="36000" tIns="36000" rIns="36000" bIns="36000" rtlCol="0">
            <a:spAutoFit/>
          </a:bodyPr>
          <a:lstStyle/>
          <a:p>
            <a:r>
              <a:rPr kumimoji="1" lang="ja-JP" altLang="en-US" sz="1200" dirty="0" smtClean="0"/>
              <a:t>国⇒府推薦</a:t>
            </a:r>
            <a:endParaRPr kumimoji="1" lang="ja-JP" altLang="en-US" sz="1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79011" y="787664"/>
            <a:ext cx="442035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eaVert" wrap="square" lIns="36000" tIns="36000" rIns="36000" bIns="36000" rtlCol="0">
            <a:spAutoFit/>
          </a:bodyPr>
          <a:lstStyle/>
          <a:p>
            <a:r>
              <a:rPr kumimoji="1" lang="ja-JP" altLang="en-US" sz="1200" dirty="0" smtClean="0"/>
              <a:t>国検討会審査</a:t>
            </a:r>
            <a:endParaRPr kumimoji="1" lang="ja-JP" altLang="en-US" sz="1200" dirty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3731536" y="4869160"/>
            <a:ext cx="144000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704528" y="5012204"/>
            <a:ext cx="105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+mj-ea"/>
                <a:ea typeface="+mj-ea"/>
              </a:rPr>
              <a:t>H27.4</a:t>
            </a:r>
            <a:r>
              <a:rPr kumimoji="1" lang="ja-JP" altLang="en-US" sz="1200" dirty="0" smtClean="0">
                <a:latin typeface="+mj-ea"/>
                <a:ea typeface="+mj-ea"/>
              </a:rPr>
              <a:t>指定</a:t>
            </a:r>
            <a:endParaRPr kumimoji="1" lang="en-US" altLang="ja-JP" sz="1200" dirty="0" smtClean="0">
              <a:latin typeface="+mj-ea"/>
              <a:ea typeface="+mj-ea"/>
            </a:endParaRPr>
          </a:p>
          <a:p>
            <a:r>
              <a:rPr lang="ja-JP" altLang="en-US" sz="1000" dirty="0" smtClean="0">
                <a:latin typeface="+mj-ea"/>
                <a:ea typeface="+mj-ea"/>
              </a:rPr>
              <a:t>（経過措置の</a:t>
            </a:r>
            <a:endParaRPr lang="en-US" altLang="ja-JP" sz="1000" dirty="0" smtClean="0">
              <a:latin typeface="+mj-ea"/>
              <a:ea typeface="+mj-ea"/>
            </a:endParaRPr>
          </a:p>
          <a:p>
            <a:r>
              <a:rPr lang="ja-JP" altLang="en-US" sz="1000" dirty="0" smtClean="0">
                <a:latin typeface="+mj-ea"/>
                <a:ea typeface="+mj-ea"/>
              </a:rPr>
              <a:t>対象病院含む）</a:t>
            </a:r>
            <a:endParaRPr kumimoji="1" lang="ja-JP" altLang="en-US" sz="1000" dirty="0">
              <a:latin typeface="+mj-ea"/>
              <a:ea typeface="+mj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40532" y="5517232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+mj-ea"/>
                <a:ea typeface="+mj-ea"/>
              </a:rPr>
              <a:t>H28.4</a:t>
            </a:r>
            <a:r>
              <a:rPr kumimoji="1" lang="ja-JP" altLang="en-US" sz="1200" dirty="0" smtClean="0">
                <a:latin typeface="+mj-ea"/>
                <a:ea typeface="+mj-ea"/>
              </a:rPr>
              <a:t>指定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40532" y="5877272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+mj-ea"/>
                <a:ea typeface="+mj-ea"/>
              </a:rPr>
              <a:t>H29.4</a:t>
            </a:r>
            <a:r>
              <a:rPr kumimoji="1" lang="ja-JP" altLang="en-US" sz="1200" dirty="0" smtClean="0">
                <a:latin typeface="+mj-ea"/>
                <a:ea typeface="+mj-ea"/>
              </a:rPr>
              <a:t>指定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26" name="ホームベース 25"/>
          <p:cNvSpPr/>
          <p:nvPr/>
        </p:nvSpPr>
        <p:spPr>
          <a:xfrm>
            <a:off x="6336142" y="5142444"/>
            <a:ext cx="2859404" cy="264022"/>
          </a:xfrm>
          <a:prstGeom prst="homePlate">
            <a:avLst/>
          </a:prstGeom>
          <a:solidFill>
            <a:srgbClr val="FFFF00"/>
          </a:solidFill>
          <a:ln w="9525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ホームベース 26"/>
          <p:cNvSpPr/>
          <p:nvPr/>
        </p:nvSpPr>
        <p:spPr>
          <a:xfrm>
            <a:off x="6336142" y="5497628"/>
            <a:ext cx="2859404" cy="264022"/>
          </a:xfrm>
          <a:prstGeom prst="homePlate">
            <a:avLst/>
          </a:prstGeom>
          <a:solidFill>
            <a:srgbClr val="FFFF00"/>
          </a:solidFill>
          <a:ln w="9525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ホームベース 27"/>
          <p:cNvSpPr/>
          <p:nvPr/>
        </p:nvSpPr>
        <p:spPr>
          <a:xfrm>
            <a:off x="6352119" y="5874860"/>
            <a:ext cx="2859404" cy="264022"/>
          </a:xfrm>
          <a:prstGeom prst="homePlate">
            <a:avLst/>
          </a:prstGeom>
          <a:solidFill>
            <a:srgbClr val="FFFF00"/>
          </a:solidFill>
          <a:ln w="9525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ホームベース 21"/>
          <p:cNvSpPr/>
          <p:nvPr/>
        </p:nvSpPr>
        <p:spPr>
          <a:xfrm>
            <a:off x="5343043" y="5880340"/>
            <a:ext cx="2184243" cy="288000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ホームベース 19"/>
          <p:cNvSpPr/>
          <p:nvPr/>
        </p:nvSpPr>
        <p:spPr>
          <a:xfrm>
            <a:off x="2573736" y="5877272"/>
            <a:ext cx="3670054" cy="29106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8151355" y="5392513"/>
            <a:ext cx="468052" cy="792000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新指針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612740" y="5211272"/>
            <a:ext cx="468052" cy="828000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現指針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543407" y="5171940"/>
            <a:ext cx="936104" cy="2205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altLang="ja-JP" sz="1100" dirty="0" smtClean="0">
                <a:latin typeface="+mj-ea"/>
                <a:ea typeface="+mj-ea"/>
              </a:rPr>
              <a:t>44</a:t>
            </a:r>
            <a:r>
              <a:rPr lang="ja-JP" altLang="en-US" sz="1100" dirty="0" smtClean="0">
                <a:latin typeface="+mj-ea"/>
                <a:ea typeface="+mj-ea"/>
              </a:rPr>
              <a:t>カ所</a:t>
            </a:r>
            <a:endParaRPr kumimoji="1" lang="ja-JP" altLang="en-US" sz="1100" dirty="0">
              <a:latin typeface="+mj-ea"/>
              <a:ea typeface="+mj-ea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543407" y="5538476"/>
            <a:ext cx="936104" cy="2205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ja-JP" altLang="en-US" sz="1100" dirty="0" smtClean="0">
                <a:latin typeface="+mj-ea"/>
                <a:ea typeface="+mj-ea"/>
              </a:rPr>
              <a:t>２カ所</a:t>
            </a:r>
            <a:endParaRPr kumimoji="1" lang="ja-JP" altLang="en-US" sz="1100" dirty="0">
              <a:latin typeface="+mj-ea"/>
              <a:ea typeface="+mj-ea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526759" y="5928986"/>
            <a:ext cx="936104" cy="2205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ja-JP" altLang="en-US" sz="1100" dirty="0">
                <a:latin typeface="+mj-ea"/>
                <a:ea typeface="+mj-ea"/>
              </a:rPr>
              <a:t>１</a:t>
            </a:r>
            <a:r>
              <a:rPr lang="ja-JP" altLang="en-US" sz="1100" dirty="0" smtClean="0">
                <a:latin typeface="+mj-ea"/>
                <a:ea typeface="+mj-ea"/>
              </a:rPr>
              <a:t>カ所</a:t>
            </a:r>
            <a:endParaRPr kumimoji="1" lang="ja-JP" altLang="en-US" sz="1100" dirty="0">
              <a:latin typeface="+mj-ea"/>
              <a:ea typeface="+mj-ea"/>
            </a:endParaRPr>
          </a:p>
        </p:txBody>
      </p:sp>
      <p:cxnSp>
        <p:nvCxnSpPr>
          <p:cNvPr id="34" name="直線矢印コネクタ 33"/>
          <p:cNvCxnSpPr/>
          <p:nvPr/>
        </p:nvCxnSpPr>
        <p:spPr>
          <a:xfrm flipH="1">
            <a:off x="6537256" y="6026136"/>
            <a:ext cx="72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3662312" y="4437112"/>
            <a:ext cx="15513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/>
              <a:t>指定要件の検討・部会での議論</a:t>
            </a:r>
            <a:endParaRPr kumimoji="1" lang="ja-JP" altLang="en-US" sz="14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745088" y="4465909"/>
            <a:ext cx="442035" cy="5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eaVert" wrap="square" lIns="36000" tIns="36000" rIns="36000" bIns="0" rtlCol="0">
            <a:spAutoFit/>
          </a:bodyPr>
          <a:lstStyle/>
          <a:p>
            <a:r>
              <a:rPr lang="ja-JP" altLang="en-US" sz="1200" dirty="0" smtClean="0"/>
              <a:t>府部会</a:t>
            </a:r>
            <a:r>
              <a:rPr kumimoji="1" lang="ja-JP" altLang="en-US" sz="1200" dirty="0" smtClean="0"/>
              <a:t>審査</a:t>
            </a:r>
            <a:endParaRPr kumimoji="1" lang="ja-JP" altLang="en-US" sz="1200" dirty="0"/>
          </a:p>
        </p:txBody>
      </p:sp>
      <p:sp>
        <p:nvSpPr>
          <p:cNvPr id="39" name="ホームベース 38"/>
          <p:cNvSpPr/>
          <p:nvPr/>
        </p:nvSpPr>
        <p:spPr>
          <a:xfrm>
            <a:off x="6360650" y="6240989"/>
            <a:ext cx="2859404" cy="264022"/>
          </a:xfrm>
          <a:prstGeom prst="homePlate">
            <a:avLst/>
          </a:prstGeom>
          <a:solidFill>
            <a:srgbClr val="FFFF00"/>
          </a:solidFill>
          <a:ln w="9525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40532" y="6242760"/>
            <a:ext cx="1692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j-ea"/>
                <a:ea typeface="+mj-ea"/>
              </a:rPr>
              <a:t>新指針での新規指定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0" y="120510"/>
            <a:ext cx="990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既指定の拠点病院の整備指針改定時の取扱いについて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8619407" y="115970"/>
            <a:ext cx="1152128" cy="305176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900"/>
              </a:lnSpc>
            </a:pPr>
            <a:r>
              <a:rPr kumimoji="1" lang="ja-JP" altLang="en-US" dirty="0" smtClean="0">
                <a:solidFill>
                  <a:schemeClr val="tx1"/>
                </a:solidFill>
              </a:rPr>
              <a:t>資料４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6305821" y="5073598"/>
            <a:ext cx="0" cy="1512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/>
          <p:cNvSpPr/>
          <p:nvPr/>
        </p:nvSpPr>
        <p:spPr>
          <a:xfrm>
            <a:off x="5768148" y="1474559"/>
            <a:ext cx="39121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 smtClean="0">
                <a:latin typeface="+mj-ea"/>
                <a:ea typeface="+mj-ea"/>
              </a:rPr>
              <a:t>※</a:t>
            </a:r>
            <a:r>
              <a:rPr lang="ja-JP" altLang="en-US" sz="1000" dirty="0" smtClean="0">
                <a:latin typeface="+mj-ea"/>
                <a:ea typeface="+mj-ea"/>
              </a:rPr>
              <a:t>診療従事者配置等は</a:t>
            </a:r>
            <a:r>
              <a:rPr lang="en-US" altLang="ja-JP" sz="1000" dirty="0" smtClean="0">
                <a:latin typeface="+mj-ea"/>
                <a:ea typeface="+mj-ea"/>
              </a:rPr>
              <a:t>WG</a:t>
            </a:r>
            <a:r>
              <a:rPr lang="ja-JP" altLang="en-US" sz="1000" dirty="0" smtClean="0">
                <a:latin typeface="+mj-ea"/>
                <a:ea typeface="+mj-ea"/>
              </a:rPr>
              <a:t>の議論によっては経過措置期間を設け、平成</a:t>
            </a:r>
            <a:r>
              <a:rPr lang="en-US" altLang="ja-JP" sz="1000" dirty="0" smtClean="0">
                <a:latin typeface="+mj-ea"/>
                <a:ea typeface="+mj-ea"/>
              </a:rPr>
              <a:t>32(2020)</a:t>
            </a:r>
            <a:r>
              <a:rPr lang="ja-JP" altLang="en-US" sz="1000" dirty="0" smtClean="0">
                <a:latin typeface="+mj-ea"/>
                <a:ea typeface="+mj-ea"/>
              </a:rPr>
              <a:t>年以降の現況報告にて確認。</a:t>
            </a:r>
            <a:endParaRPr lang="ja-JP" altLang="en-US" sz="1000" dirty="0">
              <a:latin typeface="+mj-ea"/>
              <a:ea typeface="+mj-ea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8151355" y="3866632"/>
            <a:ext cx="1584000" cy="540000"/>
          </a:xfrm>
          <a:prstGeom prst="rect">
            <a:avLst/>
          </a:prstGeom>
          <a:ln w="6350">
            <a:solidFill>
              <a:schemeClr val="tx1"/>
            </a:solidFill>
            <a:prstDash val="sysDash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000" dirty="0" smtClean="0">
                <a:latin typeface="+mj-ea"/>
                <a:ea typeface="+mj-ea"/>
              </a:rPr>
              <a:t>出典：厚労省健康局　第１０回がん診療提供体制のあり方に関する検討会（</a:t>
            </a:r>
            <a:r>
              <a:rPr lang="en-US" altLang="ja-JP" sz="1000" dirty="0" smtClean="0">
                <a:latin typeface="+mj-ea"/>
                <a:ea typeface="+mj-ea"/>
              </a:rPr>
              <a:t>H29.10.18</a:t>
            </a:r>
            <a:r>
              <a:rPr lang="ja-JP" altLang="en-US" sz="1000" dirty="0" smtClean="0">
                <a:latin typeface="+mj-ea"/>
                <a:ea typeface="+mj-ea"/>
              </a:rPr>
              <a:t>）</a:t>
            </a:r>
            <a:endParaRPr lang="ja-JP" altLang="en-US" sz="1000" dirty="0">
              <a:latin typeface="+mj-ea"/>
              <a:ea typeface="+mj-ea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32520" y="6529029"/>
            <a:ext cx="2694895" cy="2205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kumimoji="1" lang="en-US" altLang="ja-JP" sz="1100" dirty="0" smtClean="0">
                <a:latin typeface="+mj-ea"/>
                <a:ea typeface="+mj-ea"/>
              </a:rPr>
              <a:t>※</a:t>
            </a:r>
            <a:r>
              <a:rPr kumimoji="1" lang="ja-JP" altLang="en-US" sz="1100" dirty="0" smtClean="0">
                <a:latin typeface="+mj-ea"/>
                <a:ea typeface="+mj-ea"/>
              </a:rPr>
              <a:t>今後、現指針での新規募集を行わない。</a:t>
            </a:r>
            <a:endParaRPr kumimoji="1" lang="ja-JP" altLang="en-US" sz="11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8084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130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22</cp:revision>
  <cp:lastPrinted>2017-11-20T09:38:21Z</cp:lastPrinted>
  <dcterms:created xsi:type="dcterms:W3CDTF">2017-11-20T00:59:31Z</dcterms:created>
  <dcterms:modified xsi:type="dcterms:W3CDTF">2017-12-25T00:45:05Z</dcterms:modified>
</cp:coreProperties>
</file>