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75" r:id="rId3"/>
    <p:sldId id="268" r:id="rId4"/>
    <p:sldId id="280" r:id="rId5"/>
    <p:sldId id="272" r:id="rId6"/>
    <p:sldId id="281" r:id="rId7"/>
    <p:sldId id="282" r:id="rId8"/>
    <p:sldId id="290" r:id="rId9"/>
    <p:sldId id="271" r:id="rId10"/>
    <p:sldId id="270" r:id="rId11"/>
    <p:sldId id="283" r:id="rId12"/>
    <p:sldId id="291" r:id="rId13"/>
    <p:sldId id="284" r:id="rId14"/>
    <p:sldId id="285" r:id="rId15"/>
    <p:sldId id="286" r:id="rId16"/>
    <p:sldId id="292" r:id="rId17"/>
    <p:sldId id="287" r:id="rId18"/>
    <p:sldId id="288" r:id="rId19"/>
    <p:sldId id="289" r:id="rId20"/>
    <p:sldId id="273" r:id="rId21"/>
    <p:sldId id="276" r:id="rId2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2023/7/4</a:t>
            </a:fld>
            <a:endParaRPr kumimoji="1" lang="ja-JP" altLang="en-US" dirty="0"/>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dirty="0"/>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2023/7/4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2023/7/4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2023/7/4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2023/7/4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2023/7/4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2023/7/4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2023/7/4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2023/7/4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2023/7/4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2023/7/4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2023/7/4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2023/7/4</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dirty="0"/>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FADB9E1-579E-4846-AB5F-AD87FAC3AA2B}"/>
              </a:ext>
            </a:extLst>
          </p:cNvPr>
          <p:cNvSpPr/>
          <p:nvPr/>
        </p:nvSpPr>
        <p:spPr>
          <a:xfrm>
            <a:off x="94129" y="3084979"/>
            <a:ext cx="9628095" cy="400110"/>
          </a:xfrm>
          <a:prstGeom prst="rect">
            <a:avLst/>
          </a:prstGeom>
        </p:spPr>
        <p:txBody>
          <a:bodyPr wrap="square">
            <a:spAutoFit/>
          </a:bodyPr>
          <a:lstStyle/>
          <a:p>
            <a:pPr algn="ctr"/>
            <a:r>
              <a:rPr lang="ja-JP" altLang="en-US" sz="2000" smtClean="0">
                <a:latin typeface="Meiryo UI" panose="020B0604030504040204" pitchFamily="50" charset="-128"/>
                <a:ea typeface="Meiryo UI" panose="020B0604030504040204" pitchFamily="50" charset="-128"/>
              </a:rPr>
              <a:t>（１）－</a:t>
            </a:r>
            <a:r>
              <a:rPr lang="ja-JP" altLang="en-US" sz="2000">
                <a:latin typeface="Meiryo UI" panose="020B0604030504040204" pitchFamily="50" charset="-128"/>
                <a:ea typeface="Meiryo UI" panose="020B0604030504040204" pitchFamily="50" charset="-128"/>
              </a:rPr>
              <a:t>３</a:t>
            </a:r>
            <a:r>
              <a:rPr lang="ja-JP" altLang="en-US" sz="2000" dirty="0" smtClean="0">
                <a:latin typeface="Meiryo UI" panose="020B0604030504040204" pitchFamily="50" charset="-128"/>
                <a:ea typeface="Meiryo UI" panose="020B0604030504040204" pitchFamily="50" charset="-128"/>
              </a:rPr>
              <a:t>　大阪府小児がん拠点</a:t>
            </a:r>
            <a:r>
              <a:rPr lang="ja-JP" altLang="en-US" sz="2000" dirty="0">
                <a:latin typeface="Meiryo UI" panose="020B0604030504040204" pitchFamily="50" charset="-128"/>
                <a:ea typeface="Meiryo UI" panose="020B0604030504040204" pitchFamily="50" charset="-128"/>
              </a:rPr>
              <a:t>病院における 指定要件</a:t>
            </a:r>
            <a:r>
              <a:rPr lang="ja-JP" altLang="en-US" sz="2000" dirty="0" smtClean="0">
                <a:latin typeface="Meiryo UI" panose="020B0604030504040204" pitchFamily="50" charset="-128"/>
                <a:ea typeface="Meiryo UI" panose="020B0604030504040204" pitchFamily="50" charset="-128"/>
              </a:rPr>
              <a:t>の改定について</a:t>
            </a:r>
            <a:endParaRPr lang="en-US" altLang="ja-JP" sz="2000" dirty="0" smtClean="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535926" y="226572"/>
            <a:ext cx="1057419" cy="369332"/>
          </a:xfrm>
          <a:prstGeom prst="rect">
            <a:avLst/>
          </a:prstGeom>
          <a:noFill/>
          <a:ln>
            <a:solidFill>
              <a:schemeClr val="tx1"/>
            </a:solidFill>
          </a:ln>
        </p:spPr>
        <p:txBody>
          <a:bodyPr wrap="square" rtlCol="0">
            <a:spAutoFit/>
          </a:bodyPr>
          <a:lstStyle/>
          <a:p>
            <a:pPr algn="ctr"/>
            <a:r>
              <a:rPr kumimoji="1" lang="ja-JP" altLang="en-US" smtClean="0"/>
              <a:t>資料</a:t>
            </a:r>
            <a:r>
              <a:rPr lang="ja-JP" altLang="en-US" dirty="0"/>
              <a:t>３</a:t>
            </a:r>
            <a:endParaRPr kumimoji="1" lang="ja-JP" altLang="en-US" dirty="0"/>
          </a:p>
        </p:txBody>
      </p:sp>
    </p:spTree>
    <p:extLst>
      <p:ext uri="{BB962C8B-B14F-4D97-AF65-F5344CB8AC3E}">
        <p14:creationId xmlns:p14="http://schemas.microsoft.com/office/powerpoint/2010/main" val="3245044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175625856"/>
              </p:ext>
            </p:extLst>
          </p:nvPr>
        </p:nvGraphicFramePr>
        <p:xfrm>
          <a:off x="59418" y="553793"/>
          <a:ext cx="9787164" cy="6216446"/>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13551">
                <a:tc>
                  <a:txBody>
                    <a:bodyPr/>
                    <a:lstStyle/>
                    <a:p>
                      <a:pPr algn="ctr">
                        <a:lnSpc>
                          <a:spcPts val="1540"/>
                        </a:lnSpc>
                      </a:pP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40"/>
                        </a:lnSpc>
                      </a:pP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40"/>
                        </a:lnSpc>
                      </a:pP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40"/>
                        </a:lnSpc>
                      </a:pP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88853">
                <a:tc>
                  <a:txBody>
                    <a:bodyPr/>
                    <a:lstStyle/>
                    <a:p>
                      <a:pPr algn="ctr">
                        <a:lnSpc>
                          <a:spcPts val="1540"/>
                        </a:lnSpc>
                      </a:pPr>
                      <a:r>
                        <a:rPr lang="ja-JP" altLang="en-US" sz="1400" dirty="0" smtClean="0">
                          <a:latin typeface="+mj-ea"/>
                          <a:ea typeface="+mj-ea"/>
                        </a:rPr>
                        <a:t>３</a:t>
                      </a:r>
                      <a:endParaRPr lang="ja-JP" altLang="en-US" sz="1400" dirty="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40"/>
                        </a:lnSpc>
                      </a:pPr>
                      <a:r>
                        <a:rPr kumimoji="1" lang="ja-JP" altLang="en-US" sz="1400" b="1" dirty="0" smtClean="0">
                          <a:solidFill>
                            <a:schemeClr val="tx1"/>
                          </a:solidFill>
                          <a:latin typeface="+mj-ea"/>
                          <a:ea typeface="+mj-ea"/>
                        </a:rPr>
                        <a:t>② 専門的な知識及び技能を有する医師以外の診療従事者の配置</a:t>
                      </a:r>
                      <a:endParaRPr kumimoji="1" lang="en-US" altLang="ja-JP" sz="1400" b="1" dirty="0" smtClean="0">
                        <a:solidFill>
                          <a:schemeClr val="tx1"/>
                        </a:solidFill>
                        <a:latin typeface="+mj-ea"/>
                        <a:ea typeface="+mj-ea"/>
                      </a:endParaRPr>
                    </a:p>
                    <a:p>
                      <a:pPr>
                        <a:lnSpc>
                          <a:spcPts val="1540"/>
                        </a:lnSpc>
                      </a:pPr>
                      <a:r>
                        <a:rPr kumimoji="1" lang="ja-JP" altLang="en-US" sz="1400" b="0" u="sng" dirty="0" smtClean="0">
                          <a:solidFill>
                            <a:schemeClr val="tx1"/>
                          </a:solidFill>
                          <a:latin typeface="+mj-ea"/>
                          <a:ea typeface="+mj-ea"/>
                        </a:rPr>
                        <a:t>以下の診療従事者を、小児がんに関連する各専門分野を担当する部門へ配置すること。</a:t>
                      </a:r>
                      <a:r>
                        <a:rPr kumimoji="1" lang="en-US" altLang="ja-JP" sz="1400" b="0" dirty="0" smtClean="0">
                          <a:solidFill>
                            <a:schemeClr val="tx1"/>
                          </a:solidFill>
                          <a:latin typeface="+mj-ea"/>
                          <a:ea typeface="+mj-ea"/>
                        </a:rPr>
                        <a:t>【</a:t>
                      </a:r>
                      <a:r>
                        <a:rPr kumimoji="1" lang="ja-JP" altLang="en-US" sz="1400" b="0" dirty="0" smtClean="0">
                          <a:solidFill>
                            <a:schemeClr val="tx1"/>
                          </a:solidFill>
                          <a:latin typeface="+mj-ea"/>
                          <a:ea typeface="+mj-ea"/>
                        </a:rPr>
                        <a:t>新規</a:t>
                      </a:r>
                      <a:r>
                        <a:rPr kumimoji="1" lang="en-US" altLang="ja-JP" sz="1400" b="0" dirty="0" smtClean="0">
                          <a:solidFill>
                            <a:schemeClr val="tx1"/>
                          </a:solidFill>
                          <a:latin typeface="+mj-ea"/>
                          <a:ea typeface="+mj-ea"/>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540"/>
                        </a:lnSpc>
                        <a:spcAft>
                          <a:spcPts val="0"/>
                        </a:spcAft>
                      </a:pPr>
                      <a:endParaRPr kumimoji="1" lang="en-US" altLang="ja-JP" sz="1400" b="1" u="sng" kern="1200" dirty="0" smtClean="0">
                        <a:solidFill>
                          <a:schemeClr val="tx1"/>
                        </a:solidFill>
                        <a:latin typeface="+mj-ea"/>
                        <a:ea typeface="+mn-ea"/>
                        <a:cs typeface="+mn-cs"/>
                      </a:endParaRPr>
                    </a:p>
                    <a:p>
                      <a:pPr algn="just">
                        <a:lnSpc>
                          <a:spcPts val="1540"/>
                        </a:lnSpc>
                        <a:spcAft>
                          <a:spcPts val="0"/>
                        </a:spcAft>
                      </a:pPr>
                      <a:r>
                        <a:rPr kumimoji="1" lang="ja-JP" altLang="en-US" sz="1400" b="0" u="none" kern="1200" dirty="0" smtClean="0">
                          <a:solidFill>
                            <a:schemeClr val="tx1"/>
                          </a:solidFill>
                          <a:latin typeface="+mj-ea"/>
                          <a:ea typeface="+mn-ea"/>
                          <a:cs typeface="+mn-cs"/>
                        </a:rPr>
                        <a:t>以下の診療従事者を、小児がんに関連する各専門分野を担当する部門へ配置すること</a:t>
                      </a:r>
                      <a:r>
                        <a:rPr kumimoji="1" lang="ja-JP" altLang="en-US" sz="1400" b="1" u="none" kern="1200" dirty="0" smtClean="0">
                          <a:solidFill>
                            <a:schemeClr val="tx1"/>
                          </a:solidFill>
                          <a:latin typeface="+mj-ea"/>
                          <a:ea typeface="+mn-ea"/>
                          <a:cs typeface="+mn-cs"/>
                        </a:rPr>
                        <a:t>。</a:t>
                      </a:r>
                      <a:endParaRPr lang="en-US" altLang="ja-JP" sz="1400" u="none" kern="100" dirty="0" smtClean="0">
                        <a:solidFill>
                          <a:schemeClr val="tx1"/>
                        </a:solidFill>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40"/>
                        </a:lnSpc>
                      </a:pPr>
                      <a:r>
                        <a:rPr kumimoji="1" lang="ja-JP" altLang="en-US" sz="1400" dirty="0" smtClean="0">
                          <a:solidFill>
                            <a:schemeClr val="tx1"/>
                          </a:solidFill>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87724891"/>
                  </a:ext>
                </a:extLst>
              </a:tr>
              <a:tr h="1287739">
                <a:tc>
                  <a:txBody>
                    <a:bodyPr/>
                    <a:lstStyle/>
                    <a:p>
                      <a:pPr algn="ctr">
                        <a:lnSpc>
                          <a:spcPts val="1540"/>
                        </a:lnSpc>
                      </a:pPr>
                      <a:r>
                        <a:rPr lang="ja-JP" altLang="en-US" sz="1400" smtClean="0">
                          <a:latin typeface="+mj-ea"/>
                          <a:ea typeface="+mj-ea"/>
                        </a:rPr>
                        <a:t>３</a:t>
                      </a:r>
                      <a:endParaRPr lang="ja-JP" altLang="en-US" sz="1400" dirty="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kumimoji="1" lang="ja-JP" altLang="en-US" sz="1400" b="0" kern="1200" dirty="0" smtClean="0">
                          <a:solidFill>
                            <a:srgbClr val="FF0000"/>
                          </a:solidFill>
                          <a:latin typeface="+mj-ea"/>
                          <a:ea typeface="+mj-ea"/>
                          <a:cs typeface="+mn-cs"/>
                        </a:rPr>
                        <a:t>ウ</a:t>
                      </a:r>
                      <a:r>
                        <a:rPr kumimoji="1" lang="ja-JP" altLang="en-US" sz="1400" b="0" kern="1200" baseline="0" dirty="0" smtClean="0">
                          <a:solidFill>
                            <a:srgbClr val="FF0000"/>
                          </a:solidFill>
                          <a:latin typeface="+mj-ea"/>
                          <a:ea typeface="+mj-ea"/>
                          <a:cs typeface="+mn-cs"/>
                        </a:rPr>
                        <a:t> </a:t>
                      </a:r>
                      <a:r>
                        <a:rPr kumimoji="1" lang="ja-JP" altLang="en-US" sz="1400" b="0" kern="1200" dirty="0" smtClean="0">
                          <a:solidFill>
                            <a:srgbClr val="FF0000"/>
                          </a:solidFill>
                          <a:latin typeface="+mj-ea"/>
                          <a:ea typeface="+mj-ea"/>
                          <a:cs typeface="+mn-cs"/>
                        </a:rPr>
                        <a:t>緩和ケアチームに、緩和ケアに携わる専門的な知識及び技能を有する常勤の看護師を１人以上配置すること。また、緩和ケアチームに協力する薬剤師及び公認心理師</a:t>
                      </a:r>
                      <a:r>
                        <a:rPr kumimoji="1" lang="ja-JP" altLang="en-US" sz="1400" b="0" u="sng" kern="1200" dirty="0" smtClean="0">
                          <a:solidFill>
                            <a:srgbClr val="FF0000"/>
                          </a:solidFill>
                          <a:latin typeface="+mj-ea"/>
                          <a:ea typeface="+mj-ea"/>
                          <a:cs typeface="+mn-cs"/>
                        </a:rPr>
                        <a:t>等の医療心理に携わる者</a:t>
                      </a:r>
                      <a:r>
                        <a:rPr kumimoji="1" lang="ja-JP" altLang="en-US" sz="1400" b="0" kern="1200" dirty="0" smtClean="0">
                          <a:solidFill>
                            <a:srgbClr val="FF0000"/>
                          </a:solidFill>
                          <a:latin typeface="+mj-ea"/>
                          <a:ea typeface="+mj-ea"/>
                          <a:cs typeface="+mn-cs"/>
                        </a:rPr>
                        <a:t>をそれぞれ１人以上配置することが望ましい。</a:t>
                      </a:r>
                      <a:r>
                        <a:rPr kumimoji="1" lang="en-US" altLang="ja-JP" sz="1400" b="0" u="none" kern="1200" dirty="0" smtClean="0">
                          <a:solidFill>
                            <a:srgbClr val="FF0000"/>
                          </a:solidFill>
                          <a:latin typeface="+mj-ea"/>
                          <a:ea typeface="+mn-ea"/>
                          <a:cs typeface="+mn-cs"/>
                        </a:rPr>
                        <a:t>【</a:t>
                      </a:r>
                      <a:r>
                        <a:rPr kumimoji="1" lang="ja-JP" altLang="en-US" sz="1400" b="0" u="none" kern="1200" dirty="0" smtClean="0">
                          <a:solidFill>
                            <a:srgbClr val="FF0000"/>
                          </a:solidFill>
                          <a:latin typeface="+mj-ea"/>
                          <a:ea typeface="+mn-ea"/>
                          <a:cs typeface="+mn-cs"/>
                        </a:rPr>
                        <a:t>修正</a:t>
                      </a:r>
                      <a:r>
                        <a:rPr kumimoji="1" lang="en-US" altLang="ja-JP" sz="1400" b="0" u="none" kern="1200" dirty="0" smtClean="0">
                          <a:solidFill>
                            <a:srgbClr val="FF0000"/>
                          </a:solidFill>
                          <a:latin typeface="+mj-ea"/>
                          <a:ea typeface="+mn-ea"/>
                          <a:cs typeface="+mn-cs"/>
                        </a:rPr>
                        <a:t>】</a:t>
                      </a:r>
                      <a:endParaRPr kumimoji="1" lang="ja-JP" altLang="en-US" sz="1400" b="0" u="none" kern="1200" dirty="0" smtClean="0">
                        <a:solidFill>
                          <a:srgbClr val="FF0000"/>
                        </a:solidFill>
                        <a:latin typeface="+mj-ea"/>
                        <a:ea typeface="+mn-ea"/>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540"/>
                        </a:lnSpc>
                        <a:spcAft>
                          <a:spcPts val="0"/>
                        </a:spcAft>
                      </a:pPr>
                      <a:r>
                        <a:rPr kumimoji="1" lang="ja-JP" altLang="en-US" sz="1400" b="0" kern="1200" dirty="0" smtClean="0">
                          <a:solidFill>
                            <a:srgbClr val="FF0000"/>
                          </a:solidFill>
                          <a:latin typeface="+mj-ea"/>
                          <a:ea typeface="+mn-ea"/>
                          <a:cs typeface="+mn-cs"/>
                        </a:rPr>
                        <a:t>ウ</a:t>
                      </a:r>
                      <a:r>
                        <a:rPr kumimoji="1" lang="ja-JP" altLang="en-US" sz="1400" b="0" kern="1200" baseline="0" dirty="0" smtClean="0">
                          <a:solidFill>
                            <a:srgbClr val="FF0000"/>
                          </a:solidFill>
                          <a:latin typeface="+mj-ea"/>
                          <a:ea typeface="+mn-ea"/>
                          <a:cs typeface="+mn-cs"/>
                        </a:rPr>
                        <a:t> </a:t>
                      </a:r>
                      <a:r>
                        <a:rPr kumimoji="1" lang="ja-JP" altLang="en-US" sz="1400" b="0" kern="1200" dirty="0" smtClean="0">
                          <a:solidFill>
                            <a:srgbClr val="FF0000"/>
                          </a:solidFill>
                          <a:latin typeface="+mj-ea"/>
                          <a:ea typeface="+mn-ea"/>
                          <a:cs typeface="+mn-cs"/>
                        </a:rPr>
                        <a:t>緩和ケアチームに、緩和ケアに携わる専門的な知識及び技能を有する常勤の看護師を１人以上配置すること。また、緩和ケアチームに協力する薬剤師及び公認心理師</a:t>
                      </a:r>
                      <a:r>
                        <a:rPr kumimoji="1" lang="ja-JP" altLang="en-US" sz="1400" b="0" u="none" kern="1200" dirty="0" smtClean="0">
                          <a:solidFill>
                            <a:srgbClr val="FF0000"/>
                          </a:solidFill>
                          <a:latin typeface="+mj-ea"/>
                          <a:ea typeface="+mn-ea"/>
                          <a:cs typeface="+mn-cs"/>
                        </a:rPr>
                        <a:t>等の医療心理に携わる者</a:t>
                      </a:r>
                      <a:r>
                        <a:rPr kumimoji="1" lang="ja-JP" altLang="en-US" sz="1400" b="0" kern="1200" dirty="0" smtClean="0">
                          <a:solidFill>
                            <a:srgbClr val="FF0000"/>
                          </a:solidFill>
                          <a:latin typeface="+mj-ea"/>
                          <a:ea typeface="+mn-ea"/>
                          <a:cs typeface="+mn-cs"/>
                        </a:rPr>
                        <a:t>をそれぞれ１人以上配置することが望ましい。</a:t>
                      </a:r>
                      <a:endParaRPr lang="en-US" altLang="ja-JP" sz="1400" kern="100" dirty="0" smtClean="0">
                        <a:solidFill>
                          <a:srgbClr val="FF0000"/>
                        </a:solidFill>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40"/>
                        </a:lnSpc>
                      </a:pPr>
                      <a:r>
                        <a:rPr kumimoji="1" lang="ja-JP" altLang="en-US" sz="1400" dirty="0" smtClean="0">
                          <a:solidFill>
                            <a:srgbClr val="FF0000"/>
                          </a:solidFill>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1445132">
                <a:tc>
                  <a:txBody>
                    <a:bodyPr/>
                    <a:lstStyle/>
                    <a:p>
                      <a:pPr marL="0" indent="0" algn="ctr">
                        <a:lnSpc>
                          <a:spcPts val="1540"/>
                        </a:lnSpc>
                      </a:pPr>
                      <a:r>
                        <a:rPr lang="ja-JP" altLang="en-US" sz="1400" dirty="0" smtClean="0">
                          <a:latin typeface="+mj-ea"/>
                          <a:ea typeface="+mj-ea"/>
                        </a:rPr>
                        <a:t>３</a:t>
                      </a:r>
                      <a:endParaRPr lang="ja-JP" altLang="en-US" sz="1400" dirty="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kumimoji="1" lang="ja-JP" altLang="en-US" sz="1400" b="0" kern="1200" dirty="0" smtClean="0">
                          <a:solidFill>
                            <a:schemeClr val="dk1"/>
                          </a:solidFill>
                          <a:latin typeface="+mj-ea"/>
                          <a:ea typeface="+mn-ea"/>
                          <a:cs typeface="+mn-cs"/>
                        </a:rPr>
                        <a:t>オ 小児看護やがん看護に関する専門的な知識及び技能を有する専門看護師又は認定看護師を１人以上必要な数配置している</a:t>
                      </a:r>
                      <a:r>
                        <a:rPr kumimoji="1" lang="ja-JP" altLang="en-US" sz="1400" b="0" u="sng" kern="1200" dirty="0" smtClean="0">
                          <a:solidFill>
                            <a:schemeClr val="dk1"/>
                          </a:solidFill>
                          <a:latin typeface="+mj-ea"/>
                          <a:ea typeface="+mn-ea"/>
                          <a:cs typeface="+mn-cs"/>
                        </a:rPr>
                        <a:t>こと</a:t>
                      </a:r>
                      <a:r>
                        <a:rPr kumimoji="1" lang="ja-JP" altLang="en-US" sz="1400" b="0" kern="1200" dirty="0" smtClean="0">
                          <a:solidFill>
                            <a:schemeClr val="dk1"/>
                          </a:solidFill>
                          <a:latin typeface="+mj-ea"/>
                          <a:ea typeface="+mn-ea"/>
                          <a:cs typeface="+mn-cs"/>
                        </a:rPr>
                        <a:t>。さらに、当該看護師は、小児がん看護に関する専門的な知識や技能を習得していることが望ましい。</a:t>
                      </a:r>
                      <a:r>
                        <a:rPr kumimoji="1" lang="en-US" altLang="ja-JP" sz="1400" b="0" u="none" kern="1200" dirty="0" smtClean="0">
                          <a:solidFill>
                            <a:schemeClr val="dk1"/>
                          </a:solidFill>
                          <a:latin typeface="+mj-ea"/>
                          <a:ea typeface="+mn-ea"/>
                          <a:cs typeface="+mn-cs"/>
                        </a:rPr>
                        <a:t>【</a:t>
                      </a:r>
                      <a:r>
                        <a:rPr kumimoji="1" lang="ja-JP" altLang="en-US" sz="1400" b="0" u="none" kern="1200" dirty="0" smtClean="0">
                          <a:solidFill>
                            <a:schemeClr val="dk1"/>
                          </a:solidFill>
                          <a:latin typeface="+mj-ea"/>
                          <a:ea typeface="+mn-ea"/>
                          <a:cs typeface="+mn-cs"/>
                        </a:rPr>
                        <a:t>修正</a:t>
                      </a:r>
                      <a:r>
                        <a:rPr kumimoji="1" lang="en-US" altLang="ja-JP" sz="1400" b="0" u="none" kern="1200" dirty="0" smtClean="0">
                          <a:solidFill>
                            <a:schemeClr val="dk1"/>
                          </a:solidFill>
                          <a:latin typeface="+mj-ea"/>
                          <a:ea typeface="+mn-ea"/>
                          <a:cs typeface="+mn-cs"/>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540"/>
                        </a:lnSpc>
                        <a:spcAft>
                          <a:spcPts val="0"/>
                        </a:spcAft>
                      </a:pPr>
                      <a:r>
                        <a:rPr kumimoji="1" lang="ja-JP" altLang="en-US" sz="1400" b="0" kern="1200" dirty="0" smtClean="0">
                          <a:solidFill>
                            <a:schemeClr val="dk1"/>
                          </a:solidFill>
                          <a:latin typeface="+mj-ea"/>
                          <a:ea typeface="+mn-ea"/>
                          <a:cs typeface="+mn-cs"/>
                        </a:rPr>
                        <a:t>オ </a:t>
                      </a:r>
                      <a:r>
                        <a:rPr lang="ja-JP" altLang="en-US" sz="1400" kern="100" dirty="0" smtClean="0">
                          <a:effectLst/>
                          <a:latin typeface="+mj-ea"/>
                          <a:ea typeface="+mj-ea"/>
                          <a:cs typeface="Times New Roman" panose="02020603050405020304" pitchFamily="18" charset="0"/>
                        </a:rPr>
                        <a:t>小児看護やがん看護に関する専門的な知識及び技能を有する専門看護師又は認定看護師を１人以上必要な数配置していること。さらに、当該看護師は、小児がん看護に関する専門的な知識や技能を習得していることが望ましい。</a:t>
                      </a:r>
                      <a:endParaRPr lang="en-US" altLang="ja-JP" sz="1400" kern="100" dirty="0" smtClean="0">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40"/>
                        </a:lnSpc>
                      </a:pPr>
                      <a:endParaRPr kumimoji="1" lang="en-US" altLang="ja-JP" sz="1400" dirty="0" smtClean="0">
                        <a:latin typeface="+mj-ea"/>
                        <a:ea typeface="+mj-ea"/>
                      </a:endParaRPr>
                    </a:p>
                    <a:p>
                      <a:pPr>
                        <a:lnSpc>
                          <a:spcPts val="1540"/>
                        </a:lnSpc>
                      </a:pPr>
                      <a:r>
                        <a:rPr kumimoji="1" lang="ja-JP" altLang="en-US" sz="1400" dirty="0" smtClean="0">
                          <a:latin typeface="+mj-ea"/>
                          <a:ea typeface="+mj-ea"/>
                        </a:rPr>
                        <a:t>国どおりの要件としてはどうか。</a:t>
                      </a:r>
                      <a:endParaRPr kumimoji="1" lang="en-US" altLang="ja-JP" sz="1400" dirty="0" smtClean="0">
                        <a:latin typeface="+mj-ea"/>
                        <a:ea typeface="+mj-ea"/>
                      </a:endParaRPr>
                    </a:p>
                    <a:p>
                      <a:pPr>
                        <a:lnSpc>
                          <a:spcPts val="1540"/>
                        </a:lnSpc>
                      </a:pPr>
                      <a:r>
                        <a:rPr kumimoji="1" lang="ja-JP" altLang="en-US" sz="1400" dirty="0" smtClean="0">
                          <a:solidFill>
                            <a:srgbClr val="FF0000"/>
                          </a:solidFill>
                          <a:latin typeface="+mj-ea"/>
                          <a:ea typeface="+mj-ea"/>
                        </a:rPr>
                        <a:t>（必須化）</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6469087"/>
                  </a:ext>
                </a:extLst>
              </a:tr>
              <a:tr h="2081171">
                <a:tc>
                  <a:txBody>
                    <a:bodyPr/>
                    <a:lstStyle/>
                    <a:p>
                      <a:pPr marL="0" indent="0" algn="ctr">
                        <a:lnSpc>
                          <a:spcPts val="1540"/>
                        </a:lnSpc>
                      </a:pPr>
                      <a:r>
                        <a:rPr lang="ja-JP" altLang="en-US" sz="1400" dirty="0" smtClean="0">
                          <a:latin typeface="+mj-ea"/>
                          <a:ea typeface="+mj-ea"/>
                        </a:rPr>
                        <a:t>３</a:t>
                      </a:r>
                      <a:endParaRPr lang="ja-JP" altLang="en-US" sz="1400" dirty="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540"/>
                        </a:lnSpc>
                        <a:spcBef>
                          <a:spcPts val="0"/>
                        </a:spcBef>
                        <a:spcAft>
                          <a:spcPts val="0"/>
                        </a:spcAft>
                        <a:buClrTx/>
                        <a:buSzTx/>
                        <a:buFontTx/>
                        <a:buNone/>
                        <a:tabLst/>
                        <a:defRPr/>
                      </a:pPr>
                      <a:r>
                        <a:rPr kumimoji="1" lang="ja-JP" altLang="en-US" sz="1400" b="0" kern="1200" dirty="0" smtClean="0">
                          <a:solidFill>
                            <a:schemeClr val="dk1"/>
                          </a:solidFill>
                          <a:latin typeface="+mj-ea"/>
                          <a:ea typeface="+mn-ea"/>
                          <a:cs typeface="+mn-cs"/>
                        </a:rPr>
                        <a:t>カ 小児科領域に関する専門的な知識及び技能を有する公認心理師等の</a:t>
                      </a:r>
                      <a:r>
                        <a:rPr kumimoji="1" lang="ja-JP" altLang="en-US" sz="1400" b="0" u="sng" kern="1200" dirty="0" smtClean="0">
                          <a:solidFill>
                            <a:schemeClr val="dk1"/>
                          </a:solidFill>
                          <a:latin typeface="+mj-ea"/>
                          <a:ea typeface="+mn-ea"/>
                          <a:cs typeface="+mn-cs"/>
                        </a:rPr>
                        <a:t>医療心理に携わる者及び保育士及</a:t>
                      </a:r>
                      <a:r>
                        <a:rPr kumimoji="1" lang="ja-JP" altLang="en-US" sz="1400" b="0" kern="1200" dirty="0" smtClean="0">
                          <a:solidFill>
                            <a:schemeClr val="dk1"/>
                          </a:solidFill>
                          <a:latin typeface="+mj-ea"/>
                          <a:ea typeface="+mn-ea"/>
                          <a:cs typeface="+mn-cs"/>
                        </a:rPr>
                        <a:t>び、社会福祉士もしくは精神保健福祉士をそれぞれ配置していること。加えて、心理社会的支援、</a:t>
                      </a:r>
                      <a:r>
                        <a:rPr kumimoji="1" lang="ja-JP" altLang="en-US" sz="1400" b="0" u="sng" kern="1200" dirty="0" smtClean="0">
                          <a:solidFill>
                            <a:schemeClr val="dk1"/>
                          </a:solidFill>
                          <a:latin typeface="+mj-ea"/>
                          <a:ea typeface="+mn-ea"/>
                          <a:cs typeface="+mn-cs"/>
                        </a:rPr>
                        <a:t>成長発達支援、環境援助、治癒的な遊びの提供、治療に伴う心的外傷の緩和等</a:t>
                      </a:r>
                      <a:r>
                        <a:rPr kumimoji="1" lang="ja-JP" altLang="en-US" sz="1400" b="0" kern="1200" dirty="0" smtClean="0">
                          <a:solidFill>
                            <a:schemeClr val="dk1"/>
                          </a:solidFill>
                          <a:latin typeface="+mj-ea"/>
                          <a:ea typeface="+mn-ea"/>
                          <a:cs typeface="+mn-cs"/>
                        </a:rPr>
                        <a:t>の、医療環境にある子どもや家族への療養支援に</a:t>
                      </a:r>
                      <a:r>
                        <a:rPr kumimoji="1" lang="ja-JP" altLang="en-US" sz="1400" b="0" u="sng" kern="1200" dirty="0" smtClean="0">
                          <a:solidFill>
                            <a:schemeClr val="dk1"/>
                          </a:solidFill>
                          <a:latin typeface="+mj-ea"/>
                          <a:ea typeface="+mn-ea"/>
                          <a:cs typeface="+mn-cs"/>
                        </a:rPr>
                        <a:t>関する専門的な知識及び技能を有する者を１人以上必要な数配置していること。</a:t>
                      </a:r>
                      <a:r>
                        <a:rPr kumimoji="1" lang="en-US" altLang="ja-JP" sz="1400" b="0" u="sng" kern="1200" dirty="0" smtClean="0">
                          <a:solidFill>
                            <a:schemeClr val="dk1"/>
                          </a:solidFill>
                          <a:latin typeface="+mj-ea"/>
                          <a:ea typeface="+mn-ea"/>
                          <a:cs typeface="+mn-cs"/>
                        </a:rPr>
                        <a:t>【</a:t>
                      </a:r>
                      <a:r>
                        <a:rPr kumimoji="1" lang="ja-JP" altLang="en-US" sz="1400" b="0" u="sng" kern="1200" dirty="0" smtClean="0">
                          <a:solidFill>
                            <a:schemeClr val="dk1"/>
                          </a:solidFill>
                          <a:latin typeface="+mj-ea"/>
                          <a:ea typeface="+mn-ea"/>
                          <a:cs typeface="+mn-cs"/>
                        </a:rPr>
                        <a:t>修正</a:t>
                      </a:r>
                      <a:r>
                        <a:rPr kumimoji="1" lang="en-US" altLang="ja-JP" sz="1400" b="0" u="sng" kern="1200" dirty="0" smtClean="0">
                          <a:solidFill>
                            <a:schemeClr val="dk1"/>
                          </a:solidFill>
                          <a:latin typeface="+mj-ea"/>
                          <a:ea typeface="+mn-ea"/>
                          <a:cs typeface="+mn-cs"/>
                        </a:rPr>
                        <a:t>】</a:t>
                      </a:r>
                      <a:endParaRPr kumimoji="1" lang="ja-JP" altLang="en-US" sz="1400" u="sng" dirty="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540"/>
                        </a:lnSpc>
                        <a:spcAft>
                          <a:spcPts val="0"/>
                        </a:spcAft>
                      </a:pPr>
                      <a:r>
                        <a:rPr kumimoji="1" lang="ja-JP" altLang="en-US" sz="1400" b="0" kern="1200" dirty="0" smtClean="0">
                          <a:solidFill>
                            <a:schemeClr val="dk1"/>
                          </a:solidFill>
                          <a:latin typeface="+mj-ea"/>
                          <a:ea typeface="+mn-ea"/>
                          <a:cs typeface="+mn-cs"/>
                        </a:rPr>
                        <a:t>カ</a:t>
                      </a:r>
                      <a:r>
                        <a:rPr kumimoji="1" lang="ja-JP" altLang="en-US" sz="1400" b="0" kern="1200" baseline="0" dirty="0" smtClean="0">
                          <a:solidFill>
                            <a:schemeClr val="dk1"/>
                          </a:solidFill>
                          <a:latin typeface="+mj-ea"/>
                          <a:ea typeface="+mn-ea"/>
                          <a:cs typeface="+mn-cs"/>
                        </a:rPr>
                        <a:t> </a:t>
                      </a:r>
                      <a:r>
                        <a:rPr lang="ja-JP" altLang="en-US" sz="1400" kern="100" dirty="0" smtClean="0">
                          <a:effectLst/>
                          <a:latin typeface="+mj-ea"/>
                          <a:ea typeface="+mj-ea"/>
                          <a:cs typeface="Times New Roman" panose="02020603050405020304" pitchFamily="18" charset="0"/>
                        </a:rPr>
                        <a:t>小児科領域に関する専門的な知識及び技能を有する公認心理師等の医療心理に携わる者及び保育士及び、社会福祉士もしくは精神保健福祉士をそれぞれ配置していること。加えて、心理社会的支援、成長発達支援、環境援助、治癒的な遊びの提供、治療に伴う心的外傷の緩和等の、医療環境にある子どもや家族への療養支援に関する専門的な知識及び技能を有する者を１人以上必要な数配置していること。</a:t>
                      </a:r>
                      <a:endParaRPr lang="ja-JP" sz="1400" kern="100" dirty="0">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40"/>
                        </a:lnSpc>
                      </a:pPr>
                      <a:r>
                        <a:rPr kumimoji="1" lang="ja-JP" altLang="en-US" sz="1400" dirty="0" smtClean="0">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4031606"/>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診療従事者</a:t>
            </a:r>
            <a:r>
              <a:rPr kumimoji="1" lang="en-US" altLang="ja-JP" b="1" dirty="0">
                <a:latin typeface="Meiryo UI" panose="020B0604030504040204" pitchFamily="50" charset="-128"/>
                <a:ea typeface="Meiryo UI" panose="020B0604030504040204" pitchFamily="50" charset="-128"/>
              </a:rPr>
              <a:t>】</a:t>
            </a: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10</a:t>
            </a:r>
            <a:endParaRPr kumimoji="1" lang="ja-JP" altLang="en-US" sz="1600" b="1" dirty="0">
              <a:latin typeface="+mn-ea"/>
            </a:endParaRPr>
          </a:p>
        </p:txBody>
      </p:sp>
    </p:spTree>
    <p:extLst>
      <p:ext uri="{BB962C8B-B14F-4D97-AF65-F5344CB8AC3E}">
        <p14:creationId xmlns:p14="http://schemas.microsoft.com/office/powerpoint/2010/main" val="1053227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709349753"/>
              </p:ext>
            </p:extLst>
          </p:nvPr>
        </p:nvGraphicFramePr>
        <p:xfrm>
          <a:off x="59418" y="608021"/>
          <a:ext cx="9787164" cy="3101079"/>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algn="ctr">
                        <a:lnSpc>
                          <a:spcPts val="1680"/>
                        </a:lnSpc>
                      </a:pPr>
                      <a:r>
                        <a:rPr lang="ja-JP" altLang="en-US" sz="1400" dirty="0" smtClean="0">
                          <a:latin typeface="+mj-ea"/>
                          <a:ea typeface="+mj-ea"/>
                        </a:rPr>
                        <a:t>３</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80"/>
                        </a:lnSpc>
                      </a:pPr>
                      <a:r>
                        <a:rPr kumimoji="1" lang="ja-JP" altLang="en-US" sz="1400" b="1" u="none" dirty="0" smtClean="0">
                          <a:latin typeface="+mj-ea"/>
                          <a:ea typeface="+mj-ea"/>
                        </a:rPr>
                        <a:t>（３）その他の環境整備等</a:t>
                      </a:r>
                      <a:endParaRPr kumimoji="1" lang="en-US" altLang="ja-JP" sz="1400" b="1" u="none" dirty="0" smtClean="0">
                        <a:latin typeface="+mj-ea"/>
                        <a:ea typeface="+mj-ea"/>
                      </a:endParaRPr>
                    </a:p>
                    <a:p>
                      <a:pPr>
                        <a:lnSpc>
                          <a:spcPts val="1680"/>
                        </a:lnSpc>
                      </a:pPr>
                      <a:r>
                        <a:rPr kumimoji="1" lang="ja-JP" altLang="en-US" sz="1400" b="0" u="none" dirty="0" smtClean="0">
                          <a:latin typeface="+mj-ea"/>
                          <a:ea typeface="+mj-ea"/>
                        </a:rPr>
                        <a:t>➁ </a:t>
                      </a:r>
                      <a:r>
                        <a:rPr kumimoji="1" lang="ja-JP" altLang="en-US" sz="1400" b="0" u="sng" dirty="0" smtClean="0">
                          <a:latin typeface="+mj-ea"/>
                          <a:ea typeface="+mj-ea"/>
                        </a:rPr>
                        <a:t>小児患者に対応できる</a:t>
                      </a:r>
                      <a:r>
                        <a:rPr kumimoji="1" lang="ja-JP" altLang="en-US" sz="1400" b="0" u="none" dirty="0" smtClean="0">
                          <a:latin typeface="+mj-ea"/>
                          <a:ea typeface="+mj-ea"/>
                        </a:rPr>
                        <a:t>集中治療室を設置すること。</a:t>
                      </a:r>
                      <a:r>
                        <a:rPr kumimoji="1" lang="en-US" altLang="ja-JP" sz="1400" b="0" u="none" dirty="0" smtClean="0">
                          <a:latin typeface="+mj-ea"/>
                          <a:ea typeface="+mj-ea"/>
                        </a:rPr>
                        <a:t>【</a:t>
                      </a:r>
                      <a:r>
                        <a:rPr kumimoji="1" lang="ja-JP" altLang="en-US" sz="1400" b="0" u="none" dirty="0" smtClean="0">
                          <a:latin typeface="+mj-ea"/>
                          <a:ea typeface="+mj-ea"/>
                        </a:rPr>
                        <a:t>修正</a:t>
                      </a:r>
                      <a:r>
                        <a:rPr kumimoji="1" lang="en-US" altLang="ja-JP" sz="1400" b="0" u="none" dirty="0" smtClean="0">
                          <a:latin typeface="+mj-ea"/>
                          <a:ea typeface="+mj-ea"/>
                        </a:rPr>
                        <a:t>】</a:t>
                      </a:r>
                      <a:endParaRPr kumimoji="1" lang="ja-JP" altLang="en-US" sz="1400" b="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680"/>
                        </a:lnSpc>
                        <a:spcAft>
                          <a:spcPts val="0"/>
                        </a:spcAft>
                      </a:pPr>
                      <a:r>
                        <a:rPr kumimoji="1" lang="ja-JP" altLang="en-US" sz="1400" b="0" u="none" kern="1200" dirty="0" smtClean="0">
                          <a:solidFill>
                            <a:schemeClr val="dk1"/>
                          </a:solidFill>
                          <a:latin typeface="+mj-ea"/>
                          <a:ea typeface="+mn-ea"/>
                          <a:cs typeface="+mn-cs"/>
                        </a:rPr>
                        <a:t>➁</a:t>
                      </a:r>
                      <a:r>
                        <a:rPr kumimoji="1" lang="ja-JP" altLang="en-US" sz="1400" b="0" u="none" kern="1200" baseline="0" dirty="0" smtClean="0">
                          <a:solidFill>
                            <a:schemeClr val="dk1"/>
                          </a:solidFill>
                          <a:latin typeface="+mj-ea"/>
                          <a:ea typeface="+mn-ea"/>
                          <a:cs typeface="+mn-cs"/>
                        </a:rPr>
                        <a:t> </a:t>
                      </a:r>
                      <a:r>
                        <a:rPr kumimoji="1" lang="ja-JP" altLang="en-US" sz="1400" b="0" u="none" kern="1200" dirty="0" smtClean="0">
                          <a:solidFill>
                            <a:schemeClr val="dk1"/>
                          </a:solidFill>
                          <a:latin typeface="+mj-ea"/>
                          <a:ea typeface="+mn-ea"/>
                          <a:cs typeface="+mn-cs"/>
                        </a:rPr>
                        <a:t>小児患者に対応できる集中治療室を設置すること。</a:t>
                      </a:r>
                      <a:endParaRPr lang="ja-JP" sz="1400" kern="100" dirty="0">
                        <a:effectLst/>
                        <a:latin typeface="+mj-ea"/>
                        <a:ea typeface="+mj-ea"/>
                        <a:cs typeface="Times New Roman" panose="02020603050405020304" pitchFamily="18" charset="0"/>
                      </a:endParaRPr>
                    </a:p>
                  </a:txBody>
                  <a:tcPr marL="90170" marR="9017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80"/>
                        </a:lnSpc>
                      </a:pPr>
                      <a:r>
                        <a:rPr kumimoji="1" lang="ja-JP" altLang="en-US" sz="1400" kern="1200" dirty="0" smtClean="0">
                          <a:solidFill>
                            <a:schemeClr val="dk1"/>
                          </a:solidFill>
                          <a:latin typeface="+mj-ea"/>
                          <a:ea typeface="+mn-ea"/>
                          <a:cs typeface="+mn-cs"/>
                        </a:rPr>
                        <a:t>国どおり新たに要件化してはどうか</a:t>
                      </a:r>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47815526"/>
                  </a:ext>
                </a:extLst>
              </a:tr>
              <a:tr h="932093">
                <a:tc>
                  <a:txBody>
                    <a:bodyPr/>
                    <a:lstStyle/>
                    <a:p>
                      <a:pPr algn="ctr">
                        <a:lnSpc>
                          <a:spcPts val="1680"/>
                        </a:lnSpc>
                      </a:pPr>
                      <a:r>
                        <a:rPr lang="ja-JP" altLang="en-US" sz="1400" dirty="0" smtClean="0">
                          <a:latin typeface="+mj-ea"/>
                          <a:ea typeface="+mj-ea"/>
                        </a:rPr>
                        <a:t>３</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80"/>
                        </a:lnSpc>
                      </a:pPr>
                      <a:r>
                        <a:rPr kumimoji="1" lang="ja-JP" altLang="en-US" sz="1400" b="0" u="sng" dirty="0" smtClean="0">
                          <a:latin typeface="+mj-ea"/>
                          <a:ea typeface="+mj-ea"/>
                        </a:rPr>
                        <a:t>③ 患者とその家族が利用可能なインターネット環境を整備することが望ましい。</a:t>
                      </a:r>
                      <a:endParaRPr kumimoji="1" lang="en-US" altLang="ja-JP" sz="1400" b="0" u="sng" dirty="0" smtClean="0">
                        <a:latin typeface="+mj-ea"/>
                        <a:ea typeface="+mj-ea"/>
                      </a:endParaRPr>
                    </a:p>
                    <a:p>
                      <a:pPr>
                        <a:lnSpc>
                          <a:spcPts val="1680"/>
                        </a:lnSpc>
                      </a:pPr>
                      <a:r>
                        <a:rPr kumimoji="1" lang="en-US" altLang="ja-JP" sz="1400" b="0" u="sng" dirty="0" smtClean="0">
                          <a:latin typeface="+mj-ea"/>
                          <a:ea typeface="+mj-ea"/>
                        </a:rPr>
                        <a:t>【</a:t>
                      </a:r>
                      <a:r>
                        <a:rPr kumimoji="1" lang="ja-JP" altLang="en-US" sz="1400" b="0" u="sng" dirty="0" smtClean="0">
                          <a:latin typeface="+mj-ea"/>
                          <a:ea typeface="+mj-ea"/>
                        </a:rPr>
                        <a:t>新規</a:t>
                      </a:r>
                      <a:r>
                        <a:rPr kumimoji="1" lang="en-US" altLang="ja-JP" sz="1400" b="0" u="sng" dirty="0" smtClean="0">
                          <a:latin typeface="+mj-ea"/>
                          <a:ea typeface="+mj-ea"/>
                        </a:rPr>
                        <a:t>】</a:t>
                      </a:r>
                      <a:endParaRPr kumimoji="1" lang="ja-JP" altLang="en-US" sz="1400" b="0" u="sng" dirty="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680"/>
                        </a:lnSpc>
                        <a:spcAft>
                          <a:spcPts val="0"/>
                        </a:spcAft>
                      </a:pPr>
                      <a:r>
                        <a:rPr kumimoji="1" lang="ja-JP" altLang="en-US" sz="1400" b="0" u="none" kern="1200" dirty="0" smtClean="0">
                          <a:solidFill>
                            <a:schemeClr val="dk1"/>
                          </a:solidFill>
                          <a:latin typeface="+mj-ea"/>
                          <a:ea typeface="+mn-ea"/>
                          <a:cs typeface="+mn-cs"/>
                        </a:rPr>
                        <a:t>③ </a:t>
                      </a:r>
                      <a:r>
                        <a:rPr lang="ja-JP" altLang="en-US" sz="1400" kern="100" dirty="0" smtClean="0">
                          <a:effectLst/>
                          <a:latin typeface="+mj-ea"/>
                          <a:ea typeface="+mj-ea"/>
                          <a:cs typeface="Times New Roman" panose="02020603050405020304" pitchFamily="18" charset="0"/>
                        </a:rPr>
                        <a:t>患者とその家族が利用可能なインターネット環境を整備することが望ましい</a:t>
                      </a:r>
                      <a:endParaRPr lang="ja-JP" sz="1400" kern="100" dirty="0">
                        <a:effectLst/>
                        <a:latin typeface="+mj-ea"/>
                        <a:ea typeface="+mj-ea"/>
                        <a:cs typeface="Times New Roman" panose="02020603050405020304" pitchFamily="18" charset="0"/>
                      </a:endParaRPr>
                    </a:p>
                  </a:txBody>
                  <a:tcPr marL="90170" marR="9017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80"/>
                        </a:lnSpc>
                      </a:pPr>
                      <a:r>
                        <a:rPr kumimoji="1" lang="ja-JP" altLang="en-US" sz="1400" kern="1200" dirty="0" smtClean="0">
                          <a:solidFill>
                            <a:schemeClr val="dk1"/>
                          </a:solidFill>
                          <a:latin typeface="+mj-ea"/>
                          <a:ea typeface="+mn-ea"/>
                          <a:cs typeface="+mn-cs"/>
                        </a:rPr>
                        <a:t>国どおり新たに要件化してはどうか</a:t>
                      </a:r>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932093">
                <a:tc>
                  <a:txBody>
                    <a:bodyPr/>
                    <a:lstStyle/>
                    <a:p>
                      <a:pPr marL="0" marR="0" lvl="0" indent="0" algn="ctr" defTabSz="914400" rtl="0" eaLnBrk="1" fontAlgn="auto" latinLnBrk="0" hangingPunct="1">
                        <a:lnSpc>
                          <a:spcPts val="1680"/>
                        </a:lnSpc>
                        <a:spcBef>
                          <a:spcPts val="0"/>
                        </a:spcBef>
                        <a:spcAft>
                          <a:spcPts val="0"/>
                        </a:spcAft>
                        <a:buClrTx/>
                        <a:buSzTx/>
                        <a:buFontTx/>
                        <a:buNone/>
                        <a:tabLst/>
                        <a:defRPr/>
                      </a:pPr>
                      <a:r>
                        <a:rPr kumimoji="1" lang="ja-JP" altLang="en-US" sz="1400" kern="1200" dirty="0" smtClean="0">
                          <a:solidFill>
                            <a:srgbClr val="FF0000"/>
                          </a:solidFill>
                          <a:latin typeface="+mj-ea"/>
                          <a:ea typeface="+mn-ea"/>
                          <a:cs typeface="+mn-cs"/>
                        </a:rPr>
                        <a:t>３</a:t>
                      </a:r>
                    </a:p>
                    <a:p>
                      <a:pPr algn="ctr">
                        <a:lnSpc>
                          <a:spcPts val="1680"/>
                        </a:lnSpc>
                      </a:pPr>
                      <a:endParaRPr lang="ja-JP" altLang="en-US" sz="1400" dirty="0">
                        <a:solidFill>
                          <a:srgbClr val="FF0000"/>
                        </a:solidFill>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80"/>
                        </a:lnSpc>
                      </a:pPr>
                      <a:r>
                        <a:rPr kumimoji="1" lang="ja-JP" altLang="en-US" sz="1400" b="0" u="sng" dirty="0" smtClean="0">
                          <a:solidFill>
                            <a:srgbClr val="FF0000"/>
                          </a:solidFill>
                          <a:latin typeface="+mj-ea"/>
                          <a:ea typeface="+mj-ea"/>
                        </a:rPr>
                        <a:t>旧「（３）② 敷地内禁煙等</a:t>
                      </a:r>
                    </a:p>
                    <a:p>
                      <a:pPr>
                        <a:lnSpc>
                          <a:spcPts val="1680"/>
                        </a:lnSpc>
                      </a:pPr>
                      <a:r>
                        <a:rPr kumimoji="1" lang="ja-JP" altLang="en-US" sz="1400" b="0" u="sng" dirty="0" smtClean="0">
                          <a:solidFill>
                            <a:srgbClr val="FF0000"/>
                          </a:solidFill>
                          <a:latin typeface="+mj-ea"/>
                          <a:ea typeface="+mj-ea"/>
                        </a:rPr>
                        <a:t>敷地内禁煙の実施等のたばこ対策に積極的に取り組むこと。」削除</a:t>
                      </a:r>
                      <a:endParaRPr kumimoji="1" lang="ja-JP" altLang="en-US" sz="1400" b="0" u="sng" dirty="0">
                        <a:solidFill>
                          <a:srgbClr val="FF0000"/>
                        </a:solidFill>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680"/>
                        </a:lnSpc>
                        <a:spcAft>
                          <a:spcPts val="0"/>
                        </a:spcAft>
                      </a:pPr>
                      <a:r>
                        <a:rPr lang="ja-JP" altLang="en-US" sz="1400" kern="100" dirty="0" smtClean="0">
                          <a:solidFill>
                            <a:srgbClr val="FF0000"/>
                          </a:solidFill>
                          <a:effectLst/>
                          <a:latin typeface="+mj-ea"/>
                          <a:ea typeface="+mj-ea"/>
                          <a:cs typeface="Times New Roman" panose="02020603050405020304" pitchFamily="18" charset="0"/>
                        </a:rPr>
                        <a:t>削除</a:t>
                      </a:r>
                      <a:endParaRPr lang="ja-JP" sz="1400" kern="100" dirty="0">
                        <a:solidFill>
                          <a:srgbClr val="FF0000"/>
                        </a:solidFill>
                        <a:effectLst/>
                        <a:latin typeface="+mj-ea"/>
                        <a:ea typeface="+mj-ea"/>
                        <a:cs typeface="Times New Roman" panose="02020603050405020304" pitchFamily="18" charset="0"/>
                      </a:endParaRPr>
                    </a:p>
                  </a:txBody>
                  <a:tcPr marL="90170" marR="9017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680"/>
                        </a:lnSpc>
                        <a:spcBef>
                          <a:spcPts val="0"/>
                        </a:spcBef>
                        <a:spcAft>
                          <a:spcPts val="0"/>
                        </a:spcAft>
                        <a:buClrTx/>
                        <a:buSzTx/>
                        <a:buFontTx/>
                        <a:buNone/>
                        <a:tabLst/>
                        <a:defRPr/>
                      </a:pPr>
                      <a:r>
                        <a:rPr kumimoji="1" lang="ja-JP" altLang="en-US" sz="1400" kern="100" dirty="0" smtClean="0">
                          <a:solidFill>
                            <a:srgbClr val="FF0000"/>
                          </a:solidFill>
                          <a:effectLst/>
                          <a:latin typeface="+mj-ea"/>
                          <a:ea typeface="+mn-ea"/>
                          <a:cs typeface="Times New Roman" panose="02020603050405020304" pitchFamily="18" charset="0"/>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7441484"/>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a:t>
            </a:r>
            <a:r>
              <a:rPr kumimoji="1" lang="ja-JP" altLang="en-US" b="1" dirty="0" smtClean="0">
                <a:latin typeface="Meiryo UI" panose="020B0604030504040204" pitchFamily="50" charset="-128"/>
                <a:ea typeface="Meiryo UI" panose="020B0604030504040204" pitchFamily="50" charset="-128"/>
              </a:rPr>
              <a:t>従事者・その他の環境整備等</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11</a:t>
            </a:r>
            <a:endParaRPr kumimoji="1" lang="ja-JP" altLang="en-US" sz="1600" b="1" dirty="0">
              <a:latin typeface="+mn-ea"/>
            </a:endParaRPr>
          </a:p>
        </p:txBody>
      </p:sp>
    </p:spTree>
    <p:extLst>
      <p:ext uri="{BB962C8B-B14F-4D97-AF65-F5344CB8AC3E}">
        <p14:creationId xmlns:p14="http://schemas.microsoft.com/office/powerpoint/2010/main" val="2374476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96910337"/>
              </p:ext>
            </p:extLst>
          </p:nvPr>
        </p:nvGraphicFramePr>
        <p:xfrm>
          <a:off x="59418" y="445647"/>
          <a:ext cx="9787164" cy="6428508"/>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265785">
                <a:tc>
                  <a:txBody>
                    <a:bodyPr/>
                    <a:lstStyle/>
                    <a:p>
                      <a:pPr algn="ctr">
                        <a:lnSpc>
                          <a:spcPts val="1500"/>
                        </a:lnSpc>
                      </a:pPr>
                      <a:r>
                        <a:rPr kumimoji="1" lang="ja-JP" altLang="en-US" sz="1300" spc="-100" dirty="0" smtClean="0">
                          <a:solidFill>
                            <a:schemeClr val="tx1"/>
                          </a:solidFill>
                          <a:latin typeface="Meiryo UI" panose="020B0604030504040204" pitchFamily="50" charset="-128"/>
                          <a:ea typeface="Meiryo UI" panose="020B0604030504040204" pitchFamily="50" charset="-128"/>
                        </a:rPr>
                        <a:t>頁</a:t>
                      </a:r>
                      <a:endParaRPr lang="ja-JP" altLang="en-US" sz="1300" spc="-1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00"/>
                        </a:lnSpc>
                      </a:pPr>
                      <a:r>
                        <a:rPr kumimoji="1" lang="ja-JP" altLang="en-US" sz="1300" spc="-1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300" spc="-1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00"/>
                        </a:lnSpc>
                      </a:pPr>
                      <a:r>
                        <a:rPr kumimoji="1" lang="ja-JP" altLang="en-US" sz="1300" spc="-1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300" spc="-1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00"/>
                        </a:lnSpc>
                      </a:pPr>
                      <a:r>
                        <a:rPr kumimoji="1" lang="ja-JP" altLang="en-US" sz="1300" spc="-100" dirty="0" smtClean="0">
                          <a:solidFill>
                            <a:schemeClr val="tx1"/>
                          </a:solidFill>
                          <a:latin typeface="Meiryo UI" panose="020B0604030504040204" pitchFamily="50" charset="-128"/>
                          <a:ea typeface="Meiryo UI" panose="020B0604030504040204" pitchFamily="50" charset="-128"/>
                        </a:rPr>
                        <a:t>考え方</a:t>
                      </a:r>
                      <a:endParaRPr kumimoji="1" lang="ja-JP" altLang="en-US" sz="1300" spc="-1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6146568">
                <a:tc>
                  <a:txBody>
                    <a:bodyPr/>
                    <a:lstStyle/>
                    <a:p>
                      <a:pPr algn="ctr">
                        <a:lnSpc>
                          <a:spcPts val="1500"/>
                        </a:lnSpc>
                      </a:pPr>
                      <a:r>
                        <a:rPr lang="ja-JP" altLang="en-US" sz="1300" spc="-100" dirty="0" smtClean="0">
                          <a:latin typeface="+mj-ea"/>
                          <a:ea typeface="+mj-ea"/>
                        </a:rPr>
                        <a:t>４</a:t>
                      </a:r>
                      <a:endParaRPr lang="ja-JP" altLang="en-US" sz="1300" spc="-1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00"/>
                        </a:lnSpc>
                      </a:pPr>
                      <a:r>
                        <a:rPr kumimoji="1" lang="ja-JP" altLang="en-US" sz="1300" b="1" u="none" spc="-100" dirty="0" smtClean="0">
                          <a:latin typeface="+mj-ea"/>
                          <a:ea typeface="+mj-ea"/>
                        </a:rPr>
                        <a:t>２人材育成等</a:t>
                      </a:r>
                      <a:endParaRPr kumimoji="1" lang="en-US" altLang="ja-JP" sz="1300" b="0" u="sng" spc="-100" dirty="0" smtClean="0">
                        <a:latin typeface="+mj-ea"/>
                        <a:ea typeface="+mj-ea"/>
                      </a:endParaRPr>
                    </a:p>
                    <a:p>
                      <a:pPr>
                        <a:lnSpc>
                          <a:spcPts val="1500"/>
                        </a:lnSpc>
                      </a:pPr>
                      <a:r>
                        <a:rPr kumimoji="1" lang="ja-JP" altLang="en-US" sz="1300" b="0" u="sng" spc="-100" dirty="0" smtClean="0">
                          <a:latin typeface="+mj-ea"/>
                          <a:ea typeface="+mj-ea"/>
                        </a:rPr>
                        <a:t>（１）自施設において、１に掲げる診療体制その他要件に関連する取組のために必要な人材の確保や育成に積極的に取り組むこと。特に、診療の質を高めるために必要な学会が認定する資格等の取得についても積極的に支援すること。</a:t>
                      </a:r>
                      <a:endParaRPr kumimoji="1" lang="en-US" altLang="ja-JP" sz="1300" b="0" u="sng" spc="-100" dirty="0" smtClean="0">
                        <a:latin typeface="+mj-ea"/>
                        <a:ea typeface="+mj-ea"/>
                      </a:endParaRPr>
                    </a:p>
                    <a:p>
                      <a:pPr>
                        <a:lnSpc>
                          <a:spcPts val="1500"/>
                        </a:lnSpc>
                      </a:pPr>
                      <a:endParaRPr kumimoji="1" lang="ja-JP" altLang="en-US" sz="1300" b="0" u="sng" spc="-100" dirty="0" smtClean="0">
                        <a:latin typeface="+mj-ea"/>
                        <a:ea typeface="+mj-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u="none" spc="-100" dirty="0" smtClean="0">
                          <a:latin typeface="+mj-ea"/>
                          <a:ea typeface="+mj-ea"/>
                        </a:rPr>
                        <a:t>（２）拠点病院の長は、当該拠点病院において</a:t>
                      </a:r>
                      <a:r>
                        <a:rPr kumimoji="1" lang="ja-JP" altLang="en-US" sz="1300" b="0" u="sng" spc="-100" dirty="0" smtClean="0">
                          <a:latin typeface="+mj-ea"/>
                          <a:ea typeface="+mj-ea"/>
                        </a:rPr>
                        <a:t>がん医療</a:t>
                      </a:r>
                      <a:r>
                        <a:rPr kumimoji="1" lang="ja-JP" altLang="en-US" sz="1300" b="0" u="none" spc="-100" dirty="0" smtClean="0">
                          <a:latin typeface="+mj-ea"/>
                          <a:ea typeface="+mj-ea"/>
                        </a:rPr>
                        <a:t>に携わる専門的な知識及び技能を有する医師</a:t>
                      </a:r>
                      <a:r>
                        <a:rPr kumimoji="1" lang="ja-JP" altLang="en-US" sz="1300" b="0" u="sng" spc="-100" dirty="0" smtClean="0">
                          <a:latin typeface="+mj-ea"/>
                          <a:ea typeface="+mj-ea"/>
                        </a:rPr>
                        <a:t>等</a:t>
                      </a:r>
                      <a:r>
                        <a:rPr kumimoji="1" lang="ja-JP" altLang="en-US" sz="1300" b="0" u="none" spc="-100" dirty="0" smtClean="0">
                          <a:latin typeface="+mj-ea"/>
                          <a:ea typeface="+mj-ea"/>
                        </a:rPr>
                        <a:t>の専門性及び活動実績等を定期的に評価し、当該医師等がその専門性を十分に発揮できる体制を整備すること。</a:t>
                      </a:r>
                      <a:r>
                        <a:rPr kumimoji="1" lang="en-US" altLang="ja-JP" sz="1300" b="0" u="none" spc="-100" dirty="0" smtClean="0">
                          <a:latin typeface="+mj-ea"/>
                          <a:ea typeface="+mj-ea"/>
                        </a:rPr>
                        <a:t>【</a:t>
                      </a:r>
                      <a:r>
                        <a:rPr kumimoji="1" lang="ja-JP" altLang="en-US" sz="1300" b="0" u="none" spc="-100" dirty="0" smtClean="0">
                          <a:latin typeface="+mj-ea"/>
                          <a:ea typeface="+mj-ea"/>
                        </a:rPr>
                        <a:t>修正</a:t>
                      </a:r>
                      <a:r>
                        <a:rPr kumimoji="1" lang="en-US" altLang="ja-JP" sz="1300" b="0" u="none" spc="-100" dirty="0" smtClean="0">
                          <a:latin typeface="+mj-ea"/>
                          <a:ea typeface="+mj-ea"/>
                        </a:rPr>
                        <a:t>】</a:t>
                      </a: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i="0" u="none" strike="noStrike" kern="1200" cap="none" spc="-100" normalizeH="0" baseline="0" noProof="0" dirty="0" smtClean="0">
                          <a:ln>
                            <a:noFill/>
                          </a:ln>
                          <a:solidFill>
                            <a:srgbClr val="FF0000"/>
                          </a:solidFill>
                          <a:effectLst/>
                          <a:uLnTx/>
                          <a:uFillTx/>
                          <a:latin typeface="游ゴシック Light" panose="020B0300000000000000" pitchFamily="50" charset="-128"/>
                          <a:ea typeface="+mn-ea"/>
                          <a:cs typeface="+mn-cs"/>
                        </a:rPr>
                        <a:t>（「なお、当該評価に当たっては、手術療法・放射線療法・薬物療法の治療件数（放射線療法・薬物療法については、入院・外来ごとに評価することが望ましい。）、紹介されたがん患者数その他診療連携の実績、論文の発表実績、研修会・日常診療等を通じた指導実績、研修会・学会等への参加実績等を参考とすること。」は削除）</a:t>
                      </a:r>
                      <a:endParaRPr kumimoji="1" lang="en-US" altLang="ja-JP" sz="1300" b="0" i="0" u="none" strike="noStrike" kern="1200" cap="none" spc="-100" normalizeH="0" baseline="0" noProof="0" dirty="0" smtClean="0">
                        <a:ln>
                          <a:noFill/>
                        </a:ln>
                        <a:solidFill>
                          <a:srgbClr val="FF0000"/>
                        </a:solidFill>
                        <a:effectLst/>
                        <a:uLnTx/>
                        <a:uFillTx/>
                        <a:latin typeface="游ゴシック Light" panose="020B0300000000000000" pitchFamily="50" charset="-128"/>
                        <a:ea typeface="+mn-ea"/>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300" b="0" u="sng" spc="-100" dirty="0" smtClean="0">
                        <a:latin typeface="+mj-ea"/>
                        <a:ea typeface="+mj-ea"/>
                      </a:endParaRPr>
                    </a:p>
                    <a:p>
                      <a:pPr>
                        <a:lnSpc>
                          <a:spcPts val="1500"/>
                        </a:lnSpc>
                      </a:pPr>
                      <a:r>
                        <a:rPr kumimoji="1" lang="ja-JP" altLang="en-US" sz="1300" b="0" u="sng" spc="-100" dirty="0" smtClean="0">
                          <a:latin typeface="+mj-ea"/>
                          <a:ea typeface="+mj-ea"/>
                        </a:rPr>
                        <a:t>（３）自施設の診療従事者等を中心に、小児がん対策の目的や意義、患者やその家族が利用できる制度や関係機関との連携体制、自施設で提供している診療・患者支援の体制について学ぶ機会を年１回以上確保していること。また、自施設のがん診療に携わる全ての診療従事者が受講していることが望ましい</a:t>
                      </a:r>
                      <a:endParaRPr kumimoji="1" lang="en-US" altLang="ja-JP" sz="1300" b="0" u="sng" spc="-100" dirty="0" smtClean="0">
                        <a:latin typeface="+mj-ea"/>
                        <a:ea typeface="+mj-ea"/>
                      </a:endParaRPr>
                    </a:p>
                    <a:p>
                      <a:pPr>
                        <a:lnSpc>
                          <a:spcPts val="1500"/>
                        </a:lnSpc>
                      </a:pPr>
                      <a:endParaRPr kumimoji="1" lang="en-US" altLang="ja-JP" sz="1300" b="0" u="sng" spc="-100" dirty="0" smtClean="0">
                        <a:latin typeface="+mj-ea"/>
                        <a:ea typeface="+mj-ea"/>
                      </a:endParaRPr>
                    </a:p>
                    <a:p>
                      <a:pPr>
                        <a:lnSpc>
                          <a:spcPts val="1500"/>
                        </a:lnSpc>
                      </a:pPr>
                      <a:r>
                        <a:rPr kumimoji="1" lang="ja-JP" altLang="en-US" sz="1300" b="0" u="none" spc="-100" dirty="0" smtClean="0">
                          <a:latin typeface="+mj-ea"/>
                          <a:ea typeface="+mj-ea"/>
                        </a:rPr>
                        <a:t>（４）小児がん連携病院や地域の医療機関等の多職種の</a:t>
                      </a:r>
                      <a:r>
                        <a:rPr kumimoji="1" lang="ja-JP" altLang="en-US" sz="1300" b="0" u="sng" spc="-100" dirty="0" smtClean="0">
                          <a:latin typeface="+mj-ea"/>
                          <a:ea typeface="+mj-ea"/>
                        </a:rPr>
                        <a:t>診療従事者</a:t>
                      </a:r>
                      <a:r>
                        <a:rPr kumimoji="1" lang="ja-JP" altLang="en-US" sz="1300" b="0" u="none" spc="-100" dirty="0" smtClean="0">
                          <a:latin typeface="+mj-ea"/>
                          <a:ea typeface="+mj-ea"/>
                        </a:rPr>
                        <a:t>も参加する小児がんの診療、相談支援、がん登録及び臨床試験等に関する研修会等を毎年定期的に開催し、人材育成等に努めること。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r>
                        <a:rPr kumimoji="1" lang="ja-JP" altLang="en-US" sz="1300" b="0" u="none" kern="1200" spc="-100" dirty="0" smtClean="0">
                          <a:solidFill>
                            <a:schemeClr val="dk1"/>
                          </a:solidFill>
                          <a:latin typeface="+mj-ea"/>
                          <a:ea typeface="+mn-ea"/>
                          <a:cs typeface="+mn-cs"/>
                        </a:rPr>
                        <a:t>（１）</a:t>
                      </a:r>
                      <a:r>
                        <a:rPr lang="ja-JP" altLang="en-US" sz="1300" u="none" kern="100" spc="-100" dirty="0" smtClean="0">
                          <a:effectLst/>
                          <a:latin typeface="+mj-ea"/>
                          <a:ea typeface="+mj-ea"/>
                          <a:cs typeface="Times New Roman" panose="02020603050405020304" pitchFamily="18" charset="0"/>
                        </a:rPr>
                        <a:t>自施設において、１に掲げる診療体制その他要件に関連する取組のために必要な人材の確保や育成に積極的に取り組むこと。特に、診療の質を高めるために必要な学会が認定する資格等の取得についても積極的に支援すること。</a:t>
                      </a:r>
                      <a:endParaRPr lang="en-US" altLang="ja-JP" sz="1300" u="none" kern="100" spc="-100" dirty="0" smtClean="0">
                        <a:effectLst/>
                        <a:latin typeface="+mj-ea"/>
                        <a:ea typeface="+mj-ea"/>
                        <a:cs typeface="Times New Roman" panose="02020603050405020304" pitchFamily="18" charset="0"/>
                      </a:endParaRPr>
                    </a:p>
                    <a:p>
                      <a:pPr algn="l">
                        <a:lnSpc>
                          <a:spcPts val="1500"/>
                        </a:lnSpc>
                        <a:spcAft>
                          <a:spcPts val="0"/>
                        </a:spcAft>
                      </a:pPr>
                      <a:endParaRPr kumimoji="1" lang="en-US" altLang="ja-JP" sz="1300" u="none" kern="100" spc="-100" dirty="0" smtClean="0">
                        <a:solidFill>
                          <a:schemeClr val="dk1"/>
                        </a:solidFill>
                        <a:effectLst/>
                        <a:latin typeface="+mj-ea"/>
                        <a:ea typeface="+mj-ea"/>
                        <a:cs typeface="Times New Roman" panose="02020603050405020304" pitchFamily="18" charset="0"/>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u="none" kern="1200" spc="-100" dirty="0" smtClean="0">
                          <a:solidFill>
                            <a:schemeClr val="dk1"/>
                          </a:solidFill>
                          <a:latin typeface="+mj-ea"/>
                          <a:ea typeface="+mn-ea"/>
                          <a:cs typeface="+mn-cs"/>
                        </a:rPr>
                        <a:t>（２）</a:t>
                      </a:r>
                      <a:r>
                        <a:rPr kumimoji="1" lang="ja-JP" altLang="en-US" sz="1300" u="none" kern="100" spc="-100" dirty="0" smtClean="0">
                          <a:solidFill>
                            <a:srgbClr val="00B050"/>
                          </a:solidFill>
                          <a:effectLst/>
                          <a:latin typeface="+mj-ea"/>
                          <a:ea typeface="+mj-ea"/>
                          <a:cs typeface="Times New Roman" panose="02020603050405020304" pitchFamily="18" charset="0"/>
                        </a:rPr>
                        <a:t>府小児がん</a:t>
                      </a:r>
                      <a:r>
                        <a:rPr kumimoji="1" lang="ja-JP" altLang="en-US" sz="1300" u="none" kern="100" spc="-100" dirty="0" smtClean="0">
                          <a:solidFill>
                            <a:schemeClr val="dk1"/>
                          </a:solidFill>
                          <a:effectLst/>
                          <a:latin typeface="+mj-ea"/>
                          <a:ea typeface="+mj-ea"/>
                          <a:cs typeface="Times New Roman" panose="02020603050405020304" pitchFamily="18" charset="0"/>
                        </a:rPr>
                        <a:t>拠点病院の長は、</a:t>
                      </a:r>
                      <a:r>
                        <a:rPr kumimoji="1" lang="ja-JP" altLang="en-US" sz="1300" u="none" kern="100" spc="-100" dirty="0" smtClean="0">
                          <a:solidFill>
                            <a:schemeClr val="tx1"/>
                          </a:solidFill>
                          <a:effectLst/>
                          <a:latin typeface="+mj-ea"/>
                          <a:ea typeface="+mj-ea"/>
                          <a:cs typeface="Times New Roman" panose="02020603050405020304" pitchFamily="18" charset="0"/>
                        </a:rPr>
                        <a:t>当該</a:t>
                      </a:r>
                      <a:r>
                        <a:rPr kumimoji="1" lang="ja-JP" altLang="en-US" sz="1300" u="none" kern="100" spc="-100" dirty="0" smtClean="0">
                          <a:solidFill>
                            <a:srgbClr val="00B050"/>
                          </a:solidFill>
                          <a:effectLst/>
                          <a:latin typeface="+mj-ea"/>
                          <a:ea typeface="+mj-ea"/>
                          <a:cs typeface="Times New Roman" panose="02020603050405020304" pitchFamily="18" charset="0"/>
                        </a:rPr>
                        <a:t>府小児がん</a:t>
                      </a:r>
                      <a:r>
                        <a:rPr kumimoji="1" lang="ja-JP" altLang="en-US" sz="1300" u="none" kern="100" spc="-100" dirty="0" smtClean="0">
                          <a:solidFill>
                            <a:schemeClr val="dk1"/>
                          </a:solidFill>
                          <a:effectLst/>
                          <a:latin typeface="+mj-ea"/>
                          <a:ea typeface="+mj-ea"/>
                          <a:cs typeface="Times New Roman" panose="02020603050405020304" pitchFamily="18" charset="0"/>
                        </a:rPr>
                        <a:t>拠点病院においてがん医療に携わる専門的な知識及び技能を有する医師等の専門性及び活動実績等を定期的に評価し、当該医師等がその専門性を十分に発揮できる体制を整備すること。</a:t>
                      </a: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endParaRPr lang="ja-JP" altLang="en-US" sz="1300" kern="100" spc="-100" dirty="0" smtClean="0">
                        <a:effectLst/>
                        <a:latin typeface="+mj-ea"/>
                        <a:ea typeface="+mj-ea"/>
                        <a:cs typeface="Times New Roman" panose="02020603050405020304" pitchFamily="18" charset="0"/>
                      </a:endParaRP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r>
                        <a:rPr kumimoji="1" lang="ja-JP" altLang="en-US" sz="1300" b="0" u="none" kern="1200" spc="-100" dirty="0" smtClean="0">
                          <a:solidFill>
                            <a:schemeClr val="dk1"/>
                          </a:solidFill>
                          <a:latin typeface="+mj-ea"/>
                          <a:ea typeface="+mn-ea"/>
                          <a:cs typeface="+mn-cs"/>
                        </a:rPr>
                        <a:t>（３）</a:t>
                      </a:r>
                      <a:r>
                        <a:rPr lang="ja-JP" altLang="en-US" sz="1300" kern="100" spc="-100" dirty="0" smtClean="0">
                          <a:effectLst/>
                          <a:latin typeface="+mj-ea"/>
                          <a:ea typeface="+mj-ea"/>
                          <a:cs typeface="Times New Roman" panose="02020603050405020304" pitchFamily="18" charset="0"/>
                        </a:rPr>
                        <a:t>自施設の診療従事者等を中心に、小児がん対策の目的や意義、患者やその家族が利用できる制度や関係機関との連携体制、自施設で提供している診療・患者支援の体制について学ぶ機会を年１回以上確保していること。また、自施設のがん診療に携わる全ての診療従事者が受講していることが望ましい</a:t>
                      </a:r>
                    </a:p>
                    <a:p>
                      <a:pPr algn="l">
                        <a:lnSpc>
                          <a:spcPts val="1500"/>
                        </a:lnSpc>
                        <a:spcAft>
                          <a:spcPts val="0"/>
                        </a:spcAft>
                      </a:pPr>
                      <a:endParaRPr lang="en-US" altLang="ja-JP" sz="1300" kern="100" spc="-100" dirty="0" smtClean="0">
                        <a:effectLst/>
                        <a:latin typeface="+mj-ea"/>
                        <a:ea typeface="+mj-ea"/>
                        <a:cs typeface="Times New Roman" panose="02020603050405020304" pitchFamily="18" charset="0"/>
                      </a:endParaRPr>
                    </a:p>
                    <a:p>
                      <a:pPr algn="l">
                        <a:lnSpc>
                          <a:spcPts val="1500"/>
                        </a:lnSpc>
                        <a:spcAft>
                          <a:spcPts val="0"/>
                        </a:spcAft>
                      </a:pPr>
                      <a:r>
                        <a:rPr kumimoji="1" lang="ja-JP" altLang="en-US" sz="1300" b="0" u="none" kern="1200" spc="-100" dirty="0" smtClean="0">
                          <a:solidFill>
                            <a:schemeClr val="dk1"/>
                          </a:solidFill>
                          <a:latin typeface="+mj-ea"/>
                          <a:ea typeface="+mn-ea"/>
                          <a:cs typeface="+mn-cs"/>
                        </a:rPr>
                        <a:t>（４）</a:t>
                      </a:r>
                      <a:r>
                        <a:rPr lang="ja-JP" altLang="en-US" sz="1300" kern="100" spc="-100" dirty="0" smtClean="0">
                          <a:solidFill>
                            <a:srgbClr val="00B050"/>
                          </a:solidFill>
                          <a:effectLst/>
                          <a:latin typeface="+mj-ea"/>
                          <a:ea typeface="+mj-ea"/>
                          <a:cs typeface="Times New Roman" panose="02020603050405020304" pitchFamily="18" charset="0"/>
                        </a:rPr>
                        <a:t>国小児がん拠点病院や国</a:t>
                      </a:r>
                      <a:r>
                        <a:rPr lang="ja-JP" altLang="en-US" sz="1300" kern="100" spc="-100" dirty="0" smtClean="0">
                          <a:effectLst/>
                          <a:latin typeface="+mj-ea"/>
                          <a:ea typeface="+mj-ea"/>
                          <a:cs typeface="Times New Roman" panose="02020603050405020304" pitchFamily="18" charset="0"/>
                        </a:rPr>
                        <a:t>小児がん連携病院、地域の医療機関等の多職種の診療従事者も参加する小児がんの診療、相談支援、がん登録及び臨床試験等に関する研修会等を毎年定期的に開催し、人材育成等に努めること。</a:t>
                      </a:r>
                    </a:p>
                  </a:txBody>
                  <a:tcPr marL="90170" marR="9017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i="0" u="none" strike="noStrike" kern="1200" cap="none" spc="-10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国どおりの要件としてはどうか。</a:t>
                      </a: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ja-JP" altLang="en-US" sz="1300" b="0" i="0" u="none" strike="noStrike" kern="1200" cap="none" spc="-10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人材育成等</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12</a:t>
            </a:r>
            <a:endParaRPr kumimoji="1" lang="ja-JP" altLang="en-US" sz="1600" b="1" dirty="0">
              <a:latin typeface="+mn-ea"/>
            </a:endParaRPr>
          </a:p>
        </p:txBody>
      </p:sp>
    </p:spTree>
    <p:extLst>
      <p:ext uri="{BB962C8B-B14F-4D97-AF65-F5344CB8AC3E}">
        <p14:creationId xmlns:p14="http://schemas.microsoft.com/office/powerpoint/2010/main" val="12984100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154644455"/>
              </p:ext>
            </p:extLst>
          </p:nvPr>
        </p:nvGraphicFramePr>
        <p:xfrm>
          <a:off x="59418" y="608021"/>
          <a:ext cx="9787164" cy="5516880"/>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marL="0" indent="0" algn="ctr"/>
                      <a:r>
                        <a:rPr lang="ja-JP" altLang="en-US" sz="1400" dirty="0" smtClean="0">
                          <a:latin typeface="+mj-ea"/>
                          <a:ea typeface="+mj-ea"/>
                        </a:rPr>
                        <a:t>４</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u="none" dirty="0" smtClean="0">
                          <a:latin typeface="+mj-ea"/>
                          <a:ea typeface="+mj-ea"/>
                        </a:rPr>
                        <a:t>３ 相談支援及び情報の収集提供</a:t>
                      </a:r>
                    </a:p>
                    <a:p>
                      <a:r>
                        <a:rPr kumimoji="1" lang="ja-JP" altLang="en-US" sz="1400" b="1" u="none" dirty="0" smtClean="0">
                          <a:latin typeface="+mj-ea"/>
                          <a:ea typeface="+mj-ea"/>
                        </a:rPr>
                        <a:t>（１）がん相談支援センター</a:t>
                      </a:r>
                    </a:p>
                    <a:p>
                      <a:r>
                        <a:rPr kumimoji="1" lang="ja-JP" altLang="en-US" sz="1400" u="none" dirty="0" smtClean="0">
                          <a:latin typeface="+mj-ea"/>
                          <a:ea typeface="+mj-ea"/>
                        </a:rPr>
                        <a:t>①から</a:t>
                      </a:r>
                      <a:r>
                        <a:rPr kumimoji="1" lang="ja-JP" altLang="en-US" sz="1400" u="sng" dirty="0" smtClean="0">
                          <a:latin typeface="+mj-ea"/>
                          <a:ea typeface="+mj-ea"/>
                        </a:rPr>
                        <a:t>⑤</a:t>
                      </a:r>
                      <a:r>
                        <a:rPr kumimoji="1" lang="ja-JP" altLang="en-US" sz="1400" u="none" dirty="0" smtClean="0">
                          <a:latin typeface="+mj-ea"/>
                          <a:ea typeface="+mj-ea"/>
                        </a:rPr>
                        <a:t>に掲げる相談支援を行う機能を有する部門（以下「がん相談支援センター」という。なお、</a:t>
                      </a:r>
                      <a:r>
                        <a:rPr kumimoji="1" lang="ja-JP" altLang="en-US" sz="1400" u="sng" dirty="0" smtClean="0">
                          <a:latin typeface="+mj-ea"/>
                          <a:ea typeface="+mj-ea"/>
                        </a:rPr>
                        <a:t>病院固有の名称との併記を認めた上で、「がん相談支援センター」と表記すること。</a:t>
                      </a:r>
                      <a:r>
                        <a:rPr kumimoji="1" lang="ja-JP" altLang="en-US" sz="1400" u="none" dirty="0" smtClean="0">
                          <a:latin typeface="+mj-ea"/>
                          <a:ea typeface="+mj-ea"/>
                        </a:rPr>
                        <a:t>）を設置し、当該部門において、アから</a:t>
                      </a:r>
                      <a:r>
                        <a:rPr kumimoji="1" lang="ja-JP" altLang="en-US" sz="1400" u="sng" dirty="0" smtClean="0">
                          <a:latin typeface="+mj-ea"/>
                          <a:ea typeface="+mj-ea"/>
                        </a:rPr>
                        <a:t>シ</a:t>
                      </a:r>
                      <a:r>
                        <a:rPr kumimoji="1" lang="ja-JP" altLang="en-US" sz="1400" u="none" dirty="0" smtClean="0">
                          <a:latin typeface="+mj-ea"/>
                          <a:ea typeface="+mj-ea"/>
                        </a:rPr>
                        <a:t>までに掲げる業務を行うこと。また、院内の見やすい場所にがん相談支援センターによる相談支援を受けられる旨の掲示をするなど、がん相談支援センターについて積極的に広報すること。</a:t>
                      </a:r>
                      <a:r>
                        <a:rPr kumimoji="1" lang="en-US" altLang="ja-JP" sz="1400" u="none" dirty="0" smtClean="0">
                          <a:latin typeface="+mj-ea"/>
                          <a:ea typeface="+mj-ea"/>
                        </a:rPr>
                        <a:t>【</a:t>
                      </a:r>
                      <a:r>
                        <a:rPr kumimoji="1" lang="ja-JP" altLang="en-US" sz="1400" u="none" dirty="0" smtClean="0">
                          <a:latin typeface="+mj-ea"/>
                          <a:ea typeface="+mj-ea"/>
                        </a:rPr>
                        <a:t>修正</a:t>
                      </a:r>
                      <a:r>
                        <a:rPr kumimoji="1" lang="en-US" altLang="ja-JP" sz="1400" u="none" dirty="0" smtClean="0">
                          <a:latin typeface="+mj-ea"/>
                          <a:ea typeface="+mj-ea"/>
                        </a:rPr>
                        <a:t>】</a:t>
                      </a:r>
                      <a:endParaRPr kumimoji="1" lang="ja-JP" altLang="en-US" sz="1400" u="none"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en-US" altLang="ja-JP" sz="1400" kern="100" dirty="0" smtClean="0">
                        <a:effectLst/>
                        <a:latin typeface="+mj-ea"/>
                        <a:ea typeface="+mj-ea"/>
                        <a:cs typeface="Times New Roman" panose="02020603050405020304" pitchFamily="18" charset="0"/>
                      </a:endParaRPr>
                    </a:p>
                    <a:p>
                      <a:pPr algn="just">
                        <a:spcAft>
                          <a:spcPts val="0"/>
                        </a:spcAft>
                      </a:pPr>
                      <a:endParaRPr lang="en-US" altLang="ja-JP" sz="1400" kern="100" dirty="0" smtClean="0">
                        <a:effectLst/>
                        <a:latin typeface="+mj-ea"/>
                        <a:ea typeface="+mj-ea"/>
                        <a:cs typeface="Times New Roman" panose="02020603050405020304" pitchFamily="18" charset="0"/>
                      </a:endParaRPr>
                    </a:p>
                    <a:p>
                      <a:pPr algn="just">
                        <a:spcAft>
                          <a:spcPts val="0"/>
                        </a:spcAft>
                      </a:pPr>
                      <a:r>
                        <a:rPr lang="ja-JP" altLang="en-US" sz="1400" kern="100" dirty="0" smtClean="0">
                          <a:effectLst/>
                          <a:latin typeface="+mj-ea"/>
                          <a:ea typeface="+mj-ea"/>
                          <a:cs typeface="Times New Roman" panose="02020603050405020304" pitchFamily="18" charset="0"/>
                        </a:rPr>
                        <a:t>①から⑤に掲げる相談支援を行う機能を有する部門（以下「がん相談支援センター」という。なお、病院固有の名称との併記を認めた上で、「がん相談支援センター」と表記すること。）を設置し、当該部門において、アからシまでに掲げる業務を行うこと。また、院内の見やすい場所にがん相談支援センターによる相談支援を受けられる旨の掲示をするなど、がん相談支援センターについて積極的に広報すること。</a:t>
                      </a:r>
                      <a:endParaRPr lang="en-US" altLang="ja-JP" sz="1400" kern="100" dirty="0" smtClean="0">
                        <a:effectLst/>
                        <a:latin typeface="+mj-ea"/>
                        <a:ea typeface="+mj-ea"/>
                        <a:cs typeface="Times New Roman" panose="02020603050405020304" pitchFamily="18" charset="0"/>
                      </a:endParaRPr>
                    </a:p>
                    <a:p>
                      <a:pPr algn="just">
                        <a:spcAft>
                          <a:spcPts val="0"/>
                        </a:spcAft>
                      </a:pPr>
                      <a:endParaRPr lang="ja-JP" sz="1400" kern="100" dirty="0">
                        <a:effectLst/>
                        <a:latin typeface="+mj-ea"/>
                        <a:ea typeface="+mj-ea"/>
                        <a:cs typeface="Times New Roman" panose="02020603050405020304" pitchFamily="18" charset="0"/>
                      </a:endParaRPr>
                    </a:p>
                  </a:txBody>
                  <a:tcPr marL="90170" marR="9017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国どおりの要件としてはどうか。</a:t>
                      </a:r>
                    </a:p>
                    <a:p>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932093">
                <a:tc>
                  <a:txBody>
                    <a:bodyPr/>
                    <a:lstStyle/>
                    <a:p>
                      <a:pPr marL="0" indent="0" algn="ctr"/>
                      <a:r>
                        <a:rPr lang="ja-JP" altLang="en-US" sz="1400" dirty="0" smtClean="0">
                          <a:latin typeface="+mj-ea"/>
                          <a:ea typeface="+mj-ea"/>
                        </a:rPr>
                        <a:t>４</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　小児がん患者及びＡＹＡ世代にあるがん患者に対しては、小児・ＡＹＡ世代のがんに関する一般的な情報提供、療育・発達への支援等に加えて、ライフステージに応じた長期的な視点から、他の医療機関や行政機関、</a:t>
                      </a:r>
                      <a:r>
                        <a:rPr kumimoji="1" lang="ja-JP" altLang="en-US" sz="1400" u="sng" dirty="0" smtClean="0">
                          <a:latin typeface="+mj-ea"/>
                          <a:ea typeface="+mj-ea"/>
                        </a:rPr>
                        <a:t>教育機関等</a:t>
                      </a:r>
                      <a:r>
                        <a:rPr kumimoji="1" lang="ja-JP" altLang="en-US" sz="1400" u="none" dirty="0" smtClean="0">
                          <a:latin typeface="+mj-ea"/>
                          <a:ea typeface="+mj-ea"/>
                        </a:rPr>
                        <a:t>と連携し、就学・就労・生殖医療等への相談対応や患者活動への支援等の幅広い相談支援が必要となることに十分に留意すること。また、患者のみならず、患者のきょうだいを含めその家族に対する支援も行うこと。</a:t>
                      </a:r>
                      <a:endParaRPr kumimoji="1" lang="en-US" altLang="ja-JP" sz="1400" u="none" dirty="0" smtClean="0">
                        <a:latin typeface="+mj-ea"/>
                        <a:ea typeface="+mj-ea"/>
                      </a:endParaRPr>
                    </a:p>
                    <a:p>
                      <a:r>
                        <a:rPr kumimoji="1" lang="en-US" altLang="ja-JP" sz="1400" u="none" dirty="0" smtClean="0">
                          <a:latin typeface="+mj-ea"/>
                          <a:ea typeface="+mj-ea"/>
                        </a:rPr>
                        <a:t>【</a:t>
                      </a:r>
                      <a:r>
                        <a:rPr kumimoji="1" lang="ja-JP" altLang="en-US" sz="1400" u="none" dirty="0" smtClean="0">
                          <a:latin typeface="+mj-ea"/>
                          <a:ea typeface="+mj-ea"/>
                        </a:rPr>
                        <a:t>修正</a:t>
                      </a:r>
                      <a:r>
                        <a:rPr kumimoji="1" lang="en-US" altLang="ja-JP" sz="1400" u="none" dirty="0" smtClean="0">
                          <a:latin typeface="+mj-ea"/>
                          <a:ea typeface="+mj-ea"/>
                        </a:rPr>
                        <a:t>】</a:t>
                      </a:r>
                      <a:endParaRPr kumimoji="1" lang="ja-JP" altLang="en-US" sz="1400" u="none"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r>
                        <a:rPr lang="ja-JP" altLang="en-US" sz="1400" kern="100" dirty="0" smtClean="0">
                          <a:effectLst/>
                          <a:latin typeface="+mj-ea"/>
                          <a:ea typeface="+mj-ea"/>
                          <a:cs typeface="Times New Roman" panose="02020603050405020304" pitchFamily="18" charset="0"/>
                        </a:rPr>
                        <a:t>　小児がん患者及びＡＹＡ世代にあるがん患者に対しては、小児・ＡＹＡ世代のがんに関する一般的な情報提供、療育・発達への支援等に加えて、ライフステージに応じた長期的な視点から、他の医療機関や行政機関、教育機関等と連携し、就学・就労・生殖医療等への相談対応や患者活動への支援等の幅広い相談支援が必要となることに十分に留意すること。また、患者のみならず、患者のきょうだいを含めその家族に対する支援も行うこと。</a:t>
                      </a:r>
                      <a:endParaRPr lang="ja-JP" sz="1400" kern="100" dirty="0">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国どおりの要件としてはどうか。</a:t>
                      </a:r>
                    </a:p>
                    <a:p>
                      <a:endParaRPr kumimoji="1" lang="ja-JP" altLang="en-US" sz="1400" kern="1200" dirty="0" smtClean="0">
                        <a:solidFill>
                          <a:schemeClr val="dk1"/>
                        </a:solidFill>
                        <a:latin typeface="+mj-ea"/>
                        <a:ea typeface="+mn-ea"/>
                        <a:cs typeface="+mn-cs"/>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202922"/>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相談支援及び情報の収集提供</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13</a:t>
            </a:r>
            <a:endParaRPr kumimoji="1" lang="ja-JP" altLang="en-US" sz="1600" b="1" dirty="0">
              <a:latin typeface="+mn-ea"/>
            </a:endParaRPr>
          </a:p>
        </p:txBody>
      </p:sp>
    </p:spTree>
    <p:extLst>
      <p:ext uri="{BB962C8B-B14F-4D97-AF65-F5344CB8AC3E}">
        <p14:creationId xmlns:p14="http://schemas.microsoft.com/office/powerpoint/2010/main" val="552267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441423396"/>
              </p:ext>
            </p:extLst>
          </p:nvPr>
        </p:nvGraphicFramePr>
        <p:xfrm>
          <a:off x="118836" y="466354"/>
          <a:ext cx="9553198" cy="5994144"/>
        </p:xfrm>
        <a:graphic>
          <a:graphicData uri="http://schemas.openxmlformats.org/drawingml/2006/table">
            <a:tbl>
              <a:tblPr firstRow="1" bandRow="1">
                <a:tableStyleId>{5C22544A-7EE6-4342-B048-85BDC9FD1C3A}</a:tableStyleId>
              </a:tblPr>
              <a:tblGrid>
                <a:gridCol w="401398">
                  <a:extLst>
                    <a:ext uri="{9D8B030D-6E8A-4147-A177-3AD203B41FA5}">
                      <a16:colId xmlns:a16="http://schemas.microsoft.com/office/drawing/2014/main" val="465073876"/>
                    </a:ext>
                  </a:extLst>
                </a:gridCol>
                <a:gridCol w="3688295">
                  <a:extLst>
                    <a:ext uri="{9D8B030D-6E8A-4147-A177-3AD203B41FA5}">
                      <a16:colId xmlns:a16="http://schemas.microsoft.com/office/drawing/2014/main" val="3628153611"/>
                    </a:ext>
                  </a:extLst>
                </a:gridCol>
                <a:gridCol w="3635791">
                  <a:extLst>
                    <a:ext uri="{9D8B030D-6E8A-4147-A177-3AD203B41FA5}">
                      <a16:colId xmlns:a16="http://schemas.microsoft.com/office/drawing/2014/main" val="3642746718"/>
                    </a:ext>
                  </a:extLst>
                </a:gridCol>
                <a:gridCol w="1827714">
                  <a:extLst>
                    <a:ext uri="{9D8B030D-6E8A-4147-A177-3AD203B41FA5}">
                      <a16:colId xmlns:a16="http://schemas.microsoft.com/office/drawing/2014/main" val="93627630"/>
                    </a:ext>
                  </a:extLst>
                </a:gridCol>
              </a:tblGrid>
              <a:tr h="451405">
                <a:tc>
                  <a:txBody>
                    <a:bodyPr/>
                    <a:lstStyle/>
                    <a:p>
                      <a:pPr algn="ctr">
                        <a:lnSpc>
                          <a:spcPts val="1500"/>
                        </a:lnSpc>
                      </a:pP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00"/>
                        </a:lnSpc>
                      </a:pP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500"/>
                        </a:lnSpc>
                      </a:pPr>
                      <a:r>
                        <a:rPr kumimoji="1" lang="ja-JP" altLang="en-US" sz="1400" dirty="0" smtClean="0">
                          <a:solidFill>
                            <a:schemeClr val="tx1"/>
                          </a:solidFill>
                          <a:latin typeface="Meiryo UI" panose="020B0604030504040204" pitchFamily="50" charset="-128"/>
                          <a:ea typeface="Meiryo UI" panose="020B0604030504040204" pitchFamily="50" charset="-128"/>
                        </a:rPr>
                        <a:t>備　　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885301">
                <a:tc>
                  <a:txBody>
                    <a:bodyPr/>
                    <a:lstStyle/>
                    <a:p>
                      <a:pPr marL="0" indent="0" algn="ctr">
                        <a:lnSpc>
                          <a:spcPts val="1500"/>
                        </a:lnSpc>
                      </a:pPr>
                      <a:r>
                        <a:rPr lang="ja-JP" altLang="en-US" sz="1400" dirty="0" smtClean="0">
                          <a:latin typeface="+mj-ea"/>
                          <a:ea typeface="+mj-ea"/>
                        </a:rPr>
                        <a:t>４</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00"/>
                        </a:lnSpc>
                      </a:pPr>
                      <a:r>
                        <a:rPr kumimoji="1" lang="ja-JP" altLang="en-US" sz="1400" u="sng" dirty="0" smtClean="0">
                          <a:latin typeface="+mj-ea"/>
                          <a:ea typeface="+mj-ea"/>
                        </a:rPr>
                        <a:t>① 国立研究開発法人国立がん研究センター（以下「国立がん研究センター」という。）による「がん相談支援センター相談員基礎研修」（１）（２）を受講後、国立研究開発法人国立成育医療研究センターが実施する「小児がん相談員専門研修」を修了した専任の相談支援に携わる者を１人以上配置すること。相談支援に携わる者は、対応の質の向上のために、「小児がん拠点病院相談員継続研修」等により定期的な知識の更新に努めること。なお、当該相談支援に携わる者は、看護師等の他、社会福祉士もしくは精神保健福祉士の資格を有することが望ましい。</a:t>
                      </a:r>
                      <a:r>
                        <a:rPr kumimoji="1" lang="en-US" altLang="ja-JP" sz="1400" u="sng" dirty="0" smtClean="0">
                          <a:latin typeface="+mj-ea"/>
                          <a:ea typeface="+mj-ea"/>
                        </a:rPr>
                        <a:t>【</a:t>
                      </a:r>
                      <a:r>
                        <a:rPr kumimoji="1" lang="ja-JP" altLang="en-US" sz="1400" u="sng" dirty="0" smtClean="0">
                          <a:latin typeface="+mj-ea"/>
                          <a:ea typeface="+mj-ea"/>
                        </a:rPr>
                        <a:t>修正</a:t>
                      </a:r>
                      <a:r>
                        <a:rPr kumimoji="1" lang="en-US" altLang="ja-JP" sz="1400" u="sng" dirty="0" smtClean="0">
                          <a:latin typeface="+mj-ea"/>
                          <a:ea typeface="+mj-ea"/>
                        </a:rPr>
                        <a:t>】</a:t>
                      </a:r>
                      <a:endParaRPr kumimoji="1" lang="ja-JP" altLang="en-US" sz="1400" u="sng" dirty="0" smtClean="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500"/>
                        </a:lnSpc>
                        <a:spcAft>
                          <a:spcPts val="0"/>
                        </a:spcAft>
                      </a:pPr>
                      <a:r>
                        <a:rPr lang="ja-JP" altLang="en-US" sz="1400" u="none" kern="100" dirty="0" smtClean="0">
                          <a:effectLst/>
                          <a:latin typeface="+mj-ea"/>
                          <a:ea typeface="+mj-ea"/>
                          <a:cs typeface="Times New Roman" panose="02020603050405020304" pitchFamily="18" charset="0"/>
                        </a:rPr>
                        <a:t>① 国立研究開発法人国立がん研究センター（以下「国立がん研究センター」という。）による「がん相談支援センター相談員基礎研修」（１）（２）を受講後、国立研究開発法人国立成育医療研究センターが実施する「小児がん相談員専門研修」を修了した専任の相談支援に携わる者を１人以上配置すること。相談支援に携わる者は、対応の質の向上のために、「小児がん拠点病院相談員継続研修」等により定期的な知識の更新に努めること。なお、当該相談支援に携わる者は、看護師等の他、社会福祉士もしくは精神保健福祉士の資格を有することが望ましい。</a:t>
                      </a:r>
                      <a:endParaRPr lang="ja-JP" sz="1400" u="none" kern="100" dirty="0">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00"/>
                        </a:lnSpc>
                      </a:pPr>
                      <a:r>
                        <a:rPr kumimoji="1" lang="ja-JP" altLang="en-US" sz="1400" dirty="0" smtClean="0">
                          <a:latin typeface="+mj-ea"/>
                          <a:ea typeface="+mj-ea"/>
                        </a:rPr>
                        <a:t>国どおりの要件としてはどうか。</a:t>
                      </a:r>
                    </a:p>
                    <a:p>
                      <a:pPr>
                        <a:lnSpc>
                          <a:spcPts val="1500"/>
                        </a:lnSpc>
                      </a:pPr>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2657438">
                <a:tc>
                  <a:txBody>
                    <a:bodyPr/>
                    <a:lstStyle/>
                    <a:p>
                      <a:pPr marL="0" indent="0" algn="ctr">
                        <a:lnSpc>
                          <a:spcPts val="1500"/>
                        </a:lnSpc>
                      </a:pPr>
                      <a:r>
                        <a:rPr lang="ja-JP" altLang="en-US" sz="1400" dirty="0" smtClean="0">
                          <a:latin typeface="+mj-ea"/>
                          <a:ea typeface="+mj-ea"/>
                        </a:rPr>
                        <a:t>５</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00"/>
                        </a:lnSpc>
                      </a:pPr>
                      <a:r>
                        <a:rPr kumimoji="1" lang="ja-JP" altLang="en-US" sz="1400" u="none" dirty="0" smtClean="0">
                          <a:latin typeface="+mj-ea"/>
                          <a:ea typeface="+mj-ea"/>
                        </a:rPr>
                        <a:t>④ 小児がん患者及びその家族が心の悩みや体験等を語り合うための患者サロン等の場を設けること。</a:t>
                      </a:r>
                      <a:r>
                        <a:rPr kumimoji="1" lang="ja-JP" altLang="en-US" sz="1400" u="sng" dirty="0" smtClean="0">
                          <a:latin typeface="+mj-ea"/>
                          <a:ea typeface="+mj-ea"/>
                        </a:rPr>
                        <a:t>その際には、十分な経験を持つ患者団体等と連携して実施するよう努めること。なお、オンライン環境でも開催できることが望ましい。</a:t>
                      </a:r>
                      <a:r>
                        <a:rPr kumimoji="1" lang="en-US" altLang="ja-JP" sz="1400" u="sng" dirty="0" smtClean="0">
                          <a:latin typeface="+mj-ea"/>
                          <a:ea typeface="+mj-ea"/>
                        </a:rPr>
                        <a:t>【</a:t>
                      </a:r>
                      <a:r>
                        <a:rPr kumimoji="1" lang="ja-JP" altLang="en-US" sz="1400" u="sng" dirty="0" smtClean="0">
                          <a:solidFill>
                            <a:srgbClr val="FF0000"/>
                          </a:solidFill>
                          <a:latin typeface="+mj-ea"/>
                          <a:ea typeface="+mj-ea"/>
                        </a:rPr>
                        <a:t>一部</a:t>
                      </a:r>
                      <a:r>
                        <a:rPr kumimoji="1" lang="ja-JP" altLang="en-US" sz="1400" u="sng" dirty="0" smtClean="0">
                          <a:latin typeface="+mj-ea"/>
                          <a:ea typeface="+mj-ea"/>
                        </a:rPr>
                        <a:t>新規</a:t>
                      </a:r>
                      <a:r>
                        <a:rPr kumimoji="1" lang="en-US" altLang="ja-JP" sz="1400" u="sng" dirty="0" smtClean="0">
                          <a:latin typeface="+mj-ea"/>
                          <a:ea typeface="+mj-ea"/>
                        </a:rPr>
                        <a:t>】</a:t>
                      </a:r>
                    </a:p>
                    <a:p>
                      <a:pPr>
                        <a:lnSpc>
                          <a:spcPts val="1500"/>
                        </a:lnSpc>
                      </a:pPr>
                      <a:endParaRPr kumimoji="1" lang="ja-JP" altLang="en-US" sz="1400" u="sng" dirty="0" smtClean="0">
                        <a:latin typeface="+mj-ea"/>
                        <a:ea typeface="+mj-ea"/>
                      </a:endParaRPr>
                    </a:p>
                    <a:p>
                      <a:pPr>
                        <a:lnSpc>
                          <a:spcPts val="1500"/>
                        </a:lnSpc>
                      </a:pPr>
                      <a:r>
                        <a:rPr kumimoji="1" lang="ja-JP" altLang="en-US" sz="1400" u="sng" dirty="0" smtClean="0">
                          <a:latin typeface="+mj-ea"/>
                          <a:ea typeface="+mj-ea"/>
                        </a:rPr>
                        <a:t>⑤ がん相談支援センターについて、診療の経過の中で患者が必要とするときに確実に利用できるよう繰り返し案内を行うこと。なお、がん治療の終了後も長期的に利用可能な旨も併せて説明すること</a:t>
                      </a:r>
                      <a:r>
                        <a:rPr kumimoji="1" lang="ja-JP" altLang="en-US" sz="1400" u="none" dirty="0" smtClean="0">
                          <a:latin typeface="+mj-ea"/>
                          <a:ea typeface="+mj-ea"/>
                        </a:rPr>
                        <a:t>。</a:t>
                      </a:r>
                      <a:r>
                        <a:rPr kumimoji="1" lang="en-US" altLang="ja-JP" sz="1400" u="none" dirty="0" smtClean="0">
                          <a:latin typeface="+mj-ea"/>
                          <a:ea typeface="+mj-ea"/>
                        </a:rPr>
                        <a:t>【</a:t>
                      </a:r>
                      <a:r>
                        <a:rPr kumimoji="1" lang="ja-JP" altLang="en-US" sz="1400" u="none" dirty="0" smtClean="0">
                          <a:latin typeface="+mj-ea"/>
                          <a:ea typeface="+mj-ea"/>
                        </a:rPr>
                        <a:t>新規</a:t>
                      </a:r>
                      <a:r>
                        <a:rPr kumimoji="1" lang="en-US" altLang="ja-JP" sz="1400" u="none" dirty="0" smtClean="0">
                          <a:latin typeface="+mj-ea"/>
                          <a:ea typeface="+mj-ea"/>
                        </a:rPr>
                        <a:t>】</a:t>
                      </a:r>
                      <a:endParaRPr kumimoji="1" lang="ja-JP" altLang="en-US" sz="1400" u="none" dirty="0" smtClean="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500"/>
                        </a:lnSpc>
                        <a:spcAft>
                          <a:spcPts val="0"/>
                        </a:spcAft>
                      </a:pPr>
                      <a:r>
                        <a:rPr lang="ja-JP" altLang="en-US" sz="1400" u="none" kern="100" dirty="0" smtClean="0">
                          <a:effectLst/>
                          <a:latin typeface="+mj-ea"/>
                          <a:ea typeface="+mj-ea"/>
                          <a:cs typeface="Times New Roman" panose="02020603050405020304" pitchFamily="18" charset="0"/>
                        </a:rPr>
                        <a:t>④ 小児がん患者及びその家族が心の悩みや体験等を語り合うための患者サロン等の場を設けること。その際には、十分な経験を持つ患者団体等と連携して実施するよう努めること。なお、オンライン環境でも開催できることが望ましい。</a:t>
                      </a:r>
                      <a:endParaRPr lang="en-US" altLang="ja-JP" sz="1400" u="none" kern="100" dirty="0" smtClean="0">
                        <a:effectLst/>
                        <a:latin typeface="+mj-ea"/>
                        <a:ea typeface="+mj-ea"/>
                        <a:cs typeface="Times New Roman" panose="02020603050405020304" pitchFamily="18" charset="0"/>
                      </a:endParaRPr>
                    </a:p>
                    <a:p>
                      <a:pPr algn="just">
                        <a:lnSpc>
                          <a:spcPts val="1500"/>
                        </a:lnSpc>
                        <a:spcAft>
                          <a:spcPts val="0"/>
                        </a:spcAft>
                      </a:pPr>
                      <a:endParaRPr lang="en-US" altLang="ja-JP" sz="1400" u="none" kern="100" dirty="0" smtClean="0">
                        <a:effectLst/>
                        <a:latin typeface="+mj-ea"/>
                        <a:ea typeface="+mj-ea"/>
                        <a:cs typeface="Times New Roman" panose="02020603050405020304" pitchFamily="18" charset="0"/>
                      </a:endParaRPr>
                    </a:p>
                    <a:p>
                      <a:pPr algn="just">
                        <a:lnSpc>
                          <a:spcPts val="1500"/>
                        </a:lnSpc>
                        <a:spcAft>
                          <a:spcPts val="0"/>
                        </a:spcAft>
                      </a:pPr>
                      <a:r>
                        <a:rPr lang="ja-JP" altLang="en-US" sz="1400" u="none" kern="100" dirty="0" smtClean="0">
                          <a:effectLst/>
                          <a:latin typeface="+mj-ea"/>
                          <a:ea typeface="+mj-ea"/>
                          <a:cs typeface="Times New Roman" panose="02020603050405020304" pitchFamily="18" charset="0"/>
                        </a:rPr>
                        <a:t>⑤ がん相談支援センターについて、診療の経過の中で患者が必要とするときに確実に利用できるよう繰り返し案内を行うこと。なお、がん治療の終了後も長期的に利用可能な旨も併せて説明すること。</a:t>
                      </a:r>
                      <a:endParaRPr lang="ja-JP" sz="1400" u="none" kern="100" dirty="0">
                        <a:effectLst/>
                        <a:latin typeface="+mj-ea"/>
                        <a:ea typeface="+mj-ea"/>
                        <a:cs typeface="Times New Roman" panose="02020603050405020304" pitchFamily="18" charset="0"/>
                      </a:endParaRPr>
                    </a:p>
                  </a:txBody>
                  <a:tcPr marL="90170" marR="901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500"/>
                        </a:lnSpc>
                      </a:pPr>
                      <a:r>
                        <a:rPr kumimoji="1" lang="ja-JP" altLang="en-US" sz="1400" dirty="0" smtClean="0">
                          <a:latin typeface="+mj-ea"/>
                          <a:ea typeface="+mj-ea"/>
                        </a:rPr>
                        <a:t>国どおりの要件としてはどうか。</a:t>
                      </a:r>
                    </a:p>
                    <a:p>
                      <a:pPr>
                        <a:lnSpc>
                          <a:spcPts val="1500"/>
                        </a:lnSpc>
                      </a:pPr>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202922"/>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相談支援及び情報の収集提供</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14</a:t>
            </a:r>
            <a:endParaRPr kumimoji="1" lang="ja-JP" altLang="en-US" sz="1600" b="1" dirty="0">
              <a:latin typeface="+mn-ea"/>
            </a:endParaRPr>
          </a:p>
        </p:txBody>
      </p:sp>
    </p:spTree>
    <p:extLst>
      <p:ext uri="{BB962C8B-B14F-4D97-AF65-F5344CB8AC3E}">
        <p14:creationId xmlns:p14="http://schemas.microsoft.com/office/powerpoint/2010/main" val="604676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584809311"/>
              </p:ext>
            </p:extLst>
          </p:nvPr>
        </p:nvGraphicFramePr>
        <p:xfrm>
          <a:off x="59418" y="608021"/>
          <a:ext cx="9787164" cy="4867242"/>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295473">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624317">
                <a:tc rowSpan="6">
                  <a:txBody>
                    <a:bodyPr/>
                    <a:lstStyle/>
                    <a:p>
                      <a:pPr marL="0" indent="0" algn="ctr"/>
                      <a:r>
                        <a:rPr lang="ja-JP" altLang="en-US" sz="1400" dirty="0" smtClean="0">
                          <a:latin typeface="+mj-ea"/>
                          <a:ea typeface="+mj-ea"/>
                        </a:rPr>
                        <a:t>５</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＜がん相談支援センターの業務＞</a:t>
                      </a:r>
                      <a:r>
                        <a:rPr kumimoji="1" lang="en-US" altLang="ja-JP" sz="1400" u="none" dirty="0" smtClean="0">
                          <a:latin typeface="+mj-ea"/>
                          <a:ea typeface="+mj-ea"/>
                        </a:rPr>
                        <a:t>【</a:t>
                      </a:r>
                      <a:r>
                        <a:rPr kumimoji="1" lang="ja-JP" altLang="en-US" sz="1400" u="none" dirty="0" smtClean="0">
                          <a:solidFill>
                            <a:srgbClr val="FF0000"/>
                          </a:solidFill>
                          <a:latin typeface="+mj-ea"/>
                          <a:ea typeface="+mj-ea"/>
                        </a:rPr>
                        <a:t>修正</a:t>
                      </a:r>
                      <a:r>
                        <a:rPr kumimoji="1" lang="en-US" altLang="ja-JP" sz="1400" u="none" dirty="0" smtClean="0">
                          <a:latin typeface="+mj-ea"/>
                          <a:ea typeface="+mj-ea"/>
                        </a:rPr>
                        <a:t>】</a:t>
                      </a:r>
                    </a:p>
                    <a:p>
                      <a:r>
                        <a:rPr kumimoji="1" lang="ja-JP" altLang="en-US" sz="1400" u="sng" dirty="0" smtClean="0">
                          <a:latin typeface="+mj-ea"/>
                          <a:ea typeface="+mj-ea"/>
                        </a:rPr>
                        <a:t>エ 小児・ＡＹＡ世代のがん患者の発育、教育、就学、就労等の療養上の相談及び支援（なお、自施設での対応が困難な場合は、がん診療連携拠点病院等のがん相談支援センター等と連携を図り、適切に対応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en-US" altLang="ja-JP" sz="1400" kern="100" dirty="0" smtClean="0">
                        <a:effectLst/>
                        <a:latin typeface="+mj-ea"/>
                        <a:ea typeface="+mj-ea"/>
                        <a:cs typeface="Times New Roman" panose="02020603050405020304" pitchFamily="18" charset="0"/>
                      </a:endParaRPr>
                    </a:p>
                    <a:p>
                      <a:pPr algn="just">
                        <a:spcAft>
                          <a:spcPts val="0"/>
                        </a:spcAft>
                      </a:pPr>
                      <a:r>
                        <a:rPr lang="ja-JP" altLang="en-US" sz="1400" kern="100" dirty="0" smtClean="0">
                          <a:effectLst/>
                          <a:latin typeface="+mj-ea"/>
                          <a:ea typeface="+mj-ea"/>
                          <a:cs typeface="Times New Roman" panose="02020603050405020304" pitchFamily="18" charset="0"/>
                        </a:rPr>
                        <a:t>エ 小児・ＡＹＡ世代のがん患者の発育、教育、就学、就労等の療養上の相談及び支援（なお、自施設での対応が困難な場合は、</a:t>
                      </a:r>
                      <a:r>
                        <a:rPr lang="ja-JP" altLang="en-US" sz="1400" kern="100" dirty="0" smtClean="0">
                          <a:solidFill>
                            <a:srgbClr val="00B050"/>
                          </a:solidFill>
                          <a:effectLst/>
                          <a:latin typeface="+mj-ea"/>
                          <a:ea typeface="+mj-ea"/>
                          <a:cs typeface="Times New Roman" panose="02020603050405020304" pitchFamily="18" charset="0"/>
                        </a:rPr>
                        <a:t>国及び府の成人がん拠点病院</a:t>
                      </a:r>
                      <a:r>
                        <a:rPr lang="ja-JP" altLang="en-US" sz="1400" kern="100" dirty="0" smtClean="0">
                          <a:effectLst/>
                          <a:latin typeface="+mj-ea"/>
                          <a:ea typeface="+mj-ea"/>
                          <a:cs typeface="Times New Roman" panose="02020603050405020304" pitchFamily="18" charset="0"/>
                        </a:rPr>
                        <a:t>等のがん相談支援センター等と連携を図り、適切に対応すること）</a:t>
                      </a:r>
                    </a:p>
                  </a:txBody>
                  <a:tcPr marL="90170" marR="9017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6">
                  <a:txBody>
                    <a:bodyPr/>
                    <a:lstStyle/>
                    <a:p>
                      <a:r>
                        <a:rPr kumimoji="1" lang="ja-JP" altLang="en-US" sz="1400" dirty="0" smtClean="0">
                          <a:latin typeface="+mj-ea"/>
                          <a:ea typeface="+mj-ea"/>
                        </a:rPr>
                        <a:t>国どおりの要件としてはどうか。</a:t>
                      </a:r>
                    </a:p>
                    <a:p>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592893">
                <a:tc vMerge="1">
                  <a:txBody>
                    <a:bodyPr/>
                    <a:lstStyle/>
                    <a:p>
                      <a:pPr marL="0" indent="0" algn="ct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dirty="0" smtClean="0">
                          <a:latin typeface="+mj-ea"/>
                          <a:ea typeface="+mj-ea"/>
                        </a:rPr>
                        <a:t>オ がん・生殖医療に関する相談及び支援</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rgbClr val="FF0000"/>
                          </a:solidFill>
                          <a:latin typeface="+mj-ea"/>
                          <a:ea typeface="+mn-ea"/>
                          <a:cs typeface="+mn-cs"/>
                        </a:rPr>
                        <a:t>新規</a:t>
                      </a:r>
                      <a:r>
                        <a:rPr kumimoji="1" lang="en-US" altLang="ja-JP" sz="1400" u="none" kern="1200" dirty="0" smtClean="0">
                          <a:solidFill>
                            <a:schemeClr val="dk1"/>
                          </a:solidFill>
                          <a:latin typeface="+mj-ea"/>
                          <a:ea typeface="+mn-ea"/>
                          <a:cs typeface="+mn-cs"/>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がん・生殖医療に関する相談及び支援</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87778072"/>
                  </a:ext>
                </a:extLst>
              </a:tr>
              <a:tr h="502304">
                <a:tc vMerge="1">
                  <a:txBody>
                    <a:bodyPr/>
                    <a:lstStyle/>
                    <a:p>
                      <a:pPr marL="0" indent="0" algn="ct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sng" dirty="0" smtClean="0">
                          <a:latin typeface="+mj-ea"/>
                          <a:ea typeface="+mj-ea"/>
                        </a:rPr>
                        <a:t>カ 長期フォローアップに関する相談及び支援</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rgbClr val="FF0000"/>
                          </a:solidFill>
                          <a:latin typeface="+mj-ea"/>
                          <a:ea typeface="+mn-ea"/>
                          <a:cs typeface="+mn-cs"/>
                        </a:rPr>
                        <a:t>新規</a:t>
                      </a:r>
                      <a:r>
                        <a:rPr kumimoji="1" lang="en-US" altLang="ja-JP" sz="1400" u="none" kern="1200" dirty="0" smtClean="0">
                          <a:solidFill>
                            <a:schemeClr val="dk1"/>
                          </a:solidFill>
                          <a:latin typeface="+mj-ea"/>
                          <a:ea typeface="+mn-ea"/>
                          <a:cs typeface="+mn-cs"/>
                        </a:rPr>
                        <a:t>】</a:t>
                      </a:r>
                      <a:endParaRPr kumimoji="1" lang="ja-JP" altLang="en-US" sz="1400" u="sng" dirty="0" smtClean="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長期フォローアップに関する相談及び支援</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09561944"/>
                  </a:ext>
                </a:extLst>
              </a:tr>
              <a:tr h="409746">
                <a:tc vMerge="1">
                  <a:txBody>
                    <a:bodyPr/>
                    <a:lstStyle/>
                    <a:p>
                      <a:pPr marL="0" indent="0" algn="ct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sng" dirty="0" smtClean="0">
                          <a:latin typeface="+mj-ea"/>
                          <a:ea typeface="+mj-ea"/>
                        </a:rPr>
                        <a:t>キ がんゲノム医療に関する相談及び支援</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rgbClr val="FF0000"/>
                          </a:solidFill>
                          <a:latin typeface="+mj-ea"/>
                          <a:ea typeface="+mn-ea"/>
                          <a:cs typeface="+mn-cs"/>
                        </a:rPr>
                        <a:t>新規</a:t>
                      </a:r>
                      <a:r>
                        <a:rPr kumimoji="1" lang="en-US" altLang="ja-JP" sz="1400" u="none" kern="1200" dirty="0" smtClean="0">
                          <a:solidFill>
                            <a:schemeClr val="dk1"/>
                          </a:solidFill>
                          <a:latin typeface="+mj-ea"/>
                          <a:ea typeface="+mn-ea"/>
                          <a:cs typeface="+mn-cs"/>
                        </a:rPr>
                        <a:t>】</a:t>
                      </a:r>
                      <a:endParaRPr kumimoji="1" lang="ja-JP" altLang="en-US" sz="1400" u="sng" dirty="0" smtClean="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がんゲノム医療に関する相談及び支援</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51613486"/>
                  </a:ext>
                </a:extLst>
              </a:tr>
              <a:tr h="523700">
                <a:tc vMerge="1">
                  <a:txBody>
                    <a:bodyPr/>
                    <a:lstStyle/>
                    <a:p>
                      <a:pPr marL="0" indent="0" algn="ct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sng" dirty="0" smtClean="0">
                          <a:latin typeface="+mj-ea"/>
                          <a:ea typeface="+mj-ea"/>
                        </a:rPr>
                        <a:t>ク アピアランスケア（注</a:t>
                      </a:r>
                      <a:r>
                        <a:rPr kumimoji="1" lang="en-US" altLang="ja-JP" sz="1400" u="sng" dirty="0" smtClean="0">
                          <a:latin typeface="+mj-ea"/>
                          <a:ea typeface="+mj-ea"/>
                        </a:rPr>
                        <a:t>10</a:t>
                      </a:r>
                      <a:r>
                        <a:rPr kumimoji="1" lang="ja-JP" altLang="en-US" sz="1400" u="sng" dirty="0" smtClean="0">
                          <a:latin typeface="+mj-ea"/>
                          <a:ea typeface="+mj-ea"/>
                        </a:rPr>
                        <a:t>）に関する相談及び支援</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rgbClr val="FF0000"/>
                          </a:solidFill>
                          <a:latin typeface="+mj-ea"/>
                          <a:ea typeface="+mn-ea"/>
                          <a:cs typeface="+mn-cs"/>
                        </a:rPr>
                        <a:t>新規</a:t>
                      </a:r>
                      <a:r>
                        <a:rPr kumimoji="1" lang="en-US" altLang="ja-JP" sz="1400" u="none" kern="1200" dirty="0" smtClean="0">
                          <a:solidFill>
                            <a:schemeClr val="dk1"/>
                          </a:solidFill>
                          <a:latin typeface="+mj-ea"/>
                          <a:ea typeface="+mn-ea"/>
                          <a:cs typeface="+mn-cs"/>
                        </a:rPr>
                        <a:t>】</a:t>
                      </a:r>
                      <a:endParaRPr kumimoji="1" lang="ja-JP" altLang="en-US" sz="1400" u="sng" dirty="0" smtClean="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アピアランスケアに関する相談及び支援</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0741474"/>
                  </a:ext>
                </a:extLst>
              </a:tr>
              <a:tr h="785212">
                <a:tc vMerge="1">
                  <a:txBody>
                    <a:bodyPr/>
                    <a:lstStyle/>
                    <a:p>
                      <a:pPr marL="0" indent="0" algn="ct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sng" dirty="0" smtClean="0">
                          <a:latin typeface="+mj-ea"/>
                          <a:ea typeface="+mj-ea"/>
                        </a:rPr>
                        <a:t>ケ 患者のきょうだいを含めその家族に対する支援</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rgbClr val="FF0000"/>
                          </a:solidFill>
                          <a:latin typeface="+mj-ea"/>
                          <a:ea typeface="+mn-ea"/>
                          <a:cs typeface="+mn-cs"/>
                        </a:rPr>
                        <a:t>新規</a:t>
                      </a:r>
                      <a:r>
                        <a:rPr kumimoji="1" lang="en-US" altLang="ja-JP" sz="1400" u="none" kern="1200" dirty="0" smtClean="0">
                          <a:solidFill>
                            <a:schemeClr val="dk1"/>
                          </a:solidFill>
                          <a:latin typeface="+mj-ea"/>
                          <a:ea typeface="+mn-ea"/>
                          <a:cs typeface="+mn-cs"/>
                        </a:rPr>
                        <a:t>】</a:t>
                      </a:r>
                      <a:endParaRPr kumimoji="1" lang="ja-JP" altLang="en-US" sz="1400" u="sng" dirty="0" smtClean="0">
                        <a:latin typeface="+mj-ea"/>
                        <a:ea typeface="+mj-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患者のきょうだいを含めその家族に対する支援</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02029810"/>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相談支援及び情報の収集提供</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15</a:t>
            </a:r>
            <a:endParaRPr kumimoji="1" lang="ja-JP" altLang="en-US" sz="1600" b="1" dirty="0">
              <a:latin typeface="+mn-ea"/>
            </a:endParaRPr>
          </a:p>
        </p:txBody>
      </p:sp>
    </p:spTree>
    <p:extLst>
      <p:ext uri="{BB962C8B-B14F-4D97-AF65-F5344CB8AC3E}">
        <p14:creationId xmlns:p14="http://schemas.microsoft.com/office/powerpoint/2010/main" val="21837231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668137074"/>
              </p:ext>
            </p:extLst>
          </p:nvPr>
        </p:nvGraphicFramePr>
        <p:xfrm>
          <a:off x="59418" y="608021"/>
          <a:ext cx="9787164" cy="2316480"/>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marL="0" indent="0" algn="l"/>
                      <a:r>
                        <a:rPr lang="ja-JP" altLang="en-US" sz="1400" dirty="0" smtClean="0">
                          <a:latin typeface="+mj-ea"/>
                          <a:ea typeface="+mj-ea"/>
                        </a:rPr>
                        <a:t>５ー</a:t>
                      </a:r>
                      <a:r>
                        <a:rPr lang="en-US" altLang="ja-JP" sz="1400" dirty="0" smtClean="0">
                          <a:latin typeface="+mj-ea"/>
                          <a:ea typeface="+mj-ea"/>
                        </a:rPr>
                        <a:t>6</a:t>
                      </a:r>
                      <a:endParaRPr lang="ja-JP" altLang="en-US" sz="1400" dirty="0">
                        <a:latin typeface="+mj-ea"/>
                        <a:ea typeface="+mj-ea"/>
                      </a:endParaRPr>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u="none" dirty="0" smtClean="0">
                          <a:solidFill>
                            <a:schemeClr val="tx1"/>
                          </a:solidFill>
                          <a:latin typeface="+mj-ea"/>
                          <a:ea typeface="+mj-ea"/>
                        </a:rPr>
                        <a:t>（３）診療実績、診療機能等の情報提供</a:t>
                      </a:r>
                    </a:p>
                    <a:p>
                      <a:r>
                        <a:rPr kumimoji="1" lang="ja-JP" altLang="en-US" sz="1400" u="none" dirty="0" smtClean="0">
                          <a:latin typeface="+mj-ea"/>
                          <a:ea typeface="+mj-ea"/>
                        </a:rPr>
                        <a:t>小児がん及びＡＹＡ世代で発症するがんについて、自施設及び自らが指定した小児がん連携病院の診療実績、診療機能及び診療従事者の専門とする分野・経歴などを、わかりやすく情報提供すること。</a:t>
                      </a:r>
                      <a:r>
                        <a:rPr kumimoji="1" lang="ja-JP" altLang="en-US" sz="1400" u="sng" dirty="0" smtClean="0">
                          <a:latin typeface="+mj-ea"/>
                          <a:ea typeface="+mj-ea"/>
                        </a:rPr>
                        <a:t>なお、大規模災害や感染症の流行などにより自院の診療状況に変化が生じた場合には、速やかに情報公開をするよう努めること。</a:t>
                      </a:r>
                      <a:r>
                        <a:rPr kumimoji="1" lang="en-US" altLang="ja-JP" sz="1400" u="sng" dirty="0" smtClean="0">
                          <a:latin typeface="+mj-ea"/>
                          <a:ea typeface="+mj-ea"/>
                        </a:rPr>
                        <a:t>【</a:t>
                      </a:r>
                      <a:r>
                        <a:rPr kumimoji="1" lang="ja-JP" altLang="en-US" sz="1400" u="sng" dirty="0" smtClean="0">
                          <a:latin typeface="+mj-ea"/>
                          <a:ea typeface="+mj-ea"/>
                        </a:rPr>
                        <a:t>新規</a:t>
                      </a:r>
                      <a:r>
                        <a:rPr kumimoji="1" lang="en-US" altLang="ja-JP" sz="1400" u="sng" dirty="0" smtClean="0">
                          <a:latin typeface="+mj-ea"/>
                          <a:ea typeface="+mj-ea"/>
                        </a:rPr>
                        <a:t>】</a:t>
                      </a:r>
                      <a:endParaRPr kumimoji="1" lang="ja-JP" altLang="en-US" sz="1400" u="sng"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en-US" altLang="ja-JP" sz="1400" kern="100" dirty="0" smtClean="0">
                        <a:effectLst/>
                        <a:latin typeface="+mj-ea"/>
                        <a:ea typeface="+mj-ea"/>
                        <a:cs typeface="Times New Roman" panose="02020603050405020304" pitchFamily="18" charset="0"/>
                      </a:endParaRPr>
                    </a:p>
                    <a:p>
                      <a:pPr algn="just">
                        <a:spcAft>
                          <a:spcPts val="0"/>
                        </a:spcAft>
                      </a:pPr>
                      <a:r>
                        <a:rPr lang="ja-JP" altLang="en-US" sz="1400" kern="100" dirty="0" smtClean="0">
                          <a:effectLst/>
                          <a:latin typeface="+mj-ea"/>
                          <a:ea typeface="+mj-ea"/>
                          <a:cs typeface="Times New Roman" panose="02020603050405020304" pitchFamily="18" charset="0"/>
                        </a:rPr>
                        <a:t>小児がん及びＡＹＡ世代で発症するがんについて、自施設及び自らが指定した小児がん連携病院の診療実績、診療機能及び診療従事者の専門とする分野・経歴などを、わかりやすく情報提供すること。なお、大規模災害や感染症の流行などにより自院の診療状況に変化が生じた場合には、速やかに情報公開をするよう努めること。</a:t>
                      </a:r>
                      <a:endParaRPr lang="ja-JP" sz="1400" kern="100" dirty="0">
                        <a:effectLst/>
                        <a:latin typeface="+mj-ea"/>
                        <a:ea typeface="+mj-ea"/>
                        <a:cs typeface="Times New Roman" panose="02020603050405020304" pitchFamily="18" charset="0"/>
                      </a:endParaRPr>
                    </a:p>
                  </a:txBody>
                  <a:tcPr marL="90170" marR="9017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dirty="0" smtClean="0">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202922"/>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診療実績、診療機能等の情報提供</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16</a:t>
            </a:r>
            <a:endParaRPr kumimoji="1" lang="ja-JP" altLang="en-US" sz="1600" b="1" dirty="0">
              <a:latin typeface="+mn-ea"/>
            </a:endParaRPr>
          </a:p>
        </p:txBody>
      </p:sp>
    </p:spTree>
    <p:extLst>
      <p:ext uri="{BB962C8B-B14F-4D97-AF65-F5344CB8AC3E}">
        <p14:creationId xmlns:p14="http://schemas.microsoft.com/office/powerpoint/2010/main" val="35851278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660582790"/>
              </p:ext>
            </p:extLst>
          </p:nvPr>
        </p:nvGraphicFramePr>
        <p:xfrm>
          <a:off x="59418" y="608021"/>
          <a:ext cx="9787164" cy="5852478"/>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00127">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5552351">
                <a:tc>
                  <a:txBody>
                    <a:bodyPr/>
                    <a:lstStyle/>
                    <a:p>
                      <a:pPr marL="0" indent="0" algn="ctr">
                        <a:lnSpc>
                          <a:spcPts val="1600"/>
                        </a:lnSpc>
                      </a:pPr>
                      <a:r>
                        <a:rPr lang="ja-JP" altLang="en-US" sz="1400" dirty="0" smtClean="0">
                          <a:latin typeface="+mj-ea"/>
                          <a:ea typeface="+mj-ea"/>
                        </a:rPr>
                        <a:t>６</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ja-JP" altLang="en-US" sz="1400" b="1" u="none" dirty="0" smtClean="0">
                          <a:latin typeface="+mj-ea"/>
                          <a:ea typeface="+mj-ea"/>
                        </a:rPr>
                        <a:t>４　患者の発育及び教育等に関して必要な環境整備</a:t>
                      </a:r>
                      <a:endParaRPr kumimoji="1" lang="en-US" altLang="ja-JP" sz="1400" b="1" u="none" dirty="0" smtClean="0">
                        <a:latin typeface="+mj-ea"/>
                        <a:ea typeface="+mj-ea"/>
                      </a:endParaRPr>
                    </a:p>
                    <a:p>
                      <a:pPr>
                        <a:lnSpc>
                          <a:spcPts val="1600"/>
                        </a:lnSpc>
                      </a:pPr>
                      <a:r>
                        <a:rPr kumimoji="1" lang="ja-JP" altLang="en-US" sz="1400" u="none" dirty="0" smtClean="0">
                          <a:latin typeface="+mj-ea"/>
                          <a:ea typeface="+mj-ea"/>
                        </a:rPr>
                        <a:t>（２）病弱等の特別支援学校又は小中学校等の病弱・身体虚弱等の特別支援学級による教育支援（特別支援学校による訪問教育を含む。）が行われていること。なお、義務教育段階だけではなく、高等学校段階においても必要な教育支援</a:t>
                      </a:r>
                      <a:r>
                        <a:rPr kumimoji="1" lang="ja-JP" altLang="en-US" sz="1400" u="sng" dirty="0" smtClean="0">
                          <a:solidFill>
                            <a:schemeClr val="tx1"/>
                          </a:solidFill>
                          <a:latin typeface="+mj-ea"/>
                          <a:ea typeface="+mj-ea"/>
                        </a:rPr>
                        <a:t>を行うこと。</a:t>
                      </a:r>
                      <a:r>
                        <a:rPr kumimoji="1" lang="en-US" altLang="ja-JP" sz="1400" u="none" dirty="0" smtClean="0">
                          <a:latin typeface="+mj-ea"/>
                          <a:ea typeface="+mj-ea"/>
                        </a:rPr>
                        <a:t>【</a:t>
                      </a:r>
                      <a:r>
                        <a:rPr kumimoji="1" lang="ja-JP" altLang="en-US" sz="1400" u="none" dirty="0" smtClean="0">
                          <a:latin typeface="+mj-ea"/>
                          <a:ea typeface="+mj-ea"/>
                        </a:rPr>
                        <a:t>修正</a:t>
                      </a:r>
                      <a:r>
                        <a:rPr kumimoji="1" lang="en-US" altLang="ja-JP" sz="1400" u="none" dirty="0" smtClean="0">
                          <a:latin typeface="+mj-ea"/>
                          <a:ea typeface="+mj-ea"/>
                        </a:rPr>
                        <a:t>】</a:t>
                      </a:r>
                    </a:p>
                    <a:p>
                      <a:pPr>
                        <a:lnSpc>
                          <a:spcPts val="1600"/>
                        </a:lnSpc>
                      </a:pPr>
                      <a:endParaRPr kumimoji="1" lang="en-US" altLang="ja-JP" sz="1400" u="none" dirty="0" smtClean="0">
                        <a:latin typeface="+mj-ea"/>
                        <a:ea typeface="+mj-ea"/>
                      </a:endParaRPr>
                    </a:p>
                    <a:p>
                      <a:pPr>
                        <a:lnSpc>
                          <a:spcPts val="1600"/>
                        </a:lnSpc>
                      </a:pPr>
                      <a:r>
                        <a:rPr kumimoji="1" lang="ja-JP" altLang="en-US" sz="1400" u="none" dirty="0" smtClean="0">
                          <a:latin typeface="+mj-ea"/>
                          <a:ea typeface="+mj-ea"/>
                        </a:rPr>
                        <a:t>（６）家族等の希望により、</a:t>
                      </a:r>
                      <a:r>
                        <a:rPr kumimoji="1" lang="en-US" altLang="ja-JP" sz="1400" u="none" dirty="0" smtClean="0">
                          <a:latin typeface="+mj-ea"/>
                          <a:ea typeface="+mj-ea"/>
                        </a:rPr>
                        <a:t>24 </a:t>
                      </a:r>
                      <a:r>
                        <a:rPr kumimoji="1" lang="ja-JP" altLang="en-US" sz="1400" u="none" dirty="0" smtClean="0">
                          <a:latin typeface="+mj-ea"/>
                          <a:ea typeface="+mj-ea"/>
                        </a:rPr>
                        <a:t>時間面会又は患者の付き添いができる体制を構築していること。</a:t>
                      </a:r>
                      <a:r>
                        <a:rPr kumimoji="1" lang="ja-JP" altLang="en-US" sz="1400" u="sng" dirty="0" smtClean="0">
                          <a:latin typeface="+mj-ea"/>
                          <a:ea typeface="+mj-ea"/>
                        </a:rPr>
                        <a:t>なお、この体制の質の向上についても積極的に取り組むこと</a:t>
                      </a:r>
                      <a:r>
                        <a:rPr kumimoji="1" lang="ja-JP" altLang="en-US" sz="1400" u="none" dirty="0" smtClean="0">
                          <a:latin typeface="+mj-ea"/>
                          <a:ea typeface="+mj-ea"/>
                        </a:rPr>
                        <a:t>。</a:t>
                      </a:r>
                      <a:r>
                        <a:rPr kumimoji="1" lang="en-US" altLang="ja-JP" sz="1400" u="none" dirty="0" smtClean="0">
                          <a:latin typeface="+mj-ea"/>
                          <a:ea typeface="+mj-ea"/>
                        </a:rPr>
                        <a:t>【</a:t>
                      </a:r>
                      <a:r>
                        <a:rPr kumimoji="1" lang="ja-JP" altLang="en-US" sz="1400" u="none" dirty="0" smtClean="0">
                          <a:solidFill>
                            <a:srgbClr val="FF0000"/>
                          </a:solidFill>
                          <a:latin typeface="+mj-ea"/>
                          <a:ea typeface="+mj-ea"/>
                        </a:rPr>
                        <a:t>一部</a:t>
                      </a:r>
                      <a:r>
                        <a:rPr kumimoji="1" lang="ja-JP" altLang="en-US" sz="1400" u="none" dirty="0" smtClean="0">
                          <a:latin typeface="+mj-ea"/>
                          <a:ea typeface="+mj-ea"/>
                        </a:rPr>
                        <a:t>新規</a:t>
                      </a:r>
                      <a:r>
                        <a:rPr kumimoji="1" lang="en-US" altLang="ja-JP" sz="1400" u="none" dirty="0" smtClean="0">
                          <a:latin typeface="+mj-ea"/>
                          <a:ea typeface="+mj-ea"/>
                        </a:rPr>
                        <a:t>】</a:t>
                      </a:r>
                    </a:p>
                    <a:p>
                      <a:pPr>
                        <a:lnSpc>
                          <a:spcPts val="1600"/>
                        </a:lnSpc>
                      </a:pPr>
                      <a:endParaRPr kumimoji="1" lang="en-US" altLang="ja-JP" sz="1400" u="none" dirty="0" smtClean="0">
                        <a:latin typeface="+mj-ea"/>
                        <a:ea typeface="+mj-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（８）教育課程によらず、切れ目のない教育支援のためにＩＣＴ（情報通信技術）等を活用した学習活動を含めた学習環境の整備を進めること。</a:t>
                      </a:r>
                      <a:r>
                        <a:rPr kumimoji="1" lang="en-US" altLang="ja-JP"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a:t>
                      </a:r>
                      <a:r>
                        <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新規</a:t>
                      </a:r>
                      <a:r>
                        <a:rPr kumimoji="1" lang="en-US" altLang="ja-JP"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a:t>
                      </a:r>
                      <a:endPar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９）小児がん患者の精神的なケアに関して、対応方法や関係機関との連携について明確にしておくこと。また関係職種に情報共有を行う体制を構築していること。自施設に精神科、心療内科等がない場合は、地域の医療機関と連携体制を確保していること。</a:t>
                      </a:r>
                      <a:r>
                        <a:rPr kumimoji="1" lang="en-US" altLang="ja-JP"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a:t>
                      </a:r>
                      <a:r>
                        <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新規</a:t>
                      </a:r>
                      <a:r>
                        <a:rPr kumimoji="1" lang="en-US" altLang="ja-JP"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a:t>
                      </a:r>
                      <a:endParaRPr kumimoji="1" lang="ja-JP" altLang="en-US" sz="1400" b="0" i="0" u="sng"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a:lnSpc>
                          <a:spcPts val="1600"/>
                        </a:lnSpc>
                      </a:pPr>
                      <a:endParaRPr kumimoji="1" lang="ja-JP" altLang="en-US" sz="1400" u="none"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600"/>
                        </a:lnSpc>
                        <a:spcAft>
                          <a:spcPts val="0"/>
                        </a:spcAft>
                      </a:pPr>
                      <a:endParaRPr lang="en-US" altLang="ja-JP" sz="1400" kern="100" dirty="0" smtClean="0">
                        <a:effectLst/>
                        <a:latin typeface="+mj-ea"/>
                        <a:ea typeface="+mj-ea"/>
                        <a:cs typeface="Times New Roman" panose="02020603050405020304" pitchFamily="18" charset="0"/>
                      </a:endParaRPr>
                    </a:p>
                    <a:p>
                      <a:pPr algn="just">
                        <a:lnSpc>
                          <a:spcPts val="1600"/>
                        </a:lnSpc>
                        <a:spcAft>
                          <a:spcPts val="0"/>
                        </a:spcAft>
                      </a:pPr>
                      <a:r>
                        <a:rPr kumimoji="1" lang="ja-JP" altLang="en-US" sz="1400" u="none" kern="1200" dirty="0" smtClean="0">
                          <a:solidFill>
                            <a:schemeClr val="dk1"/>
                          </a:solidFill>
                          <a:latin typeface="+mj-ea"/>
                          <a:ea typeface="+mn-ea"/>
                          <a:cs typeface="+mn-cs"/>
                        </a:rPr>
                        <a:t>（２）</a:t>
                      </a:r>
                      <a:r>
                        <a:rPr lang="ja-JP" altLang="en-US" sz="1400" kern="100" dirty="0" smtClean="0">
                          <a:effectLst/>
                          <a:latin typeface="+mj-ea"/>
                          <a:ea typeface="+mj-ea"/>
                          <a:cs typeface="Times New Roman" panose="02020603050405020304" pitchFamily="18" charset="0"/>
                        </a:rPr>
                        <a:t>病弱等の特別支援学校又は小中学校等の病弱・身体虚弱等の特別支援学級による教育支援（特別支援学校による訪問教育を含む。）が行われていること。なお、義務教育段階だけではなく、高等学校段階においても必要な教育支援を行うこと。</a:t>
                      </a:r>
                    </a:p>
                    <a:p>
                      <a:pPr algn="just">
                        <a:lnSpc>
                          <a:spcPts val="1600"/>
                        </a:lnSpc>
                        <a:spcAft>
                          <a:spcPts val="0"/>
                        </a:spcAft>
                      </a:pPr>
                      <a:endParaRPr lang="en-US" altLang="ja-JP" sz="1400" kern="100" dirty="0" smtClean="0">
                        <a:effectLst/>
                        <a:latin typeface="+mj-ea"/>
                        <a:ea typeface="+mj-ea"/>
                        <a:cs typeface="Times New Roman" panose="02020603050405020304" pitchFamily="18" charset="0"/>
                      </a:endParaRPr>
                    </a:p>
                    <a:p>
                      <a:pPr algn="just">
                        <a:lnSpc>
                          <a:spcPts val="1600"/>
                        </a:lnSpc>
                        <a:spcAft>
                          <a:spcPts val="0"/>
                        </a:spcAft>
                      </a:pPr>
                      <a:r>
                        <a:rPr kumimoji="1" lang="ja-JP" altLang="en-US" sz="1400" u="none" kern="1200" dirty="0" smtClean="0">
                          <a:solidFill>
                            <a:schemeClr val="dk1"/>
                          </a:solidFill>
                          <a:latin typeface="+mj-ea"/>
                          <a:ea typeface="+mn-ea"/>
                          <a:cs typeface="+mn-cs"/>
                        </a:rPr>
                        <a:t>（６）</a:t>
                      </a:r>
                      <a:r>
                        <a:rPr lang="ja-JP" altLang="en-US" sz="1400" kern="100" dirty="0" smtClean="0">
                          <a:effectLst/>
                          <a:latin typeface="+mj-ea"/>
                          <a:ea typeface="+mj-ea"/>
                          <a:cs typeface="Times New Roman" panose="02020603050405020304" pitchFamily="18" charset="0"/>
                        </a:rPr>
                        <a:t>家族等の希望により、</a:t>
                      </a:r>
                      <a:r>
                        <a:rPr lang="en-US" altLang="ja-JP" sz="1400" kern="100" dirty="0" smtClean="0">
                          <a:effectLst/>
                          <a:latin typeface="+mj-ea"/>
                          <a:ea typeface="+mj-ea"/>
                          <a:cs typeface="Times New Roman" panose="02020603050405020304" pitchFamily="18" charset="0"/>
                        </a:rPr>
                        <a:t>24 </a:t>
                      </a:r>
                      <a:r>
                        <a:rPr lang="ja-JP" altLang="en-US" sz="1400" kern="100" dirty="0" smtClean="0">
                          <a:effectLst/>
                          <a:latin typeface="+mj-ea"/>
                          <a:ea typeface="+mj-ea"/>
                          <a:cs typeface="Times New Roman" panose="02020603050405020304" pitchFamily="18" charset="0"/>
                        </a:rPr>
                        <a:t>時間面会又は患者の付き添いができる体制を構築していること。なお、この体制の質の向上についても積極的に取り組むこと。</a:t>
                      </a:r>
                      <a:endParaRPr lang="en-US" altLang="ja-JP" sz="1400" kern="100" dirty="0" smtClean="0">
                        <a:effectLst/>
                        <a:latin typeface="+mj-ea"/>
                        <a:ea typeface="+mj-ea"/>
                        <a:cs typeface="Times New Roman" panose="02020603050405020304" pitchFamily="18" charset="0"/>
                      </a:endParaRPr>
                    </a:p>
                    <a:p>
                      <a:pPr algn="just">
                        <a:lnSpc>
                          <a:spcPts val="1600"/>
                        </a:lnSpc>
                        <a:spcAft>
                          <a:spcPts val="0"/>
                        </a:spcAft>
                      </a:pPr>
                      <a:endParaRPr lang="en-US" altLang="ja-JP" sz="1400" kern="100" dirty="0" smtClean="0">
                        <a:effectLst/>
                        <a:latin typeface="+mj-ea"/>
                        <a:ea typeface="+mj-ea"/>
                        <a:cs typeface="Times New Roman" panose="02020603050405020304" pitchFamily="18" charset="0"/>
                      </a:endParaRPr>
                    </a:p>
                    <a:p>
                      <a:pPr marL="0" marR="0" lvl="0" indent="0" algn="just" defTabSz="914400" rtl="0" eaLnBrk="1" fontAlgn="auto" latinLnBrk="0" hangingPunct="1">
                        <a:lnSpc>
                          <a:spcPts val="16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（８）</a:t>
                      </a:r>
                      <a:r>
                        <a:rPr kumimoji="1" lang="ja-JP" altLang="en-US" sz="1400" b="0" i="0" u="none" strike="noStrike" kern="1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教育課程によらず、切れ目のない教育支援のためにＩＣＴ（情報通信技術）等を活用した学習活動を含めた学習環境の整備を進めること。</a:t>
                      </a:r>
                      <a:endParaRPr kumimoji="1" lang="en-US" altLang="ja-JP" sz="1400" b="0" i="0" u="none" strike="noStrike" kern="1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endParaRPr>
                    </a:p>
                    <a:p>
                      <a:pPr marL="0" marR="0" lvl="0" indent="0" algn="just" defTabSz="914400" rtl="0" eaLnBrk="1" fontAlgn="auto" latinLnBrk="0" hangingPunct="1">
                        <a:lnSpc>
                          <a:spcPts val="1600"/>
                        </a:lnSpc>
                        <a:spcBef>
                          <a:spcPts val="0"/>
                        </a:spcBef>
                        <a:spcAft>
                          <a:spcPts val="0"/>
                        </a:spcAft>
                        <a:buClrTx/>
                        <a:buSzTx/>
                        <a:buFontTx/>
                        <a:buNone/>
                        <a:tabLst/>
                        <a:defRPr/>
                      </a:pPr>
                      <a:endParaRPr kumimoji="1" lang="en-US" altLang="ja-JP" sz="1400" b="0" i="0" u="none" strike="noStrike" kern="1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endParaRPr>
                    </a:p>
                    <a:p>
                      <a:pPr marL="0" marR="0" lvl="0" indent="0" algn="just" defTabSz="914400" rtl="0" eaLnBrk="1" fontAlgn="auto" latinLnBrk="0" hangingPunct="1">
                        <a:lnSpc>
                          <a:spcPts val="16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（９）</a:t>
                      </a:r>
                      <a:r>
                        <a:rPr kumimoji="1" lang="ja-JP" altLang="en-US" sz="1400" b="0" i="0" u="none" strike="noStrike" kern="1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rPr>
                        <a:t>小児がん患者の精神的なケアに関して、対応方法や関係機関との連携について明確にしておくこと。また関係職種に情報共有を行う体制を構築していること。自施設に精神科、心療内科等がない場合は、地域の医療機関と連携体制を確保していること。</a:t>
                      </a:r>
                      <a:endParaRPr kumimoji="1" lang="en-US" altLang="ja-JP" sz="1400" b="0" i="0" u="none" strike="noStrike" kern="1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Times New Roman" panose="02020603050405020304" pitchFamily="18" charset="0"/>
                      </a:endParaRPr>
                    </a:p>
                  </a:txBody>
                  <a:tcPr marL="90170" marR="9017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ja-JP" altLang="en-US" sz="1400" dirty="0" smtClean="0">
                          <a:latin typeface="+mj-ea"/>
                          <a:ea typeface="+mj-ea"/>
                        </a:rPr>
                        <a:t>国どおりの要件としてはどうか。</a:t>
                      </a:r>
                    </a:p>
                    <a:p>
                      <a:pPr>
                        <a:lnSpc>
                          <a:spcPts val="1600"/>
                        </a:lnSpc>
                      </a:pPr>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患者の発育及び教育等に関して必要な環境整備</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17</a:t>
            </a:r>
            <a:endParaRPr kumimoji="1" lang="ja-JP" altLang="en-US" sz="1600" b="1" dirty="0">
              <a:latin typeface="+mn-ea"/>
            </a:endParaRPr>
          </a:p>
        </p:txBody>
      </p:sp>
    </p:spTree>
    <p:extLst>
      <p:ext uri="{BB962C8B-B14F-4D97-AF65-F5344CB8AC3E}">
        <p14:creationId xmlns:p14="http://schemas.microsoft.com/office/powerpoint/2010/main" val="38727826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084569120"/>
              </p:ext>
            </p:extLst>
          </p:nvPr>
        </p:nvGraphicFramePr>
        <p:xfrm>
          <a:off x="59418" y="608021"/>
          <a:ext cx="9787164" cy="4023360"/>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marL="0" indent="0" algn="ctr"/>
                      <a:r>
                        <a:rPr lang="ja-JP" altLang="en-US" sz="1400" dirty="0" smtClean="0">
                          <a:latin typeface="+mj-ea"/>
                          <a:ea typeface="+mj-ea"/>
                        </a:rPr>
                        <a:t>６</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u="none" dirty="0" smtClean="0">
                          <a:solidFill>
                            <a:schemeClr val="tx1"/>
                          </a:solidFill>
                          <a:latin typeface="+mj-ea"/>
                          <a:ea typeface="+mj-ea"/>
                        </a:rPr>
                        <a:t>５ 臨床研究等に関すること</a:t>
                      </a:r>
                      <a:endParaRPr kumimoji="1" lang="en-US" altLang="ja-JP" sz="1400" b="1" u="none" dirty="0" smtClean="0">
                        <a:solidFill>
                          <a:schemeClr val="tx1"/>
                        </a:solidFill>
                        <a:latin typeface="+mj-ea"/>
                        <a:ea typeface="+mj-ea"/>
                      </a:endParaRPr>
                    </a:p>
                    <a:p>
                      <a:r>
                        <a:rPr kumimoji="1" lang="ja-JP" altLang="en-US" sz="1400" u="none" dirty="0" smtClean="0">
                          <a:latin typeface="+mj-ea"/>
                          <a:ea typeface="+mj-ea"/>
                        </a:rPr>
                        <a:t>　他の拠点病院や小児がん連携病院とも連携し、オールジャパン体制で臨床研究等を推進すること。</a:t>
                      </a:r>
                      <a:endParaRPr kumimoji="1" lang="en-US" altLang="ja-JP" sz="1400" u="none" dirty="0" smtClean="0">
                        <a:latin typeface="+mj-ea"/>
                        <a:ea typeface="+mj-ea"/>
                      </a:endParaRPr>
                    </a:p>
                    <a:p>
                      <a:endParaRPr kumimoji="1" lang="en-US" altLang="ja-JP" sz="1400" u="none" dirty="0" smtClean="0">
                        <a:latin typeface="+mj-ea"/>
                        <a:ea typeface="+mj-ea"/>
                      </a:endParaRPr>
                    </a:p>
                    <a:p>
                      <a:r>
                        <a:rPr kumimoji="1" lang="ja-JP" altLang="en-US" sz="1400" u="none" baseline="0" dirty="0" smtClean="0">
                          <a:latin typeface="+mj-ea"/>
                          <a:ea typeface="+mj-ea"/>
                        </a:rPr>
                        <a:t>  </a:t>
                      </a:r>
                      <a:r>
                        <a:rPr kumimoji="1" lang="en-US" altLang="ja-JP" sz="1400" u="none" dirty="0" smtClean="0">
                          <a:latin typeface="+mj-ea"/>
                          <a:ea typeface="+mj-ea"/>
                        </a:rPr>
                        <a:t>(</a:t>
                      </a:r>
                      <a:r>
                        <a:rPr kumimoji="1" lang="ja-JP" altLang="en-US" sz="1400" u="none" dirty="0" smtClean="0">
                          <a:latin typeface="+mj-ea"/>
                          <a:ea typeface="+mj-ea"/>
                        </a:rPr>
                        <a:t>１</a:t>
                      </a:r>
                      <a:r>
                        <a:rPr kumimoji="1" lang="en-US" altLang="ja-JP" sz="1400" u="none" dirty="0" smtClean="0">
                          <a:latin typeface="+mj-ea"/>
                          <a:ea typeface="+mj-ea"/>
                        </a:rPr>
                        <a:t>)</a:t>
                      </a:r>
                      <a:r>
                        <a:rPr kumimoji="1" lang="ja-JP" altLang="en-US" sz="1400" u="none" dirty="0" smtClean="0">
                          <a:latin typeface="+mj-ea"/>
                          <a:ea typeface="+mj-ea"/>
                        </a:rPr>
                        <a:t>－</a:t>
                      </a:r>
                      <a:r>
                        <a:rPr kumimoji="1" lang="en-US" altLang="ja-JP" sz="1400" u="none" dirty="0" smtClean="0">
                          <a:latin typeface="+mj-ea"/>
                          <a:ea typeface="+mj-ea"/>
                        </a:rPr>
                        <a:t>(</a:t>
                      </a:r>
                      <a:r>
                        <a:rPr kumimoji="1" lang="ja-JP" altLang="en-US" sz="1400" u="none" dirty="0" smtClean="0">
                          <a:latin typeface="+mj-ea"/>
                          <a:ea typeface="+mj-ea"/>
                        </a:rPr>
                        <a:t>２</a:t>
                      </a:r>
                      <a:r>
                        <a:rPr kumimoji="1" lang="en-US" altLang="ja-JP" sz="1400" u="none" dirty="0" smtClean="0">
                          <a:latin typeface="+mj-ea"/>
                          <a:ea typeface="+mj-ea"/>
                        </a:rPr>
                        <a:t>)</a:t>
                      </a:r>
                      <a:r>
                        <a:rPr kumimoji="1" lang="ja-JP" altLang="en-US" sz="1400" u="none" dirty="0" smtClean="0">
                          <a:latin typeface="+mj-ea"/>
                          <a:ea typeface="+mj-ea"/>
                        </a:rPr>
                        <a:t>　（略）</a:t>
                      </a:r>
                      <a:endParaRPr kumimoji="1" lang="en-US" altLang="ja-JP" sz="1400" u="none" dirty="0" smtClean="0">
                        <a:latin typeface="+mj-ea"/>
                        <a:ea typeface="+mj-ea"/>
                      </a:endParaRPr>
                    </a:p>
                    <a:p>
                      <a:endParaRPr kumimoji="1" lang="en-US" altLang="ja-JP" sz="1400" u="none" dirty="0" smtClean="0">
                        <a:latin typeface="+mj-ea"/>
                        <a:ea typeface="+mj-ea"/>
                      </a:endParaRPr>
                    </a:p>
                    <a:p>
                      <a:r>
                        <a:rPr kumimoji="1" lang="ja-JP" altLang="en-US" sz="1400" u="none" dirty="0" smtClean="0">
                          <a:latin typeface="+mj-ea"/>
                          <a:ea typeface="+mj-ea"/>
                        </a:rPr>
                        <a:t>（３）</a:t>
                      </a:r>
                      <a:r>
                        <a:rPr kumimoji="1" lang="ja-JP" altLang="en-US" sz="1400" u="sng" dirty="0" smtClean="0">
                          <a:latin typeface="+mj-ea"/>
                          <a:ea typeface="+mj-ea"/>
                        </a:rPr>
                        <a:t>自施設で参加可能な治験について</a:t>
                      </a:r>
                      <a:r>
                        <a:rPr kumimoji="1" lang="ja-JP" altLang="en-US" sz="1400" u="none" dirty="0" smtClean="0">
                          <a:latin typeface="+mj-ea"/>
                          <a:ea typeface="+mj-ea"/>
                        </a:rPr>
                        <a:t>、その対象であるがんの種類及び薬剤名等を広報すること。</a:t>
                      </a:r>
                      <a:endParaRPr kumimoji="1" lang="en-US" altLang="ja-JP" sz="1400" u="none" dirty="0" smtClean="0">
                        <a:latin typeface="+mj-ea"/>
                        <a:ea typeface="+mj-ea"/>
                      </a:endParaRPr>
                    </a:p>
                    <a:p>
                      <a:endParaRPr kumimoji="1" lang="en-US" altLang="ja-JP" sz="1400" u="none" dirty="0" smtClean="0">
                        <a:latin typeface="+mj-ea"/>
                        <a:ea typeface="+mj-ea"/>
                      </a:endParaRPr>
                    </a:p>
                    <a:p>
                      <a:r>
                        <a:rPr kumimoji="1" lang="ja-JP" altLang="en-US" sz="1400" u="none" kern="1200" baseline="0" dirty="0" smtClean="0">
                          <a:solidFill>
                            <a:schemeClr val="dk1"/>
                          </a:solidFill>
                          <a:latin typeface="+mj-ea"/>
                          <a:ea typeface="+mn-ea"/>
                          <a:cs typeface="+mn-cs"/>
                        </a:rPr>
                        <a:t> </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４</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５</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　（略）</a:t>
                      </a:r>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kern="1200" dirty="0" smtClean="0">
                          <a:solidFill>
                            <a:schemeClr val="dk1"/>
                          </a:solidFill>
                          <a:latin typeface="+mj-ea"/>
                          <a:ea typeface="+mn-ea"/>
                          <a:cs typeface="+mn-cs"/>
                        </a:rPr>
                        <a:t>（６）小児がん中央機関等と連携して、治験に関して患者に対する情報提供に努め、国内の連携体制を構築すること。</a:t>
                      </a:r>
                      <a:r>
                        <a:rPr kumimoji="1" lang="en-US" altLang="ja-JP" sz="1400" u="sng" kern="1200" dirty="0" smtClean="0">
                          <a:solidFill>
                            <a:schemeClr val="dk1"/>
                          </a:solidFill>
                          <a:latin typeface="+mj-ea"/>
                          <a:ea typeface="+mn-ea"/>
                          <a:cs typeface="+mn-cs"/>
                        </a:rPr>
                        <a:t>【</a:t>
                      </a:r>
                      <a:r>
                        <a:rPr kumimoji="1" lang="ja-JP" altLang="en-US" sz="1400" u="sng" kern="1200" dirty="0" smtClean="0">
                          <a:solidFill>
                            <a:schemeClr val="dk1"/>
                          </a:solidFill>
                          <a:latin typeface="+mj-ea"/>
                          <a:ea typeface="+mn-ea"/>
                          <a:cs typeface="+mn-cs"/>
                        </a:rPr>
                        <a:t>新規</a:t>
                      </a:r>
                      <a:r>
                        <a:rPr kumimoji="1" lang="en-US" altLang="ja-JP" sz="1400" u="sng" kern="1200" dirty="0" smtClean="0">
                          <a:solidFill>
                            <a:schemeClr val="dk1"/>
                          </a:solidFill>
                          <a:latin typeface="+mj-ea"/>
                          <a:ea typeface="+mn-ea"/>
                          <a:cs typeface="+mn-cs"/>
                        </a:rPr>
                        <a:t>】</a:t>
                      </a:r>
                      <a:endParaRPr kumimoji="1" lang="ja-JP" altLang="en-US" sz="1400" u="sng" kern="1200" dirty="0" smtClean="0">
                        <a:solidFill>
                          <a:schemeClr val="dk1"/>
                        </a:solidFill>
                        <a:latin typeface="+mj-ea"/>
                        <a:ea typeface="+mn-ea"/>
                        <a:cs typeface="+mn-cs"/>
                      </a:endParaRPr>
                    </a:p>
                    <a:p>
                      <a:endParaRPr kumimoji="1" lang="ja-JP" altLang="en-US" sz="1400" u="none" dirty="0" smtClean="0">
                        <a:latin typeface="+mj-ea"/>
                        <a:ea typeface="+mj-ea"/>
                      </a:endParaRPr>
                    </a:p>
                  </a:txBody>
                  <a:tcP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u="none" dirty="0" smtClean="0">
                        <a:latin typeface="+mj-ea"/>
                        <a:ea typeface="+mj-ea"/>
                      </a:endParaRPr>
                    </a:p>
                    <a:p>
                      <a:r>
                        <a:rPr kumimoji="1" lang="ja-JP" altLang="en-US" sz="1400" u="none" dirty="0" smtClean="0">
                          <a:solidFill>
                            <a:srgbClr val="00B050"/>
                          </a:solidFill>
                          <a:latin typeface="+mj-ea"/>
                          <a:ea typeface="+mj-ea"/>
                        </a:rPr>
                        <a:t>　国小児がん拠点病院や地域の医療機関等</a:t>
                      </a:r>
                      <a:r>
                        <a:rPr kumimoji="1" lang="ja-JP" altLang="en-US" sz="1400" u="none" dirty="0" smtClean="0">
                          <a:latin typeface="+mj-ea"/>
                          <a:ea typeface="+mj-ea"/>
                        </a:rPr>
                        <a:t>とも連携し、オールジャパン体制で臨床研究等を推進すること。</a:t>
                      </a:r>
                      <a:endParaRPr kumimoji="1" lang="en-US" altLang="ja-JP" sz="1400" u="none" dirty="0" smtClean="0">
                        <a:latin typeface="+mj-ea"/>
                        <a:ea typeface="+mj-ea"/>
                      </a:endParaRPr>
                    </a:p>
                    <a:p>
                      <a:endParaRPr kumimoji="1" lang="en-US" altLang="ja-JP" sz="1400" u="none" dirty="0" smtClean="0">
                        <a:latin typeface="+mj-ea"/>
                        <a:ea typeface="+mj-ea"/>
                      </a:endParaRPr>
                    </a:p>
                    <a:p>
                      <a:r>
                        <a:rPr kumimoji="1" lang="ja-JP" altLang="en-US" sz="1400" u="none" kern="1200" baseline="0" dirty="0" smtClean="0">
                          <a:solidFill>
                            <a:schemeClr val="dk1"/>
                          </a:solidFill>
                          <a:latin typeface="+mj-ea"/>
                          <a:ea typeface="+mn-ea"/>
                          <a:cs typeface="+mn-cs"/>
                        </a:rPr>
                        <a:t> </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１</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２</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　（略）</a:t>
                      </a:r>
                      <a:endParaRPr kumimoji="1" lang="en-US" altLang="ja-JP" sz="1400" u="none" kern="1200" dirty="0" smtClean="0">
                        <a:solidFill>
                          <a:schemeClr val="dk1"/>
                        </a:solidFill>
                        <a:latin typeface="+mj-ea"/>
                        <a:ea typeface="+mn-ea"/>
                        <a:cs typeface="+mn-cs"/>
                      </a:endParaRPr>
                    </a:p>
                    <a:p>
                      <a:endParaRPr kumimoji="1" lang="en-US" altLang="ja-JP" sz="1400" u="none" dirty="0" smtClean="0">
                        <a:latin typeface="+mj-ea"/>
                        <a:ea typeface="+mj-ea"/>
                      </a:endParaRPr>
                    </a:p>
                    <a:p>
                      <a:r>
                        <a:rPr kumimoji="1" lang="ja-JP" altLang="en-US" sz="1400" u="none" dirty="0" smtClean="0">
                          <a:latin typeface="+mj-ea"/>
                          <a:ea typeface="+mj-ea"/>
                        </a:rPr>
                        <a:t>（３）自施設で参加可能な治験について、その対象であるがんの種類及び薬剤名等を広報すること。</a:t>
                      </a:r>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baseline="0" dirty="0" smtClean="0">
                          <a:solidFill>
                            <a:schemeClr val="dk1"/>
                          </a:solidFill>
                          <a:latin typeface="+mj-ea"/>
                          <a:ea typeface="+mn-ea"/>
                          <a:cs typeface="+mn-cs"/>
                        </a:rPr>
                        <a:t> </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４</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５</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　（略）</a:t>
                      </a:r>
                      <a:endParaRPr kumimoji="1" lang="en-US" altLang="ja-JP" sz="1400" u="none" kern="1200" dirty="0" smtClean="0">
                        <a:solidFill>
                          <a:schemeClr val="dk1"/>
                        </a:solidFill>
                        <a:latin typeface="+mj-ea"/>
                        <a:ea typeface="+mn-ea"/>
                        <a:cs typeface="+mn-cs"/>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（６）小児がん中央機関等と連携して、治験に関して患者に対する情報提供に努め、国内の連携体制を構築すること。</a:t>
                      </a:r>
                    </a:p>
                  </a:txBody>
                  <a:tcP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dirty="0" smtClean="0">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臨床研究等</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18</a:t>
            </a:r>
            <a:endParaRPr kumimoji="1" lang="ja-JP" altLang="en-US" sz="1600" b="1" dirty="0">
              <a:latin typeface="+mn-ea"/>
            </a:endParaRPr>
          </a:p>
        </p:txBody>
      </p:sp>
    </p:spTree>
    <p:extLst>
      <p:ext uri="{BB962C8B-B14F-4D97-AF65-F5344CB8AC3E}">
        <p14:creationId xmlns:p14="http://schemas.microsoft.com/office/powerpoint/2010/main" val="1461900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257611280"/>
              </p:ext>
            </p:extLst>
          </p:nvPr>
        </p:nvGraphicFramePr>
        <p:xfrm>
          <a:off x="59418" y="608021"/>
          <a:ext cx="9787164" cy="4450080"/>
        </p:xfrm>
        <a:graphic>
          <a:graphicData uri="http://schemas.openxmlformats.org/drawingml/2006/table">
            <a:tbl>
              <a:tblPr firstRow="1" bandRow="1">
                <a:tableStyleId>{5C22544A-7EE6-4342-B048-85BDC9FD1C3A}</a:tableStyleId>
              </a:tblPr>
              <a:tblGrid>
                <a:gridCol w="411229">
                  <a:extLst>
                    <a:ext uri="{9D8B030D-6E8A-4147-A177-3AD203B41FA5}">
                      <a16:colId xmlns:a16="http://schemas.microsoft.com/office/drawing/2014/main" val="465073876"/>
                    </a:ext>
                  </a:extLst>
                </a:gridCol>
                <a:gridCol w="3778624">
                  <a:extLst>
                    <a:ext uri="{9D8B030D-6E8A-4147-A177-3AD203B41FA5}">
                      <a16:colId xmlns:a16="http://schemas.microsoft.com/office/drawing/2014/main" val="3628153611"/>
                    </a:ext>
                  </a:extLst>
                </a:gridCol>
                <a:gridCol w="3724835">
                  <a:extLst>
                    <a:ext uri="{9D8B030D-6E8A-4147-A177-3AD203B41FA5}">
                      <a16:colId xmlns:a16="http://schemas.microsoft.com/office/drawing/2014/main" val="3642746718"/>
                    </a:ext>
                  </a:extLst>
                </a:gridCol>
                <a:gridCol w="1872476">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marL="0" indent="0" algn="l"/>
                      <a:r>
                        <a:rPr lang="ja-JP" altLang="en-US" sz="1400" dirty="0" smtClean="0">
                          <a:latin typeface="+mj-ea"/>
                          <a:ea typeface="+mj-ea"/>
                        </a:rPr>
                        <a:t>６ー７</a:t>
                      </a:r>
                      <a:endParaRPr lang="ja-JP" altLang="en-US" sz="1400" dirty="0">
                        <a:latin typeface="+mj-ea"/>
                        <a:ea typeface="+mj-ea"/>
                      </a:endParaRPr>
                    </a:p>
                  </a:txBody>
                  <a:tcPr vert="eaVert">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u="none" dirty="0" smtClean="0">
                          <a:latin typeface="+mj-ea"/>
                          <a:ea typeface="+mj-ea"/>
                        </a:rPr>
                        <a:t>６ 医療の質の継続的な評価改善の取組及び安全管理</a:t>
                      </a:r>
                    </a:p>
                    <a:p>
                      <a:r>
                        <a:rPr kumimoji="1" lang="ja-JP" altLang="en-US" sz="1400" u="none" dirty="0" smtClean="0">
                          <a:latin typeface="+mj-ea"/>
                          <a:ea typeface="+mj-ea"/>
                        </a:rPr>
                        <a:t>（１）自施設及び小児がん連携病院の診療機能や診療実績、</a:t>
                      </a:r>
                      <a:r>
                        <a:rPr kumimoji="1" lang="ja-JP" altLang="en-US" sz="1400" u="sng" dirty="0" smtClean="0">
                          <a:latin typeface="+mj-ea"/>
                          <a:ea typeface="+mj-ea"/>
                        </a:rPr>
                        <a:t>医療の質の評価地域連携に関する実績や活動状況の他</a:t>
                      </a:r>
                      <a:r>
                        <a:rPr kumimoji="1" lang="ja-JP" altLang="en-US" sz="1400" u="none" dirty="0" smtClean="0">
                          <a:latin typeface="+mj-ea"/>
                          <a:ea typeface="+mj-ea"/>
                        </a:rPr>
                        <a:t>、がん患者の療養生活の質について把握・評価し、課題認識を関係者で共有した上で、適切な改善策を講じること</a:t>
                      </a:r>
                      <a:r>
                        <a:rPr kumimoji="1" lang="en-US" altLang="ja-JP" sz="1400" u="none" dirty="0" smtClean="0">
                          <a:latin typeface="+mj-ea"/>
                          <a:ea typeface="+mj-ea"/>
                        </a:rPr>
                        <a:t>【</a:t>
                      </a:r>
                      <a:r>
                        <a:rPr kumimoji="1" lang="ja-JP" altLang="en-US" sz="1400" u="none" dirty="0" smtClean="0">
                          <a:latin typeface="+mj-ea"/>
                          <a:ea typeface="+mj-ea"/>
                        </a:rPr>
                        <a:t>修正</a:t>
                      </a:r>
                      <a:r>
                        <a:rPr kumimoji="1" lang="en-US" altLang="ja-JP" sz="1400" u="none" dirty="0" smtClean="0">
                          <a:latin typeface="+mj-ea"/>
                          <a:ea typeface="+mj-ea"/>
                        </a:rPr>
                        <a:t>】</a:t>
                      </a: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r>
                        <a:rPr kumimoji="1" lang="en-US" altLang="ja-JP" sz="1400" u="none" dirty="0" smtClean="0">
                          <a:latin typeface="+mj-ea"/>
                          <a:ea typeface="+mj-ea"/>
                        </a:rPr>
                        <a:t>(</a:t>
                      </a:r>
                      <a:r>
                        <a:rPr kumimoji="1" lang="ja-JP" altLang="en-US" sz="1400" u="none" dirty="0" smtClean="0">
                          <a:latin typeface="+mj-ea"/>
                          <a:ea typeface="+mj-ea"/>
                        </a:rPr>
                        <a:t>２</a:t>
                      </a:r>
                      <a:r>
                        <a:rPr kumimoji="1" lang="en-US" altLang="ja-JP" sz="1400" u="none" dirty="0" smtClean="0">
                          <a:latin typeface="+mj-ea"/>
                          <a:ea typeface="+mj-ea"/>
                        </a:rPr>
                        <a:t>)</a:t>
                      </a:r>
                      <a:r>
                        <a:rPr kumimoji="1" lang="ja-JP" altLang="en-US" sz="1400" u="none" dirty="0" smtClean="0">
                          <a:latin typeface="+mj-ea"/>
                          <a:ea typeface="+mj-ea"/>
                        </a:rPr>
                        <a:t>－</a:t>
                      </a:r>
                      <a:r>
                        <a:rPr kumimoji="1" lang="en-US" altLang="ja-JP" sz="1400" u="none" dirty="0" smtClean="0">
                          <a:latin typeface="+mj-ea"/>
                          <a:ea typeface="+mj-ea"/>
                        </a:rPr>
                        <a:t>(</a:t>
                      </a:r>
                      <a:r>
                        <a:rPr kumimoji="1" lang="ja-JP" altLang="en-US" sz="1400" u="none" dirty="0" smtClean="0">
                          <a:latin typeface="+mj-ea"/>
                          <a:ea typeface="+mj-ea"/>
                        </a:rPr>
                        <a:t>４</a:t>
                      </a:r>
                      <a:r>
                        <a:rPr kumimoji="1" lang="en-US" altLang="ja-JP" sz="1400" u="none" dirty="0" smtClean="0">
                          <a:latin typeface="+mj-ea"/>
                          <a:ea typeface="+mj-ea"/>
                        </a:rPr>
                        <a:t>)</a:t>
                      </a:r>
                      <a:r>
                        <a:rPr kumimoji="1" lang="ja-JP" altLang="en-US" sz="1400" u="none" dirty="0" smtClean="0">
                          <a:latin typeface="+mj-ea"/>
                          <a:ea typeface="+mj-ea"/>
                        </a:rPr>
                        <a:t>　（略）</a:t>
                      </a:r>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kern="1200" dirty="0" smtClean="0">
                          <a:solidFill>
                            <a:schemeClr val="dk1"/>
                          </a:solidFill>
                          <a:latin typeface="+mj-ea"/>
                          <a:ea typeface="+mn-ea"/>
                          <a:cs typeface="+mn-cs"/>
                        </a:rPr>
                        <a:t>（５）医療法（昭和</a:t>
                      </a:r>
                      <a:r>
                        <a:rPr kumimoji="1" lang="en-US" altLang="ja-JP" sz="1400" u="sng" kern="1200" dirty="0" smtClean="0">
                          <a:solidFill>
                            <a:schemeClr val="dk1"/>
                          </a:solidFill>
                          <a:latin typeface="+mj-ea"/>
                          <a:ea typeface="+mn-ea"/>
                          <a:cs typeface="+mn-cs"/>
                        </a:rPr>
                        <a:t>23 </a:t>
                      </a:r>
                      <a:r>
                        <a:rPr kumimoji="1" lang="ja-JP" altLang="en-US" sz="1400" u="sng" kern="1200" dirty="0" smtClean="0">
                          <a:solidFill>
                            <a:schemeClr val="dk1"/>
                          </a:solidFill>
                          <a:latin typeface="+mj-ea"/>
                          <a:ea typeface="+mn-ea"/>
                          <a:cs typeface="+mn-cs"/>
                        </a:rPr>
                        <a:t>年法律第</a:t>
                      </a:r>
                      <a:r>
                        <a:rPr kumimoji="1" lang="en-US" altLang="ja-JP" sz="1400" u="sng" kern="1200" dirty="0" smtClean="0">
                          <a:solidFill>
                            <a:schemeClr val="dk1"/>
                          </a:solidFill>
                          <a:latin typeface="+mj-ea"/>
                          <a:ea typeface="+mn-ea"/>
                          <a:cs typeface="+mn-cs"/>
                        </a:rPr>
                        <a:t>205 </a:t>
                      </a:r>
                      <a:r>
                        <a:rPr kumimoji="1" lang="ja-JP" altLang="en-US" sz="1400" u="sng" kern="1200" dirty="0" smtClean="0">
                          <a:solidFill>
                            <a:schemeClr val="dk1"/>
                          </a:solidFill>
                          <a:latin typeface="+mj-ea"/>
                          <a:ea typeface="+mn-ea"/>
                          <a:cs typeface="+mn-cs"/>
                        </a:rPr>
                        <a:t>号）に基づく医療安全にかかる適切な体制を確保すること。また、日本医療機能評価機構の審査等の第三者による評価を受けていること。</a:t>
                      </a:r>
                      <a:r>
                        <a:rPr kumimoji="1" lang="en-US" altLang="ja-JP" sz="1400" u="sng" kern="1200" dirty="0" smtClean="0">
                          <a:solidFill>
                            <a:schemeClr val="dk1"/>
                          </a:solidFill>
                          <a:latin typeface="+mj-ea"/>
                          <a:ea typeface="+mn-ea"/>
                          <a:cs typeface="+mn-cs"/>
                        </a:rPr>
                        <a:t>【</a:t>
                      </a:r>
                      <a:r>
                        <a:rPr kumimoji="1" lang="ja-JP" altLang="en-US" sz="1400" u="sng" kern="1200" dirty="0" smtClean="0">
                          <a:solidFill>
                            <a:schemeClr val="dk1"/>
                          </a:solidFill>
                          <a:latin typeface="+mj-ea"/>
                          <a:ea typeface="+mn-ea"/>
                          <a:cs typeface="+mn-cs"/>
                        </a:rPr>
                        <a:t>新規</a:t>
                      </a:r>
                      <a:r>
                        <a:rPr kumimoji="1" lang="en-US" altLang="ja-JP" sz="1400" u="sng" kern="1200" dirty="0" smtClean="0">
                          <a:solidFill>
                            <a:schemeClr val="dk1"/>
                          </a:solidFill>
                          <a:latin typeface="+mj-ea"/>
                          <a:ea typeface="+mn-ea"/>
                          <a:cs typeface="+mn-cs"/>
                        </a:rPr>
                        <a:t>】</a:t>
                      </a:r>
                      <a:endParaRPr kumimoji="1" lang="ja-JP" altLang="en-US" sz="1400" u="sng" kern="1200" dirty="0" smtClean="0">
                        <a:solidFill>
                          <a:schemeClr val="dk1"/>
                        </a:solidFill>
                        <a:latin typeface="+mj-ea"/>
                        <a:ea typeface="+mn-ea"/>
                        <a:cs typeface="+mn-cs"/>
                      </a:endParaRPr>
                    </a:p>
                    <a:p>
                      <a:endParaRPr kumimoji="1" lang="ja-JP" altLang="en-US" sz="1400" u="none" dirty="0" smtClean="0">
                        <a:latin typeface="+mj-ea"/>
                        <a:ea typeface="+mj-ea"/>
                      </a:endParaRPr>
                    </a:p>
                  </a:txBody>
                  <a:tcP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400" u="none" dirty="0" smtClean="0">
                        <a:latin typeface="+mj-ea"/>
                        <a:ea typeface="+mj-ea"/>
                      </a:endParaRPr>
                    </a:p>
                    <a:p>
                      <a:endParaRPr kumimoji="1" lang="en-US" altLang="ja-JP" sz="1400" u="none" kern="1200" dirty="0" smtClean="0">
                        <a:solidFill>
                          <a:schemeClr val="dk1"/>
                        </a:solidFill>
                        <a:latin typeface="+mj-ea"/>
                        <a:ea typeface="+mn-ea"/>
                        <a:cs typeface="+mn-cs"/>
                      </a:endParaRPr>
                    </a:p>
                    <a:p>
                      <a:r>
                        <a:rPr kumimoji="1" lang="ja-JP" altLang="en-US" sz="1400" u="none" kern="1200" dirty="0" smtClean="0">
                          <a:solidFill>
                            <a:schemeClr val="dk1"/>
                          </a:solidFill>
                          <a:latin typeface="+mj-ea"/>
                          <a:ea typeface="+mn-ea"/>
                          <a:cs typeface="+mn-cs"/>
                        </a:rPr>
                        <a:t>（１）</a:t>
                      </a:r>
                      <a:r>
                        <a:rPr kumimoji="1" lang="ja-JP" altLang="en-US" sz="1400" u="none" dirty="0" smtClean="0">
                          <a:solidFill>
                            <a:srgbClr val="00B050"/>
                          </a:solidFill>
                          <a:latin typeface="+mj-ea"/>
                          <a:ea typeface="+mj-ea"/>
                        </a:rPr>
                        <a:t>国小児がん拠点病院や国及び府の成人がん拠点病院と連携し、</a:t>
                      </a:r>
                      <a:r>
                        <a:rPr kumimoji="1" lang="ja-JP" altLang="en-US" sz="1400" u="none" dirty="0" smtClean="0">
                          <a:latin typeface="+mj-ea"/>
                          <a:ea typeface="+mj-ea"/>
                        </a:rPr>
                        <a:t>自施設の診療機能や診療実績、医療の質の評価地域連携に関する実績や活動状況の他、がん患者の療養生活の質について把握・評価し、課題認識を関係者で共有した上で、適切な改善策を講じること。</a:t>
                      </a:r>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２</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４</a:t>
                      </a:r>
                      <a:r>
                        <a:rPr kumimoji="1" lang="en-US" altLang="ja-JP" sz="1400" u="none" kern="1200" dirty="0" smtClean="0">
                          <a:solidFill>
                            <a:schemeClr val="dk1"/>
                          </a:solidFill>
                          <a:latin typeface="+mj-ea"/>
                          <a:ea typeface="+mn-ea"/>
                          <a:cs typeface="+mn-cs"/>
                        </a:rPr>
                        <a:t>)</a:t>
                      </a:r>
                      <a:r>
                        <a:rPr kumimoji="1" lang="ja-JP" altLang="en-US" sz="1400" u="none" kern="1200" dirty="0" smtClean="0">
                          <a:solidFill>
                            <a:schemeClr val="dk1"/>
                          </a:solidFill>
                          <a:latin typeface="+mj-ea"/>
                          <a:ea typeface="+mn-ea"/>
                          <a:cs typeface="+mn-cs"/>
                        </a:rPr>
                        <a:t>　（略）</a:t>
                      </a:r>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（５）医療法（昭和</a:t>
                      </a:r>
                      <a:r>
                        <a:rPr kumimoji="1" lang="en-US" altLang="ja-JP" sz="1400" u="none" kern="1200" dirty="0" smtClean="0">
                          <a:solidFill>
                            <a:schemeClr val="dk1"/>
                          </a:solidFill>
                          <a:latin typeface="+mj-ea"/>
                          <a:ea typeface="+mn-ea"/>
                          <a:cs typeface="+mn-cs"/>
                        </a:rPr>
                        <a:t>23 </a:t>
                      </a:r>
                      <a:r>
                        <a:rPr kumimoji="1" lang="ja-JP" altLang="en-US" sz="1400" u="none" kern="1200" dirty="0" smtClean="0">
                          <a:solidFill>
                            <a:schemeClr val="dk1"/>
                          </a:solidFill>
                          <a:latin typeface="+mj-ea"/>
                          <a:ea typeface="+mn-ea"/>
                          <a:cs typeface="+mn-cs"/>
                        </a:rPr>
                        <a:t>年法律第</a:t>
                      </a:r>
                      <a:r>
                        <a:rPr kumimoji="1" lang="en-US" altLang="ja-JP" sz="1400" u="none" kern="1200" dirty="0" smtClean="0">
                          <a:solidFill>
                            <a:schemeClr val="dk1"/>
                          </a:solidFill>
                          <a:latin typeface="+mj-ea"/>
                          <a:ea typeface="+mn-ea"/>
                          <a:cs typeface="+mn-cs"/>
                        </a:rPr>
                        <a:t>205 </a:t>
                      </a:r>
                      <a:r>
                        <a:rPr kumimoji="1" lang="ja-JP" altLang="en-US" sz="1400" u="none" kern="1200" dirty="0" smtClean="0">
                          <a:solidFill>
                            <a:schemeClr val="dk1"/>
                          </a:solidFill>
                          <a:latin typeface="+mj-ea"/>
                          <a:ea typeface="+mn-ea"/>
                          <a:cs typeface="+mn-cs"/>
                        </a:rPr>
                        <a:t>号）に基づく医療安全にかかる適切な体制を確保すること。また、日本医療機能評価機構の審査等の第三者による評価を受けていること。</a:t>
                      </a:r>
                    </a:p>
                  </a:txBody>
                  <a:tcP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dirty="0" smtClean="0">
                          <a:latin typeface="+mj-ea"/>
                          <a:ea typeface="+mj-ea"/>
                        </a:rPr>
                        <a:t>国どおりの要件としてはどうか。</a:t>
                      </a:r>
                      <a:endParaRPr kumimoji="1" lang="ja-JP" altLang="en-US" sz="1400"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医療</a:t>
            </a:r>
            <a:r>
              <a:rPr kumimoji="1" lang="ja-JP" altLang="en-US" b="1" dirty="0">
                <a:latin typeface="Meiryo UI" panose="020B0604030504040204" pitchFamily="50" charset="-128"/>
                <a:ea typeface="Meiryo UI" panose="020B0604030504040204" pitchFamily="50" charset="-128"/>
              </a:rPr>
              <a:t>の質の継続的な評価改善の取組及び安全管理</a:t>
            </a:r>
            <a:r>
              <a:rPr kumimoji="1" lang="en-US" altLang="ja-JP" b="1" dirty="0" smtClean="0">
                <a:latin typeface="Meiryo UI" panose="020B0604030504040204" pitchFamily="50" charset="-128"/>
                <a:ea typeface="Meiryo UI" panose="020B0604030504040204" pitchFamily="50" charset="-128"/>
              </a:rPr>
              <a:t>】</a:t>
            </a:r>
            <a:endParaRPr kumimoji="1" lang="en-US" altLang="ja-JP"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19</a:t>
            </a:r>
            <a:endParaRPr kumimoji="1" lang="ja-JP" altLang="en-US" sz="1600" b="1" dirty="0">
              <a:latin typeface="+mn-ea"/>
            </a:endParaRPr>
          </a:p>
        </p:txBody>
      </p:sp>
    </p:spTree>
    <p:extLst>
      <p:ext uri="{BB962C8B-B14F-4D97-AF65-F5344CB8AC3E}">
        <p14:creationId xmlns:p14="http://schemas.microsoft.com/office/powerpoint/2010/main" val="3400833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大阪府小児がん拠点病院と国拠点病院との関係</a:t>
            </a:r>
            <a:endParaRPr kumimoji="1" lang="ja-JP" altLang="en-US" b="1" dirty="0">
              <a:latin typeface="Meiryo UI" panose="020B0604030504040204" pitchFamily="50" charset="-128"/>
              <a:ea typeface="Meiryo UI" panose="020B0604030504040204" pitchFamily="50" charset="-128"/>
            </a:endParaRPr>
          </a:p>
        </p:txBody>
      </p:sp>
      <p:sp>
        <p:nvSpPr>
          <p:cNvPr id="2" name="角丸四角形 1"/>
          <p:cNvSpPr/>
          <p:nvPr/>
        </p:nvSpPr>
        <p:spPr>
          <a:xfrm>
            <a:off x="759757" y="1285834"/>
            <a:ext cx="416859" cy="172880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厚生労働省</a:t>
            </a:r>
            <a:endParaRPr kumimoji="1" lang="ja-JP" altLang="en-US" b="1" dirty="0">
              <a:solidFill>
                <a:schemeClr val="tx1"/>
              </a:solidFill>
            </a:endParaRPr>
          </a:p>
        </p:txBody>
      </p:sp>
      <p:sp>
        <p:nvSpPr>
          <p:cNvPr id="3" name="正方形/長方形 2"/>
          <p:cNvSpPr/>
          <p:nvPr/>
        </p:nvSpPr>
        <p:spPr>
          <a:xfrm>
            <a:off x="2669234" y="1105786"/>
            <a:ext cx="769845" cy="2088898"/>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Ａ 国 拠点病院</a:t>
            </a:r>
            <a:endParaRPr kumimoji="1" lang="ja-JP" altLang="en-US" sz="1600" b="1" dirty="0">
              <a:solidFill>
                <a:schemeClr val="tx1"/>
              </a:solidFill>
            </a:endParaRPr>
          </a:p>
        </p:txBody>
      </p:sp>
      <p:sp>
        <p:nvSpPr>
          <p:cNvPr id="13" name="正方形/長方形 12"/>
          <p:cNvSpPr/>
          <p:nvPr/>
        </p:nvSpPr>
        <p:spPr>
          <a:xfrm>
            <a:off x="1736906" y="1707399"/>
            <a:ext cx="215150" cy="877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a:t>
            </a:r>
            <a:endParaRPr kumimoji="1" lang="ja-JP" altLang="en-US" sz="1400" b="1" dirty="0">
              <a:solidFill>
                <a:schemeClr val="tx1"/>
              </a:solidFill>
            </a:endParaRPr>
          </a:p>
        </p:txBody>
      </p:sp>
      <p:cxnSp>
        <p:nvCxnSpPr>
          <p:cNvPr id="15" name="直線コネクタ 14"/>
          <p:cNvCxnSpPr>
            <a:stCxn id="2" idx="3"/>
            <a:endCxn id="13" idx="1"/>
          </p:cNvCxnSpPr>
          <p:nvPr/>
        </p:nvCxnSpPr>
        <p:spPr>
          <a:xfrm flipV="1">
            <a:off x="1176616" y="2146386"/>
            <a:ext cx="560290" cy="38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3" idx="3"/>
            <a:endCxn id="3" idx="1"/>
          </p:cNvCxnSpPr>
          <p:nvPr/>
        </p:nvCxnSpPr>
        <p:spPr>
          <a:xfrm>
            <a:off x="1952056" y="2146386"/>
            <a:ext cx="717178" cy="38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89" name="表 88"/>
          <p:cNvGraphicFramePr>
            <a:graphicFrameLocks noGrp="1"/>
          </p:cNvGraphicFramePr>
          <p:nvPr>
            <p:extLst>
              <p:ext uri="{D42A27DB-BD31-4B8C-83A1-F6EECF244321}">
                <p14:modId xmlns:p14="http://schemas.microsoft.com/office/powerpoint/2010/main" val="2733271716"/>
              </p:ext>
            </p:extLst>
          </p:nvPr>
        </p:nvGraphicFramePr>
        <p:xfrm>
          <a:off x="60538" y="3633657"/>
          <a:ext cx="9758029" cy="213868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1348705956"/>
                    </a:ext>
                  </a:extLst>
                </a:gridCol>
                <a:gridCol w="1344829">
                  <a:extLst>
                    <a:ext uri="{9D8B030D-6E8A-4147-A177-3AD203B41FA5}">
                      <a16:colId xmlns:a16="http://schemas.microsoft.com/office/drawing/2014/main" val="2339068862"/>
                    </a:ext>
                  </a:extLst>
                </a:gridCol>
                <a:gridCol w="3563471">
                  <a:extLst>
                    <a:ext uri="{9D8B030D-6E8A-4147-A177-3AD203B41FA5}">
                      <a16:colId xmlns:a16="http://schemas.microsoft.com/office/drawing/2014/main" val="1975931983"/>
                    </a:ext>
                  </a:extLst>
                </a:gridCol>
                <a:gridCol w="4641449">
                  <a:extLst>
                    <a:ext uri="{9D8B030D-6E8A-4147-A177-3AD203B41FA5}">
                      <a16:colId xmlns:a16="http://schemas.microsoft.com/office/drawing/2014/main" val="1879001325"/>
                    </a:ext>
                  </a:extLst>
                </a:gridCol>
              </a:tblGrid>
              <a:tr h="370840">
                <a:tc>
                  <a:txBody>
                    <a:bodyPr/>
                    <a:lstStyle/>
                    <a:p>
                      <a:endParaRPr kumimoji="1" lang="ja-JP" altLang="en-US" dirty="0"/>
                    </a:p>
                  </a:txBody>
                  <a:tcPr/>
                </a:tc>
                <a:tc>
                  <a:txBody>
                    <a:bodyPr/>
                    <a:lstStyle/>
                    <a:p>
                      <a:pPr algn="ctr"/>
                      <a:r>
                        <a:rPr kumimoji="1" lang="ja-JP" altLang="en-US" sz="1600" dirty="0" smtClean="0"/>
                        <a:t>区分</a:t>
                      </a:r>
                      <a:endParaRPr kumimoji="1" lang="ja-JP" altLang="en-US" sz="1600" dirty="0"/>
                    </a:p>
                  </a:txBody>
                  <a:tcPr/>
                </a:tc>
                <a:tc>
                  <a:txBody>
                    <a:bodyPr/>
                    <a:lstStyle/>
                    <a:p>
                      <a:pPr algn="ctr"/>
                      <a:r>
                        <a:rPr kumimoji="1" lang="ja-JP" altLang="en-US" sz="1600" dirty="0" smtClean="0"/>
                        <a:t>設置目的</a:t>
                      </a:r>
                      <a:endParaRPr kumimoji="1" lang="ja-JP" altLang="en-US" sz="1600" dirty="0"/>
                    </a:p>
                  </a:txBody>
                  <a:tcPr/>
                </a:tc>
                <a:tc>
                  <a:txBody>
                    <a:bodyPr/>
                    <a:lstStyle/>
                    <a:p>
                      <a:pPr algn="ctr"/>
                      <a:r>
                        <a:rPr kumimoji="1" lang="ja-JP" altLang="en-US" sz="1600" dirty="0" smtClean="0"/>
                        <a:t>国指定要件との関係</a:t>
                      </a:r>
                      <a:endParaRPr kumimoji="1" lang="ja-JP" altLang="en-US" sz="1600" dirty="0"/>
                    </a:p>
                  </a:txBody>
                  <a:tcPr/>
                </a:tc>
                <a:extLst>
                  <a:ext uri="{0D108BD9-81ED-4DB2-BD59-A6C34878D82A}">
                    <a16:rowId xmlns:a16="http://schemas.microsoft.com/office/drawing/2014/main" val="2124424021"/>
                  </a:ext>
                </a:extLst>
              </a:tr>
              <a:tr h="370840">
                <a:tc>
                  <a:txBody>
                    <a:bodyPr/>
                    <a:lstStyle/>
                    <a:p>
                      <a:pPr algn="ctr"/>
                      <a:r>
                        <a:rPr kumimoji="1" lang="ja-JP" altLang="en-US" sz="1400" dirty="0" smtClean="0"/>
                        <a:t>Ａ</a:t>
                      </a:r>
                      <a:endParaRPr kumimoji="1" lang="ja-JP" altLang="en-US" sz="1400" dirty="0"/>
                    </a:p>
                  </a:txBody>
                  <a:tcPr anchor="ctr" anchorCtr="1"/>
                </a:tc>
                <a:tc>
                  <a:txBody>
                    <a:bodyPr/>
                    <a:lstStyle/>
                    <a:p>
                      <a:pPr algn="ctr"/>
                      <a:r>
                        <a:rPr kumimoji="1" lang="ja-JP" altLang="en-US" sz="1600" b="1" dirty="0" smtClean="0"/>
                        <a:t>国拠点病院</a:t>
                      </a:r>
                    </a:p>
                  </a:txBody>
                  <a:tcPr anchor="ctr" anchorCtr="1"/>
                </a:tc>
                <a:tc>
                  <a:txBody>
                    <a:bodyPr/>
                    <a:lstStyle/>
                    <a:p>
                      <a:r>
                        <a:rPr kumimoji="1" lang="ja-JP" altLang="en-US" sz="1400" dirty="0" smtClean="0"/>
                        <a:t>地域ﾌﾞﾛｯｸ（近畿ﾌﾞﾛｯｸ）における小児・</a:t>
                      </a:r>
                      <a:r>
                        <a:rPr kumimoji="1" lang="en-US" altLang="ja-JP" sz="1400" dirty="0" smtClean="0"/>
                        <a:t/>
                      </a:r>
                      <a:br>
                        <a:rPr kumimoji="1" lang="en-US" altLang="ja-JP" sz="1400" dirty="0" smtClean="0"/>
                      </a:br>
                      <a:r>
                        <a:rPr kumimoji="1" lang="ja-JP" altLang="en-US" sz="1400" dirty="0" smtClean="0"/>
                        <a:t>ＡＹＡ世代の</a:t>
                      </a:r>
                      <a:r>
                        <a:rPr kumimoji="1" lang="ja-JP" altLang="en-US" sz="1400" b="1" dirty="0" smtClean="0"/>
                        <a:t>がん医療及び支援</a:t>
                      </a:r>
                      <a:r>
                        <a:rPr kumimoji="1" lang="ja-JP" altLang="en-US" sz="1400" dirty="0" smtClean="0"/>
                        <a:t>の中心施設</a:t>
                      </a:r>
                    </a:p>
                  </a:txBody>
                  <a:tcPr anchor="ctr" anchorCtr="1"/>
                </a:tc>
                <a:tc>
                  <a:txBody>
                    <a:bodyPr/>
                    <a:lstStyle/>
                    <a:p>
                      <a:pPr algn="ctr"/>
                      <a:r>
                        <a:rPr kumimoji="1" lang="ja-JP" altLang="en-US" sz="1400" dirty="0" err="1" smtClean="0"/>
                        <a:t>ー</a:t>
                      </a:r>
                      <a:endParaRPr kumimoji="1" lang="ja-JP" altLang="en-US" sz="1400" dirty="0"/>
                    </a:p>
                  </a:txBody>
                  <a:tcPr anchor="ctr" anchorCtr="1"/>
                </a:tc>
                <a:extLst>
                  <a:ext uri="{0D108BD9-81ED-4DB2-BD59-A6C34878D82A}">
                    <a16:rowId xmlns:a16="http://schemas.microsoft.com/office/drawing/2014/main" val="2547832242"/>
                  </a:ext>
                </a:extLst>
              </a:tr>
              <a:tr h="370840">
                <a:tc>
                  <a:txBody>
                    <a:bodyPr/>
                    <a:lstStyle/>
                    <a:p>
                      <a:pPr algn="ctr"/>
                      <a:r>
                        <a:rPr kumimoji="1" lang="ja-JP" altLang="en-US" sz="1400" dirty="0" smtClean="0"/>
                        <a:t>Ｂ</a:t>
                      </a:r>
                      <a:endParaRPr kumimoji="1" lang="ja-JP" altLang="en-US" sz="1400" dirty="0"/>
                    </a:p>
                  </a:txBody>
                  <a:tcPr anchor="ctr" anchorCtr="1"/>
                </a:tc>
                <a:tc>
                  <a:txBody>
                    <a:bodyPr/>
                    <a:lstStyle/>
                    <a:p>
                      <a:pPr algn="l"/>
                      <a:r>
                        <a:rPr kumimoji="1" lang="ja-JP" altLang="en-US" sz="1600" b="1" dirty="0" smtClean="0"/>
                        <a:t>国連携病院</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Ａ国拠点病院とともに、地域ﾌﾞﾛｯｸの</a:t>
                      </a:r>
                      <a:r>
                        <a:rPr kumimoji="1" lang="ja-JP" altLang="en-US" sz="1400" b="1" dirty="0" smtClean="0"/>
                        <a:t>連携・協力体制</a:t>
                      </a:r>
                      <a:r>
                        <a:rPr kumimoji="1" lang="ja-JP" altLang="en-US" sz="1400" dirty="0" smtClean="0"/>
                        <a:t>を整備</a:t>
                      </a:r>
                      <a:endParaRPr kumimoji="1" lang="ja-JP" altLang="en-US" sz="1400" dirty="0"/>
                    </a:p>
                  </a:txBody>
                  <a:tcPr anchor="ctr"/>
                </a:tc>
                <a:tc>
                  <a:txBody>
                    <a:bodyPr/>
                    <a:lstStyle/>
                    <a:p>
                      <a:r>
                        <a:rPr kumimoji="1" lang="ja-JP" altLang="en-US" sz="1400" dirty="0" smtClean="0"/>
                        <a:t>・</a:t>
                      </a:r>
                      <a:r>
                        <a:rPr kumimoji="1" lang="ja-JP" altLang="en-US" sz="1400" b="1" dirty="0" smtClean="0"/>
                        <a:t>同等程度</a:t>
                      </a:r>
                      <a:r>
                        <a:rPr kumimoji="1" lang="ja-JP" altLang="en-US" sz="1400" dirty="0" smtClean="0"/>
                        <a:t>の医療を提供することが可能</a:t>
                      </a:r>
                      <a:endParaRPr kumimoji="1" lang="en-US" altLang="ja-JP" sz="1400" dirty="0" smtClean="0"/>
                    </a:p>
                    <a:p>
                      <a:r>
                        <a:rPr kumimoji="1" lang="ja-JP" altLang="en-US" sz="1400" dirty="0" smtClean="0"/>
                        <a:t>・</a:t>
                      </a:r>
                      <a:r>
                        <a:rPr kumimoji="1" lang="ja-JP" altLang="en-US" sz="1400" b="1" dirty="0" smtClean="0"/>
                        <a:t>準じた</a:t>
                      </a:r>
                      <a:r>
                        <a:rPr kumimoji="1" lang="ja-JP" altLang="en-US" sz="1400" dirty="0" smtClean="0"/>
                        <a:t>人員配置を行うことが</a:t>
                      </a:r>
                      <a:r>
                        <a:rPr kumimoji="1" lang="ja-JP" altLang="en-US" sz="1400" b="1" dirty="0" smtClean="0"/>
                        <a:t>望ましい</a:t>
                      </a:r>
                      <a:r>
                        <a:rPr kumimoji="1" lang="ja-JP" altLang="en-US" sz="1400" dirty="0" smtClean="0"/>
                        <a:t>　等</a:t>
                      </a:r>
                      <a:endParaRPr kumimoji="1" lang="ja-JP" altLang="en-US" sz="1400" dirty="0"/>
                    </a:p>
                  </a:txBody>
                  <a:tcPr anchor="ctr"/>
                </a:tc>
                <a:extLst>
                  <a:ext uri="{0D108BD9-81ED-4DB2-BD59-A6C34878D82A}">
                    <a16:rowId xmlns:a16="http://schemas.microsoft.com/office/drawing/2014/main" val="2670694896"/>
                  </a:ext>
                </a:extLst>
              </a:tr>
              <a:tr h="370840">
                <a:tc>
                  <a:txBody>
                    <a:bodyPr/>
                    <a:lstStyle/>
                    <a:p>
                      <a:pPr algn="ctr"/>
                      <a:r>
                        <a:rPr kumimoji="1" lang="en-US" altLang="ja-JP" sz="1400" dirty="0" smtClean="0"/>
                        <a:t>α</a:t>
                      </a:r>
                      <a:endParaRPr kumimoji="1" lang="ja-JP" altLang="en-US" sz="1400" dirty="0"/>
                    </a:p>
                  </a:txBody>
                  <a:tcPr anchor="ctr" anchorCtr="1"/>
                </a:tc>
                <a:tc>
                  <a:txBody>
                    <a:bodyPr/>
                    <a:lstStyle/>
                    <a:p>
                      <a:pPr algn="l"/>
                      <a:r>
                        <a:rPr kumimoji="1" lang="ja-JP" altLang="en-US" sz="1600" b="1" dirty="0" smtClean="0"/>
                        <a:t>府拠点病院</a:t>
                      </a:r>
                      <a:endParaRPr kumimoji="1" lang="ja-JP" altLang="en-US" sz="1600" b="1" dirty="0"/>
                    </a:p>
                  </a:txBody>
                  <a:tcPr anchor="ctr" anchorCtr="1"/>
                </a:tc>
                <a:tc>
                  <a:txBody>
                    <a:bodyPr/>
                    <a:lstStyle/>
                    <a:p>
                      <a:r>
                        <a:rPr kumimoji="1" lang="ja-JP" altLang="en-US" sz="1400" dirty="0" smtClean="0"/>
                        <a:t>府内の</a:t>
                      </a:r>
                      <a:r>
                        <a:rPr kumimoji="1" lang="ja-JP" altLang="en-US" sz="1400" b="1" dirty="0" smtClean="0"/>
                        <a:t>連携・協力体制</a:t>
                      </a:r>
                      <a:r>
                        <a:rPr kumimoji="1" lang="ja-JP" altLang="en-US" sz="1400" dirty="0" smtClean="0"/>
                        <a:t>等を充実させるとともに、府における</a:t>
                      </a:r>
                      <a:r>
                        <a:rPr kumimoji="1" lang="ja-JP" altLang="en-US" sz="1400" b="1" dirty="0" smtClean="0"/>
                        <a:t>がん医療及び支援体制</a:t>
                      </a:r>
                      <a:r>
                        <a:rPr kumimoji="1" lang="ja-JP" altLang="en-US" sz="1400" dirty="0" smtClean="0"/>
                        <a:t>の水準を向上</a:t>
                      </a:r>
                      <a:endParaRPr kumimoji="1" lang="ja-JP" altLang="en-US" sz="1400" dirty="0"/>
                    </a:p>
                  </a:txBody>
                  <a:tcPr anchor="ctr"/>
                </a:tc>
                <a:tc>
                  <a:txBody>
                    <a:bodyPr/>
                    <a:lstStyle/>
                    <a:p>
                      <a:r>
                        <a:rPr kumimoji="1" lang="ja-JP" altLang="en-US" sz="1400" dirty="0" smtClean="0"/>
                        <a:t>・国と同等程度の指定要件</a:t>
                      </a:r>
                      <a:endParaRPr kumimoji="1" lang="en-US" altLang="ja-JP" sz="1400" b="1" dirty="0" smtClean="0"/>
                    </a:p>
                    <a:p>
                      <a:r>
                        <a:rPr kumimoji="1" lang="ja-JP" altLang="en-US" sz="1400" dirty="0" smtClean="0"/>
                        <a:t>・重粒子線治療等、</a:t>
                      </a:r>
                      <a:r>
                        <a:rPr kumimoji="1" lang="ja-JP" altLang="en-US" sz="1400" b="1" dirty="0" smtClean="0"/>
                        <a:t>府独自要件を追加</a:t>
                      </a:r>
                      <a:endParaRPr kumimoji="1" lang="en-US" altLang="ja-JP" sz="1400" b="1" dirty="0" smtClean="0"/>
                    </a:p>
                    <a:p>
                      <a:r>
                        <a:rPr kumimoji="1" lang="ja-JP" altLang="en-US" sz="1400" dirty="0" smtClean="0"/>
                        <a:t>・Ｂ</a:t>
                      </a:r>
                      <a:r>
                        <a:rPr kumimoji="1" lang="ja-JP" altLang="en-US" sz="1400" b="1" dirty="0" smtClean="0"/>
                        <a:t>国連携病院に指定</a:t>
                      </a:r>
                      <a:r>
                        <a:rPr kumimoji="1" lang="ja-JP" altLang="en-US" sz="1400" dirty="0" smtClean="0"/>
                        <a:t>されていること</a:t>
                      </a:r>
                    </a:p>
                  </a:txBody>
                  <a:tcPr anchor="ctr"/>
                </a:tc>
                <a:extLst>
                  <a:ext uri="{0D108BD9-81ED-4DB2-BD59-A6C34878D82A}">
                    <a16:rowId xmlns:a16="http://schemas.microsoft.com/office/drawing/2014/main" val="335649231"/>
                  </a:ext>
                </a:extLst>
              </a:tr>
            </a:tbl>
          </a:graphicData>
        </a:graphic>
      </p:graphicFrame>
      <p:sp>
        <p:nvSpPr>
          <p:cNvPr id="141" name="正方形/長方形 140"/>
          <p:cNvSpPr/>
          <p:nvPr/>
        </p:nvSpPr>
        <p:spPr>
          <a:xfrm>
            <a:off x="4899198" y="849538"/>
            <a:ext cx="1916771" cy="2596466"/>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tIns="972000" rtlCol="0" anchor="ctr" anchorCtr="1"/>
          <a:lstStyle/>
          <a:p>
            <a:pPr algn="ctr"/>
            <a:r>
              <a:rPr kumimoji="1" lang="ja-JP" altLang="en-US" b="1" dirty="0" smtClean="0">
                <a:solidFill>
                  <a:schemeClr val="tx1"/>
                </a:solidFill>
              </a:rPr>
              <a:t>Ｂ 国 連携病院</a:t>
            </a:r>
            <a:endParaRPr kumimoji="1" lang="en-US" altLang="ja-JP" b="1" dirty="0" smtClean="0">
              <a:solidFill>
                <a:schemeClr val="tx1"/>
              </a:solidFill>
            </a:endParaRPr>
          </a:p>
        </p:txBody>
      </p:sp>
      <p:sp>
        <p:nvSpPr>
          <p:cNvPr id="144" name="テキスト ボックス 143"/>
          <p:cNvSpPr txBox="1"/>
          <p:nvPr/>
        </p:nvSpPr>
        <p:spPr>
          <a:xfrm>
            <a:off x="578224" y="5926569"/>
            <a:ext cx="8377518" cy="815608"/>
          </a:xfrm>
          <a:prstGeom prst="rect">
            <a:avLst/>
          </a:prstGeom>
          <a:noFill/>
        </p:spPr>
        <p:txBody>
          <a:bodyPr wrap="square" rtlCol="0">
            <a:spAutoFit/>
          </a:bodyPr>
          <a:lstStyle/>
          <a:p>
            <a:r>
              <a:rPr kumimoji="1" lang="ja-JP" altLang="en-US" dirty="0" smtClean="0"/>
              <a:t>≪指定要件の難易度≫</a:t>
            </a:r>
            <a:endParaRPr kumimoji="1" lang="en-US" altLang="ja-JP" dirty="0" smtClean="0"/>
          </a:p>
          <a:p>
            <a:endParaRPr kumimoji="1" lang="en-US" altLang="ja-JP" sz="1050" dirty="0" smtClean="0"/>
          </a:p>
          <a:p>
            <a:r>
              <a:rPr kumimoji="1" lang="ja-JP" altLang="en-US" dirty="0"/>
              <a:t>　</a:t>
            </a:r>
            <a:r>
              <a:rPr kumimoji="1" lang="ja-JP" altLang="en-US" dirty="0" smtClean="0"/>
              <a:t>　　　Ａ 国拠点病院　＞　</a:t>
            </a:r>
            <a:r>
              <a:rPr kumimoji="1" lang="en-US" altLang="ja-JP" dirty="0" smtClean="0"/>
              <a:t>α</a:t>
            </a:r>
            <a:r>
              <a:rPr kumimoji="1" lang="ja-JP" altLang="en-US" dirty="0" smtClean="0"/>
              <a:t> 府拠点病院　＞　Ｂ 国連携病院 </a:t>
            </a:r>
            <a:endParaRPr kumimoji="1" lang="ja-JP" altLang="en-US" dirty="0"/>
          </a:p>
        </p:txBody>
      </p:sp>
      <p:sp>
        <p:nvSpPr>
          <p:cNvPr id="38" name="角丸四角形 37"/>
          <p:cNvSpPr/>
          <p:nvPr/>
        </p:nvSpPr>
        <p:spPr>
          <a:xfrm>
            <a:off x="9027297" y="645385"/>
            <a:ext cx="416859" cy="139525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大阪府</a:t>
            </a:r>
            <a:endParaRPr kumimoji="1" lang="ja-JP" altLang="en-US" b="1" dirty="0">
              <a:solidFill>
                <a:schemeClr val="tx1"/>
              </a:solidFill>
            </a:endParaRPr>
          </a:p>
        </p:txBody>
      </p:sp>
      <p:sp>
        <p:nvSpPr>
          <p:cNvPr id="41" name="正方形/長方形 40"/>
          <p:cNvSpPr/>
          <p:nvPr/>
        </p:nvSpPr>
        <p:spPr>
          <a:xfrm>
            <a:off x="5027019" y="1037225"/>
            <a:ext cx="1661127" cy="619277"/>
          </a:xfrm>
          <a:prstGeom prst="rect">
            <a:avLst/>
          </a:prstGeom>
          <a:solidFill>
            <a:schemeClr val="tx1">
              <a:lumMod val="65000"/>
              <a:lumOff val="35000"/>
            </a:schemeClr>
          </a:solidFill>
          <a:ln w="349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en-US" altLang="ja-JP" b="1" dirty="0" smtClean="0">
                <a:solidFill>
                  <a:schemeClr val="bg1"/>
                </a:solidFill>
              </a:rPr>
              <a:t>α </a:t>
            </a:r>
            <a:r>
              <a:rPr kumimoji="1" lang="ja-JP" altLang="en-US" b="1" dirty="0" smtClean="0">
                <a:solidFill>
                  <a:schemeClr val="bg1"/>
                </a:solidFill>
              </a:rPr>
              <a:t>府拠点病院</a:t>
            </a:r>
            <a:endParaRPr kumimoji="1" lang="ja-JP" altLang="en-US" b="1" dirty="0">
              <a:solidFill>
                <a:schemeClr val="bg1"/>
              </a:solidFill>
            </a:endParaRPr>
          </a:p>
        </p:txBody>
      </p:sp>
      <p:sp>
        <p:nvSpPr>
          <p:cNvPr id="42" name="正方形/長方形 41"/>
          <p:cNvSpPr/>
          <p:nvPr/>
        </p:nvSpPr>
        <p:spPr>
          <a:xfrm>
            <a:off x="4048682" y="1492768"/>
            <a:ext cx="251584" cy="13072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指定・連携</a:t>
            </a:r>
            <a:endParaRPr kumimoji="1" lang="ja-JP" altLang="en-US" sz="1400" b="1" dirty="0">
              <a:solidFill>
                <a:schemeClr val="tx1"/>
              </a:solidFill>
            </a:endParaRPr>
          </a:p>
        </p:txBody>
      </p:sp>
      <p:cxnSp>
        <p:nvCxnSpPr>
          <p:cNvPr id="46" name="直線コネクタ 45"/>
          <p:cNvCxnSpPr>
            <a:stCxn id="3" idx="3"/>
            <a:endCxn id="42" idx="1"/>
          </p:cNvCxnSpPr>
          <p:nvPr/>
        </p:nvCxnSpPr>
        <p:spPr>
          <a:xfrm flipV="1">
            <a:off x="3439079" y="2146386"/>
            <a:ext cx="609603" cy="38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stCxn id="42" idx="3"/>
            <a:endCxn id="141" idx="1"/>
          </p:cNvCxnSpPr>
          <p:nvPr/>
        </p:nvCxnSpPr>
        <p:spPr>
          <a:xfrm>
            <a:off x="4300266" y="2146386"/>
            <a:ext cx="598932" cy="138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7863711" y="904028"/>
            <a:ext cx="215150" cy="877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a:t>
            </a:r>
            <a:endParaRPr kumimoji="1" lang="ja-JP" altLang="en-US" sz="1400" b="1" dirty="0">
              <a:solidFill>
                <a:schemeClr val="tx1"/>
              </a:solidFill>
            </a:endParaRPr>
          </a:p>
        </p:txBody>
      </p:sp>
      <p:cxnSp>
        <p:nvCxnSpPr>
          <p:cNvPr id="56" name="直線コネクタ 55"/>
          <p:cNvCxnSpPr>
            <a:stCxn id="55" idx="3"/>
            <a:endCxn id="38" idx="1"/>
          </p:cNvCxnSpPr>
          <p:nvPr/>
        </p:nvCxnSpPr>
        <p:spPr>
          <a:xfrm>
            <a:off x="8078861" y="1343015"/>
            <a:ext cx="94843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stCxn id="55" idx="1"/>
            <a:endCxn id="41" idx="3"/>
          </p:cNvCxnSpPr>
          <p:nvPr/>
        </p:nvCxnSpPr>
        <p:spPr>
          <a:xfrm flipH="1">
            <a:off x="6688146" y="1343015"/>
            <a:ext cx="1175565" cy="38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正方形/長方形 77"/>
          <p:cNvSpPr/>
          <p:nvPr/>
        </p:nvSpPr>
        <p:spPr>
          <a:xfrm>
            <a:off x="3743880" y="452812"/>
            <a:ext cx="693922" cy="252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b="1" dirty="0" smtClean="0">
                <a:solidFill>
                  <a:schemeClr val="tx1"/>
                </a:solidFill>
              </a:rPr>
              <a:t>連携</a:t>
            </a:r>
            <a:endParaRPr kumimoji="1" lang="ja-JP" altLang="en-US" sz="1400" b="1" dirty="0">
              <a:solidFill>
                <a:schemeClr val="tx1"/>
              </a:solidFill>
            </a:endParaRPr>
          </a:p>
        </p:txBody>
      </p:sp>
      <p:cxnSp>
        <p:nvCxnSpPr>
          <p:cNvPr id="73" name="カギ線コネクタ 72"/>
          <p:cNvCxnSpPr>
            <a:stCxn id="78" idx="1"/>
            <a:endCxn id="3" idx="0"/>
          </p:cNvCxnSpPr>
          <p:nvPr/>
        </p:nvCxnSpPr>
        <p:spPr>
          <a:xfrm rot="10800000" flipV="1">
            <a:off x="3054158" y="579014"/>
            <a:ext cx="689723" cy="526771"/>
          </a:xfrm>
          <a:prstGeom prst="bentConnector2">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5" name="カギ線コネクタ 74"/>
          <p:cNvCxnSpPr>
            <a:stCxn id="78" idx="3"/>
            <a:endCxn id="41" idx="0"/>
          </p:cNvCxnSpPr>
          <p:nvPr/>
        </p:nvCxnSpPr>
        <p:spPr>
          <a:xfrm>
            <a:off x="4437802" y="579015"/>
            <a:ext cx="1419781" cy="458210"/>
          </a:xfrm>
          <a:prstGeom prst="bentConnector2">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2"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２</a:t>
            </a:r>
            <a:endParaRPr kumimoji="1" lang="ja-JP" altLang="en-US" sz="1600" b="1" dirty="0">
              <a:latin typeface="+mn-ea"/>
            </a:endParaRPr>
          </a:p>
        </p:txBody>
      </p:sp>
    </p:spTree>
    <p:extLst>
      <p:ext uri="{BB962C8B-B14F-4D97-AF65-F5344CB8AC3E}">
        <p14:creationId xmlns:p14="http://schemas.microsoft.com/office/powerpoint/2010/main" val="1933935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3B91CF7-EB7C-4562-9474-71CC5F2C4C6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ja-JP" altLang="en-US" b="1" dirty="0" smtClean="0">
                <a:latin typeface="Meiryo UI" panose="020B0604030504040204" pitchFamily="50" charset="-128"/>
                <a:ea typeface="Meiryo UI" panose="020B0604030504040204" pitchFamily="50" charset="-128"/>
              </a:rPr>
              <a:t>）</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人的</a:t>
            </a:r>
            <a:r>
              <a:rPr kumimoji="1" lang="ja-JP" altLang="en-US" b="1" dirty="0">
                <a:latin typeface="Meiryo UI" panose="020B0604030504040204" pitchFamily="50" charset="-128"/>
                <a:ea typeface="Meiryo UI" panose="020B0604030504040204" pitchFamily="50" charset="-128"/>
              </a:rPr>
              <a:t>配置</a:t>
            </a:r>
            <a:r>
              <a:rPr kumimoji="1" lang="ja-JP" altLang="en-US" b="1" dirty="0" smtClean="0">
                <a:latin typeface="Meiryo UI" panose="020B0604030504040204" pitchFamily="50" charset="-128"/>
                <a:ea typeface="Meiryo UI" panose="020B0604030504040204" pitchFamily="50" charset="-128"/>
              </a:rPr>
              <a:t>要件</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556785091"/>
              </p:ext>
            </p:extLst>
          </p:nvPr>
        </p:nvGraphicFramePr>
        <p:xfrm>
          <a:off x="255494" y="433584"/>
          <a:ext cx="3657599" cy="370840"/>
        </p:xfrm>
        <a:graphic>
          <a:graphicData uri="http://schemas.openxmlformats.org/drawingml/2006/table">
            <a:tbl>
              <a:tblPr firstRow="1" bandRow="1">
                <a:tableStyleId>{5C22544A-7EE6-4342-B048-85BDC9FD1C3A}</a:tableStyleId>
              </a:tblPr>
              <a:tblGrid>
                <a:gridCol w="3657599">
                  <a:extLst>
                    <a:ext uri="{9D8B030D-6E8A-4147-A177-3AD203B41FA5}">
                      <a16:colId xmlns:a16="http://schemas.microsoft.com/office/drawing/2014/main" val="1185930963"/>
                    </a:ext>
                  </a:extLst>
                </a:gridCol>
              </a:tblGrid>
              <a:tr h="370840">
                <a:tc>
                  <a:txBody>
                    <a:bodyPr/>
                    <a:lstStyle/>
                    <a:p>
                      <a:pPr algn="ctr"/>
                      <a:r>
                        <a:rPr kumimoji="1" lang="en-US" altLang="ja-JP" sz="1200" dirty="0" smtClean="0">
                          <a:solidFill>
                            <a:schemeClr val="tx1"/>
                          </a:solidFill>
                        </a:rPr>
                        <a:t>【</a:t>
                      </a:r>
                      <a:r>
                        <a:rPr kumimoji="1" lang="ja-JP" altLang="en-US" sz="1200" dirty="0" smtClean="0">
                          <a:solidFill>
                            <a:schemeClr val="tx1"/>
                          </a:solidFill>
                        </a:rPr>
                        <a:t>凡例</a:t>
                      </a:r>
                      <a:r>
                        <a:rPr kumimoji="1" lang="en-US" altLang="ja-JP" sz="1200" dirty="0" smtClean="0">
                          <a:solidFill>
                            <a:schemeClr val="tx1"/>
                          </a:solidFill>
                        </a:rPr>
                        <a:t>】</a:t>
                      </a:r>
                      <a:r>
                        <a:rPr kumimoji="1" lang="ja-JP" altLang="en-US" sz="1200" dirty="0" smtClean="0">
                          <a:solidFill>
                            <a:schemeClr val="tx1"/>
                          </a:solidFill>
                        </a:rPr>
                        <a:t>　●：必須、◎：原則、○：望ましい</a:t>
                      </a:r>
                      <a:endParaRPr kumimoji="1" lang="ja-JP" altLang="en-US" sz="1200" dirty="0">
                        <a:solidFill>
                          <a:schemeClr val="tx1"/>
                        </a:solidFill>
                      </a:endParaRPr>
                    </a:p>
                  </a:txBody>
                  <a:tcPr anchor="ctr">
                    <a:solidFill>
                      <a:schemeClr val="accent4">
                        <a:lumMod val="20000"/>
                        <a:lumOff val="80000"/>
                      </a:schemeClr>
                    </a:solidFill>
                  </a:tcPr>
                </a:tc>
                <a:extLst>
                  <a:ext uri="{0D108BD9-81ED-4DB2-BD59-A6C34878D82A}">
                    <a16:rowId xmlns:a16="http://schemas.microsoft.com/office/drawing/2014/main" val="3936297519"/>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173967464"/>
              </p:ext>
            </p:extLst>
          </p:nvPr>
        </p:nvGraphicFramePr>
        <p:xfrm>
          <a:off x="255494" y="888642"/>
          <a:ext cx="9395011" cy="5468670"/>
        </p:xfrm>
        <a:graphic>
          <a:graphicData uri="http://schemas.openxmlformats.org/drawingml/2006/table">
            <a:tbl>
              <a:tblPr firstRow="1" bandRow="1">
                <a:tableStyleId>{5C22544A-7EE6-4342-B048-85BDC9FD1C3A}</a:tableStyleId>
              </a:tblPr>
              <a:tblGrid>
                <a:gridCol w="1640539">
                  <a:extLst>
                    <a:ext uri="{9D8B030D-6E8A-4147-A177-3AD203B41FA5}">
                      <a16:colId xmlns:a16="http://schemas.microsoft.com/office/drawing/2014/main" val="527414427"/>
                    </a:ext>
                  </a:extLst>
                </a:gridCol>
                <a:gridCol w="3052482">
                  <a:extLst>
                    <a:ext uri="{9D8B030D-6E8A-4147-A177-3AD203B41FA5}">
                      <a16:colId xmlns:a16="http://schemas.microsoft.com/office/drawing/2014/main" val="573256570"/>
                    </a:ext>
                  </a:extLst>
                </a:gridCol>
                <a:gridCol w="712695">
                  <a:extLst>
                    <a:ext uri="{9D8B030D-6E8A-4147-A177-3AD203B41FA5}">
                      <a16:colId xmlns:a16="http://schemas.microsoft.com/office/drawing/2014/main" val="477303755"/>
                    </a:ext>
                  </a:extLst>
                </a:gridCol>
                <a:gridCol w="551329">
                  <a:extLst>
                    <a:ext uri="{9D8B030D-6E8A-4147-A177-3AD203B41FA5}">
                      <a16:colId xmlns:a16="http://schemas.microsoft.com/office/drawing/2014/main" val="3244690775"/>
                    </a:ext>
                  </a:extLst>
                </a:gridCol>
                <a:gridCol w="551329">
                  <a:extLst>
                    <a:ext uri="{9D8B030D-6E8A-4147-A177-3AD203B41FA5}">
                      <a16:colId xmlns:a16="http://schemas.microsoft.com/office/drawing/2014/main" val="1378236178"/>
                    </a:ext>
                  </a:extLst>
                </a:gridCol>
                <a:gridCol w="551330">
                  <a:extLst>
                    <a:ext uri="{9D8B030D-6E8A-4147-A177-3AD203B41FA5}">
                      <a16:colId xmlns:a16="http://schemas.microsoft.com/office/drawing/2014/main" val="780732597"/>
                    </a:ext>
                  </a:extLst>
                </a:gridCol>
                <a:gridCol w="779929">
                  <a:extLst>
                    <a:ext uri="{9D8B030D-6E8A-4147-A177-3AD203B41FA5}">
                      <a16:colId xmlns:a16="http://schemas.microsoft.com/office/drawing/2014/main" val="471532870"/>
                    </a:ext>
                  </a:extLst>
                </a:gridCol>
                <a:gridCol w="551330">
                  <a:extLst>
                    <a:ext uri="{9D8B030D-6E8A-4147-A177-3AD203B41FA5}">
                      <a16:colId xmlns:a16="http://schemas.microsoft.com/office/drawing/2014/main" val="92633449"/>
                    </a:ext>
                  </a:extLst>
                </a:gridCol>
                <a:gridCol w="497541">
                  <a:extLst>
                    <a:ext uri="{9D8B030D-6E8A-4147-A177-3AD203B41FA5}">
                      <a16:colId xmlns:a16="http://schemas.microsoft.com/office/drawing/2014/main" val="4074044342"/>
                    </a:ext>
                  </a:extLst>
                </a:gridCol>
                <a:gridCol w="506507">
                  <a:extLst>
                    <a:ext uri="{9D8B030D-6E8A-4147-A177-3AD203B41FA5}">
                      <a16:colId xmlns:a16="http://schemas.microsoft.com/office/drawing/2014/main" val="2031851727"/>
                    </a:ext>
                  </a:extLst>
                </a:gridCol>
              </a:tblGrid>
              <a:tr h="386066">
                <a:tc rowSpan="3" gridSpan="2">
                  <a:txBody>
                    <a:bodyPr/>
                    <a:lstStyle/>
                    <a:p>
                      <a:pPr>
                        <a:lnSpc>
                          <a:spcPts val="1300"/>
                        </a:lnSpc>
                      </a:pPr>
                      <a:endParaRPr kumimoji="1" lang="ja-JP" altLang="en-US" sz="1200"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rowSpan="3" hMerge="1">
                  <a:txBody>
                    <a:bodyPr/>
                    <a:lstStyle/>
                    <a:p>
                      <a:endParaRPr kumimoji="1" lang="ja-JP" altLang="en-US" sz="1400" dirty="0"/>
                    </a:p>
                  </a:txBody>
                  <a:tcPr anchor="ctr"/>
                </a:tc>
                <a:tc gridSpan="4">
                  <a:txBody>
                    <a:bodyPr/>
                    <a:lstStyle/>
                    <a:p>
                      <a:pPr algn="ctr">
                        <a:lnSpc>
                          <a:spcPts val="1300"/>
                        </a:lnSpc>
                      </a:pPr>
                      <a:r>
                        <a:rPr kumimoji="1" lang="ja-JP" altLang="en-US" sz="1600" dirty="0" smtClean="0"/>
                        <a:t>国指定要件</a:t>
                      </a:r>
                      <a:endParaRPr kumimoji="1" lang="ja-JP" altLang="en-US" sz="1600"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endParaRPr kumimoji="1" lang="ja-JP" altLang="en-US" sz="1400" dirty="0"/>
                    </a:p>
                  </a:txBody>
                  <a:tcPr anchor="ctr"/>
                </a:tc>
                <a:tc hMerge="1">
                  <a:txBody>
                    <a:bodyPr/>
                    <a:lstStyle/>
                    <a:p>
                      <a:endParaRPr kumimoji="1" lang="ja-JP" altLang="en-US" sz="1400" dirty="0"/>
                    </a:p>
                  </a:txBody>
                  <a:tcPr anchor="ctr"/>
                </a:tc>
                <a:tc hMerge="1">
                  <a:txBody>
                    <a:bodyPr/>
                    <a:lstStyle/>
                    <a:p>
                      <a:endParaRPr kumimoji="1" lang="ja-JP" altLang="en-US" sz="1400" dirty="0"/>
                    </a:p>
                  </a:txBody>
                  <a:tcPr anchor="ctr"/>
                </a:tc>
                <a:tc gridSpan="4">
                  <a:txBody>
                    <a:bodyPr/>
                    <a:lstStyle/>
                    <a:p>
                      <a:pPr algn="ctr">
                        <a:lnSpc>
                          <a:spcPts val="1300"/>
                        </a:lnSpc>
                      </a:pPr>
                      <a:r>
                        <a:rPr kumimoji="1" lang="ja-JP" altLang="en-US" sz="1600" dirty="0" smtClean="0"/>
                        <a:t>府指定要件（案）</a:t>
                      </a:r>
                      <a:endParaRPr kumimoji="1" lang="ja-JP" altLang="en-US" sz="1600" dirty="0"/>
                    </a:p>
                  </a:txBody>
                  <a:tcPr anchor="ctr">
                    <a:lnL w="28575" cap="flat" cmpd="sng" algn="ctr">
                      <a:solidFill>
                        <a:schemeClr val="bg1"/>
                      </a:solidFill>
                      <a:prstDash val="solid"/>
                      <a:round/>
                      <a:headEnd type="none" w="med" len="med"/>
                      <a:tailEnd type="none" w="med" len="med"/>
                    </a:lnL>
                  </a:tcPr>
                </a:tc>
                <a:tc hMerge="1">
                  <a:txBody>
                    <a:bodyPr/>
                    <a:lstStyle/>
                    <a:p>
                      <a:endParaRPr kumimoji="1" lang="ja-JP" altLang="en-US" sz="1400" dirty="0"/>
                    </a:p>
                  </a:txBody>
                  <a:tcPr anchor="ctr"/>
                </a:tc>
                <a:tc hMerge="1">
                  <a:txBody>
                    <a:bodyPr/>
                    <a:lstStyle/>
                    <a:p>
                      <a:endParaRPr kumimoji="1" lang="ja-JP" altLang="en-US" sz="1400" dirty="0"/>
                    </a:p>
                  </a:txBody>
                  <a:tcPr anchor="ctr"/>
                </a:tc>
                <a:tc hMerge="1">
                  <a:txBody>
                    <a:bodyPr/>
                    <a:lstStyle/>
                    <a:p>
                      <a:endParaRPr kumimoji="1" lang="ja-JP" altLang="en-US" sz="1400" dirty="0"/>
                    </a:p>
                  </a:txBody>
                  <a:tcPr anchor="ctr"/>
                </a:tc>
                <a:extLst>
                  <a:ext uri="{0D108BD9-81ED-4DB2-BD59-A6C34878D82A}">
                    <a16:rowId xmlns:a16="http://schemas.microsoft.com/office/drawing/2014/main" val="2107923825"/>
                  </a:ext>
                </a:extLst>
              </a:tr>
              <a:tr h="259080">
                <a:tc gridSpan="2" vMerge="1">
                  <a:txBody>
                    <a:bodyPr/>
                    <a:lstStyle/>
                    <a:p>
                      <a:endParaRPr kumimoji="1" lang="ja-JP" altLang="en-US" sz="1400" dirty="0"/>
                    </a:p>
                  </a:txBody>
                  <a:tcPr anchor="ctr"/>
                </a:tc>
                <a:tc hMerge="1" vMerge="1">
                  <a:txBody>
                    <a:bodyPr/>
                    <a:lstStyle/>
                    <a:p>
                      <a:endParaRPr kumimoji="1" lang="ja-JP" altLang="en-US" sz="1400" dirty="0"/>
                    </a:p>
                  </a:txBody>
                  <a:tcPr anchor="ctr"/>
                </a:tc>
                <a:tc rowSpan="2">
                  <a:txBody>
                    <a:bodyPr/>
                    <a:lstStyle/>
                    <a:p>
                      <a:pPr algn="ctr">
                        <a:lnSpc>
                          <a:spcPts val="1300"/>
                        </a:lnSpc>
                      </a:pPr>
                      <a:r>
                        <a:rPr kumimoji="1" lang="ja-JP" altLang="en-US" sz="1200" b="1" dirty="0" smtClean="0"/>
                        <a:t>配置</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3">
                  <a:txBody>
                    <a:bodyPr/>
                    <a:lstStyle/>
                    <a:p>
                      <a:pPr algn="ctr">
                        <a:lnSpc>
                          <a:spcPts val="1300"/>
                        </a:lnSpc>
                      </a:pPr>
                      <a:endParaRPr kumimoji="1" lang="ja-JP" altLang="en-US" sz="1200" dirty="0"/>
                    </a:p>
                  </a:txBody>
                  <a:tcPr anchor="ctr">
                    <a:lnL w="1905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tc rowSpan="2">
                  <a:txBody>
                    <a:bodyPr/>
                    <a:lstStyle/>
                    <a:p>
                      <a:pPr algn="ctr">
                        <a:lnSpc>
                          <a:spcPts val="1300"/>
                        </a:lnSpc>
                      </a:pPr>
                      <a:r>
                        <a:rPr kumimoji="1" lang="ja-JP" altLang="en-US" sz="1200" b="1" dirty="0" smtClean="0"/>
                        <a:t>配置</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3">
                  <a:txBody>
                    <a:bodyPr/>
                    <a:lstStyle/>
                    <a:p>
                      <a:pPr algn="ctr">
                        <a:lnSpc>
                          <a:spcPts val="1300"/>
                        </a:lnSpc>
                      </a:pPr>
                      <a:endParaRPr kumimoji="1" lang="ja-JP" altLang="en-US" sz="1200" dirty="0"/>
                    </a:p>
                  </a:txBody>
                  <a:tcPr anchor="ctr">
                    <a:lnL w="19050" cap="flat" cmpd="sng" algn="ctr">
                      <a:noFill/>
                      <a:prstDash val="solid"/>
                      <a:round/>
                      <a:headEnd type="none" w="med" len="med"/>
                      <a:tailEnd type="none" w="med" len="med"/>
                    </a:lnL>
                  </a:tcP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extLst>
                  <a:ext uri="{0D108BD9-81ED-4DB2-BD59-A6C34878D82A}">
                    <a16:rowId xmlns:a16="http://schemas.microsoft.com/office/drawing/2014/main" val="3103522456"/>
                  </a:ext>
                </a:extLst>
              </a:tr>
              <a:tr h="259080">
                <a:tc gridSpan="2" vMerge="1">
                  <a:txBody>
                    <a:bodyPr/>
                    <a:lstStyle/>
                    <a:p>
                      <a:endParaRPr kumimoji="1" lang="ja-JP" altLang="en-US" sz="1400" dirty="0"/>
                    </a:p>
                  </a:txBody>
                  <a:tcPr anchor="ctr"/>
                </a:tc>
                <a:tc hMerge="1" vMerge="1">
                  <a:txBody>
                    <a:bodyPr/>
                    <a:lstStyle/>
                    <a:p>
                      <a:endParaRPr kumimoji="1" lang="ja-JP" altLang="en-US" sz="1400" dirty="0"/>
                    </a:p>
                  </a:txBody>
                  <a:tcPr anchor="ctr"/>
                </a:tc>
                <a:tc vMerge="1">
                  <a:txBody>
                    <a:bodyPr/>
                    <a:lstStyle/>
                    <a:p>
                      <a:pPr algn="ctr"/>
                      <a:endParaRPr kumimoji="1" lang="ja-JP" altLang="en-US" sz="1400" dirty="0"/>
                    </a:p>
                  </a:txBody>
                  <a:tcPr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常勤</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専従</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専任</a:t>
                      </a: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vMerge="1">
                  <a:txBody>
                    <a:bodyPr/>
                    <a:lstStyle/>
                    <a:p>
                      <a:pPr algn="ctr"/>
                      <a:endParaRPr kumimoji="1" lang="ja-JP" altLang="en-US" sz="1400" dirty="0"/>
                    </a:p>
                  </a:txBody>
                  <a:tcPr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常勤</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専従</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専任</a:t>
                      </a:r>
                      <a:endParaRPr kumimoji="1" lang="ja-JP" altLang="en-US" sz="1200" b="1" dirty="0"/>
                    </a:p>
                  </a:txBody>
                  <a:tcPr anchor="ctr">
                    <a:lnL w="63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32474971"/>
                  </a:ext>
                </a:extLst>
              </a:tr>
              <a:tr h="137160">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手術</a:t>
                      </a:r>
                      <a:r>
                        <a:rPr kumimoji="1" lang="en-US" altLang="ja-JP" sz="1200" b="1" dirty="0" smtClean="0"/>
                        <a:t>【</a:t>
                      </a:r>
                      <a:r>
                        <a:rPr kumimoji="1" lang="ja-JP" altLang="en-US" sz="1200" b="1" dirty="0" smtClean="0"/>
                        <a:t>新規</a:t>
                      </a:r>
                      <a:r>
                        <a:rPr kumimoji="1" lang="en-US" altLang="ja-JP" sz="1200" b="1" dirty="0" smtClean="0"/>
                        <a:t>】</a:t>
                      </a:r>
                      <a:endParaRPr kumimoji="1" lang="ja-JP" altLang="en-US" sz="1200" b="1" dirty="0" smtClean="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1" dirty="0" smtClean="0"/>
                        <a:t>医師</a:t>
                      </a:r>
                      <a:endParaRPr lang="ja-JP" altLang="en-US" b="1"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lang="ja-JP" altLang="en-US" sz="1200" dirty="0" smtClean="0"/>
                        <a:t>●</a:t>
                      </a:r>
                      <a:endParaRPr lang="ja-JP" altLang="en-US" sz="12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lang="ja-JP" altLang="en-US" sz="1200" dirty="0" smtClean="0"/>
                        <a:t>●</a:t>
                      </a:r>
                    </a:p>
                  </a:txBody>
                  <a:tcPr anchor="ctr" anchorCtr="1">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lang="ja-JP" altLang="en-US" sz="1200" dirty="0" smtClean="0"/>
                        <a:t>〇</a:t>
                      </a:r>
                      <a:endParaRPr lang="ja-JP" altLang="en-US" sz="1200" dirty="0"/>
                    </a:p>
                  </a:txBody>
                  <a:tcPr anchor="ctr" anchorCtr="1">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lang="ja-JP" altLang="en-US" sz="1200" dirty="0"/>
                    </a:p>
                  </a:txBody>
                  <a:tcPr anchor="ctr" anchorCtr="1">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lang="ja-JP" altLang="en-US" sz="1200" dirty="0" smtClean="0"/>
                        <a:t>●</a:t>
                      </a:r>
                      <a:endParaRPr lang="ja-JP" altLang="en-US" sz="12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lang="ja-JP" altLang="en-US" sz="1200" dirty="0" smtClean="0"/>
                        <a:t>●</a:t>
                      </a:r>
                    </a:p>
                  </a:txBody>
                  <a:tcPr anchor="ctr" anchorCtr="1">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lang="ja-JP" altLang="en-US" sz="1200" dirty="0" smtClean="0"/>
                        <a:t>〇</a:t>
                      </a:r>
                      <a:endParaRPr lang="ja-JP" altLang="en-US" sz="1200" dirty="0"/>
                    </a:p>
                  </a:txBody>
                  <a:tcPr anchor="ctr" anchorCtr="1">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nSpc>
                          <a:spcPts val="1300"/>
                        </a:lnSpc>
                      </a:pPr>
                      <a:endParaRPr lang="ja-JP" altLang="en-US"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158837017"/>
                  </a:ext>
                </a:extLst>
              </a:tr>
              <a:tr h="0">
                <a:tc rowSpan="2">
                  <a:txBody>
                    <a:bodyPr/>
                    <a:lstStyle/>
                    <a:p>
                      <a:pPr>
                        <a:lnSpc>
                          <a:spcPts val="1300"/>
                        </a:lnSpc>
                      </a:pPr>
                      <a:r>
                        <a:rPr kumimoji="1" lang="ja-JP" altLang="en-US" sz="1200" dirty="0" smtClean="0"/>
                        <a:t>薬物療法</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r>
                        <a:rPr kumimoji="1" lang="ja-JP" altLang="en-US" sz="1200" dirty="0" smtClean="0"/>
                        <a:t>医師</a:t>
                      </a:r>
                      <a:endParaRPr kumimoji="1" lang="ja-JP" altLang="en-US" sz="1200" dirty="0"/>
                    </a:p>
                  </a:txBody>
                  <a:tcPr anchor="ctr">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614144857"/>
                  </a:ext>
                </a:extLst>
              </a:tr>
              <a:tr h="328676">
                <a:tc vMerge="1">
                  <a:txBody>
                    <a:bodyPr/>
                    <a:lstStyle/>
                    <a:p>
                      <a:endParaRPr kumimoji="1" lang="ja-JP" altLang="en-US" sz="1400" dirty="0"/>
                    </a:p>
                  </a:txBody>
                  <a:tcPr anchor="ctr"/>
                </a:tc>
                <a:tc>
                  <a:txBody>
                    <a:bodyPr/>
                    <a:lstStyle/>
                    <a:p>
                      <a:pPr>
                        <a:lnSpc>
                          <a:spcPts val="1300"/>
                        </a:lnSpc>
                      </a:pPr>
                      <a:r>
                        <a:rPr kumimoji="1" lang="ja-JP" altLang="en-US" sz="1200" dirty="0" smtClean="0"/>
                        <a:t>薬剤師</a:t>
                      </a:r>
                      <a:endParaRPr kumimoji="1" lang="ja-JP" altLang="en-US" sz="1200"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13403352"/>
                  </a:ext>
                </a:extLst>
              </a:tr>
              <a:tr h="0">
                <a:tc rowSpan="3">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放射線療法</a:t>
                      </a: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医師</a:t>
                      </a:r>
                      <a:endParaRPr lang="ja-JP" altLang="en-US"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lang="ja-JP" altLang="en-US" sz="1200" dirty="0" smtClean="0"/>
                        <a:t>●</a:t>
                      </a:r>
                      <a:endParaRPr lang="ja-JP" altLang="en-US" sz="12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endParaRPr lang="ja-JP" altLang="en-US"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endParaRPr lang="ja-JP" alt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endParaRPr lang="ja-JP" altLang="en-US"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lang="ja-JP" altLang="en-US" sz="1200" dirty="0" smtClean="0"/>
                        <a:t>●</a:t>
                      </a:r>
                      <a:endParaRPr lang="ja-JP" altLang="en-US" sz="1200"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endParaRPr lang="ja-JP" altLang="en-US"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endParaRPr lang="ja-JP" alt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endParaRPr lang="ja-JP" altLang="en-US"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9312944"/>
                  </a:ext>
                </a:extLst>
              </a:tr>
              <a:tr h="0">
                <a:tc v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r>
                        <a:rPr kumimoji="1" lang="ja-JP" altLang="en-US" sz="1200" dirty="0" smtClean="0"/>
                        <a:t>放射線技師</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80220494"/>
                  </a:ext>
                </a:extLst>
              </a:tr>
              <a:tr h="0">
                <a:tc vMerge="1">
                  <a:txBody>
                    <a:bodyPr/>
                    <a:lstStyle/>
                    <a:p>
                      <a:endParaRPr kumimoji="1" lang="ja-JP" altLang="en-US" sz="14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r>
                        <a:rPr kumimoji="1" lang="ja-JP" altLang="en-US" sz="1200" dirty="0" smtClean="0"/>
                        <a:t>技術者</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95045980"/>
                  </a:ext>
                </a:extLst>
              </a:tr>
              <a:tr h="0">
                <a:tc rowSpan="5">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緩和ケア</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身体医師</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59106640"/>
                  </a:ext>
                </a:extLst>
              </a:tr>
              <a:tr h="228600">
                <a:tc vMerge="1">
                  <a:txBody>
                    <a:bodyPr/>
                    <a:lstStyle/>
                    <a:p>
                      <a:endParaRPr kumimoji="1" lang="ja-JP" altLang="en-US"/>
                    </a:p>
                  </a:txBody>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精神医師</a:t>
                      </a:r>
                      <a:endParaRPr kumimoji="1" lang="ja-JP" altLang="en-US" sz="1200" dirty="0"/>
                    </a:p>
                  </a:txBody>
                  <a:tcPr anchor="ctr">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665070080"/>
                  </a:ext>
                </a:extLst>
              </a:tr>
              <a:tr h="0">
                <a:tc vMerge="1">
                  <a:txBody>
                    <a:bodyPr/>
                    <a:lstStyle/>
                    <a:p>
                      <a:endParaRPr kumimoji="1" lang="ja-JP" altLang="en-US"/>
                    </a:p>
                  </a:txBody>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dirty="0" smtClean="0"/>
                        <a:t>看護師</a:t>
                      </a:r>
                      <a:endParaRPr kumimoji="1" lang="ja-JP" altLang="en-US" sz="1200" dirty="0"/>
                    </a:p>
                  </a:txBody>
                  <a:tcPr anchor="ctr">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en-US" altLang="ja-JP" sz="1200" b="1" dirty="0" smtClean="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8690705"/>
                  </a:ext>
                </a:extLst>
              </a:tr>
              <a:tr h="182880">
                <a:tc vMerge="1">
                  <a:txBody>
                    <a:bodyPr/>
                    <a:lstStyle/>
                    <a:p>
                      <a:endParaRPr kumimoji="1" lang="ja-JP" altLang="en-US" sz="1400" dirty="0"/>
                    </a:p>
                  </a:txBody>
                  <a:tcPr anchor="ctr"/>
                </a:tc>
                <a:tc>
                  <a:txBody>
                    <a:bodyPr/>
                    <a:lstStyle/>
                    <a:p>
                      <a:pPr>
                        <a:lnSpc>
                          <a:spcPts val="1300"/>
                        </a:lnSpc>
                      </a:pPr>
                      <a:r>
                        <a:rPr kumimoji="1" lang="ja-JP" altLang="en-US" sz="1200" dirty="0" smtClean="0"/>
                        <a:t>薬剤師</a:t>
                      </a:r>
                      <a:endParaRPr kumimoji="1" lang="ja-JP" altLang="en-US" sz="1200" dirty="0"/>
                    </a:p>
                  </a:txBody>
                  <a:tcPr anchor="ctr">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64471343"/>
                  </a:ext>
                </a:extLst>
              </a:tr>
              <a:tr h="182880">
                <a:tc vMerge="1">
                  <a:txBody>
                    <a:bodyPr/>
                    <a:lstStyle/>
                    <a:p>
                      <a:endParaRPr kumimoji="1" lang="ja-JP" altLang="en-US" sz="1400" dirty="0"/>
                    </a:p>
                  </a:txBody>
                  <a:tcPr anchor="ctr"/>
                </a:tc>
                <a:tc>
                  <a:txBody>
                    <a:bodyPr/>
                    <a:lstStyle/>
                    <a:p>
                      <a:pPr>
                        <a:lnSpc>
                          <a:spcPts val="1300"/>
                        </a:lnSpc>
                      </a:pPr>
                      <a:r>
                        <a:rPr kumimoji="1" lang="ja-JP" altLang="en-US" sz="1200" dirty="0" smtClean="0"/>
                        <a:t>心理師</a:t>
                      </a:r>
                      <a:endParaRPr kumimoji="1" lang="ja-JP" altLang="en-US" sz="1200"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94942206"/>
                  </a:ext>
                </a:extLst>
              </a:tr>
              <a:tr h="0">
                <a:tc rowSpan="2">
                  <a:txBody>
                    <a:bodyPr/>
                    <a:lstStyle/>
                    <a:p>
                      <a:pPr>
                        <a:lnSpc>
                          <a:spcPts val="1300"/>
                        </a:lnSpc>
                      </a:pPr>
                      <a:r>
                        <a:rPr kumimoji="1" lang="ja-JP" altLang="en-US" sz="1200" dirty="0" smtClean="0"/>
                        <a:t>病理</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r>
                        <a:rPr kumimoji="1" lang="ja-JP" altLang="en-US" sz="1200" dirty="0" smtClean="0"/>
                        <a:t>医師</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72628137"/>
                  </a:ext>
                </a:extLst>
              </a:tr>
              <a:tr h="0">
                <a:tc vMerge="1">
                  <a:txBody>
                    <a:bodyPr/>
                    <a:lstStyle/>
                    <a:p>
                      <a:endParaRPr kumimoji="1" lang="ja-JP" altLang="en-US" sz="1400" dirty="0"/>
                    </a:p>
                  </a:txBody>
                  <a:tcPr anchor="ctr"/>
                </a:tc>
                <a:tc>
                  <a:txBody>
                    <a:bodyPr/>
                    <a:lstStyle/>
                    <a:p>
                      <a:pPr>
                        <a:lnSpc>
                          <a:spcPts val="1300"/>
                        </a:lnSpc>
                      </a:pPr>
                      <a:r>
                        <a:rPr kumimoji="1" lang="ja-JP" altLang="en-US" sz="1200" dirty="0" smtClean="0"/>
                        <a:t>細胞診断</a:t>
                      </a:r>
                      <a:endParaRPr kumimoji="1" lang="ja-JP" altLang="en-US" sz="1200" dirty="0"/>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23741384"/>
                  </a:ext>
                </a:extLst>
              </a:tr>
              <a:tr h="370840">
                <a:tc>
                  <a:txBody>
                    <a:bodyPr/>
                    <a:lstStyle/>
                    <a:p>
                      <a:pPr>
                        <a:lnSpc>
                          <a:spcPts val="1300"/>
                        </a:lnSpc>
                      </a:pPr>
                      <a:r>
                        <a:rPr kumimoji="1" lang="ja-JP" altLang="en-US" sz="1200" dirty="0" smtClean="0"/>
                        <a:t>小児看護・がん看護</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r>
                        <a:rPr kumimoji="1" lang="ja-JP" altLang="en-US" sz="1200" dirty="0" smtClean="0"/>
                        <a:t>専門看護師又は認定看護師</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03894713"/>
                  </a:ext>
                </a:extLst>
              </a:tr>
              <a:tr h="370840">
                <a:tc>
                  <a:txBody>
                    <a:bodyPr/>
                    <a:lstStyle/>
                    <a:p>
                      <a:pPr>
                        <a:lnSpc>
                          <a:spcPts val="1300"/>
                        </a:lnSpc>
                      </a:pPr>
                      <a:r>
                        <a:rPr kumimoji="1" lang="ja-JP" altLang="en-US" sz="1200" dirty="0" smtClean="0"/>
                        <a:t>療育支援担当者</a:t>
                      </a:r>
                      <a:endParaRPr kumimoji="1" lang="ja-JP" altLang="en-US" sz="12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ts val="1300"/>
                        </a:lnSpc>
                      </a:pPr>
                      <a:r>
                        <a:rPr kumimoji="1" lang="ja-JP" altLang="en-US" sz="1200" dirty="0" smtClean="0"/>
                        <a:t>公認心理師、臨床心理士、社会福祉士 等</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78699621"/>
                  </a:ext>
                </a:extLst>
              </a:tr>
              <a:tr h="370840">
                <a:tc>
                  <a:txBody>
                    <a:bodyPr/>
                    <a:lstStyle/>
                    <a:p>
                      <a:pPr>
                        <a:lnSpc>
                          <a:spcPts val="1300"/>
                        </a:lnSpc>
                      </a:pPr>
                      <a:r>
                        <a:rPr kumimoji="1" lang="ja-JP" altLang="en-US" sz="1000" b="0" dirty="0" smtClean="0"/>
                        <a:t>長期フォローアップに携わる部門に配置</a:t>
                      </a:r>
                      <a:endParaRPr kumimoji="1" lang="ja-JP" altLang="en-US" sz="1000" b="0" dirty="0"/>
                    </a:p>
                  </a:txBody>
                  <a:tcPr anchor="ctr">
                    <a:lnT w="28575" cap="flat" cmpd="sng" algn="ctr">
                      <a:solidFill>
                        <a:schemeClr val="bg1"/>
                      </a:solidFill>
                      <a:prstDash val="solid"/>
                      <a:round/>
                      <a:headEnd type="none" w="med" len="med"/>
                      <a:tailEnd type="none" w="med" len="med"/>
                    </a:lnT>
                  </a:tcPr>
                </a:tc>
                <a:tc>
                  <a:txBody>
                    <a:bodyPr/>
                    <a:lstStyle/>
                    <a:p>
                      <a:pPr>
                        <a:lnSpc>
                          <a:spcPts val="1300"/>
                        </a:lnSpc>
                      </a:pPr>
                      <a:r>
                        <a:rPr kumimoji="1" lang="ja-JP" altLang="en-US" sz="1200" dirty="0" smtClean="0"/>
                        <a:t>医師・看護師等</a:t>
                      </a:r>
                      <a:endParaRPr kumimoji="1" lang="ja-JP" altLang="en-US" sz="1200" dirty="0"/>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r>
                        <a:rPr kumimoji="1" lang="ja-JP" altLang="en-US" sz="1200" b="1" dirty="0" smtClean="0"/>
                        <a:t>●</a:t>
                      </a:r>
                      <a:endParaRPr kumimoji="1" lang="ja-JP" altLang="en-US" sz="1200" b="1" dirty="0"/>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300"/>
                        </a:lnSpc>
                      </a:pPr>
                      <a:endParaRPr kumimoji="1" lang="ja-JP" altLang="en-US" sz="1200" b="1" dirty="0"/>
                    </a:p>
                  </a:txBody>
                  <a:tcPr anchor="ctr">
                    <a:lnL w="63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018646127"/>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223932082"/>
              </p:ext>
            </p:extLst>
          </p:nvPr>
        </p:nvGraphicFramePr>
        <p:xfrm>
          <a:off x="4320543" y="433584"/>
          <a:ext cx="5136778" cy="370840"/>
        </p:xfrm>
        <a:graphic>
          <a:graphicData uri="http://schemas.openxmlformats.org/drawingml/2006/table">
            <a:tbl>
              <a:tblPr firstRow="1" bandRow="1">
                <a:tableStyleId>{5C22544A-7EE6-4342-B048-85BDC9FD1C3A}</a:tableStyleId>
              </a:tblPr>
              <a:tblGrid>
                <a:gridCol w="5136778">
                  <a:extLst>
                    <a:ext uri="{9D8B030D-6E8A-4147-A177-3AD203B41FA5}">
                      <a16:colId xmlns:a16="http://schemas.microsoft.com/office/drawing/2014/main" val="3192283671"/>
                    </a:ext>
                  </a:extLst>
                </a:gridCol>
              </a:tblGrid>
              <a:tr h="370840">
                <a:tc>
                  <a:txBody>
                    <a:bodyPr/>
                    <a:lstStyle/>
                    <a:p>
                      <a:pPr algn="ctr"/>
                      <a:r>
                        <a:rPr kumimoji="1" lang="en-US" altLang="ja-JP" sz="1200" b="0" dirty="0" smtClean="0">
                          <a:solidFill>
                            <a:schemeClr val="tx1"/>
                          </a:solidFill>
                        </a:rPr>
                        <a:t>※ </a:t>
                      </a:r>
                      <a:r>
                        <a:rPr kumimoji="1" lang="ja-JP" altLang="en-US" sz="1200" b="0" dirty="0" smtClean="0">
                          <a:solidFill>
                            <a:schemeClr val="tx1"/>
                          </a:solidFill>
                        </a:rPr>
                        <a:t>専従：就業時間の８割以上従事、専任：就業時間の５割以上従事</a:t>
                      </a:r>
                      <a:endParaRPr kumimoji="1" lang="ja-JP" altLang="en-US" sz="1200" b="0" dirty="0">
                        <a:solidFill>
                          <a:schemeClr val="tx1"/>
                        </a:solidFill>
                      </a:endParaRPr>
                    </a:p>
                  </a:txBody>
                  <a:tcPr anchor="ctr">
                    <a:solidFill>
                      <a:schemeClr val="accent6">
                        <a:lumMod val="20000"/>
                        <a:lumOff val="80000"/>
                      </a:schemeClr>
                    </a:solidFill>
                  </a:tcPr>
                </a:tc>
                <a:extLst>
                  <a:ext uri="{0D108BD9-81ED-4DB2-BD59-A6C34878D82A}">
                    <a16:rowId xmlns:a16="http://schemas.microsoft.com/office/drawing/2014/main" val="1163101388"/>
                  </a:ext>
                </a:extLst>
              </a:tr>
            </a:tbl>
          </a:graphicData>
        </a:graphic>
      </p:graphicFrame>
      <p:sp>
        <p:nvSpPr>
          <p:cNvPr id="6"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20</a:t>
            </a:r>
            <a:endParaRPr kumimoji="1" lang="ja-JP" altLang="en-US" sz="1600" b="1" dirty="0">
              <a:latin typeface="+mn-ea"/>
            </a:endParaRPr>
          </a:p>
        </p:txBody>
      </p:sp>
    </p:spTree>
    <p:extLst>
      <p:ext uri="{BB962C8B-B14F-4D97-AF65-F5344CB8AC3E}">
        <p14:creationId xmlns:p14="http://schemas.microsoft.com/office/powerpoint/2010/main" val="3853921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参考</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　大阪府小児がん拠点病院と国拠点病院との関係（全体像）</a:t>
            </a:r>
            <a:endParaRPr kumimoji="1" lang="ja-JP" altLang="en-US" b="1" dirty="0">
              <a:latin typeface="Meiryo UI" panose="020B0604030504040204" pitchFamily="50" charset="-128"/>
              <a:ea typeface="Meiryo UI" panose="020B0604030504040204" pitchFamily="50" charset="-128"/>
            </a:endParaRPr>
          </a:p>
        </p:txBody>
      </p:sp>
      <p:sp>
        <p:nvSpPr>
          <p:cNvPr id="2" name="角丸四角形 1"/>
          <p:cNvSpPr/>
          <p:nvPr/>
        </p:nvSpPr>
        <p:spPr>
          <a:xfrm>
            <a:off x="489206" y="3321786"/>
            <a:ext cx="416859" cy="172880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厚生労働省</a:t>
            </a:r>
            <a:endParaRPr kumimoji="1" lang="ja-JP" altLang="en-US" b="1" dirty="0">
              <a:solidFill>
                <a:schemeClr val="tx1"/>
              </a:solidFill>
            </a:endParaRPr>
          </a:p>
        </p:txBody>
      </p:sp>
      <p:sp>
        <p:nvSpPr>
          <p:cNvPr id="13" name="正方形/長方形 12"/>
          <p:cNvSpPr/>
          <p:nvPr/>
        </p:nvSpPr>
        <p:spPr>
          <a:xfrm>
            <a:off x="1340562" y="3742838"/>
            <a:ext cx="215150" cy="877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a:t>
            </a:r>
            <a:endParaRPr kumimoji="1" lang="ja-JP" altLang="en-US" sz="1400" b="1" dirty="0">
              <a:solidFill>
                <a:schemeClr val="tx1"/>
              </a:solidFill>
            </a:endParaRPr>
          </a:p>
        </p:txBody>
      </p:sp>
      <p:cxnSp>
        <p:nvCxnSpPr>
          <p:cNvPr id="15" name="直線コネクタ 14"/>
          <p:cNvCxnSpPr>
            <a:stCxn id="2" idx="3"/>
            <a:endCxn id="13" idx="1"/>
          </p:cNvCxnSpPr>
          <p:nvPr/>
        </p:nvCxnSpPr>
        <p:spPr>
          <a:xfrm flipV="1">
            <a:off x="906065" y="4181825"/>
            <a:ext cx="434497" cy="436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3" idx="3"/>
            <a:endCxn id="315" idx="1"/>
          </p:cNvCxnSpPr>
          <p:nvPr/>
        </p:nvCxnSpPr>
        <p:spPr>
          <a:xfrm flipV="1">
            <a:off x="1555712" y="4174483"/>
            <a:ext cx="1083679" cy="734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角丸四角形 37"/>
          <p:cNvSpPr/>
          <p:nvPr/>
        </p:nvSpPr>
        <p:spPr>
          <a:xfrm>
            <a:off x="9092280" y="3400750"/>
            <a:ext cx="416859" cy="172880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大阪府</a:t>
            </a:r>
            <a:endParaRPr kumimoji="1" lang="ja-JP" altLang="en-US" b="1" dirty="0">
              <a:solidFill>
                <a:schemeClr val="tx1"/>
              </a:solidFill>
            </a:endParaRPr>
          </a:p>
        </p:txBody>
      </p:sp>
      <p:sp>
        <p:nvSpPr>
          <p:cNvPr id="42" name="正方形/長方形 41"/>
          <p:cNvSpPr/>
          <p:nvPr/>
        </p:nvSpPr>
        <p:spPr>
          <a:xfrm>
            <a:off x="5127735" y="3512139"/>
            <a:ext cx="251584" cy="13072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指定・連携</a:t>
            </a:r>
            <a:endParaRPr kumimoji="1" lang="ja-JP" altLang="en-US" sz="1400" b="1" dirty="0">
              <a:solidFill>
                <a:schemeClr val="tx1"/>
              </a:solidFill>
            </a:endParaRPr>
          </a:p>
        </p:txBody>
      </p:sp>
      <p:cxnSp>
        <p:nvCxnSpPr>
          <p:cNvPr id="46" name="直線コネクタ 45"/>
          <p:cNvCxnSpPr>
            <a:stCxn id="315" idx="3"/>
            <a:endCxn id="42" idx="1"/>
          </p:cNvCxnSpPr>
          <p:nvPr/>
        </p:nvCxnSpPr>
        <p:spPr>
          <a:xfrm flipV="1">
            <a:off x="3335376" y="4165757"/>
            <a:ext cx="1792359" cy="872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stCxn id="42" idx="3"/>
            <a:endCxn id="332" idx="1"/>
          </p:cNvCxnSpPr>
          <p:nvPr/>
        </p:nvCxnSpPr>
        <p:spPr>
          <a:xfrm flipV="1">
            <a:off x="5379319" y="4159759"/>
            <a:ext cx="1047946" cy="599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8558453" y="3830771"/>
            <a:ext cx="215150" cy="877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指定</a:t>
            </a:r>
            <a:endParaRPr kumimoji="1" lang="ja-JP" altLang="en-US" sz="1400" b="1" dirty="0">
              <a:solidFill>
                <a:schemeClr val="tx1"/>
              </a:solidFill>
            </a:endParaRPr>
          </a:p>
        </p:txBody>
      </p:sp>
      <p:cxnSp>
        <p:nvCxnSpPr>
          <p:cNvPr id="56" name="直線コネクタ 55"/>
          <p:cNvCxnSpPr>
            <a:stCxn id="55" idx="3"/>
            <a:endCxn id="38" idx="1"/>
          </p:cNvCxnSpPr>
          <p:nvPr/>
        </p:nvCxnSpPr>
        <p:spPr>
          <a:xfrm flipV="1">
            <a:off x="8773603" y="4265151"/>
            <a:ext cx="318677" cy="4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stCxn id="55" idx="1"/>
            <a:endCxn id="222" idx="3"/>
          </p:cNvCxnSpPr>
          <p:nvPr/>
        </p:nvCxnSpPr>
        <p:spPr>
          <a:xfrm flipH="1">
            <a:off x="8187504" y="4269758"/>
            <a:ext cx="370949"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2641343" y="765517"/>
            <a:ext cx="1667434" cy="467144"/>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北海道ﾌﾞﾛｯｸ</a:t>
            </a:r>
            <a:endParaRPr kumimoji="1" lang="en-US" altLang="ja-JP" sz="1200" b="1" dirty="0" smtClean="0">
              <a:solidFill>
                <a:schemeClr val="tx1"/>
              </a:solidFill>
            </a:endParaRPr>
          </a:p>
          <a:p>
            <a:pPr algn="ctr"/>
            <a:r>
              <a:rPr kumimoji="1" lang="ja-JP" altLang="en-US" sz="1200" b="1" dirty="0" smtClean="0">
                <a:solidFill>
                  <a:schemeClr val="tx1"/>
                </a:solidFill>
              </a:rPr>
              <a:t>　Ａ国拠点病院</a:t>
            </a:r>
            <a:endParaRPr kumimoji="1" lang="ja-JP" altLang="en-US" sz="1200" b="1" dirty="0">
              <a:solidFill>
                <a:schemeClr val="tx1"/>
              </a:solidFill>
            </a:endParaRPr>
          </a:p>
        </p:txBody>
      </p:sp>
      <p:sp>
        <p:nvSpPr>
          <p:cNvPr id="74" name="正方形/長方形 73"/>
          <p:cNvSpPr/>
          <p:nvPr/>
        </p:nvSpPr>
        <p:spPr>
          <a:xfrm>
            <a:off x="2625764" y="1334175"/>
            <a:ext cx="1667434" cy="493616"/>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東北ﾌﾞﾛｯｸ</a:t>
            </a:r>
            <a:endParaRPr kumimoji="1" lang="en-US" altLang="ja-JP" sz="1200" b="1" dirty="0" smtClean="0">
              <a:solidFill>
                <a:schemeClr val="tx1"/>
              </a:solidFill>
            </a:endParaRPr>
          </a:p>
          <a:p>
            <a:pPr algn="ctr"/>
            <a:r>
              <a:rPr kumimoji="1" lang="ja-JP" altLang="en-US" sz="1200" b="1" dirty="0">
                <a:solidFill>
                  <a:schemeClr val="tx1"/>
                </a:solidFill>
              </a:rPr>
              <a:t>　</a:t>
            </a:r>
            <a:r>
              <a:rPr kumimoji="1" lang="ja-JP" altLang="en-US" sz="1200" b="1" dirty="0" smtClean="0">
                <a:solidFill>
                  <a:schemeClr val="tx1"/>
                </a:solidFill>
              </a:rPr>
              <a:t>Ａ国拠点病院</a:t>
            </a:r>
            <a:endParaRPr kumimoji="1" lang="ja-JP" altLang="en-US" sz="1200" b="1" dirty="0">
              <a:solidFill>
                <a:schemeClr val="tx1"/>
              </a:solidFill>
            </a:endParaRPr>
          </a:p>
        </p:txBody>
      </p:sp>
      <p:sp>
        <p:nvSpPr>
          <p:cNvPr id="76" name="正方形/長方形 75"/>
          <p:cNvSpPr/>
          <p:nvPr/>
        </p:nvSpPr>
        <p:spPr>
          <a:xfrm>
            <a:off x="2625763" y="1929304"/>
            <a:ext cx="1667435" cy="524453"/>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関東甲信越ﾌﾞﾛｯｸ</a:t>
            </a:r>
            <a:endParaRPr kumimoji="1" lang="en-US" altLang="ja-JP" sz="1200" b="1" dirty="0" smtClean="0">
              <a:solidFill>
                <a:schemeClr val="tx1"/>
              </a:solidFill>
            </a:endParaRPr>
          </a:p>
          <a:p>
            <a:pPr algn="ctr"/>
            <a:r>
              <a:rPr kumimoji="1" lang="ja-JP" altLang="en-US" sz="1200" b="1" dirty="0" smtClean="0">
                <a:solidFill>
                  <a:schemeClr val="tx1"/>
                </a:solidFill>
              </a:rPr>
              <a:t>Ａ国</a:t>
            </a:r>
            <a:r>
              <a:rPr kumimoji="1" lang="ja-JP" altLang="en-US" sz="1200" b="1" dirty="0">
                <a:solidFill>
                  <a:schemeClr val="tx1"/>
                </a:solidFill>
              </a:rPr>
              <a:t>拠点病院</a:t>
            </a:r>
          </a:p>
        </p:txBody>
      </p:sp>
      <p:sp>
        <p:nvSpPr>
          <p:cNvPr id="77" name="正方形/長方形 76"/>
          <p:cNvSpPr/>
          <p:nvPr/>
        </p:nvSpPr>
        <p:spPr>
          <a:xfrm>
            <a:off x="2628642" y="2542471"/>
            <a:ext cx="1667435" cy="544362"/>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東海北陸ﾌﾞﾛｯｸ</a:t>
            </a:r>
            <a:endParaRPr kumimoji="1" lang="en-US" altLang="ja-JP" sz="1200" b="1" dirty="0" smtClean="0">
              <a:solidFill>
                <a:schemeClr val="tx1"/>
              </a:solidFill>
            </a:endParaRPr>
          </a:p>
          <a:p>
            <a:pPr algn="ctr"/>
            <a:r>
              <a:rPr kumimoji="1" lang="ja-JP" altLang="en-US" sz="1200" b="1" dirty="0">
                <a:solidFill>
                  <a:schemeClr val="tx1"/>
                </a:solidFill>
              </a:rPr>
              <a:t>　</a:t>
            </a:r>
            <a:r>
              <a:rPr kumimoji="1" lang="ja-JP" altLang="en-US" sz="1200" b="1" dirty="0" smtClean="0">
                <a:solidFill>
                  <a:schemeClr val="tx1"/>
                </a:solidFill>
              </a:rPr>
              <a:t>Ａ国拠点病院</a:t>
            </a:r>
            <a:endParaRPr kumimoji="1" lang="ja-JP" altLang="en-US" sz="1200" b="1" dirty="0">
              <a:solidFill>
                <a:schemeClr val="tx1"/>
              </a:solidFill>
            </a:endParaRPr>
          </a:p>
        </p:txBody>
      </p:sp>
      <p:sp>
        <p:nvSpPr>
          <p:cNvPr id="79" name="正方形/長方形 78"/>
          <p:cNvSpPr/>
          <p:nvPr/>
        </p:nvSpPr>
        <p:spPr>
          <a:xfrm>
            <a:off x="2622881" y="5341499"/>
            <a:ext cx="1667435" cy="428414"/>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中国・四国ﾌﾞﾛｯｸ</a:t>
            </a:r>
            <a:endParaRPr kumimoji="1" lang="en-US" altLang="ja-JP" sz="1200" b="1" dirty="0" smtClean="0">
              <a:solidFill>
                <a:schemeClr val="tx1"/>
              </a:solidFill>
            </a:endParaRPr>
          </a:p>
          <a:p>
            <a:pPr algn="ctr"/>
            <a:r>
              <a:rPr kumimoji="1" lang="ja-JP" altLang="en-US" sz="1200" b="1" dirty="0">
                <a:solidFill>
                  <a:schemeClr val="tx1"/>
                </a:solidFill>
              </a:rPr>
              <a:t>　</a:t>
            </a:r>
            <a:r>
              <a:rPr kumimoji="1" lang="ja-JP" altLang="en-US" sz="1200" b="1" dirty="0" smtClean="0">
                <a:solidFill>
                  <a:schemeClr val="tx1"/>
                </a:solidFill>
              </a:rPr>
              <a:t>Ａ国拠点病院</a:t>
            </a:r>
            <a:endParaRPr kumimoji="1" lang="ja-JP" altLang="en-US" sz="1200" b="1" dirty="0">
              <a:solidFill>
                <a:schemeClr val="tx1"/>
              </a:solidFill>
            </a:endParaRPr>
          </a:p>
        </p:txBody>
      </p:sp>
      <p:sp>
        <p:nvSpPr>
          <p:cNvPr id="80" name="正方形/長方形 79"/>
          <p:cNvSpPr/>
          <p:nvPr/>
        </p:nvSpPr>
        <p:spPr>
          <a:xfrm>
            <a:off x="2625763" y="5866340"/>
            <a:ext cx="1667435" cy="450893"/>
          </a:xfrm>
          <a:prstGeom prst="rect">
            <a:avLst/>
          </a:prstGeom>
          <a:solidFill>
            <a:schemeClr val="accent6">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九州・沖縄ﾌﾞﾛｯｸ</a:t>
            </a:r>
            <a:endParaRPr kumimoji="1" lang="en-US" altLang="ja-JP" sz="1200" b="1" dirty="0" smtClean="0">
              <a:solidFill>
                <a:schemeClr val="tx1"/>
              </a:solidFill>
            </a:endParaRPr>
          </a:p>
          <a:p>
            <a:pPr algn="ctr"/>
            <a:r>
              <a:rPr kumimoji="1" lang="ja-JP" altLang="en-US" sz="1200" b="1" dirty="0">
                <a:solidFill>
                  <a:schemeClr val="tx1"/>
                </a:solidFill>
              </a:rPr>
              <a:t>　</a:t>
            </a:r>
            <a:r>
              <a:rPr kumimoji="1" lang="ja-JP" altLang="en-US" sz="1200" b="1" dirty="0" smtClean="0">
                <a:solidFill>
                  <a:schemeClr val="tx1"/>
                </a:solidFill>
              </a:rPr>
              <a:t>Ａ国拠点病院</a:t>
            </a:r>
            <a:endParaRPr kumimoji="1" lang="ja-JP" altLang="en-US" sz="1200" b="1" dirty="0">
              <a:solidFill>
                <a:schemeClr val="tx1"/>
              </a:solidFill>
            </a:endParaRPr>
          </a:p>
        </p:txBody>
      </p:sp>
      <p:cxnSp>
        <p:nvCxnSpPr>
          <p:cNvPr id="107" name="カギ線コネクタ 106"/>
          <p:cNvCxnSpPr>
            <a:stCxn id="74" idx="1"/>
            <a:endCxn id="79" idx="1"/>
          </p:cNvCxnSpPr>
          <p:nvPr/>
        </p:nvCxnSpPr>
        <p:spPr>
          <a:xfrm rot="10800000" flipV="1">
            <a:off x="2622882" y="1580982"/>
            <a:ext cx="2883" cy="3974723"/>
          </a:xfrm>
          <a:prstGeom prst="bentConnector3">
            <a:avLst>
              <a:gd name="adj1" fmla="val 24820569"/>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9" name="カギ線コネクタ 108"/>
          <p:cNvCxnSpPr>
            <a:stCxn id="76" idx="1"/>
            <a:endCxn id="80" idx="1"/>
          </p:cNvCxnSpPr>
          <p:nvPr/>
        </p:nvCxnSpPr>
        <p:spPr>
          <a:xfrm rot="10800000" flipV="1">
            <a:off x="2625763" y="2191531"/>
            <a:ext cx="12700" cy="3900256"/>
          </a:xfrm>
          <a:prstGeom prst="bentConnector3">
            <a:avLst>
              <a:gd name="adj1" fmla="val 5717654"/>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9" name="正方形/長方形 138"/>
          <p:cNvSpPr/>
          <p:nvPr/>
        </p:nvSpPr>
        <p:spPr>
          <a:xfrm>
            <a:off x="4687470" y="813316"/>
            <a:ext cx="1340298" cy="37154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Ｂ国連携病院</a:t>
            </a:r>
            <a:endParaRPr kumimoji="1" lang="ja-JP" altLang="en-US" sz="1200" b="1" dirty="0">
              <a:solidFill>
                <a:schemeClr val="tx1"/>
              </a:solidFill>
            </a:endParaRPr>
          </a:p>
        </p:txBody>
      </p:sp>
      <p:sp>
        <p:nvSpPr>
          <p:cNvPr id="142" name="正方形/長方形 141"/>
          <p:cNvSpPr/>
          <p:nvPr/>
        </p:nvSpPr>
        <p:spPr>
          <a:xfrm>
            <a:off x="4687470" y="1392014"/>
            <a:ext cx="1340298" cy="37154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sp>
        <p:nvSpPr>
          <p:cNvPr id="143" name="正方形/長方形 142"/>
          <p:cNvSpPr/>
          <p:nvPr/>
        </p:nvSpPr>
        <p:spPr>
          <a:xfrm>
            <a:off x="4687470" y="2019341"/>
            <a:ext cx="1340298" cy="3548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sp>
        <p:nvSpPr>
          <p:cNvPr id="145" name="正方形/長方形 144"/>
          <p:cNvSpPr/>
          <p:nvPr/>
        </p:nvSpPr>
        <p:spPr>
          <a:xfrm>
            <a:off x="4687470" y="5381519"/>
            <a:ext cx="1340298" cy="36362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sp>
        <p:nvSpPr>
          <p:cNvPr id="146" name="正方形/長方形 145"/>
          <p:cNvSpPr/>
          <p:nvPr/>
        </p:nvSpPr>
        <p:spPr>
          <a:xfrm>
            <a:off x="4687470" y="5902175"/>
            <a:ext cx="1340298" cy="36362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sp>
        <p:nvSpPr>
          <p:cNvPr id="171" name="正方形/長方形 170"/>
          <p:cNvSpPr/>
          <p:nvPr/>
        </p:nvSpPr>
        <p:spPr>
          <a:xfrm>
            <a:off x="4693386" y="2635127"/>
            <a:ext cx="1340298" cy="3548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Ｂ</a:t>
            </a:r>
            <a:r>
              <a:rPr kumimoji="1" lang="ja-JP" altLang="en-US" sz="1200" b="1" dirty="0" smtClean="0">
                <a:solidFill>
                  <a:schemeClr val="tx1"/>
                </a:solidFill>
              </a:rPr>
              <a:t>国連携病院</a:t>
            </a:r>
            <a:endParaRPr kumimoji="1" lang="ja-JP" altLang="en-US" sz="1200" b="1" dirty="0">
              <a:solidFill>
                <a:schemeClr val="tx1"/>
              </a:solidFill>
            </a:endParaRPr>
          </a:p>
        </p:txBody>
      </p:sp>
      <p:cxnSp>
        <p:nvCxnSpPr>
          <p:cNvPr id="183" name="カギ線コネクタ 182"/>
          <p:cNvCxnSpPr>
            <a:stCxn id="66" idx="1"/>
            <a:endCxn id="77" idx="1"/>
          </p:cNvCxnSpPr>
          <p:nvPr/>
        </p:nvCxnSpPr>
        <p:spPr>
          <a:xfrm rot="10800000" flipV="1">
            <a:off x="2628643" y="999088"/>
            <a:ext cx="12701" cy="1815563"/>
          </a:xfrm>
          <a:prstGeom prst="bentConnector3">
            <a:avLst>
              <a:gd name="adj1" fmla="val 5711322"/>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5" name="直線矢印コネクタ 194"/>
          <p:cNvCxnSpPr>
            <a:stCxn id="66" idx="3"/>
            <a:endCxn id="139" idx="1"/>
          </p:cNvCxnSpPr>
          <p:nvPr/>
        </p:nvCxnSpPr>
        <p:spPr>
          <a:xfrm flipV="1">
            <a:off x="4308777" y="999088"/>
            <a:ext cx="378693"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8" name="直線矢印コネクタ 197"/>
          <p:cNvCxnSpPr>
            <a:stCxn id="74" idx="3"/>
            <a:endCxn id="142" idx="1"/>
          </p:cNvCxnSpPr>
          <p:nvPr/>
        </p:nvCxnSpPr>
        <p:spPr>
          <a:xfrm flipV="1">
            <a:off x="4293198" y="1577786"/>
            <a:ext cx="394272" cy="319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9" name="直線矢印コネクタ 198"/>
          <p:cNvCxnSpPr>
            <a:stCxn id="76" idx="3"/>
            <a:endCxn id="143" idx="1"/>
          </p:cNvCxnSpPr>
          <p:nvPr/>
        </p:nvCxnSpPr>
        <p:spPr>
          <a:xfrm>
            <a:off x="4293198" y="2191531"/>
            <a:ext cx="394272" cy="523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0" name="直線矢印コネクタ 199"/>
          <p:cNvCxnSpPr>
            <a:stCxn id="77" idx="3"/>
            <a:endCxn id="171" idx="1"/>
          </p:cNvCxnSpPr>
          <p:nvPr/>
        </p:nvCxnSpPr>
        <p:spPr>
          <a:xfrm flipV="1">
            <a:off x="4296077" y="2812555"/>
            <a:ext cx="397309" cy="209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1" name="直線矢印コネクタ 200"/>
          <p:cNvCxnSpPr>
            <a:stCxn id="79" idx="3"/>
            <a:endCxn id="145" idx="1"/>
          </p:cNvCxnSpPr>
          <p:nvPr/>
        </p:nvCxnSpPr>
        <p:spPr>
          <a:xfrm>
            <a:off x="4290316" y="5555706"/>
            <a:ext cx="397154" cy="762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2" name="直線矢印コネクタ 201"/>
          <p:cNvCxnSpPr>
            <a:stCxn id="80" idx="3"/>
            <a:endCxn id="146" idx="1"/>
          </p:cNvCxnSpPr>
          <p:nvPr/>
        </p:nvCxnSpPr>
        <p:spPr>
          <a:xfrm flipV="1">
            <a:off x="4293198" y="6083985"/>
            <a:ext cx="394272" cy="780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5" name="正方形/長方形 314"/>
          <p:cNvSpPr/>
          <p:nvPr/>
        </p:nvSpPr>
        <p:spPr>
          <a:xfrm>
            <a:off x="2639391" y="3242625"/>
            <a:ext cx="695985" cy="1863715"/>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r>
              <a:rPr kumimoji="1" lang="ja-JP" altLang="en-US" sz="1200" b="1" dirty="0" smtClean="0">
                <a:solidFill>
                  <a:schemeClr val="tx1"/>
                </a:solidFill>
              </a:rPr>
              <a:t>　　Ａ 国拠点病院</a:t>
            </a:r>
            <a:endParaRPr kumimoji="1" lang="en-US" altLang="ja-JP" sz="1200" b="1" dirty="0" smtClean="0">
              <a:solidFill>
                <a:schemeClr val="tx1"/>
              </a:solidFill>
            </a:endParaRPr>
          </a:p>
          <a:p>
            <a:r>
              <a:rPr kumimoji="1" lang="ja-JP" altLang="en-US" sz="1200" b="1" dirty="0" smtClean="0">
                <a:solidFill>
                  <a:schemeClr val="tx1"/>
                </a:solidFill>
              </a:rPr>
              <a:t>近畿ブロック</a:t>
            </a:r>
            <a:endParaRPr kumimoji="1" lang="en-US" altLang="ja-JP" sz="1200" b="1" dirty="0" smtClean="0">
              <a:solidFill>
                <a:schemeClr val="tx1"/>
              </a:solidFill>
            </a:endParaRPr>
          </a:p>
        </p:txBody>
      </p:sp>
      <p:sp>
        <p:nvSpPr>
          <p:cNvPr id="332" name="正方形/長方形 331"/>
          <p:cNvSpPr/>
          <p:nvPr/>
        </p:nvSpPr>
        <p:spPr>
          <a:xfrm>
            <a:off x="6427265" y="2070355"/>
            <a:ext cx="380620" cy="4178808"/>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a:solidFill>
                  <a:schemeClr val="tx1"/>
                </a:solidFill>
              </a:rPr>
              <a:t>Ｂ</a:t>
            </a:r>
            <a:r>
              <a:rPr kumimoji="1" lang="ja-JP" altLang="en-US" sz="1200" b="1" dirty="0" smtClean="0">
                <a:solidFill>
                  <a:schemeClr val="tx1"/>
                </a:solidFill>
              </a:rPr>
              <a:t> 国連携病院</a:t>
            </a:r>
            <a:endParaRPr kumimoji="1" lang="ja-JP" altLang="en-US" sz="1200" b="1" dirty="0">
              <a:solidFill>
                <a:schemeClr val="tx1"/>
              </a:solidFill>
            </a:endParaRPr>
          </a:p>
        </p:txBody>
      </p:sp>
      <p:sp>
        <p:nvSpPr>
          <p:cNvPr id="335" name="正方形/長方形 334"/>
          <p:cNvSpPr/>
          <p:nvPr/>
        </p:nvSpPr>
        <p:spPr>
          <a:xfrm>
            <a:off x="3338569" y="3234670"/>
            <a:ext cx="970207" cy="467949"/>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京都大</a:t>
            </a:r>
            <a:endParaRPr kumimoji="1" lang="ja-JP" altLang="en-US" sz="1200" b="1" dirty="0">
              <a:solidFill>
                <a:schemeClr val="tx1"/>
              </a:solidFill>
            </a:endParaRPr>
          </a:p>
        </p:txBody>
      </p:sp>
      <p:sp>
        <p:nvSpPr>
          <p:cNvPr id="336" name="正方形/長方形 335"/>
          <p:cNvSpPr/>
          <p:nvPr/>
        </p:nvSpPr>
        <p:spPr>
          <a:xfrm>
            <a:off x="3337500" y="3701869"/>
            <a:ext cx="970207" cy="467949"/>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京都医科大</a:t>
            </a:r>
            <a:endParaRPr kumimoji="1" lang="ja-JP" altLang="en-US" sz="1200" b="1" dirty="0">
              <a:solidFill>
                <a:schemeClr val="tx1"/>
              </a:solidFill>
            </a:endParaRPr>
          </a:p>
        </p:txBody>
      </p:sp>
      <p:sp>
        <p:nvSpPr>
          <p:cNvPr id="337" name="正方形/長方形 336"/>
          <p:cNvSpPr/>
          <p:nvPr/>
        </p:nvSpPr>
        <p:spPr>
          <a:xfrm>
            <a:off x="3337500" y="4172739"/>
            <a:ext cx="970207" cy="467949"/>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大阪市総合</a:t>
            </a:r>
            <a:endParaRPr kumimoji="1" lang="ja-JP" altLang="en-US" sz="1200" b="1" dirty="0">
              <a:solidFill>
                <a:schemeClr val="tx1"/>
              </a:solidFill>
            </a:endParaRPr>
          </a:p>
        </p:txBody>
      </p:sp>
      <p:sp>
        <p:nvSpPr>
          <p:cNvPr id="338" name="正方形/長方形 337"/>
          <p:cNvSpPr/>
          <p:nvPr/>
        </p:nvSpPr>
        <p:spPr>
          <a:xfrm>
            <a:off x="3337500" y="4645698"/>
            <a:ext cx="970207" cy="467949"/>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兵庫こども</a:t>
            </a:r>
            <a:endParaRPr kumimoji="1" lang="ja-JP" altLang="en-US" sz="1200" b="1" dirty="0">
              <a:solidFill>
                <a:schemeClr val="tx1"/>
              </a:solidFill>
            </a:endParaRPr>
          </a:p>
        </p:txBody>
      </p:sp>
      <p:sp>
        <p:nvSpPr>
          <p:cNvPr id="352" name="正方形/長方形 351"/>
          <p:cNvSpPr/>
          <p:nvPr/>
        </p:nvSpPr>
        <p:spPr>
          <a:xfrm>
            <a:off x="6808954" y="2070354"/>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福井県内病院</a:t>
            </a:r>
            <a:endParaRPr kumimoji="1" lang="ja-JP" altLang="en-US" sz="1200" b="1" dirty="0">
              <a:solidFill>
                <a:schemeClr val="tx1"/>
              </a:solidFill>
            </a:endParaRPr>
          </a:p>
        </p:txBody>
      </p:sp>
      <p:sp>
        <p:nvSpPr>
          <p:cNvPr id="353" name="正方形/長方形 352"/>
          <p:cNvSpPr/>
          <p:nvPr/>
        </p:nvSpPr>
        <p:spPr>
          <a:xfrm>
            <a:off x="6808954" y="2663907"/>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a:solidFill>
                  <a:schemeClr val="tx1"/>
                </a:solidFill>
              </a:rPr>
              <a:t>滋賀</a:t>
            </a:r>
            <a:r>
              <a:rPr kumimoji="1" lang="ja-JP" altLang="en-US" sz="1200" b="1" dirty="0" smtClean="0">
                <a:solidFill>
                  <a:schemeClr val="tx1"/>
                </a:solidFill>
              </a:rPr>
              <a:t>県内病院</a:t>
            </a:r>
            <a:endParaRPr kumimoji="1" lang="ja-JP" altLang="en-US" sz="1200" b="1" dirty="0">
              <a:solidFill>
                <a:schemeClr val="tx1"/>
              </a:solidFill>
            </a:endParaRPr>
          </a:p>
        </p:txBody>
      </p:sp>
      <p:sp>
        <p:nvSpPr>
          <p:cNvPr id="354" name="正方形/長方形 353"/>
          <p:cNvSpPr/>
          <p:nvPr/>
        </p:nvSpPr>
        <p:spPr>
          <a:xfrm>
            <a:off x="6808954" y="3262679"/>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京都府内病院</a:t>
            </a:r>
            <a:endParaRPr kumimoji="1" lang="ja-JP" altLang="en-US" sz="1200" b="1" dirty="0">
              <a:solidFill>
                <a:schemeClr val="tx1"/>
              </a:solidFill>
            </a:endParaRPr>
          </a:p>
        </p:txBody>
      </p:sp>
      <p:sp>
        <p:nvSpPr>
          <p:cNvPr id="355" name="正方形/長方形 354"/>
          <p:cNvSpPr/>
          <p:nvPr/>
        </p:nvSpPr>
        <p:spPr>
          <a:xfrm>
            <a:off x="6808954" y="3856232"/>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大阪府内病院</a:t>
            </a:r>
            <a:endParaRPr kumimoji="1" lang="ja-JP" altLang="en-US" sz="1200" b="1" dirty="0">
              <a:solidFill>
                <a:schemeClr val="tx1"/>
              </a:solidFill>
            </a:endParaRPr>
          </a:p>
        </p:txBody>
      </p:sp>
      <p:sp>
        <p:nvSpPr>
          <p:cNvPr id="356" name="正方形/長方形 355"/>
          <p:cNvSpPr/>
          <p:nvPr/>
        </p:nvSpPr>
        <p:spPr>
          <a:xfrm>
            <a:off x="6810008" y="4449785"/>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兵庫県内病院</a:t>
            </a:r>
            <a:endParaRPr kumimoji="1" lang="ja-JP" altLang="en-US" sz="1200" b="1" dirty="0">
              <a:solidFill>
                <a:schemeClr val="tx1"/>
              </a:solidFill>
            </a:endParaRPr>
          </a:p>
        </p:txBody>
      </p:sp>
      <p:sp>
        <p:nvSpPr>
          <p:cNvPr id="357" name="正方形/長方形 356"/>
          <p:cNvSpPr/>
          <p:nvPr/>
        </p:nvSpPr>
        <p:spPr>
          <a:xfrm>
            <a:off x="6808954" y="5043338"/>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奈良県内病院</a:t>
            </a:r>
            <a:endParaRPr kumimoji="1" lang="ja-JP" altLang="en-US" sz="1200" b="1" dirty="0">
              <a:solidFill>
                <a:schemeClr val="tx1"/>
              </a:solidFill>
            </a:endParaRPr>
          </a:p>
        </p:txBody>
      </p:sp>
      <p:sp>
        <p:nvSpPr>
          <p:cNvPr id="358" name="正方形/長方形 357"/>
          <p:cNvSpPr/>
          <p:nvPr/>
        </p:nvSpPr>
        <p:spPr>
          <a:xfrm>
            <a:off x="6808954" y="5650391"/>
            <a:ext cx="1380076" cy="598772"/>
          </a:xfrm>
          <a:prstGeom prst="rect">
            <a:avLst/>
          </a:prstGeom>
          <a:solidFill>
            <a:schemeClr val="accent4">
              <a:lumMod val="60000"/>
              <a:lumOff val="4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ja-JP" altLang="en-US" sz="1200" b="1" dirty="0" smtClean="0">
                <a:solidFill>
                  <a:schemeClr val="tx1"/>
                </a:solidFill>
              </a:rPr>
              <a:t>和歌山県内病院</a:t>
            </a:r>
            <a:endParaRPr kumimoji="1" lang="ja-JP" altLang="en-US" sz="1200" b="1" dirty="0">
              <a:solidFill>
                <a:schemeClr val="tx1"/>
              </a:solidFill>
            </a:endParaRPr>
          </a:p>
        </p:txBody>
      </p:sp>
      <p:sp>
        <p:nvSpPr>
          <p:cNvPr id="222" name="正方形/長方形 221"/>
          <p:cNvSpPr/>
          <p:nvPr/>
        </p:nvSpPr>
        <p:spPr>
          <a:xfrm>
            <a:off x="7074298" y="4089732"/>
            <a:ext cx="1113206" cy="36005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t>α </a:t>
            </a:r>
            <a:r>
              <a:rPr kumimoji="1" lang="ja-JP" altLang="en-US" sz="1200" b="1" dirty="0" smtClean="0"/>
              <a:t>府拠点病院</a:t>
            </a:r>
            <a:endParaRPr kumimoji="1" lang="ja-JP" altLang="en-US" sz="1200" b="1" dirty="0"/>
          </a:p>
        </p:txBody>
      </p:sp>
      <p:sp>
        <p:nvSpPr>
          <p:cNvPr id="49" name="スライド番号プレースホルダー 1"/>
          <p:cNvSpPr>
            <a:spLocks noGrp="1"/>
          </p:cNvSpPr>
          <p:nvPr>
            <p:ph type="sldNum" sz="quarter" idx="12"/>
          </p:nvPr>
        </p:nvSpPr>
        <p:spPr>
          <a:xfrm>
            <a:off x="7533715" y="6460499"/>
            <a:ext cx="2228850" cy="365125"/>
          </a:xfrm>
        </p:spPr>
        <p:txBody>
          <a:bodyPr/>
          <a:lstStyle/>
          <a:p>
            <a:r>
              <a:rPr kumimoji="1" lang="en-US" altLang="ja-JP" sz="1600" b="1" dirty="0" smtClean="0">
                <a:latin typeface="+mn-ea"/>
              </a:rPr>
              <a:t>21</a:t>
            </a:r>
            <a:endParaRPr kumimoji="1" lang="ja-JP" altLang="en-US" sz="1600" b="1" dirty="0">
              <a:latin typeface="+mn-ea"/>
            </a:endParaRPr>
          </a:p>
        </p:txBody>
      </p:sp>
    </p:spTree>
    <p:extLst>
      <p:ext uri="{BB962C8B-B14F-4D97-AF65-F5344CB8AC3E}">
        <p14:creationId xmlns:p14="http://schemas.microsoft.com/office/powerpoint/2010/main" val="3499591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大阪府小児がん拠点病院 指定要件（案）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国指定要件との比較</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9" name="角丸四角形 8"/>
          <p:cNvSpPr/>
          <p:nvPr/>
        </p:nvSpPr>
        <p:spPr>
          <a:xfrm>
            <a:off x="201706" y="1128606"/>
            <a:ext cx="9560859" cy="4344915"/>
          </a:xfrm>
          <a:prstGeom prst="roundRect">
            <a:avLst>
              <a:gd name="adj" fmla="val 65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kumimoji="1" lang="en-US" altLang="ja-JP" sz="1600" b="1" dirty="0" smtClean="0">
                <a:solidFill>
                  <a:schemeClr val="tx1"/>
                </a:solidFill>
              </a:rPr>
              <a:t>【</a:t>
            </a:r>
            <a:r>
              <a:rPr kumimoji="1" lang="ja-JP" altLang="en-US" sz="1600" b="1" dirty="0" smtClean="0">
                <a:solidFill>
                  <a:schemeClr val="tx1"/>
                </a:solidFill>
              </a:rPr>
              <a:t>基本</a:t>
            </a:r>
            <a:r>
              <a:rPr kumimoji="1" lang="en-US" altLang="ja-JP" sz="1600" b="1" dirty="0" smtClean="0">
                <a:solidFill>
                  <a:schemeClr val="tx1"/>
                </a:solidFill>
              </a:rPr>
              <a:t>】</a:t>
            </a:r>
          </a:p>
          <a:p>
            <a:pPr marL="538163" indent="-269875">
              <a:lnSpc>
                <a:spcPct val="150000"/>
              </a:lnSpc>
              <a:buFont typeface="Arial" panose="020B0604020202020204" pitchFamily="34" charset="0"/>
              <a:buChar char="•"/>
            </a:pPr>
            <a:r>
              <a:rPr kumimoji="1" lang="ja-JP" altLang="en-US" sz="1600" dirty="0" smtClean="0">
                <a:solidFill>
                  <a:schemeClr val="tx1"/>
                </a:solidFill>
              </a:rPr>
              <a:t>基本的</a:t>
            </a:r>
            <a:r>
              <a:rPr kumimoji="1" lang="ja-JP" altLang="en-US" sz="1600" dirty="0">
                <a:solidFill>
                  <a:schemeClr val="tx1"/>
                </a:solidFill>
              </a:rPr>
              <a:t>には国の指定要件に準じたものとしている</a:t>
            </a:r>
            <a:r>
              <a:rPr kumimoji="1" lang="ja-JP" altLang="en-US" sz="1600" dirty="0" smtClean="0">
                <a:solidFill>
                  <a:schemeClr val="tx1"/>
                </a:solidFill>
              </a:rPr>
              <a:t>。</a:t>
            </a:r>
            <a:endParaRPr kumimoji="1" lang="en-US" altLang="ja-JP" sz="1600" dirty="0" smtClean="0">
              <a:solidFill>
                <a:schemeClr val="tx1"/>
              </a:solidFill>
            </a:endParaRPr>
          </a:p>
          <a:p>
            <a:pPr marL="538163" indent="-269875">
              <a:lnSpc>
                <a:spcPct val="150000"/>
              </a:lnSpc>
              <a:buFont typeface="Arial" panose="020B0604020202020204" pitchFamily="34" charset="0"/>
              <a:buChar char="•"/>
            </a:pPr>
            <a:r>
              <a:rPr kumimoji="1" lang="ja-JP" altLang="en-US" sz="1600" dirty="0">
                <a:solidFill>
                  <a:schemeClr val="tx1"/>
                </a:solidFill>
              </a:rPr>
              <a:t>診療</a:t>
            </a:r>
            <a:r>
              <a:rPr kumimoji="1" lang="ja-JP" altLang="en-US" sz="1600" dirty="0" smtClean="0">
                <a:solidFill>
                  <a:schemeClr val="tx1"/>
                </a:solidFill>
              </a:rPr>
              <a:t>実績は国</a:t>
            </a:r>
            <a:r>
              <a:rPr kumimoji="1" lang="ja-JP" altLang="en-US" sz="1600" dirty="0">
                <a:solidFill>
                  <a:schemeClr val="tx1"/>
                </a:solidFill>
              </a:rPr>
              <a:t>要件</a:t>
            </a:r>
            <a:r>
              <a:rPr kumimoji="1" lang="ja-JP" altLang="en-US" sz="1600" dirty="0" smtClean="0">
                <a:solidFill>
                  <a:schemeClr val="tx1"/>
                </a:solidFill>
              </a:rPr>
              <a:t>と同等程度。</a:t>
            </a:r>
            <a:r>
              <a:rPr kumimoji="1" lang="en-US" altLang="ja-JP" sz="1600" dirty="0" smtClean="0">
                <a:solidFill>
                  <a:schemeClr val="tx1"/>
                </a:solidFill>
              </a:rPr>
              <a:t/>
            </a:r>
            <a:br>
              <a:rPr kumimoji="1" lang="en-US" altLang="ja-JP" sz="1600" dirty="0" smtClean="0">
                <a:solidFill>
                  <a:schemeClr val="tx1"/>
                </a:solidFill>
              </a:rPr>
            </a:br>
            <a:r>
              <a:rPr kumimoji="1" lang="ja-JP" altLang="en-US" sz="1600" dirty="0" smtClean="0">
                <a:solidFill>
                  <a:schemeClr val="tx1"/>
                </a:solidFill>
              </a:rPr>
              <a:t>（</a:t>
            </a:r>
            <a:r>
              <a:rPr kumimoji="1" lang="ja-JP" altLang="en-US" sz="1600" dirty="0">
                <a:solidFill>
                  <a:schemeClr val="tx1"/>
                </a:solidFill>
              </a:rPr>
              <a:t>新規</a:t>
            </a:r>
            <a:r>
              <a:rPr kumimoji="1" lang="ja-JP" altLang="en-US" sz="1600" dirty="0" smtClean="0">
                <a:solidFill>
                  <a:schemeClr val="tx1"/>
                </a:solidFill>
              </a:rPr>
              <a:t>症例数 </a:t>
            </a:r>
            <a:r>
              <a:rPr kumimoji="1" lang="en-US" altLang="ja-JP" sz="1600" dirty="0" smtClean="0">
                <a:solidFill>
                  <a:schemeClr val="tx1"/>
                </a:solidFill>
              </a:rPr>
              <a:t>30</a:t>
            </a:r>
            <a:r>
              <a:rPr kumimoji="1" lang="ja-JP" altLang="en-US" sz="1600" dirty="0" smtClean="0">
                <a:solidFill>
                  <a:schemeClr val="tx1"/>
                </a:solidFill>
              </a:rPr>
              <a:t>例程度</a:t>
            </a:r>
            <a:r>
              <a:rPr kumimoji="1" lang="en-US" altLang="ja-JP" sz="1600" dirty="0" smtClean="0">
                <a:solidFill>
                  <a:schemeClr val="tx1"/>
                </a:solidFill>
              </a:rPr>
              <a:t>〔</a:t>
            </a:r>
            <a:r>
              <a:rPr kumimoji="1" lang="ja-JP" altLang="en-US" sz="1600" dirty="0" smtClean="0">
                <a:solidFill>
                  <a:schemeClr val="tx1"/>
                </a:solidFill>
              </a:rPr>
              <a:t>国は</a:t>
            </a:r>
            <a:r>
              <a:rPr kumimoji="1" lang="en-US" altLang="ja-JP" sz="1600" dirty="0" smtClean="0">
                <a:solidFill>
                  <a:schemeClr val="tx1"/>
                </a:solidFill>
              </a:rPr>
              <a:t>30</a:t>
            </a:r>
            <a:r>
              <a:rPr kumimoji="1" lang="ja-JP" altLang="en-US" sz="1600" dirty="0" smtClean="0">
                <a:solidFill>
                  <a:schemeClr val="tx1"/>
                </a:solidFill>
              </a:rPr>
              <a:t>例以上</a:t>
            </a:r>
            <a:r>
              <a:rPr kumimoji="1" lang="en-US" altLang="ja-JP" sz="1600" dirty="0" smtClean="0">
                <a:solidFill>
                  <a:schemeClr val="tx1"/>
                </a:solidFill>
              </a:rPr>
              <a:t>〕</a:t>
            </a:r>
            <a:r>
              <a:rPr kumimoji="1" lang="ja-JP" altLang="en-US" sz="1600" dirty="0" err="1" smtClean="0">
                <a:solidFill>
                  <a:schemeClr val="tx1"/>
                </a:solidFill>
              </a:rPr>
              <a:t>、</a:t>
            </a:r>
            <a:r>
              <a:rPr kumimoji="1" lang="ja-JP" altLang="en-US" sz="1600" dirty="0">
                <a:solidFill>
                  <a:schemeClr val="tx1"/>
                </a:solidFill>
              </a:rPr>
              <a:t>固形腫瘍・造血器</a:t>
            </a:r>
            <a:r>
              <a:rPr kumimoji="1" lang="ja-JP" altLang="en-US" sz="1600" dirty="0" smtClean="0">
                <a:solidFill>
                  <a:schemeClr val="tx1"/>
                </a:solidFill>
              </a:rPr>
              <a:t>腫瘍 各</a:t>
            </a:r>
            <a:r>
              <a:rPr kumimoji="1" lang="en-US" altLang="ja-JP" sz="1600" dirty="0" smtClean="0">
                <a:solidFill>
                  <a:schemeClr val="tx1"/>
                </a:solidFill>
              </a:rPr>
              <a:t>10</a:t>
            </a:r>
            <a:r>
              <a:rPr kumimoji="1" lang="ja-JP" altLang="en-US" sz="1600" dirty="0">
                <a:solidFill>
                  <a:schemeClr val="tx1"/>
                </a:solidFill>
              </a:rPr>
              <a:t>例程度</a:t>
            </a:r>
            <a:r>
              <a:rPr kumimoji="1" lang="ja-JP" altLang="en-US" sz="1600" dirty="0" smtClean="0">
                <a:solidFill>
                  <a:schemeClr val="tx1"/>
                </a:solidFill>
              </a:rPr>
              <a:t>）</a:t>
            </a:r>
            <a:endParaRPr kumimoji="1" lang="en-US" altLang="ja-JP" sz="1600" dirty="0" smtClean="0">
              <a:solidFill>
                <a:schemeClr val="tx1"/>
              </a:solidFill>
            </a:endParaRPr>
          </a:p>
          <a:p>
            <a:pPr marL="538163" indent="-269875">
              <a:lnSpc>
                <a:spcPct val="150000"/>
              </a:lnSpc>
              <a:buFont typeface="Arial" panose="020B0604020202020204" pitchFamily="34" charset="0"/>
              <a:buChar char="•"/>
            </a:pPr>
            <a:r>
              <a:rPr kumimoji="1" lang="ja-JP" altLang="en-US" sz="1600" dirty="0">
                <a:solidFill>
                  <a:schemeClr val="tx1"/>
                </a:solidFill>
              </a:rPr>
              <a:t>国要件において「小児がん連携病院と連携」とされているものは、「（国の）小児がん拠点病院と連携」等と変更</a:t>
            </a:r>
            <a:r>
              <a:rPr kumimoji="1" lang="ja-JP" altLang="en-US" sz="1600" dirty="0" smtClean="0">
                <a:solidFill>
                  <a:schemeClr val="tx1"/>
                </a:solidFill>
              </a:rPr>
              <a:t>。</a:t>
            </a:r>
            <a:endParaRPr kumimoji="1" lang="en-US" altLang="ja-JP" sz="1600" dirty="0">
              <a:solidFill>
                <a:schemeClr val="tx1"/>
              </a:solidFill>
            </a:endParaRPr>
          </a:p>
          <a:p>
            <a:pPr marL="268288">
              <a:lnSpc>
                <a:spcPct val="150000"/>
              </a:lnSpc>
            </a:pPr>
            <a:endParaRPr kumimoji="1" lang="en-US" altLang="ja-JP" sz="1600" dirty="0">
              <a:solidFill>
                <a:schemeClr val="tx1"/>
              </a:solidFill>
            </a:endParaRPr>
          </a:p>
          <a:p>
            <a:pPr marL="268288" indent="-268288">
              <a:lnSpc>
                <a:spcPct val="150000"/>
              </a:lnSpc>
            </a:pPr>
            <a:r>
              <a:rPr kumimoji="1" lang="en-US" altLang="ja-JP" sz="1600" b="1" dirty="0" smtClean="0">
                <a:solidFill>
                  <a:schemeClr val="tx1"/>
                </a:solidFill>
              </a:rPr>
              <a:t>【</a:t>
            </a:r>
            <a:r>
              <a:rPr kumimoji="1" lang="ja-JP" altLang="en-US" sz="1600" b="1" dirty="0" smtClean="0">
                <a:solidFill>
                  <a:schemeClr val="tx1"/>
                </a:solidFill>
              </a:rPr>
              <a:t>府独自要件</a:t>
            </a:r>
            <a:r>
              <a:rPr kumimoji="1" lang="en-US" altLang="ja-JP" sz="1600" b="1" dirty="0" smtClean="0">
                <a:solidFill>
                  <a:schemeClr val="tx1"/>
                </a:solidFill>
              </a:rPr>
              <a:t>】</a:t>
            </a:r>
            <a:endParaRPr kumimoji="1" lang="en-US" altLang="ja-JP" sz="1600" b="1" dirty="0">
              <a:solidFill>
                <a:schemeClr val="tx1"/>
              </a:solidFill>
            </a:endParaRPr>
          </a:p>
          <a:p>
            <a:pPr marL="538163" indent="-269875">
              <a:lnSpc>
                <a:spcPct val="150000"/>
              </a:lnSpc>
              <a:buFont typeface="Arial" panose="020B0604020202020204" pitchFamily="34" charset="0"/>
              <a:buChar char="•"/>
            </a:pPr>
            <a:r>
              <a:rPr kumimoji="1" lang="ja-JP" altLang="en-US" sz="1600" dirty="0" smtClean="0">
                <a:solidFill>
                  <a:schemeClr val="tx1"/>
                </a:solidFill>
              </a:rPr>
              <a:t>国指定の小児がん拠点病院から「小児</a:t>
            </a:r>
            <a:r>
              <a:rPr kumimoji="1" lang="ja-JP" altLang="en-US" sz="1600" dirty="0">
                <a:solidFill>
                  <a:schemeClr val="tx1"/>
                </a:solidFill>
              </a:rPr>
              <a:t>がん連携</a:t>
            </a:r>
            <a:r>
              <a:rPr kumimoji="1" lang="ja-JP" altLang="en-US" sz="1600" dirty="0" smtClean="0">
                <a:solidFill>
                  <a:schemeClr val="tx1"/>
                </a:solidFill>
              </a:rPr>
              <a:t>病院」の指定を受けていること。</a:t>
            </a:r>
            <a:endParaRPr kumimoji="1" lang="en-US" altLang="ja-JP" sz="1600" dirty="0" smtClean="0">
              <a:solidFill>
                <a:schemeClr val="tx1"/>
              </a:solidFill>
            </a:endParaRPr>
          </a:p>
          <a:p>
            <a:pPr marL="538163" indent="-269875">
              <a:lnSpc>
                <a:spcPct val="150000"/>
              </a:lnSpc>
              <a:buFont typeface="Arial" panose="020B0604020202020204" pitchFamily="34" charset="0"/>
              <a:buChar char="•"/>
            </a:pPr>
            <a:r>
              <a:rPr kumimoji="1" lang="ja-JP" altLang="en-US" sz="1600" dirty="0" smtClean="0">
                <a:solidFill>
                  <a:schemeClr val="tx1"/>
                </a:solidFill>
              </a:rPr>
              <a:t>国が指定する小児がん拠点病院</a:t>
            </a:r>
            <a:r>
              <a:rPr kumimoji="1" lang="ja-JP" altLang="en-US" sz="1600" dirty="0">
                <a:solidFill>
                  <a:schemeClr val="tx1"/>
                </a:solidFill>
              </a:rPr>
              <a:t>との連携を率先</a:t>
            </a:r>
            <a:r>
              <a:rPr kumimoji="1" lang="ja-JP" altLang="en-US" sz="1600" dirty="0" smtClean="0">
                <a:solidFill>
                  <a:schemeClr val="tx1"/>
                </a:solidFill>
              </a:rPr>
              <a:t>して行うとともに、共同して小児がん連携病院を牽引し、府内における小児がん医療の向上に努めること。</a:t>
            </a:r>
            <a:endParaRPr kumimoji="1" lang="en-US" altLang="ja-JP" sz="1600" dirty="0" smtClean="0">
              <a:solidFill>
                <a:schemeClr val="tx1"/>
              </a:solidFill>
            </a:endParaRPr>
          </a:p>
          <a:p>
            <a:pPr marL="268288">
              <a:lnSpc>
                <a:spcPct val="150000"/>
              </a:lnSpc>
            </a:pPr>
            <a:endParaRPr kumimoji="1" lang="en-US" altLang="ja-JP" sz="1600" dirty="0">
              <a:solidFill>
                <a:schemeClr val="tx1"/>
              </a:solidFill>
            </a:endParaRPr>
          </a:p>
        </p:txBody>
      </p:sp>
      <p:sp>
        <p:nvSpPr>
          <p:cNvPr id="5"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３</a:t>
            </a:r>
            <a:endParaRPr kumimoji="1" lang="ja-JP" altLang="en-US" sz="1600" b="1" dirty="0">
              <a:latin typeface="+mn-ea"/>
            </a:endParaRPr>
          </a:p>
        </p:txBody>
      </p:sp>
    </p:spTree>
    <p:extLst>
      <p:ext uri="{BB962C8B-B14F-4D97-AF65-F5344CB8AC3E}">
        <p14:creationId xmlns:p14="http://schemas.microsoft.com/office/powerpoint/2010/main" val="4110324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571613853"/>
              </p:ext>
            </p:extLst>
          </p:nvPr>
        </p:nvGraphicFramePr>
        <p:xfrm>
          <a:off x="93078" y="553529"/>
          <a:ext cx="9787164" cy="5467090"/>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57600">
                  <a:extLst>
                    <a:ext uri="{9D8B030D-6E8A-4147-A177-3AD203B41FA5}">
                      <a16:colId xmlns:a16="http://schemas.microsoft.com/office/drawing/2014/main" val="3642746718"/>
                    </a:ext>
                  </a:extLst>
                </a:gridCol>
                <a:gridCol w="1939711">
                  <a:extLst>
                    <a:ext uri="{9D8B030D-6E8A-4147-A177-3AD203B41FA5}">
                      <a16:colId xmlns:a16="http://schemas.microsoft.com/office/drawing/2014/main" val="93627630"/>
                    </a:ext>
                  </a:extLst>
                </a:gridCol>
              </a:tblGrid>
              <a:tr h="247099">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5162290">
                <a:tc>
                  <a:txBody>
                    <a:bodyPr/>
                    <a:lstStyle/>
                    <a:p>
                      <a:pPr algn="ctr"/>
                      <a:r>
                        <a:rPr lang="ja-JP" altLang="en-US" sz="1400" dirty="0" smtClean="0">
                          <a:latin typeface="+mj-ea"/>
                          <a:ea typeface="+mj-ea"/>
                        </a:rPr>
                        <a:t>１</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kern="1200" dirty="0" smtClean="0">
                          <a:solidFill>
                            <a:schemeClr val="dk1"/>
                          </a:solidFill>
                          <a:effectLst/>
                          <a:latin typeface="+mj-ea"/>
                          <a:ea typeface="+mj-ea"/>
                          <a:cs typeface="+mn-cs"/>
                        </a:rPr>
                        <a:t>１ 診療体制</a:t>
                      </a:r>
                    </a:p>
                    <a:p>
                      <a:r>
                        <a:rPr kumimoji="1" lang="ja-JP" altLang="en-US" sz="1400" b="1" kern="1200" dirty="0" smtClean="0">
                          <a:solidFill>
                            <a:schemeClr val="dk1"/>
                          </a:solidFill>
                          <a:effectLst/>
                          <a:latin typeface="+mj-ea"/>
                          <a:ea typeface="+mj-ea"/>
                          <a:cs typeface="+mn-cs"/>
                        </a:rPr>
                        <a:t>（１）診療機能</a:t>
                      </a:r>
                      <a:endParaRPr kumimoji="1" lang="ja-JP" altLang="en-US"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① 集学的治療の提供体制及び標準的治療等の提供</a:t>
                      </a:r>
                      <a:endParaRPr kumimoji="1" lang="en-US" altLang="ja-JP" sz="1400" kern="1200" dirty="0" smtClean="0">
                        <a:solidFill>
                          <a:schemeClr val="dk1"/>
                        </a:solidFill>
                        <a:effectLst/>
                        <a:latin typeface="+mj-ea"/>
                        <a:ea typeface="+mj-ea"/>
                        <a:cs typeface="+mn-cs"/>
                      </a:endParaRPr>
                    </a:p>
                    <a:p>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ア （略）</a:t>
                      </a:r>
                      <a:endParaRPr kumimoji="1" lang="en-US" altLang="ja-JP" sz="1400" kern="1200" dirty="0" smtClean="0">
                        <a:solidFill>
                          <a:schemeClr val="dk1"/>
                        </a:solidFill>
                        <a:effectLst/>
                        <a:latin typeface="+mj-ea"/>
                        <a:ea typeface="+mj-ea"/>
                        <a:cs typeface="+mn-cs"/>
                      </a:endParaRPr>
                    </a:p>
                    <a:p>
                      <a:endParaRPr kumimoji="1" lang="ja-JP" altLang="en-US"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イ　小児がん患者の病態に応じたより適切　</a:t>
                      </a:r>
                      <a:endParaRPr kumimoji="1" lang="en-US" altLang="ja-JP" sz="1400" kern="1200" dirty="0" smtClean="0">
                        <a:solidFill>
                          <a:schemeClr val="dk1"/>
                        </a:solidFill>
                        <a:effectLst/>
                        <a:latin typeface="+mj-ea"/>
                        <a:ea typeface="+mj-ea"/>
                        <a:cs typeface="+mn-cs"/>
                      </a:endParaRPr>
                    </a:p>
                    <a:p>
                      <a:r>
                        <a:rPr kumimoji="1" lang="ja-JP" altLang="en-US" sz="1400" kern="1200" dirty="0" smtClean="0">
                          <a:solidFill>
                            <a:schemeClr val="dk1"/>
                          </a:solidFill>
                          <a:effectLst/>
                          <a:latin typeface="+mj-ea"/>
                          <a:ea typeface="+mj-ea"/>
                          <a:cs typeface="+mn-cs"/>
                        </a:rPr>
                        <a:t>ながん医療を提供できるよう、以下の</a:t>
                      </a:r>
                      <a:r>
                        <a:rPr kumimoji="1" lang="ja-JP" altLang="en-US" sz="1400" u="sng" kern="1200" dirty="0" smtClean="0">
                          <a:solidFill>
                            <a:schemeClr val="dk1"/>
                          </a:solidFill>
                          <a:effectLst/>
                          <a:latin typeface="+mj-ea"/>
                          <a:ea typeface="+mj-ea"/>
                          <a:cs typeface="+mn-cs"/>
                        </a:rPr>
                        <a:t>カンファレンスをそれぞれ必要に応じて</a:t>
                      </a:r>
                      <a:r>
                        <a:rPr kumimoji="1" lang="ja-JP" altLang="en-US" sz="1400" kern="1200" dirty="0" smtClean="0">
                          <a:solidFill>
                            <a:schemeClr val="dk1"/>
                          </a:solidFill>
                          <a:effectLst/>
                          <a:latin typeface="+mj-ea"/>
                          <a:ea typeface="+mj-ea"/>
                          <a:cs typeface="+mn-cs"/>
                        </a:rPr>
                        <a:t>定期的に開催すること。</a:t>
                      </a:r>
                      <a:r>
                        <a:rPr kumimoji="1" lang="ja-JP" altLang="en-US" sz="1400" u="sng" kern="1200" dirty="0" smtClean="0">
                          <a:solidFill>
                            <a:schemeClr val="dk1"/>
                          </a:solidFill>
                          <a:effectLst/>
                          <a:latin typeface="+mj-ea"/>
                          <a:ea typeface="+mj-ea"/>
                          <a:cs typeface="+mn-cs"/>
                        </a:rPr>
                        <a:t>また、検討した内容については、診療録に記録の上、関係者間で共有すること。</a:t>
                      </a:r>
                      <a:r>
                        <a:rPr kumimoji="1" lang="en-US" altLang="ja-JP" sz="1400" u="sng" kern="1200" dirty="0" smtClean="0">
                          <a:solidFill>
                            <a:schemeClr val="dk1"/>
                          </a:solidFill>
                          <a:effectLst/>
                          <a:latin typeface="+mj-ea"/>
                          <a:ea typeface="+mj-ea"/>
                          <a:cs typeface="+mn-cs"/>
                        </a:rPr>
                        <a:t>【</a:t>
                      </a:r>
                      <a:r>
                        <a:rPr kumimoji="1" lang="ja-JP" altLang="en-US" sz="1400" u="sng" kern="1200" dirty="0" smtClean="0">
                          <a:solidFill>
                            <a:schemeClr val="dk1"/>
                          </a:solidFill>
                          <a:effectLst/>
                          <a:latin typeface="+mj-ea"/>
                          <a:ea typeface="+mj-ea"/>
                          <a:cs typeface="+mn-cs"/>
                        </a:rPr>
                        <a:t>修正</a:t>
                      </a:r>
                      <a:r>
                        <a:rPr kumimoji="1" lang="en-US" altLang="ja-JP" sz="1400" u="sng" kern="1200" dirty="0" smtClean="0">
                          <a:solidFill>
                            <a:schemeClr val="dk1"/>
                          </a:solidFill>
                          <a:effectLst/>
                          <a:latin typeface="+mj-ea"/>
                          <a:ea typeface="+mj-ea"/>
                          <a:cs typeface="+mn-cs"/>
                        </a:rPr>
                        <a:t>】</a:t>
                      </a:r>
                    </a:p>
                    <a:p>
                      <a:endParaRPr kumimoji="1" lang="ja-JP" altLang="en-US" sz="1400" u="sng" kern="1200" dirty="0" smtClean="0">
                        <a:solidFill>
                          <a:schemeClr val="dk1"/>
                        </a:solidFill>
                        <a:effectLst/>
                        <a:latin typeface="+mj-ea"/>
                        <a:ea typeface="+mj-ea"/>
                        <a:cs typeface="+mn-cs"/>
                      </a:endParaRPr>
                    </a:p>
                    <a:p>
                      <a:r>
                        <a:rPr kumimoji="1" lang="en-US" altLang="ja-JP" sz="1400" u="sng" kern="1200" dirty="0" smtClean="0">
                          <a:solidFill>
                            <a:schemeClr val="dk1"/>
                          </a:solidFill>
                          <a:effectLst/>
                          <a:latin typeface="+mj-ea"/>
                          <a:ea typeface="+mj-ea"/>
                          <a:cs typeface="+mn-cs"/>
                        </a:rPr>
                        <a:t>ⅰ </a:t>
                      </a:r>
                      <a:r>
                        <a:rPr kumimoji="1" lang="ja-JP" altLang="en-US" sz="1400" u="sng" kern="1200" dirty="0" smtClean="0">
                          <a:solidFill>
                            <a:schemeClr val="dk1"/>
                          </a:solidFill>
                          <a:effectLst/>
                          <a:latin typeface="+mj-ea"/>
                          <a:ea typeface="+mj-ea"/>
                          <a:cs typeface="+mn-cs"/>
                        </a:rPr>
                        <a:t>個別もしくは少数の診療科の医師を主体とした日常的なカンファレンス</a:t>
                      </a:r>
                      <a:r>
                        <a:rPr kumimoji="1" lang="en-US" altLang="ja-JP" sz="1400" u="sng" kern="1200" dirty="0" smtClean="0">
                          <a:solidFill>
                            <a:schemeClr val="dk1"/>
                          </a:solidFill>
                          <a:effectLst/>
                          <a:latin typeface="+mj-ea"/>
                          <a:ea typeface="+mj-ea"/>
                          <a:cs typeface="+mn-cs"/>
                        </a:rPr>
                        <a:t>【</a:t>
                      </a:r>
                      <a:r>
                        <a:rPr kumimoji="1" lang="ja-JP" altLang="en-US" sz="1400" u="sng" kern="1200" dirty="0" smtClean="0">
                          <a:solidFill>
                            <a:schemeClr val="dk1"/>
                          </a:solidFill>
                          <a:effectLst/>
                          <a:latin typeface="+mj-ea"/>
                          <a:ea typeface="+mj-ea"/>
                          <a:cs typeface="+mn-cs"/>
                        </a:rPr>
                        <a:t>新</a:t>
                      </a:r>
                      <a:r>
                        <a:rPr kumimoji="1" lang="en-US" altLang="ja-JP" sz="1400" u="sng" kern="1200" dirty="0" smtClean="0">
                          <a:solidFill>
                            <a:schemeClr val="dk1"/>
                          </a:solidFill>
                          <a:effectLst/>
                          <a:latin typeface="+mj-ea"/>
                          <a:ea typeface="+mj-ea"/>
                          <a:cs typeface="+mn-cs"/>
                        </a:rPr>
                        <a:t>】</a:t>
                      </a:r>
                    </a:p>
                    <a:p>
                      <a:endParaRPr kumimoji="1" lang="ja-JP" altLang="en-US" sz="1400" u="sng" kern="1200" dirty="0" smtClean="0">
                        <a:solidFill>
                          <a:schemeClr val="dk1"/>
                        </a:solidFill>
                        <a:effectLst/>
                        <a:latin typeface="+mj-ea"/>
                        <a:ea typeface="+mj-ea"/>
                        <a:cs typeface="+mn-cs"/>
                      </a:endParaRPr>
                    </a:p>
                    <a:p>
                      <a:r>
                        <a:rPr kumimoji="1" lang="en-US" altLang="ja-JP" sz="1400" u="sng" kern="1200" dirty="0" smtClean="0">
                          <a:solidFill>
                            <a:schemeClr val="dk1"/>
                          </a:solidFill>
                          <a:effectLst/>
                          <a:latin typeface="+mj-ea"/>
                          <a:ea typeface="+mj-ea"/>
                          <a:cs typeface="+mn-cs"/>
                        </a:rPr>
                        <a:t>ⅱ </a:t>
                      </a:r>
                      <a:r>
                        <a:rPr kumimoji="1" lang="ja-JP" altLang="en-US" sz="1400" u="sng" kern="1200" dirty="0" smtClean="0">
                          <a:solidFill>
                            <a:schemeClr val="dk1"/>
                          </a:solidFill>
                          <a:effectLst/>
                          <a:latin typeface="+mj-ea"/>
                          <a:ea typeface="+mj-ea"/>
                          <a:cs typeface="+mn-cs"/>
                        </a:rPr>
                        <a:t>個別もしくは少数の診療科の医師に加え、看護師、薬剤師、必要に応じて公認心理師や緩和ケアチームを代表する者等を加えた、症例への対応方針を検討するカンファレンス</a:t>
                      </a:r>
                      <a:r>
                        <a:rPr kumimoji="1" lang="en-US" altLang="ja-JP" sz="1400" u="sng" kern="1200" dirty="0" smtClean="0">
                          <a:solidFill>
                            <a:schemeClr val="dk1"/>
                          </a:solidFill>
                          <a:effectLst/>
                          <a:latin typeface="+mj-ea"/>
                          <a:ea typeface="+mj-ea"/>
                          <a:cs typeface="+mn-cs"/>
                        </a:rPr>
                        <a:t>【</a:t>
                      </a:r>
                      <a:r>
                        <a:rPr kumimoji="1" lang="ja-JP" altLang="en-US" sz="1400" u="sng" kern="1200" dirty="0" smtClean="0">
                          <a:solidFill>
                            <a:schemeClr val="dk1"/>
                          </a:solidFill>
                          <a:effectLst/>
                          <a:latin typeface="+mj-ea"/>
                          <a:ea typeface="+mj-ea"/>
                          <a:cs typeface="+mn-cs"/>
                        </a:rPr>
                        <a:t>新</a:t>
                      </a:r>
                      <a:r>
                        <a:rPr kumimoji="1" lang="en-US" altLang="ja-JP" sz="1400" u="sng" kern="1200" dirty="0" smtClean="0">
                          <a:solidFill>
                            <a:schemeClr val="dk1"/>
                          </a:solidFill>
                          <a:effectLst/>
                          <a:latin typeface="+mj-ea"/>
                          <a:ea typeface="+mj-ea"/>
                          <a:cs typeface="+mn-cs"/>
                        </a:rPr>
                        <a:t>】</a:t>
                      </a:r>
                      <a:endParaRPr kumimoji="1" lang="ja-JP" altLang="en-US" sz="1400" u="sng" kern="1200" dirty="0" smtClean="0">
                        <a:solidFill>
                          <a:schemeClr val="dk1"/>
                        </a:solidFill>
                        <a:effectLst/>
                        <a:latin typeface="+mj-ea"/>
                        <a:ea typeface="+mj-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endParaRPr kumimoji="1" lang="en-US" altLang="ja-JP" sz="1400" kern="1200" dirty="0" smtClean="0">
                        <a:solidFill>
                          <a:schemeClr val="dk1"/>
                        </a:solidFill>
                        <a:effectLst/>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effectLst/>
                          <a:latin typeface="+mj-ea"/>
                          <a:ea typeface="+mn-ea"/>
                          <a:cs typeface="+mn-cs"/>
                        </a:rPr>
                        <a:t>ア （略）</a:t>
                      </a:r>
                      <a:endParaRPr kumimoji="1" lang="en-US" altLang="ja-JP" sz="1400" kern="1200" dirty="0" smtClean="0">
                        <a:solidFill>
                          <a:schemeClr val="dk1"/>
                        </a:solidFill>
                        <a:effectLst/>
                        <a:latin typeface="+mj-ea"/>
                        <a:ea typeface="+mn-ea"/>
                        <a:cs typeface="+mn-cs"/>
                      </a:endParaRPr>
                    </a:p>
                    <a:p>
                      <a:endParaRPr kumimoji="1" lang="en-US" altLang="ja-JP" sz="1400" dirty="0" smtClean="0">
                        <a:latin typeface="+mj-ea"/>
                        <a:ea typeface="+mj-ea"/>
                      </a:endParaRPr>
                    </a:p>
                    <a:p>
                      <a:r>
                        <a:rPr kumimoji="1" lang="ja-JP" altLang="en-US" sz="1400" dirty="0" smtClean="0">
                          <a:latin typeface="+mj-ea"/>
                          <a:ea typeface="+mj-ea"/>
                        </a:rPr>
                        <a:t>イ　小児がん患者の病態に応じたより適切ながん医療を提供できるよう、以下のカンファレンスをそれぞれ必要に応じて定期的に開催すること。また、検討した内容については、診療録に記録の上、関係者間で共有すること。</a:t>
                      </a:r>
                      <a:endParaRPr kumimoji="1" lang="en-US" altLang="ja-JP" sz="1400" dirty="0" smtClean="0">
                        <a:latin typeface="+mj-ea"/>
                        <a:ea typeface="+mj-ea"/>
                      </a:endParaRPr>
                    </a:p>
                    <a:p>
                      <a:endParaRPr kumimoji="1" lang="en-US" altLang="ja-JP" sz="1400" dirty="0" smtClean="0">
                        <a:latin typeface="+mj-ea"/>
                        <a:ea typeface="+mj-ea"/>
                      </a:endParaRPr>
                    </a:p>
                    <a:p>
                      <a:r>
                        <a:rPr kumimoji="1" lang="en-US" altLang="ja-JP" sz="1400" dirty="0" smtClean="0">
                          <a:latin typeface="+mj-ea"/>
                          <a:ea typeface="+mj-ea"/>
                        </a:rPr>
                        <a:t>ⅰ </a:t>
                      </a:r>
                      <a:r>
                        <a:rPr kumimoji="1" lang="ja-JP" altLang="en-US" sz="1400" dirty="0" smtClean="0">
                          <a:latin typeface="+mj-ea"/>
                          <a:ea typeface="+mj-ea"/>
                        </a:rPr>
                        <a:t>個別もしくは少数の診療科の医師を主体とした日常的なカンファレンス</a:t>
                      </a:r>
                      <a:endParaRPr kumimoji="1" lang="en-US" altLang="ja-JP" sz="1400" dirty="0" smtClean="0">
                        <a:latin typeface="+mj-ea"/>
                        <a:ea typeface="+mj-ea"/>
                      </a:endParaRPr>
                    </a:p>
                    <a:p>
                      <a:endParaRPr kumimoji="1" lang="en-US" altLang="ja-JP" sz="1400" dirty="0" smtClean="0">
                        <a:latin typeface="+mj-ea"/>
                        <a:ea typeface="+mj-ea"/>
                      </a:endParaRPr>
                    </a:p>
                    <a:p>
                      <a:r>
                        <a:rPr kumimoji="1" lang="en-US" altLang="ja-JP" sz="1400" dirty="0" smtClean="0">
                          <a:latin typeface="+mj-ea"/>
                          <a:ea typeface="+mj-ea"/>
                        </a:rPr>
                        <a:t>ⅱ</a:t>
                      </a:r>
                      <a:r>
                        <a:rPr kumimoji="1" lang="ja-JP" altLang="en-US" sz="1400" baseline="0" dirty="0" smtClean="0">
                          <a:latin typeface="+mj-ea"/>
                          <a:ea typeface="+mj-ea"/>
                        </a:rPr>
                        <a:t> </a:t>
                      </a:r>
                      <a:r>
                        <a:rPr kumimoji="1" lang="ja-JP" altLang="en-US" sz="1400" dirty="0" smtClean="0">
                          <a:latin typeface="+mj-ea"/>
                          <a:ea typeface="+mj-ea"/>
                        </a:rPr>
                        <a:t>個別もしくは少数の診療科の医師に加え、看護師、薬剤師、必要に応じて公認心理師や緩和ケアチームを代表する者等を加えた、症例への対応方針を検討するカンファレンス</a:t>
                      </a:r>
                      <a:endParaRPr kumimoji="1" lang="en-US" altLang="ja-JP" sz="1400" dirty="0" smtClean="0">
                        <a:latin typeface="+mj-ea"/>
                        <a:ea typeface="+mj-ea"/>
                      </a:endParaRPr>
                    </a:p>
                    <a:p>
                      <a:endParaRPr kumimoji="1"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r>
                        <a:rPr kumimoji="1" lang="ja-JP" altLang="en-US" sz="1400" u="none" dirty="0" smtClean="0">
                          <a:latin typeface="+mj-ea"/>
                          <a:ea typeface="+mj-ea"/>
                        </a:rPr>
                        <a:t>国どおりの要件としてはどうか。</a:t>
                      </a:r>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en-US" altLang="ja-JP" sz="1400" u="none" dirty="0" smtClean="0">
                        <a:latin typeface="+mj-ea"/>
                        <a:ea typeface="+mj-ea"/>
                      </a:endParaRPr>
                    </a:p>
                    <a:p>
                      <a:endParaRPr kumimoji="1" lang="ja-JP" altLang="en-US" sz="1400" u="none" dirty="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25758"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a:t>
            </a:r>
            <a:r>
              <a:rPr kumimoji="1" lang="ja-JP" altLang="en-US" b="1" dirty="0" smtClean="0">
                <a:latin typeface="Meiryo UI" panose="020B0604030504040204" pitchFamily="50" charset="-128"/>
                <a:ea typeface="Meiryo UI" panose="020B0604030504040204" pitchFamily="50" charset="-128"/>
              </a:rPr>
              <a:t>要件（案）</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診療機能</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a:latin typeface="+mn-ea"/>
              </a:rPr>
              <a:t>４</a:t>
            </a:r>
          </a:p>
        </p:txBody>
      </p:sp>
    </p:spTree>
    <p:extLst>
      <p:ext uri="{BB962C8B-B14F-4D97-AF65-F5344CB8AC3E}">
        <p14:creationId xmlns:p14="http://schemas.microsoft.com/office/powerpoint/2010/main" val="4039992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132714045"/>
              </p:ext>
            </p:extLst>
          </p:nvPr>
        </p:nvGraphicFramePr>
        <p:xfrm>
          <a:off x="59418" y="466287"/>
          <a:ext cx="9787164" cy="6378605"/>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57600">
                  <a:extLst>
                    <a:ext uri="{9D8B030D-6E8A-4147-A177-3AD203B41FA5}">
                      <a16:colId xmlns:a16="http://schemas.microsoft.com/office/drawing/2014/main" val="3642746718"/>
                    </a:ext>
                  </a:extLst>
                </a:gridCol>
                <a:gridCol w="1939711">
                  <a:extLst>
                    <a:ext uri="{9D8B030D-6E8A-4147-A177-3AD203B41FA5}">
                      <a16:colId xmlns:a16="http://schemas.microsoft.com/office/drawing/2014/main" val="93627630"/>
                    </a:ext>
                  </a:extLst>
                </a:gridCol>
              </a:tblGrid>
              <a:tr h="342171">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考え方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713771">
                <a:tc>
                  <a:txBody>
                    <a:bodyPr/>
                    <a:lstStyle/>
                    <a:p>
                      <a:pPr algn="ctr">
                        <a:lnSpc>
                          <a:spcPts val="1600"/>
                        </a:lnSpc>
                      </a:pPr>
                      <a:r>
                        <a:rPr lang="ja-JP" altLang="en-US" sz="1400" dirty="0" smtClean="0">
                          <a:latin typeface="+mj-ea"/>
                          <a:ea typeface="+mj-ea"/>
                        </a:rPr>
                        <a:t>１</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en-US" altLang="ja-JP" sz="1400" u="none" strike="noStrike" dirty="0" smtClean="0">
                          <a:solidFill>
                            <a:schemeClr val="tx1"/>
                          </a:solidFill>
                          <a:latin typeface="+mj-ea"/>
                          <a:ea typeface="+mj-ea"/>
                        </a:rPr>
                        <a:t>ⅲ </a:t>
                      </a:r>
                      <a:r>
                        <a:rPr kumimoji="1" lang="ja-JP" altLang="en-US" sz="1400" u="sng" strike="noStrike" dirty="0" smtClean="0">
                          <a:solidFill>
                            <a:schemeClr val="tx1"/>
                          </a:solidFill>
                          <a:latin typeface="+mj-ea"/>
                          <a:ea typeface="+mj-ea"/>
                        </a:rPr>
                        <a:t>手術、放射線診断、放射線治療、薬物療法、病理診断及び緩和ケア等に携わる専門的な知識及び技能を有する医師とその他の専門を異にする医師等による、骨転移・原発不明がん・希少がんなどに関して臓器横断的に小児がん患者の診断及び治療方針等を意見交換・共有・検討・確認等するためのカンファレンス</a:t>
                      </a:r>
                      <a:endParaRPr kumimoji="1" lang="en-US" altLang="ja-JP" sz="1400" u="sng" strike="noStrike" dirty="0" smtClean="0">
                        <a:solidFill>
                          <a:schemeClr val="tx1"/>
                        </a:solidFill>
                        <a:latin typeface="+mj-ea"/>
                        <a:ea typeface="+mj-ea"/>
                      </a:endParaRPr>
                    </a:p>
                    <a:p>
                      <a:pPr>
                        <a:lnSpc>
                          <a:spcPts val="1600"/>
                        </a:lnSpc>
                      </a:pPr>
                      <a:endParaRPr kumimoji="1" lang="ja-JP" altLang="en-US" sz="1400" u="sng" strike="noStrike" dirty="0" smtClean="0">
                        <a:solidFill>
                          <a:schemeClr val="tx1"/>
                        </a:solidFill>
                        <a:latin typeface="+mj-ea"/>
                        <a:ea typeface="+mj-ea"/>
                      </a:endParaRPr>
                    </a:p>
                    <a:p>
                      <a:pPr>
                        <a:lnSpc>
                          <a:spcPts val="1600"/>
                        </a:lnSpc>
                      </a:pPr>
                      <a:r>
                        <a:rPr kumimoji="1" lang="en-US" altLang="ja-JP" sz="1400" u="sng" strike="noStrike" dirty="0" smtClean="0">
                          <a:solidFill>
                            <a:schemeClr val="tx1"/>
                          </a:solidFill>
                          <a:latin typeface="+mj-ea"/>
                          <a:ea typeface="+mj-ea"/>
                        </a:rPr>
                        <a:t>ⅳ </a:t>
                      </a:r>
                      <a:r>
                        <a:rPr kumimoji="1" lang="ja-JP" altLang="en-US" sz="1400" u="sng" strike="noStrike" dirty="0" smtClean="0">
                          <a:solidFill>
                            <a:schemeClr val="tx1"/>
                          </a:solidFill>
                          <a:latin typeface="+mj-ea"/>
                          <a:ea typeface="+mj-ea"/>
                        </a:rPr>
                        <a:t>臨床倫理的、社会的な問題を解決するための、具体的な事例に則した、患者支援の充実や多職種間の連携強化を目的とした院内全体の多職種によるカンファレンス</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en-US" altLang="ja-JP" sz="1400" u="none" strike="noStrike" dirty="0" smtClean="0">
                          <a:solidFill>
                            <a:schemeClr val="tx1"/>
                          </a:solidFill>
                          <a:latin typeface="+mj-ea"/>
                          <a:ea typeface="+mj-ea"/>
                        </a:rPr>
                        <a:t> ⅲ </a:t>
                      </a:r>
                      <a:r>
                        <a:rPr kumimoji="1" lang="ja-JP" altLang="en-US" sz="1400" u="none" strike="noStrike" dirty="0" smtClean="0">
                          <a:solidFill>
                            <a:schemeClr val="tx1"/>
                          </a:solidFill>
                          <a:latin typeface="+mj-ea"/>
                          <a:ea typeface="+mj-ea"/>
                        </a:rPr>
                        <a:t>手術、放射線診断、放射線治療、薬物療法、病理診断及び緩和ケア等に携わる専門的な知識及び技能を有する医師とその他の専門を異にする医師等による、骨転移・原発不明がん・希少がんなどに関して臓器横断的に小児がん患者の診断及び治療方針等を意見交換・共有・検討・確認等するためのカンファレンス</a:t>
                      </a:r>
                      <a:endParaRPr kumimoji="1" lang="en-US" altLang="ja-JP" sz="1400" u="none" strike="noStrike" dirty="0" smtClean="0">
                        <a:solidFill>
                          <a:schemeClr val="tx1"/>
                        </a:solidFill>
                        <a:latin typeface="+mj-ea"/>
                        <a:ea typeface="+mj-ea"/>
                      </a:endParaRPr>
                    </a:p>
                    <a:p>
                      <a:pPr>
                        <a:lnSpc>
                          <a:spcPts val="1600"/>
                        </a:lnSpc>
                      </a:pPr>
                      <a:endParaRPr kumimoji="1" lang="ja-JP" altLang="en-US" sz="1400" u="none" strike="noStrike" dirty="0" smtClean="0">
                        <a:solidFill>
                          <a:schemeClr val="tx1"/>
                        </a:solidFill>
                        <a:latin typeface="+mj-ea"/>
                        <a:ea typeface="+mj-ea"/>
                      </a:endParaRPr>
                    </a:p>
                    <a:p>
                      <a:pPr>
                        <a:lnSpc>
                          <a:spcPts val="1600"/>
                        </a:lnSpc>
                      </a:pPr>
                      <a:r>
                        <a:rPr kumimoji="1" lang="en-US" altLang="ja-JP" sz="1400" u="none" strike="noStrike" dirty="0" smtClean="0">
                          <a:solidFill>
                            <a:schemeClr val="tx1"/>
                          </a:solidFill>
                          <a:latin typeface="+mj-ea"/>
                          <a:ea typeface="+mj-ea"/>
                        </a:rPr>
                        <a:t>ⅳ </a:t>
                      </a:r>
                      <a:r>
                        <a:rPr kumimoji="1" lang="ja-JP" altLang="en-US" sz="1400" u="none" strike="noStrike" dirty="0" smtClean="0">
                          <a:solidFill>
                            <a:schemeClr val="tx1"/>
                          </a:solidFill>
                          <a:latin typeface="+mj-ea"/>
                          <a:ea typeface="+mj-ea"/>
                        </a:rPr>
                        <a:t>臨床倫理的、社会的な問題を解決するための、具体的な事例に則した、患者支援の充実や多職種間の連携強化を目的とした院内全体の多職種によるカンファレンス</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ja-JP" altLang="en-US" sz="1400" u="none" dirty="0" smtClean="0">
                          <a:latin typeface="+mj-ea"/>
                          <a:ea typeface="+mj-ea"/>
                        </a:rPr>
                        <a:t>国どおりの要件としてはどうか。</a:t>
                      </a:r>
                    </a:p>
                    <a:p>
                      <a:pPr>
                        <a:lnSpc>
                          <a:spcPts val="1600"/>
                        </a:lnSpc>
                      </a:pPr>
                      <a:endParaRPr kumimoji="1" lang="en-US" altLang="ja-JP" sz="1400" u="none" dirty="0" smtClean="0">
                        <a:latin typeface="+mj-ea"/>
                        <a:ea typeface="+mj-ea"/>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3303394">
                <a:tc>
                  <a:txBody>
                    <a:bodyPr/>
                    <a:lstStyle/>
                    <a:p>
                      <a:pPr algn="ctr">
                        <a:lnSpc>
                          <a:spcPts val="1600"/>
                        </a:lnSpc>
                      </a:pPr>
                      <a:r>
                        <a:rPr lang="en-US" altLang="ja-JP" sz="1400" dirty="0" smtClean="0">
                          <a:latin typeface="+mj-ea"/>
                          <a:ea typeface="+mj-ea"/>
                        </a:rPr>
                        <a:t>1</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ja-JP" altLang="en-US" sz="1400" u="none" dirty="0" smtClean="0">
                          <a:latin typeface="+mj-ea"/>
                          <a:ea typeface="+mj-ea"/>
                        </a:rPr>
                        <a:t>ウ </a:t>
                      </a:r>
                      <a:r>
                        <a:rPr kumimoji="1" lang="ja-JP" altLang="en-US" sz="1400" u="sng" dirty="0" smtClean="0">
                          <a:latin typeface="+mj-ea"/>
                          <a:ea typeface="+mj-ea"/>
                        </a:rPr>
                        <a:t>院内の他診療科や、</a:t>
                      </a:r>
                      <a:r>
                        <a:rPr kumimoji="1" lang="ja-JP" altLang="en-US" sz="1400" u="none" dirty="0" smtClean="0">
                          <a:latin typeface="+mj-ea"/>
                          <a:ea typeface="+mj-ea"/>
                        </a:rPr>
                        <a:t>小児がん連携病院、</a:t>
                      </a:r>
                      <a:r>
                        <a:rPr kumimoji="1" lang="ja-JP" altLang="en-US" sz="1400" u="sng" dirty="0" smtClean="0">
                          <a:latin typeface="+mj-ea"/>
                          <a:ea typeface="+mj-ea"/>
                        </a:rPr>
                        <a:t>がん診療連携拠点病院等、地域の医療機関と協力し、</a:t>
                      </a:r>
                      <a:r>
                        <a:rPr kumimoji="1" lang="ja-JP" altLang="en-US" sz="1400" u="none" dirty="0" smtClean="0">
                          <a:latin typeface="+mj-ea"/>
                          <a:ea typeface="+mj-ea"/>
                        </a:rPr>
                        <a:t>小児がん患者に対して、移行期医療や成人後の晩期合併症対応等も含めた長期フォローアップ体制を構築していること</a:t>
                      </a:r>
                      <a:r>
                        <a:rPr kumimoji="1" lang="ja-JP" altLang="en-US" sz="1400" u="sng" dirty="0" smtClean="0">
                          <a:latin typeface="+mj-ea"/>
                          <a:ea typeface="+mj-ea"/>
                        </a:rPr>
                        <a:t>。また、自ら病歴を確保・保存することや疾病理解、健康管理などに関した患者教育、患者啓発に努めること。</a:t>
                      </a:r>
                      <a:r>
                        <a:rPr kumimoji="1" lang="en-US" altLang="ja-JP" sz="1400" u="sng" dirty="0" smtClean="0">
                          <a:latin typeface="+mj-ea"/>
                          <a:ea typeface="+mj-ea"/>
                        </a:rPr>
                        <a:t>【</a:t>
                      </a:r>
                      <a:r>
                        <a:rPr kumimoji="1" lang="ja-JP" altLang="en-US" sz="1400" u="sng" dirty="0" smtClean="0">
                          <a:latin typeface="+mj-ea"/>
                          <a:ea typeface="+mj-ea"/>
                        </a:rPr>
                        <a:t>修正</a:t>
                      </a:r>
                      <a:r>
                        <a:rPr kumimoji="1" lang="en-US" altLang="ja-JP" sz="1400" u="sng" dirty="0" smtClean="0">
                          <a:latin typeface="+mj-ea"/>
                          <a:ea typeface="+mj-ea"/>
                        </a:rPr>
                        <a:t>】</a:t>
                      </a:r>
                      <a:endParaRPr kumimoji="1" lang="ja-JP" altLang="en-US" sz="1400" u="sng" dirty="0" smtClean="0">
                        <a:latin typeface="+mj-ea"/>
                        <a:ea typeface="+mj-ea"/>
                      </a:endParaRPr>
                    </a:p>
                    <a:p>
                      <a:pPr>
                        <a:lnSpc>
                          <a:spcPts val="1600"/>
                        </a:lnSpc>
                      </a:pPr>
                      <a:endParaRPr kumimoji="1" lang="en-US" altLang="ja-JP" sz="1400" u="none" dirty="0" smtClean="0">
                        <a:latin typeface="+mj-ea"/>
                        <a:ea typeface="+mj-ea"/>
                      </a:endParaRPr>
                    </a:p>
                    <a:p>
                      <a:pPr>
                        <a:lnSpc>
                          <a:spcPts val="1600"/>
                        </a:lnSpc>
                      </a:pPr>
                      <a:endParaRPr kumimoji="1" lang="en-US" altLang="ja-JP" sz="1400" u="none" dirty="0" smtClean="0">
                        <a:latin typeface="+mj-ea"/>
                        <a:ea typeface="+mj-ea"/>
                      </a:endParaRPr>
                    </a:p>
                    <a:p>
                      <a:pPr>
                        <a:lnSpc>
                          <a:spcPts val="1600"/>
                        </a:lnSpc>
                      </a:pPr>
                      <a:endParaRPr kumimoji="1" lang="en-US" altLang="ja-JP" sz="1400" u="none" dirty="0" smtClean="0">
                        <a:latin typeface="+mj-ea"/>
                        <a:ea typeface="+mj-ea"/>
                      </a:endParaRPr>
                    </a:p>
                    <a:p>
                      <a:pPr>
                        <a:lnSpc>
                          <a:spcPts val="1600"/>
                        </a:lnSpc>
                      </a:pPr>
                      <a:endParaRPr kumimoji="1" lang="en-US" altLang="ja-JP" sz="1400" u="none" dirty="0" smtClean="0">
                        <a:latin typeface="+mj-ea"/>
                        <a:ea typeface="+mj-ea"/>
                      </a:endParaRPr>
                    </a:p>
                    <a:p>
                      <a:pPr>
                        <a:lnSpc>
                          <a:spcPts val="1600"/>
                        </a:lnSpc>
                      </a:pPr>
                      <a:endParaRPr kumimoji="1" lang="ja-JP" altLang="en-US" sz="1400" u="none" dirty="0" smtClean="0">
                        <a:latin typeface="+mj-ea"/>
                        <a:ea typeface="+mj-ea"/>
                      </a:endParaRPr>
                    </a:p>
                    <a:p>
                      <a:pPr>
                        <a:lnSpc>
                          <a:spcPts val="1600"/>
                        </a:lnSpc>
                      </a:pPr>
                      <a:r>
                        <a:rPr kumimoji="1" lang="ja-JP" altLang="en-US" sz="1400" u="none" kern="1200" dirty="0" smtClean="0">
                          <a:solidFill>
                            <a:schemeClr val="dk1"/>
                          </a:solidFill>
                          <a:latin typeface="+mj-ea"/>
                          <a:ea typeface="+mn-ea"/>
                          <a:cs typeface="+mn-cs"/>
                        </a:rPr>
                        <a:t>エ ・オ　（略）</a:t>
                      </a:r>
                      <a:endParaRPr kumimoji="1" lang="ja-JP" altLang="en-US" sz="1400" u="none"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ja-JP" altLang="en-US" sz="1400" u="none" spc="-90" baseline="0" dirty="0" smtClean="0">
                          <a:latin typeface="+mj-ea"/>
                          <a:ea typeface="+mj-ea"/>
                        </a:rPr>
                        <a:t>ウ 院内の他診療科や、</a:t>
                      </a:r>
                      <a:r>
                        <a:rPr kumimoji="1" lang="ja-JP" altLang="en-US" sz="1400" u="none" spc="-90" baseline="0" dirty="0" smtClean="0">
                          <a:solidFill>
                            <a:srgbClr val="00B050"/>
                          </a:solidFill>
                          <a:latin typeface="+mj-ea"/>
                          <a:ea typeface="+mj-ea"/>
                        </a:rPr>
                        <a:t>厚生労働大臣が指定する小児がん拠点病院（以下「国小児がん拠点病院」という。）、厚生労働大臣が指定するがん診療連携拠点病院や大阪府知事が指定するがん診療拠点病院（以下「国及び府の成人がん拠点病院」という。）</a:t>
                      </a:r>
                      <a:r>
                        <a:rPr kumimoji="1" lang="ja-JP" altLang="en-US" sz="1400" u="none" spc="-90" baseline="0" dirty="0" smtClean="0">
                          <a:latin typeface="+mj-ea"/>
                          <a:ea typeface="+mj-ea"/>
                        </a:rPr>
                        <a:t>等、地域の医療機関と協力し、小児がん患者に対して、移行期医療や成人後の晩期合併症対応等も含めた長期フォローアップ体制を構築していること。また、自ら病歴を確保・保存することや疾病理解、健康管理などに関した患者教育、患者啓発に努めること。</a:t>
                      </a:r>
                      <a:endParaRPr kumimoji="1" lang="en-US" altLang="ja-JP" sz="1400" u="none" spc="-90" baseline="0" dirty="0" smtClean="0">
                        <a:latin typeface="+mj-ea"/>
                        <a:ea typeface="+mj-ea"/>
                      </a:endParaRPr>
                    </a:p>
                    <a:p>
                      <a:pPr>
                        <a:lnSpc>
                          <a:spcPts val="1600"/>
                        </a:lnSpc>
                      </a:pPr>
                      <a:endParaRPr kumimoji="1" lang="en-US" altLang="ja-JP" sz="1400" u="none" spc="-90" baseline="0" dirty="0" smtClean="0">
                        <a:latin typeface="+mj-ea"/>
                        <a:ea typeface="+mj-ea"/>
                      </a:endParaRPr>
                    </a:p>
                    <a:p>
                      <a:pPr>
                        <a:lnSpc>
                          <a:spcPts val="1600"/>
                        </a:lnSpc>
                      </a:pPr>
                      <a:r>
                        <a:rPr kumimoji="1" lang="ja-JP" altLang="en-US" sz="1400" u="none" spc="-90" baseline="0" dirty="0" smtClean="0">
                          <a:latin typeface="+mj-ea"/>
                          <a:ea typeface="+mj-ea"/>
                        </a:rPr>
                        <a:t>エ ・オ　（略）</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u="none" kern="1200" dirty="0" smtClean="0">
                          <a:solidFill>
                            <a:schemeClr val="dk1"/>
                          </a:solidFill>
                          <a:latin typeface="+mj-ea"/>
                          <a:ea typeface="+mj-ea"/>
                          <a:cs typeface="+mn-cs"/>
                        </a:rPr>
                        <a:t>国どおりの要件としてはどうか。</a:t>
                      </a: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ja-JP" altLang="en-US" sz="1400" u="none" kern="1200" dirty="0" smtClean="0">
                        <a:solidFill>
                          <a:schemeClr val="dk1"/>
                        </a:solidFill>
                        <a:latin typeface="+mj-ea"/>
                        <a:ea typeface="+mj-ea"/>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ja-JP" altLang="en-US" sz="1400" u="none" kern="1200" dirty="0" smtClean="0">
                        <a:solidFill>
                          <a:schemeClr val="dk1"/>
                        </a:solidFill>
                        <a:latin typeface="+mj-ea"/>
                        <a:ea typeface="+mj-ea"/>
                        <a:cs typeface="+mn-cs"/>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5002565"/>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診療機能</a:t>
            </a:r>
            <a:r>
              <a:rPr kumimoji="1" lang="en-US" altLang="ja-JP" b="1" dirty="0">
                <a:latin typeface="Meiryo UI" panose="020B0604030504040204" pitchFamily="50" charset="-128"/>
                <a:ea typeface="Meiryo UI" panose="020B0604030504040204" pitchFamily="50" charset="-128"/>
              </a:rPr>
              <a:t>】</a:t>
            </a: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a:latin typeface="+mn-ea"/>
              </a:rPr>
              <a:t>５</a:t>
            </a:r>
          </a:p>
        </p:txBody>
      </p:sp>
    </p:spTree>
    <p:extLst>
      <p:ext uri="{BB962C8B-B14F-4D97-AF65-F5344CB8AC3E}">
        <p14:creationId xmlns:p14="http://schemas.microsoft.com/office/powerpoint/2010/main" val="3686305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830628490"/>
              </p:ext>
            </p:extLst>
          </p:nvPr>
        </p:nvGraphicFramePr>
        <p:xfrm>
          <a:off x="59418" y="515154"/>
          <a:ext cx="9787164" cy="6329967"/>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84494">
                  <a:extLst>
                    <a:ext uri="{9D8B030D-6E8A-4147-A177-3AD203B41FA5}">
                      <a16:colId xmlns:a16="http://schemas.microsoft.com/office/drawing/2014/main" val="3642746718"/>
                    </a:ext>
                  </a:extLst>
                </a:gridCol>
                <a:gridCol w="1912817">
                  <a:extLst>
                    <a:ext uri="{9D8B030D-6E8A-4147-A177-3AD203B41FA5}">
                      <a16:colId xmlns:a16="http://schemas.microsoft.com/office/drawing/2014/main" val="93627630"/>
                    </a:ext>
                  </a:extLst>
                </a:gridCol>
              </a:tblGrid>
              <a:tr h="326287">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838696">
                <a:tc>
                  <a:txBody>
                    <a:bodyPr/>
                    <a:lstStyle/>
                    <a:p>
                      <a:pPr algn="ctr"/>
                      <a:r>
                        <a:rPr lang="ja-JP" altLang="en-US" sz="1400" dirty="0" smtClean="0">
                          <a:latin typeface="+mj-ea"/>
                          <a:ea typeface="+mj-ea"/>
                        </a:rPr>
                        <a:t>１</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effectLst/>
                          <a:latin typeface="+mj-ea"/>
                          <a:ea typeface="+mj-ea"/>
                          <a:cs typeface="+mn-cs"/>
                        </a:rPr>
                        <a:t>カ </a:t>
                      </a:r>
                      <a:r>
                        <a:rPr kumimoji="1" lang="ja-JP" altLang="en-US" sz="1400" u="sng" kern="1200" dirty="0" smtClean="0">
                          <a:solidFill>
                            <a:schemeClr val="dk1"/>
                          </a:solidFill>
                          <a:effectLst/>
                          <a:latin typeface="+mj-ea"/>
                          <a:ea typeface="+mj-ea"/>
                          <a:cs typeface="+mn-cs"/>
                        </a:rPr>
                        <a:t>地域のがん・生殖医療ネットワークに加入し、「小児・ＡＹＡ世代のがん患者等の妊孕性温存療法研究促進事業」へ参画すること。対象となりうる患者及び家族には必ずがん治療開始前に適切な情報提供を行い、患者等の希望も踏まえた妊孕性温存療法及びがん治療後の生殖補助医療に関する情報提供・意思決定支援を行う体制を整備していること。また、自施設において、がん・生殖医療に関する意思決定支援を行うことができる診療従事者の配置・育成に努めること。</a:t>
                      </a:r>
                      <a:r>
                        <a:rPr kumimoji="1" lang="en-US" altLang="ja-JP" sz="1400" u="sng" kern="1200" dirty="0" smtClean="0">
                          <a:solidFill>
                            <a:schemeClr val="dk1"/>
                          </a:solidFill>
                          <a:effectLst/>
                          <a:latin typeface="+mj-ea"/>
                          <a:ea typeface="+mj-ea"/>
                          <a:cs typeface="+mn-cs"/>
                        </a:rPr>
                        <a:t>【</a:t>
                      </a:r>
                      <a:r>
                        <a:rPr kumimoji="1" lang="ja-JP" altLang="en-US" sz="1400" u="sng" kern="1200" dirty="0" smtClean="0">
                          <a:solidFill>
                            <a:schemeClr val="dk1"/>
                          </a:solidFill>
                          <a:effectLst/>
                          <a:latin typeface="+mj-ea"/>
                          <a:ea typeface="+mj-ea"/>
                          <a:cs typeface="+mn-cs"/>
                        </a:rPr>
                        <a:t>修正</a:t>
                      </a:r>
                      <a:r>
                        <a:rPr kumimoji="1" lang="en-US" altLang="ja-JP" sz="1400" u="sng" kern="1200" dirty="0" smtClean="0">
                          <a:solidFill>
                            <a:schemeClr val="dk1"/>
                          </a:solidFill>
                          <a:effectLst/>
                          <a:latin typeface="+mj-ea"/>
                          <a:ea typeface="+mj-ea"/>
                          <a:cs typeface="+mn-cs"/>
                        </a:rPr>
                        <a:t>】</a:t>
                      </a:r>
                      <a:endParaRPr kumimoji="1" lang="ja-JP" altLang="en-US" sz="1400" u="sng" kern="1200" dirty="0" smtClean="0">
                        <a:solidFill>
                          <a:schemeClr val="dk1"/>
                        </a:solidFill>
                        <a:effectLst/>
                        <a:latin typeface="+mj-ea"/>
                        <a:ea typeface="+mj-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kern="1200" dirty="0" smtClean="0">
                          <a:solidFill>
                            <a:schemeClr val="dk1"/>
                          </a:solidFill>
                          <a:effectLst/>
                          <a:latin typeface="+mj-ea"/>
                          <a:ea typeface="+mj-ea"/>
                          <a:cs typeface="+mn-cs"/>
                        </a:rPr>
                        <a:t>カ 地域のがん・生殖医療ネットワークに加入し、「小児・ＡＹＡ世代のがん患者等の妊孕性温存療法研究促進事業」へ参画すること。対象となりうる患者及び家族には必ずがん治療開始前に適切な情報提供を行い、患者等の希望も踏まえた妊孕性温存</a:t>
                      </a:r>
                      <a:r>
                        <a:rPr kumimoji="1" lang="ja-JP" altLang="en-US" sz="1400" u="none" kern="1200" dirty="0" smtClean="0">
                          <a:solidFill>
                            <a:srgbClr val="FF0000"/>
                          </a:solidFill>
                          <a:effectLst/>
                          <a:latin typeface="+mj-ea"/>
                          <a:ea typeface="+mj-ea"/>
                          <a:cs typeface="+mn-cs"/>
                        </a:rPr>
                        <a:t>治療</a:t>
                      </a:r>
                      <a:r>
                        <a:rPr kumimoji="1" lang="ja-JP" altLang="en-US" sz="1400" u="none" kern="1200" dirty="0" smtClean="0">
                          <a:solidFill>
                            <a:schemeClr val="dk1"/>
                          </a:solidFill>
                          <a:effectLst/>
                          <a:latin typeface="+mj-ea"/>
                          <a:ea typeface="+mj-ea"/>
                          <a:cs typeface="+mn-cs"/>
                        </a:rPr>
                        <a:t>及びがん治療後の生殖補助医療に関する情報提供・意思決定支援を行う体制を整備していること。また、自施設において、がん・生殖医療に関する意思決定支援を行うことができる診療従事者の配置・育成に努め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kern="1200" dirty="0" smtClean="0">
                          <a:solidFill>
                            <a:schemeClr val="dk1"/>
                          </a:solidFill>
                          <a:latin typeface="+mj-ea"/>
                          <a:ea typeface="+mj-ea"/>
                          <a:cs typeface="+mn-cs"/>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1696692">
                <a:tc>
                  <a:txBody>
                    <a:bodyPr/>
                    <a:lstStyle/>
                    <a:p>
                      <a:pPr algn="ctr"/>
                      <a:r>
                        <a:rPr lang="ja-JP" altLang="en-US" sz="1400" dirty="0" smtClean="0">
                          <a:latin typeface="+mj-ea"/>
                          <a:ea typeface="+mj-ea"/>
                        </a:rPr>
                        <a:t>１</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effectLst/>
                          <a:latin typeface="+mj-ea"/>
                          <a:ea typeface="+mj-ea"/>
                          <a:cs typeface="+mn-cs"/>
                        </a:rPr>
                        <a:t>キ </a:t>
                      </a:r>
                      <a:r>
                        <a:rPr kumimoji="1" lang="ja-JP" altLang="en-US" sz="1400" u="none" kern="1200" dirty="0" smtClean="0">
                          <a:solidFill>
                            <a:schemeClr val="dk1"/>
                          </a:solidFill>
                          <a:effectLst/>
                          <a:latin typeface="+mj-ea"/>
                          <a:ea typeface="+mj-ea"/>
                          <a:cs typeface="+mn-cs"/>
                        </a:rPr>
                        <a:t>保険適用外の免疫療法等について、</a:t>
                      </a:r>
                      <a:r>
                        <a:rPr kumimoji="1" lang="ja-JP" altLang="en-US" sz="1400" u="sng" kern="1200" dirty="0" smtClean="0">
                          <a:solidFill>
                            <a:schemeClr val="dk1"/>
                          </a:solidFill>
                          <a:effectLst/>
                          <a:latin typeface="+mj-ea"/>
                          <a:ea typeface="+mj-ea"/>
                          <a:cs typeface="+mn-cs"/>
                        </a:rPr>
                        <a:t>治験、先進医療、臨床研究法（平成</a:t>
                      </a:r>
                      <a:r>
                        <a:rPr kumimoji="1" lang="en-US" altLang="ja-JP" sz="1400" u="sng" kern="1200" dirty="0" smtClean="0">
                          <a:solidFill>
                            <a:schemeClr val="dk1"/>
                          </a:solidFill>
                          <a:effectLst/>
                          <a:latin typeface="+mj-ea"/>
                          <a:ea typeface="+mj-ea"/>
                          <a:cs typeface="+mn-cs"/>
                        </a:rPr>
                        <a:t>29 </a:t>
                      </a:r>
                      <a:r>
                        <a:rPr kumimoji="1" lang="ja-JP" altLang="en-US" sz="1400" u="sng" kern="1200" dirty="0" smtClean="0">
                          <a:solidFill>
                            <a:schemeClr val="dk1"/>
                          </a:solidFill>
                          <a:effectLst/>
                          <a:latin typeface="+mj-ea"/>
                          <a:ea typeface="+mj-ea"/>
                          <a:cs typeface="+mn-cs"/>
                        </a:rPr>
                        <a:t>年法律第</a:t>
                      </a:r>
                      <a:r>
                        <a:rPr kumimoji="1" lang="en-US" altLang="ja-JP" sz="1400" u="sng" kern="1200" dirty="0" smtClean="0">
                          <a:solidFill>
                            <a:schemeClr val="dk1"/>
                          </a:solidFill>
                          <a:effectLst/>
                          <a:latin typeface="+mj-ea"/>
                          <a:ea typeface="+mj-ea"/>
                          <a:cs typeface="+mn-cs"/>
                        </a:rPr>
                        <a:t>16 </a:t>
                      </a:r>
                      <a:r>
                        <a:rPr kumimoji="1" lang="ja-JP" altLang="en-US" sz="1400" u="sng" kern="1200" dirty="0" smtClean="0">
                          <a:solidFill>
                            <a:schemeClr val="dk1"/>
                          </a:solidFill>
                          <a:effectLst/>
                          <a:latin typeface="+mj-ea"/>
                          <a:ea typeface="+mj-ea"/>
                          <a:cs typeface="+mn-cs"/>
                        </a:rPr>
                        <a:t>号）で定める特定臨床研究または再生医療等の安全性の確保等に関する法律（平成</a:t>
                      </a:r>
                      <a:r>
                        <a:rPr kumimoji="1" lang="en-US" altLang="ja-JP" sz="1400" u="sng" kern="1200" dirty="0" smtClean="0">
                          <a:solidFill>
                            <a:schemeClr val="dk1"/>
                          </a:solidFill>
                          <a:effectLst/>
                          <a:latin typeface="+mj-ea"/>
                          <a:ea typeface="+mj-ea"/>
                          <a:cs typeface="+mn-cs"/>
                        </a:rPr>
                        <a:t>25 </a:t>
                      </a:r>
                      <a:r>
                        <a:rPr kumimoji="1" lang="ja-JP" altLang="en-US" sz="1400" u="sng" kern="1200" dirty="0" smtClean="0">
                          <a:solidFill>
                            <a:schemeClr val="dk1"/>
                          </a:solidFill>
                          <a:effectLst/>
                          <a:latin typeface="+mj-ea"/>
                          <a:ea typeface="+mj-ea"/>
                          <a:cs typeface="+mn-cs"/>
                        </a:rPr>
                        <a:t>年法律第</a:t>
                      </a:r>
                      <a:r>
                        <a:rPr kumimoji="1" lang="en-US" altLang="ja-JP" sz="1400" u="sng" kern="1200" dirty="0" smtClean="0">
                          <a:solidFill>
                            <a:schemeClr val="dk1"/>
                          </a:solidFill>
                          <a:effectLst/>
                          <a:latin typeface="+mj-ea"/>
                          <a:ea typeface="+mj-ea"/>
                          <a:cs typeface="+mn-cs"/>
                        </a:rPr>
                        <a:t>85 </a:t>
                      </a:r>
                      <a:r>
                        <a:rPr kumimoji="1" lang="ja-JP" altLang="en-US" sz="1400" u="sng" kern="1200" dirty="0" smtClean="0">
                          <a:solidFill>
                            <a:schemeClr val="dk1"/>
                          </a:solidFill>
                          <a:effectLst/>
                          <a:latin typeface="+mj-ea"/>
                          <a:ea typeface="+mj-ea"/>
                          <a:cs typeface="+mn-cs"/>
                        </a:rPr>
                        <a:t>号）に基づき提供される再生医療等の枠組み以外の形では、実施・推奨していないこと。</a:t>
                      </a:r>
                      <a:r>
                        <a:rPr kumimoji="1" lang="en-US" altLang="ja-JP" sz="1400" u="sng" kern="1200" dirty="0" smtClean="0">
                          <a:solidFill>
                            <a:schemeClr val="dk1"/>
                          </a:solidFill>
                          <a:effectLst/>
                          <a:latin typeface="+mj-ea"/>
                          <a:ea typeface="+mj-ea"/>
                          <a:cs typeface="+mn-cs"/>
                        </a:rPr>
                        <a:t>【</a:t>
                      </a:r>
                      <a:r>
                        <a:rPr kumimoji="1" lang="ja-JP" altLang="en-US" sz="1400" u="sng" kern="1200" dirty="0" smtClean="0">
                          <a:solidFill>
                            <a:schemeClr val="dk1"/>
                          </a:solidFill>
                          <a:effectLst/>
                          <a:latin typeface="+mj-ea"/>
                          <a:ea typeface="+mj-ea"/>
                          <a:cs typeface="+mn-cs"/>
                        </a:rPr>
                        <a:t>修正</a:t>
                      </a:r>
                      <a:r>
                        <a:rPr kumimoji="1" lang="en-US" altLang="ja-JP" sz="1400" u="sng" kern="1200" dirty="0" smtClean="0">
                          <a:solidFill>
                            <a:schemeClr val="dk1"/>
                          </a:solidFill>
                          <a:effectLst/>
                          <a:latin typeface="+mj-ea"/>
                          <a:ea typeface="+mj-ea"/>
                          <a:cs typeface="+mn-cs"/>
                        </a:rPr>
                        <a:t>】</a:t>
                      </a:r>
                      <a:endParaRPr kumimoji="1" lang="ja-JP" altLang="en-US" sz="1400" u="sng" kern="1200" dirty="0" smtClean="0">
                        <a:solidFill>
                          <a:schemeClr val="dk1"/>
                        </a:solidFill>
                        <a:effectLst/>
                        <a:latin typeface="+mj-ea"/>
                        <a:ea typeface="+mj-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kern="1200" dirty="0" smtClean="0">
                          <a:solidFill>
                            <a:schemeClr val="dk1"/>
                          </a:solidFill>
                          <a:effectLst/>
                          <a:latin typeface="+mj-ea"/>
                          <a:ea typeface="+mj-ea"/>
                          <a:cs typeface="+mn-cs"/>
                        </a:rPr>
                        <a:t>キ 保険適用外の免疫療法等について、治験、先進医療、臨床研究法（平成</a:t>
                      </a:r>
                      <a:r>
                        <a:rPr kumimoji="1" lang="en-US" altLang="ja-JP" sz="1400" u="none" kern="1200" dirty="0" smtClean="0">
                          <a:solidFill>
                            <a:schemeClr val="dk1"/>
                          </a:solidFill>
                          <a:effectLst/>
                          <a:latin typeface="+mj-ea"/>
                          <a:ea typeface="+mj-ea"/>
                          <a:cs typeface="+mn-cs"/>
                        </a:rPr>
                        <a:t>29 </a:t>
                      </a:r>
                      <a:r>
                        <a:rPr kumimoji="1" lang="ja-JP" altLang="en-US" sz="1400" u="none" kern="1200" dirty="0" smtClean="0">
                          <a:solidFill>
                            <a:schemeClr val="dk1"/>
                          </a:solidFill>
                          <a:effectLst/>
                          <a:latin typeface="+mj-ea"/>
                          <a:ea typeface="+mj-ea"/>
                          <a:cs typeface="+mn-cs"/>
                        </a:rPr>
                        <a:t>年法律第</a:t>
                      </a:r>
                      <a:r>
                        <a:rPr kumimoji="1" lang="en-US" altLang="ja-JP" sz="1400" u="none" kern="1200" dirty="0" smtClean="0">
                          <a:solidFill>
                            <a:schemeClr val="dk1"/>
                          </a:solidFill>
                          <a:effectLst/>
                          <a:latin typeface="+mj-ea"/>
                          <a:ea typeface="+mj-ea"/>
                          <a:cs typeface="+mn-cs"/>
                        </a:rPr>
                        <a:t>16 </a:t>
                      </a:r>
                      <a:r>
                        <a:rPr kumimoji="1" lang="ja-JP" altLang="en-US" sz="1400" u="none" kern="1200" dirty="0" smtClean="0">
                          <a:solidFill>
                            <a:schemeClr val="dk1"/>
                          </a:solidFill>
                          <a:effectLst/>
                          <a:latin typeface="+mj-ea"/>
                          <a:ea typeface="+mj-ea"/>
                          <a:cs typeface="+mn-cs"/>
                        </a:rPr>
                        <a:t>号）で定める特定臨床研究または再生医療等の安全性の確保等に関する法律（平成</a:t>
                      </a:r>
                      <a:r>
                        <a:rPr kumimoji="1" lang="en-US" altLang="ja-JP" sz="1400" u="none" kern="1200" dirty="0" smtClean="0">
                          <a:solidFill>
                            <a:schemeClr val="dk1"/>
                          </a:solidFill>
                          <a:effectLst/>
                          <a:latin typeface="+mj-ea"/>
                          <a:ea typeface="+mj-ea"/>
                          <a:cs typeface="+mn-cs"/>
                        </a:rPr>
                        <a:t>25 </a:t>
                      </a:r>
                      <a:r>
                        <a:rPr kumimoji="1" lang="ja-JP" altLang="en-US" sz="1400" u="none" kern="1200" dirty="0" smtClean="0">
                          <a:solidFill>
                            <a:schemeClr val="dk1"/>
                          </a:solidFill>
                          <a:effectLst/>
                          <a:latin typeface="+mj-ea"/>
                          <a:ea typeface="+mj-ea"/>
                          <a:cs typeface="+mn-cs"/>
                        </a:rPr>
                        <a:t>年法律第</a:t>
                      </a:r>
                      <a:r>
                        <a:rPr kumimoji="1" lang="en-US" altLang="ja-JP" sz="1400" u="none" kern="1200" dirty="0" smtClean="0">
                          <a:solidFill>
                            <a:schemeClr val="dk1"/>
                          </a:solidFill>
                          <a:effectLst/>
                          <a:latin typeface="+mj-ea"/>
                          <a:ea typeface="+mj-ea"/>
                          <a:cs typeface="+mn-cs"/>
                        </a:rPr>
                        <a:t>85 </a:t>
                      </a:r>
                      <a:r>
                        <a:rPr kumimoji="1" lang="ja-JP" altLang="en-US" sz="1400" u="none" kern="1200" dirty="0" smtClean="0">
                          <a:solidFill>
                            <a:schemeClr val="dk1"/>
                          </a:solidFill>
                          <a:effectLst/>
                          <a:latin typeface="+mj-ea"/>
                          <a:ea typeface="+mj-ea"/>
                          <a:cs typeface="+mn-cs"/>
                        </a:rPr>
                        <a:t>号）に基づき提供される再生医療等の枠組み以外の形では、実施・推奨していないこと。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kern="1200" dirty="0" smtClean="0">
                          <a:solidFill>
                            <a:schemeClr val="dk1"/>
                          </a:solidFill>
                          <a:latin typeface="+mj-ea"/>
                          <a:ea typeface="+mj-ea"/>
                          <a:cs typeface="+mn-cs"/>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28305684"/>
                  </a:ext>
                </a:extLst>
              </a:tr>
              <a:tr h="1468292">
                <a:tc>
                  <a:txBody>
                    <a:bodyPr/>
                    <a:lstStyle/>
                    <a:p>
                      <a:pPr algn="ctr"/>
                      <a:r>
                        <a:rPr lang="ja-JP" altLang="en-US" sz="1400" dirty="0" smtClean="0">
                          <a:latin typeface="+mj-ea"/>
                          <a:ea typeface="+mj-ea"/>
                        </a:rPr>
                        <a:t>１</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kern="1200" dirty="0" smtClean="0">
                          <a:solidFill>
                            <a:schemeClr val="dk1"/>
                          </a:solidFill>
                          <a:effectLst/>
                          <a:latin typeface="+mj-ea"/>
                          <a:ea typeface="+mj-ea"/>
                          <a:cs typeface="+mn-cs"/>
                        </a:rPr>
                        <a:t>② 薬物療法の提供体制</a:t>
                      </a:r>
                    </a:p>
                    <a:p>
                      <a:r>
                        <a:rPr kumimoji="1" lang="ja-JP" altLang="en-US" sz="1400" u="sng" kern="1200" dirty="0" smtClean="0">
                          <a:solidFill>
                            <a:schemeClr val="dk1"/>
                          </a:solidFill>
                          <a:effectLst/>
                          <a:latin typeface="+mj-ea"/>
                          <a:ea typeface="+mj-ea"/>
                          <a:cs typeface="+mn-cs"/>
                        </a:rPr>
                        <a:t>薬物療法のレジメンを審査し、組織的に管理する委員会を設置すること。</a:t>
                      </a:r>
                      <a:r>
                        <a:rPr kumimoji="1" lang="en-US" altLang="ja-JP" sz="1400" u="sng" kern="1200" dirty="0" smtClean="0">
                          <a:solidFill>
                            <a:schemeClr val="dk1"/>
                          </a:solidFill>
                          <a:effectLst/>
                          <a:latin typeface="+mj-ea"/>
                          <a:ea typeface="+mj-ea"/>
                          <a:cs typeface="+mn-cs"/>
                        </a:rPr>
                        <a:t>【</a:t>
                      </a:r>
                      <a:r>
                        <a:rPr kumimoji="1" lang="ja-JP" altLang="en-US" sz="1400" u="sng" kern="1200" dirty="0" smtClean="0">
                          <a:solidFill>
                            <a:schemeClr val="dk1"/>
                          </a:solidFill>
                          <a:effectLst/>
                          <a:latin typeface="+mj-ea"/>
                          <a:ea typeface="+mj-ea"/>
                          <a:cs typeface="+mn-cs"/>
                        </a:rPr>
                        <a:t>修正</a:t>
                      </a:r>
                      <a:r>
                        <a:rPr kumimoji="1" lang="en-US" altLang="ja-JP" sz="1400" u="sng" kern="1200" dirty="0" smtClean="0">
                          <a:solidFill>
                            <a:schemeClr val="dk1"/>
                          </a:solidFill>
                          <a:effectLst/>
                          <a:latin typeface="+mj-ea"/>
                          <a:ea typeface="+mj-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rgbClr val="FF0000"/>
                          </a:solidFill>
                          <a:effectLst/>
                          <a:latin typeface="+mj-ea"/>
                          <a:ea typeface="+mn-ea"/>
                          <a:cs typeface="+mn-cs"/>
                        </a:rPr>
                        <a:t>（「なお、当該委員会は、必要に応じて、キャンサーボードと連携協力すること。」は削除）</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u="none" kern="1200" dirty="0" smtClean="0">
                        <a:solidFill>
                          <a:schemeClr val="dk1"/>
                        </a:solidFill>
                        <a:effectLst/>
                        <a:latin typeface="+mj-ea"/>
                        <a:ea typeface="+mj-ea"/>
                        <a:cs typeface="+mn-cs"/>
                      </a:endParaRPr>
                    </a:p>
                    <a:p>
                      <a:r>
                        <a:rPr kumimoji="1" lang="ja-JP" altLang="en-US" sz="1400" u="none" kern="1200" dirty="0" smtClean="0">
                          <a:solidFill>
                            <a:schemeClr val="dk1"/>
                          </a:solidFill>
                          <a:effectLst/>
                          <a:latin typeface="+mj-ea"/>
                          <a:ea typeface="+mj-ea"/>
                          <a:cs typeface="+mn-cs"/>
                        </a:rPr>
                        <a:t>薬物療法のレジメンを審査し、組織的に管理する委員会を設置すること。</a:t>
                      </a:r>
                    </a:p>
                    <a:p>
                      <a:r>
                        <a:rPr kumimoji="1" lang="ja-JP" altLang="en-US" sz="1400" u="none" kern="1200" dirty="0" smtClean="0">
                          <a:solidFill>
                            <a:srgbClr val="FF0000"/>
                          </a:solidFill>
                          <a:effectLst/>
                          <a:latin typeface="+mj-ea"/>
                          <a:ea typeface="+mj-ea"/>
                          <a:cs typeface="+mn-cs"/>
                        </a:rPr>
                        <a:t>（「なお、当該委員会は、必要に応じて、キャンサーボードと連携協力すること。」は削除）</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kern="1200" dirty="0" smtClean="0">
                          <a:solidFill>
                            <a:schemeClr val="dk1"/>
                          </a:solidFill>
                          <a:latin typeface="+mj-ea"/>
                          <a:ea typeface="+mj-ea"/>
                          <a:cs typeface="+mn-cs"/>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83603940"/>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診療機能</a:t>
            </a:r>
            <a:r>
              <a:rPr kumimoji="1" lang="en-US" altLang="ja-JP" b="1" dirty="0">
                <a:latin typeface="Meiryo UI" panose="020B0604030504040204" pitchFamily="50" charset="-128"/>
                <a:ea typeface="Meiryo UI" panose="020B0604030504040204" pitchFamily="50" charset="-128"/>
              </a:rPr>
              <a:t>】</a:t>
            </a:r>
          </a:p>
        </p:txBody>
      </p:sp>
      <p:sp>
        <p:nvSpPr>
          <p:cNvPr id="4" name="スライド番号プレースホルダー 1"/>
          <p:cNvSpPr>
            <a:spLocks noGrp="1"/>
          </p:cNvSpPr>
          <p:nvPr>
            <p:ph type="sldNum" sz="quarter" idx="12"/>
          </p:nvPr>
        </p:nvSpPr>
        <p:spPr>
          <a:xfrm>
            <a:off x="7520836" y="6492875"/>
            <a:ext cx="2228850" cy="365125"/>
          </a:xfrm>
        </p:spPr>
        <p:txBody>
          <a:bodyPr/>
          <a:lstStyle/>
          <a:p>
            <a:r>
              <a:rPr kumimoji="1" lang="ja-JP" altLang="en-US" sz="1600" b="1" dirty="0">
                <a:latin typeface="+mn-ea"/>
              </a:rPr>
              <a:t>６</a:t>
            </a:r>
          </a:p>
        </p:txBody>
      </p:sp>
    </p:spTree>
    <p:extLst>
      <p:ext uri="{BB962C8B-B14F-4D97-AF65-F5344CB8AC3E}">
        <p14:creationId xmlns:p14="http://schemas.microsoft.com/office/powerpoint/2010/main" val="1361454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020398522"/>
              </p:ext>
            </p:extLst>
          </p:nvPr>
        </p:nvGraphicFramePr>
        <p:xfrm>
          <a:off x="59418" y="512935"/>
          <a:ext cx="9787164" cy="6315797"/>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57600">
                  <a:extLst>
                    <a:ext uri="{9D8B030D-6E8A-4147-A177-3AD203B41FA5}">
                      <a16:colId xmlns:a16="http://schemas.microsoft.com/office/drawing/2014/main" val="3642746718"/>
                    </a:ext>
                  </a:extLst>
                </a:gridCol>
                <a:gridCol w="1939711">
                  <a:extLst>
                    <a:ext uri="{9D8B030D-6E8A-4147-A177-3AD203B41FA5}">
                      <a16:colId xmlns:a16="http://schemas.microsoft.com/office/drawing/2014/main" val="93627630"/>
                    </a:ext>
                  </a:extLst>
                </a:gridCol>
              </a:tblGrid>
              <a:tr h="317431">
                <a:tc>
                  <a:txBody>
                    <a:bodyPr/>
                    <a:lstStyle/>
                    <a:p>
                      <a:pPr algn="ctr">
                        <a:lnSpc>
                          <a:spcPts val="1700"/>
                        </a:lnSpc>
                      </a:pP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700"/>
                        </a:lnSpc>
                      </a:pP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7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ts val="1700"/>
                        </a:lnSpc>
                      </a:pPr>
                      <a:r>
                        <a:rPr kumimoji="1" lang="ja-JP" altLang="en-US" sz="1400" dirty="0" smtClean="0">
                          <a:solidFill>
                            <a:schemeClr val="tx1"/>
                          </a:solidFill>
                          <a:latin typeface="Meiryo UI" panose="020B0604030504040204" pitchFamily="50" charset="-128"/>
                          <a:ea typeface="Meiryo UI" panose="020B0604030504040204" pitchFamily="50" charset="-128"/>
                        </a:rPr>
                        <a:t>考え方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192641">
                <a:tc>
                  <a:txBody>
                    <a:bodyPr/>
                    <a:lstStyle/>
                    <a:p>
                      <a:pPr algn="ctr">
                        <a:lnSpc>
                          <a:spcPts val="1700"/>
                        </a:lnSpc>
                      </a:pPr>
                      <a:r>
                        <a:rPr lang="ja-JP" altLang="en-US" sz="1400" dirty="0" smtClean="0">
                          <a:latin typeface="+mj-ea"/>
                          <a:ea typeface="+mj-ea"/>
                        </a:rPr>
                        <a:t>１</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700"/>
                        </a:lnSpc>
                      </a:pPr>
                      <a:r>
                        <a:rPr kumimoji="1" lang="ja-JP" altLang="en-US" sz="1400" b="1" u="none" dirty="0" smtClean="0">
                          <a:latin typeface="+mj-ea"/>
                          <a:ea typeface="+mj-ea"/>
                        </a:rPr>
                        <a:t>③ 緩和ケアの提供体制</a:t>
                      </a:r>
                    </a:p>
                    <a:p>
                      <a:pPr>
                        <a:lnSpc>
                          <a:spcPts val="1700"/>
                        </a:lnSpc>
                      </a:pPr>
                      <a:r>
                        <a:rPr kumimoji="1" lang="ja-JP" altLang="en-US" sz="1400" u="sng" dirty="0" smtClean="0">
                          <a:latin typeface="+mj-ea"/>
                          <a:ea typeface="+mj-ea"/>
                        </a:rPr>
                        <a:t>ア 小児がん診療に携わる全ての診療従事者により、全ての</a:t>
                      </a:r>
                      <a:r>
                        <a:rPr kumimoji="1" lang="ja-JP" altLang="en-US" sz="1400" u="none" dirty="0" smtClean="0">
                          <a:latin typeface="+mj-ea"/>
                          <a:ea typeface="+mj-ea"/>
                        </a:rPr>
                        <a:t>小児がん患者に対し適切な緩和ケアが提供される</a:t>
                      </a:r>
                      <a:r>
                        <a:rPr kumimoji="1" lang="ja-JP" altLang="en-US" sz="1400" u="sng" dirty="0" smtClean="0">
                          <a:latin typeface="+mj-ea"/>
                          <a:ea typeface="+mj-ea"/>
                        </a:rPr>
                        <a:t>体制を整備すること。</a:t>
                      </a:r>
                      <a:r>
                        <a:rPr kumimoji="1" lang="ja-JP" altLang="en-US" sz="1400" u="none" dirty="0" smtClean="0">
                          <a:latin typeface="+mj-ea"/>
                          <a:ea typeface="+mj-ea"/>
                        </a:rPr>
                        <a:t>また、これを支援するために、組織上明確に位置付けられた緩和ケアチームを整備すること。</a:t>
                      </a:r>
                      <a:r>
                        <a:rPr kumimoji="1" lang="ja-JP" altLang="en-US" sz="1400" u="sng" dirty="0" smtClean="0">
                          <a:latin typeface="+mj-ea"/>
                          <a:ea typeface="+mj-ea"/>
                        </a:rPr>
                        <a:t>自施設で対応できない場合には地域のがん診療連携拠点病院等との連携体制を整備すること。</a:t>
                      </a:r>
                      <a:r>
                        <a:rPr kumimoji="1" lang="en-US" altLang="ja-JP" sz="1400" u="sng" dirty="0" smtClean="0">
                          <a:latin typeface="+mj-ea"/>
                          <a:ea typeface="+mj-ea"/>
                        </a:rPr>
                        <a:t>【</a:t>
                      </a:r>
                      <a:r>
                        <a:rPr kumimoji="1" lang="ja-JP" altLang="en-US" sz="1400" u="sng" dirty="0" smtClean="0">
                          <a:latin typeface="+mj-ea"/>
                          <a:ea typeface="+mj-ea"/>
                        </a:rPr>
                        <a:t>新規</a:t>
                      </a:r>
                      <a:r>
                        <a:rPr kumimoji="1" lang="en-US" altLang="ja-JP" sz="1400" u="sng" dirty="0" smtClean="0">
                          <a:latin typeface="+mj-ea"/>
                          <a:ea typeface="+mj-ea"/>
                        </a:rPr>
                        <a:t>】</a:t>
                      </a:r>
                    </a:p>
                    <a:p>
                      <a:pPr>
                        <a:lnSpc>
                          <a:spcPts val="1700"/>
                        </a:lnSpc>
                      </a:pPr>
                      <a:r>
                        <a:rPr kumimoji="1" lang="ja-JP" altLang="en-US" sz="1400" u="none" dirty="0" smtClean="0">
                          <a:latin typeface="+mj-ea"/>
                          <a:ea typeface="+mj-ea"/>
                        </a:rPr>
                        <a:t>イーカ　（略）</a:t>
                      </a:r>
                      <a:endParaRPr kumimoji="1" lang="ja-JP" altLang="en-US" sz="1400" u="none"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700"/>
                        </a:lnSpc>
                      </a:pPr>
                      <a:endParaRPr kumimoji="1" lang="ja-JP" altLang="en-US" sz="1400" b="1" u="none" dirty="0" smtClean="0">
                        <a:latin typeface="+mj-ea"/>
                        <a:ea typeface="+mj-ea"/>
                      </a:endParaRPr>
                    </a:p>
                    <a:p>
                      <a:pPr>
                        <a:lnSpc>
                          <a:spcPts val="1700"/>
                        </a:lnSpc>
                      </a:pPr>
                      <a:r>
                        <a:rPr kumimoji="1" lang="ja-JP" altLang="en-US" sz="1400" u="none" dirty="0" smtClean="0">
                          <a:latin typeface="+mj-ea"/>
                          <a:ea typeface="+mj-ea"/>
                        </a:rPr>
                        <a:t>ア</a:t>
                      </a:r>
                      <a:r>
                        <a:rPr kumimoji="1" lang="ja-JP" altLang="en-US" sz="1400" u="none" baseline="0" dirty="0" smtClean="0">
                          <a:latin typeface="+mj-ea"/>
                          <a:ea typeface="+mj-ea"/>
                        </a:rPr>
                        <a:t> </a:t>
                      </a:r>
                      <a:r>
                        <a:rPr kumimoji="1" lang="ja-JP" altLang="en-US" sz="1400" u="none" dirty="0" smtClean="0">
                          <a:latin typeface="+mj-ea"/>
                          <a:ea typeface="+mj-ea"/>
                        </a:rPr>
                        <a:t>小児がん診療に携わる全ての診療従事者により、全ての小児がん患者に対し適切な緩和ケアが提供される体制を整備すること。また、これを支援するために、組織上明確に位置付けられた緩和ケアチームを整備すること。自施設で対応できない場合には地域のがん診療連携拠点病院等との連携体制を整備すること。</a:t>
                      </a:r>
                      <a:endParaRPr kumimoji="1" lang="en-US" altLang="ja-JP" sz="1400" u="none" dirty="0" smtClean="0">
                        <a:latin typeface="+mj-ea"/>
                        <a:ea typeface="+mj-ea"/>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イーカ　（略）</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700"/>
                        </a:lnSpc>
                      </a:pPr>
                      <a:r>
                        <a:rPr kumimoji="1" lang="ja-JP" altLang="en-US" sz="1400" u="none" dirty="0" smtClean="0">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6431333"/>
                  </a:ext>
                </a:extLst>
              </a:tr>
              <a:tr h="3747926">
                <a:tc>
                  <a:txBody>
                    <a:bodyPr/>
                    <a:lstStyle/>
                    <a:p>
                      <a:pPr algn="ctr">
                        <a:lnSpc>
                          <a:spcPts val="1700"/>
                        </a:lnSpc>
                      </a:pPr>
                      <a:r>
                        <a:rPr lang="ja-JP" altLang="en-US" sz="1400" dirty="0" smtClean="0">
                          <a:latin typeface="+mj-ea"/>
                          <a:ea typeface="+mj-ea"/>
                        </a:rPr>
                        <a:t>２</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700"/>
                        </a:lnSpc>
                      </a:pPr>
                      <a:r>
                        <a:rPr kumimoji="1" lang="ja-JP" altLang="en-US" sz="1400" b="1" u="none" dirty="0" smtClean="0">
                          <a:latin typeface="+mj-ea"/>
                          <a:ea typeface="+mj-ea"/>
                        </a:rPr>
                        <a:t>④ 地域連携の推進体制</a:t>
                      </a:r>
                      <a:endParaRPr kumimoji="1" lang="en-US" altLang="ja-JP" sz="1400" b="1" u="none" dirty="0" smtClean="0">
                        <a:latin typeface="+mj-ea"/>
                        <a:ea typeface="+mj-ea"/>
                      </a:endParaRPr>
                    </a:p>
                    <a:p>
                      <a:pPr>
                        <a:lnSpc>
                          <a:spcPts val="1700"/>
                        </a:lnSpc>
                      </a:pPr>
                      <a:r>
                        <a:rPr kumimoji="1" lang="ja-JP" altLang="en-US" sz="1400" b="0" u="none" dirty="0" smtClean="0">
                          <a:latin typeface="+mj-ea"/>
                          <a:ea typeface="+mj-ea"/>
                        </a:rPr>
                        <a:t>ア　</a:t>
                      </a:r>
                      <a:r>
                        <a:rPr kumimoji="1" lang="ja-JP" altLang="en-US" sz="1400" b="0" u="none" kern="1200" dirty="0" smtClean="0">
                          <a:solidFill>
                            <a:schemeClr val="dk1"/>
                          </a:solidFill>
                          <a:latin typeface="+mj-ea"/>
                          <a:ea typeface="+mn-ea"/>
                          <a:cs typeface="+mn-cs"/>
                        </a:rPr>
                        <a:t>（略）</a:t>
                      </a:r>
                      <a:endParaRPr kumimoji="1" lang="en-US" altLang="ja-JP" sz="1400" b="0" u="none" dirty="0" smtClean="0">
                        <a:latin typeface="+mj-ea"/>
                        <a:ea typeface="+mj-ea"/>
                      </a:endParaRPr>
                    </a:p>
                    <a:p>
                      <a:pPr>
                        <a:lnSpc>
                          <a:spcPts val="1700"/>
                        </a:lnSpc>
                      </a:pPr>
                      <a:endParaRPr kumimoji="1" lang="en-US" altLang="ja-JP" sz="1400" b="0" u="none" dirty="0" smtClean="0">
                        <a:latin typeface="+mj-ea"/>
                        <a:ea typeface="+mj-ea"/>
                      </a:endParaRPr>
                    </a:p>
                    <a:p>
                      <a:pPr>
                        <a:lnSpc>
                          <a:spcPts val="1700"/>
                        </a:lnSpc>
                      </a:pPr>
                      <a:r>
                        <a:rPr kumimoji="1" lang="ja-JP" altLang="en-US" sz="1400" b="0" u="none" dirty="0" smtClean="0">
                          <a:latin typeface="+mj-ea"/>
                          <a:ea typeface="+mj-ea"/>
                        </a:rPr>
                        <a:t>イ 小児がんの病理診断又は画像診断に関する依頼や手術療法、放射線療法又は薬物療法に関する相談など、小児がん連携病院や地域の医療機関等の医師と相互に診断及び治療に関する連携協力体制を整備すること。</a:t>
                      </a:r>
                      <a:r>
                        <a:rPr kumimoji="1" lang="ja-JP" altLang="en-US" sz="1400" b="0" u="sng" dirty="0" smtClean="0">
                          <a:latin typeface="+mj-ea"/>
                          <a:ea typeface="+mj-ea"/>
                        </a:rPr>
                        <a:t>なお、がんゲノム医療中核拠点病院等と連携して、がん遺伝子パネル検査等に試料を提出するための体制も整備すること。</a:t>
                      </a:r>
                      <a:r>
                        <a:rPr kumimoji="1" lang="en-US" altLang="ja-JP" sz="1400" u="sng" kern="1200" dirty="0" smtClean="0">
                          <a:solidFill>
                            <a:schemeClr val="dk1"/>
                          </a:solidFill>
                          <a:effectLst/>
                          <a:latin typeface="+mj-ea"/>
                          <a:ea typeface="+mn-ea"/>
                          <a:cs typeface="+mn-cs"/>
                        </a:rPr>
                        <a:t>【</a:t>
                      </a:r>
                      <a:r>
                        <a:rPr kumimoji="1" lang="ja-JP" altLang="en-US" sz="1400" u="sng" kern="1200" dirty="0" smtClean="0">
                          <a:solidFill>
                            <a:schemeClr val="dk1"/>
                          </a:solidFill>
                          <a:effectLst/>
                          <a:latin typeface="+mj-ea"/>
                          <a:ea typeface="+mn-ea"/>
                          <a:cs typeface="+mn-cs"/>
                        </a:rPr>
                        <a:t>修正</a:t>
                      </a:r>
                      <a:r>
                        <a:rPr kumimoji="1" lang="en-US" altLang="ja-JP" sz="1400" u="sng" kern="1200" dirty="0" smtClean="0">
                          <a:solidFill>
                            <a:schemeClr val="dk1"/>
                          </a:solidFill>
                          <a:effectLst/>
                          <a:latin typeface="+mj-ea"/>
                          <a:ea typeface="+mn-ea"/>
                          <a:cs typeface="+mn-cs"/>
                        </a:rPr>
                        <a:t>】</a:t>
                      </a:r>
                    </a:p>
                    <a:p>
                      <a:pPr>
                        <a:lnSpc>
                          <a:spcPts val="1700"/>
                        </a:lnSpc>
                      </a:pPr>
                      <a:endParaRPr kumimoji="1" lang="en-US" altLang="ja-JP" sz="1400" b="0" u="sng" dirty="0" smtClean="0">
                        <a:latin typeface="+mj-ea"/>
                        <a:ea typeface="+mj-ea"/>
                      </a:endParaRPr>
                    </a:p>
                    <a:p>
                      <a:pPr>
                        <a:lnSpc>
                          <a:spcPts val="1700"/>
                        </a:lnSpc>
                      </a:pPr>
                      <a:endParaRPr kumimoji="1" lang="en-US" altLang="ja-JP" sz="1400" b="0" u="sng" dirty="0" smtClean="0">
                        <a:latin typeface="+mj-ea"/>
                        <a:ea typeface="+mj-ea"/>
                      </a:endParaRPr>
                    </a:p>
                    <a:p>
                      <a:pPr>
                        <a:lnSpc>
                          <a:spcPts val="1700"/>
                        </a:lnSpc>
                      </a:pPr>
                      <a:r>
                        <a:rPr kumimoji="1" lang="ja-JP" altLang="en-US" sz="1400" b="0" u="sng" dirty="0" smtClean="0">
                          <a:solidFill>
                            <a:srgbClr val="FF0000"/>
                          </a:solidFill>
                          <a:latin typeface="+mj-ea"/>
                          <a:ea typeface="+mj-ea"/>
                        </a:rPr>
                        <a:t>（ウ・エは削除）</a:t>
                      </a:r>
                      <a:endParaRPr kumimoji="1" lang="en-US" altLang="ja-JP" sz="1400" b="0" u="sng" dirty="0" smtClean="0">
                        <a:solidFill>
                          <a:srgbClr val="FF0000"/>
                        </a:solidFill>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1400" b="0" u="none" kern="1200" dirty="0" smtClean="0">
                        <a:solidFill>
                          <a:schemeClr val="dk1"/>
                        </a:solidFill>
                        <a:latin typeface="+mj-ea"/>
                        <a:ea typeface="+mn-ea"/>
                        <a:cs typeface="+mn-cs"/>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u="none" kern="1200" dirty="0" smtClean="0">
                          <a:solidFill>
                            <a:schemeClr val="dk1"/>
                          </a:solidFill>
                          <a:latin typeface="+mj-ea"/>
                          <a:ea typeface="+mn-ea"/>
                          <a:cs typeface="+mn-cs"/>
                        </a:rPr>
                        <a:t>ア　（略）</a:t>
                      </a:r>
                      <a:endParaRPr kumimoji="1" lang="en-US" altLang="ja-JP" sz="1400" b="0" u="none" kern="1200" dirty="0" smtClean="0">
                        <a:solidFill>
                          <a:schemeClr val="dk1"/>
                        </a:solidFill>
                        <a:latin typeface="+mj-ea"/>
                        <a:ea typeface="+mn-ea"/>
                        <a:cs typeface="+mn-cs"/>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1400" b="0" u="none" kern="1200" dirty="0" smtClean="0">
                        <a:solidFill>
                          <a:schemeClr val="dk1"/>
                        </a:solidFill>
                        <a:latin typeface="+mj-ea"/>
                        <a:ea typeface="+mn-ea"/>
                        <a:cs typeface="+mn-cs"/>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u="none" kern="1200" dirty="0" smtClean="0">
                          <a:solidFill>
                            <a:schemeClr val="dk1"/>
                          </a:solidFill>
                          <a:latin typeface="+mj-ea"/>
                          <a:ea typeface="+mn-ea"/>
                          <a:cs typeface="+mn-cs"/>
                        </a:rPr>
                        <a:t>イ 小児がんの病理診断又は画像診断に関する依頼や手術療法、</a:t>
                      </a:r>
                      <a:r>
                        <a:rPr kumimoji="1" lang="ja-JP" altLang="en-US" sz="1400" b="0" u="dottedHeavy" kern="1200" baseline="0" dirty="0" smtClean="0">
                          <a:solidFill>
                            <a:schemeClr val="dk1"/>
                          </a:solidFill>
                          <a:latin typeface="+mj-ea"/>
                          <a:ea typeface="+mn-ea"/>
                          <a:cs typeface="+mn-cs"/>
                        </a:rPr>
                        <a:t>重粒子線治療を含む</a:t>
                      </a:r>
                      <a:r>
                        <a:rPr kumimoji="1" lang="ja-JP" altLang="en-US" sz="1400" b="0" u="none" kern="1200" dirty="0" smtClean="0">
                          <a:solidFill>
                            <a:schemeClr val="dk1"/>
                          </a:solidFill>
                          <a:latin typeface="+mj-ea"/>
                          <a:ea typeface="+mn-ea"/>
                          <a:cs typeface="+mn-cs"/>
                        </a:rPr>
                        <a:t>放射線療法又は薬物療法に関する相談など、</a:t>
                      </a:r>
                      <a:r>
                        <a:rPr kumimoji="1" lang="ja-JP" altLang="en-US" sz="1400" b="0" u="none" kern="1200" dirty="0" smtClean="0">
                          <a:solidFill>
                            <a:srgbClr val="00B050"/>
                          </a:solidFill>
                          <a:latin typeface="+mj-ea"/>
                          <a:ea typeface="+mn-ea"/>
                          <a:cs typeface="+mn-cs"/>
                        </a:rPr>
                        <a:t>国</a:t>
                      </a:r>
                      <a:r>
                        <a:rPr kumimoji="1" lang="ja-JP" altLang="en-US" sz="1400" b="0" u="none" kern="1200" dirty="0" smtClean="0">
                          <a:solidFill>
                            <a:schemeClr val="dk1"/>
                          </a:solidFill>
                          <a:latin typeface="+mj-ea"/>
                          <a:ea typeface="+mn-ea"/>
                          <a:cs typeface="+mn-cs"/>
                        </a:rPr>
                        <a:t>小児がん拠点病院や</a:t>
                      </a:r>
                      <a:r>
                        <a:rPr kumimoji="1" lang="ja-JP" altLang="en-US" sz="1400" b="0" u="none" kern="1200" dirty="0" smtClean="0">
                          <a:solidFill>
                            <a:srgbClr val="00B050"/>
                          </a:solidFill>
                          <a:latin typeface="+mj-ea"/>
                          <a:ea typeface="+mn-ea"/>
                          <a:cs typeface="+mn-cs"/>
                        </a:rPr>
                        <a:t>国及び府の成人がん拠点病院、</a:t>
                      </a:r>
                      <a:r>
                        <a:rPr kumimoji="1" lang="ja-JP" altLang="en-US" sz="1400" b="0" u="none" kern="1200" dirty="0" smtClean="0">
                          <a:solidFill>
                            <a:schemeClr val="dk1"/>
                          </a:solidFill>
                          <a:latin typeface="+mj-ea"/>
                          <a:ea typeface="+mn-ea"/>
                          <a:cs typeface="+mn-cs"/>
                        </a:rPr>
                        <a:t>地域の医療機関等の医師と相互に診断及び治療に関する連携協力体制を整備すること。なお、</a:t>
                      </a:r>
                      <a:r>
                        <a:rPr kumimoji="1" lang="ja-JP" altLang="en-US" sz="1400" b="0" u="none" kern="1200" dirty="0" smtClean="0">
                          <a:solidFill>
                            <a:srgbClr val="00B050"/>
                          </a:solidFill>
                          <a:latin typeface="+mj-ea"/>
                          <a:ea typeface="+mn-ea"/>
                          <a:cs typeface="+mn-cs"/>
                        </a:rPr>
                        <a:t>厚生労働大臣が指定する</a:t>
                      </a:r>
                      <a:r>
                        <a:rPr kumimoji="1" lang="ja-JP" altLang="en-US" sz="1400" b="0" u="none" kern="1200" dirty="0" smtClean="0">
                          <a:solidFill>
                            <a:schemeClr val="dk1"/>
                          </a:solidFill>
                          <a:latin typeface="+mj-ea"/>
                          <a:ea typeface="+mn-ea"/>
                          <a:cs typeface="+mn-cs"/>
                        </a:rPr>
                        <a:t>がんゲノム医療中核拠点病院等と連携して、がん遺伝子パネル検査等に試料を提出するための体制も整備すること。</a:t>
                      </a:r>
                      <a:endParaRPr kumimoji="1" lang="en-US" altLang="ja-JP" sz="1400" b="0" u="none" kern="1200" dirty="0" smtClean="0">
                        <a:solidFill>
                          <a:schemeClr val="dk1"/>
                        </a:solidFill>
                        <a:latin typeface="+mj-ea"/>
                        <a:ea typeface="+mn-ea"/>
                        <a:cs typeface="+mn-cs"/>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1400" b="0" u="none" kern="1200" dirty="0" smtClean="0">
                        <a:solidFill>
                          <a:schemeClr val="dk1"/>
                        </a:solidFill>
                        <a:latin typeface="+mj-ea"/>
                        <a:ea typeface="+mn-ea"/>
                        <a:cs typeface="+mn-cs"/>
                      </a:endParaRPr>
                    </a:p>
                    <a:p>
                      <a:pPr>
                        <a:lnSpc>
                          <a:spcPts val="1700"/>
                        </a:lnSpc>
                      </a:pPr>
                      <a:r>
                        <a:rPr kumimoji="1" lang="ja-JP" altLang="en-US" sz="1400" b="0" u="none" kern="1200" dirty="0" smtClean="0">
                          <a:solidFill>
                            <a:srgbClr val="FF0000"/>
                          </a:solidFill>
                          <a:latin typeface="+mj-ea"/>
                          <a:ea typeface="+mn-ea"/>
                          <a:cs typeface="+mn-cs"/>
                        </a:rPr>
                        <a:t>（ウ・エは削除）</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府独自要件である重粒子線治療の記載を残しつつ、国どおりの要件としてはどうか。</a:t>
                      </a:r>
                      <a:endParaRPr kumimoji="1" lang="en-US" altLang="ja-JP" sz="1400" u="none" kern="1200" dirty="0" smtClean="0">
                        <a:solidFill>
                          <a:schemeClr val="dk1"/>
                        </a:solidFill>
                        <a:latin typeface="+mj-ea"/>
                        <a:ea typeface="+mn-ea"/>
                        <a:cs typeface="+mn-cs"/>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9217389"/>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診療機能</a:t>
            </a:r>
            <a:r>
              <a:rPr kumimoji="1" lang="en-US" altLang="ja-JP" b="1" dirty="0">
                <a:latin typeface="Meiryo UI" panose="020B0604030504040204" pitchFamily="50" charset="-128"/>
                <a:ea typeface="Meiryo UI" panose="020B0604030504040204" pitchFamily="50" charset="-128"/>
              </a:rPr>
              <a:t>】</a:t>
            </a: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a:latin typeface="+mn-ea"/>
              </a:rPr>
              <a:t>７</a:t>
            </a:r>
          </a:p>
        </p:txBody>
      </p:sp>
    </p:spTree>
    <p:extLst>
      <p:ext uri="{BB962C8B-B14F-4D97-AF65-F5344CB8AC3E}">
        <p14:creationId xmlns:p14="http://schemas.microsoft.com/office/powerpoint/2010/main" val="1738025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514854304"/>
              </p:ext>
            </p:extLst>
          </p:nvPr>
        </p:nvGraphicFramePr>
        <p:xfrm>
          <a:off x="59418" y="632249"/>
          <a:ext cx="9787164" cy="3810000"/>
        </p:xfrm>
        <a:graphic>
          <a:graphicData uri="http://schemas.openxmlformats.org/drawingml/2006/table">
            <a:tbl>
              <a:tblPr firstRow="1" bandRow="1">
                <a:tableStyleId>{5C22544A-7EE6-4342-B048-85BDC9FD1C3A}</a:tableStyleId>
              </a:tblPr>
              <a:tblGrid>
                <a:gridCol w="451570">
                  <a:extLst>
                    <a:ext uri="{9D8B030D-6E8A-4147-A177-3AD203B41FA5}">
                      <a16:colId xmlns:a16="http://schemas.microsoft.com/office/drawing/2014/main" val="465073876"/>
                    </a:ext>
                  </a:extLst>
                </a:gridCol>
                <a:gridCol w="3738283">
                  <a:extLst>
                    <a:ext uri="{9D8B030D-6E8A-4147-A177-3AD203B41FA5}">
                      <a16:colId xmlns:a16="http://schemas.microsoft.com/office/drawing/2014/main" val="3628153611"/>
                    </a:ext>
                  </a:extLst>
                </a:gridCol>
                <a:gridCol w="3657600">
                  <a:extLst>
                    <a:ext uri="{9D8B030D-6E8A-4147-A177-3AD203B41FA5}">
                      <a16:colId xmlns:a16="http://schemas.microsoft.com/office/drawing/2014/main" val="3642746718"/>
                    </a:ext>
                  </a:extLst>
                </a:gridCol>
                <a:gridCol w="1939711">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32093">
                <a:tc>
                  <a:txBody>
                    <a:bodyPr/>
                    <a:lstStyle/>
                    <a:p>
                      <a:pPr algn="ctr"/>
                      <a:r>
                        <a:rPr lang="ja-JP" altLang="en-US" sz="1400" dirty="0" smtClean="0">
                          <a:latin typeface="+mj-ea"/>
                          <a:ea typeface="+mj-ea"/>
                        </a:rPr>
                        <a:t>２</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u="none" dirty="0" smtClean="0">
                          <a:latin typeface="+mj-ea"/>
                          <a:ea typeface="+mj-ea"/>
                        </a:rPr>
                        <a:t>⑤ セカンドオピニオンの提示体制</a:t>
                      </a:r>
                    </a:p>
                    <a:p>
                      <a:r>
                        <a:rPr kumimoji="1" lang="ja-JP" altLang="en-US" sz="1400" u="sng" dirty="0" smtClean="0">
                          <a:latin typeface="+mj-ea"/>
                          <a:ea typeface="+mj-ea"/>
                        </a:rPr>
                        <a:t>ア 医師からの診断結果や病状の説明時及び治療方針の決定時等において、すべての小児がん患者とその家族に対して、他施設でセカンドオピニオンを受けられることについて説明すること。その際、心理的な障壁を取り除くことができるよう留意すること。</a:t>
                      </a:r>
                      <a:r>
                        <a:rPr kumimoji="1" lang="en-US" altLang="ja-JP" sz="1400" u="sng" dirty="0" smtClean="0">
                          <a:latin typeface="+mj-ea"/>
                          <a:ea typeface="+mj-ea"/>
                        </a:rPr>
                        <a:t>【</a:t>
                      </a:r>
                      <a:r>
                        <a:rPr kumimoji="1" lang="ja-JP" altLang="en-US" sz="1400" u="sng" dirty="0" smtClean="0">
                          <a:latin typeface="+mj-ea"/>
                          <a:ea typeface="+mj-ea"/>
                        </a:rPr>
                        <a:t>新規</a:t>
                      </a:r>
                      <a:r>
                        <a:rPr kumimoji="1" lang="en-US" altLang="ja-JP" sz="1400" u="sng" dirty="0" smtClean="0">
                          <a:latin typeface="+mj-ea"/>
                          <a:ea typeface="+mj-ea"/>
                        </a:rPr>
                        <a:t>】</a:t>
                      </a:r>
                    </a:p>
                    <a:p>
                      <a:endParaRPr kumimoji="1" lang="en-US" altLang="ja-JP" sz="1400" u="sng"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イ　（略）</a:t>
                      </a:r>
                      <a:endParaRPr kumimoji="1" lang="en-US" altLang="ja-JP" sz="1400" u="none" kern="1200" dirty="0" smtClean="0">
                        <a:solidFill>
                          <a:schemeClr val="dk1"/>
                        </a:solidFill>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kern="1200" dirty="0" smtClean="0">
                        <a:solidFill>
                          <a:schemeClr val="dk1"/>
                        </a:solidFill>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kern="1200" dirty="0" smtClean="0">
                          <a:solidFill>
                            <a:schemeClr val="dk1"/>
                          </a:solidFill>
                          <a:latin typeface="+mj-ea"/>
                          <a:ea typeface="+mn-ea"/>
                          <a:cs typeface="+mn-cs"/>
                        </a:rPr>
                        <a:t>ウ セカンドオピニオンを提示する場合は、必要に応じてオンラインでの相談を受け付けることができる体制を確保することが望ましい。</a:t>
                      </a:r>
                      <a:r>
                        <a:rPr kumimoji="1" lang="en-US" altLang="ja-JP" sz="1400" u="sng" kern="1200" dirty="0" smtClean="0">
                          <a:solidFill>
                            <a:schemeClr val="dk1"/>
                          </a:solidFill>
                          <a:latin typeface="+mj-ea"/>
                          <a:ea typeface="+mn-ea"/>
                          <a:cs typeface="+mn-cs"/>
                        </a:rPr>
                        <a:t>【</a:t>
                      </a:r>
                      <a:r>
                        <a:rPr kumimoji="1" lang="ja-JP" altLang="en-US" sz="1400" u="sng" kern="1200" dirty="0" smtClean="0">
                          <a:solidFill>
                            <a:schemeClr val="dk1"/>
                          </a:solidFill>
                          <a:latin typeface="+mj-ea"/>
                          <a:ea typeface="+mn-ea"/>
                          <a:cs typeface="+mn-cs"/>
                        </a:rPr>
                        <a:t>新規</a:t>
                      </a:r>
                      <a:r>
                        <a:rPr kumimoji="1" lang="en-US" altLang="ja-JP" sz="1400" u="sng" kern="1200" dirty="0" smtClean="0">
                          <a:solidFill>
                            <a:schemeClr val="dk1"/>
                          </a:solidFill>
                          <a:latin typeface="+mj-ea"/>
                          <a:ea typeface="+mn-ea"/>
                          <a:cs typeface="+mn-cs"/>
                        </a:rPr>
                        <a:t>】</a:t>
                      </a:r>
                      <a:endParaRPr kumimoji="1" lang="ja-JP" altLang="en-US" sz="1400" u="sng" kern="1200" dirty="0" smtClean="0">
                        <a:solidFill>
                          <a:schemeClr val="dk1"/>
                        </a:solidFill>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sng" dirty="0" smtClean="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400" u="none" dirty="0" smtClean="0">
                        <a:latin typeface="+mj-ea"/>
                        <a:ea typeface="+mj-ea"/>
                      </a:endParaRPr>
                    </a:p>
                    <a:p>
                      <a:r>
                        <a:rPr kumimoji="1" lang="ja-JP" altLang="en-US" sz="1400" u="none" kern="1200" dirty="0" smtClean="0">
                          <a:solidFill>
                            <a:schemeClr val="dk1"/>
                          </a:solidFill>
                          <a:latin typeface="+mj-ea"/>
                          <a:ea typeface="+mn-ea"/>
                          <a:cs typeface="+mn-cs"/>
                        </a:rPr>
                        <a:t>ア</a:t>
                      </a:r>
                      <a:r>
                        <a:rPr kumimoji="1" lang="ja-JP" altLang="en-US" sz="1400" u="none" kern="1200" baseline="0" dirty="0" smtClean="0">
                          <a:solidFill>
                            <a:schemeClr val="dk1"/>
                          </a:solidFill>
                          <a:latin typeface="+mj-ea"/>
                          <a:ea typeface="+mj-ea"/>
                          <a:cs typeface="+mn-cs"/>
                        </a:rPr>
                        <a:t> </a:t>
                      </a:r>
                      <a:r>
                        <a:rPr kumimoji="1" lang="ja-JP" altLang="en-US" sz="1400" u="none" dirty="0" smtClean="0">
                          <a:latin typeface="+mj-ea"/>
                          <a:ea typeface="+mj-ea"/>
                        </a:rPr>
                        <a:t>医師からの診断結果や病状の説明時及び治療方針の決定時等において、すべての小児がん患者とその家族に対して、他施設でセカンドオピニオンを受けられることについて説明すること。その際、心理的な障壁を取り除くことができるよう留意すること。</a:t>
                      </a:r>
                      <a:endParaRPr kumimoji="1" lang="en-US" altLang="ja-JP" sz="1400" u="none" dirty="0" smtClean="0">
                        <a:latin typeface="+mj-ea"/>
                        <a:ea typeface="+mj-ea"/>
                      </a:endParaRPr>
                    </a:p>
                    <a:p>
                      <a:endParaRPr kumimoji="1" lang="en-US" altLang="ja-JP" sz="1400" u="none"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kern="1200" baseline="0" dirty="0" smtClean="0">
                        <a:solidFill>
                          <a:schemeClr val="dk1"/>
                        </a:solidFill>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イ　（略）</a:t>
                      </a:r>
                      <a:endParaRPr kumimoji="1" lang="en-US" altLang="ja-JP" sz="1400" u="sng" kern="1200" dirty="0" smtClean="0">
                        <a:solidFill>
                          <a:schemeClr val="dk1"/>
                        </a:solidFill>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kern="1200" baseline="0" dirty="0" smtClean="0">
                        <a:solidFill>
                          <a:schemeClr val="dk1"/>
                        </a:solidFill>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ウ セカンドオピニオンを提示する場合は、必要に応じてオンラインでの相談を受け付けることができる体制を確保することが望ましい。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kern="1200" baseline="0" dirty="0" smtClean="0">
                        <a:solidFill>
                          <a:schemeClr val="dk1"/>
                        </a:solidFill>
                        <a:latin typeface="+mj-ea"/>
                        <a:ea typeface="+mn-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u="none" dirty="0" smtClean="0">
                          <a:latin typeface="+mj-ea"/>
                          <a:ea typeface="+mj-ea"/>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9217389"/>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診療機能</a:t>
            </a:r>
            <a:r>
              <a:rPr kumimoji="1" lang="en-US" altLang="ja-JP" b="1" dirty="0">
                <a:latin typeface="Meiryo UI" panose="020B0604030504040204" pitchFamily="50" charset="-128"/>
                <a:ea typeface="Meiryo UI" panose="020B0604030504040204" pitchFamily="50" charset="-128"/>
              </a:rPr>
              <a:t>】</a:t>
            </a: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８</a:t>
            </a:r>
            <a:endParaRPr kumimoji="1" lang="ja-JP" altLang="en-US" sz="1600" b="1" dirty="0">
              <a:latin typeface="+mn-ea"/>
            </a:endParaRPr>
          </a:p>
        </p:txBody>
      </p:sp>
    </p:spTree>
    <p:extLst>
      <p:ext uri="{BB962C8B-B14F-4D97-AF65-F5344CB8AC3E}">
        <p14:creationId xmlns:p14="http://schemas.microsoft.com/office/powerpoint/2010/main" val="2304665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283680759"/>
              </p:ext>
            </p:extLst>
          </p:nvPr>
        </p:nvGraphicFramePr>
        <p:xfrm>
          <a:off x="59418" y="726378"/>
          <a:ext cx="9787164" cy="3474720"/>
        </p:xfrm>
        <a:graphic>
          <a:graphicData uri="http://schemas.openxmlformats.org/drawingml/2006/table">
            <a:tbl>
              <a:tblPr firstRow="1" bandRow="1">
                <a:tableStyleId>{5C22544A-7EE6-4342-B048-85BDC9FD1C3A}</a:tableStyleId>
              </a:tblPr>
              <a:tblGrid>
                <a:gridCol w="370888">
                  <a:extLst>
                    <a:ext uri="{9D8B030D-6E8A-4147-A177-3AD203B41FA5}">
                      <a16:colId xmlns:a16="http://schemas.microsoft.com/office/drawing/2014/main" val="465073876"/>
                    </a:ext>
                  </a:extLst>
                </a:gridCol>
                <a:gridCol w="3684494">
                  <a:extLst>
                    <a:ext uri="{9D8B030D-6E8A-4147-A177-3AD203B41FA5}">
                      <a16:colId xmlns:a16="http://schemas.microsoft.com/office/drawing/2014/main" val="3628153611"/>
                    </a:ext>
                  </a:extLst>
                </a:gridCol>
                <a:gridCol w="3697941">
                  <a:extLst>
                    <a:ext uri="{9D8B030D-6E8A-4147-A177-3AD203B41FA5}">
                      <a16:colId xmlns:a16="http://schemas.microsoft.com/office/drawing/2014/main" val="3642746718"/>
                    </a:ext>
                  </a:extLst>
                </a:gridCol>
                <a:gridCol w="2033841">
                  <a:extLst>
                    <a:ext uri="{9D8B030D-6E8A-4147-A177-3AD203B41FA5}">
                      <a16:colId xmlns:a16="http://schemas.microsoft.com/office/drawing/2014/main" val="93627630"/>
                    </a:ext>
                  </a:extLst>
                </a:gridCol>
              </a:tblGrid>
              <a:tr h="301130">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頁</a:t>
                      </a:r>
                      <a:endParaRPr lang="ja-JP" altLang="en-US" sz="14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国指定要件</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府指定要件（案</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考え方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111267">
                <a:tc>
                  <a:txBody>
                    <a:bodyPr/>
                    <a:lstStyle/>
                    <a:p>
                      <a:pPr algn="ctr"/>
                      <a:r>
                        <a:rPr lang="ja-JP" altLang="en-US" sz="1400" dirty="0" smtClean="0">
                          <a:latin typeface="+mj-ea"/>
                          <a:ea typeface="+mj-ea"/>
                        </a:rPr>
                        <a:t>２</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1" u="none" dirty="0" smtClean="0">
                          <a:solidFill>
                            <a:schemeClr val="tx1"/>
                          </a:solidFill>
                          <a:latin typeface="+mj-ea"/>
                          <a:ea typeface="+mj-ea"/>
                        </a:rPr>
                        <a:t>（２）診療従事者</a:t>
                      </a:r>
                    </a:p>
                    <a:p>
                      <a:r>
                        <a:rPr kumimoji="1" lang="ja-JP" altLang="en-US" sz="1400" b="1" u="none" dirty="0" smtClean="0">
                          <a:latin typeface="+mj-ea"/>
                          <a:ea typeface="+mj-ea"/>
                        </a:rPr>
                        <a:t>① 専門的な知識及び技能を有する医師の配置</a:t>
                      </a:r>
                      <a:endParaRPr kumimoji="1" lang="en-US" altLang="ja-JP" sz="1400" b="0" u="sng" dirty="0" smtClean="0">
                        <a:latin typeface="+mj-ea"/>
                        <a:ea typeface="+mj-ea"/>
                      </a:endParaRPr>
                    </a:p>
                    <a:p>
                      <a:r>
                        <a:rPr kumimoji="1" lang="ja-JP" altLang="en-US" sz="1400" b="0" u="sng" dirty="0" smtClean="0">
                          <a:latin typeface="+mj-ea"/>
                          <a:ea typeface="+mj-ea"/>
                        </a:rPr>
                        <a:t>イ 専任の小児の手術に携わる、小児がん手術に関して専門的な知識及び技能を有する医師を１人以上必要な数配置すること。なお、当該医師については原則として常勤であること。また、専従であることが望ましい。</a:t>
                      </a:r>
                      <a:r>
                        <a:rPr kumimoji="1" lang="en-US" altLang="ja-JP" sz="1400" b="0" u="sng" dirty="0" smtClean="0">
                          <a:latin typeface="+mj-ea"/>
                          <a:ea typeface="+mj-ea"/>
                        </a:rPr>
                        <a:t>【</a:t>
                      </a:r>
                      <a:r>
                        <a:rPr kumimoji="1" lang="ja-JP" altLang="en-US" sz="1400" b="0" u="sng" dirty="0" smtClean="0">
                          <a:latin typeface="+mj-ea"/>
                          <a:ea typeface="+mj-ea"/>
                        </a:rPr>
                        <a:t>新規</a:t>
                      </a:r>
                      <a:r>
                        <a:rPr kumimoji="1" lang="en-US" altLang="ja-JP" sz="1400" b="0" u="sng" dirty="0" smtClean="0">
                          <a:latin typeface="+mj-ea"/>
                          <a:ea typeface="+mj-ea"/>
                        </a:rPr>
                        <a:t>】</a:t>
                      </a:r>
                    </a:p>
                    <a:p>
                      <a:endParaRPr kumimoji="1" lang="ja-JP" altLang="en-US" sz="1400" b="0" u="sng"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dk1"/>
                        </a:solidFill>
                        <a:latin typeface="+mj-ea"/>
                        <a:ea typeface="+mj-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dk1"/>
                        </a:solidFill>
                        <a:latin typeface="+mj-ea"/>
                        <a:ea typeface="+mj-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dk1"/>
                        </a:solidFill>
                        <a:latin typeface="+mj-ea"/>
                        <a:ea typeface="+mj-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dk1"/>
                          </a:solidFill>
                          <a:latin typeface="+mj-ea"/>
                          <a:ea typeface="+mj-ea"/>
                          <a:cs typeface="+mn-cs"/>
                        </a:rPr>
                        <a:t> イ 専任の小児の手術に携わる、小児がん手術に関して専門的な知識及び技能を有する医師を１人以上必要な数配置すること。なお、当該医師については原則として常勤であること。また、専従であることが望ましい。</a:t>
                      </a:r>
                    </a:p>
                  </a:txBody>
                  <a:tcPr marL="90170" marR="9017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kern="1200" dirty="0" smtClean="0">
                          <a:solidFill>
                            <a:schemeClr val="dk1"/>
                          </a:solidFill>
                          <a:latin typeface="+mj-ea"/>
                          <a:ea typeface="+mj-ea"/>
                          <a:cs typeface="+mn-cs"/>
                        </a:rPr>
                        <a:t>国どおり新たに要件化してはどうか。</a:t>
                      </a:r>
                      <a:endParaRPr kumimoji="1" lang="ja-JP" altLang="en-US" sz="1400" kern="1200" dirty="0">
                        <a:solidFill>
                          <a:schemeClr val="dk1"/>
                        </a:solidFill>
                        <a:latin typeface="+mj-ea"/>
                        <a:ea typeface="+mj-ea"/>
                        <a:cs typeface="+mn-cs"/>
                      </a:endParaRP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32535484"/>
                  </a:ext>
                </a:extLst>
              </a:tr>
              <a:tr h="914400">
                <a:tc>
                  <a:txBody>
                    <a:bodyPr/>
                    <a:lstStyle/>
                    <a:p>
                      <a:pPr algn="ctr"/>
                      <a:r>
                        <a:rPr lang="ja-JP" altLang="en-US" sz="1400" dirty="0" smtClean="0">
                          <a:latin typeface="+mj-ea"/>
                          <a:ea typeface="+mj-ea"/>
                        </a:rPr>
                        <a:t>３</a:t>
                      </a:r>
                      <a:endParaRPr lang="ja-JP" altLang="en-US" sz="1400" dirty="0">
                        <a:latin typeface="+mj-ea"/>
                        <a:ea typeface="+mj-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0" u="none" kern="1200" dirty="0" smtClean="0">
                          <a:solidFill>
                            <a:schemeClr val="dk1"/>
                          </a:solidFill>
                          <a:latin typeface="+mj-ea"/>
                          <a:ea typeface="+mn-ea"/>
                          <a:cs typeface="+mn-cs"/>
                        </a:rPr>
                        <a:t>オ 専従の病理診断に携わる</a:t>
                      </a:r>
                      <a:r>
                        <a:rPr kumimoji="1" lang="ja-JP" altLang="en-US" sz="1400" b="0" u="sng" kern="1200" dirty="0" smtClean="0">
                          <a:solidFill>
                            <a:schemeClr val="dk1"/>
                          </a:solidFill>
                          <a:latin typeface="+mj-ea"/>
                          <a:ea typeface="+mn-ea"/>
                          <a:cs typeface="+mn-cs"/>
                        </a:rPr>
                        <a:t>専門的な知識及　</a:t>
                      </a:r>
                      <a:r>
                        <a:rPr kumimoji="1" lang="ja-JP" altLang="en-US" sz="1400" b="0" u="sng" kern="1200" dirty="0" err="1" smtClean="0">
                          <a:solidFill>
                            <a:schemeClr val="dk1"/>
                          </a:solidFill>
                          <a:latin typeface="+mj-ea"/>
                          <a:ea typeface="+mn-ea"/>
                          <a:cs typeface="+mn-cs"/>
                        </a:rPr>
                        <a:t>び</a:t>
                      </a:r>
                      <a:r>
                        <a:rPr kumimoji="1" lang="ja-JP" altLang="en-US" sz="1400" b="0" u="sng" kern="1200" dirty="0" smtClean="0">
                          <a:solidFill>
                            <a:schemeClr val="dk1"/>
                          </a:solidFill>
                          <a:latin typeface="+mj-ea"/>
                          <a:ea typeface="+mn-ea"/>
                          <a:cs typeface="+mn-cs"/>
                        </a:rPr>
                        <a:t>技能を有する</a:t>
                      </a:r>
                      <a:r>
                        <a:rPr kumimoji="1" lang="ja-JP" altLang="en-US" sz="1400" b="0" u="none" kern="1200" dirty="0" smtClean="0">
                          <a:solidFill>
                            <a:schemeClr val="dk1"/>
                          </a:solidFill>
                          <a:latin typeface="+mj-ea"/>
                          <a:ea typeface="+mn-ea"/>
                          <a:cs typeface="+mn-cs"/>
                        </a:rPr>
                        <a:t>医師を１人以上配置すること。なお、当該医師については、原則として常勤であること。</a:t>
                      </a:r>
                      <a:r>
                        <a:rPr kumimoji="1" lang="en-US" altLang="ja-JP" sz="1400" u="none" kern="1200" dirty="0" smtClean="0">
                          <a:solidFill>
                            <a:schemeClr val="dk1"/>
                          </a:solidFill>
                          <a:effectLst/>
                          <a:latin typeface="+mj-ea"/>
                          <a:ea typeface="+mn-ea"/>
                          <a:cs typeface="+mn-cs"/>
                        </a:rPr>
                        <a:t>【</a:t>
                      </a:r>
                      <a:r>
                        <a:rPr kumimoji="1" lang="ja-JP" altLang="en-US" sz="1400" u="none" kern="1200" dirty="0" smtClean="0">
                          <a:solidFill>
                            <a:schemeClr val="dk1"/>
                          </a:solidFill>
                          <a:effectLst/>
                          <a:latin typeface="+mj-ea"/>
                          <a:ea typeface="+mn-ea"/>
                          <a:cs typeface="+mn-cs"/>
                        </a:rPr>
                        <a:t>修正</a:t>
                      </a:r>
                      <a:r>
                        <a:rPr kumimoji="1" lang="en-US" altLang="ja-JP" sz="1400" u="none" kern="1200" dirty="0" smtClean="0">
                          <a:solidFill>
                            <a:schemeClr val="dk1"/>
                          </a:solidFill>
                          <a:effectLst/>
                          <a:latin typeface="+mj-ea"/>
                          <a:ea typeface="+mn-ea"/>
                          <a:cs typeface="+mn-cs"/>
                        </a:rPr>
                        <a:t>】</a:t>
                      </a:r>
                      <a:endParaRPr kumimoji="1" lang="ja-JP" altLang="en-US" sz="1400" b="0" u="none" kern="1200" dirty="0">
                        <a:solidFill>
                          <a:schemeClr val="dk1"/>
                        </a:solidFill>
                        <a:latin typeface="+mj-ea"/>
                        <a:ea typeface="+mn-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dk1"/>
                          </a:solidFill>
                          <a:latin typeface="+mj-ea"/>
                          <a:ea typeface="+mn-ea"/>
                          <a:cs typeface="+mn-cs"/>
                        </a:rPr>
                        <a:t>オ 専従の病理診断に携わる専門的な知識及び技能を有する医師を１人以上配置すること。なお、当該医師については、原則として常勤であること。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smtClean="0">
                          <a:solidFill>
                            <a:schemeClr val="dk1"/>
                          </a:solidFill>
                          <a:latin typeface="+mj-ea"/>
                          <a:ea typeface="+mn-ea"/>
                          <a:cs typeface="+mn-cs"/>
                        </a:rPr>
                        <a:t>国どおりの要件としてはどうか。</a:t>
                      </a:r>
                    </a:p>
                  </a:txBody>
                  <a:tcPr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6304981"/>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大阪府小児がん拠点病院 指定要件（案</a:t>
            </a:r>
            <a:r>
              <a:rPr kumimoji="1" lang="ja-JP" altLang="en-US" b="1" dirty="0" smtClean="0">
                <a:latin typeface="Meiryo UI" panose="020B0604030504040204" pitchFamily="50" charset="-128"/>
                <a:ea typeface="Meiryo UI" panose="020B0604030504040204" pitchFamily="50" charset="-128"/>
              </a:rPr>
              <a:t>）</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診療</a:t>
            </a:r>
            <a:r>
              <a:rPr kumimoji="1" lang="ja-JP" altLang="en-US" b="1" dirty="0">
                <a:latin typeface="Meiryo UI" panose="020B0604030504040204" pitchFamily="50" charset="-128"/>
                <a:ea typeface="Meiryo UI" panose="020B0604030504040204" pitchFamily="50" charset="-128"/>
              </a:rPr>
              <a:t>従事者</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4" name="スライド番号プレースホルダー 1"/>
          <p:cNvSpPr>
            <a:spLocks noGrp="1"/>
          </p:cNvSpPr>
          <p:nvPr>
            <p:ph type="sldNum" sz="quarter" idx="12"/>
          </p:nvPr>
        </p:nvSpPr>
        <p:spPr>
          <a:xfrm>
            <a:off x="7533715" y="6460499"/>
            <a:ext cx="2228850" cy="365125"/>
          </a:xfrm>
        </p:spPr>
        <p:txBody>
          <a:bodyPr/>
          <a:lstStyle/>
          <a:p>
            <a:r>
              <a:rPr kumimoji="1" lang="ja-JP" altLang="en-US" sz="1600" b="1" dirty="0" smtClean="0">
                <a:latin typeface="+mn-ea"/>
              </a:rPr>
              <a:t>９</a:t>
            </a:r>
            <a:endParaRPr kumimoji="1" lang="ja-JP" altLang="en-US" sz="1600" b="1" dirty="0">
              <a:latin typeface="+mn-ea"/>
            </a:endParaRPr>
          </a:p>
        </p:txBody>
      </p:sp>
    </p:spTree>
    <p:extLst>
      <p:ext uri="{BB962C8B-B14F-4D97-AF65-F5344CB8AC3E}">
        <p14:creationId xmlns:p14="http://schemas.microsoft.com/office/powerpoint/2010/main" val="35028754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3594</TotalTime>
  <Words>7106</Words>
  <Application>Microsoft Office PowerPoint</Application>
  <PresentationFormat>A4 210 x 297 mm</PresentationFormat>
  <Paragraphs>558</Paragraphs>
  <Slides>21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21</vt:i4>
      </vt:variant>
    </vt:vector>
  </HeadingPairs>
  <TitlesOfParts>
    <vt:vector size="29"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有馬　久未</cp:lastModifiedBy>
  <cp:revision>262</cp:revision>
  <cp:lastPrinted>2023-06-19T02:48:48Z</cp:lastPrinted>
  <dcterms:created xsi:type="dcterms:W3CDTF">2019-06-16T09:06:21Z</dcterms:created>
  <dcterms:modified xsi:type="dcterms:W3CDTF">2023-07-04T08:45:05Z</dcterms:modified>
</cp:coreProperties>
</file>